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tags/tag32.xml" ContentType="application/vnd.openxmlformats-officedocument.presentationml.tags+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tags/tag34.xml" ContentType="application/vnd.openxmlformats-officedocument.presentationml.tags+xml"/>
  <Override PartName="/ppt/notesSlides/notesSlide43.xml" ContentType="application/vnd.openxmlformats-officedocument.presentationml.notesSlide+xml"/>
  <Override PartName="/ppt/tags/tag35.xml" ContentType="application/vnd.openxmlformats-officedocument.presentationml.tags+xml"/>
  <Override PartName="/ppt/notesSlides/notesSlide44.xml" ContentType="application/vnd.openxmlformats-officedocument.presentationml.notesSlide+xml"/>
  <Override PartName="/ppt/tags/tag36.xml" ContentType="application/vnd.openxmlformats-officedocument.presentationml.tags+xml"/>
  <Override PartName="/ppt/notesSlides/notesSlide45.xml" ContentType="application/vnd.openxmlformats-officedocument.presentationml.notesSlide+xml"/>
  <Override PartName="/ppt/tags/tag37.xml" ContentType="application/vnd.openxmlformats-officedocument.presentationml.tags+xml"/>
  <Override PartName="/ppt/notesSlides/notesSlide46.xml" ContentType="application/vnd.openxmlformats-officedocument.presentationml.notesSlide+xml"/>
  <Override PartName="/ppt/tags/tag38.xml" ContentType="application/vnd.openxmlformats-officedocument.presentationml.tags+xml"/>
  <Override PartName="/ppt/notesSlides/notesSlide47.xml" ContentType="application/vnd.openxmlformats-officedocument.presentationml.notesSlide+xml"/>
  <Override PartName="/ppt/tags/tag39.xml" ContentType="application/vnd.openxmlformats-officedocument.presentationml.tags+xml"/>
  <Override PartName="/ppt/notesSlides/notesSlide48.xml" ContentType="application/vnd.openxmlformats-officedocument.presentationml.notesSlide+xml"/>
  <Override PartName="/ppt/tags/tag40.xml" ContentType="application/vnd.openxmlformats-officedocument.presentationml.tags+xml"/>
  <Override PartName="/ppt/notesSlides/notesSlide49.xml" ContentType="application/vnd.openxmlformats-officedocument.presentationml.notesSlide+xml"/>
  <Override PartName="/ppt/tags/tag41.xml" ContentType="application/vnd.openxmlformats-officedocument.presentationml.tags+xml"/>
  <Override PartName="/ppt/notesSlides/notesSlide5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58"/>
  </p:notesMasterIdLst>
  <p:handoutMasterIdLst>
    <p:handoutMasterId r:id="rId59"/>
  </p:handoutMasterIdLst>
  <p:sldIdLst>
    <p:sldId id="2147470659" r:id="rId7"/>
    <p:sldId id="2147471661" r:id="rId8"/>
    <p:sldId id="2147471663" r:id="rId9"/>
    <p:sldId id="2147471666" r:id="rId10"/>
    <p:sldId id="2147471667" r:id="rId11"/>
    <p:sldId id="2147471668" r:id="rId12"/>
    <p:sldId id="2147471611" r:id="rId13"/>
    <p:sldId id="2147471584" r:id="rId14"/>
    <p:sldId id="2147471612" r:id="rId15"/>
    <p:sldId id="2147471629" r:id="rId16"/>
    <p:sldId id="2147471613" r:id="rId17"/>
    <p:sldId id="2147471621" r:id="rId18"/>
    <p:sldId id="2147471632" r:id="rId19"/>
    <p:sldId id="2147471619" r:id="rId20"/>
    <p:sldId id="2147471637" r:id="rId21"/>
    <p:sldId id="2147471638" r:id="rId22"/>
    <p:sldId id="2147471639" r:id="rId23"/>
    <p:sldId id="2147471640" r:id="rId24"/>
    <p:sldId id="2147470574" r:id="rId25"/>
    <p:sldId id="2147470660" r:id="rId26"/>
    <p:sldId id="2147471656" r:id="rId27"/>
    <p:sldId id="2147471641" r:id="rId28"/>
    <p:sldId id="2147471653" r:id="rId29"/>
    <p:sldId id="2147471655" r:id="rId30"/>
    <p:sldId id="2147470584" r:id="rId31"/>
    <p:sldId id="2147470661" r:id="rId32"/>
    <p:sldId id="2147471586" r:id="rId33"/>
    <p:sldId id="2147470652" r:id="rId34"/>
    <p:sldId id="2147471623" r:id="rId35"/>
    <p:sldId id="2147470594" r:id="rId36"/>
    <p:sldId id="2147471609" r:id="rId37"/>
    <p:sldId id="2147471657" r:id="rId38"/>
    <p:sldId id="2147471635" r:id="rId39"/>
    <p:sldId id="2147471646" r:id="rId40"/>
    <p:sldId id="2147470653" r:id="rId41"/>
    <p:sldId id="2147471648" r:id="rId42"/>
    <p:sldId id="2147471652" r:id="rId43"/>
    <p:sldId id="2147471626" r:id="rId44"/>
    <p:sldId id="2147471627" r:id="rId45"/>
    <p:sldId id="2147471614" r:id="rId46"/>
    <p:sldId id="2147471616" r:id="rId47"/>
    <p:sldId id="2147471658" r:id="rId48"/>
    <p:sldId id="2147471659" r:id="rId49"/>
    <p:sldId id="2147471660" r:id="rId50"/>
    <p:sldId id="2147471669" r:id="rId51"/>
    <p:sldId id="2147471671" r:id="rId52"/>
    <p:sldId id="2147471673" r:id="rId53"/>
    <p:sldId id="2147471674" r:id="rId54"/>
    <p:sldId id="2147471675" r:id="rId55"/>
    <p:sldId id="2147471670" r:id="rId56"/>
    <p:sldId id="2147471672" r:id="rId57"/>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Lab Overview" id="{8240DB81-0B24-458D-A41D-485E5D25A3AD}">
          <p14:sldIdLst>
            <p14:sldId id="2147471661"/>
            <p14:sldId id="2147471663"/>
            <p14:sldId id="2147471666"/>
            <p14:sldId id="2147471667"/>
            <p14:sldId id="2147471668"/>
          </p14:sldIdLst>
        </p14:section>
        <p14:section name="Deploy app resources" id="{3E228BB5-4946-4D44-855B-A5438AEBFB6D}">
          <p14:sldIdLst>
            <p14:sldId id="2147471611"/>
            <p14:sldId id="2147471584"/>
            <p14:sldId id="2147471612"/>
            <p14:sldId id="2147471629"/>
            <p14:sldId id="2147471613"/>
            <p14:sldId id="2147471621"/>
            <p14:sldId id="2147471632"/>
            <p14:sldId id="2147471619"/>
            <p14:sldId id="2147471637"/>
            <p14:sldId id="2147471638"/>
            <p14:sldId id="2147471639"/>
            <p14:sldId id="2147471640"/>
          </p14:sldIdLst>
        </p14:section>
        <p14:section name="Implement function calling" id="{E8E4E757-D298-43DA-8793-F370C1E73CA5}">
          <p14:sldIdLst>
            <p14:sldId id="2147470574"/>
            <p14:sldId id="2147470660"/>
            <p14:sldId id="2147471656"/>
            <p14:sldId id="2147471641"/>
            <p14:sldId id="2147471653"/>
            <p14:sldId id="2147471655"/>
          </p14:sldIdLst>
        </p14:section>
        <p14:section name="Implement contextual grounding" id="{F5F183B8-C5D8-431A-9A1F-028A2933A24D}">
          <p14:sldIdLst>
            <p14:sldId id="2147470584"/>
            <p14:sldId id="2147470661"/>
            <p14:sldId id="2147471586"/>
            <p14:sldId id="2147470652"/>
            <p14:sldId id="2147471623"/>
          </p14:sldIdLst>
        </p14:section>
        <p14:section name="Implement audio transcription" id="{E6A915D0-6F4A-4982-AE77-1617CDE9AA68}">
          <p14:sldIdLst>
            <p14:sldId id="2147470594"/>
            <p14:sldId id="2147471609"/>
            <p14:sldId id="2147471657"/>
            <p14:sldId id="2147471635"/>
            <p14:sldId id="2147471646"/>
            <p14:sldId id="2147470653"/>
            <p14:sldId id="2147471648"/>
            <p14:sldId id="2147471652"/>
            <p14:sldId id="2147471626"/>
            <p14:sldId id="2147471627"/>
          </p14:sldIdLst>
        </p14:section>
        <p14:section name="Enhance the API with Semantic Kernel Orchestration" id="{995FD802-19C9-40DA-83E7-C68CEC136731}">
          <p14:sldIdLst>
            <p14:sldId id="2147471614"/>
            <p14:sldId id="2147471616"/>
            <p14:sldId id="2147471658"/>
            <p14:sldId id="2147471659"/>
            <p14:sldId id="2147471660"/>
            <p14:sldId id="2147471669"/>
            <p14:sldId id="2147471671"/>
            <p14:sldId id="2147471673"/>
            <p14:sldId id="2147471674"/>
            <p14:sldId id="2147471675"/>
            <p14:sldId id="2147471670"/>
            <p14:sldId id="21474716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0F5D7-8133-440F-A3FE-9A5865B4AEC5}" v="1270" dt="2024-02-10T16:37:15.031"/>
    <p1510:client id="{FE1A4069-8CF4-45EA-B539-02429FD7C822}" v="1402" dt="2024-02-10T22:03:07.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9734" autoAdjust="0"/>
  </p:normalViewPr>
  <p:slideViewPr>
    <p:cSldViewPr snapToGrid="0">
      <p:cViewPr varScale="1">
        <p:scale>
          <a:sx n="88" d="100"/>
          <a:sy n="88" d="100"/>
        </p:scale>
        <p:origin x="672" y="19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66" Type="http://schemas.microsoft.com/office/2018/10/relationships/authors" Target="authors.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gs" Target="tags/tag1.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9/20/2024</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ode.visualstudio.com/docs/python/editing#_formatt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GPT-4o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GPT-4o. In addition, you will work with abstractive summarization in the Azure AI Services Language service, and it is only available in certain regions (https://learn.microsoft.com/azure/ai-services/language-service/summarization/region-support).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in common between both of these lists! If not, you may need to deploy additional resources in another region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solidFill>
                  <a:srgbClr val="000000"/>
                </a:solidFill>
                <a:latin typeface="Segoe UI"/>
                <a:cs typeface="Segoe UI"/>
              </a:rPr>
              <a:t>There are several service models that make up the Azure OpenAI offering. The two workhorse models are GPT-4o and GPT-4. These models both understand and generate natural language and code. GPT-4 is the most recent generation of the GPT series and has 1.76 trillion parameters versus GPT-3.5's approximately 375 billion parameters. GPT-4o is a newer but smaller model that has several benefits in terms of lower price point than GPT-4 and ability to accept images as prompt inputs. GPT-4 and GPT-4o are not available in all regions, so please make sure to deploy your Azure OpenAI service into a region supporting GPT-4o for the exercises. We do not recommend using GPT-3.5 models in this training because not all tasks are guaranteed to work.</a:t>
            </a:r>
            <a:endParaRPr lang="en-US" i="0" dirty="0">
              <a:solidFill>
                <a:srgbClr val="000000"/>
              </a:solidFill>
              <a:effectLst/>
              <a:latin typeface="Segoe UI"/>
              <a:cs typeface="Segoe UI"/>
            </a:endParaRPr>
          </a:p>
          <a:p>
            <a:endParaRPr lang="en-US" dirty="0">
              <a:solidFill>
                <a:srgbClr val="000000"/>
              </a:solidFill>
              <a:latin typeface="Segoe UI"/>
              <a:cs typeface="Segoe UI"/>
            </a:endParaRPr>
          </a:p>
          <a:p>
            <a:r>
              <a:rPr lang="en-US" dirty="0">
                <a:solidFill>
                  <a:srgbClr val="000000"/>
                </a:solidFill>
                <a:latin typeface="Segoe UI"/>
                <a:cs typeface="Segoe UI"/>
              </a:rPr>
              <a:t>Azure OpenAI contains a few embedding models, and the one we will use is text-embedding-ada-002. There isa  new embedding model, text-embedding-3, which generates entirely separate embeddings from text-embedding-ada-002.</a:t>
            </a:r>
          </a:p>
          <a:p>
            <a:endParaRPr lang="en-US" dirty="0">
              <a:solidFill>
                <a:srgbClr val="000000"/>
              </a:solidFill>
              <a:latin typeface="Segoe UI"/>
              <a:cs typeface="Segoe UI"/>
            </a:endParaRPr>
          </a:p>
          <a:p>
            <a:r>
              <a:rPr lang="en-US" dirty="0">
                <a:solidFill>
                  <a:srgbClr val="000000"/>
                </a:solidFill>
                <a:latin typeface="Segoe UI"/>
                <a:cs typeface="Segoe UI"/>
              </a:rPr>
              <a:t>There are three other service models. DALL-E allows us to generate images from text prompts. There are also services that perform speech to text and text to speech.</a:t>
            </a:r>
          </a:p>
          <a:p>
            <a:endParaRPr lang="en-US" dirty="0">
              <a:solidFill>
                <a:srgbClr val="1F2328"/>
              </a:solidFill>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7905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around resort and hotel information. Task 2 of exercise 1 involves uploading customer data into a storage account and process it using Azure AI Search. From there, you will be able to ask questions of the data in the Azure OpenAI Studio Chat Playground, as well as through the Azure OpenAI API in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Azure OpenAI allows us to ingest data from several data sources. The key supported data source is data in Azure Blob Storage accounts. We can also upload files into a blob storage account for subsequent processing. This processing builds an index in Azure AI Search over your uploaded data, and that allows your GPT-3.5 or GPT-4 model deployment to provide responses based on your data.</a:t>
            </a:r>
          </a:p>
          <a:p>
            <a:endParaRPr lang="en-US" dirty="0">
              <a:ea typeface="Calibri"/>
              <a:cs typeface="Calibri"/>
            </a:endParaRPr>
          </a:p>
          <a:p>
            <a:r>
              <a:rPr lang="en-US" dirty="0">
                <a:ea typeface="Calibri"/>
                <a:cs typeface="Calibri"/>
              </a:rPr>
              <a:t>This functionality will work for a specific set of data types, including delimited text files, Markdown, HTML files, Word documents, PowerPoint decks, and PDFs. Other data sources, such as hosting data in Azure SQL Database, is not supported at this time.</a:t>
            </a:r>
          </a:p>
        </p:txBody>
      </p:sp>
      <p:sp>
        <p:nvSpPr>
          <p:cNvPr id="4" name="Slide Number Placeholder 3"/>
          <p:cNvSpPr>
            <a:spLocks noGrp="1"/>
          </p:cNvSpPr>
          <p:nvPr>
            <p:ph type="sldNum" sz="quarter" idx="5"/>
          </p:nvPr>
        </p:nvSpPr>
        <p:spPr/>
        <p:txBody>
          <a:bodyPr/>
          <a:lstStyle/>
          <a:p>
            <a:fld id="{8FBFA05F-1A8C-432D-BC54-796887A51DAB}" type="slidenum">
              <a:rPr lang="en-US" smtClean="0"/>
              <a:t>15</a:t>
            </a:fld>
            <a:endParaRPr lang="en-US"/>
          </a:p>
        </p:txBody>
      </p:sp>
    </p:spTree>
    <p:extLst>
      <p:ext uri="{BB962C8B-B14F-4D97-AF65-F5344CB8AC3E}">
        <p14:creationId xmlns:p14="http://schemas.microsoft.com/office/powerpoint/2010/main" val="1355089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The client application we will use in this training is built on </a:t>
            </a:r>
            <a:r>
              <a:rPr lang="en-US" err="1">
                <a:ea typeface="Calibri"/>
                <a:cs typeface="Calibri"/>
              </a:rPr>
              <a:t>Streamlit</a:t>
            </a:r>
            <a:r>
              <a:rPr lang="en-US" dirty="0">
                <a:ea typeface="Calibri"/>
                <a:cs typeface="Calibri"/>
              </a:rPr>
              <a:t>, a Python library intended to make building data applications simple. You can build a functional </a:t>
            </a:r>
            <a:r>
              <a:rPr lang="en-US" err="1">
                <a:ea typeface="Calibri"/>
                <a:cs typeface="Calibri"/>
              </a:rPr>
              <a:t>Streamlit</a:t>
            </a:r>
            <a:r>
              <a:rPr lang="en-US" dirty="0">
                <a:ea typeface="Calibri"/>
                <a:cs typeface="Calibri"/>
              </a:rPr>
              <a:t> application in a few dozen lines of code, and there are even UI components to make chat completions easy.</a:t>
            </a:r>
          </a:p>
          <a:p>
            <a:endParaRPr lang="en-US" dirty="0">
              <a:ea typeface="Calibri"/>
              <a:cs typeface="Calibri"/>
            </a:endParaRPr>
          </a:p>
          <a:p>
            <a:r>
              <a:rPr lang="en-US" dirty="0">
                <a:ea typeface="Calibri"/>
                <a:cs typeface="Calibri"/>
              </a:rPr>
              <a:t>Our goal in this training is to minimize the amount of time you spend fiddling with UI components, focusing instead on how we can integrate an existing application with Azure OpenAI.</a:t>
            </a:r>
          </a:p>
          <a:p>
            <a:endParaRPr lang="en-US" dirty="0">
              <a:ea typeface="Calibri"/>
              <a:cs typeface="Calibri"/>
            </a:endParaRPr>
          </a:p>
          <a:p>
            <a:r>
              <a:rPr lang="en-US" dirty="0" err="1">
                <a:ea typeface="Calibri"/>
                <a:cs typeface="Calibri"/>
              </a:rPr>
              <a:t>Streamlit</a:t>
            </a:r>
            <a:r>
              <a:rPr lang="en-US" dirty="0">
                <a:ea typeface="Calibri"/>
                <a:cs typeface="Calibri"/>
              </a:rPr>
              <a:t> is certainly not the only way to access Azure OpenAI. You can write your own applications in a variety of programming languages, including but certainly not limited to C#, F#, JavaScript, Python, and Java. Several of these languages have full OpenAI or Azure OpenAI SDKs, whereas others will require you to make REST API calls.</a:t>
            </a:r>
          </a:p>
        </p:txBody>
      </p:sp>
      <p:sp>
        <p:nvSpPr>
          <p:cNvPr id="4" name="Slide Number Placeholder 3"/>
          <p:cNvSpPr>
            <a:spLocks noGrp="1"/>
          </p:cNvSpPr>
          <p:nvPr>
            <p:ph type="sldNum" sz="quarter" idx="5"/>
          </p:nvPr>
        </p:nvSpPr>
        <p:spPr/>
        <p:txBody>
          <a:bodyPr/>
          <a:lstStyle/>
          <a:p>
            <a:fld id="{8FBFA05F-1A8C-432D-BC54-796887A51DAB}" type="slidenum">
              <a:rPr lang="en-US" smtClean="0"/>
              <a:t>16</a:t>
            </a:fld>
            <a:endParaRPr lang="en-US"/>
          </a:p>
        </p:txBody>
      </p:sp>
    </p:spTree>
    <p:extLst>
      <p:ext uri="{BB962C8B-B14F-4D97-AF65-F5344CB8AC3E}">
        <p14:creationId xmlns:p14="http://schemas.microsoft.com/office/powerpoint/2010/main" val="2443446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All of the client code is in the source directory of the GitHub repository, located in a </a:t>
            </a:r>
            <a:r>
              <a:rPr lang="en-US" dirty="0" err="1">
                <a:ea typeface="Calibri"/>
                <a:cs typeface="Calibri"/>
              </a:rPr>
              <a:t>ContosoSuitesDashboard</a:t>
            </a:r>
            <a:r>
              <a:rPr lang="en-US" dirty="0">
                <a:ea typeface="Calibri"/>
                <a:cs typeface="Calibri"/>
              </a:rPr>
              <a:t> folder. Inside this folder is a file, index.py. This is the starting point for our </a:t>
            </a:r>
            <a:r>
              <a:rPr lang="en-US" dirty="0" err="1">
                <a:ea typeface="Calibri"/>
                <a:cs typeface="Calibri"/>
              </a:rPr>
              <a:t>Streamlit</a:t>
            </a:r>
            <a:r>
              <a:rPr lang="en-US" dirty="0">
                <a:ea typeface="Calibri"/>
                <a:cs typeface="Calibri"/>
              </a:rPr>
              <a:t> app. In addition, we have a folder called pages\, inside of which are several additional files that we will use across each of the exercises.</a:t>
            </a:r>
          </a:p>
          <a:p>
            <a:endParaRPr lang="en-US" dirty="0">
              <a:ea typeface="Calibri"/>
              <a:cs typeface="Calibri"/>
            </a:endParaRPr>
          </a:p>
          <a:p>
            <a:r>
              <a:rPr lang="en-US" dirty="0">
                <a:ea typeface="Calibri"/>
                <a:cs typeface="Calibri"/>
              </a:rPr>
              <a:t>Inside the index.py file, we have a main() function that drives our application. We also have a write() function that writes text out to the screen.</a:t>
            </a:r>
          </a:p>
        </p:txBody>
      </p:sp>
      <p:sp>
        <p:nvSpPr>
          <p:cNvPr id="4" name="Slide Number Placeholder 3"/>
          <p:cNvSpPr>
            <a:spLocks noGrp="1"/>
          </p:cNvSpPr>
          <p:nvPr>
            <p:ph type="sldNum" sz="quarter" idx="5"/>
          </p:nvPr>
        </p:nvSpPr>
        <p:spPr/>
        <p:txBody>
          <a:bodyPr/>
          <a:lstStyle/>
          <a:p>
            <a:fld id="{8FBFA05F-1A8C-432D-BC54-796887A51DAB}" type="slidenum">
              <a:rPr lang="en-US" smtClean="0"/>
              <a:t>17</a:t>
            </a:fld>
            <a:endParaRPr lang="en-US"/>
          </a:p>
        </p:txBody>
      </p:sp>
    </p:spTree>
    <p:extLst>
      <p:ext uri="{BB962C8B-B14F-4D97-AF65-F5344CB8AC3E}">
        <p14:creationId xmlns:p14="http://schemas.microsoft.com/office/powerpoint/2010/main" val="151609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here are a few tips to make the process of working with </a:t>
            </a:r>
            <a:r>
              <a:rPr lang="en-US" dirty="0" err="1">
                <a:ea typeface="Calibri"/>
                <a:cs typeface="Calibri"/>
              </a:rPr>
              <a:t>Streamlit</a:t>
            </a:r>
            <a:r>
              <a:rPr lang="en-US" dirty="0">
                <a:ea typeface="Calibri"/>
                <a:cs typeface="Calibri"/>
              </a:rPr>
              <a:t> easier for you. First, keep in mind that </a:t>
            </a:r>
            <a:r>
              <a:rPr lang="en-US" dirty="0" err="1">
                <a:ea typeface="Calibri"/>
                <a:cs typeface="Calibri"/>
              </a:rPr>
              <a:t>Streamlit</a:t>
            </a:r>
            <a:r>
              <a:rPr lang="en-US" dirty="0">
                <a:ea typeface="Calibri"/>
                <a:cs typeface="Calibri"/>
              </a:rPr>
              <a:t> is a web service and Python does not require code be compiled before execution. This means that, when you change a Python file, you can save the file changes and refresh the page. You do not need to stop and restart the </a:t>
            </a:r>
            <a:r>
              <a:rPr lang="en-US" dirty="0" err="1">
                <a:ea typeface="Calibri"/>
                <a:cs typeface="Calibri"/>
              </a:rPr>
              <a:t>Streamlit</a:t>
            </a:r>
            <a:r>
              <a:rPr lang="en-US" dirty="0">
                <a:ea typeface="Calibri"/>
                <a:cs typeface="Calibri"/>
              </a:rPr>
              <a:t> service.</a:t>
            </a:r>
          </a:p>
          <a:p>
            <a:endParaRPr lang="en-US" dirty="0">
              <a:ea typeface="Calibri"/>
              <a:cs typeface="Calibri"/>
            </a:endParaRPr>
          </a:p>
          <a:p>
            <a:r>
              <a:rPr lang="en-US" dirty="0">
                <a:ea typeface="Calibri"/>
                <a:cs typeface="Calibri"/>
              </a:rPr>
              <a:t>For any Python code you write, remember that whitespace does matter. Tabs and spaces are not the same thing in Python, and we highly encourage you to use spaces instead of tabs to prevent any oddities. Also, make sure that your code is aligned correctly. The general practice is to use 4 spaces per "level" of code. By following this practice, you will be able to avoid Python errors around invalid whitespace.</a:t>
            </a:r>
          </a:p>
          <a:p>
            <a:endParaRPr lang="en-US" dirty="0">
              <a:ea typeface="Calibri"/>
              <a:cs typeface="Calibri"/>
            </a:endParaRPr>
          </a:p>
          <a:p>
            <a:r>
              <a:rPr lang="en-US" dirty="0">
                <a:ea typeface="Calibri"/>
                <a:cs typeface="Calibri"/>
              </a:rPr>
              <a:t>It may also be useful to write the code in an editor like Visual Studio Code, which includes support for formatter extensions (</a:t>
            </a:r>
            <a:r>
              <a:rPr lang="en-US" dirty="0">
                <a:hlinkClick r:id="rId3"/>
              </a:rPr>
              <a:t>https://code.visualstudio.com/docs/python/editing#_formatting</a:t>
            </a:r>
            <a:r>
              <a:rPr lang="en-US" dirty="0"/>
              <a: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FBFA05F-1A8C-432D-BC54-796887A51DAB}" type="slidenum">
              <a:rPr lang="en-US" smtClean="0"/>
              <a:t>18</a:t>
            </a:fld>
            <a:endParaRPr lang="en-US"/>
          </a:p>
        </p:txBody>
      </p:sp>
    </p:spTree>
    <p:extLst>
      <p:ext uri="{BB962C8B-B14F-4D97-AF65-F5344CB8AC3E}">
        <p14:creationId xmlns:p14="http://schemas.microsoft.com/office/powerpoint/2010/main" val="4159780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Bringing our own data is one great way to enhance GPT models in Azure OpenAI, allowing them to answer questions specific to our circumstances. Another way to customize responses and enhance system capabilities involves function calling, something we can implement using the Semantic Kernel library. In this exercise, you will create a solution allowing end users to query data from Azure SQL Database using natural language.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 Implement hotel bookings history endpoints against Azure SQL Database using C#</a:t>
            </a:r>
          </a:p>
          <a:p>
            <a:pPr algn="l">
              <a:buFont typeface="Arial" panose="020B0604020202020204" pitchFamily="34" charset="0"/>
              <a:buChar char="•"/>
            </a:pPr>
            <a:r>
              <a:rPr lang="en-US" b="0" i="0" dirty="0">
                <a:solidFill>
                  <a:srgbClr val="5C5962"/>
                </a:solidFill>
                <a:effectLst/>
                <a:latin typeface="system-ui"/>
              </a:rPr>
              <a:t> Create Semantic Kernel plugins to enable translation of natural language into SQL queries</a:t>
            </a:r>
          </a:p>
          <a:p>
            <a:pPr algn="l">
              <a:buFont typeface="Arial" panose="020B0604020202020204" pitchFamily="34" charset="0"/>
              <a:buChar char="•"/>
            </a:pPr>
            <a:r>
              <a:rPr lang="en-US" b="0" i="0" dirty="0">
                <a:solidFill>
                  <a:srgbClr val="5C5962"/>
                </a:solidFill>
                <a:effectLst/>
                <a:latin typeface="system-ui"/>
              </a:rPr>
              <a:t> Incorporate API results into the </a:t>
            </a:r>
            <a:r>
              <a:rPr lang="en-US" b="0" i="0" dirty="0" err="1">
                <a:solidFill>
                  <a:srgbClr val="5C5962"/>
                </a:solidFill>
                <a:effectLst/>
                <a:latin typeface="system-ui"/>
              </a:rPr>
              <a:t>Streamlit</a:t>
            </a:r>
            <a:r>
              <a:rPr lang="en-US" b="0" i="0" dirty="0">
                <a:solidFill>
                  <a:srgbClr val="5C5962"/>
                </a:solidFill>
                <a:effectLst/>
                <a:latin typeface="system-ui"/>
              </a:rPr>
              <a:t> application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i="0" dirty="0">
                <a:effectLst/>
                <a:latin typeface="Segoe UI"/>
                <a:cs typeface="Segoe UI"/>
              </a:rPr>
              <a:t>Contoso Suites has provided us a starting code base. It centers around two applications: a C#-based web API and a Python-based </a:t>
            </a:r>
            <a:r>
              <a:rPr lang="en-US" b="0" i="0" dirty="0" err="1">
                <a:effectLst/>
                <a:latin typeface="Segoe UI"/>
                <a:cs typeface="Segoe UI"/>
              </a:rPr>
              <a:t>Streamlit</a:t>
            </a:r>
            <a:r>
              <a:rPr lang="en-US" b="0" i="0" dirty="0">
                <a:effectLst/>
                <a:latin typeface="Segoe UI"/>
                <a:cs typeface="Segoe UI"/>
              </a:rPr>
              <a:t> dashboard app. This application represents a slimmed-down variant of their Customer Information System (CIS) suite, and they would like us to use this code base for our proof-of-concept work.</a:t>
            </a:r>
          </a:p>
          <a:p>
            <a:endParaRPr lang="en-US" b="0" i="0" dirty="0">
              <a:effectLst/>
              <a:latin typeface="Segoe UI"/>
              <a:cs typeface="Segoe UI"/>
            </a:endParaRPr>
          </a:p>
          <a:p>
            <a:r>
              <a:rPr lang="en-US" b="0" i="0" dirty="0">
                <a:effectLst/>
                <a:latin typeface="Segoe UI"/>
                <a:cs typeface="Segoe UI"/>
              </a:rPr>
              <a:t>The center point of this solution is their Web API, a .NET 8 web application. This application interfaces with two databases: an Azure SQL Database that includes bookings information and a Cosmos DB container for property maintenance requests. The Web API serves a series of endpoints for front-end applications, in this case a </a:t>
            </a:r>
            <a:r>
              <a:rPr lang="en-US" b="0" i="0" dirty="0" err="1">
                <a:effectLst/>
                <a:latin typeface="Segoe UI"/>
                <a:cs typeface="Segoe UI"/>
              </a:rPr>
              <a:t>Streamlit</a:t>
            </a:r>
            <a:r>
              <a:rPr lang="en-US" b="0" i="0" dirty="0">
                <a:effectLst/>
                <a:latin typeface="Segoe UI"/>
                <a:cs typeface="Segoe UI"/>
              </a:rPr>
              <a:t> dashboard application.</a:t>
            </a:r>
          </a:p>
          <a:p>
            <a:endParaRPr lang="en-US" b="0" i="0" dirty="0">
              <a:effectLst/>
              <a:latin typeface="Segoe UI"/>
              <a:cs typeface="Segoe UI"/>
            </a:endParaRPr>
          </a:p>
          <a:p>
            <a:r>
              <a:rPr lang="en-US" b="0" i="0" dirty="0">
                <a:effectLst/>
                <a:latin typeface="Segoe UI"/>
                <a:cs typeface="Segoe UI"/>
              </a:rPr>
              <a:t>The </a:t>
            </a:r>
            <a:r>
              <a:rPr lang="en-US" b="0" i="0" dirty="0" err="1">
                <a:effectLst/>
                <a:latin typeface="Segoe UI"/>
                <a:cs typeface="Segoe UI"/>
              </a:rPr>
              <a:t>Streamlit</a:t>
            </a:r>
            <a:r>
              <a:rPr lang="en-US" b="0" i="0" dirty="0">
                <a:effectLst/>
                <a:latin typeface="Segoe UI"/>
                <a:cs typeface="Segoe UI"/>
              </a:rPr>
              <a:t> app makes HTTP-based REST API calls to the Web API service, retrieving and displaying data on the page. Contoso Suites developers have also performed some basic testing of Azure OpenAI and have put together a simple integration with a GPT-4o deployment for the purpose of chat completions.</a:t>
            </a:r>
          </a:p>
          <a:p>
            <a:endParaRPr lang="en-US" b="0" i="0" dirty="0">
              <a:effectLst/>
              <a:latin typeface="Segoe UI"/>
              <a:cs typeface="Segoe UI"/>
            </a:endParaRPr>
          </a:p>
          <a:p>
            <a:r>
              <a:rPr lang="en-US" b="0" i="0" dirty="0">
                <a:effectLst/>
                <a:latin typeface="Segoe UI"/>
                <a:cs typeface="Segoe UI"/>
              </a:rPr>
              <a:t>There is also the code for a C#-based function app intended to generate text embeddings via vectorization. This function app is available but has not been deployed or used.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68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incorporating function definitions and executing function calls with a GPT-4o deployment as the intermediary, using Semantic Kernel. You will extend a .NET Web API by creating additional endpoints that query bookings history in SQL Server. You will then use the Semantic Kernel library to accept natural language input and translate it into relevant C# method executions.</a:t>
            </a:r>
          </a:p>
          <a:p>
            <a:endParaRPr lang="en-US" b="0" i="0" dirty="0">
              <a:effectLst/>
              <a:latin typeface="Segoe UI"/>
              <a:cs typeface="Segoe UI"/>
            </a:endParaRPr>
          </a:p>
          <a:p>
            <a:r>
              <a:rPr lang="en-US" b="0" i="0" dirty="0">
                <a:effectLst/>
                <a:latin typeface="Segoe UI"/>
                <a:cs typeface="Segoe UI"/>
              </a:rPr>
              <a:t>From there, you can implement a front end using </a:t>
            </a:r>
            <a:r>
              <a:rPr lang="en-US" b="0" i="0" dirty="0" err="1">
                <a:effectLst/>
                <a:latin typeface="Segoe UI"/>
                <a:cs typeface="Segoe UI"/>
              </a:rPr>
              <a:t>Streamlit</a:t>
            </a:r>
            <a:r>
              <a:rPr lang="en-US" b="0" i="0" dirty="0">
                <a:effectLst/>
                <a:latin typeface="Segoe UI"/>
                <a:cs typeface="Segoe UI"/>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483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The Web API project we will use is in the </a:t>
            </a:r>
            <a:r>
              <a:rPr lang="en-US" dirty="0" err="1">
                <a:ea typeface="Calibri"/>
                <a:cs typeface="Calibri"/>
              </a:rPr>
              <a:t>src</a:t>
            </a:r>
            <a:r>
              <a:rPr lang="en-US" dirty="0">
                <a:ea typeface="Calibri"/>
                <a:cs typeface="Calibri"/>
              </a:rPr>
              <a:t>/</a:t>
            </a:r>
            <a:r>
              <a:rPr lang="en-US" dirty="0" err="1">
                <a:ea typeface="Calibri"/>
                <a:cs typeface="Calibri"/>
              </a:rPr>
              <a:t>ContosoSuitesWebAPI</a:t>
            </a:r>
            <a:r>
              <a:rPr lang="en-US" dirty="0">
                <a:ea typeface="Calibri"/>
                <a:cs typeface="Calibri"/>
              </a:rPr>
              <a:t> folder. Most of the code is there for your use, but in the exercises, you will complete certain functionality and extend it to support Semantic Kernel.</a:t>
            </a:r>
          </a:p>
        </p:txBody>
      </p:sp>
      <p:sp>
        <p:nvSpPr>
          <p:cNvPr id="4" name="Slide Number Placeholder 3"/>
          <p:cNvSpPr>
            <a:spLocks noGrp="1"/>
          </p:cNvSpPr>
          <p:nvPr>
            <p:ph type="sldNum" sz="quarter" idx="5"/>
          </p:nvPr>
        </p:nvSpPr>
        <p:spPr/>
        <p:txBody>
          <a:bodyPr/>
          <a:lstStyle/>
          <a:p>
            <a:fld id="{8FBFA05F-1A8C-432D-BC54-796887A51DAB}" type="slidenum">
              <a:rPr lang="en-US" smtClean="0"/>
              <a:t>22</a:t>
            </a:fld>
            <a:endParaRPr lang="en-US"/>
          </a:p>
        </p:txBody>
      </p:sp>
    </p:spTree>
    <p:extLst>
      <p:ext uri="{BB962C8B-B14F-4D97-AF65-F5344CB8AC3E}">
        <p14:creationId xmlns:p14="http://schemas.microsoft.com/office/powerpoint/2010/main" val="1006461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The way we will interact with Semantic Kernel in this exercise is via the [</a:t>
            </a:r>
            <a:r>
              <a:rPr lang="en-US" dirty="0" err="1">
                <a:ea typeface="Calibri"/>
                <a:cs typeface="Calibri"/>
              </a:rPr>
              <a:t>KernelFunction</a:t>
            </a:r>
            <a:r>
              <a:rPr lang="en-US" dirty="0">
                <a:ea typeface="Calibri"/>
                <a:cs typeface="Calibri"/>
              </a:rPr>
              <a:t>] decorator. These will tell Semantic Kernel information about methods or functions we’d like to make available via chat completion. All of the code executes -locally--that is, we are not sending data to a remote server hosting our GPT-4o deployment, nor are we allowing the remote server access into our environment to execute code. Instead, Semantic Kernel takes the output from the GPT-4o deployment and uses that output to know which kernel function to call from the local server.</a:t>
            </a:r>
          </a:p>
        </p:txBody>
      </p:sp>
      <p:sp>
        <p:nvSpPr>
          <p:cNvPr id="4" name="Slide Number Placeholder 3"/>
          <p:cNvSpPr>
            <a:spLocks noGrp="1"/>
          </p:cNvSpPr>
          <p:nvPr>
            <p:ph type="sldNum" sz="quarter" idx="5"/>
          </p:nvPr>
        </p:nvSpPr>
        <p:spPr/>
        <p:txBody>
          <a:bodyPr/>
          <a:lstStyle/>
          <a:p>
            <a:fld id="{8FBFA05F-1A8C-432D-BC54-796887A51DAB}" type="slidenum">
              <a:rPr lang="en-US" smtClean="0"/>
              <a:t>23</a:t>
            </a:fld>
            <a:endParaRPr lang="en-US"/>
          </a:p>
        </p:txBody>
      </p:sp>
    </p:spTree>
    <p:extLst>
      <p:ext uri="{BB962C8B-B14F-4D97-AF65-F5344CB8AC3E}">
        <p14:creationId xmlns:p14="http://schemas.microsoft.com/office/powerpoint/2010/main" val="472178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it is worth noting that the Semantic Kernel library changes rapidly, and some of these changes break backwards compatibility. For that reason, older examples of how Semantic Kernel works (especially those prior to December of 2023) will not be helpful anymore, as the API has changed so significantly since then.</a:t>
            </a:r>
          </a:p>
          <a:p>
            <a:endParaRPr lang="en-US" dirty="0">
              <a:ea typeface="Calibri"/>
              <a:cs typeface="Calibri"/>
            </a:endParaRPr>
          </a:p>
          <a:p>
            <a:r>
              <a:rPr lang="en-US" dirty="0">
                <a:ea typeface="Calibri"/>
                <a:cs typeface="Calibri"/>
              </a:rPr>
              <a:t>Furthermore, we will need to use version 1.18 or later of Semantic Kernel because we have a dependency on the </a:t>
            </a:r>
            <a:r>
              <a:rPr lang="en-US" dirty="0" err="1">
                <a:ea typeface="Calibri"/>
                <a:cs typeface="Calibri"/>
              </a:rPr>
              <a:t>Azure.AI.OpenAI</a:t>
            </a:r>
            <a:r>
              <a:rPr lang="en-US" dirty="0">
                <a:ea typeface="Calibri"/>
                <a:cs typeface="Calibri"/>
              </a:rPr>
              <a:t> 2.0 package. Prior versions of Semantic Kernel, including 1.17, use </a:t>
            </a:r>
            <a:r>
              <a:rPr lang="en-US" dirty="0" err="1">
                <a:ea typeface="Calibri"/>
                <a:cs typeface="Calibri"/>
              </a:rPr>
              <a:t>Azure.AI.OpenAI</a:t>
            </a:r>
            <a:r>
              <a:rPr lang="en-US" dirty="0">
                <a:ea typeface="Calibri"/>
                <a:cs typeface="Calibri"/>
              </a:rPr>
              <a:t> version 1, and that will cause conflicts.</a:t>
            </a:r>
          </a:p>
        </p:txBody>
      </p:sp>
      <p:sp>
        <p:nvSpPr>
          <p:cNvPr id="4" name="Slide Number Placeholder 3"/>
          <p:cNvSpPr>
            <a:spLocks noGrp="1"/>
          </p:cNvSpPr>
          <p:nvPr>
            <p:ph type="sldNum" sz="quarter" idx="5"/>
          </p:nvPr>
        </p:nvSpPr>
        <p:spPr/>
        <p:txBody>
          <a:bodyPr/>
          <a:lstStyle/>
          <a:p>
            <a:fld id="{8FBFA05F-1A8C-432D-BC54-796887A51DAB}" type="slidenum">
              <a:rPr lang="en-US" smtClean="0"/>
              <a:t>24</a:t>
            </a:fld>
            <a:endParaRPr lang="en-US"/>
          </a:p>
        </p:txBody>
      </p:sp>
    </p:spTree>
    <p:extLst>
      <p:ext uri="{BB962C8B-B14F-4D97-AF65-F5344CB8AC3E}">
        <p14:creationId xmlns:p14="http://schemas.microsoft.com/office/powerpoint/2010/main" val="3869150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i="0" dirty="0">
                <a:solidFill>
                  <a:srgbClr val="5C5962"/>
                </a:solidFill>
                <a:effectLst/>
                <a:latin typeface="system-ui"/>
              </a:rPr>
              <a:t>Vector search provides a powerful technique for efficiently finding information within blocks of text. Using Azure Cosmos DB, vector embeddings generated using Azure OpenAI can be stored alongside data. In this exercise, you will add vector search capabilities to Azure Cosmos DB for NoSQL and perform similarity searches using the vectorized data.</a:t>
            </a:r>
          </a:p>
          <a:p>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 Enable the Vector Search feature in Azure Cosmos DB for NoSQL</a:t>
            </a:r>
          </a:p>
          <a:p>
            <a:pPr algn="l">
              <a:buFont typeface="Arial" panose="020B0604020202020204" pitchFamily="34" charset="0"/>
              <a:buChar char="•"/>
            </a:pPr>
            <a:r>
              <a:rPr lang="en-US" b="0" i="0" dirty="0">
                <a:solidFill>
                  <a:srgbClr val="5C5962"/>
                </a:solidFill>
                <a:effectLst/>
                <a:latin typeface="system-ui"/>
              </a:rPr>
              <a:t> Define container vector policies</a:t>
            </a:r>
          </a:p>
          <a:p>
            <a:pPr algn="l">
              <a:buFont typeface="Arial" panose="020B0604020202020204" pitchFamily="34" charset="0"/>
              <a:buChar char="•"/>
            </a:pPr>
            <a:r>
              <a:rPr lang="en-US" b="0" i="0" dirty="0">
                <a:solidFill>
                  <a:srgbClr val="5C5962"/>
                </a:solidFill>
                <a:effectLst/>
                <a:latin typeface="system-ui"/>
              </a:rPr>
              <a:t> Specify vector indexing policies</a:t>
            </a:r>
          </a:p>
          <a:p>
            <a:pPr algn="l">
              <a:buFont typeface="Arial" panose="020B0604020202020204" pitchFamily="34" charset="0"/>
              <a:buChar char="•"/>
            </a:pPr>
            <a:r>
              <a:rPr lang="en-US" b="0" i="0" dirty="0">
                <a:solidFill>
                  <a:srgbClr val="5C5962"/>
                </a:solidFill>
                <a:effectLst/>
                <a:latin typeface="system-ui"/>
              </a:rPr>
              <a:t> Generate vector embeddings using Azure OpenAI and store them into Cosmos DB</a:t>
            </a:r>
          </a:p>
          <a:p>
            <a:pPr algn="l">
              <a:buFont typeface="Arial" panose="020B0604020202020204" pitchFamily="34" charset="0"/>
              <a:buChar char="•"/>
            </a:pPr>
            <a:r>
              <a:rPr lang="en-US" b="0" i="0" dirty="0">
                <a:solidFill>
                  <a:srgbClr val="5C5962"/>
                </a:solidFill>
                <a:effectLst/>
                <a:latin typeface="system-ui"/>
              </a:rPr>
              <a:t> </a:t>
            </a:r>
            <a:r>
              <a:rPr lang="en-US" b="0" i="0" dirty="0" err="1">
                <a:solidFill>
                  <a:srgbClr val="5C5962"/>
                </a:solidFill>
                <a:effectLst/>
                <a:latin typeface="system-ui"/>
              </a:rPr>
              <a:t>Peform</a:t>
            </a:r>
            <a:r>
              <a:rPr lang="en-US" b="0" i="0" dirty="0">
                <a:solidFill>
                  <a:srgbClr val="5C5962"/>
                </a:solidFill>
                <a:effectLst/>
                <a:latin typeface="system-ui"/>
              </a:rPr>
              <a:t> similarity searches using the </a:t>
            </a:r>
            <a:r>
              <a:rPr lang="en-US" b="0" i="0" dirty="0" err="1">
                <a:solidFill>
                  <a:srgbClr val="5C5962"/>
                </a:solidFill>
                <a:effectLst/>
                <a:latin typeface="system-ui"/>
              </a:rPr>
              <a:t>VectorDistance</a:t>
            </a:r>
            <a:r>
              <a:rPr lang="en-US" b="0" i="0" dirty="0">
                <a:solidFill>
                  <a:srgbClr val="5C5962"/>
                </a:solidFill>
                <a:effectLst/>
                <a:latin typeface="system-ui"/>
              </a:rPr>
              <a:t>() function in Cosmos DB</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show how you can use Azure Cosmos DB’s NoSQL API as a vector store. You will load maintenance request data into Cosmos DB and then deploy an Azure Function that translates the natural language text in each maintenance request into a vector representation, based on the text-embedding-ada-002 model. You will also use the </a:t>
            </a:r>
            <a:r>
              <a:rPr lang="en-US" b="0" i="0" dirty="0" err="1">
                <a:effectLst/>
                <a:latin typeface="Segoe UI"/>
                <a:cs typeface="Segoe UI"/>
              </a:rPr>
              <a:t>VectorDistance</a:t>
            </a:r>
            <a:r>
              <a:rPr lang="en-US" b="0" i="0" dirty="0">
                <a:effectLst/>
                <a:latin typeface="Segoe UI"/>
                <a:cs typeface="Segoe UI"/>
              </a:rPr>
              <a:t>() function in </a:t>
            </a:r>
            <a:r>
              <a:rPr lang="en-US" b="0" i="0" dirty="0" err="1">
                <a:effectLst/>
                <a:latin typeface="Segoe UI"/>
                <a:cs typeface="Segoe UI"/>
              </a:rPr>
              <a:t>Comsos</a:t>
            </a:r>
            <a:r>
              <a:rPr lang="en-US" b="0" i="0" dirty="0">
                <a:effectLst/>
                <a:latin typeface="Segoe UI"/>
                <a:cs typeface="Segoe UI"/>
              </a:rPr>
              <a:t> DB to perform semantic search, pulling back the most similar records to a search query, even if there is no direct keyword match.</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Cosmos DB’s NoSQL API now has support for storing vector data. Enabling the feature itself may take upwards of 5-10 minutes. After that, you will need to wait another 5-10 minutes for background processes to complete before you can create a new container making use of this feature.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cannot include vector storage on existing containers—you must define the container vector policy at container creation time.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Using the </a:t>
            </a:r>
            <a:r>
              <a:rPr lang="en-US" b="0" i="0" dirty="0" err="1">
                <a:solidFill>
                  <a:srgbClr val="000000"/>
                </a:solidFill>
                <a:effectLst/>
                <a:latin typeface="Times New Roman" panose="02020603050405020304" pitchFamily="18" charset="0"/>
              </a:rPr>
              <a:t>VectorDistance</a:t>
            </a:r>
            <a:r>
              <a:rPr lang="en-US" b="0" i="0" dirty="0">
                <a:solidFill>
                  <a:srgbClr val="000000"/>
                </a:solidFill>
                <a:effectLst/>
                <a:latin typeface="Times New Roman" panose="02020603050405020304" pitchFamily="18" charset="0"/>
              </a:rPr>
              <a:t>() function, we can compare a search term to records in our Cosmos DB container, without needing to move the data to another vector storage engine like Azure AI Search.</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95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The Web API project is located in a folder entitled </a:t>
            </a:r>
            <a:r>
              <a:rPr lang="en-US" dirty="0" err="1"/>
              <a:t>ContosoSuitesWebAPI</a:t>
            </a:r>
            <a:r>
              <a:rPr lang="en-US" dirty="0"/>
              <a:t>. The starting point for this project is </a:t>
            </a:r>
            <a:r>
              <a:rPr lang="en-US" dirty="0" err="1"/>
              <a:t>Program.cs</a:t>
            </a:r>
            <a:r>
              <a:rPr lang="en-US" dirty="0"/>
              <a:t>, which builds out the web application and determines which endpoints we want to expose. There is also a simple configuration class called </a:t>
            </a:r>
            <a:r>
              <a:rPr lang="en-US" dirty="0" err="1"/>
              <a:t>AppConfig.cs</a:t>
            </a:r>
            <a:r>
              <a:rPr lang="en-US" dirty="0"/>
              <a:t> that you will use in Exercise 2 to validate that you have appropriate connection details for Azure OpenAI.</a:t>
            </a:r>
          </a:p>
          <a:p>
            <a:endParaRPr lang="en-US" dirty="0">
              <a:cs typeface="Calibri"/>
            </a:endParaRPr>
          </a:p>
          <a:p>
            <a:r>
              <a:rPr lang="en-US" dirty="0">
                <a:cs typeface="Calibri"/>
              </a:rPr>
              <a:t>The Agents\ and Plugins\ folders contain Contoso Suites’ attempt at building a copilot for property maintenance. They have put together part of the solution but were not able to get everything figured out. You will complete this task in Exercise 5.</a:t>
            </a:r>
          </a:p>
          <a:p>
            <a:endParaRPr lang="en-US" dirty="0">
              <a:cs typeface="Calibri"/>
            </a:endParaRPr>
          </a:p>
          <a:p>
            <a:r>
              <a:rPr lang="en-US" dirty="0">
                <a:cs typeface="Calibri"/>
              </a:rPr>
              <a:t>Inside the Entities\ folder, you can find a series of classes representing key elements of the Customer Information System. Contoso Suites owns a set of hotels in various cities and countries. Customers are individuals who stay at those hotels. Customers make bookings to indicate that they would like to stay at a particular hotel over some time frame. Each hotel contains some number of hotel rooms, and we also keep track of which hotel rooms we associate with a given booking. The current CIS assigns hotel rooms the day before the reservation period, so not all bookings have hotel rooms yet. Finally, maintenance requests may come from guests staying at the hotel, hotel staff, or inspectors. Maintenance requests indicate issues that the maintenance staff may need to remediate.</a:t>
            </a:r>
          </a:p>
          <a:p>
            <a:endParaRPr lang="en-US" dirty="0">
              <a:cs typeface="Calibri"/>
            </a:endParaRPr>
          </a:p>
          <a:p>
            <a:r>
              <a:rPr lang="en-US" dirty="0">
                <a:cs typeface="Calibri"/>
              </a:rPr>
              <a:t>The Services\ folder includes two interfaces: </a:t>
            </a:r>
            <a:r>
              <a:rPr lang="en-US" dirty="0" err="1">
                <a:cs typeface="Calibri"/>
              </a:rPr>
              <a:t>IDatabaseService</a:t>
            </a:r>
            <a:r>
              <a:rPr lang="en-US" dirty="0">
                <a:cs typeface="Calibri"/>
              </a:rPr>
              <a:t> and </a:t>
            </a:r>
            <a:r>
              <a:rPr lang="en-US" dirty="0" err="1">
                <a:cs typeface="Calibri"/>
              </a:rPr>
              <a:t>IVectorizationService</a:t>
            </a:r>
            <a:r>
              <a:rPr lang="en-US" dirty="0">
                <a:cs typeface="Calibri"/>
              </a:rPr>
              <a:t>. These two interfaces cover the available methods for connection to Azure SQL Database and Cosmos DB, respectively. Each interface also has an implementation in </a:t>
            </a:r>
            <a:r>
              <a:rPr lang="en-US" dirty="0" err="1">
                <a:cs typeface="Calibri"/>
              </a:rPr>
              <a:t>DatabaseService</a:t>
            </a:r>
            <a:r>
              <a:rPr lang="en-US" dirty="0">
                <a:cs typeface="Calibri"/>
              </a:rPr>
              <a:t> and </a:t>
            </a:r>
            <a:r>
              <a:rPr lang="en-US" dirty="0" err="1">
                <a:cs typeface="Calibri"/>
              </a:rPr>
              <a:t>VectorizationService</a:t>
            </a:r>
            <a:r>
              <a:rPr lang="en-US" dirty="0">
                <a:cs typeface="Calibri"/>
              </a:rPr>
              <a:t>. The </a:t>
            </a:r>
            <a:r>
              <a:rPr lang="en-US" dirty="0" err="1">
                <a:cs typeface="Calibri"/>
              </a:rPr>
              <a:t>DatabaseService</a:t>
            </a:r>
            <a:r>
              <a:rPr lang="en-US" dirty="0">
                <a:cs typeface="Calibri"/>
              </a:rPr>
              <a:t> class is a simple class designed to enable querying against bookings data in Azure SQL Database. You will create the relevant database tables and load data during Exercise 2. The </a:t>
            </a:r>
            <a:r>
              <a:rPr lang="en-US" dirty="0" err="1">
                <a:cs typeface="Calibri"/>
              </a:rPr>
              <a:t>VectorizationService</a:t>
            </a:r>
            <a:r>
              <a:rPr lang="en-US" dirty="0">
                <a:cs typeface="Calibri"/>
              </a:rPr>
              <a:t> will allow users to translate a string or text document into an embedding, and perform semantic search against property maintenance records using these embeddings. You will implement this in Exercise 3.</a:t>
            </a:r>
          </a:p>
        </p:txBody>
      </p:sp>
      <p:sp>
        <p:nvSpPr>
          <p:cNvPr id="4" name="Slide Number Placeholder 3"/>
          <p:cNvSpPr>
            <a:spLocks noGrp="1"/>
          </p:cNvSpPr>
          <p:nvPr>
            <p:ph type="sldNum" sz="quarter" idx="5"/>
          </p:nvPr>
        </p:nvSpPr>
        <p:spPr/>
        <p:txBody>
          <a:bodyPr/>
          <a:lstStyle/>
          <a:p>
            <a:fld id="{8FBFA05F-1A8C-432D-BC54-796887A51DAB}" type="slidenum">
              <a:rPr lang="en-US" smtClean="0"/>
              <a:t>4</a:t>
            </a:fld>
            <a:endParaRPr lang="en-US"/>
          </a:p>
        </p:txBody>
      </p:sp>
    </p:spTree>
    <p:extLst>
      <p:ext uri="{BB962C8B-B14F-4D97-AF65-F5344CB8AC3E}">
        <p14:creationId xmlns:p14="http://schemas.microsoft.com/office/powerpoint/2010/main" val="1304209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A common use case for call centers is interpreting and transcribing speech from telephone calls, as well as analyzing the contents of these calls. In a real-world scenario, customers may have hooks into their telephony systems that enable programmatic access to the live audio streams. In this exercise, you will use a simpler case: pre-recorded audio files that you can upload into the dashboard application and process.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 Incorporate audio file upload and audio transcription into a </a:t>
            </a:r>
            <a:r>
              <a:rPr lang="en-US" b="0" i="0" dirty="0" err="1">
                <a:solidFill>
                  <a:srgbClr val="5C5962"/>
                </a:solidFill>
                <a:effectLst/>
                <a:latin typeface="system-ui"/>
              </a:rPr>
              <a:t>Streamlit</a:t>
            </a:r>
            <a:r>
              <a:rPr lang="en-US" b="0" i="0" dirty="0">
                <a:solidFill>
                  <a:srgbClr val="5C5962"/>
                </a:solidFill>
                <a:effectLst/>
                <a:latin typeface="system-ui"/>
              </a:rPr>
              <a:t> app</a:t>
            </a:r>
          </a:p>
          <a:p>
            <a:pPr algn="l">
              <a:buFont typeface="Arial" panose="020B0604020202020204" pitchFamily="34" charset="0"/>
              <a:buChar char="•"/>
            </a:pPr>
            <a:r>
              <a:rPr lang="en-US" b="0" i="0" dirty="0">
                <a:solidFill>
                  <a:srgbClr val="5C5962"/>
                </a:solidFill>
                <a:effectLst/>
                <a:latin typeface="system-ui"/>
              </a:rPr>
              <a:t> Check whether a call meets compliance requirements</a:t>
            </a:r>
          </a:p>
          <a:p>
            <a:pPr algn="l">
              <a:buFont typeface="Arial" panose="020B0604020202020204" pitchFamily="34" charset="0"/>
              <a:buChar char="•"/>
            </a:pPr>
            <a:r>
              <a:rPr lang="en-US" b="0" i="0" dirty="0">
                <a:solidFill>
                  <a:srgbClr val="5C5962"/>
                </a:solidFill>
                <a:effectLst/>
                <a:latin typeface="system-ui"/>
              </a:rPr>
              <a:t> Vectorize and save call transcripts and summaries into Cosmos DB</a:t>
            </a:r>
          </a:p>
          <a:p>
            <a:pPr algn="l">
              <a:buFont typeface="Arial" panose="020B0604020202020204" pitchFamily="34" charset="0"/>
              <a:buChar char="•"/>
            </a:pPr>
            <a:r>
              <a:rPr lang="en-US" b="0" i="0" dirty="0">
                <a:solidFill>
                  <a:srgbClr val="5C5962"/>
                </a:solidFill>
                <a:effectLst/>
                <a:latin typeface="system-ui"/>
              </a:rPr>
              <a:t> Perform vector search among call summaries and transcripts</a:t>
            </a: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171450" indent="-171450" algn="l">
              <a:buFont typeface="Arial" panose="020B0604020202020204" pitchFamily="34" charset="0"/>
              <a:buChar cha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b="0" i="0" dirty="0">
              <a:effectLs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egoe UI"/>
                <a:cs typeface="Segoe UI"/>
              </a:rPr>
              <a:t>Exercise 4 focuses on audio transcription. You will transcribe a call center conversation. From there, you will use Azure AI Services and Azure OpenAI to generate summaries of a call transcript, using three different summarization methods (extractive, abstractive, and query-based), and then evaluate the output of each method. You will then use the Azure AI Language service to extract various insights from the call transcript, include assessing the sentiment of the call, performing opinion mining, and extracting named entities.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egoe UI"/>
                <a:cs typeface="Segoe UI"/>
              </a:rPr>
              <a:t>After that, you will store the transcript and its embedding in Cosmos DB, allowing you to perform vector search against transcript summaries.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464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AI Services Speech service provides two key capabilities. The first is translating speech to text, and the second is translating text to speech. Two common use cases for speech-to-text processing are captioning videos and creating transcripts of calls and meetings. We can also use speech-to-text to recognize speakers, improving the quality of transcripts when there are multiple people speaking. For the text-to-speech scenario, we can create audio content and even voice assistants using the service.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training, we will focus on the speech-to-text scenario.</a:t>
            </a:r>
          </a:p>
        </p:txBody>
      </p:sp>
      <p:sp>
        <p:nvSpPr>
          <p:cNvPr id="4" name="Slide Number Placeholder 3"/>
          <p:cNvSpPr>
            <a:spLocks noGrp="1"/>
          </p:cNvSpPr>
          <p:nvPr>
            <p:ph type="sldNum" sz="quarter" idx="5"/>
          </p:nvPr>
        </p:nvSpPr>
        <p:spPr/>
        <p:txBody>
          <a:bodyPr/>
          <a:lstStyle/>
          <a:p>
            <a:fld id="{8FBFA05F-1A8C-432D-BC54-796887A51DAB}" type="slidenum">
              <a:rPr lang="en-US" smtClean="0"/>
              <a:t>33</a:t>
            </a:fld>
            <a:endParaRPr lang="en-US"/>
          </a:p>
        </p:txBody>
      </p:sp>
    </p:spTree>
    <p:extLst>
      <p:ext uri="{BB962C8B-B14F-4D97-AF65-F5344CB8AC3E}">
        <p14:creationId xmlns:p14="http://schemas.microsoft.com/office/powerpoint/2010/main" val="1122721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OpenAI includes the Whisper API, which supports audio transcription. For that reason, knowledgeable users may ask, why use Azure AI Services here instead of sticking with Azure OpenAI? The reason is that the Whisper service has a separate intent from Azure AI Speech. Whisper’s primary use case is for processing audio files rather than real-time or live audio processing. For closer to real-time processing scenarios or the processing of large batch files, the Azure AI Speech service is typically a better choice.</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34</a:t>
            </a:fld>
            <a:endParaRPr lang="en-US"/>
          </a:p>
        </p:txBody>
      </p:sp>
    </p:spTree>
    <p:extLst>
      <p:ext uri="{BB962C8B-B14F-4D97-AF65-F5344CB8AC3E}">
        <p14:creationId xmlns:p14="http://schemas.microsoft.com/office/powerpoint/2010/main" val="32957729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Each digital audio file has three attributes we care about: channels, bit depth, and sample rate.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channels represents the number of recorded waveforms in our audio file. These channels allow us to simulate depth. We may, for example, use two channels in stereo sound: one channel for the speaker on the left and one for the speaker on the right.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bits per sample is also known as the bit depth. It lets us track the amplitude of a waveform, and more bits per sample means a higher gradation in volume levels, but at the cost of larger files.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Finally, the sample rate is something we usually measure in kilohertz, where one hertz is one per second. A sample rate of 44.1 kilohertz and bit depth of 16 means we have 44,100 samples of 16 bits per second.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is important because the Azure AI Services Speech service needs to know the proper values for channels, bit depth, and sample rate. If we send in incorrect values, we will end up with improper translations of audio files, as we will see in the exercise. Fortunately, it is easy to read file metadata to know what the proper values should be, so the likelihood of running into a problem in practice is low.</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 will implement a simple set of compliance checks for Contoso Suites. One of the three checks, whether the call transcript contains vulgarity, will be mandatory. The other two are optional. The first optional check is whether the call has an indicator that we are recording it for training or quality assurance purposes. This is usually a statement you may hear when calling a support line and it serves as affirmation that both parties accept that this call may be recorded. Depending upon the jurisdiction of the callers, this may be legally required in order to record a call.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other optional check is whether the call is relevant to Contoso Suites inasmuch as it pertains to the hotel and resort </a:t>
            </a:r>
            <a:r>
              <a:rPr lang="en-US" b="0" i="0">
                <a:solidFill>
                  <a:srgbClr val="000000"/>
                </a:solidFill>
                <a:effectLst/>
                <a:latin typeface="Times New Roman" panose="02020603050405020304" pitchFamily="18" charset="0"/>
              </a:rPr>
              <a:t>industry.</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75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61616"/>
                </a:solidFill>
                <a:effectLst/>
                <a:latin typeface="Segoe UI" panose="020B0502040204020203" pitchFamily="34" charset="0"/>
              </a:rPr>
              <a:t>Speaker notes:</a:t>
            </a:r>
          </a:p>
          <a:p>
            <a:r>
              <a:rPr lang="en-US" b="0" i="0" dirty="0">
                <a:solidFill>
                  <a:srgbClr val="161616"/>
                </a:solidFill>
                <a:effectLst/>
                <a:latin typeface="Segoe UI" panose="020B0502040204020203" pitchFamily="34" charset="0"/>
              </a:rPr>
              <a:t>The Azure AI Language is a cloud-based service that provides Natural Language Processing (NLP) features for understanding and analyzing text. The Language service brings together multiple capabilities, including:</a:t>
            </a:r>
          </a:p>
          <a:p>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Named Entity Recognition (NER) and Custom Named Entity Recognition (Custom NER)</a:t>
            </a:r>
            <a:r>
              <a:rPr lang="en-US" b="0" i="0" dirty="0">
                <a:solidFill>
                  <a:srgbClr val="161616"/>
                </a:solidFill>
                <a:effectLst/>
                <a:latin typeface="Segoe UI" panose="020B0502040204020203" pitchFamily="34" charset="0"/>
              </a:rPr>
              <a:t>: This feature is used to categorize entities (words or phrases) in unstructured text across predefined category groups, such as people, places, events, and dates.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Personally identifying (PII) and health (PHI) information detection</a:t>
            </a:r>
            <a:r>
              <a:rPr lang="en-US" b="0" i="0" dirty="0">
                <a:solidFill>
                  <a:srgbClr val="161616"/>
                </a:solidFill>
                <a:effectLst/>
                <a:latin typeface="Segoe UI" panose="020B0502040204020203" pitchFamily="34" charset="0"/>
              </a:rPr>
              <a:t>: Identifies, categorizes, and redacts sensitive information from text. Examples include phone numbers, email addresses, and forms of identification.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Language detection</a:t>
            </a:r>
            <a:r>
              <a:rPr lang="en-US" b="0" i="0" dirty="0">
                <a:solidFill>
                  <a:srgbClr val="161616"/>
                </a:solidFill>
                <a:effectLst/>
                <a:latin typeface="Segoe UI" panose="020B0502040204020203" pitchFamily="34" charset="0"/>
              </a:rPr>
              <a:t>: Detects the language in which a document is written.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Sentiment analysis and opinion mining</a:t>
            </a:r>
            <a:r>
              <a:rPr lang="en-US" b="0" i="0" dirty="0">
                <a:solidFill>
                  <a:srgbClr val="161616"/>
                </a:solidFill>
                <a:effectLst/>
                <a:latin typeface="Segoe UI" panose="020B0502040204020203" pitchFamily="34" charset="0"/>
              </a:rPr>
              <a:t>: Helps you determine what people think of a topic by mining text for clues about positive or negative sentiment.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Summarization</a:t>
            </a:r>
            <a:r>
              <a:rPr lang="en-US" b="0" i="0" dirty="0">
                <a:solidFill>
                  <a:srgbClr val="161616"/>
                </a:solidFill>
                <a:effectLst/>
                <a:latin typeface="Segoe UI" panose="020B0502040204020203" pitchFamily="34" charset="0"/>
              </a:rPr>
              <a:t>: Produces a summary of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Key phrase extraction</a:t>
            </a:r>
            <a:r>
              <a:rPr lang="en-US" b="0" i="0" dirty="0">
                <a:solidFill>
                  <a:srgbClr val="161616"/>
                </a:solidFill>
                <a:effectLst/>
                <a:latin typeface="Segoe UI" panose="020B0502040204020203" pitchFamily="34" charset="0"/>
              </a:rPr>
              <a:t>: Evaluates and returns the main concepts in unstructured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Entity linking</a:t>
            </a:r>
            <a:r>
              <a:rPr lang="en-US" b="0" i="0" dirty="0">
                <a:solidFill>
                  <a:srgbClr val="161616"/>
                </a:solidFill>
                <a:effectLst/>
                <a:latin typeface="Segoe UI" panose="020B0502040204020203" pitchFamily="34" charset="0"/>
              </a:rPr>
              <a:t>: Disambiguates the identity (words or phrases) found in text and returns links to Wikipedia.</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Text analytics for health and Custom text analytics for health</a:t>
            </a:r>
            <a:r>
              <a:rPr lang="en-US" b="0" i="0" dirty="0">
                <a:solidFill>
                  <a:srgbClr val="161616"/>
                </a:solidFill>
                <a:effectLst/>
                <a:latin typeface="Segoe UI" panose="020B0502040204020203" pitchFamily="34" charset="0"/>
              </a:rPr>
              <a:t>: Extracts and labels relevant medical information from text, such as doctor’s notes, clinical documents, and electronic health records.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Custom text classification</a:t>
            </a:r>
            <a:r>
              <a:rPr lang="en-US" b="0" i="0" dirty="0">
                <a:solidFill>
                  <a:srgbClr val="161616"/>
                </a:solidFill>
                <a:effectLst/>
                <a:latin typeface="Segoe UI" panose="020B0502040204020203" pitchFamily="34" charset="0"/>
              </a:rPr>
              <a:t>: Enables you to build custom AI models to classify unstructured text documents into classes you define.</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Conversational language understanding</a:t>
            </a:r>
            <a:r>
              <a:rPr lang="en-US" b="0" i="0" dirty="0">
                <a:solidFill>
                  <a:srgbClr val="161616"/>
                </a:solidFill>
                <a:effectLst/>
                <a:latin typeface="Segoe UI" panose="020B0502040204020203" pitchFamily="34" charset="0"/>
              </a:rPr>
              <a:t>: Enables you to build custom natural language understanding models.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Question answering</a:t>
            </a:r>
            <a:r>
              <a:rPr lang="en-US" b="0" i="0" dirty="0">
                <a:solidFill>
                  <a:srgbClr val="161616"/>
                </a:solidFill>
                <a:effectLst/>
                <a:latin typeface="Segoe UI" panose="020B0502040204020203" pitchFamily="34" charset="0"/>
              </a:rPr>
              <a:t>: Finds the most appropriate answer for inputs from users.</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0" i="0" dirty="0">
                <a:solidFill>
                  <a:srgbClr val="000000"/>
                </a:solidFill>
                <a:effectLst/>
                <a:latin typeface="Times New Roman" panose="02020603050405020304" pitchFamily="18" charset="0"/>
              </a:rPr>
              <a:t>In this lab, we will focus on Summarization, Sentiment analysis and opinion mining, and Named Entity Recognition (NER).</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37</a:t>
            </a:fld>
            <a:endParaRPr lang="en-US"/>
          </a:p>
        </p:txBody>
      </p:sp>
    </p:spTree>
    <p:extLst>
      <p:ext uri="{BB962C8B-B14F-4D97-AF65-F5344CB8AC3E}">
        <p14:creationId xmlns:p14="http://schemas.microsoft.com/office/powerpoint/2010/main" val="455441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Summarization is a technique in which AI is leveraged to produce a summary of a document or conversation transcription. </a:t>
            </a:r>
            <a:r>
              <a:rPr lang="en-US" b="0" dirty="0">
                <a:solidFill>
                  <a:srgbClr val="000000"/>
                </a:solidFill>
                <a:effectLst/>
                <a:latin typeface="Menlo"/>
              </a:rPr>
              <a:t>Text summarization is designed to shorten content that users consider too long to read. AI-based summarization focuses on highlighting the most important aspects of the text. Azure AI Services provide several mechanism for summarizing text. </a:t>
            </a:r>
            <a:r>
              <a:rPr lang="en-US" b="0" i="0" dirty="0">
                <a:solidFill>
                  <a:srgbClr val="161616"/>
                </a:solidFill>
                <a:effectLst/>
                <a:latin typeface="Segoe UI" panose="020B0502040204020203" pitchFamily="34" charset="0"/>
              </a:rPr>
              <a:t>There are three primary techniques used for performing summarization: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Menl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The Language service provides the first two methods, extractive and abstractive summarization functions, both of which condense text or documents into key sentences.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Extractive summarization</a:t>
            </a:r>
            <a:r>
              <a:rPr lang="en-US" b="0" dirty="0">
                <a:solidFill>
                  <a:srgbClr val="000000"/>
                </a:solidFill>
                <a:effectLst/>
                <a:latin typeface="Menlo"/>
              </a:rPr>
              <a:t>: </a:t>
            </a:r>
            <a:r>
              <a:rPr lang="en-US" b="0" i="0" dirty="0">
                <a:solidFill>
                  <a:srgbClr val="161616"/>
                </a:solidFill>
                <a:effectLst/>
                <a:latin typeface="Segoe UI" panose="020B0502040204020203" pitchFamily="34" charset="0"/>
              </a:rPr>
              <a:t>Extractive summarization is a method in which the AI evaluates text to ascertain the key concepts and ideas it represents. A s</a:t>
            </a:r>
            <a:r>
              <a:rPr lang="en-US" b="0" dirty="0">
                <a:solidFill>
                  <a:srgbClr val="000000"/>
                </a:solidFill>
                <a:effectLst/>
                <a:latin typeface="Menlo"/>
              </a:rPr>
              <a:t>ummary is created by extracting the sentences that collectively represent the most important or relevant information within the original content. </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Abstractive summarization</a:t>
            </a:r>
            <a:r>
              <a:rPr lang="en-US" b="0" dirty="0">
                <a:solidFill>
                  <a:srgbClr val="000000"/>
                </a:solidFill>
                <a:effectLst/>
                <a:latin typeface="Menlo"/>
              </a:rPr>
              <a:t>: Abstractive summarization follows a similar pattern of using AI to evaluate the most important information with the original content but differs in that it produces a summary by generating new, original sentences from the document that capture the main idea.</a:t>
            </a:r>
          </a:p>
          <a:p>
            <a:endParaRPr lang="en-US" b="0" dirty="0">
              <a:solidFill>
                <a:srgbClr val="000000"/>
              </a:solidFill>
              <a:effectLst/>
              <a:latin typeface="Menlo"/>
            </a:endParaRPr>
          </a:p>
          <a:p>
            <a:r>
              <a:rPr lang="en-US" b="0" dirty="0">
                <a:solidFill>
                  <a:srgbClr val="000000"/>
                </a:solidFill>
                <a:effectLst/>
                <a:latin typeface="Menlo"/>
              </a:rPr>
              <a:t>Azure OpenAI provides the third summarization method:</a:t>
            </a:r>
          </a:p>
          <a:p>
            <a:endParaRPr lang="en-US" b="0" dirty="0">
              <a:solidFill>
                <a:srgbClr val="000000"/>
              </a:solidFill>
              <a:effectLst/>
              <a:latin typeface="Menlo"/>
            </a:endParaRPr>
          </a:p>
          <a:p>
            <a:r>
              <a:rPr lang="en-US" b="0" dirty="0">
                <a:solidFill>
                  <a:srgbClr val="000000"/>
                </a:solidFill>
                <a:effectLst/>
                <a:latin typeface="Menlo"/>
              </a:rPr>
              <a:t>- </a:t>
            </a:r>
            <a:r>
              <a:rPr lang="en-US" b="1" dirty="0">
                <a:solidFill>
                  <a:srgbClr val="000000"/>
                </a:solidFill>
                <a:effectLst/>
                <a:latin typeface="Menlo"/>
              </a:rPr>
              <a:t>Query-based summarization</a:t>
            </a:r>
            <a:r>
              <a:rPr lang="en-US" b="0" dirty="0">
                <a:solidFill>
                  <a:srgbClr val="000000"/>
                </a:solidFill>
                <a:effectLst/>
                <a:latin typeface="Menlo"/>
              </a:rPr>
              <a:t>: Query-based summarization leverages generative AI and large language models (LLMs), such as gpt-4.0 provided by Azure OpenAI, to create a summary based on the key ideas within text. For query-based summarization, you will provide the LLM with the natural language instructions it requires to identify the task you want it to perform, using a process known as </a:t>
            </a:r>
            <a:r>
              <a:rPr lang="en-US" b="0" i="1" dirty="0">
                <a:solidFill>
                  <a:srgbClr val="000000"/>
                </a:solidFill>
                <a:effectLst/>
                <a:latin typeface="Menlo"/>
              </a:rPr>
              <a:t>prompt engineering</a:t>
            </a:r>
            <a:r>
              <a:rPr lang="en-US" b="0" dirty="0">
                <a:solidFill>
                  <a:srgbClr val="000000"/>
                </a:solidFill>
                <a:effectLst/>
                <a:latin typeface="Menlo"/>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347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Azure AI Language is a cloud-based service that provides Natural Language Processing (NLP) features for understanding and analyzing text. In the last task, you used the Azure AI Language service for text summarization. You will take the analysis at step further in this task, extracting named entities and performing sentiment analysis and opinion mining over the same call transcript.</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Sentiment analysis and opinion mining</a:t>
            </a:r>
            <a:r>
              <a:rPr lang="en-US" b="0" dirty="0">
                <a:solidFill>
                  <a:srgbClr val="000000"/>
                </a:solidFill>
                <a:effectLst/>
                <a:latin typeface="Menlo"/>
              </a:rPr>
              <a:t> are features that help you assess what people think of your brand or topic by mining text for clues about positive or negative sentiment and can associate them with specific aspects of the text.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Named entity recognition</a:t>
            </a:r>
            <a:r>
              <a:rPr lang="en-US" b="0" dirty="0">
                <a:solidFill>
                  <a:srgbClr val="000000"/>
                </a:solidFill>
                <a:effectLst/>
                <a:latin typeface="Menlo"/>
              </a:rPr>
              <a:t> (NER) categorizes entities (words or phrases) in unstructured text across several predefined category groups. For example: people, events, places, and dates.</a:t>
            </a:r>
          </a:p>
          <a:p>
            <a:pPr algn="l"/>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In this task, you will leverage your Azure AI Language service to extract insights from a call transcript. You will start by analyzing the sentiment of the transcript and performing opinion mining against the text. You will then extract named entities from the transcript.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316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The launch page for the Contoso Suites dashboard application is Index.py. This is a simple landing page whose primary purpose is to navigate users to the appropriate page. For the purpose of this proof of concept, Contoso Suites wants to keep different requests in separate files, so they do not need to deal with an overly complex code base.</a:t>
            </a:r>
          </a:p>
          <a:p>
            <a:endParaRPr lang="en-US" dirty="0"/>
          </a:p>
          <a:p>
            <a:r>
              <a:rPr lang="en-US" dirty="0"/>
              <a:t>The .</a:t>
            </a:r>
            <a:r>
              <a:rPr lang="en-US" dirty="0" err="1"/>
              <a:t>streamlit</a:t>
            </a:r>
            <a:r>
              <a:rPr lang="en-US" dirty="0"/>
              <a:t> folder contains secrets and configuration information in TOML (Tom’s Obvious Minimal Language) format. We have provided you with a template file, containing all of the secrets that you will need for these exercises, and the exercises will give you information on what to fill in for each. These secrets are how we will connect to each of the Azure services, as well as the Web API endpoint.</a:t>
            </a:r>
          </a:p>
          <a:p>
            <a:endParaRPr lang="en-US" dirty="0">
              <a:cs typeface="Calibri"/>
            </a:endParaRPr>
          </a:p>
          <a:p>
            <a:r>
              <a:rPr lang="en-US" dirty="0">
                <a:cs typeface="Calibri"/>
              </a:rPr>
              <a:t>The pages\ folder is a </a:t>
            </a:r>
            <a:r>
              <a:rPr lang="en-US" dirty="0" err="1">
                <a:cs typeface="Calibri"/>
              </a:rPr>
              <a:t>Streamlit</a:t>
            </a:r>
            <a:r>
              <a:rPr lang="en-US" dirty="0">
                <a:cs typeface="Calibri"/>
              </a:rPr>
              <a:t> convention. By default, any Python scripts inside of here will show up as individual pages on the application’s sidebar, in lexicographical order. Another </a:t>
            </a:r>
            <a:r>
              <a:rPr lang="en-US" dirty="0" err="1">
                <a:cs typeface="Calibri"/>
              </a:rPr>
              <a:t>Streamlit</a:t>
            </a:r>
            <a:r>
              <a:rPr lang="en-US" dirty="0">
                <a:cs typeface="Calibri"/>
              </a:rPr>
              <a:t> convention is that leading numbers do not show up, but do affect ordering. Additionally, </a:t>
            </a:r>
            <a:r>
              <a:rPr lang="en-US" dirty="0" err="1">
                <a:cs typeface="Calibri"/>
              </a:rPr>
              <a:t>Streamlit</a:t>
            </a:r>
            <a:r>
              <a:rPr lang="en-US" dirty="0">
                <a:cs typeface="Calibri"/>
              </a:rPr>
              <a:t> replaces underscores with spaces when displaying page names. Therefore, although the first file’s name is 1_Chat_with_Data.py, it will show up as the first item in the sidebar with a label of “Chat with Data.”</a:t>
            </a:r>
          </a:p>
          <a:p>
            <a:endParaRPr lang="en-US" dirty="0">
              <a:cs typeface="Calibri"/>
            </a:endParaRPr>
          </a:p>
          <a:p>
            <a:r>
              <a:rPr lang="en-US" dirty="0">
                <a:cs typeface="Calibri"/>
              </a:rPr>
              <a:t>The Chat with Data page represents Contoso Suites’ basic attempt at interacting with Azure OpenAI. They have created a simple page that allows for chat operations, but they do not know how to integrate their own data to ground discussions. They have provided most of the plumbing code, allowing you to implement the RAG pattern using Azure AI Search in Exercise 1.</a:t>
            </a:r>
          </a:p>
          <a:p>
            <a:endParaRPr lang="en-US" dirty="0">
              <a:cs typeface="Calibri"/>
            </a:endParaRPr>
          </a:p>
          <a:p>
            <a:r>
              <a:rPr lang="en-US" dirty="0">
                <a:cs typeface="Calibri"/>
              </a:rPr>
              <a:t>The API Integration page includes three HTTP requests against the Web API service and requires a </a:t>
            </a:r>
            <a:r>
              <a:rPr lang="en-US" dirty="0" err="1">
                <a:cs typeface="Calibri"/>
              </a:rPr>
              <a:t>Streamlit</a:t>
            </a:r>
            <a:r>
              <a:rPr lang="en-US" dirty="0">
                <a:cs typeface="Calibri"/>
              </a:rPr>
              <a:t> secret containing the Web API URL. When you provide the URL as a secret, the page will work as-is and display some information on hotels. Contoso Suites would like to extend this page to enable their support personnel to use natural language to query bookings information. This is a key part of Exercise 2.</a:t>
            </a:r>
          </a:p>
          <a:p>
            <a:endParaRPr lang="en-US" dirty="0">
              <a:cs typeface="Calibri"/>
            </a:endParaRPr>
          </a:p>
          <a:p>
            <a:r>
              <a:rPr lang="en-US" dirty="0">
                <a:cs typeface="Calibri"/>
              </a:rPr>
              <a:t>The Vector Search page covers Exercise 3’s contents. It includes functions that call the Web API’s vectorization endpoints that you will implement. As part of this exercise, you will complete the page, letting support personnel perform semantic search against the property maintenance data set in Cosmos DB.</a:t>
            </a:r>
          </a:p>
          <a:p>
            <a:endParaRPr lang="en-US" dirty="0">
              <a:cs typeface="Calibri"/>
            </a:endParaRPr>
          </a:p>
          <a:p>
            <a:r>
              <a:rPr lang="en-US" dirty="0">
                <a:cs typeface="Calibri"/>
              </a:rPr>
              <a:t>Exercise 4 requires two pages: Call Center and Call Center Search. The Call Center page serves to show off several capabilities in Azure OpenAI and Azure AI Services, including speech-to-text transcription, checking a call for compliance with specific policies, performing abstractive and extractive summarization with Azure AI Services, performing summarization with Azure OpenAI, and performing sentiment analysis and opinion mining with the Azure AI Services Language service. Then, you will generate embeddings of the abstractive summary and save this embedding vector, along with the call transcript and abstractive summary, to a Cosmos DB container. The Call Center Search page will enable support personnel to perform semantic search operations against call summaries, bringing back the most relevant results.</a:t>
            </a:r>
          </a:p>
          <a:p>
            <a:endParaRPr lang="en-US" dirty="0">
              <a:cs typeface="Calibri"/>
            </a:endParaRPr>
          </a:p>
          <a:p>
            <a:r>
              <a:rPr lang="en-US" dirty="0">
                <a:cs typeface="Calibri"/>
              </a:rPr>
              <a:t>The final page, Copilot Chat, covers Exercise 5. This page serves as the front end for the maintenance copilot that you will build in the Web API.</a:t>
            </a:r>
          </a:p>
        </p:txBody>
      </p:sp>
      <p:sp>
        <p:nvSpPr>
          <p:cNvPr id="4" name="Slide Number Placeholder 3"/>
          <p:cNvSpPr>
            <a:spLocks noGrp="1"/>
          </p:cNvSpPr>
          <p:nvPr>
            <p:ph type="sldNum" sz="quarter" idx="5"/>
          </p:nvPr>
        </p:nvSpPr>
        <p:spPr/>
        <p:txBody>
          <a:bodyPr/>
          <a:lstStyle/>
          <a:p>
            <a:fld id="{8FBFA05F-1A8C-432D-BC54-796887A51DAB}" type="slidenum">
              <a:rPr lang="en-US" smtClean="0"/>
              <a:t>5</a:t>
            </a:fld>
            <a:endParaRPr lang="en-US"/>
          </a:p>
        </p:txBody>
      </p:sp>
    </p:spTree>
    <p:extLst>
      <p:ext uri="{BB962C8B-B14F-4D97-AF65-F5344CB8AC3E}">
        <p14:creationId xmlns:p14="http://schemas.microsoft.com/office/powerpoint/2010/main" val="1423085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Semantic Kernel is an open-source SDK that lets you easily build agents that can call your existing code. You have already assisted Contoso Suites with incorporating Semantic Kernel into their existing API infrastructure.</a:t>
            </a:r>
          </a:p>
          <a:p>
            <a:pPr algn="l"/>
            <a:r>
              <a:rPr lang="en-US" b="0" i="0" dirty="0">
                <a:solidFill>
                  <a:srgbClr val="5C5962"/>
                </a:solidFill>
                <a:effectLst/>
                <a:latin typeface="system-ui"/>
              </a:rPr>
              <a:t>In this exercise, you will expand on the work you did with Semantic Kernel in Exercise 02 and dive into the LLM orchestration capabilities it provides. By combining Contoso Suites’ existing C# and Python code with Semantic Kernel, you will build agents that answer questions and automate processes. You will also use prompt filtering and explore some prompt engineering techniques.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I </a:t>
            </a:r>
            <a:r>
              <a:rPr lang="en-US" b="0" i="0" dirty="0" err="1">
                <a:solidFill>
                  <a:srgbClr val="5C5962"/>
                </a:solidFill>
                <a:effectLst/>
                <a:latin typeface="system-ui"/>
              </a:rPr>
              <a:t>mplement</a:t>
            </a:r>
            <a:r>
              <a:rPr lang="en-US" b="0" i="0" dirty="0">
                <a:solidFill>
                  <a:srgbClr val="5C5962"/>
                </a:solidFill>
                <a:effectLst/>
                <a:latin typeface="system-ui"/>
              </a:rPr>
              <a:t> Semantic Kernel orchestration in a .NET API</a:t>
            </a:r>
          </a:p>
          <a:p>
            <a:pPr algn="l">
              <a:buFont typeface="Arial" panose="020B0604020202020204" pitchFamily="34" charset="0"/>
              <a:buChar char="•"/>
            </a:pPr>
            <a:r>
              <a:rPr lang="en-US" b="0" i="0" dirty="0">
                <a:solidFill>
                  <a:srgbClr val="5C5962"/>
                </a:solidFill>
                <a:effectLst/>
                <a:latin typeface="system-ui"/>
              </a:rPr>
              <a:t> Create an agent using Semantic Kernel</a:t>
            </a:r>
          </a:p>
          <a:p>
            <a:pPr algn="l">
              <a:buFont typeface="Arial" panose="020B0604020202020204" pitchFamily="34" charset="0"/>
              <a:buChar char="•"/>
            </a:pPr>
            <a:r>
              <a:rPr lang="en-US" b="0" i="0" dirty="0">
                <a:solidFill>
                  <a:srgbClr val="5C5962"/>
                </a:solidFill>
                <a:effectLst/>
                <a:latin typeface="system-ui"/>
              </a:rPr>
              <a:t> Assign skills to an agent</a:t>
            </a:r>
          </a:p>
          <a:p>
            <a:pPr algn="l">
              <a:buFont typeface="Arial" panose="020B0604020202020204" pitchFamily="34" charset="0"/>
              <a:buChar char="•"/>
            </a:pPr>
            <a:r>
              <a:rPr lang="en-US" b="0" i="0" dirty="0">
                <a:solidFill>
                  <a:srgbClr val="5C5962"/>
                </a:solidFill>
                <a:effectLst/>
                <a:latin typeface="system-ui"/>
              </a:rPr>
              <a:t> Use built-in AI services from Semantic Kernel in your applications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extending the existing .NET API’s Semantic Kernel capabilities, creating a copilot for Contoso Suites that supports call center agents as they search for and save maintenance requests.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142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C5962"/>
                </a:solidFill>
                <a:effectLst/>
                <a:latin typeface="system-ui"/>
              </a:rPr>
              <a:t>As of September, 2024, the </a:t>
            </a:r>
            <a:r>
              <a:rPr lang="en-US" dirty="0" err="1"/>
              <a:t>AddAzureOpenAITextEmbeddingGeneration</a:t>
            </a:r>
            <a:r>
              <a:rPr lang="en-US" b="0" i="0" dirty="0">
                <a:solidFill>
                  <a:srgbClr val="5C5962"/>
                </a:solidFill>
                <a:effectLst/>
                <a:latin typeface="system-ui"/>
              </a:rPr>
              <a:t> feature of Semantic Kernel is flagged for evaluation purposes only, so, you must suppress that issue to be able to use it in the project. The same is true for the </a:t>
            </a:r>
            <a:r>
              <a:rPr lang="en-US" b="0" dirty="0" err="1">
                <a:solidFill>
                  <a:srgbClr val="795E26"/>
                </a:solidFill>
                <a:effectLst/>
                <a:latin typeface="Consolas" panose="020B0609020204030204" pitchFamily="49" charset="0"/>
              </a:rPr>
              <a:t>GenerateEmbeddingAsync</a:t>
            </a:r>
            <a:r>
              <a:rPr lang="en-US" b="0" i="0" dirty="0">
                <a:solidFill>
                  <a:srgbClr val="000000"/>
                </a:solidFill>
                <a:effectLst/>
                <a:latin typeface="Times New Roman" panose="02020603050405020304" pitchFamily="18" charset="0"/>
              </a:rPr>
              <a:t>() method call.</a:t>
            </a:r>
            <a:endParaRPr lang="en-US" b="0" dirty="0">
              <a:solidFill>
                <a:srgbClr val="3B3B3B"/>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5867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Agents are software based entities that leverage AI models to perform work. They are built to perform a wide range of tasks and called different names, such as chatbot or copilot, based on the jobs they do. You can provide agents with a persona or “meta prompt” to influence how it responds to inputs, allowing you to direct how your agent plans tasks, generates responses, and interacts with users.</a:t>
            </a: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13352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3660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Consolas" panose="020B0609020204030204" pitchFamily="49" charset="0"/>
              </a:rPr>
              <a:t>Azure API Management (APIM) provides a range of policies, metrics, and other features to enhance security, performance, and reliability for APIs serving your intelligent apps. Collectively, these features are called generative AI (</a:t>
            </a:r>
            <a:r>
              <a:rPr lang="en-US" b="0" dirty="0" err="1">
                <a:solidFill>
                  <a:srgbClr val="000000"/>
                </a:solidFill>
                <a:effectLst/>
                <a:latin typeface="Consolas" panose="020B0609020204030204" pitchFamily="49" charset="0"/>
              </a:rPr>
              <a:t>GenAI</a:t>
            </a:r>
            <a:r>
              <a:rPr lang="en-US" b="0" dirty="0">
                <a:solidFill>
                  <a:srgbClr val="000000"/>
                </a:solidFill>
                <a:effectLst/>
                <a:latin typeface="Consolas" panose="020B0609020204030204" pitchFamily="49" charset="0"/>
              </a:rPr>
              <a:t>) gateway capabilities.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 this exercise, you will import your Azure OpenAI service as an API in APIM and enable the </a:t>
            </a:r>
            <a:r>
              <a:rPr lang="en-US" b="0" i="1" dirty="0">
                <a:solidFill>
                  <a:srgbClr val="000000"/>
                </a:solidFill>
                <a:effectLst/>
                <a:latin typeface="Consolas" panose="020B0609020204030204" pitchFamily="49" charset="0"/>
              </a:rPr>
              <a:t>generative AI (</a:t>
            </a:r>
            <a:r>
              <a:rPr lang="en-US" b="0" i="1" dirty="0" err="1">
                <a:solidFill>
                  <a:srgbClr val="000000"/>
                </a:solidFill>
                <a:effectLst/>
                <a:latin typeface="Consolas" panose="020B0609020204030204" pitchFamily="49" charset="0"/>
              </a:rPr>
              <a:t>GenAI</a:t>
            </a:r>
            <a:r>
              <a:rPr lang="en-US" b="0" i="1" dirty="0">
                <a:solidFill>
                  <a:srgbClr val="000000"/>
                </a:solidFill>
                <a:effectLst/>
                <a:latin typeface="Consolas" panose="020B0609020204030204" pitchFamily="49" charset="0"/>
              </a:rPr>
              <a:t>) gateway capabilities</a:t>
            </a:r>
            <a:r>
              <a:rPr lang="en-US" b="0" dirty="0">
                <a:solidFill>
                  <a:srgbClr val="000000"/>
                </a:solidFill>
                <a:effectLst/>
                <a:latin typeface="Consolas" panose="020B0609020204030204" pitchFamily="49" charset="0"/>
              </a:rPr>
              <a: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marL="0" indent="0">
              <a:buFont typeface="Arial" panose="020B0604020202020204" pitchFamily="34" charset="0"/>
              <a:buNone/>
            </a:pPr>
            <a:r>
              <a:rPr lang="en-US" b="0" dirty="0">
                <a:solidFill>
                  <a:srgbClr val="000000"/>
                </a:solidFill>
                <a:effectLst/>
                <a:latin typeface="Consolas" panose="020B0609020204030204" pitchFamily="49" charset="0"/>
              </a:rPr>
              <a:t>Upon completion of this lab, you will have gained the following skills:</a:t>
            </a:r>
          </a:p>
          <a:p>
            <a:pPr marL="171450" indent="-171450">
              <a:buFont typeface="Arial" panose="020B0604020202020204" pitchFamily="34" charset="0"/>
              <a:buChar char="•"/>
            </a:pPr>
            <a:r>
              <a:rPr lang="en-US" b="0" dirty="0">
                <a:solidFill>
                  <a:srgbClr val="000000"/>
                </a:solidFill>
                <a:effectLst/>
                <a:latin typeface="Consolas" panose="020B0609020204030204" pitchFamily="49" charset="0"/>
              </a:rPr>
              <a:t>Import an Azure OpenAI Service resource as an API in Azure API Management</a:t>
            </a:r>
          </a:p>
          <a:p>
            <a:pPr marL="171450" indent="-171450">
              <a:buFont typeface="Arial" panose="020B0604020202020204" pitchFamily="34" charset="0"/>
              <a:buChar char="•"/>
            </a:pPr>
            <a:r>
              <a:rPr lang="en-US" b="0" dirty="0">
                <a:solidFill>
                  <a:srgbClr val="000000"/>
                </a:solidFill>
                <a:effectLst/>
                <a:latin typeface="Consolas" panose="020B0609020204030204" pitchFamily="49" charset="0"/>
              </a:rPr>
              <a:t>Use APIM policies to manage token consumption and monitor token usage</a:t>
            </a:r>
          </a:p>
          <a:p>
            <a:pPr marL="171450" indent="-171450">
              <a:buFont typeface="Arial" panose="020B0604020202020204" pitchFamily="34" charset="0"/>
              <a:buChar char="•"/>
            </a:pPr>
            <a:r>
              <a:rPr lang="en-US" b="0" dirty="0">
                <a:solidFill>
                  <a:srgbClr val="000000"/>
                </a:solidFill>
                <a:effectLst/>
                <a:latin typeface="Consolas" panose="020B0609020204030204" pitchFamily="49" charset="0"/>
              </a:rPr>
              <a:t>Integrate APIM-managed APIs into </a:t>
            </a:r>
            <a:r>
              <a:rPr lang="en-US" b="0" dirty="0" err="1">
                <a:solidFill>
                  <a:srgbClr val="000000"/>
                </a:solidFill>
                <a:effectLst/>
                <a:latin typeface="Consolas" panose="020B0609020204030204" pitchFamily="49" charset="0"/>
              </a:rPr>
              <a:t>GenAI</a:t>
            </a:r>
            <a:r>
              <a:rPr lang="en-US" b="0" dirty="0">
                <a:solidFill>
                  <a:srgbClr val="000000"/>
                </a:solidFill>
                <a:effectLst/>
                <a:latin typeface="Consolas" panose="020B0609020204030204" pitchFamily="49" charset="0"/>
              </a:rPr>
              <a:t> applications</a:t>
            </a:r>
          </a:p>
          <a:p>
            <a:pPr marL="171450" indent="-171450">
              <a:buFont typeface="Arial" panose="020B0604020202020204" pitchFamily="34" charset="0"/>
              <a:buChar char="•"/>
            </a:pPr>
            <a:r>
              <a:rPr lang="en-US" b="0" dirty="0">
                <a:solidFill>
                  <a:srgbClr val="000000"/>
                </a:solidFill>
                <a:effectLst/>
                <a:latin typeface="Consolas" panose="020B0609020204030204" pitchFamily="49" charset="0"/>
              </a:rPr>
              <a:t>Load balance LLM workloads across two Azure OpenAI service instances (Optional)</a:t>
            </a:r>
          </a:p>
          <a:p>
            <a:pPr algn="l">
              <a:buFont typeface="Arial" panose="020B0604020202020204" pitchFamily="34" charset="0"/>
              <a:buChar char="•"/>
            </a:pPr>
            <a:endParaRPr lang="en-US" b="0" i="0" dirty="0">
              <a:solidFill>
                <a:srgbClr val="5C5962"/>
              </a:solidFill>
              <a:effectLst/>
              <a:latin typeface="system-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48669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API Management (APIM) provides a range of policies, metrics, and other features to enhance security, performance, and reliability for APIs serving your intelligent apps. Collectively, these features are called generative AI (</a:t>
            </a:r>
            <a:r>
              <a:rPr lang="en-US" b="0" dirty="0" err="1">
                <a:solidFill>
                  <a:srgbClr val="000000"/>
                </a:solidFill>
                <a:effectLst/>
                <a:latin typeface="Consolas" panose="020B0609020204030204" pitchFamily="49" charset="0"/>
              </a:rPr>
              <a:t>GenAI</a:t>
            </a:r>
            <a:r>
              <a:rPr lang="en-US" b="0" dirty="0">
                <a:solidFill>
                  <a:srgbClr val="000000"/>
                </a:solidFill>
                <a:effectLst/>
                <a:latin typeface="Consolas" panose="020B0609020204030204" pitchFamily="49" charset="0"/>
              </a:rPr>
              <a:t>) gateway capabilities.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This exercise focuses on incorporating the </a:t>
            </a:r>
            <a:r>
              <a:rPr lang="en-US" b="0" i="0" dirty="0">
                <a:solidFill>
                  <a:srgbClr val="000000"/>
                </a:solidFill>
                <a:effectLst/>
                <a:latin typeface="Consolas" panose="020B0609020204030204" pitchFamily="49" charset="0"/>
              </a:rPr>
              <a:t>generative AI (</a:t>
            </a:r>
            <a:r>
              <a:rPr lang="en-US" b="0" i="0" dirty="0" err="1">
                <a:solidFill>
                  <a:srgbClr val="000000"/>
                </a:solidFill>
                <a:effectLst/>
                <a:latin typeface="Consolas" panose="020B0609020204030204" pitchFamily="49" charset="0"/>
              </a:rPr>
              <a:t>GenAI</a:t>
            </a:r>
            <a:r>
              <a:rPr lang="en-US" b="0" i="0" dirty="0">
                <a:solidFill>
                  <a:srgbClr val="000000"/>
                </a:solidFill>
                <a:effectLst/>
                <a:latin typeface="Consolas" panose="020B0609020204030204" pitchFamily="49" charset="0"/>
              </a:rPr>
              <a:t>) gateway capabilities of Azure API Management into the Contoso applications.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78794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dirty="0">
              <a:solidFill>
                <a:schemeClr val="tx1"/>
              </a:solidFill>
              <a:effectLst/>
              <a:latin typeface="Segoe UI"/>
              <a:ea typeface="Calibri" panose="020F0502020204030204" pitchFamily="34" charset="0"/>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effectLst/>
                <a:latin typeface="Segoe UI"/>
                <a:ea typeface="Calibri" panose="020F0502020204030204" pitchFamily="34" charset="0"/>
                <a:cs typeface="Segoe UI"/>
              </a:rPr>
              <a:t>Azure OpenAI Token Limit policy</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171450" indent="-171450" algn="l">
              <a:buFont typeface="Arial" panose="020B0604020202020204" pitchFamily="34" charset="0"/>
              <a:buChar char="•"/>
            </a:pPr>
            <a:r>
              <a:rPr lang="en-US" b="0" i="0" dirty="0">
                <a:solidFill>
                  <a:srgbClr val="333333"/>
                </a:solidFill>
                <a:effectLst/>
                <a:latin typeface="SegoeUI"/>
              </a:rPr>
              <a:t> The Azure OpenAI Token Limit policy allows you to manage and enforce limits per API consumer based on the usage of Azure OpenAI tokens. With this policy, you can set limits expressed in tokens per minute (TPM). </a:t>
            </a:r>
          </a:p>
          <a:p>
            <a:pPr marL="171450" indent="-171450" algn="l">
              <a:buFont typeface="Arial" panose="020B0604020202020204" pitchFamily="34" charset="0"/>
              <a:buChar char="•"/>
            </a:pPr>
            <a:r>
              <a:rPr lang="en-US" b="0" i="0" dirty="0">
                <a:solidFill>
                  <a:srgbClr val="333333"/>
                </a:solidFill>
                <a:effectLst/>
                <a:latin typeface="SegoeUI"/>
              </a:rPr>
              <a:t>This policy provides flexibility in assigning token-based limits on any counter key, such as subscription key, IP address, or any other arbitrary key defined through policy expression.</a:t>
            </a:r>
          </a:p>
          <a:p>
            <a:pPr marL="171450" indent="-171450" algn="l">
              <a:buFont typeface="Arial" panose="020B0604020202020204" pitchFamily="34" charset="0"/>
              <a:buChar char="•"/>
            </a:pPr>
            <a:r>
              <a:rPr lang="en-US" b="0" i="0" dirty="0">
                <a:solidFill>
                  <a:srgbClr val="333333"/>
                </a:solidFill>
                <a:effectLst/>
                <a:latin typeface="SegoeUI"/>
              </a:rPr>
              <a:t>The policy also enables pre-calculation of prompt tokens on the Azure API Management side, minimizing unnecessary requests to the Azure OpenAI backend if the prompt already exceeds the limit. </a:t>
            </a:r>
          </a:p>
          <a:p>
            <a:pPr marL="0" indent="0" algn="l">
              <a:buFont typeface="Arial" panose="020B0604020202020204" pitchFamily="34" charset="0"/>
              <a:buNone/>
            </a:pPr>
            <a:endParaRPr lang="en-US" b="0" i="0" dirty="0">
              <a:solidFill>
                <a:srgbClr val="333333"/>
              </a:solidFill>
              <a:effectLst/>
              <a:latin typeface="SegoeUI"/>
            </a:endParaRPr>
          </a:p>
          <a:p>
            <a:pPr marL="0" indent="0" algn="l">
              <a:buFont typeface="Arial" panose="020B0604020202020204" pitchFamily="34" charset="0"/>
              <a:buNone/>
            </a:pPr>
            <a:r>
              <a:rPr lang="en-US" b="1" i="0" dirty="0">
                <a:solidFill>
                  <a:srgbClr val="333333"/>
                </a:solidFill>
                <a:effectLst/>
                <a:latin typeface="SegoeUI"/>
              </a:rPr>
              <a:t>Azure OpenAI Emit Token Metric policy</a:t>
            </a:r>
          </a:p>
          <a:p>
            <a:pPr marL="171450" indent="-171450" algn="l">
              <a:buFont typeface="Arial" panose="020B0604020202020204" pitchFamily="34" charset="0"/>
              <a:buChar char="•"/>
            </a:pPr>
            <a:r>
              <a:rPr lang="en-US" b="0" i="0" dirty="0">
                <a:solidFill>
                  <a:srgbClr val="333333"/>
                </a:solidFill>
                <a:effectLst/>
                <a:latin typeface="SegoeUI"/>
              </a:rPr>
              <a:t>Azure OpenAI enables you to configure token usage metrics to be sent to Azure Applications Insights, which provides an overview of the utilization of Azure OpenAI models across multiple applications or API consumers.</a:t>
            </a:r>
          </a:p>
          <a:p>
            <a:pPr marL="171450" indent="-171450" algn="l">
              <a:buFont typeface="Arial" panose="020B0604020202020204" pitchFamily="34" charset="0"/>
              <a:buChar char="•"/>
            </a:pPr>
            <a:r>
              <a:rPr lang="en-US" b="0" i="0" dirty="0">
                <a:solidFill>
                  <a:srgbClr val="333333"/>
                </a:solidFill>
                <a:effectLst/>
                <a:latin typeface="SegoeUI"/>
              </a:rPr>
              <a:t>This policy captures prompt, completions, and total token usage metrics and sends them to Application Insights namespace of your choice.</a:t>
            </a:r>
          </a:p>
          <a:p>
            <a:pPr marL="171450" indent="-171450" algn="l">
              <a:buFont typeface="Arial" panose="020B0604020202020204" pitchFamily="34" charset="0"/>
              <a:buChar char="•"/>
            </a:pPr>
            <a:r>
              <a:rPr lang="en-US" b="0" i="0" dirty="0">
                <a:solidFill>
                  <a:srgbClr val="333333"/>
                </a:solidFill>
                <a:effectLst/>
                <a:latin typeface="SegoeUI"/>
              </a:rPr>
              <a:t>Moreover, you can configure or select from pre-defined dimensions to split token usage metrics, enabling granular analysis by Subscription ID, IP Address, or any custom dimension you choose.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C5962"/>
              </a:solidFill>
              <a:effectLst/>
              <a:latin typeface="system-ui"/>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0213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171450" indent="-171450" algn="l">
              <a:buFont typeface="Arial" panose="020B0604020202020204" pitchFamily="34" charset="0"/>
              <a:buChar char="•"/>
            </a:pPr>
            <a:r>
              <a:rPr lang="en-US" b="0" i="0" dirty="0">
                <a:solidFill>
                  <a:srgbClr val="333333"/>
                </a:solidFill>
                <a:effectLst/>
                <a:latin typeface="SegoeUI"/>
              </a:rPr>
              <a:t>With support for round-robin, weighted, and priority-based load balancing, you can now define your own load distribution strategy according to your specific requirements.</a:t>
            </a:r>
          </a:p>
          <a:p>
            <a:pPr marL="171450" indent="-171450" algn="l">
              <a:buFont typeface="Arial" panose="020B0604020202020204" pitchFamily="34" charset="0"/>
              <a:buChar char="•"/>
            </a:pPr>
            <a:r>
              <a:rPr lang="en-US" b="0" i="0" dirty="0">
                <a:solidFill>
                  <a:srgbClr val="333333"/>
                </a:solidFill>
                <a:effectLst/>
                <a:latin typeface="SegoeUI"/>
              </a:rPr>
              <a:t>You can define priorities within the load balancer configuration to ensure optimal utilization of specific Azure OpenAI endpoints, particularly those purchased as PTUs.</a:t>
            </a:r>
          </a:p>
          <a:p>
            <a:pPr marL="171450" indent="-171450" algn="l">
              <a:buFont typeface="Arial" panose="020B0604020202020204" pitchFamily="34" charset="0"/>
              <a:buChar char="•"/>
            </a:pPr>
            <a:r>
              <a:rPr lang="en-US" b="0" i="0" dirty="0">
                <a:solidFill>
                  <a:srgbClr val="333333"/>
                </a:solidFill>
                <a:effectLst/>
                <a:latin typeface="SegoeUI"/>
              </a:rPr>
              <a:t>In the event of any disruption, a circuit breaker mechanism kicks in, seamlessly transitioning to lower-priority instances based on predefined rules. </a:t>
            </a:r>
          </a:p>
          <a:p>
            <a:pPr marL="171450" indent="-171450" algn="l">
              <a:buFont typeface="Arial" panose="020B0604020202020204" pitchFamily="34" charset="0"/>
              <a:buChar char="•"/>
            </a:pPr>
            <a:r>
              <a:rPr lang="en-US" b="0" i="0" dirty="0">
                <a:solidFill>
                  <a:srgbClr val="333333"/>
                </a:solidFill>
                <a:effectLst/>
                <a:latin typeface="SegoeUI"/>
              </a:rPr>
              <a:t>The circuit breaker capability features dynamic trip duration, leveraging values from the retry-after header provided by the backend, ensuring precise and timely recovery of the backends and maximizing the utilization of your priority backends to their fullest. </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6193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679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In addition to the two main projects, there are assets available in several other folders.</a:t>
            </a:r>
          </a:p>
          <a:p>
            <a:endParaRPr lang="en-US" dirty="0">
              <a:cs typeface="Calibri"/>
            </a:endParaRPr>
          </a:p>
          <a:p>
            <a:r>
              <a:rPr lang="en-US" dirty="0">
                <a:cs typeface="Calibri"/>
              </a:rPr>
              <a:t>The </a:t>
            </a:r>
            <a:r>
              <a:rPr lang="en-US" dirty="0" err="1">
                <a:cs typeface="Calibri"/>
              </a:rPr>
              <a:t>ContosoSuitesVectorizationFunction</a:t>
            </a:r>
            <a:r>
              <a:rPr lang="en-US" dirty="0">
                <a:cs typeface="Calibri"/>
              </a:rPr>
              <a:t> folder contains the makings of an Azure Function app that reads a Cosmos DB change feed for new records, generates an embedding vector based on the text contents of a maintenance request, and saves the embedding with the rest of the maintenance request document. The operating code for this is in the Run() method inside the </a:t>
            </a:r>
            <a:r>
              <a:rPr lang="en-US" dirty="0" err="1">
                <a:cs typeface="Calibri"/>
              </a:rPr>
              <a:t>CosmosChangeFeedVectorization.cs</a:t>
            </a:r>
            <a:r>
              <a:rPr lang="en-US" dirty="0">
                <a:cs typeface="Calibri"/>
              </a:rPr>
              <a:t> file, and you will use this in Exercise 3 to automate vectorization of records in Cosmos DB.</a:t>
            </a:r>
          </a:p>
          <a:p>
            <a:endParaRPr lang="en-US" dirty="0">
              <a:cs typeface="Calibri"/>
            </a:endParaRPr>
          </a:p>
          <a:p>
            <a:r>
              <a:rPr lang="en-US" dirty="0">
                <a:cs typeface="Calibri"/>
              </a:rPr>
              <a:t>All of the Azure services you will use in this training are available in a Bicep script inside the </a:t>
            </a:r>
            <a:r>
              <a:rPr lang="en-US" dirty="0" err="1">
                <a:cs typeface="Calibri"/>
              </a:rPr>
              <a:t>InfrastructureAsCode</a:t>
            </a:r>
            <a:r>
              <a:rPr lang="en-US" dirty="0">
                <a:cs typeface="Calibri"/>
              </a:rPr>
              <a:t>\ folder. You will deploy these assets into a resource group that you create as part of Exercise 1. Once the training is over, you can delete the resource group.</a:t>
            </a:r>
          </a:p>
          <a:p>
            <a:endParaRPr lang="en-US" dirty="0">
              <a:cs typeface="Calibri"/>
            </a:endParaRPr>
          </a:p>
          <a:p>
            <a:r>
              <a:rPr lang="en-US" dirty="0">
                <a:cs typeface="Calibri"/>
              </a:rPr>
              <a:t>You will use GitHub Actions workflows to deploy the Web API and Dashboard applications to Azure Application Services as a key part of finishing several of the Exercises. We have provided nearly-complete workflows for these, entitled </a:t>
            </a:r>
            <a:r>
              <a:rPr lang="en-US" dirty="0" err="1">
                <a:cs typeface="Calibri"/>
              </a:rPr>
              <a:t>api.yml</a:t>
            </a:r>
            <a:r>
              <a:rPr lang="en-US" dirty="0">
                <a:cs typeface="Calibri"/>
              </a:rPr>
              <a:t> and </a:t>
            </a:r>
            <a:r>
              <a:rPr lang="en-US" dirty="0" err="1">
                <a:cs typeface="Calibri"/>
              </a:rPr>
              <a:t>dashboard.yml</a:t>
            </a:r>
            <a:r>
              <a:rPr lang="en-US" dirty="0">
                <a:cs typeface="Calibri"/>
              </a:rPr>
              <a:t>. Exercise 1 will cover instructions on what you need to change for your specific environment before you can deploy these workflow files.</a:t>
            </a:r>
          </a:p>
          <a:p>
            <a:endParaRPr lang="en-US" dirty="0">
              <a:cs typeface="Calibri"/>
            </a:endParaRPr>
          </a:p>
          <a:p>
            <a:r>
              <a:rPr lang="en-US" dirty="0">
                <a:cs typeface="Calibri"/>
              </a:rPr>
              <a:t>There are several sample data files that Contoso Suites has provided. All of these are in the data\ folder. These files are in a variety of formats: some are in JSON file format, others are plain text files, and they have also provided a SQL script to populate bookings history into Azure SQL Database. Additionally, to make testing semantic search operations easier, you will find an example of a vectorized query in Query_Vector.txt. Finally, the audio\ folder contains one sample customer call that Contoso Suites would like to use for call center operations </a:t>
            </a:r>
            <a:r>
              <a:rPr lang="en-US">
                <a:cs typeface="Calibri"/>
              </a:rPr>
              <a:t>in Exercise 4.</a:t>
            </a:r>
            <a:endParaRPr lang="en-US" dirty="0">
              <a:cs typeface="Calibri"/>
            </a:endParaRPr>
          </a:p>
        </p:txBody>
      </p:sp>
      <p:sp>
        <p:nvSpPr>
          <p:cNvPr id="4" name="Slide Number Placeholder 3"/>
          <p:cNvSpPr>
            <a:spLocks noGrp="1"/>
          </p:cNvSpPr>
          <p:nvPr>
            <p:ph type="sldNum" sz="quarter" idx="5"/>
          </p:nvPr>
        </p:nvSpPr>
        <p:spPr/>
        <p:txBody>
          <a:bodyPr/>
          <a:lstStyle/>
          <a:p>
            <a:fld id="{8FBFA05F-1A8C-432D-BC54-796887A51DAB}" type="slidenum">
              <a:rPr lang="en-US" smtClean="0"/>
              <a:t>6</a:t>
            </a:fld>
            <a:endParaRPr lang="en-US"/>
          </a:p>
        </p:txBody>
      </p:sp>
    </p:spTree>
    <p:extLst>
      <p:ext uri="{BB962C8B-B14F-4D97-AF65-F5344CB8AC3E}">
        <p14:creationId xmlns:p14="http://schemas.microsoft.com/office/powerpoint/2010/main" val="33604927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This exercise is simply to ensure participants delete all resources they created for this workshop, whether they were manually created or provisioned via Bicep scripts.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 will have deleted all resources created for this workshop.</a:t>
            </a:r>
          </a:p>
          <a:p>
            <a:pPr marL="171450" indent="-171450" algn="l">
              <a:buFont typeface="Arial" panose="020B0604020202020204" pitchFamily="34" charset="0"/>
              <a:buChar char="•"/>
            </a:pPr>
            <a:r>
              <a:rPr lang="en-US" b="0" i="0" dirty="0">
                <a:solidFill>
                  <a:srgbClr val="5C5962"/>
                </a:solidFill>
                <a:effectLst/>
                <a:latin typeface="system-ui"/>
              </a:rPr>
              <a:t>Delete GitHub </a:t>
            </a:r>
            <a:r>
              <a:rPr lang="en-US" b="0" i="0" dirty="0" err="1">
                <a:solidFill>
                  <a:srgbClr val="5C5962"/>
                </a:solidFill>
                <a:effectLst/>
                <a:latin typeface="system-ui"/>
              </a:rPr>
              <a:t>codespaces</a:t>
            </a:r>
            <a:endParaRPr lang="en-US" b="0" i="0" dirty="0">
              <a:solidFill>
                <a:srgbClr val="5C5962"/>
              </a:solidFill>
              <a:effectLst/>
              <a:latin typeface="system-ui"/>
            </a:endParaRPr>
          </a:p>
          <a:p>
            <a:pPr marL="171450" indent="-171450" algn="l">
              <a:buFont typeface="Arial" panose="020B0604020202020204" pitchFamily="34" charset="0"/>
              <a:buChar char="•"/>
            </a:pPr>
            <a:r>
              <a:rPr lang="en-US" b="0" i="0" dirty="0">
                <a:solidFill>
                  <a:srgbClr val="5C5962"/>
                </a:solidFill>
                <a:effectLst/>
                <a:latin typeface="system-ui"/>
              </a:rPr>
              <a:t>Delete Azure resource group and all resources within it</a:t>
            </a:r>
          </a:p>
          <a:p>
            <a:pPr marL="171450" indent="-171450" algn="l">
              <a:buFont typeface="Arial" panose="020B0604020202020204" pitchFamily="34" charset="0"/>
              <a:buChar char="•"/>
            </a:pPr>
            <a:r>
              <a:rPr lang="en-US" b="0" i="0" dirty="0">
                <a:solidFill>
                  <a:srgbClr val="5C5962"/>
                </a:solidFill>
                <a:effectLst/>
                <a:latin typeface="system-ui"/>
              </a:rPr>
              <a:t>If you completed the bonus activity in Exercise 6 Task 2 for load balancing, delete the resource group and secondary Azure OpenAI instance.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41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series of Azure resources that you will need for the training.</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some installation of Python installed. You can get by with a standard version of Python 3.10 or later.</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Load data into Azure AI Search and query it from code</a:t>
            </a:r>
          </a:p>
          <a:p>
            <a:pPr marL="171450" indent="-171450" algn="l">
              <a:buFont typeface="Arial" panose="020B0604020202020204" pitchFamily="34" charset="0"/>
              <a:buChar char="•"/>
            </a:pPr>
            <a:r>
              <a:rPr lang="en-US" b="0" i="0" dirty="0">
                <a:solidFill>
                  <a:srgbClr val="1F2328"/>
                </a:solidFill>
                <a:effectLst/>
                <a:latin typeface="-apple-system"/>
              </a:rPr>
              <a:t>Deploy applications to Azure Application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Azure OpenAI Service provides REST API access to OpenAI's powerful language models, including the GPT-4, GPT-4 Turbo with Vision, GPT-4o, GPT-3.5-Turbo, and Embeddings model series. These models can handle tasks such as content generation, summarization, image understanding, semantic search, and natural language to code translation. Users can access the service through REST APIs, Python SDK, or a web-based interface in the Azure OpenAI Studio.</a:t>
            </a:r>
            <a:endParaRPr lang="en-US" dirty="0">
              <a:cs typeface="Calibri"/>
            </a:endParaRPr>
          </a:p>
          <a:p>
            <a:endParaRPr lang="en-US" dirty="0">
              <a:cs typeface="Calibri"/>
            </a:endParaRPr>
          </a:p>
          <a:p>
            <a:r>
              <a:rPr lang="en-US" dirty="0">
                <a:cs typeface="Calibri"/>
              </a:rPr>
              <a:t>Regardless of the specific model you choose, there is a common pattern for Azure OpenAI interaction. You create a prompt, which is a text input. The model deployment to which you send this text will interpret the text and perform some action. The output of that action is also known as a completion. Sometimes, the prompt may also include an audio or image input.</a:t>
            </a:r>
          </a:p>
          <a:p>
            <a:endParaRPr lang="en-US" dirty="0">
              <a:cs typeface="Calibri"/>
            </a:endParaRPr>
          </a:p>
          <a:p>
            <a:r>
              <a:rPr lang="en-US" dirty="0">
                <a:cs typeface="Calibri"/>
              </a:rPr>
              <a:t>We will build a variety of prompts throughout this training and see some of the various results we can get via chat completions.</a:t>
            </a:r>
          </a:p>
        </p:txBody>
      </p:sp>
      <p:sp>
        <p:nvSpPr>
          <p:cNvPr id="4" name="Slide Number Placeholder 3"/>
          <p:cNvSpPr>
            <a:spLocks noGrp="1"/>
          </p:cNvSpPr>
          <p:nvPr>
            <p:ph type="sldNum" sz="quarter" idx="5"/>
          </p:nvPr>
        </p:nvSpPr>
        <p:spPr/>
        <p:txBody>
          <a:bodyPr/>
          <a:lstStyle/>
          <a:p>
            <a:fld id="{8FBFA05F-1A8C-432D-BC54-796887A51DAB}" type="slidenum">
              <a:rPr lang="en-US" smtClean="0"/>
              <a:t>10</a:t>
            </a:fld>
            <a:endParaRPr lang="en-US"/>
          </a:p>
        </p:txBody>
      </p:sp>
    </p:spTree>
    <p:extLst>
      <p:ext uri="{BB962C8B-B14F-4D97-AF65-F5344CB8AC3E}">
        <p14:creationId xmlns:p14="http://schemas.microsoft.com/office/powerpoint/2010/main" val="4149119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462-2E30-23F3-D1A7-62A4B7FA2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9E199-A833-550F-9879-0BF751E87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76338C6F-26BC-BD96-C5D8-B6E72B3C2571}"/>
              </a:ext>
            </a:extLst>
          </p:cNvPr>
          <p:cNvSpPr>
            <a:spLocks noGrp="1"/>
          </p:cNvSpPr>
          <p:nvPr>
            <p:ph type="ftr" sz="quarter" idx="10"/>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5899DF43-20ED-2761-A1EC-6A214BDA77CC}"/>
              </a:ext>
            </a:extLst>
          </p:cNvPr>
          <p:cNvSpPr>
            <a:spLocks noGrp="1"/>
          </p:cNvSpPr>
          <p:nvPr>
            <p:ph type="sldNum" sz="quarter" idx="11"/>
          </p:nvPr>
        </p:nvSpPr>
        <p:spPr/>
        <p:txBody>
          <a:bodyPr/>
          <a:lstStyle/>
          <a:p>
            <a:fld id="{F126207E-29C7-4F9F-8309-C6BAAD6BC8C8}" type="slidenum">
              <a:rPr lang="en-US" smtClean="0"/>
              <a:pPr/>
              <a:t>‹#›</a:t>
            </a:fld>
            <a:endParaRPr lang="en-US"/>
          </a:p>
        </p:txBody>
      </p:sp>
    </p:spTree>
    <p:extLst>
      <p:ext uri="{BB962C8B-B14F-4D97-AF65-F5344CB8AC3E}">
        <p14:creationId xmlns:p14="http://schemas.microsoft.com/office/powerpoint/2010/main" val="40556084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3.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3"/>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sldLayoutIdLst>
    <p:sldLayoutId id="2147484045" r:id="rId1"/>
  </p:sldLayoutIdLst>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Layout" Target="../slideLayouts/slideLayout6.xml"/><Relationship Id="rId7" Type="http://schemas.openxmlformats.org/officeDocument/2006/relationships/image" Target="../media/image3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6.xml"/><Relationship Id="rId7" Type="http://schemas.openxmlformats.org/officeDocument/2006/relationships/image" Target="../media/image3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notesSlide" Target="../notesSlides/notesSlide13.xml"/><Relationship Id="rId7"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11.png"/><Relationship Id="rId11" Type="http://schemas.openxmlformats.org/officeDocument/2006/relationships/image" Target="../media/image8.png"/><Relationship Id="rId5" Type="http://schemas.openxmlformats.org/officeDocument/2006/relationships/image" Target="../media/image37.svg"/><Relationship Id="rId10" Type="http://schemas.openxmlformats.org/officeDocument/2006/relationships/image" Target="../media/image19.svg"/><Relationship Id="rId4" Type="http://schemas.openxmlformats.org/officeDocument/2006/relationships/image" Target="../media/image36.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0.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svg"/><Relationship Id="rId3" Type="http://schemas.openxmlformats.org/officeDocument/2006/relationships/notesSlide" Target="../notesSlides/notesSlide26.xml"/><Relationship Id="rId7" Type="http://schemas.openxmlformats.org/officeDocument/2006/relationships/image" Target="../media/image37.svg"/><Relationship Id="rId12"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20.xml"/><Relationship Id="rId6" Type="http://schemas.openxmlformats.org/officeDocument/2006/relationships/image" Target="../media/image36.png"/><Relationship Id="rId11" Type="http://schemas.openxmlformats.org/officeDocument/2006/relationships/image" Target="../media/image7.sv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svg"/><Relationship Id="rId3" Type="http://schemas.openxmlformats.org/officeDocument/2006/relationships/notesSlide" Target="../notesSlides/notesSlide2.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6.png"/><Relationship Id="rId3" Type="http://schemas.openxmlformats.org/officeDocument/2006/relationships/notesSlide" Target="../notesSlides/notesSlide31.xml"/><Relationship Id="rId7" Type="http://schemas.openxmlformats.org/officeDocument/2006/relationships/image" Target="../media/image25.png"/><Relationship Id="rId12" Type="http://schemas.openxmlformats.org/officeDocument/2006/relationships/image" Target="../media/image45.svg"/><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43.svg"/><Relationship Id="rId11" Type="http://schemas.openxmlformats.org/officeDocument/2006/relationships/image" Target="../media/image44.png"/><Relationship Id="rId5" Type="http://schemas.openxmlformats.org/officeDocument/2006/relationships/image" Target="../media/image42.png"/><Relationship Id="rId10" Type="http://schemas.openxmlformats.org/officeDocument/2006/relationships/image" Target="../media/image30.svg"/><Relationship Id="rId4" Type="http://schemas.openxmlformats.org/officeDocument/2006/relationships/image" Target="../media/image11.png"/><Relationship Id="rId9" Type="http://schemas.openxmlformats.org/officeDocument/2006/relationships/image" Target="../media/image29.png"/><Relationship Id="rId14" Type="http://schemas.openxmlformats.org/officeDocument/2006/relationships/image" Target="../media/image7.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4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1.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32.xml"/><Relationship Id="rId6" Type="http://schemas.openxmlformats.org/officeDocument/2006/relationships/image" Target="../media/image11.png"/><Relationship Id="rId11" Type="http://schemas.openxmlformats.org/officeDocument/2006/relationships/image" Target="../media/image7.sv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sv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36.xml"/><Relationship Id="rId5" Type="http://schemas.openxmlformats.org/officeDocument/2006/relationships/image" Target="../media/image52.sv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52.svg"/><Relationship Id="rId3" Type="http://schemas.openxmlformats.org/officeDocument/2006/relationships/notesSlide" Target="../notesSlides/notesSlide46.xml"/><Relationship Id="rId7" Type="http://schemas.openxmlformats.org/officeDocument/2006/relationships/image" Target="../media/image9.png"/><Relationship Id="rId12" Type="http://schemas.openxmlformats.org/officeDocument/2006/relationships/image" Target="../media/image51.png"/><Relationship Id="rId2" Type="http://schemas.openxmlformats.org/officeDocument/2006/relationships/slideLayout" Target="../slideLayouts/slideLayout6.xml"/><Relationship Id="rId1" Type="http://schemas.openxmlformats.org/officeDocument/2006/relationships/tags" Target="../tags/tag37.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13.svg"/><Relationship Id="rId10" Type="http://schemas.openxmlformats.org/officeDocument/2006/relationships/image" Target="../media/image7.svg"/><Relationship Id="rId4" Type="http://schemas.openxmlformats.org/officeDocument/2006/relationships/image" Target="../media/image12.png"/><Relationship Id="rId9"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38.xml"/><Relationship Id="rId5" Type="http://schemas.openxmlformats.org/officeDocument/2006/relationships/image" Target="../media/image54.pn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39.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59.svg"/><Relationship Id="rId2" Type="http://schemas.openxmlformats.org/officeDocument/2006/relationships/slideLayout" Target="../slideLayouts/slideLayout6.xml"/><Relationship Id="rId1" Type="http://schemas.openxmlformats.org/officeDocument/2006/relationships/tags" Target="../tags/tag41.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image" Target="../media/image12.png"/><Relationship Id="rId26" Type="http://schemas.openxmlformats.org/officeDocument/2006/relationships/image" Target="../media/image29.png"/><Relationship Id="rId3" Type="http://schemas.openxmlformats.org/officeDocument/2006/relationships/notesSlide" Target="../notesSlides/notesSlide7.xml"/><Relationship Id="rId21" Type="http://schemas.openxmlformats.org/officeDocument/2006/relationships/image" Target="../media/image15.svg"/><Relationship Id="rId7" Type="http://schemas.openxmlformats.org/officeDocument/2006/relationships/image" Target="../media/image17.svg"/><Relationship Id="rId12" Type="http://schemas.openxmlformats.org/officeDocument/2006/relationships/image" Target="../media/image21.svg"/><Relationship Id="rId17" Type="http://schemas.openxmlformats.org/officeDocument/2006/relationships/image" Target="../media/image10.svg"/><Relationship Id="rId25" Type="http://schemas.openxmlformats.org/officeDocument/2006/relationships/image" Target="../media/image28.svg"/><Relationship Id="rId2" Type="http://schemas.openxmlformats.org/officeDocument/2006/relationships/slideLayout" Target="../slideLayouts/slideLayout6.xml"/><Relationship Id="rId16" Type="http://schemas.openxmlformats.org/officeDocument/2006/relationships/image" Target="../media/image9.png"/><Relationship Id="rId20" Type="http://schemas.openxmlformats.org/officeDocument/2006/relationships/image" Target="../media/image14.png"/><Relationship Id="rId1" Type="http://schemas.openxmlformats.org/officeDocument/2006/relationships/tags" Target="../tags/tag7.xml"/><Relationship Id="rId6" Type="http://schemas.openxmlformats.org/officeDocument/2006/relationships/image" Target="../media/image16.png"/><Relationship Id="rId11" Type="http://schemas.openxmlformats.org/officeDocument/2006/relationships/image" Target="../media/image20.png"/><Relationship Id="rId24" Type="http://schemas.openxmlformats.org/officeDocument/2006/relationships/image" Target="../media/image27.png"/><Relationship Id="rId5" Type="http://schemas.openxmlformats.org/officeDocument/2006/relationships/image" Target="../media/image7.svg"/><Relationship Id="rId15" Type="http://schemas.openxmlformats.org/officeDocument/2006/relationships/image" Target="../media/image24.png"/><Relationship Id="rId23" Type="http://schemas.openxmlformats.org/officeDocument/2006/relationships/image" Target="../media/image26.svg"/><Relationship Id="rId10" Type="http://schemas.openxmlformats.org/officeDocument/2006/relationships/image" Target="../media/image8.png"/><Relationship Id="rId19" Type="http://schemas.openxmlformats.org/officeDocument/2006/relationships/image" Target="../media/image13.svg"/><Relationship Id="rId4" Type="http://schemas.openxmlformats.org/officeDocument/2006/relationships/image" Target="../media/image6.png"/><Relationship Id="rId9" Type="http://schemas.openxmlformats.org/officeDocument/2006/relationships/image" Target="../media/image19.svg"/><Relationship Id="rId14" Type="http://schemas.openxmlformats.org/officeDocument/2006/relationships/image" Target="../media/image23.svg"/><Relationship Id="rId22" Type="http://schemas.openxmlformats.org/officeDocument/2006/relationships/image" Target="../media/image25.png"/><Relationship Id="rId27" Type="http://schemas.openxmlformats.org/officeDocument/2006/relationships/image" Target="../media/image30.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err="1">
                <a:ln>
                  <a:noFill/>
                </a:ln>
                <a:solidFill>
                  <a:schemeClr val="bg1"/>
                </a:solidFill>
                <a:latin typeface="+mj-lt"/>
                <a:cs typeface="Segoe UI"/>
              </a:rPr>
              <a:t>TechExcel</a:t>
            </a:r>
            <a:r>
              <a:rPr lang="en-US" altLang="zh-CN" sz="4800" b="1" spc="0" dirty="0">
                <a:ln>
                  <a:noFill/>
                </a:ln>
                <a:solidFill>
                  <a:schemeClr val="bg1"/>
                </a:solidFill>
                <a:latin typeface="+mj-lt"/>
                <a:cs typeface="Segoe UI"/>
              </a:rPr>
              <a:t>: Integrating Azure PaaS and AI Services for AI Design Wins</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A Brief Introduction to Azure OpenAI</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REST API access to OpenAI language models</a:t>
            </a:r>
          </a:p>
          <a:p>
            <a:pPr marL="285750" indent="-285750">
              <a:buFont typeface="Arial"/>
              <a:buChar char="•"/>
            </a:pPr>
            <a:r>
              <a:rPr lang="en-US" dirty="0">
                <a:solidFill>
                  <a:srgbClr val="161616"/>
                </a:solidFill>
                <a:latin typeface="Segoe UI"/>
                <a:cs typeface="Segoe UI"/>
              </a:rPr>
              <a:t>Handles a variety of natural language-based tasks</a:t>
            </a:r>
          </a:p>
          <a:p>
            <a:pPr marL="285750" indent="-285750">
              <a:buFont typeface="Arial"/>
              <a:buChar char="•"/>
            </a:pPr>
            <a:r>
              <a:rPr lang="en-US" dirty="0">
                <a:solidFill>
                  <a:srgbClr val="161616"/>
                </a:solidFill>
                <a:latin typeface="Segoe UI"/>
                <a:cs typeface="Segoe UI"/>
              </a:rPr>
              <a:t>Users access via REST API, Python SDK, or web-based interface in Azure OpenAI Studio</a:t>
            </a:r>
          </a:p>
          <a:p>
            <a:pPr marL="285750" indent="-285750">
              <a:buFont typeface="Arial"/>
              <a:buChar char="•"/>
            </a:pPr>
            <a:r>
              <a:rPr lang="en-US" dirty="0">
                <a:solidFill>
                  <a:srgbClr val="161616"/>
                </a:solidFill>
                <a:latin typeface="Segoe UI"/>
                <a:cs typeface="Segoe UI"/>
              </a:rPr>
              <a:t>Works through prompts and completions</a:t>
            </a:r>
          </a:p>
          <a:p>
            <a:pPr marL="742950" lvl="1" indent="-285750">
              <a:buFont typeface="Courier New"/>
              <a:buChar char="o"/>
            </a:pPr>
            <a:r>
              <a:rPr lang="en-US" dirty="0">
                <a:solidFill>
                  <a:srgbClr val="161616"/>
                </a:solidFill>
                <a:latin typeface="Segoe UI"/>
                <a:cs typeface="Segoe UI"/>
              </a:rPr>
              <a:t>Prompt: Text input sent to a model deployment</a:t>
            </a:r>
          </a:p>
          <a:p>
            <a:pPr marL="742950" lvl="1" indent="-285750">
              <a:buFont typeface="Courier New"/>
              <a:buChar char="o"/>
            </a:pPr>
            <a:r>
              <a:rPr lang="en-US" dirty="0">
                <a:solidFill>
                  <a:srgbClr val="161616"/>
                </a:solidFill>
                <a:latin typeface="Segoe UI"/>
                <a:cs typeface="Segoe UI"/>
              </a:rPr>
              <a:t>Completion: resulting output from the model deployment</a:t>
            </a:r>
          </a:p>
        </p:txBody>
      </p:sp>
    </p:spTree>
    <p:extLst>
      <p:ext uri="{BB962C8B-B14F-4D97-AF65-F5344CB8AC3E}">
        <p14:creationId xmlns:p14="http://schemas.microsoft.com/office/powerpoint/2010/main" val="33937351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054100"/>
            <a:ext cx="11018521" cy="5549900"/>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BDC3DF5A-DB02-D23D-C429-7A95474C5F74}"/>
              </a:ext>
            </a:extLst>
          </p:cNvPr>
          <p:cNvPicPr>
            <a:picLocks noChangeAspect="1"/>
          </p:cNvPicPr>
          <p:nvPr/>
        </p:nvPicPr>
        <p:blipFill>
          <a:blip r:embed="rId7"/>
          <a:stretch>
            <a:fillRect/>
          </a:stretch>
        </p:blipFill>
        <p:spPr>
          <a:xfrm>
            <a:off x="1780058" y="1236052"/>
            <a:ext cx="4009270" cy="5185995"/>
          </a:xfrm>
          <a:prstGeom prst="rect">
            <a:avLst/>
          </a:prstGeom>
        </p:spPr>
      </p:pic>
      <p:pic>
        <p:nvPicPr>
          <p:cNvPr id="13" name="Picture 12">
            <a:extLst>
              <a:ext uri="{FF2B5EF4-FFF2-40B4-BE49-F238E27FC236}">
                <a16:creationId xmlns:a16="http://schemas.microsoft.com/office/drawing/2014/main" id="{AB26B4D6-3D9E-4289-EFF9-FEA0255C5CF8}"/>
              </a:ext>
            </a:extLst>
          </p:cNvPr>
          <p:cNvPicPr>
            <a:picLocks noChangeAspect="1"/>
          </p:cNvPicPr>
          <p:nvPr/>
        </p:nvPicPr>
        <p:blipFill>
          <a:blip r:embed="rId8"/>
          <a:stretch>
            <a:fillRect/>
          </a:stretch>
        </p:blipFill>
        <p:spPr>
          <a:xfrm>
            <a:off x="6497310" y="1236051"/>
            <a:ext cx="3601386" cy="5185996"/>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Azure OpenAI Service Models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Azure OpenAI contains several models with different capabilities and price points.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defTabSz="914367">
              <a:spcAft>
                <a:spcPts val="600"/>
              </a:spcAft>
              <a:defRPr/>
            </a:pPr>
            <a:r>
              <a:rPr lang="en-US" sz="1600" b="1" dirty="0">
                <a:solidFill>
                  <a:schemeClr val="tx2"/>
                </a:solidFill>
              </a:rPr>
              <a:t>The primary models include:</a:t>
            </a:r>
            <a:endParaRPr lang="en-US" dirty="0">
              <a:solidFill>
                <a:schemeClr val="tx2"/>
              </a:solidFill>
            </a:endParaRPr>
          </a:p>
        </p:txBody>
      </p:sp>
      <p:pic>
        <p:nvPicPr>
          <p:cNvPr id="56" name="Picture 55">
            <a:extLst>
              <a:ext uri="{FF2B5EF4-FFF2-40B4-BE49-F238E27FC236}">
                <a16:creationId xmlns:a16="http://schemas.microsoft.com/office/drawing/2014/main" id="{FBBCE38A-983D-A075-88DE-4A512E22E5C9}"/>
              </a:ext>
            </a:extLst>
          </p:cNvPr>
          <p:cNvPicPr>
            <a:picLocks noChangeAspect="1"/>
          </p:cNvPicPr>
          <p:nvPr/>
        </p:nvPicPr>
        <p:blipFill>
          <a:blip r:embed="rId4"/>
          <a:stretch>
            <a:fillRect/>
          </a:stretch>
        </p:blipFill>
        <p:spPr>
          <a:xfrm>
            <a:off x="1134362" y="2440579"/>
            <a:ext cx="9343137" cy="4050871"/>
          </a:xfrm>
          <a:prstGeom prst="rect">
            <a:avLst/>
          </a:prstGeom>
        </p:spPr>
      </p:pic>
    </p:spTree>
    <p:custDataLst>
      <p:tags r:id="rId1"/>
    </p:custDataLst>
    <p:extLst>
      <p:ext uri="{BB962C8B-B14F-4D97-AF65-F5344CB8AC3E}">
        <p14:creationId xmlns:p14="http://schemas.microsoft.com/office/powerpoint/2010/main" val="31404812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1 Task 2 Architecture </a:t>
            </a:r>
            <a:endParaRPr lang="en-US" dirty="0"/>
          </a:p>
        </p:txBody>
      </p:sp>
      <p:sp>
        <p:nvSpPr>
          <p:cNvPr id="13" name="TextBox 12">
            <a:extLst>
              <a:ext uri="{FF2B5EF4-FFF2-40B4-BE49-F238E27FC236}">
                <a16:creationId xmlns:a16="http://schemas.microsoft.com/office/drawing/2014/main" id="{FA62B92E-3EBC-097F-6E65-D354B5AFCACB}"/>
              </a:ext>
            </a:extLst>
          </p:cNvPr>
          <p:cNvSpPr txBox="1"/>
          <p:nvPr/>
        </p:nvSpPr>
        <p:spPr>
          <a:xfrm>
            <a:off x="3948215" y="2575293"/>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Resorts.txt</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2453808"/>
            <a:ext cx="578094" cy="578094"/>
          </a:xfrm>
          <a:prstGeom prst="rect">
            <a:avLst/>
          </a:prstGeom>
        </p:spPr>
      </p:pic>
      <p:sp>
        <p:nvSpPr>
          <p:cNvPr id="2" name="TextBox 1">
            <a:extLst>
              <a:ext uri="{FF2B5EF4-FFF2-40B4-BE49-F238E27FC236}">
                <a16:creationId xmlns:a16="http://schemas.microsoft.com/office/drawing/2014/main" id="{C574B723-26F4-0704-F8F3-3AFC0D643095}"/>
              </a:ext>
            </a:extLst>
          </p:cNvPr>
          <p:cNvSpPr txBox="1"/>
          <p:nvPr/>
        </p:nvSpPr>
        <p:spPr>
          <a:xfrm>
            <a:off x="3948215" y="3266504"/>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Hotels.txt</a:t>
            </a:r>
          </a:p>
        </p:txBody>
      </p:sp>
      <p:pic>
        <p:nvPicPr>
          <p:cNvPr id="4" name="Graphic 3">
            <a:extLst>
              <a:ext uri="{FF2B5EF4-FFF2-40B4-BE49-F238E27FC236}">
                <a16:creationId xmlns:a16="http://schemas.microsoft.com/office/drawing/2014/main" id="{009CE9CA-8A36-2CED-A383-4F3163FB5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145019"/>
            <a:ext cx="578094" cy="578094"/>
          </a:xfrm>
          <a:prstGeom prst="rect">
            <a:avLst/>
          </a:prstGeom>
        </p:spPr>
      </p:pic>
      <p:pic>
        <p:nvPicPr>
          <p:cNvPr id="2050" name="Picture 2" descr="Streamlit logo on light background">
            <a:extLst>
              <a:ext uri="{FF2B5EF4-FFF2-40B4-BE49-F238E27FC236}">
                <a16:creationId xmlns:a16="http://schemas.microsoft.com/office/drawing/2014/main" id="{341F57E4-A15B-727C-9E80-8943CB04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386" y="531170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FC4A05D-F473-7897-F6F6-232AA6A0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0634" y="1173856"/>
            <a:ext cx="575162" cy="575162"/>
          </a:xfrm>
          <a:prstGeom prst="rect">
            <a:avLst/>
          </a:prstGeom>
        </p:spPr>
      </p:pic>
      <p:sp>
        <p:nvSpPr>
          <p:cNvPr id="6" name="TextBox 5">
            <a:extLst>
              <a:ext uri="{FF2B5EF4-FFF2-40B4-BE49-F238E27FC236}">
                <a16:creationId xmlns:a16="http://schemas.microsoft.com/office/drawing/2014/main" id="{9AB03BF4-1C34-6804-7D55-4FD7CAE0C421}"/>
              </a:ext>
            </a:extLst>
          </p:cNvPr>
          <p:cNvSpPr txBox="1"/>
          <p:nvPr/>
        </p:nvSpPr>
        <p:spPr>
          <a:xfrm>
            <a:off x="2920463" y="174901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7" name="Graphic 6">
            <a:extLst>
              <a:ext uri="{FF2B5EF4-FFF2-40B4-BE49-F238E27FC236}">
                <a16:creationId xmlns:a16="http://schemas.microsoft.com/office/drawing/2014/main" id="{F5BFA038-D1EB-FC4A-FA26-FC76C65894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165" y="2553040"/>
            <a:ext cx="575163" cy="575163"/>
          </a:xfrm>
          <a:prstGeom prst="rect">
            <a:avLst/>
          </a:prstGeom>
        </p:spPr>
      </p:pic>
      <p:sp>
        <p:nvSpPr>
          <p:cNvPr id="9" name="TextBox 8">
            <a:extLst>
              <a:ext uri="{FF2B5EF4-FFF2-40B4-BE49-F238E27FC236}">
                <a16:creationId xmlns:a16="http://schemas.microsoft.com/office/drawing/2014/main" id="{33AB8AAE-A65A-5C61-EA23-4A69C4710C7D}"/>
              </a:ext>
            </a:extLst>
          </p:cNvPr>
          <p:cNvSpPr txBox="1"/>
          <p:nvPr/>
        </p:nvSpPr>
        <p:spPr>
          <a:xfrm>
            <a:off x="5516994" y="305966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pic>
        <p:nvPicPr>
          <p:cNvPr id="10" name="Picture 2" descr="Azure OpenAI Service: Microsoft integriert ChatGPT und Dall-E in Cloud">
            <a:extLst>
              <a:ext uri="{FF2B5EF4-FFF2-40B4-BE49-F238E27FC236}">
                <a16:creationId xmlns:a16="http://schemas.microsoft.com/office/drawing/2014/main" id="{EEC83C31-E895-2814-ED81-EDDD9A31F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96" t="7910" r="25049" b="9081"/>
          <a:stretch/>
        </p:blipFill>
        <p:spPr bwMode="auto">
          <a:xfrm>
            <a:off x="6233650" y="3761862"/>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A9BA3-164A-3583-73AA-64E7A06957BC}"/>
              </a:ext>
            </a:extLst>
          </p:cNvPr>
          <p:cNvSpPr txBox="1"/>
          <p:nvPr/>
        </p:nvSpPr>
        <p:spPr>
          <a:xfrm>
            <a:off x="5516994" y="4306470"/>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2" name="Arrow: Right 11">
            <a:extLst>
              <a:ext uri="{FF2B5EF4-FFF2-40B4-BE49-F238E27FC236}">
                <a16:creationId xmlns:a16="http://schemas.microsoft.com/office/drawing/2014/main" id="{A93FAC12-F080-A1D6-791D-5C028F84BE1A}"/>
              </a:ext>
            </a:extLst>
          </p:cNvPr>
          <p:cNvSpPr/>
          <p:nvPr/>
        </p:nvSpPr>
        <p:spPr bwMode="auto">
          <a:xfrm>
            <a:off x="5205046" y="2453808"/>
            <a:ext cx="578094" cy="118202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18ECADA0-A462-3B82-D7BF-982D43D7F6DC}"/>
              </a:ext>
            </a:extLst>
          </p:cNvPr>
          <p:cNvCxnSpPr>
            <a:stCxn id="9" idx="2"/>
            <a:endCxn id="10" idx="0"/>
          </p:cNvCxnSpPr>
          <p:nvPr/>
        </p:nvCxnSpPr>
        <p:spPr>
          <a:xfrm>
            <a:off x="6544746" y="3429000"/>
            <a:ext cx="2950" cy="33286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9853F-38B8-7E9F-FA71-F1C0E1829D40}"/>
              </a:ext>
            </a:extLst>
          </p:cNvPr>
          <p:cNvCxnSpPr>
            <a:stCxn id="11" idx="2"/>
            <a:endCxn id="2050" idx="0"/>
          </p:cNvCxnSpPr>
          <p:nvPr/>
        </p:nvCxnSpPr>
        <p:spPr>
          <a:xfrm>
            <a:off x="6544746" y="4952801"/>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8E43866-45B9-25B4-92F1-7D8E78D94E9F}"/>
              </a:ext>
            </a:extLst>
          </p:cNvPr>
          <p:cNvSpPr txBox="1"/>
          <p:nvPr/>
        </p:nvSpPr>
        <p:spPr>
          <a:xfrm>
            <a:off x="3948215" y="3914400"/>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FAQ.txt</a:t>
            </a:r>
          </a:p>
        </p:txBody>
      </p:sp>
      <p:pic>
        <p:nvPicPr>
          <p:cNvPr id="8" name="Graphic 7">
            <a:extLst>
              <a:ext uri="{FF2B5EF4-FFF2-40B4-BE49-F238E27FC236}">
                <a16:creationId xmlns:a16="http://schemas.microsoft.com/office/drawing/2014/main" id="{FADF030F-4ACB-D9CF-05A8-BB802E175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792915"/>
            <a:ext cx="578094" cy="578094"/>
          </a:xfrm>
          <a:prstGeom prst="rect">
            <a:avLst/>
          </a:prstGeom>
        </p:spPr>
      </p:pic>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Add Your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36009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Supported data sources</a:t>
            </a:r>
          </a:p>
          <a:p>
            <a:pPr lvl="1">
              <a:buFont typeface=""/>
              <a:buChar char="•"/>
            </a:pPr>
            <a:r>
              <a:rPr lang="en-US" dirty="0"/>
              <a:t>Azure Blob Storage</a:t>
            </a:r>
          </a:p>
          <a:p>
            <a:pPr lvl="1">
              <a:buFont typeface=""/>
              <a:buChar char="•"/>
            </a:pPr>
            <a:r>
              <a:rPr lang="en-US" dirty="0"/>
              <a:t>Local file upload (into Azure Blob Storage)</a:t>
            </a:r>
          </a:p>
          <a:p>
            <a:pPr lvl="1">
              <a:buFont typeface=""/>
              <a:buChar char="•"/>
            </a:pPr>
            <a:r>
              <a:rPr lang="en-US" dirty="0"/>
              <a:t>Azure AI Search indexes</a:t>
            </a:r>
          </a:p>
          <a:p>
            <a:pPr lvl="1">
              <a:buFont typeface=""/>
              <a:buChar char="•"/>
            </a:pPr>
            <a:r>
              <a:rPr lang="en-US" dirty="0"/>
              <a:t>Azure Cosmos DB for MongoDB </a:t>
            </a:r>
            <a:r>
              <a:rPr lang="en-US" dirty="0" err="1"/>
              <a:t>vCore</a:t>
            </a:r>
            <a:endParaRPr lang="en-US" dirty="0"/>
          </a:p>
          <a:p>
            <a:pPr lvl="1">
              <a:buFont typeface=""/>
              <a:buChar char="•"/>
            </a:pPr>
            <a:r>
              <a:rPr lang="en-US" dirty="0"/>
              <a:t>Azure Cosmos DB NoSQL API</a:t>
            </a:r>
          </a:p>
          <a:p>
            <a:pPr>
              <a:buFont typeface=""/>
              <a:buChar char="•"/>
            </a:pPr>
            <a:r>
              <a:rPr lang="en-US" dirty="0"/>
              <a:t>Supported data types</a:t>
            </a:r>
          </a:p>
          <a:p>
            <a:pPr lvl="1">
              <a:buFont typeface=""/>
              <a:buChar char="•"/>
            </a:pPr>
            <a:r>
              <a:rPr lang="en-US" dirty="0"/>
              <a:t>Delimited text (.txt)</a:t>
            </a:r>
          </a:p>
          <a:p>
            <a:pPr lvl="1">
              <a:buFont typeface=""/>
              <a:buChar char="•"/>
            </a:pPr>
            <a:r>
              <a:rPr lang="en-US" dirty="0"/>
              <a:t>Markdown</a:t>
            </a:r>
          </a:p>
          <a:p>
            <a:pPr lvl="1">
              <a:buFont typeface=""/>
              <a:buChar char="•"/>
            </a:pPr>
            <a:r>
              <a:rPr lang="en-US" dirty="0"/>
              <a:t>HTML</a:t>
            </a:r>
          </a:p>
          <a:p>
            <a:pPr lvl="1">
              <a:buFont typeface=""/>
              <a:buChar char="•"/>
            </a:pPr>
            <a:r>
              <a:rPr lang="en-US" dirty="0"/>
              <a:t>Word</a:t>
            </a:r>
          </a:p>
          <a:p>
            <a:pPr lvl="1">
              <a:buFont typeface=""/>
              <a:buChar char="•"/>
            </a:pPr>
            <a:r>
              <a:rPr lang="en-US" dirty="0"/>
              <a:t>PowerPoint</a:t>
            </a:r>
          </a:p>
          <a:p>
            <a:pPr lvl="1">
              <a:buFont typeface=""/>
              <a:buChar char="•"/>
            </a:pPr>
            <a:r>
              <a:rPr lang="en-US" dirty="0"/>
              <a:t>PDF</a:t>
            </a:r>
          </a:p>
        </p:txBody>
      </p:sp>
    </p:spTree>
    <p:extLst>
      <p:ext uri="{BB962C8B-B14F-4D97-AF65-F5344CB8AC3E}">
        <p14:creationId xmlns:p14="http://schemas.microsoft.com/office/powerpoint/2010/main" val="34542430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err="1">
                <a:latin typeface="Segoe UI Semibold"/>
                <a:cs typeface="Segoe UI Semibold"/>
              </a:rPr>
              <a:t>Streamlit</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Python library</a:t>
            </a:r>
          </a:p>
          <a:p>
            <a:pPr>
              <a:buFont typeface=""/>
              <a:buChar char="•"/>
            </a:pPr>
            <a:r>
              <a:rPr lang="en-US" dirty="0"/>
              <a:t>Intended for data scientists to build simple applications</a:t>
            </a:r>
          </a:p>
          <a:p>
            <a:pPr>
              <a:buFont typeface=""/>
              <a:buChar char="•"/>
            </a:pPr>
            <a:r>
              <a:rPr lang="en-US" dirty="0"/>
              <a:t>Includes a variety of extensions and add-ons</a:t>
            </a:r>
          </a:p>
          <a:p>
            <a:pPr>
              <a:buFont typeface=""/>
              <a:buChar char="•"/>
            </a:pPr>
            <a:r>
              <a:rPr lang="en-US" dirty="0"/>
              <a:t>Includes UI components for chat completions</a:t>
            </a:r>
          </a:p>
        </p:txBody>
      </p:sp>
    </p:spTree>
    <p:extLst>
      <p:ext uri="{BB962C8B-B14F-4D97-AF65-F5344CB8AC3E}">
        <p14:creationId xmlns:p14="http://schemas.microsoft.com/office/powerpoint/2010/main" val="24142349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 Brief Overview of </a:t>
            </a:r>
            <a:r>
              <a:rPr lang="en-US" dirty="0" err="1">
                <a:latin typeface="Segoe UI Semibold"/>
                <a:cs typeface="Segoe UI Semibold"/>
              </a:rPr>
              <a:t>Streamlit</a:t>
            </a:r>
            <a:r>
              <a:rPr lang="en-US" dirty="0">
                <a:latin typeface="Segoe UI Semibold"/>
                <a:cs typeface="Segoe UI Semibold"/>
              </a:rPr>
              <a:t> Architecture</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7699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Code in the \</a:t>
            </a:r>
            <a:r>
              <a:rPr lang="en-US" dirty="0" err="1"/>
              <a:t>src</a:t>
            </a:r>
            <a:r>
              <a:rPr lang="en-US" dirty="0"/>
              <a:t>\</a:t>
            </a:r>
            <a:r>
              <a:rPr lang="en-US" dirty="0" err="1"/>
              <a:t>ContosoSuitesDashboard</a:t>
            </a:r>
            <a:r>
              <a:rPr lang="en-US" dirty="0"/>
              <a:t>\ folder</a:t>
            </a:r>
          </a:p>
          <a:p>
            <a:pPr lvl="1">
              <a:buFont typeface=""/>
              <a:buChar char="•"/>
            </a:pPr>
            <a:r>
              <a:rPr lang="en-US" dirty="0"/>
              <a:t>Index.py</a:t>
            </a:r>
          </a:p>
          <a:p>
            <a:pPr lvl="1">
              <a:buFont typeface=""/>
              <a:buChar char="•"/>
            </a:pPr>
            <a:r>
              <a:rPr lang="en-US" dirty="0"/>
              <a:t>pages\</a:t>
            </a:r>
          </a:p>
          <a:p>
            <a:pPr lvl="2">
              <a:buFont typeface="Wingdings"/>
              <a:buChar char="§"/>
            </a:pPr>
            <a:r>
              <a:rPr lang="en-US" dirty="0"/>
              <a:t>1_Chat_with_Data.py</a:t>
            </a:r>
          </a:p>
          <a:p>
            <a:pPr lvl="2">
              <a:buFont typeface="Wingdings"/>
              <a:buChar char="§"/>
            </a:pPr>
            <a:r>
              <a:rPr lang="en-US" dirty="0"/>
              <a:t>2_Call_Center.py</a:t>
            </a:r>
          </a:p>
          <a:p>
            <a:pPr lvl="2">
              <a:buFont typeface="Wingdings"/>
              <a:buChar char="§"/>
            </a:pPr>
            <a:r>
              <a:rPr lang="en-US" dirty="0"/>
              <a:t>…</a:t>
            </a:r>
          </a:p>
          <a:p>
            <a:pPr>
              <a:buFont typeface="Wingdings"/>
              <a:buChar char="•"/>
            </a:pPr>
            <a:r>
              <a:rPr lang="en-US" dirty="0"/>
              <a:t>Index.py</a:t>
            </a:r>
          </a:p>
          <a:p>
            <a:pPr lvl="1">
              <a:buFont typeface="Wingdings"/>
              <a:buChar char="•"/>
            </a:pPr>
            <a:r>
              <a:rPr lang="en-US" dirty="0"/>
              <a:t>Includes main() function</a:t>
            </a:r>
          </a:p>
          <a:p>
            <a:pPr>
              <a:buFont typeface="Wingdings"/>
              <a:buChar char="•"/>
            </a:pPr>
            <a:endParaRPr lang="en-US" dirty="0"/>
          </a:p>
          <a:p>
            <a:endParaRPr lang="en-US" dirty="0"/>
          </a:p>
        </p:txBody>
      </p:sp>
      <p:pic>
        <p:nvPicPr>
          <p:cNvPr id="8" name="Picture 7">
            <a:extLst>
              <a:ext uri="{FF2B5EF4-FFF2-40B4-BE49-F238E27FC236}">
                <a16:creationId xmlns:a16="http://schemas.microsoft.com/office/drawing/2014/main" id="{5CF4B8E9-EE3C-3859-4F80-1E9EE00BF993}"/>
              </a:ext>
            </a:extLst>
          </p:cNvPr>
          <p:cNvPicPr>
            <a:picLocks noChangeAspect="1"/>
          </p:cNvPicPr>
          <p:nvPr/>
        </p:nvPicPr>
        <p:blipFill>
          <a:blip r:embed="rId3"/>
          <a:stretch>
            <a:fillRect/>
          </a:stretch>
        </p:blipFill>
        <p:spPr>
          <a:xfrm>
            <a:off x="3424571" y="3429000"/>
            <a:ext cx="5342857" cy="3342857"/>
          </a:xfrm>
          <a:prstGeom prst="rect">
            <a:avLst/>
          </a:prstGeom>
        </p:spPr>
      </p:pic>
    </p:spTree>
    <p:extLst>
      <p:ext uri="{BB962C8B-B14F-4D97-AF65-F5344CB8AC3E}">
        <p14:creationId xmlns:p14="http://schemas.microsoft.com/office/powerpoint/2010/main" val="25825143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Key </a:t>
            </a:r>
            <a:r>
              <a:rPr lang="en-US" dirty="0" err="1">
                <a:latin typeface="Segoe UI Semibold"/>
                <a:cs typeface="Segoe UI Semibold"/>
              </a:rPr>
              <a:t>Streamlit</a:t>
            </a:r>
            <a:r>
              <a:rPr lang="en-US" dirty="0">
                <a:latin typeface="Segoe UI Semibold"/>
                <a:cs typeface="Segoe UI Semibold"/>
              </a:rPr>
              <a:t> and Python Tips</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err="1"/>
              <a:t>Streamlit</a:t>
            </a:r>
            <a:r>
              <a:rPr lang="en-US" dirty="0"/>
              <a:t> is a web service</a:t>
            </a:r>
          </a:p>
          <a:p>
            <a:pPr marL="228600" lvl="1" indent="-228600">
              <a:buFont typeface=""/>
              <a:buChar char="•"/>
            </a:pPr>
            <a:r>
              <a:rPr lang="en-US" dirty="0"/>
              <a:t>Update process: save and refresh page</a:t>
            </a:r>
          </a:p>
          <a:p>
            <a:pPr marL="228600" lvl="1" indent="-228600">
              <a:buFont typeface=""/>
              <a:buChar char="•"/>
            </a:pPr>
            <a:r>
              <a:rPr lang="en-US" dirty="0"/>
              <a:t>Whitespace matters!</a:t>
            </a:r>
          </a:p>
          <a:p>
            <a:pPr marL="228600" lvl="1" indent="-228600">
              <a:buFont typeface=""/>
              <a:buChar char="•"/>
            </a:pPr>
            <a:r>
              <a:rPr lang="en-US" dirty="0"/>
              <a:t>Ensure spaces, not tabs</a:t>
            </a:r>
          </a:p>
          <a:p>
            <a:pPr marL="228600" lvl="1" indent="-228600">
              <a:buFont typeface=""/>
              <a:buChar char="•"/>
            </a:pPr>
            <a:r>
              <a:rPr lang="en-US" dirty="0"/>
              <a:t>Keep consistent space numbers (typically 4 per level)</a:t>
            </a:r>
          </a:p>
        </p:txBody>
      </p:sp>
    </p:spTree>
    <p:extLst>
      <p:ext uri="{BB962C8B-B14F-4D97-AF65-F5344CB8AC3E}">
        <p14:creationId xmlns:p14="http://schemas.microsoft.com/office/powerpoint/2010/main" val="30810878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calling</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2</a:t>
            </a:r>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D11BA0-FE7D-2C6E-3A34-14A44217DBAA}"/>
              </a:ext>
            </a:extLst>
          </p:cNvPr>
          <p:cNvSpPr>
            <a:spLocks noGrp="1"/>
          </p:cNvSpPr>
          <p:nvPr>
            <p:ph type="body" sz="quarter" idx="11"/>
          </p:nvPr>
        </p:nvSpPr>
        <p:spPr/>
        <p:txBody>
          <a:bodyPr/>
          <a:lstStyle/>
          <a:p>
            <a:r>
              <a:rPr lang="en-US" b="1" dirty="0"/>
              <a:t>Lab Overview</a:t>
            </a:r>
          </a:p>
        </p:txBody>
      </p:sp>
      <p:sp>
        <p:nvSpPr>
          <p:cNvPr id="3" name="Text Placeholder 2">
            <a:extLst>
              <a:ext uri="{FF2B5EF4-FFF2-40B4-BE49-F238E27FC236}">
                <a16:creationId xmlns:a16="http://schemas.microsoft.com/office/drawing/2014/main" id="{DCFE745D-A9F2-1AAA-AE41-042362D84EC0}"/>
              </a:ext>
            </a:extLst>
          </p:cNvPr>
          <p:cNvSpPr>
            <a:spLocks noGrp="1"/>
          </p:cNvSpPr>
          <p:nvPr>
            <p:ph type="body" sz="quarter" idx="12"/>
          </p:nvPr>
        </p:nvSpPr>
        <p:spPr/>
        <p:txBody>
          <a:bodyPr/>
          <a:lstStyle/>
          <a:p>
            <a:endParaRPr lang="en-US"/>
          </a:p>
        </p:txBody>
      </p:sp>
      <p:sp>
        <p:nvSpPr>
          <p:cNvPr id="4" name="Footer Placeholder 3">
            <a:extLst>
              <a:ext uri="{FF2B5EF4-FFF2-40B4-BE49-F238E27FC236}">
                <a16:creationId xmlns:a16="http://schemas.microsoft.com/office/drawing/2014/main" id="{0394E5C6-0463-6B6D-67ED-0720FC3CBA5B}"/>
              </a:ext>
            </a:extLst>
          </p:cNvPr>
          <p:cNvSpPr>
            <a:spLocks noGrp="1"/>
          </p:cNvSpPr>
          <p:nvPr>
            <p:ph type="ftr" sz="quarter" idx="13"/>
          </p:nvPr>
        </p:nvSpPr>
        <p:spPr/>
        <p:txBody>
          <a:bodyPr/>
          <a:lstStyle/>
          <a:p>
            <a:r>
              <a:rPr lang="en-US"/>
              <a:t>Microsoft Confidential</a:t>
            </a:r>
          </a:p>
        </p:txBody>
      </p:sp>
    </p:spTree>
    <p:extLst>
      <p:ext uri="{BB962C8B-B14F-4D97-AF65-F5344CB8AC3E}">
        <p14:creationId xmlns:p14="http://schemas.microsoft.com/office/powerpoint/2010/main" val="39325632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Implement function calling</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load data into Azure SQL Database and access it from a Web API. Then, you will use Semantic Kernel to create a function that access bookings information based on natural language inputs.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lang="en-US" sz="1400" dirty="0"/>
              <a:t>Load hotel bookings data into Azure SQL Database</a:t>
            </a:r>
            <a:endParaRPr kumimoji="0" lang="en-US" sz="1400" b="0" i="0" u="none" strike="noStrike" kern="1200" cap="none" spc="0" normalizeH="0" baseline="0" noProof="0" dirty="0">
              <a:ln>
                <a:noFill/>
              </a:ln>
              <a:effectLst/>
              <a:uLnTx/>
              <a:uFillTx/>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Implement Web API endpoints to retrieve and return bookings data</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Semantic Kernel plugin to translate natural language requests into bookings data results</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API results in</a:t>
            </a:r>
            <a:r>
              <a:rPr lang="en-US" sz="1400" dirty="0"/>
              <a:t>to</a:t>
            </a:r>
            <a:r>
              <a:rPr kumimoji="0" lang="en-US" sz="1400" b="0" i="0" u="none" strike="noStrike" kern="1200" cap="none" spc="0" normalizeH="0" baseline="0" noProof="0" dirty="0">
                <a:ln>
                  <a:noFill/>
                </a:ln>
                <a:effectLst/>
                <a:uLnTx/>
                <a:uFillTx/>
                <a:ea typeface="+mn-ea"/>
                <a:cs typeface="+mn-cs"/>
              </a:rPr>
              <a:t> the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2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0352" y="5140830"/>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9077196" y="1483465"/>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8363490" y="2085153"/>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cxnSp>
        <p:nvCxnSpPr>
          <p:cNvPr id="37" name="Straight Arrow Connector 36">
            <a:extLst>
              <a:ext uri="{FF2B5EF4-FFF2-40B4-BE49-F238E27FC236}">
                <a16:creationId xmlns:a16="http://schemas.microsoft.com/office/drawing/2014/main" id="{21ED9B02-8A31-8F50-BB28-A0670DD225EB}"/>
              </a:ext>
            </a:extLst>
          </p:cNvPr>
          <p:cNvCxnSpPr>
            <a:cxnSpLocks/>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cxnSpLocks/>
            <a:endCxn id="4" idx="3"/>
          </p:cNvCxnSpPr>
          <p:nvPr/>
        </p:nvCxnSpPr>
        <p:spPr>
          <a:xfrm flipH="1">
            <a:off x="7064984" y="2601383"/>
            <a:ext cx="1786916" cy="8261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a:off x="7643079" y="3067142"/>
            <a:ext cx="2055504" cy="338554"/>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definitions</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0"/>
          </p:cNvCxnSpPr>
          <p:nvPr/>
        </p:nvCxnSpPr>
        <p:spPr>
          <a:xfrm>
            <a:off x="6806712" y="4379426"/>
            <a:ext cx="0" cy="76140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58719F05-54BC-4CB7-4B06-897DB55706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08032" y="1726251"/>
            <a:ext cx="718222" cy="718222"/>
          </a:xfrm>
          <a:prstGeom prst="rect">
            <a:avLst/>
          </a:prstGeom>
        </p:spPr>
      </p:pic>
      <p:sp>
        <p:nvSpPr>
          <p:cNvPr id="5" name="TextBox 4">
            <a:extLst>
              <a:ext uri="{FF2B5EF4-FFF2-40B4-BE49-F238E27FC236}">
                <a16:creationId xmlns:a16="http://schemas.microsoft.com/office/drawing/2014/main" id="{3597485D-F3B6-82C0-FB2F-582365160FFA}"/>
              </a:ext>
            </a:extLst>
          </p:cNvPr>
          <p:cNvSpPr txBox="1"/>
          <p:nvPr/>
        </p:nvSpPr>
        <p:spPr>
          <a:xfrm>
            <a:off x="5739391" y="2353892"/>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spTree>
    <p:custDataLst>
      <p:tags r:id="rId1"/>
    </p:custDataLst>
    <p:extLst>
      <p:ext uri="{BB962C8B-B14F-4D97-AF65-F5344CB8AC3E}">
        <p14:creationId xmlns:p14="http://schemas.microsoft.com/office/powerpoint/2010/main" val="5633064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Web API Project</a:t>
            </a:r>
            <a:endParaRPr lang="en-US" dirty="0"/>
          </a:p>
        </p:txBody>
      </p:sp>
      <p:pic>
        <p:nvPicPr>
          <p:cNvPr id="4" name="Picture 3">
            <a:extLst>
              <a:ext uri="{FF2B5EF4-FFF2-40B4-BE49-F238E27FC236}">
                <a16:creationId xmlns:a16="http://schemas.microsoft.com/office/drawing/2014/main" id="{6F5EFFB5-EB38-E5C6-5A55-36BE365ECC55}"/>
              </a:ext>
            </a:extLst>
          </p:cNvPr>
          <p:cNvPicPr>
            <a:picLocks noChangeAspect="1"/>
          </p:cNvPicPr>
          <p:nvPr/>
        </p:nvPicPr>
        <p:blipFill>
          <a:blip r:embed="rId3"/>
          <a:stretch>
            <a:fillRect/>
          </a:stretch>
        </p:blipFill>
        <p:spPr>
          <a:xfrm>
            <a:off x="1591793" y="998226"/>
            <a:ext cx="9008414" cy="5608545"/>
          </a:xfrm>
          <a:prstGeom prst="rect">
            <a:avLst/>
          </a:prstGeom>
        </p:spPr>
      </p:pic>
    </p:spTree>
    <p:extLst>
      <p:ext uri="{BB962C8B-B14F-4D97-AF65-F5344CB8AC3E}">
        <p14:creationId xmlns:p14="http://schemas.microsoft.com/office/powerpoint/2010/main" val="17777025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Semantic Kernel</a:t>
            </a:r>
            <a:endParaRPr lang="en-US" dirty="0"/>
          </a:p>
        </p:txBody>
      </p:sp>
      <p:pic>
        <p:nvPicPr>
          <p:cNvPr id="4" name="Picture 3">
            <a:extLst>
              <a:ext uri="{FF2B5EF4-FFF2-40B4-BE49-F238E27FC236}">
                <a16:creationId xmlns:a16="http://schemas.microsoft.com/office/drawing/2014/main" id="{9602FC2A-FA92-5E3D-8931-B33AF3234B04}"/>
              </a:ext>
            </a:extLst>
          </p:cNvPr>
          <p:cNvPicPr>
            <a:picLocks noChangeAspect="1"/>
          </p:cNvPicPr>
          <p:nvPr/>
        </p:nvPicPr>
        <p:blipFill>
          <a:blip r:embed="rId3"/>
          <a:stretch>
            <a:fillRect/>
          </a:stretch>
        </p:blipFill>
        <p:spPr>
          <a:xfrm>
            <a:off x="406603" y="1485900"/>
            <a:ext cx="11200180" cy="3825198"/>
          </a:xfrm>
          <a:prstGeom prst="rect">
            <a:avLst/>
          </a:prstGeom>
        </p:spPr>
      </p:pic>
    </p:spTree>
    <p:extLst>
      <p:ext uri="{BB962C8B-B14F-4D97-AF65-F5344CB8AC3E}">
        <p14:creationId xmlns:p14="http://schemas.microsoft.com/office/powerpoint/2010/main" val="16465115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Semantic Kernel: A Warning</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a:t>Library is rapidly changing</a:t>
            </a:r>
          </a:p>
          <a:p>
            <a:pPr marL="228600" lvl="1" indent="-228600">
              <a:buFont typeface=""/>
              <a:buChar char="•"/>
            </a:pPr>
            <a:r>
              <a:rPr lang="en-US" dirty="0"/>
              <a:t>Older examples will not work</a:t>
            </a:r>
          </a:p>
          <a:p>
            <a:pPr marL="228600" lvl="1" indent="-228600">
              <a:buFont typeface=""/>
              <a:buChar char="•"/>
            </a:pPr>
            <a:r>
              <a:rPr lang="en-US" dirty="0"/>
              <a:t>We need to use version 1.18 or later</a:t>
            </a:r>
          </a:p>
        </p:txBody>
      </p:sp>
    </p:spTree>
    <p:extLst>
      <p:ext uri="{BB962C8B-B14F-4D97-AF65-F5344CB8AC3E}">
        <p14:creationId xmlns:p14="http://schemas.microsoft.com/office/powerpoint/2010/main" val="18177245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contextual grounding</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B5612DF0-6E57-F0EF-11F5-484CA70C9AC7}"/>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3</a:t>
            </a: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function calling against external APIs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create a Web API endpoint for customer data. Then, you will build a function definition for the Azure OpenAI service and write Python code in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800" b="0" i="0" u="none" strike="noStrike" kern="1200" cap="none" spc="0" normalizeH="0" baseline="0" noProof="0" dirty="0">
                <a:ln>
                  <a:noFill/>
                </a:ln>
                <a:solidFill>
                  <a:srgbClr val="000000"/>
                </a:solidFill>
                <a:effectLst/>
                <a:uLnTx/>
                <a:uFillTx/>
                <a:latin typeface="Segoe UI "/>
                <a:ea typeface="+mn-ea"/>
                <a:cs typeface="+mn-cs"/>
              </a:rPr>
              <a:t> to tie everything together.</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Enable the Vector Search feature in Azure Cosmos DB for NoSQL</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Define container vector policies and specify indexing policies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8805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Generate vector embeddings in Cosmos DB and perform similarity searching</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3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sp>
        <p:nvSpPr>
          <p:cNvPr id="2" name="TextBox 1">
            <a:extLst>
              <a:ext uri="{FF2B5EF4-FFF2-40B4-BE49-F238E27FC236}">
                <a16:creationId xmlns:a16="http://schemas.microsoft.com/office/drawing/2014/main" id="{57DF6FE8-718D-B610-EE26-7A43A25CFE12}"/>
              </a:ext>
            </a:extLst>
          </p:cNvPr>
          <p:cNvSpPr txBox="1"/>
          <p:nvPr/>
        </p:nvSpPr>
        <p:spPr>
          <a:xfrm>
            <a:off x="8002432" y="1851398"/>
            <a:ext cx="2970368" cy="369332"/>
          </a:xfrm>
          <a:prstGeom prst="rect">
            <a:avLst/>
          </a:prstGeom>
          <a:noFill/>
        </p:spPr>
        <p:txBody>
          <a:bodyPr wrap="square">
            <a:spAutoFit/>
          </a:bodyPr>
          <a:lstStyle/>
          <a:p>
            <a:pPr defTabSz="932472" fontAlgn="base">
              <a:spcBef>
                <a:spcPct val="0"/>
              </a:spcBef>
              <a:spcAft>
                <a:spcPct val="0"/>
              </a:spcAft>
            </a:pPr>
            <a:r>
              <a:rPr lang="en-US" sz="1800" dirty="0" err="1">
                <a:solidFill>
                  <a:schemeClr val="tx1"/>
                </a:solidFill>
                <a:ea typeface="Segoe UI" pitchFamily="34" charset="0"/>
                <a:cs typeface="Segoe UI" pitchFamily="34" charset="0"/>
              </a:rPr>
              <a:t>MaintenanceRequests.json</a:t>
            </a:r>
            <a:endParaRPr lang="en-US" sz="1800" dirty="0">
              <a:solidFill>
                <a:schemeClr val="tx1"/>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94B1553-E2B1-9DBC-A8B8-4ED06B7BB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5848" y="1729913"/>
            <a:ext cx="578094" cy="578094"/>
          </a:xfrm>
          <a:prstGeom prst="rect">
            <a:avLst/>
          </a:prstGeom>
        </p:spPr>
      </p:pic>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0352" y="514085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96" t="7910" r="25049" b="9081"/>
          <a:stretch/>
        </p:blipFill>
        <p:spPr bwMode="auto">
          <a:xfrm>
            <a:off x="2337198" y="177118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1623492" y="237287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34" name="Graphic 33">
            <a:extLst>
              <a:ext uri="{FF2B5EF4-FFF2-40B4-BE49-F238E27FC236}">
                <a16:creationId xmlns:a16="http://schemas.microsoft.com/office/drawing/2014/main" id="{4167A562-DC5D-B654-C44A-8545F9056B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3729" y="1729913"/>
            <a:ext cx="575163" cy="575163"/>
          </a:xfrm>
          <a:prstGeom prst="rect">
            <a:avLst/>
          </a:prstGeom>
        </p:spPr>
      </p:pic>
      <p:sp>
        <p:nvSpPr>
          <p:cNvPr id="35" name="TextBox 34">
            <a:extLst>
              <a:ext uri="{FF2B5EF4-FFF2-40B4-BE49-F238E27FC236}">
                <a16:creationId xmlns:a16="http://schemas.microsoft.com/office/drawing/2014/main" id="{46DCCF96-D364-8274-B5D4-6E35D23CE09F}"/>
              </a:ext>
            </a:extLst>
          </p:cNvPr>
          <p:cNvSpPr txBox="1"/>
          <p:nvPr/>
        </p:nvSpPr>
        <p:spPr>
          <a:xfrm>
            <a:off x="5739391" y="229412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37" name="Straight Arrow Connector 36">
            <a:extLst>
              <a:ext uri="{FF2B5EF4-FFF2-40B4-BE49-F238E27FC236}">
                <a16:creationId xmlns:a16="http://schemas.microsoft.com/office/drawing/2014/main" id="{21ED9B02-8A31-8F50-BB28-A0670DD225EB}"/>
              </a:ext>
            </a:extLst>
          </p:cNvPr>
          <p:cNvCxnSpPr>
            <a:cxnSpLocks/>
            <a:stCxn id="35" idx="2"/>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0"/>
          </p:cNvCxnSpPr>
          <p:nvPr/>
        </p:nvCxnSpPr>
        <p:spPr>
          <a:xfrm>
            <a:off x="6806712" y="4379426"/>
            <a:ext cx="0" cy="76143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B4F2FC7E-77DD-2757-9035-813E3A5C78D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551247" y="1729913"/>
            <a:ext cx="616438" cy="616438"/>
          </a:xfrm>
          <a:prstGeom prst="rect">
            <a:avLst/>
          </a:prstGeom>
        </p:spPr>
      </p:pic>
      <p:sp>
        <p:nvSpPr>
          <p:cNvPr id="5" name="TextBox 4">
            <a:extLst>
              <a:ext uri="{FF2B5EF4-FFF2-40B4-BE49-F238E27FC236}">
                <a16:creationId xmlns:a16="http://schemas.microsoft.com/office/drawing/2014/main" id="{3AFFA9EA-2E8A-279B-209F-D51362F4E405}"/>
              </a:ext>
            </a:extLst>
          </p:cNvPr>
          <p:cNvSpPr txBox="1"/>
          <p:nvPr/>
        </p:nvSpPr>
        <p:spPr>
          <a:xfrm>
            <a:off x="3831714" y="2280226"/>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Function App</a:t>
            </a:r>
          </a:p>
        </p:txBody>
      </p:sp>
      <p:cxnSp>
        <p:nvCxnSpPr>
          <p:cNvPr id="7" name="Straight Arrow Connector 6">
            <a:extLst>
              <a:ext uri="{FF2B5EF4-FFF2-40B4-BE49-F238E27FC236}">
                <a16:creationId xmlns:a16="http://schemas.microsoft.com/office/drawing/2014/main" id="{C5E035F0-3FB7-58BF-7389-A73AECE3208D}"/>
              </a:ext>
            </a:extLst>
          </p:cNvPr>
          <p:cNvCxnSpPr>
            <a:cxnSpLocks/>
            <a:stCxn id="29" idx="3"/>
            <a:endCxn id="3" idx="1"/>
          </p:cNvCxnSpPr>
          <p:nvPr/>
        </p:nvCxnSpPr>
        <p:spPr>
          <a:xfrm flipV="1">
            <a:off x="2965290" y="2038132"/>
            <a:ext cx="1585957" cy="206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D6FABE-7F5F-F5E4-CD29-9655A4B42004}"/>
              </a:ext>
            </a:extLst>
          </p:cNvPr>
          <p:cNvCxnSpPr>
            <a:cxnSpLocks/>
            <a:stCxn id="34" idx="1"/>
          </p:cNvCxnSpPr>
          <p:nvPr/>
        </p:nvCxnSpPr>
        <p:spPr>
          <a:xfrm flipH="1">
            <a:off x="5167685" y="2017495"/>
            <a:ext cx="1276044" cy="155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Vector Search for NoSQL API</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enable the Vector Search for NoSQL API feature in Cosmos DB.</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519214"/>
            <a:ext cx="11018521" cy="4792686"/>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826303"/>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This feature is currently in public preview and may take 10+ minutes to finish enabling.</a:t>
            </a:r>
          </a:p>
        </p:txBody>
      </p:sp>
      <p:pic>
        <p:nvPicPr>
          <p:cNvPr id="2050" name="Picture 2" descr="The Features page for the Azure Cosmos DB NoSQL database is displayed, with the Vector Search for NoSQL API feature highlighted in the features list.">
            <a:extLst>
              <a:ext uri="{FF2B5EF4-FFF2-40B4-BE49-F238E27FC236}">
                <a16:creationId xmlns:a16="http://schemas.microsoft.com/office/drawing/2014/main" id="{95B80B72-9944-268F-DD0B-05D869647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760" y="1608114"/>
            <a:ext cx="9566340" cy="409517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Vector Distance</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The </a:t>
            </a:r>
            <a:r>
              <a:rPr kumimoji="0" lang="en-US" sz="2000" b="0" i="0" u="none" strike="noStrike" kern="1200" cap="none" spc="0" normalizeH="0" baseline="0" noProof="0" dirty="0" err="1">
                <a:ln>
                  <a:noFill/>
                </a:ln>
                <a:effectLst/>
                <a:uLnTx/>
                <a:uFillTx/>
                <a:latin typeface="Segoe UI "/>
                <a:ea typeface="+mn-ea"/>
                <a:cs typeface="+mn-cs"/>
              </a:rPr>
              <a:t>VectorDistance</a:t>
            </a:r>
            <a:r>
              <a:rPr kumimoji="0" lang="en-US" sz="2000" b="0" i="0" u="none" strike="noStrike" kern="1200" cap="none" spc="0" normalizeH="0" baseline="0" noProof="0" dirty="0">
                <a:ln>
                  <a:noFill/>
                </a:ln>
                <a:effectLst/>
                <a:uLnTx/>
                <a:uFillTx/>
                <a:latin typeface="Segoe UI "/>
                <a:ea typeface="+mn-ea"/>
                <a:cs typeface="+mn-cs"/>
              </a:rPr>
              <a:t>() function calculates a similarity score between the vector stored in a record versus the vector of some incoming search term.</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 query using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VectorDistance</a:t>
            </a:r>
            <a:r>
              <a:rPr lang="en-US" dirty="0">
                <a:solidFill>
                  <a:srgbClr val="000000"/>
                </a:solidFill>
                <a:latin typeface="Segoe UI "/>
              </a:rPr>
              <a:t>().</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585323"/>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var query = $"SELECT </a:t>
            </a:r>
            <a:r>
              <a:rPr lang="en-US" b="0" dirty="0" err="1">
                <a:solidFill>
                  <a:srgbClr val="3B3B3B"/>
                </a:solidFill>
                <a:effectLst/>
                <a:latin typeface="Consolas" panose="020B0609020204030204" pitchFamily="49" charset="0"/>
              </a:rPr>
              <a:t>c.hotel_id</a:t>
            </a:r>
            <a:r>
              <a:rPr lang="en-US" b="0" dirty="0">
                <a:solidFill>
                  <a:srgbClr val="3B3B3B"/>
                </a:solidFill>
                <a:effectLst/>
                <a:latin typeface="Consolas" panose="020B0609020204030204" pitchFamily="49" charset="0"/>
              </a:rPr>
              <a:t> AS </a:t>
            </a:r>
            <a:r>
              <a:rPr lang="en-US" b="0" dirty="0" err="1">
                <a:solidFill>
                  <a:srgbClr val="3B3B3B"/>
                </a:solidFill>
                <a:effectLst/>
                <a:latin typeface="Consolas" panose="020B0609020204030204" pitchFamily="49" charset="0"/>
              </a:rPr>
              <a:t>HotelId</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c.hotel</a:t>
            </a:r>
            <a:r>
              <a:rPr lang="en-US" b="0" dirty="0">
                <a:solidFill>
                  <a:srgbClr val="3B3B3B"/>
                </a:solidFill>
                <a:effectLst/>
                <a:latin typeface="Consolas" panose="020B0609020204030204" pitchFamily="49" charset="0"/>
              </a:rPr>
              <a:t> AS Hotel, </a:t>
            </a:r>
            <a:r>
              <a:rPr lang="en-US" b="0" dirty="0" err="1">
                <a:solidFill>
                  <a:srgbClr val="3B3B3B"/>
                </a:solidFill>
                <a:effectLst/>
                <a:latin typeface="Consolas" panose="020B0609020204030204" pitchFamily="49" charset="0"/>
              </a:rPr>
              <a:t>c.details</a:t>
            </a:r>
            <a:r>
              <a:rPr lang="en-US" b="0" dirty="0">
                <a:solidFill>
                  <a:srgbClr val="3B3B3B"/>
                </a:solidFill>
                <a:effectLst/>
                <a:latin typeface="Consolas" panose="020B0609020204030204" pitchFamily="49" charset="0"/>
              </a:rPr>
              <a:t> AS Details, </a:t>
            </a:r>
            <a:r>
              <a:rPr lang="en-US" b="0" dirty="0" err="1">
                <a:solidFill>
                  <a:srgbClr val="3B3B3B"/>
                </a:solidFill>
                <a:effectLst/>
                <a:latin typeface="Consolas" panose="020B0609020204030204" pitchFamily="49" charset="0"/>
              </a:rPr>
              <a:t>c.source</a:t>
            </a:r>
            <a:r>
              <a:rPr lang="en-US" b="0" dirty="0">
                <a:solidFill>
                  <a:srgbClr val="3B3B3B"/>
                </a:solidFill>
                <a:effectLst/>
                <a:latin typeface="Consolas" panose="020B0609020204030204" pitchFamily="49" charset="0"/>
              </a:rPr>
              <a:t> AS Source, </a:t>
            </a:r>
            <a:r>
              <a:rPr lang="en-US" b="1" dirty="0" err="1">
                <a:solidFill>
                  <a:srgbClr val="3B3B3B"/>
                </a:solidFill>
                <a:effectLst/>
                <a:latin typeface="Consolas" panose="020B0609020204030204" pitchFamily="49" charset="0"/>
              </a:rPr>
              <a:t>VectorDistance</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c.request_vector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string.Join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queryVector</a:t>
            </a:r>
            <a:r>
              <a:rPr lang="en-US" b="0" dirty="0">
                <a:solidFill>
                  <a:srgbClr val="3B3B3B"/>
                </a:solidFill>
                <a:effectLst/>
                <a:latin typeface="Consolas" panose="020B0609020204030204" pitchFamily="49" charset="0"/>
              </a:rPr>
              <a:t>)}]) AS </a:t>
            </a:r>
            <a:r>
              <a:rPr lang="en-US" b="0" dirty="0" err="1">
                <a:solidFill>
                  <a:srgbClr val="3B3B3B"/>
                </a:solidFill>
                <a:effectLst/>
                <a:latin typeface="Consolas" panose="020B0609020204030204" pitchFamily="49" charset="0"/>
              </a:rPr>
              <a:t>SimilarityScore</a:t>
            </a:r>
            <a:r>
              <a:rPr lang="en-US" b="0" dirty="0">
                <a:solidFill>
                  <a:srgbClr val="3B3B3B"/>
                </a:solidFill>
                <a:effectLst/>
                <a:latin typeface="Consolas" panose="020B0609020204030204" pitchFamily="49" charset="0"/>
              </a:rPr>
              <a:t> FROM c";</a:t>
            </a:r>
          </a:p>
          <a:p>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query += $" WHERE </a:t>
            </a:r>
            <a:r>
              <a:rPr lang="en-US" b="1" dirty="0" err="1">
                <a:solidFill>
                  <a:srgbClr val="3B3B3B"/>
                </a:solidFill>
                <a:effectLst/>
                <a:latin typeface="Consolas" panose="020B0609020204030204" pitchFamily="49" charset="0"/>
              </a:rPr>
              <a:t>VectorDistance</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c.request_vector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string.Join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queryVector</a:t>
            </a:r>
            <a:r>
              <a:rPr lang="en-US" b="0" dirty="0">
                <a:solidFill>
                  <a:srgbClr val="3B3B3B"/>
                </a:solidFill>
                <a:effectLst/>
                <a:latin typeface="Consolas" panose="020B0609020204030204" pitchFamily="49" charset="0"/>
              </a:rPr>
              <a:t>)}]) &gt; {</a:t>
            </a:r>
            <a:r>
              <a:rPr lang="en-US" b="0" dirty="0" err="1">
                <a:solidFill>
                  <a:srgbClr val="3B3B3B"/>
                </a:solidFill>
                <a:effectLst/>
                <a:latin typeface="Consolas" panose="020B0609020204030204" pitchFamily="49" charset="0"/>
              </a:rPr>
              <a:t>minimum_similarity_score</a:t>
            </a:r>
            <a:r>
              <a:rPr lang="en-US" b="0" dirty="0">
                <a:solidFill>
                  <a:srgbClr val="3B3B3B"/>
                </a:solidFill>
                <a:effectLst/>
                <a:latin typeface="Consolas" panose="020B0609020204030204" pitchFamily="49" charset="0"/>
              </a:rPr>
              <a:t>}";</a:t>
            </a:r>
          </a:p>
          <a:p>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query += $" ORDER BY </a:t>
            </a:r>
            <a:r>
              <a:rPr lang="en-US" b="1" dirty="0" err="1">
                <a:solidFill>
                  <a:srgbClr val="3B3B3B"/>
                </a:solidFill>
                <a:effectLst/>
                <a:latin typeface="Consolas" panose="020B0609020204030204" pitchFamily="49" charset="0"/>
              </a:rPr>
              <a:t>VectorDistance</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c.request_vector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string.Join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queryVector</a:t>
            </a:r>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710495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Initial Application</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Application</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514" y="2191395"/>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6386343" y="276655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996" t="7910" r="25049" b="9081"/>
          <a:stretch/>
        </p:blipFill>
        <p:spPr bwMode="auto">
          <a:xfrm>
            <a:off x="7701677" y="4729050"/>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6985021" y="527365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 name="Graphic 5">
            <a:extLst>
              <a:ext uri="{FF2B5EF4-FFF2-40B4-BE49-F238E27FC236}">
                <a16:creationId xmlns:a16="http://schemas.microsoft.com/office/drawing/2014/main" id="{7F673FEA-349C-922D-20B8-CB8273FE10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3178" y="2153009"/>
            <a:ext cx="718222" cy="718222"/>
          </a:xfrm>
          <a:prstGeom prst="rect">
            <a:avLst/>
          </a:prstGeom>
        </p:spPr>
      </p:pic>
      <p:sp>
        <p:nvSpPr>
          <p:cNvPr id="9" name="TextBox 8">
            <a:extLst>
              <a:ext uri="{FF2B5EF4-FFF2-40B4-BE49-F238E27FC236}">
                <a16:creationId xmlns:a16="http://schemas.microsoft.com/office/drawing/2014/main" id="{6C2E35FA-50C5-4AD7-025F-B9FDB139DCC9}"/>
              </a:ext>
            </a:extLst>
          </p:cNvPr>
          <p:cNvSpPr txBox="1"/>
          <p:nvPr/>
        </p:nvSpPr>
        <p:spPr>
          <a:xfrm>
            <a:off x="2234537" y="2780650"/>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pic>
        <p:nvPicPr>
          <p:cNvPr id="3" name="Picture 2" descr="Streamlit logo on light background">
            <a:extLst>
              <a:ext uri="{FF2B5EF4-FFF2-40B4-BE49-F238E27FC236}">
                <a16:creationId xmlns:a16="http://schemas.microsoft.com/office/drawing/2014/main" id="{0DFB081B-C74B-7FDF-A5E0-7773D63A8B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5942" y="4729050"/>
            <a:ext cx="1772719" cy="103712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A7157F6D-E7CB-798C-EEAC-5E05A2340B0C}"/>
              </a:ext>
            </a:extLst>
          </p:cNvPr>
          <p:cNvCxnSpPr>
            <a:endCxn id="3" idx="0"/>
          </p:cNvCxnSpPr>
          <p:nvPr/>
        </p:nvCxnSpPr>
        <p:spPr>
          <a:xfrm>
            <a:off x="5212302" y="4370144"/>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83A55923-2202-63C7-5080-78EA0928EF6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2216" y="3187700"/>
            <a:ext cx="578095" cy="578095"/>
          </a:xfrm>
          <a:prstGeom prst="rect">
            <a:avLst/>
          </a:prstGeom>
        </p:spPr>
      </p:pic>
      <p:sp>
        <p:nvSpPr>
          <p:cNvPr id="23" name="TextBox 22">
            <a:extLst>
              <a:ext uri="{FF2B5EF4-FFF2-40B4-BE49-F238E27FC236}">
                <a16:creationId xmlns:a16="http://schemas.microsoft.com/office/drawing/2014/main" id="{A7530110-07EB-E7A8-CABB-4F5AFC3F4B27}"/>
              </a:ext>
            </a:extLst>
          </p:cNvPr>
          <p:cNvSpPr txBox="1"/>
          <p:nvPr/>
        </p:nvSpPr>
        <p:spPr>
          <a:xfrm>
            <a:off x="4511327" y="3782309"/>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cxnSp>
        <p:nvCxnSpPr>
          <p:cNvPr id="39" name="Straight Arrow Connector 38">
            <a:extLst>
              <a:ext uri="{FF2B5EF4-FFF2-40B4-BE49-F238E27FC236}">
                <a16:creationId xmlns:a16="http://schemas.microsoft.com/office/drawing/2014/main" id="{73A3FA30-BBC8-E6E1-7770-A566E969EA50}"/>
              </a:ext>
            </a:extLst>
          </p:cNvPr>
          <p:cNvCxnSpPr>
            <a:cxnSpLocks/>
            <a:stCxn id="1026" idx="1"/>
          </p:cNvCxnSpPr>
          <p:nvPr/>
        </p:nvCxnSpPr>
        <p:spPr>
          <a:xfrm flipH="1">
            <a:off x="5627156" y="5016632"/>
            <a:ext cx="207452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180B1A2-79D1-2062-938A-E218338927B3}"/>
              </a:ext>
            </a:extLst>
          </p:cNvPr>
          <p:cNvCxnSpPr>
            <a:cxnSpLocks/>
            <a:stCxn id="6" idx="3"/>
            <a:endCxn id="21" idx="1"/>
          </p:cNvCxnSpPr>
          <p:nvPr/>
        </p:nvCxnSpPr>
        <p:spPr>
          <a:xfrm>
            <a:off x="3621400" y="2512120"/>
            <a:ext cx="1280816" cy="96462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8DE3E06-37D0-113B-530D-750F04B21481}"/>
              </a:ext>
            </a:extLst>
          </p:cNvPr>
          <p:cNvCxnSpPr>
            <a:cxnSpLocks/>
            <a:stCxn id="4" idx="1"/>
            <a:endCxn id="21" idx="3"/>
          </p:cNvCxnSpPr>
          <p:nvPr/>
        </p:nvCxnSpPr>
        <p:spPr>
          <a:xfrm flipH="1">
            <a:off x="5480311" y="2478977"/>
            <a:ext cx="1646203" cy="99777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0B1184FC-C311-247E-D883-945EF6D207F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71612" y="2150120"/>
            <a:ext cx="616438" cy="616438"/>
          </a:xfrm>
          <a:prstGeom prst="rect">
            <a:avLst/>
          </a:prstGeom>
        </p:spPr>
      </p:pic>
      <p:sp>
        <p:nvSpPr>
          <p:cNvPr id="49" name="TextBox 48">
            <a:extLst>
              <a:ext uri="{FF2B5EF4-FFF2-40B4-BE49-F238E27FC236}">
                <a16:creationId xmlns:a16="http://schemas.microsoft.com/office/drawing/2014/main" id="{D4C31A3B-2550-54A0-57EE-9F3042209B8A}"/>
              </a:ext>
            </a:extLst>
          </p:cNvPr>
          <p:cNvSpPr txBox="1"/>
          <p:nvPr/>
        </p:nvSpPr>
        <p:spPr>
          <a:xfrm>
            <a:off x="8752079" y="2700433"/>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Function App</a:t>
            </a:r>
          </a:p>
          <a:p>
            <a:pPr algn="ctr" defTabSz="932472" fontAlgn="base">
              <a:spcBef>
                <a:spcPct val="0"/>
              </a:spcBef>
              <a:spcAft>
                <a:spcPct val="0"/>
              </a:spcAft>
            </a:pPr>
            <a:r>
              <a:rPr lang="en-US" dirty="0">
                <a:ea typeface="Segoe UI" pitchFamily="34" charset="0"/>
                <a:cs typeface="Segoe UI" pitchFamily="34" charset="0"/>
              </a:rPr>
              <a:t>(Not running)</a:t>
            </a:r>
            <a:endParaRPr lang="en-US" sz="1800" dirty="0">
              <a:solidFill>
                <a:schemeClr val="tx1"/>
              </a:solidFill>
              <a:ea typeface="Segoe UI" pitchFamily="34" charset="0"/>
              <a:cs typeface="Segoe UI" pitchFamily="34" charset="0"/>
            </a:endParaRPr>
          </a:p>
        </p:txBody>
      </p:sp>
      <p:cxnSp>
        <p:nvCxnSpPr>
          <p:cNvPr id="52" name="Straight Arrow Connector 51">
            <a:extLst>
              <a:ext uri="{FF2B5EF4-FFF2-40B4-BE49-F238E27FC236}">
                <a16:creationId xmlns:a16="http://schemas.microsoft.com/office/drawing/2014/main" id="{39257C2D-B633-D13F-F040-17A562E10D9B}"/>
              </a:ext>
            </a:extLst>
          </p:cNvPr>
          <p:cNvCxnSpPr>
            <a:cxnSpLocks/>
            <a:stCxn id="4" idx="3"/>
            <a:endCxn id="48" idx="1"/>
          </p:cNvCxnSpPr>
          <p:nvPr/>
        </p:nvCxnSpPr>
        <p:spPr>
          <a:xfrm flipV="1">
            <a:off x="7701677" y="2458339"/>
            <a:ext cx="1769935" cy="206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851748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r>
              <a:rPr lang="en-IN" dirty="0"/>
              <a:t>Exercise 4</a:t>
            </a:r>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you’ll </a:t>
            </a:r>
            <a:r>
              <a:rPr lang="en-US" dirty="0">
                <a:solidFill>
                  <a:srgbClr val="000000"/>
                </a:solidFill>
                <a:latin typeface="Segoe UI "/>
              </a:rPr>
              <a:t>generate audio transcripts and learn how to vectorize and store their summaries in Cosmos DB.</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4" name="Group 3">
            <a:extLst>
              <a:ext uri="{FF2B5EF4-FFF2-40B4-BE49-F238E27FC236}">
                <a16:creationId xmlns:a16="http://schemas.microsoft.com/office/drawing/2014/main" id="{F2D680E8-7B77-AC12-C73D-26658CEFAC5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5" name="Freeform: Shape 11">
              <a:extLst>
                <a:ext uri="{FF2B5EF4-FFF2-40B4-BE49-F238E27FC236}">
                  <a16:creationId xmlns:a16="http://schemas.microsoft.com/office/drawing/2014/main" id="{35B66936-3F25-4BB8-BFCA-849713992CA9}"/>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Oval 5">
              <a:extLst>
                <a:ext uri="{FF2B5EF4-FFF2-40B4-BE49-F238E27FC236}">
                  <a16:creationId xmlns:a16="http://schemas.microsoft.com/office/drawing/2014/main" id="{E6F305BB-5437-4805-3DCB-67ECF4C8FB20}"/>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7" name="TextBox 6">
            <a:extLst>
              <a:ext uri="{FF2B5EF4-FFF2-40B4-BE49-F238E27FC236}">
                <a16:creationId xmlns:a16="http://schemas.microsoft.com/office/drawing/2014/main" id="{5E73258B-46A5-3B39-F36C-3EFF20E0491C}"/>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i="0" u="none" strike="noStrike" kern="1200" cap="none" spc="0" normalizeH="0" baseline="0" noProof="0" dirty="0">
                <a:ln>
                  <a:noFill/>
                </a:ln>
                <a:solidFill>
                  <a:srgbClr val="000000"/>
                </a:solidFill>
                <a:effectLst/>
                <a:uLnTx/>
                <a:uFillTx/>
                <a:latin typeface="Segoe UI "/>
                <a:ea typeface="+mn-ea"/>
                <a:cs typeface="+mn-cs"/>
              </a:rPr>
              <a:t>Incorporate audio file upload and audio transcription into a </a:t>
            </a:r>
            <a:r>
              <a:rPr kumimoji="0" lang="en-US" sz="140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400" i="0" u="none" strike="noStrike" kern="1200" cap="none" spc="0" normalizeH="0" baseline="0" noProof="0" dirty="0">
                <a:ln>
                  <a:noFill/>
                </a:ln>
                <a:solidFill>
                  <a:srgbClr val="000000"/>
                </a:solidFill>
                <a:effectLst/>
                <a:uLnTx/>
                <a:uFillTx/>
                <a:latin typeface="Segoe UI "/>
                <a:ea typeface="+mn-ea"/>
                <a:cs typeface="+mn-cs"/>
              </a:rPr>
              <a:t> app</a:t>
            </a:r>
          </a:p>
        </p:txBody>
      </p:sp>
      <p:grpSp>
        <p:nvGrpSpPr>
          <p:cNvPr id="8" name="Group 7">
            <a:extLst>
              <a:ext uri="{FF2B5EF4-FFF2-40B4-BE49-F238E27FC236}">
                <a16:creationId xmlns:a16="http://schemas.microsoft.com/office/drawing/2014/main" id="{286D2AFA-23C5-75EB-A125-F372B07E6357}"/>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29" name="Freeform: Shape 11">
              <a:extLst>
                <a:ext uri="{FF2B5EF4-FFF2-40B4-BE49-F238E27FC236}">
                  <a16:creationId xmlns:a16="http://schemas.microsoft.com/office/drawing/2014/main" id="{E677FB2B-05CF-ACD4-6EA5-21BE75C33B56}"/>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0E5E5954-DF1C-6FD4-2FD3-B17D80EF1437}"/>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TextBox 38">
            <a:extLst>
              <a:ext uri="{FF2B5EF4-FFF2-40B4-BE49-F238E27FC236}">
                <a16:creationId xmlns:a16="http://schemas.microsoft.com/office/drawing/2014/main" id="{AAEF9DA0-6BD2-1B56-6AB0-D7D081E206BF}"/>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i="0" u="none" strike="noStrike" kern="1200" cap="none" spc="0" normalizeH="0" baseline="0" noProof="0" dirty="0">
                <a:ln>
                  <a:noFill/>
                </a:ln>
                <a:solidFill>
                  <a:srgbClr val="000000"/>
                </a:solidFill>
                <a:effectLst/>
                <a:uLnTx/>
                <a:uFillTx/>
                <a:latin typeface="Segoe UI "/>
                <a:ea typeface="+mn-ea"/>
                <a:cs typeface="+mn-cs"/>
              </a:rPr>
              <a:t>Check whether a call meets compliance requirements</a:t>
            </a:r>
          </a:p>
        </p:txBody>
      </p:sp>
      <p:grpSp>
        <p:nvGrpSpPr>
          <p:cNvPr id="40" name="Group 39">
            <a:extLst>
              <a:ext uri="{FF2B5EF4-FFF2-40B4-BE49-F238E27FC236}">
                <a16:creationId xmlns:a16="http://schemas.microsoft.com/office/drawing/2014/main" id="{38D9AA14-94C8-7F40-424B-97C6F2EB0750}"/>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1" name="Freeform: Shape 11">
              <a:extLst>
                <a:ext uri="{FF2B5EF4-FFF2-40B4-BE49-F238E27FC236}">
                  <a16:creationId xmlns:a16="http://schemas.microsoft.com/office/drawing/2014/main" id="{8C0C4D8A-D675-C088-3D5C-E44B49A2762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2" name="Oval 41">
              <a:extLst>
                <a:ext uri="{FF2B5EF4-FFF2-40B4-BE49-F238E27FC236}">
                  <a16:creationId xmlns:a16="http://schemas.microsoft.com/office/drawing/2014/main" id="{63C53756-C1D8-94D7-144C-BCD1465EE581}"/>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3" name="TextBox 42">
            <a:extLst>
              <a:ext uri="{FF2B5EF4-FFF2-40B4-BE49-F238E27FC236}">
                <a16:creationId xmlns:a16="http://schemas.microsoft.com/office/drawing/2014/main" id="{BBA4A205-BA9A-36FE-9495-01499997B312}"/>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Vectorize and save call transcripts and summaries into Cosmos DB</a:t>
            </a:r>
            <a:endParaRPr kumimoji="0" lang="en-US" sz="1400" i="0" u="none" strike="noStrike" kern="1200" cap="none" spc="0" normalizeH="0" baseline="0" noProof="0" dirty="0">
              <a:ln>
                <a:noFill/>
              </a:ln>
              <a:solidFill>
                <a:srgbClr val="000000"/>
              </a:solidFill>
              <a:effectLst/>
              <a:uLnTx/>
              <a:uFillTx/>
              <a:latin typeface="Segoe UI "/>
            </a:endParaRPr>
          </a:p>
        </p:txBody>
      </p:sp>
      <p:sp>
        <p:nvSpPr>
          <p:cNvPr id="44" name="TextBox 43">
            <a:extLst>
              <a:ext uri="{FF2B5EF4-FFF2-40B4-BE49-F238E27FC236}">
                <a16:creationId xmlns:a16="http://schemas.microsoft.com/office/drawing/2014/main" id="{AB3FF714-CBDC-EE80-8210-28B4D99DA4BF}"/>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i="0" u="none" strike="noStrike" kern="1200" cap="none" spc="0" normalizeH="0" baseline="0" noProof="0" dirty="0">
                <a:ln>
                  <a:noFill/>
                </a:ln>
                <a:solidFill>
                  <a:srgbClr val="000000"/>
                </a:solidFill>
                <a:effectLst/>
                <a:uLnTx/>
                <a:uFillTx/>
                <a:latin typeface="Segoe UI "/>
                <a:ea typeface="+mn-ea"/>
                <a:cs typeface="+mn-cs"/>
              </a:rPr>
              <a:t>Perform vector search among call summaries and transcripts</a:t>
            </a:r>
          </a:p>
        </p:txBody>
      </p:sp>
      <p:grpSp>
        <p:nvGrpSpPr>
          <p:cNvPr id="45" name="Group 44">
            <a:extLst>
              <a:ext uri="{FF2B5EF4-FFF2-40B4-BE49-F238E27FC236}">
                <a16:creationId xmlns:a16="http://schemas.microsoft.com/office/drawing/2014/main" id="{DE0DFD73-9771-B269-F55A-9D13A405E403}"/>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6" name="Freeform: Shape 11">
              <a:extLst>
                <a:ext uri="{FF2B5EF4-FFF2-40B4-BE49-F238E27FC236}">
                  <a16:creationId xmlns:a16="http://schemas.microsoft.com/office/drawing/2014/main" id="{FDF7EF57-64F1-2B56-20C6-D6C8B0AF460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7" name="Oval 46">
              <a:extLst>
                <a:ext uri="{FF2B5EF4-FFF2-40B4-BE49-F238E27FC236}">
                  <a16:creationId xmlns:a16="http://schemas.microsoft.com/office/drawing/2014/main" id="{91E5E665-A472-4B0C-351A-A3B385E2A8D7}"/>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8" name="people_5">
            <a:extLst>
              <a:ext uri="{FF2B5EF4-FFF2-40B4-BE49-F238E27FC236}">
                <a16:creationId xmlns:a16="http://schemas.microsoft.com/office/drawing/2014/main" id="{9DC82AB7-9CD8-808D-C92F-0E18E139D7E0}"/>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
        <p:nvSpPr>
          <p:cNvPr id="49" name="Freeform 96">
            <a:extLst>
              <a:ext uri="{FF2B5EF4-FFF2-40B4-BE49-F238E27FC236}">
                <a16:creationId xmlns:a16="http://schemas.microsoft.com/office/drawing/2014/main" id="{8C622B3A-0AFE-C8A0-ABEA-7A727B5B6251}"/>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
        <p:nvSpPr>
          <p:cNvPr id="50" name="magnify">
            <a:extLst>
              <a:ext uri="{FF2B5EF4-FFF2-40B4-BE49-F238E27FC236}">
                <a16:creationId xmlns:a16="http://schemas.microsoft.com/office/drawing/2014/main" id="{BAE2B105-87C8-5FB7-A1D7-D45DF2188BB9}"/>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
        <p:nvSpPr>
          <p:cNvPr id="51" name="Processing_E9F5">
            <a:extLst>
              <a:ext uri="{FF2B5EF4-FFF2-40B4-BE49-F238E27FC236}">
                <a16:creationId xmlns:a16="http://schemas.microsoft.com/office/drawing/2014/main" id="{A7BB3EF4-162B-4949-C9D9-5C39F5F2592C}"/>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6 Architecture </a:t>
            </a:r>
            <a:endParaRPr lang="en-US" dirty="0"/>
          </a:p>
        </p:txBody>
      </p:sp>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393" y="2982442"/>
            <a:ext cx="1600200" cy="936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132253B-B332-F946-D40E-EDA79C425049}"/>
              </a:ext>
            </a:extLst>
          </p:cNvPr>
          <p:cNvCxnSpPr>
            <a:cxnSpLocks/>
            <a:stCxn id="85" idx="1"/>
            <a:endCxn id="3" idx="3"/>
          </p:cNvCxnSpPr>
          <p:nvPr/>
        </p:nvCxnSpPr>
        <p:spPr>
          <a:xfrm rot="10800000">
            <a:off x="3802594" y="3450540"/>
            <a:ext cx="4775383" cy="1260530"/>
          </a:xfrm>
          <a:prstGeom prst="bentConnector3">
            <a:avLst>
              <a:gd name="adj1" fmla="val 59153"/>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33274" y="5734345"/>
            <a:ext cx="548640" cy="54864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a:stCxn id="13" idx="1"/>
            <a:endCxn id="20" idx="2"/>
          </p:cNvCxnSpPr>
          <p:nvPr/>
        </p:nvCxnSpPr>
        <p:spPr>
          <a:xfrm rot="10800000">
            <a:off x="4239152" y="5769451"/>
            <a:ext cx="1694122" cy="23921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8B8A529-0BA0-6169-4144-C2FABDE62809}"/>
              </a:ext>
            </a:extLst>
          </p:cNvPr>
          <p:cNvGrpSpPr/>
          <p:nvPr/>
        </p:nvGrpSpPr>
        <p:grpSpPr>
          <a:xfrm>
            <a:off x="3712679" y="4495027"/>
            <a:ext cx="1052945" cy="1274423"/>
            <a:chOff x="4898628" y="4683611"/>
            <a:chExt cx="1052945" cy="1274423"/>
          </a:xfrm>
        </p:grpSpPr>
        <p:pic>
          <p:nvPicPr>
            <p:cNvPr id="19" name="Graphic 18">
              <a:extLst>
                <a:ext uri="{FF2B5EF4-FFF2-40B4-BE49-F238E27FC236}">
                  <a16:creationId xmlns:a16="http://schemas.microsoft.com/office/drawing/2014/main" id="{9F458807-D8D5-6ED3-140E-D8B5AE92EB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1054" y="4683611"/>
              <a:ext cx="628092" cy="628092"/>
            </a:xfrm>
            <a:prstGeom prst="rect">
              <a:avLst/>
            </a:prstGeom>
          </p:spPr>
        </p:pic>
        <p:sp>
          <p:nvSpPr>
            <p:cNvPr id="20" name="TextBox 19">
              <a:extLst>
                <a:ext uri="{FF2B5EF4-FFF2-40B4-BE49-F238E27FC236}">
                  <a16:creationId xmlns:a16="http://schemas.microsoft.com/office/drawing/2014/main" id="{1A8F1752-B9D7-5EED-EF58-3AFE93330F2B}"/>
                </a:ext>
              </a:extLst>
            </p:cNvPr>
            <p:cNvSpPr txBox="1"/>
            <p:nvPr/>
          </p:nvSpPr>
          <p:spPr>
            <a:xfrm>
              <a:off x="4898628" y="5311703"/>
              <a:ext cx="1052945"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Speech</a:t>
              </a:r>
            </a:p>
          </p:txBody>
        </p:sp>
      </p:grpSp>
      <p:sp>
        <p:nvSpPr>
          <p:cNvPr id="25" name="TextBox 24">
            <a:extLst>
              <a:ext uri="{FF2B5EF4-FFF2-40B4-BE49-F238E27FC236}">
                <a16:creationId xmlns:a16="http://schemas.microsoft.com/office/drawing/2014/main" id="{1B94B0C5-2A4C-518D-3139-3D894F5FEEB1}"/>
              </a:ext>
            </a:extLst>
          </p:cNvPr>
          <p:cNvSpPr txBox="1"/>
          <p:nvPr/>
        </p:nvSpPr>
        <p:spPr>
          <a:xfrm>
            <a:off x="4040496" y="6017604"/>
            <a:ext cx="2055504" cy="276999"/>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Call transcription</a:t>
            </a:r>
          </a:p>
        </p:txBody>
      </p:sp>
      <p:cxnSp>
        <p:nvCxnSpPr>
          <p:cNvPr id="26" name="Straight Arrow Connector 25">
            <a:extLst>
              <a:ext uri="{FF2B5EF4-FFF2-40B4-BE49-F238E27FC236}">
                <a16:creationId xmlns:a16="http://schemas.microsoft.com/office/drawing/2014/main" id="{C333A921-F735-3646-6D07-CF8E2716DAE1}"/>
              </a:ext>
            </a:extLst>
          </p:cNvPr>
          <p:cNvCxnSpPr>
            <a:cxnSpLocks/>
            <a:stCxn id="3" idx="0"/>
            <a:endCxn id="53" idx="1"/>
          </p:cNvCxnSpPr>
          <p:nvPr/>
        </p:nvCxnSpPr>
        <p:spPr>
          <a:xfrm rot="5400000" flipH="1" flipV="1">
            <a:off x="5016202" y="471683"/>
            <a:ext cx="497051" cy="4524468"/>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5">
            <a:extLst>
              <a:ext uri="{FF2B5EF4-FFF2-40B4-BE49-F238E27FC236}">
                <a16:creationId xmlns:a16="http://schemas.microsoft.com/office/drawing/2014/main" id="{86CAAD90-5F34-BE9B-8A3D-DFBD1E9D7BE8}"/>
              </a:ext>
            </a:extLst>
          </p:cNvPr>
          <p:cNvCxnSpPr>
            <a:cxnSpLocks/>
            <a:stCxn id="3" idx="2"/>
            <a:endCxn id="20" idx="1"/>
          </p:cNvCxnSpPr>
          <p:nvPr/>
        </p:nvCxnSpPr>
        <p:spPr>
          <a:xfrm rot="16200000" flipH="1">
            <a:off x="2593762" y="4327368"/>
            <a:ext cx="1527648" cy="710186"/>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124D549-4F8E-36CB-9D40-966402D5A336}"/>
              </a:ext>
            </a:extLst>
          </p:cNvPr>
          <p:cNvGrpSpPr/>
          <p:nvPr/>
        </p:nvGrpSpPr>
        <p:grpSpPr>
          <a:xfrm>
            <a:off x="7526961" y="1541782"/>
            <a:ext cx="3325091" cy="1887218"/>
            <a:chOff x="7315200" y="634309"/>
            <a:chExt cx="3325091" cy="1887218"/>
          </a:xfrm>
        </p:grpSpPr>
        <p:sp>
          <p:nvSpPr>
            <p:cNvPr id="53" name="Rectangle 52">
              <a:extLst>
                <a:ext uri="{FF2B5EF4-FFF2-40B4-BE49-F238E27FC236}">
                  <a16:creationId xmlns:a16="http://schemas.microsoft.com/office/drawing/2014/main" id="{D4C25C9A-2605-C9A2-E4B4-B367268008DC}"/>
                </a:ext>
              </a:extLst>
            </p:cNvPr>
            <p:cNvSpPr/>
            <p:nvPr/>
          </p:nvSpPr>
          <p:spPr bwMode="auto">
            <a:xfrm>
              <a:off x="7315200" y="634309"/>
              <a:ext cx="3325091" cy="1887218"/>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ea typeface="Segoe UI" pitchFamily="34" charset="0"/>
                  <a:cs typeface="Segoe UI" pitchFamily="34" charset="0"/>
                </a:rPr>
                <a:t>Summarization</a:t>
              </a:r>
            </a:p>
          </p:txBody>
        </p:sp>
        <p:grpSp>
          <p:nvGrpSpPr>
            <p:cNvPr id="30" name="Group 29">
              <a:extLst>
                <a:ext uri="{FF2B5EF4-FFF2-40B4-BE49-F238E27FC236}">
                  <a16:creationId xmlns:a16="http://schemas.microsoft.com/office/drawing/2014/main" id="{4EBA8A93-D566-424F-D60D-81A358974879}"/>
                </a:ext>
              </a:extLst>
            </p:cNvPr>
            <p:cNvGrpSpPr/>
            <p:nvPr/>
          </p:nvGrpSpPr>
          <p:grpSpPr>
            <a:xfrm>
              <a:off x="7528137" y="1002953"/>
              <a:ext cx="1223061" cy="1343892"/>
              <a:chOff x="4677015" y="1666905"/>
              <a:chExt cx="1223061" cy="1343892"/>
            </a:xfrm>
          </p:grpSpPr>
          <p:sp>
            <p:nvSpPr>
              <p:cNvPr id="7" name="TextBox 6">
                <a:extLst>
                  <a:ext uri="{FF2B5EF4-FFF2-40B4-BE49-F238E27FC236}">
                    <a16:creationId xmlns:a16="http://schemas.microsoft.com/office/drawing/2014/main" id="{43668D23-3E68-5A51-DD05-6D260AD2C940}"/>
                  </a:ext>
                </a:extLst>
              </p:cNvPr>
              <p:cNvSpPr txBox="1"/>
              <p:nvPr/>
            </p:nvSpPr>
            <p:spPr>
              <a:xfrm>
                <a:off x="4677015" y="2364466"/>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12" name="Graphic 11">
                <a:extLst>
                  <a:ext uri="{FF2B5EF4-FFF2-40B4-BE49-F238E27FC236}">
                    <a16:creationId xmlns:a16="http://schemas.microsoft.com/office/drawing/2014/main" id="{3A641865-D8AB-3489-460E-9544AA1E8A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31345" y="1666905"/>
                <a:ext cx="914400" cy="914400"/>
              </a:xfrm>
              <a:prstGeom prst="rect">
                <a:avLst/>
              </a:prstGeom>
            </p:spPr>
          </p:pic>
        </p:grpSp>
        <p:grpSp>
          <p:nvGrpSpPr>
            <p:cNvPr id="71" name="Group 70">
              <a:extLst>
                <a:ext uri="{FF2B5EF4-FFF2-40B4-BE49-F238E27FC236}">
                  <a16:creationId xmlns:a16="http://schemas.microsoft.com/office/drawing/2014/main" id="{FAD779EB-48C8-9EC3-66A1-1F174C01DC80}"/>
                </a:ext>
              </a:extLst>
            </p:cNvPr>
            <p:cNvGrpSpPr/>
            <p:nvPr/>
          </p:nvGrpSpPr>
          <p:grpSpPr>
            <a:xfrm>
              <a:off x="9449189" y="1158456"/>
              <a:ext cx="982638" cy="1188389"/>
              <a:chOff x="10834644" y="3176219"/>
              <a:chExt cx="982638" cy="1188389"/>
            </a:xfrm>
          </p:grpSpPr>
          <p:sp>
            <p:nvSpPr>
              <p:cNvPr id="61" name="TextBox 60">
                <a:extLst>
                  <a:ext uri="{FF2B5EF4-FFF2-40B4-BE49-F238E27FC236}">
                    <a16:creationId xmlns:a16="http://schemas.microsoft.com/office/drawing/2014/main" id="{D6C7B81E-2826-9D27-2C97-CEFEB26CD59F}"/>
                  </a:ext>
                </a:extLst>
              </p:cNvPr>
              <p:cNvSpPr txBox="1"/>
              <p:nvPr/>
            </p:nvSpPr>
            <p:spPr>
              <a:xfrm>
                <a:off x="10834644" y="3718277"/>
                <a:ext cx="982638"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5" name="Graphic 64">
                <a:extLst>
                  <a:ext uri="{FF2B5EF4-FFF2-40B4-BE49-F238E27FC236}">
                    <a16:creationId xmlns:a16="http://schemas.microsoft.com/office/drawing/2014/main" id="{16185CB8-180D-7AB3-A453-453091132C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54496" y="3176219"/>
                <a:ext cx="542934" cy="548640"/>
              </a:xfrm>
              <a:prstGeom prst="rect">
                <a:avLst/>
              </a:prstGeom>
            </p:spPr>
          </p:pic>
        </p:grpSp>
      </p:grpSp>
      <p:sp>
        <p:nvSpPr>
          <p:cNvPr id="83" name="TextBox 82">
            <a:extLst>
              <a:ext uri="{FF2B5EF4-FFF2-40B4-BE49-F238E27FC236}">
                <a16:creationId xmlns:a16="http://schemas.microsoft.com/office/drawing/2014/main" id="{BD238EA1-898E-300F-7279-55BBD0C4408E}"/>
              </a:ext>
            </a:extLst>
          </p:cNvPr>
          <p:cNvSpPr txBox="1"/>
          <p:nvPr/>
        </p:nvSpPr>
        <p:spPr>
          <a:xfrm>
            <a:off x="3859583" y="2021287"/>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Extractive &amp; Abstractive Summarization with Azure AI Language</a:t>
            </a:r>
          </a:p>
        </p:txBody>
      </p:sp>
      <p:sp>
        <p:nvSpPr>
          <p:cNvPr id="84" name="TextBox 83">
            <a:extLst>
              <a:ext uri="{FF2B5EF4-FFF2-40B4-BE49-F238E27FC236}">
                <a16:creationId xmlns:a16="http://schemas.microsoft.com/office/drawing/2014/main" id="{8834B996-2FAC-0F2A-A379-F883E55CE88D}"/>
              </a:ext>
            </a:extLst>
          </p:cNvPr>
          <p:cNvSpPr txBox="1"/>
          <p:nvPr/>
        </p:nvSpPr>
        <p:spPr>
          <a:xfrm>
            <a:off x="3859582" y="2494454"/>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Query-based Summarization</a:t>
            </a:r>
          </a:p>
          <a:p>
            <a:pPr algn="ctr" defTabSz="932472" fontAlgn="base">
              <a:spcBef>
                <a:spcPct val="0"/>
              </a:spcBef>
              <a:spcAft>
                <a:spcPct val="0"/>
              </a:spcAft>
            </a:pPr>
            <a:r>
              <a:rPr lang="en-US" sz="1200" dirty="0">
                <a:solidFill>
                  <a:schemeClr val="tx1"/>
                </a:solidFill>
                <a:ea typeface="Segoe UI" pitchFamily="34" charset="0"/>
                <a:cs typeface="Segoe UI" pitchFamily="34" charset="0"/>
              </a:rPr>
              <a:t>with Azure OpenAI</a:t>
            </a:r>
          </a:p>
        </p:txBody>
      </p:sp>
      <p:grpSp>
        <p:nvGrpSpPr>
          <p:cNvPr id="89" name="Group 88">
            <a:extLst>
              <a:ext uri="{FF2B5EF4-FFF2-40B4-BE49-F238E27FC236}">
                <a16:creationId xmlns:a16="http://schemas.microsoft.com/office/drawing/2014/main" id="{F6C2E55B-1CEB-4083-7933-1F65DA69346E}"/>
              </a:ext>
            </a:extLst>
          </p:cNvPr>
          <p:cNvGrpSpPr/>
          <p:nvPr/>
        </p:nvGrpSpPr>
        <p:grpSpPr>
          <a:xfrm>
            <a:off x="8577976" y="3690343"/>
            <a:ext cx="1223061" cy="1343892"/>
            <a:chOff x="8437889" y="3690343"/>
            <a:chExt cx="1223061" cy="1343892"/>
          </a:xfrm>
        </p:grpSpPr>
        <p:sp>
          <p:nvSpPr>
            <p:cNvPr id="85" name="TextBox 84">
              <a:extLst>
                <a:ext uri="{FF2B5EF4-FFF2-40B4-BE49-F238E27FC236}">
                  <a16:creationId xmlns:a16="http://schemas.microsoft.com/office/drawing/2014/main" id="{0091D90A-A255-50EF-C06D-C3368330412B}"/>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86" name="Graphic 85">
              <a:extLst>
                <a:ext uri="{FF2B5EF4-FFF2-40B4-BE49-F238E27FC236}">
                  <a16:creationId xmlns:a16="http://schemas.microsoft.com/office/drawing/2014/main" id="{C323AFF4-CCAD-580A-7CD2-5C4C68CA70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219" y="3690343"/>
              <a:ext cx="914400" cy="914400"/>
            </a:xfrm>
            <a:prstGeom prst="rect">
              <a:avLst/>
            </a:prstGeom>
          </p:spPr>
        </p:pic>
      </p:grpSp>
      <p:sp>
        <p:nvSpPr>
          <p:cNvPr id="90" name="TextBox 89">
            <a:extLst>
              <a:ext uri="{FF2B5EF4-FFF2-40B4-BE49-F238E27FC236}">
                <a16:creationId xmlns:a16="http://schemas.microsoft.com/office/drawing/2014/main" id="{0F11EACD-6454-0274-E111-860F2BCC2BAE}"/>
              </a:ext>
            </a:extLst>
          </p:cNvPr>
          <p:cNvSpPr txBox="1"/>
          <p:nvPr/>
        </p:nvSpPr>
        <p:spPr>
          <a:xfrm>
            <a:off x="5759892" y="4396379"/>
            <a:ext cx="2962471" cy="646331"/>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Named Entity Extraction</a:t>
            </a:r>
          </a:p>
          <a:p>
            <a:pPr algn="ctr" defTabSz="932472" fontAlgn="base">
              <a:spcBef>
                <a:spcPct val="0"/>
              </a:spcBef>
              <a:spcAft>
                <a:spcPct val="0"/>
              </a:spcAft>
            </a:pPr>
            <a:endParaRPr lang="en-US" sz="1200" dirty="0">
              <a:ea typeface="Segoe UI" pitchFamily="34" charset="0"/>
              <a:cs typeface="Segoe UI" pitchFamily="34" charset="0"/>
            </a:endParaRPr>
          </a:p>
          <a:p>
            <a:pPr algn="ctr" defTabSz="932472" fontAlgn="base">
              <a:spcBef>
                <a:spcPct val="0"/>
              </a:spcBef>
              <a:spcAft>
                <a:spcPct val="0"/>
              </a:spcAft>
            </a:pPr>
            <a:r>
              <a:rPr lang="en-US" sz="1200" dirty="0">
                <a:solidFill>
                  <a:schemeClr val="tx1"/>
                </a:solidFill>
                <a:ea typeface="Segoe UI" pitchFamily="34" charset="0"/>
                <a:cs typeface="Segoe UI" pitchFamily="34" charset="0"/>
              </a:rPr>
              <a:t>Sentiment Analysis &amp; Opinion Mining</a:t>
            </a:r>
          </a:p>
        </p:txBody>
      </p:sp>
      <p:cxnSp>
        <p:nvCxnSpPr>
          <p:cNvPr id="2" name="Straight Arrow Connector 1">
            <a:extLst>
              <a:ext uri="{FF2B5EF4-FFF2-40B4-BE49-F238E27FC236}">
                <a16:creationId xmlns:a16="http://schemas.microsoft.com/office/drawing/2014/main" id="{0F07188A-0435-655A-FF04-D129AC3AD6DA}"/>
              </a:ext>
            </a:extLst>
          </p:cNvPr>
          <p:cNvCxnSpPr>
            <a:cxnSpLocks/>
            <a:stCxn id="3" idx="1"/>
            <a:endCxn id="4" idx="3"/>
          </p:cNvCxnSpPr>
          <p:nvPr/>
        </p:nvCxnSpPr>
        <p:spPr>
          <a:xfrm flipH="1">
            <a:off x="1213964" y="3450540"/>
            <a:ext cx="988429" cy="680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6CA818B3-F185-6DDE-29ED-1527A9D80AE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8801" y="3169759"/>
            <a:ext cx="575163" cy="575163"/>
          </a:xfrm>
          <a:prstGeom prst="rect">
            <a:avLst/>
          </a:prstGeom>
        </p:spPr>
      </p:pic>
      <p:sp>
        <p:nvSpPr>
          <p:cNvPr id="5" name="TextBox 4">
            <a:extLst>
              <a:ext uri="{FF2B5EF4-FFF2-40B4-BE49-F238E27FC236}">
                <a16:creationId xmlns:a16="http://schemas.microsoft.com/office/drawing/2014/main" id="{FED7C012-6D0F-AD8A-A8A3-EC8420D94A54}"/>
              </a:ext>
            </a:extLst>
          </p:cNvPr>
          <p:cNvSpPr txBox="1"/>
          <p:nvPr/>
        </p:nvSpPr>
        <p:spPr>
          <a:xfrm>
            <a:off x="-65537" y="3733971"/>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spTree>
    <p:custDataLst>
      <p:tags r:id="rId1"/>
    </p:custDataLst>
    <p:extLst>
      <p:ext uri="{BB962C8B-B14F-4D97-AF65-F5344CB8AC3E}">
        <p14:creationId xmlns:p14="http://schemas.microsoft.com/office/powerpoint/2010/main" val="9795898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Azure AI Services Speech Service</a:t>
            </a:r>
          </a:p>
        </p:txBody>
      </p:sp>
      <p:sp>
        <p:nvSpPr>
          <p:cNvPr id="3" name="TextBox 2">
            <a:extLst>
              <a:ext uri="{FF2B5EF4-FFF2-40B4-BE49-F238E27FC236}">
                <a16:creationId xmlns:a16="http://schemas.microsoft.com/office/drawing/2014/main" id="{BED8BEDB-373E-497A-4A8E-29DF9F362392}"/>
              </a:ext>
            </a:extLst>
          </p:cNvPr>
          <p:cNvSpPr txBox="1"/>
          <p:nvPr/>
        </p:nvSpPr>
        <p:spPr>
          <a:xfrm>
            <a:off x="671566" y="1651279"/>
            <a:ext cx="10111990" cy="19389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Provide speech-to-text and text-to-speech capabilities</a:t>
            </a:r>
          </a:p>
          <a:p>
            <a:pPr marL="228600" indent="-228600">
              <a:buFont typeface=""/>
              <a:buChar char="•"/>
            </a:pPr>
            <a:r>
              <a:rPr lang="en-US" dirty="0"/>
              <a:t>Key scenarios</a:t>
            </a:r>
          </a:p>
          <a:p>
            <a:pPr marL="685800" lvl="1" indent="-228600">
              <a:buFont typeface=""/>
              <a:buChar char="•"/>
            </a:pPr>
            <a:r>
              <a:rPr lang="en-US" dirty="0"/>
              <a:t>Captioning</a:t>
            </a:r>
          </a:p>
          <a:p>
            <a:pPr marL="685800" lvl="1" indent="-228600">
              <a:buFont typeface=""/>
              <a:buChar char="•"/>
            </a:pPr>
            <a:r>
              <a:rPr lang="en-US" dirty="0"/>
              <a:t>Transcription</a:t>
            </a:r>
          </a:p>
          <a:p>
            <a:pPr marL="685800" lvl="1" indent="-228600">
              <a:buFont typeface=""/>
              <a:buChar char="•"/>
            </a:pPr>
            <a:r>
              <a:rPr lang="en-US" dirty="0"/>
              <a:t>Speaker recognition</a:t>
            </a:r>
          </a:p>
          <a:p>
            <a:pPr marL="685800" lvl="1" indent="-228600">
              <a:buFont typeface=""/>
              <a:buChar char="•"/>
            </a:pPr>
            <a:r>
              <a:rPr lang="en-US" dirty="0"/>
              <a:t>Creation of audio content</a:t>
            </a:r>
          </a:p>
          <a:p>
            <a:pPr marL="685800" lvl="1" indent="-228600">
              <a:buFont typeface=""/>
              <a:buChar char="•"/>
            </a:pPr>
            <a:r>
              <a:rPr lang="en-US" dirty="0"/>
              <a:t>Create voice assistants</a:t>
            </a:r>
          </a:p>
        </p:txBody>
      </p:sp>
    </p:spTree>
    <p:extLst>
      <p:ext uri="{BB962C8B-B14F-4D97-AF65-F5344CB8AC3E}">
        <p14:creationId xmlns:p14="http://schemas.microsoft.com/office/powerpoint/2010/main" val="27710820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Whisper API vs AI Services Speech</a:t>
            </a:r>
          </a:p>
        </p:txBody>
      </p:sp>
      <p:pic>
        <p:nvPicPr>
          <p:cNvPr id="5" name="Picture 4">
            <a:extLst>
              <a:ext uri="{FF2B5EF4-FFF2-40B4-BE49-F238E27FC236}">
                <a16:creationId xmlns:a16="http://schemas.microsoft.com/office/drawing/2014/main" id="{B7CC33D2-B26D-5E24-B294-C7822ED5771B}"/>
              </a:ext>
            </a:extLst>
          </p:cNvPr>
          <p:cNvPicPr>
            <a:picLocks noChangeAspect="1"/>
          </p:cNvPicPr>
          <p:nvPr/>
        </p:nvPicPr>
        <p:blipFill>
          <a:blip r:embed="rId3"/>
          <a:stretch>
            <a:fillRect/>
          </a:stretch>
        </p:blipFill>
        <p:spPr>
          <a:xfrm>
            <a:off x="0" y="1278835"/>
            <a:ext cx="12192000" cy="4300330"/>
          </a:xfrm>
          <a:prstGeom prst="rect">
            <a:avLst/>
          </a:prstGeom>
        </p:spPr>
      </p:pic>
    </p:spTree>
    <p:extLst>
      <p:ext uri="{BB962C8B-B14F-4D97-AF65-F5344CB8AC3E}">
        <p14:creationId xmlns:p14="http://schemas.microsoft.com/office/powerpoint/2010/main" val="39118856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Audio File Metadata</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Each audio file has a few important attributes.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Audio file metadata attributes: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Number of channels</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Bit depth</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370810"/>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Sample rate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KHz</a:t>
            </a:r>
            <a:r>
              <a:rPr kumimoji="0" lang="en-US" sz="1400" b="0" i="0" u="none" strike="noStrike" kern="1200" cap="none" spc="0" normalizeH="0" baseline="0" noProof="0" dirty="0">
                <a:ln>
                  <a:noFill/>
                </a:ln>
                <a:solidFill>
                  <a:srgbClr val="000000"/>
                </a:solidFill>
                <a:effectLst/>
                <a:uLnTx/>
                <a:uFillTx/>
                <a:latin typeface="Segoe UI "/>
                <a:ea typeface="+mn-ea"/>
                <a:cs typeface="+mn-cs"/>
              </a:rPr>
              <a:t>)</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Call compliance</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build a simple set of compliance checks for Contoso Suites.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 will create checks regarding:</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Whether the call transcript contains vulgarity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279605"/>
            <a:ext cx="4123342" cy="738664"/>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has an indicator that we are recording it for training or quality assurance purposes (optional)</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263089"/>
            <a:ext cx="4123342" cy="523220"/>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is relevant to Contoso Suites: if it is related to the hotel and resort</a:t>
            </a:r>
            <a:r>
              <a:rPr lang="en-US" sz="1400" dirty="0">
                <a:solidFill>
                  <a:srgbClr val="000000"/>
                </a:solidFill>
                <a:latin typeface="Segoe UI "/>
              </a:rPr>
              <a:t> industry</a:t>
            </a:r>
            <a:r>
              <a:rPr kumimoji="0" lang="en-US" sz="1400" b="0" i="0" u="none" strike="noStrike" kern="1200" cap="none" spc="0" normalizeH="0" baseline="0" noProof="0" dirty="0">
                <a:ln>
                  <a:noFill/>
                </a:ln>
                <a:solidFill>
                  <a:srgbClr val="000000"/>
                </a:solidFill>
                <a:effectLst/>
                <a:uLnTx/>
                <a:uFillTx/>
                <a:latin typeface="Segoe UI "/>
                <a:ea typeface="+mn-ea"/>
                <a:cs typeface="+mn-cs"/>
              </a:rPr>
              <a:t> (optional)</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29" name="Picture 28">
            <a:extLst>
              <a:ext uri="{FF2B5EF4-FFF2-40B4-BE49-F238E27FC236}">
                <a16:creationId xmlns:a16="http://schemas.microsoft.com/office/drawing/2014/main" id="{E01FB493-FEB8-D81B-1CAC-090618BEEF63}"/>
              </a:ext>
            </a:extLst>
          </p:cNvPr>
          <p:cNvPicPr>
            <a:picLocks noChangeAspect="1"/>
          </p:cNvPicPr>
          <p:nvPr/>
        </p:nvPicPr>
        <p:blipFill>
          <a:blip r:embed="rId4"/>
          <a:stretch>
            <a:fillRect/>
          </a:stretch>
        </p:blipFill>
        <p:spPr>
          <a:xfrm>
            <a:off x="5506046" y="2419936"/>
            <a:ext cx="6180952" cy="4209524"/>
          </a:xfrm>
          <a:prstGeom prst="rect">
            <a:avLst/>
          </a:prstGeom>
        </p:spPr>
      </p:pic>
    </p:spTree>
    <p:custDataLst>
      <p:tags r:id="rId1"/>
    </p:custDataLst>
    <p:extLst>
      <p:ext uri="{BB962C8B-B14F-4D97-AF65-F5344CB8AC3E}">
        <p14:creationId xmlns:p14="http://schemas.microsoft.com/office/powerpoint/2010/main" val="53194333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3241-323E-E962-8927-1FC0E027F8B7}"/>
              </a:ext>
            </a:extLst>
          </p:cNvPr>
          <p:cNvSpPr>
            <a:spLocks noGrp="1"/>
          </p:cNvSpPr>
          <p:nvPr>
            <p:ph type="title"/>
          </p:nvPr>
        </p:nvSpPr>
        <p:spPr/>
        <p:txBody>
          <a:bodyPr/>
          <a:lstStyle/>
          <a:p>
            <a:r>
              <a:rPr lang="en-US" dirty="0"/>
              <a:t>Azure AI Language service</a:t>
            </a:r>
          </a:p>
        </p:txBody>
      </p:sp>
      <p:sp>
        <p:nvSpPr>
          <p:cNvPr id="3" name="TextBox 2">
            <a:extLst>
              <a:ext uri="{FF2B5EF4-FFF2-40B4-BE49-F238E27FC236}">
                <a16:creationId xmlns:a16="http://schemas.microsoft.com/office/drawing/2014/main" id="{5D3F4E49-D4A4-A038-C167-1C2A05D79761}"/>
              </a:ext>
            </a:extLst>
          </p:cNvPr>
          <p:cNvSpPr txBox="1"/>
          <p:nvPr/>
        </p:nvSpPr>
        <p:spPr>
          <a:xfrm>
            <a:off x="671566" y="1651279"/>
            <a:ext cx="10111990" cy="30469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Named Entity Recognition (NER) and Custom Named Entity Recognition (Custom NER)</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Personally identifying (PII) and health (PHI) information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Language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Sentiment analysis and opinion mining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Summarization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Key phrase extraction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Entity linking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Text analytics for health and Custom text analytics for health</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Custom text classification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Conversational language understanding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Question answering</a:t>
            </a:r>
          </a:p>
        </p:txBody>
      </p:sp>
    </p:spTree>
    <p:extLst>
      <p:ext uri="{BB962C8B-B14F-4D97-AF65-F5344CB8AC3E}">
        <p14:creationId xmlns:p14="http://schemas.microsoft.com/office/powerpoint/2010/main" val="114176184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Summarization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184665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Using Azure AI Language service and Azure OpenAI, you will use three different techniques for generating summaries of a call transcript.</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dirty="0">
              <a:latin typeface="Segoe UI "/>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Extractive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Segoe UI "/>
              </a:rPr>
              <a:t>Abstractive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Query-based</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40" y="3499039"/>
            <a:ext cx="11018520" cy="3034765"/>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8" name="Picture 7">
            <a:extLst>
              <a:ext uri="{FF2B5EF4-FFF2-40B4-BE49-F238E27FC236}">
                <a16:creationId xmlns:a16="http://schemas.microsoft.com/office/drawing/2014/main" id="{238B0100-DED6-1E18-03FF-7AE8796201E6}"/>
              </a:ext>
            </a:extLst>
          </p:cNvPr>
          <p:cNvPicPr>
            <a:picLocks noChangeAspect="1"/>
          </p:cNvPicPr>
          <p:nvPr/>
        </p:nvPicPr>
        <p:blipFill>
          <a:blip r:embed="rId4"/>
          <a:stretch>
            <a:fillRect/>
          </a:stretch>
        </p:blipFill>
        <p:spPr>
          <a:xfrm>
            <a:off x="687186" y="3576141"/>
            <a:ext cx="10303239" cy="2880559"/>
          </a:xfrm>
          <a:prstGeom prst="rect">
            <a:avLst/>
          </a:prstGeom>
        </p:spPr>
      </p:pic>
    </p:spTree>
    <p:custDataLst>
      <p:tags r:id="rId1"/>
    </p:custDataLst>
    <p:extLst>
      <p:ext uri="{BB962C8B-B14F-4D97-AF65-F5344CB8AC3E}">
        <p14:creationId xmlns:p14="http://schemas.microsoft.com/office/powerpoint/2010/main" val="16422553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Extract insights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use features of Azure AI Language to extract insights from a call transcript.</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3" y="1992115"/>
            <a:ext cx="7220791"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a:t>
            </a:r>
            <a:r>
              <a:rPr lang="en-US" sz="1600" b="1" dirty="0">
                <a:solidFill>
                  <a:srgbClr val="3B2E58"/>
                </a:solidFill>
                <a:latin typeface="Segoe UI "/>
              </a:rPr>
              <a:t>task</a:t>
            </a:r>
            <a:r>
              <a:rPr kumimoji="0" lang="en-US" sz="1600" b="1" i="0" u="none" strike="noStrike" kern="1200" cap="none" spc="0" normalizeH="0" baseline="0" noProof="0" dirty="0">
                <a:ln>
                  <a:noFill/>
                </a:ln>
                <a:solidFill>
                  <a:srgbClr val="3B2E58"/>
                </a:solidFill>
                <a:effectLst/>
                <a:uLnTx/>
                <a:uFillTx/>
                <a:latin typeface="Segoe UI "/>
                <a:ea typeface="+mn-ea"/>
                <a:cs typeface="+mn-cs"/>
              </a:rPr>
              <a:t>, you will </a:t>
            </a:r>
            <a:r>
              <a:rPr lang="en-US" sz="1600" b="1" dirty="0">
                <a:solidFill>
                  <a:srgbClr val="3B2E58"/>
                </a:solidFill>
                <a:latin typeface="Segoe UI "/>
              </a:rPr>
              <a:t>extract insights using the Azure AI Language service</a:t>
            </a:r>
            <a:r>
              <a:rPr kumimoji="0" lang="en-US" sz="1600" b="1" i="0" u="none" strike="noStrike" kern="1200" cap="none" spc="0" normalizeH="0" baseline="0" noProof="0" dirty="0">
                <a:ln>
                  <a:noFill/>
                </a:ln>
                <a:solidFill>
                  <a:srgbClr val="3B2E58"/>
                </a:solidFill>
                <a:effectLst/>
                <a:uLnTx/>
                <a:uFillTx/>
                <a:latin typeface="Segoe UI "/>
                <a:ea typeface="+mn-ea"/>
                <a:cs typeface="+mn-cs"/>
              </a:rPr>
              <a:t>:</a:t>
            </a:r>
          </a:p>
        </p:txBody>
      </p:sp>
      <p:grpSp>
        <p:nvGrpSpPr>
          <p:cNvPr id="31" name="Group 30">
            <a:extLst>
              <a:ext uri="{FF2B5EF4-FFF2-40B4-BE49-F238E27FC236}">
                <a16:creationId xmlns:a16="http://schemas.microsoft.com/office/drawing/2014/main" id="{BAAECEAC-F6A2-1875-9402-69EB9D1A3D01}"/>
              </a:ext>
            </a:extLst>
          </p:cNvPr>
          <p:cNvGrpSpPr/>
          <p:nvPr/>
        </p:nvGrpSpPr>
        <p:grpSpPr>
          <a:xfrm>
            <a:off x="7819504" y="2535460"/>
            <a:ext cx="2504903" cy="472258"/>
            <a:chOff x="7819504" y="2535460"/>
            <a:chExt cx="2504903" cy="472258"/>
          </a:xfrm>
        </p:grpSpPr>
        <p:sp>
          <p:nvSpPr>
            <p:cNvPr id="81" name="TextBox 80">
              <a:extLst>
                <a:ext uri="{FF2B5EF4-FFF2-40B4-BE49-F238E27FC236}">
                  <a16:creationId xmlns:a16="http://schemas.microsoft.com/office/drawing/2014/main" id="{3EF23120-BC47-480D-7562-9DA187CE7581}"/>
                </a:ext>
              </a:extLst>
            </p:cNvPr>
            <p:cNvSpPr txBox="1"/>
            <p:nvPr/>
          </p:nvSpPr>
          <p:spPr>
            <a:xfrm>
              <a:off x="8451107" y="2617701"/>
              <a:ext cx="1873300"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Extract named entities</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7819504" y="2535460"/>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933716" y="2634429"/>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grpSp>
        <p:nvGrpSpPr>
          <p:cNvPr id="28" name="Group 27">
            <a:extLst>
              <a:ext uri="{FF2B5EF4-FFF2-40B4-BE49-F238E27FC236}">
                <a16:creationId xmlns:a16="http://schemas.microsoft.com/office/drawing/2014/main" id="{2AC09D29-9831-312C-B00F-ABE0C166EFDC}"/>
              </a:ext>
            </a:extLst>
          </p:cNvPr>
          <p:cNvGrpSpPr/>
          <p:nvPr/>
        </p:nvGrpSpPr>
        <p:grpSpPr>
          <a:xfrm>
            <a:off x="591756" y="2527336"/>
            <a:ext cx="3049219" cy="472258"/>
            <a:chOff x="591756" y="2527336"/>
            <a:chExt cx="3049219" cy="472258"/>
          </a:xfrm>
        </p:grpSpPr>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2417616"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Analyze sentiment of the call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nvGrpSpPr>
          <p:cNvPr id="30" name="Group 29">
            <a:extLst>
              <a:ext uri="{FF2B5EF4-FFF2-40B4-BE49-F238E27FC236}">
                <a16:creationId xmlns:a16="http://schemas.microsoft.com/office/drawing/2014/main" id="{54E7822B-A4B8-9968-ED3E-1DC06FAA5439}"/>
              </a:ext>
            </a:extLst>
          </p:cNvPr>
          <p:cNvGrpSpPr/>
          <p:nvPr/>
        </p:nvGrpSpPr>
        <p:grpSpPr>
          <a:xfrm>
            <a:off x="4659897" y="2510607"/>
            <a:ext cx="2140686" cy="472258"/>
            <a:chOff x="4509496" y="2510607"/>
            <a:chExt cx="2140686" cy="472258"/>
          </a:xfrm>
        </p:grpSpPr>
        <p:sp>
          <p:nvSpPr>
            <p:cNvPr id="2" name="TextBox 1">
              <a:extLst>
                <a:ext uri="{FF2B5EF4-FFF2-40B4-BE49-F238E27FC236}">
                  <a16:creationId xmlns:a16="http://schemas.microsoft.com/office/drawing/2014/main" id="{956298B4-5D10-6352-F278-2D64ABB5887F}"/>
                </a:ext>
              </a:extLst>
            </p:cNvPr>
            <p:cNvSpPr txBox="1"/>
            <p:nvPr/>
          </p:nvSpPr>
          <p:spPr>
            <a:xfrm>
              <a:off x="5141099" y="2592848"/>
              <a:ext cx="1509083"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Mine opinions</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4509496" y="2510607"/>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gr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4767795" y="26095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33" name="Group 32">
            <a:extLst>
              <a:ext uri="{FF2B5EF4-FFF2-40B4-BE49-F238E27FC236}">
                <a16:creationId xmlns:a16="http://schemas.microsoft.com/office/drawing/2014/main" id="{4E7357F0-5721-EA68-8C2B-6BD403EF7C23}"/>
              </a:ext>
            </a:extLst>
          </p:cNvPr>
          <p:cNvGrpSpPr/>
          <p:nvPr/>
        </p:nvGrpSpPr>
        <p:grpSpPr>
          <a:xfrm>
            <a:off x="2271712" y="3507309"/>
            <a:ext cx="7648575" cy="2536707"/>
            <a:chOff x="2136469" y="3690850"/>
            <a:chExt cx="7648575" cy="2536707"/>
          </a:xfrm>
        </p:grpSpPr>
        <p:sp>
          <p:nvSpPr>
            <p:cNvPr id="32" name="Freeform: Shape 31">
              <a:extLst>
                <a:ext uri="{FF2B5EF4-FFF2-40B4-BE49-F238E27FC236}">
                  <a16:creationId xmlns:a16="http://schemas.microsoft.com/office/drawing/2014/main" id="{8121B85A-8250-D9FC-80C6-BBEF74C50761}"/>
                </a:ext>
                <a:ext uri="{C183D7F6-B498-43B3-948B-1728B52AA6E4}">
                  <adec:decorative xmlns:adec="http://schemas.microsoft.com/office/drawing/2017/decorative" val="1"/>
                </a:ext>
              </a:extLst>
            </p:cNvPr>
            <p:cNvSpPr/>
            <p:nvPr/>
          </p:nvSpPr>
          <p:spPr bwMode="auto">
            <a:xfrm>
              <a:off x="2136469" y="3690850"/>
              <a:ext cx="7648574" cy="2536707"/>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24" name="Picture 23">
              <a:extLst>
                <a:ext uri="{FF2B5EF4-FFF2-40B4-BE49-F238E27FC236}">
                  <a16:creationId xmlns:a16="http://schemas.microsoft.com/office/drawing/2014/main" id="{787E3582-9947-C087-305F-18140382D1AC}"/>
                </a:ext>
              </a:extLst>
            </p:cNvPr>
            <p:cNvPicPr>
              <a:picLocks noChangeAspect="1"/>
            </p:cNvPicPr>
            <p:nvPr/>
          </p:nvPicPr>
          <p:blipFill>
            <a:blip r:embed="rId4"/>
            <a:stretch>
              <a:fillRect/>
            </a:stretch>
          </p:blipFill>
          <p:spPr>
            <a:xfrm>
              <a:off x="2136469" y="3850283"/>
              <a:ext cx="7648575" cy="2247900"/>
            </a:xfrm>
            <a:prstGeom prst="rect">
              <a:avLst/>
            </a:prstGeom>
          </p:spPr>
        </p:pic>
      </p:grpSp>
    </p:spTree>
    <p:custDataLst>
      <p:tags r:id="rId1"/>
    </p:custDataLst>
    <p:extLst>
      <p:ext uri="{BB962C8B-B14F-4D97-AF65-F5344CB8AC3E}">
        <p14:creationId xmlns:p14="http://schemas.microsoft.com/office/powerpoint/2010/main" val="10855044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Web API Structure</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44319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Project name: </a:t>
            </a:r>
            <a:r>
              <a:rPr lang="en-US" b="1" dirty="0" err="1">
                <a:solidFill>
                  <a:srgbClr val="161616"/>
                </a:solidFill>
                <a:latin typeface="Segoe UI"/>
                <a:cs typeface="Segoe UI"/>
              </a:rPr>
              <a:t>ContosoSuitesWebAPI</a:t>
            </a:r>
            <a:endParaRPr lang="en-US" dirty="0">
              <a:solidFill>
                <a:srgbClr val="161616"/>
              </a:solidFill>
              <a:latin typeface="Segoe UI"/>
              <a:cs typeface="Segoe UI"/>
            </a:endParaRPr>
          </a:p>
          <a:p>
            <a:pPr marL="285750" indent="-285750">
              <a:buFont typeface="Arial"/>
              <a:buChar char="•"/>
            </a:pPr>
            <a:r>
              <a:rPr lang="en-US" dirty="0" err="1">
                <a:solidFill>
                  <a:srgbClr val="161616"/>
                </a:solidFill>
                <a:latin typeface="Segoe UI"/>
                <a:cs typeface="Segoe UI"/>
              </a:rPr>
              <a:t>Program.cs</a:t>
            </a:r>
            <a:endParaRPr lang="en-US" dirty="0">
              <a:solidFill>
                <a:srgbClr val="161616"/>
              </a:solidFill>
              <a:latin typeface="Segoe UI"/>
              <a:cs typeface="Segoe UI"/>
            </a:endParaRPr>
          </a:p>
          <a:p>
            <a:pPr marL="742950" lvl="1" indent="-285750">
              <a:buFont typeface="Arial"/>
              <a:buChar char="•"/>
            </a:pPr>
            <a:r>
              <a:rPr lang="en-US" dirty="0">
                <a:solidFill>
                  <a:srgbClr val="161616"/>
                </a:solidFill>
                <a:latin typeface="Segoe UI"/>
                <a:cs typeface="Segoe UI"/>
              </a:rPr>
              <a:t>Starting point for the web service</a:t>
            </a:r>
          </a:p>
          <a:p>
            <a:pPr marL="285750" indent="-285750">
              <a:buFont typeface="Arial"/>
              <a:buChar char="•"/>
            </a:pPr>
            <a:r>
              <a:rPr lang="en-US" dirty="0" err="1">
                <a:solidFill>
                  <a:srgbClr val="161616"/>
                </a:solidFill>
                <a:latin typeface="Segoe UI"/>
                <a:cs typeface="Segoe UI"/>
              </a:rPr>
              <a:t>AppConfig.cs</a:t>
            </a:r>
            <a:endParaRPr lang="en-US" dirty="0">
              <a:solidFill>
                <a:srgbClr val="161616"/>
              </a:solidFill>
              <a:latin typeface="Segoe UI"/>
              <a:cs typeface="Segoe UI"/>
            </a:endParaRPr>
          </a:p>
          <a:p>
            <a:pPr marL="742950" lvl="1" indent="-285750">
              <a:buFont typeface="Arial"/>
              <a:buChar char="•"/>
            </a:pPr>
            <a:r>
              <a:rPr lang="en-US" dirty="0">
                <a:solidFill>
                  <a:srgbClr val="161616"/>
                </a:solidFill>
                <a:latin typeface="Segoe UI"/>
                <a:cs typeface="Segoe UI"/>
              </a:rPr>
              <a:t>Simple application configuration class for connection to Azure OpenAI</a:t>
            </a:r>
          </a:p>
          <a:p>
            <a:pPr marL="285750" indent="-285750">
              <a:buFont typeface="Arial"/>
              <a:buChar char="•"/>
            </a:pPr>
            <a:r>
              <a:rPr lang="en-US" dirty="0">
                <a:solidFill>
                  <a:srgbClr val="161616"/>
                </a:solidFill>
                <a:latin typeface="Segoe UI"/>
                <a:cs typeface="Segoe UI"/>
              </a:rPr>
              <a:t>Agents\ and Plugins\</a:t>
            </a:r>
          </a:p>
          <a:p>
            <a:pPr marL="742950" lvl="1" indent="-285750">
              <a:buFont typeface="Arial"/>
              <a:buChar char="•"/>
            </a:pPr>
            <a:r>
              <a:rPr lang="en-US" dirty="0">
                <a:solidFill>
                  <a:srgbClr val="161616"/>
                </a:solidFill>
                <a:latin typeface="Segoe UI"/>
                <a:cs typeface="Segoe UI"/>
              </a:rPr>
              <a:t>Folders containing Contoso Suites’ attempt at building a copilot for property maintenance. Work in progress you will complete.</a:t>
            </a:r>
          </a:p>
          <a:p>
            <a:pPr marL="285750" indent="-285750">
              <a:buFont typeface="Arial"/>
              <a:buChar char="•"/>
            </a:pPr>
            <a:r>
              <a:rPr lang="en-US" dirty="0">
                <a:solidFill>
                  <a:srgbClr val="161616"/>
                </a:solidFill>
                <a:latin typeface="Segoe UI"/>
                <a:cs typeface="Segoe UI"/>
              </a:rPr>
              <a:t>Entities\</a:t>
            </a:r>
          </a:p>
          <a:p>
            <a:pPr marL="742950" lvl="1" indent="-285750">
              <a:buFont typeface="Arial"/>
              <a:buChar char="•"/>
            </a:pPr>
            <a:r>
              <a:rPr lang="en-US" dirty="0">
                <a:solidFill>
                  <a:srgbClr val="161616"/>
                </a:solidFill>
                <a:latin typeface="Segoe UI"/>
                <a:cs typeface="Segoe UI"/>
              </a:rPr>
              <a:t>POCOs (Plain Old Class Objects) representing key elements of the Customer Information System: Hotel, Customer, Booking, </a:t>
            </a:r>
            <a:r>
              <a:rPr lang="en-US" dirty="0" err="1">
                <a:solidFill>
                  <a:srgbClr val="161616"/>
                </a:solidFill>
                <a:latin typeface="Segoe UI"/>
                <a:cs typeface="Segoe UI"/>
              </a:rPr>
              <a:t>HotelRoom</a:t>
            </a:r>
            <a:r>
              <a:rPr lang="en-US" dirty="0">
                <a:solidFill>
                  <a:srgbClr val="161616"/>
                </a:solidFill>
                <a:latin typeface="Segoe UI"/>
                <a:cs typeface="Segoe UI"/>
              </a:rPr>
              <a:t>, </a:t>
            </a:r>
            <a:r>
              <a:rPr lang="en-US" dirty="0" err="1">
                <a:solidFill>
                  <a:srgbClr val="161616"/>
                </a:solidFill>
                <a:latin typeface="Segoe UI"/>
                <a:cs typeface="Segoe UI"/>
              </a:rPr>
              <a:t>BookingHotelRoom</a:t>
            </a:r>
            <a:r>
              <a:rPr lang="en-US" dirty="0">
                <a:solidFill>
                  <a:srgbClr val="161616"/>
                </a:solidFill>
                <a:latin typeface="Segoe UI"/>
                <a:cs typeface="Segoe UI"/>
              </a:rPr>
              <a:t>, </a:t>
            </a:r>
            <a:r>
              <a:rPr lang="en-US" dirty="0" err="1">
                <a:solidFill>
                  <a:srgbClr val="161616"/>
                </a:solidFill>
                <a:latin typeface="Segoe UI"/>
                <a:cs typeface="Segoe UI"/>
              </a:rPr>
              <a:t>MaintenanceRequest</a:t>
            </a:r>
            <a:endParaRPr lang="en-US" dirty="0">
              <a:solidFill>
                <a:srgbClr val="161616"/>
              </a:solidFill>
              <a:latin typeface="Segoe UI"/>
              <a:cs typeface="Segoe UI"/>
            </a:endParaRPr>
          </a:p>
          <a:p>
            <a:pPr marL="742950" lvl="1" indent="-285750">
              <a:buFont typeface="Arial"/>
              <a:buChar char="•"/>
            </a:pPr>
            <a:r>
              <a:rPr lang="en-US" dirty="0">
                <a:solidFill>
                  <a:srgbClr val="161616"/>
                </a:solidFill>
                <a:latin typeface="Segoe UI"/>
                <a:cs typeface="Segoe UI"/>
              </a:rPr>
              <a:t>Also contains a POCO for vector search results (functionality you will implement)</a:t>
            </a:r>
          </a:p>
          <a:p>
            <a:pPr marL="285750" indent="-285750">
              <a:buFont typeface="Arial"/>
              <a:buChar char="•"/>
            </a:pPr>
            <a:r>
              <a:rPr lang="en-US" dirty="0">
                <a:solidFill>
                  <a:srgbClr val="161616"/>
                </a:solidFill>
                <a:latin typeface="Segoe UI"/>
                <a:cs typeface="Segoe UI"/>
              </a:rPr>
              <a:t>Services\</a:t>
            </a:r>
          </a:p>
          <a:p>
            <a:pPr marL="742950" lvl="1" indent="-285750">
              <a:buFont typeface="Arial"/>
              <a:buChar char="•"/>
            </a:pPr>
            <a:r>
              <a:rPr lang="en-US" dirty="0">
                <a:solidFill>
                  <a:srgbClr val="161616"/>
                </a:solidFill>
                <a:latin typeface="Segoe UI"/>
                <a:cs typeface="Segoe UI"/>
              </a:rPr>
              <a:t>Contains interface and implementation details for connections to Azure SQL DB and Cosmos DB</a:t>
            </a:r>
          </a:p>
          <a:p>
            <a:pPr marL="742950" lvl="1" indent="-285750">
              <a:buFont typeface="Arial"/>
              <a:buChar char="•"/>
            </a:pPr>
            <a:r>
              <a:rPr lang="en-US" dirty="0" err="1">
                <a:solidFill>
                  <a:srgbClr val="161616"/>
                </a:solidFill>
                <a:latin typeface="Segoe UI"/>
                <a:cs typeface="Segoe UI"/>
              </a:rPr>
              <a:t>IDatabaseService</a:t>
            </a:r>
            <a:r>
              <a:rPr lang="en-US" dirty="0">
                <a:solidFill>
                  <a:srgbClr val="161616"/>
                </a:solidFill>
                <a:latin typeface="Segoe UI"/>
                <a:cs typeface="Segoe UI"/>
              </a:rPr>
              <a:t> + </a:t>
            </a:r>
            <a:r>
              <a:rPr lang="en-US" dirty="0" err="1">
                <a:solidFill>
                  <a:srgbClr val="161616"/>
                </a:solidFill>
                <a:latin typeface="Segoe UI"/>
                <a:cs typeface="Segoe UI"/>
              </a:rPr>
              <a:t>DatabaseService</a:t>
            </a:r>
            <a:r>
              <a:rPr lang="en-US" dirty="0">
                <a:solidFill>
                  <a:srgbClr val="161616"/>
                </a:solidFill>
                <a:latin typeface="Segoe UI"/>
                <a:cs typeface="Segoe UI"/>
              </a:rPr>
              <a:t> </a:t>
            </a:r>
            <a:r>
              <a:rPr lang="en-US" dirty="0">
                <a:solidFill>
                  <a:srgbClr val="161616"/>
                </a:solidFill>
                <a:latin typeface="Segoe UI"/>
                <a:cs typeface="Segoe UI"/>
                <a:sym typeface="Wingdings" panose="05000000000000000000" pitchFamily="2" charset="2"/>
              </a:rPr>
              <a:t> Azure SQL Database</a:t>
            </a:r>
          </a:p>
          <a:p>
            <a:pPr marL="742950" lvl="1" indent="-285750">
              <a:buFont typeface="Arial"/>
              <a:buChar char="•"/>
            </a:pPr>
            <a:r>
              <a:rPr lang="en-US" dirty="0" err="1">
                <a:solidFill>
                  <a:srgbClr val="161616"/>
                </a:solidFill>
                <a:latin typeface="Segoe UI"/>
                <a:cs typeface="Segoe UI"/>
                <a:sym typeface="Wingdings" panose="05000000000000000000" pitchFamily="2" charset="2"/>
              </a:rPr>
              <a:t>IVectorizationService</a:t>
            </a:r>
            <a:r>
              <a:rPr lang="en-US" dirty="0">
                <a:solidFill>
                  <a:srgbClr val="161616"/>
                </a:solidFill>
                <a:latin typeface="Segoe UI"/>
                <a:cs typeface="Segoe UI"/>
                <a:sym typeface="Wingdings" panose="05000000000000000000" pitchFamily="2" charset="2"/>
              </a:rPr>
              <a:t> + </a:t>
            </a:r>
            <a:r>
              <a:rPr lang="en-US" dirty="0" err="1">
                <a:solidFill>
                  <a:srgbClr val="161616"/>
                </a:solidFill>
                <a:latin typeface="Segoe UI"/>
                <a:cs typeface="Segoe UI"/>
                <a:sym typeface="Wingdings" panose="05000000000000000000" pitchFamily="2" charset="2"/>
              </a:rPr>
              <a:t>VectorizationService</a:t>
            </a:r>
            <a:r>
              <a:rPr lang="en-US" dirty="0">
                <a:solidFill>
                  <a:srgbClr val="161616"/>
                </a:solidFill>
                <a:latin typeface="Segoe UI"/>
                <a:cs typeface="Segoe UI"/>
                <a:sym typeface="Wingdings" panose="05000000000000000000" pitchFamily="2" charset="2"/>
              </a:rPr>
              <a:t>  Cosmos DB</a:t>
            </a:r>
            <a:endParaRPr lang="en-US" dirty="0">
              <a:solidFill>
                <a:srgbClr val="161616"/>
              </a:solidFill>
              <a:latin typeface="Segoe UI"/>
              <a:cs typeface="Segoe UI"/>
            </a:endParaRPr>
          </a:p>
        </p:txBody>
      </p:sp>
    </p:spTree>
    <p:extLst>
      <p:ext uri="{BB962C8B-B14F-4D97-AF65-F5344CB8AC3E}">
        <p14:creationId xmlns:p14="http://schemas.microsoft.com/office/powerpoint/2010/main" val="106579833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Enhance the API with Semantic Kernel Orchestration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Enhance the API with Semantic Kernel Orchestration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Implement Semantic Kernel orchestration in a .NET API</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agent using Semantic Kernel</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Assign skills to an agent</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Use built-in AI services from Semantic Kernel in your applications</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5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6952" y="3139952"/>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5416063" y="373456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0415" y="5142296"/>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8397259" y="1484931"/>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7683553" y="2086619"/>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cxnSp>
        <p:nvCxnSpPr>
          <p:cNvPr id="37" name="Straight Arrow Connector 36">
            <a:extLst>
              <a:ext uri="{FF2B5EF4-FFF2-40B4-BE49-F238E27FC236}">
                <a16:creationId xmlns:a16="http://schemas.microsoft.com/office/drawing/2014/main" id="{21ED9B02-8A31-8F50-BB28-A0670DD225EB}"/>
              </a:ext>
            </a:extLst>
          </p:cNvPr>
          <p:cNvCxnSpPr>
            <a:cxnSpLocks/>
            <a:endCxn id="4" idx="0"/>
          </p:cNvCxnSpPr>
          <p:nvPr/>
        </p:nvCxnSpPr>
        <p:spPr>
          <a:xfrm>
            <a:off x="6087206" y="2664923"/>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cxnSpLocks/>
          </p:cNvCxnSpPr>
          <p:nvPr/>
        </p:nvCxnSpPr>
        <p:spPr>
          <a:xfrm flipH="1">
            <a:off x="6446317" y="2602849"/>
            <a:ext cx="1725646" cy="6168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rot="20399045">
            <a:off x="6647428" y="2791638"/>
            <a:ext cx="2055504" cy="584775"/>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Semantic Kernel integration point</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0"/>
          </p:cNvCxnSpPr>
          <p:nvPr/>
        </p:nvCxnSpPr>
        <p:spPr>
          <a:xfrm>
            <a:off x="6126775" y="4380892"/>
            <a:ext cx="0" cy="76140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58719F05-54BC-4CB7-4B06-897DB55706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8095" y="1727717"/>
            <a:ext cx="718222" cy="718222"/>
          </a:xfrm>
          <a:prstGeom prst="rect">
            <a:avLst/>
          </a:prstGeom>
        </p:spPr>
      </p:pic>
      <p:sp>
        <p:nvSpPr>
          <p:cNvPr id="5" name="TextBox 4">
            <a:extLst>
              <a:ext uri="{FF2B5EF4-FFF2-40B4-BE49-F238E27FC236}">
                <a16:creationId xmlns:a16="http://schemas.microsoft.com/office/drawing/2014/main" id="{3597485D-F3B6-82C0-FB2F-582365160FFA}"/>
              </a:ext>
            </a:extLst>
          </p:cNvPr>
          <p:cNvSpPr txBox="1"/>
          <p:nvPr/>
        </p:nvSpPr>
        <p:spPr>
          <a:xfrm>
            <a:off x="5059454" y="235535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pic>
        <p:nvPicPr>
          <p:cNvPr id="2" name="Graphic 1">
            <a:extLst>
              <a:ext uri="{FF2B5EF4-FFF2-40B4-BE49-F238E27FC236}">
                <a16:creationId xmlns:a16="http://schemas.microsoft.com/office/drawing/2014/main" id="{B55982BA-9A7C-386F-2198-A5A1564EBAF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277" y="1767045"/>
            <a:ext cx="575163" cy="575163"/>
          </a:xfrm>
          <a:prstGeom prst="rect">
            <a:avLst/>
          </a:prstGeom>
        </p:spPr>
      </p:pic>
      <p:sp>
        <p:nvSpPr>
          <p:cNvPr id="6" name="TextBox 5">
            <a:extLst>
              <a:ext uri="{FF2B5EF4-FFF2-40B4-BE49-F238E27FC236}">
                <a16:creationId xmlns:a16="http://schemas.microsoft.com/office/drawing/2014/main" id="{BCBF0D77-81A2-A438-1A86-F4252640EE20}"/>
              </a:ext>
            </a:extLst>
          </p:cNvPr>
          <p:cNvSpPr txBox="1"/>
          <p:nvPr/>
        </p:nvSpPr>
        <p:spPr>
          <a:xfrm>
            <a:off x="3498939" y="233125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7" name="Straight Arrow Connector 6">
            <a:extLst>
              <a:ext uri="{FF2B5EF4-FFF2-40B4-BE49-F238E27FC236}">
                <a16:creationId xmlns:a16="http://schemas.microsoft.com/office/drawing/2014/main" id="{25BC4458-5108-40F4-60E8-737A41BC87EC}"/>
              </a:ext>
            </a:extLst>
          </p:cNvPr>
          <p:cNvCxnSpPr>
            <a:cxnSpLocks/>
            <a:stCxn id="6" idx="2"/>
          </p:cNvCxnSpPr>
          <p:nvPr/>
        </p:nvCxnSpPr>
        <p:spPr>
          <a:xfrm>
            <a:off x="4526691" y="2700589"/>
            <a:ext cx="1271468" cy="5191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418299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err="1"/>
              <a:t>Suppressin</a:t>
            </a:r>
            <a:r>
              <a:rPr lang="en-US" dirty="0"/>
              <a:t>g Issues</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need to suppress SKEXP0010 and SKEXP0001 during this exercise.</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519214"/>
            <a:ext cx="11018521" cy="4071683"/>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169660"/>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As Semantic Kernel matures further, these suppression statements will become unnecessary.</a:t>
            </a:r>
          </a:p>
        </p:txBody>
      </p:sp>
      <p:pic>
        <p:nvPicPr>
          <p:cNvPr id="6146" name="Picture 2" descr="In Program.cs, the tip button for the inserted code is highlighted, and Suppress or configure issues items is highlighted in the flyout menu. Suppress SKEXP0010 and in Source are highlighted in submenus.">
            <a:extLst>
              <a:ext uri="{FF2B5EF4-FFF2-40B4-BE49-F238E27FC236}">
                <a16:creationId xmlns:a16="http://schemas.microsoft.com/office/drawing/2014/main" id="{667C200D-51A5-6AC0-879A-999CD2EFD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760" y="1729104"/>
            <a:ext cx="10566970" cy="323066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5530836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Creating an Agent</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Agents are leverage AI models to perform work. You can provide agents with a persona or “meta prompt” to influence how it responds to inputs.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t>
            </a:r>
            <a:r>
              <a:rPr kumimoji="0" lang="en-US" sz="1800" b="0" i="0" u="none" strike="noStrike" kern="1200" cap="none" spc="0" normalizeH="0" baseline="0" noProof="0">
                <a:ln>
                  <a:noFill/>
                </a:ln>
                <a:solidFill>
                  <a:srgbClr val="000000"/>
                </a:solidFill>
                <a:effectLst/>
                <a:uLnTx/>
                <a:uFillTx/>
                <a:latin typeface="Segoe UI "/>
                <a:ea typeface="+mn-ea"/>
                <a:cs typeface="+mn-cs"/>
              </a:rPr>
              <a:t>a meta </a:t>
            </a:r>
            <a:r>
              <a:rPr kumimoji="0" lang="en-US" sz="1800" b="0" i="0" u="none" strike="noStrike" kern="1200" cap="none" spc="0" normalizeH="0" baseline="0" noProof="0" dirty="0">
                <a:ln>
                  <a:noFill/>
                </a:ln>
                <a:solidFill>
                  <a:srgbClr val="000000"/>
                </a:solidFill>
                <a:effectLst/>
                <a:uLnTx/>
                <a:uFillTx/>
                <a:latin typeface="Segoe UI "/>
                <a:ea typeface="+mn-ea"/>
                <a:cs typeface="+mn-cs"/>
              </a:rPr>
              <a:t>prompt we can use to specify agent behavior.</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3139321"/>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You are a friendly assistant who likes to follow the rules. You will complete required steps and request approval before taking any consequential actions, such as saving the request to the database.</a:t>
            </a:r>
          </a:p>
          <a:p>
            <a:endParaRPr lang="en-US" dirty="0">
              <a:solidFill>
                <a:srgbClr val="3B3B3B"/>
              </a:solidFill>
              <a:latin typeface="Consolas" panose="020B0609020204030204" pitchFamily="49" charset="0"/>
            </a:endParaRPr>
          </a:p>
          <a:p>
            <a:r>
              <a:rPr lang="en-US" b="0" dirty="0">
                <a:solidFill>
                  <a:srgbClr val="3B3B3B"/>
                </a:solidFill>
                <a:effectLst/>
                <a:latin typeface="Consolas" panose="020B0609020204030204" pitchFamily="49" charset="0"/>
              </a:rPr>
              <a:t>If the user doesn't provide enough information for you to complete a task, you will keep asking questions until you have enough information to complete the task. Once the request has been saved to the database, inform the user that hotel maintenance has been notified and will address the issue as soon as possible.</a:t>
            </a:r>
          </a:p>
          <a:p>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9493645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Add </a:t>
            </a:r>
            <a:r>
              <a:rPr kumimoji="0" lang="en-US" altLang="zh-CN" sz="4800" b="1" i="0" u="none" strike="noStrike" kern="1200" cap="none" spc="0" normalizeH="0" baseline="0" noProof="0" dirty="0" err="1">
                <a:ln>
                  <a:noFill/>
                </a:ln>
                <a:solidFill>
                  <a:schemeClr val="bg1"/>
                </a:solidFill>
                <a:effectLst/>
                <a:uLnTx/>
                <a:uFillTx/>
                <a:latin typeface="+mj-lt"/>
                <a:ea typeface="+mn-ea"/>
                <a:cs typeface="Segoe UI" panose="020B0502040204020203" pitchFamily="34" charset="0"/>
              </a:rPr>
              <a:t>GenAI</a:t>
            </a: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 Gateway Capabilities with Azure API Management</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6</a:t>
            </a:r>
          </a:p>
        </p:txBody>
      </p:sp>
    </p:spTree>
    <p:custDataLst>
      <p:tags r:id="rId1"/>
    </p:custDataLst>
    <p:extLst>
      <p:ext uri="{BB962C8B-B14F-4D97-AF65-F5344CB8AC3E}">
        <p14:creationId xmlns:p14="http://schemas.microsoft.com/office/powerpoint/2010/main" val="252656305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87978"/>
            <a:ext cx="10951101" cy="369332"/>
          </a:xfrm>
        </p:spPr>
        <p:txBody>
          <a:bodyPr vert="horz" wrap="square" lIns="0" tIns="0" rIns="0" bIns="0" rtlCol="0" anchor="ctr">
            <a:spAutoFit/>
          </a:bodyPr>
          <a:lstStyle/>
          <a:p>
            <a:r>
              <a:rPr lang="en-US" sz="2400" dirty="0"/>
              <a:t>Introduction</a:t>
            </a:r>
            <a:r>
              <a:rPr lang="en-US" altLang="zh-CN" sz="2400" dirty="0"/>
              <a:t>: Add </a:t>
            </a:r>
            <a:r>
              <a:rPr lang="en-US" altLang="zh-CN" sz="2400" dirty="0" err="1"/>
              <a:t>GenAI</a:t>
            </a:r>
            <a:r>
              <a:rPr lang="en-US" altLang="zh-CN" sz="2400" dirty="0"/>
              <a:t> Gateway Capabilities with Azure API Management</a:t>
            </a:r>
            <a:endParaRPr lang="en-IN" sz="2400"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1"/>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 will import your Azure OpenAI service as an API in APIM and enable the </a:t>
            </a:r>
            <a:r>
              <a:rPr kumimoji="0" lang="en-US" sz="1800" b="0" i="1" u="none" strike="noStrike" kern="1200" cap="none" spc="0" normalizeH="0" baseline="0" noProof="0" dirty="0">
                <a:ln>
                  <a:noFill/>
                </a:ln>
                <a:solidFill>
                  <a:srgbClr val="000000"/>
                </a:solidFill>
                <a:effectLst/>
                <a:uLnTx/>
                <a:uFillTx/>
                <a:latin typeface="Segoe UI "/>
                <a:ea typeface="+mn-ea"/>
                <a:cs typeface="+mn-cs"/>
              </a:rPr>
              <a:t>generative AI (</a:t>
            </a:r>
            <a:r>
              <a:rPr kumimoji="0" lang="en-US" sz="1800" b="0" i="1" u="none" strike="noStrike" kern="1200" cap="none" spc="0" normalizeH="0" baseline="0" noProof="0" dirty="0" err="1">
                <a:ln>
                  <a:noFill/>
                </a:ln>
                <a:solidFill>
                  <a:srgbClr val="000000"/>
                </a:solidFill>
                <a:effectLst/>
                <a:uLnTx/>
                <a:uFillTx/>
                <a:latin typeface="Segoe UI "/>
                <a:ea typeface="+mn-ea"/>
                <a:cs typeface="+mn-cs"/>
              </a:rPr>
              <a:t>GenAI</a:t>
            </a:r>
            <a:r>
              <a:rPr kumimoji="0" lang="en-US" sz="1800" b="0" i="1" u="none" strike="noStrike" kern="1200" cap="none" spc="0" normalizeH="0" baseline="0" noProof="0" dirty="0">
                <a:ln>
                  <a:noFill/>
                </a:ln>
                <a:solidFill>
                  <a:srgbClr val="000000"/>
                </a:solidFill>
                <a:effectLst/>
                <a:uLnTx/>
                <a:uFillTx/>
                <a:latin typeface="Segoe UI "/>
                <a:ea typeface="+mn-ea"/>
                <a:cs typeface="+mn-cs"/>
              </a:rPr>
              <a:t>) gateway capabilities</a:t>
            </a:r>
            <a:r>
              <a:rPr kumimoji="0" lang="en-US" sz="1800" b="0" i="0" u="none" strike="noStrike" kern="1200" cap="none" spc="0" normalizeH="0" baseline="0" noProof="0" dirty="0">
                <a:ln>
                  <a:noFill/>
                </a:ln>
                <a:solidFill>
                  <a:srgbClr val="000000"/>
                </a:solidFill>
                <a:effectLst/>
                <a:uLnTx/>
                <a:uFillTx/>
                <a:latin typeface="Segoe UI "/>
                <a:ea typeface="+mn-ea"/>
                <a:cs typeface="+mn-cs"/>
              </a:rPr>
              <a:t>.</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exercise,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Import an Azure OpenAI Service resource as an API in Azure API Management</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Use APIM policies to manage token consumption and monitor token usage</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Integrate APIM-managed APIs into </a:t>
            </a:r>
            <a:r>
              <a:rPr lang="en-US" sz="1400" dirty="0" err="1">
                <a:solidFill>
                  <a:srgbClr val="000000"/>
                </a:solidFill>
                <a:latin typeface="Segoe UI "/>
              </a:rPr>
              <a:t>GenAI</a:t>
            </a:r>
            <a:r>
              <a:rPr lang="en-US" sz="1400" dirty="0">
                <a:solidFill>
                  <a:srgbClr val="000000"/>
                </a:solidFill>
                <a:latin typeface="Segoe UI "/>
              </a:rPr>
              <a:t> applications</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Load balance LLM workloads across two Azure OpenAI service instances (Optional)</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rocket">
            <a:extLst>
              <a:ext uri="{FF2B5EF4-FFF2-40B4-BE49-F238E27FC236}">
                <a16:creationId xmlns:a16="http://schemas.microsoft.com/office/drawing/2014/main" id="{A0FD925E-2161-113D-DDE1-7DC5768383F8}"/>
              </a:ext>
              <a:ext uri="{C183D7F6-B498-43B3-948B-1728B52AA6E4}">
                <adec:decorative xmlns:adec="http://schemas.microsoft.com/office/drawing/2017/decorative" val="1"/>
              </a:ext>
            </a:extLst>
          </p:cNvPr>
          <p:cNvSpPr>
            <a:spLocks noChangeAspect="1" noEditPoints="1"/>
          </p:cNvSpPr>
          <p:nvPr/>
        </p:nvSpPr>
        <p:spPr bwMode="auto">
          <a:xfrm>
            <a:off x="721208" y="4104534"/>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Graphic 28">
            <a:extLst>
              <a:ext uri="{FF2B5EF4-FFF2-40B4-BE49-F238E27FC236}">
                <a16:creationId xmlns:a16="http://schemas.microsoft.com/office/drawing/2014/main" id="{9F81135D-EB03-54DF-5117-658CDA0830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9418" y="2931244"/>
            <a:ext cx="1828800" cy="1828800"/>
          </a:xfrm>
          <a:prstGeom prst="rect">
            <a:avLst/>
          </a:prstGeom>
        </p:spPr>
      </p:pic>
    </p:spTree>
    <p:custDataLst>
      <p:tags r:id="rId1"/>
    </p:custDataLst>
    <p:extLst>
      <p:ext uri="{BB962C8B-B14F-4D97-AF65-F5344CB8AC3E}">
        <p14:creationId xmlns:p14="http://schemas.microsoft.com/office/powerpoint/2010/main" val="124631475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6 Architecture </a:t>
            </a:r>
            <a:endParaRPr lang="en-US" dirty="0"/>
          </a:p>
        </p:txBody>
      </p:sp>
      <p:grpSp>
        <p:nvGrpSpPr>
          <p:cNvPr id="25" name="Group 24">
            <a:extLst>
              <a:ext uri="{FF2B5EF4-FFF2-40B4-BE49-F238E27FC236}">
                <a16:creationId xmlns:a16="http://schemas.microsoft.com/office/drawing/2014/main" id="{DBB9AF71-669F-A539-D7A4-1B7024A9B18D}"/>
              </a:ext>
            </a:extLst>
          </p:cNvPr>
          <p:cNvGrpSpPr/>
          <p:nvPr/>
        </p:nvGrpSpPr>
        <p:grpSpPr>
          <a:xfrm>
            <a:off x="4406620" y="3174018"/>
            <a:ext cx="1778675" cy="1286396"/>
            <a:chOff x="4406620" y="3088420"/>
            <a:chExt cx="1778675" cy="1286396"/>
          </a:xfrm>
        </p:grpSpPr>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8757" y="3088420"/>
              <a:ext cx="914400" cy="914400"/>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406620" y="4005484"/>
              <a:ext cx="1778675"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 (C#)</a:t>
              </a:r>
            </a:p>
          </p:txBody>
        </p:sp>
      </p:grpSp>
      <p:grpSp>
        <p:nvGrpSpPr>
          <p:cNvPr id="14" name="Group 13">
            <a:extLst>
              <a:ext uri="{FF2B5EF4-FFF2-40B4-BE49-F238E27FC236}">
                <a16:creationId xmlns:a16="http://schemas.microsoft.com/office/drawing/2014/main" id="{E8934A73-E22C-440C-6743-7B6FE7E603A8}"/>
              </a:ext>
            </a:extLst>
          </p:cNvPr>
          <p:cNvGrpSpPr/>
          <p:nvPr/>
        </p:nvGrpSpPr>
        <p:grpSpPr>
          <a:xfrm>
            <a:off x="9736066" y="1920018"/>
            <a:ext cx="2055504" cy="1432264"/>
            <a:chOff x="7868781" y="1484930"/>
            <a:chExt cx="2055504" cy="1432264"/>
          </a:xfrm>
        </p:grpSpPr>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996" t="7910" r="25049" b="9081"/>
            <a:stretch/>
          </p:blipFill>
          <p:spPr bwMode="auto">
            <a:xfrm>
              <a:off x="8397260" y="1484930"/>
              <a:ext cx="998547" cy="9144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7868781" y="2270863"/>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Primary</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OpenAI</a:t>
              </a:r>
            </a:p>
          </p:txBody>
        </p:sp>
      </p:grpSp>
      <p:cxnSp>
        <p:nvCxnSpPr>
          <p:cNvPr id="37" name="Straight Arrow Connector 36">
            <a:extLst>
              <a:ext uri="{FF2B5EF4-FFF2-40B4-BE49-F238E27FC236}">
                <a16:creationId xmlns:a16="http://schemas.microsoft.com/office/drawing/2014/main" id="{21ED9B02-8A31-8F50-BB28-A0670DD225EB}"/>
              </a:ext>
            </a:extLst>
          </p:cNvPr>
          <p:cNvCxnSpPr>
            <a:cxnSpLocks/>
            <a:stCxn id="5" idx="2"/>
            <a:endCxn id="4" idx="0"/>
          </p:cNvCxnSpPr>
          <p:nvPr/>
        </p:nvCxnSpPr>
        <p:spPr>
          <a:xfrm rot="5400000">
            <a:off x="5462886" y="2360324"/>
            <a:ext cx="646766" cy="980623"/>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cxnSpLocks/>
            <a:stCxn id="18" idx="1"/>
            <a:endCxn id="4" idx="3"/>
          </p:cNvCxnSpPr>
          <p:nvPr/>
        </p:nvCxnSpPr>
        <p:spPr>
          <a:xfrm flipH="1">
            <a:off x="5753157" y="3629300"/>
            <a:ext cx="1642176" cy="19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C8122AFE-032C-A187-3130-9DD817F935C3}"/>
              </a:ext>
            </a:extLst>
          </p:cNvPr>
          <p:cNvGrpSpPr/>
          <p:nvPr/>
        </p:nvGrpSpPr>
        <p:grpSpPr>
          <a:xfrm>
            <a:off x="5762704" y="1275197"/>
            <a:ext cx="1027752" cy="1252055"/>
            <a:chOff x="5762704" y="1256405"/>
            <a:chExt cx="1027752" cy="1252055"/>
          </a:xfrm>
        </p:grpSpPr>
        <p:pic>
          <p:nvPicPr>
            <p:cNvPr id="3" name="Graphic 2">
              <a:extLst>
                <a:ext uri="{FF2B5EF4-FFF2-40B4-BE49-F238E27FC236}">
                  <a16:creationId xmlns:a16="http://schemas.microsoft.com/office/drawing/2014/main" id="{58719F05-54BC-4CB7-4B06-897DB55706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19380" y="1256405"/>
              <a:ext cx="914400" cy="914400"/>
            </a:xfrm>
            <a:prstGeom prst="rect">
              <a:avLst/>
            </a:prstGeom>
          </p:spPr>
        </p:pic>
        <p:sp>
          <p:nvSpPr>
            <p:cNvPr id="5" name="TextBox 4">
              <a:extLst>
                <a:ext uri="{FF2B5EF4-FFF2-40B4-BE49-F238E27FC236}">
                  <a16:creationId xmlns:a16="http://schemas.microsoft.com/office/drawing/2014/main" id="{3597485D-F3B6-82C0-FB2F-582365160FFA}"/>
                </a:ext>
              </a:extLst>
            </p:cNvPr>
            <p:cNvSpPr txBox="1"/>
            <p:nvPr/>
          </p:nvSpPr>
          <p:spPr>
            <a:xfrm>
              <a:off x="5762704" y="2139128"/>
              <a:ext cx="1027752"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grpSp>
      <p:grpSp>
        <p:nvGrpSpPr>
          <p:cNvPr id="43" name="Group 42">
            <a:extLst>
              <a:ext uri="{FF2B5EF4-FFF2-40B4-BE49-F238E27FC236}">
                <a16:creationId xmlns:a16="http://schemas.microsoft.com/office/drawing/2014/main" id="{4CFD1D6E-DBEE-89DA-3EB3-B75376A6B331}"/>
              </a:ext>
            </a:extLst>
          </p:cNvPr>
          <p:cNvGrpSpPr/>
          <p:nvPr/>
        </p:nvGrpSpPr>
        <p:grpSpPr>
          <a:xfrm>
            <a:off x="3571399" y="1275197"/>
            <a:ext cx="1428276" cy="1252055"/>
            <a:chOff x="3991177" y="1256405"/>
            <a:chExt cx="1428276" cy="1252055"/>
          </a:xfrm>
        </p:grpSpPr>
        <p:pic>
          <p:nvPicPr>
            <p:cNvPr id="2" name="Graphic 1">
              <a:extLst>
                <a:ext uri="{FF2B5EF4-FFF2-40B4-BE49-F238E27FC236}">
                  <a16:creationId xmlns:a16="http://schemas.microsoft.com/office/drawing/2014/main" id="{B55982BA-9A7C-386F-2198-A5A1564EBA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48115" y="1256405"/>
              <a:ext cx="914400" cy="914400"/>
            </a:xfrm>
            <a:prstGeom prst="rect">
              <a:avLst/>
            </a:prstGeom>
          </p:spPr>
        </p:pic>
        <p:sp>
          <p:nvSpPr>
            <p:cNvPr id="6" name="TextBox 5">
              <a:extLst>
                <a:ext uri="{FF2B5EF4-FFF2-40B4-BE49-F238E27FC236}">
                  <a16:creationId xmlns:a16="http://schemas.microsoft.com/office/drawing/2014/main" id="{BCBF0D77-81A2-A438-1A86-F4252640EE20}"/>
                </a:ext>
              </a:extLst>
            </p:cNvPr>
            <p:cNvSpPr txBox="1"/>
            <p:nvPr/>
          </p:nvSpPr>
          <p:spPr>
            <a:xfrm>
              <a:off x="3991177" y="2139128"/>
              <a:ext cx="1428276"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grpSp>
      <p:cxnSp>
        <p:nvCxnSpPr>
          <p:cNvPr id="7" name="Straight Arrow Connector 6">
            <a:extLst>
              <a:ext uri="{FF2B5EF4-FFF2-40B4-BE49-F238E27FC236}">
                <a16:creationId xmlns:a16="http://schemas.microsoft.com/office/drawing/2014/main" id="{25BC4458-5108-40F4-60E8-737A41BC87EC}"/>
              </a:ext>
            </a:extLst>
          </p:cNvPr>
          <p:cNvCxnSpPr>
            <a:cxnSpLocks/>
            <a:stCxn id="6" idx="2"/>
            <a:endCxn id="4" idx="0"/>
          </p:cNvCxnSpPr>
          <p:nvPr/>
        </p:nvCxnSpPr>
        <p:spPr>
          <a:xfrm rot="16200000" flipH="1">
            <a:off x="4467364" y="2345425"/>
            <a:ext cx="646766" cy="101042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A9D51E0-EBDA-DB9B-702F-2ABDC9862316}"/>
              </a:ext>
            </a:extLst>
          </p:cNvPr>
          <p:cNvGrpSpPr/>
          <p:nvPr/>
        </p:nvGrpSpPr>
        <p:grpSpPr>
          <a:xfrm>
            <a:off x="9736065" y="4604365"/>
            <a:ext cx="2055504" cy="1432264"/>
            <a:chOff x="7868780" y="1484930"/>
            <a:chExt cx="2055504" cy="1432264"/>
          </a:xfrm>
        </p:grpSpPr>
        <p:pic>
          <p:nvPicPr>
            <p:cNvPr id="16" name="Picture 2" descr="Azure OpenAI Service: Microsoft integriert ChatGPT und Dall-E in Cloud">
              <a:extLst>
                <a:ext uri="{FF2B5EF4-FFF2-40B4-BE49-F238E27FC236}">
                  <a16:creationId xmlns:a16="http://schemas.microsoft.com/office/drawing/2014/main" id="{EEA40E88-7EA7-7941-F444-BB5DC9860B2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996" t="7910" r="25049" b="9081"/>
            <a:stretch/>
          </p:blipFill>
          <p:spPr bwMode="auto">
            <a:xfrm>
              <a:off x="8397259" y="1484930"/>
              <a:ext cx="998547" cy="9144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511237E-DBE5-9A4C-B555-BE19152C3614}"/>
                </a:ext>
              </a:extLst>
            </p:cNvPr>
            <p:cNvSpPr txBox="1"/>
            <p:nvPr/>
          </p:nvSpPr>
          <p:spPr>
            <a:xfrm>
              <a:off x="7868780" y="2270863"/>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Secondary</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OpenAI</a:t>
              </a:r>
            </a:p>
          </p:txBody>
        </p:sp>
      </p:grpSp>
      <p:grpSp>
        <p:nvGrpSpPr>
          <p:cNvPr id="27" name="Group 26">
            <a:extLst>
              <a:ext uri="{FF2B5EF4-FFF2-40B4-BE49-F238E27FC236}">
                <a16:creationId xmlns:a16="http://schemas.microsoft.com/office/drawing/2014/main" id="{315A273D-A8D7-3763-7348-4ABB7DB796C2}"/>
              </a:ext>
            </a:extLst>
          </p:cNvPr>
          <p:cNvGrpSpPr/>
          <p:nvPr/>
        </p:nvGrpSpPr>
        <p:grpSpPr>
          <a:xfrm>
            <a:off x="1508696" y="3110192"/>
            <a:ext cx="1778675" cy="1278876"/>
            <a:chOff x="1499420" y="2911274"/>
            <a:chExt cx="1778675" cy="1278876"/>
          </a:xfrm>
        </p:grpSpPr>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2398" y="2911274"/>
              <a:ext cx="1772719" cy="103712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FEAB9C2-7B4C-B049-19B6-127C039E1594}"/>
                </a:ext>
              </a:extLst>
            </p:cNvPr>
            <p:cNvSpPr txBox="1"/>
            <p:nvPr/>
          </p:nvSpPr>
          <p:spPr>
            <a:xfrm>
              <a:off x="1499420" y="3820818"/>
              <a:ext cx="1778675"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UI (Python)</a:t>
              </a:r>
            </a:p>
          </p:txBody>
        </p:sp>
      </p:grpSp>
      <p:cxnSp>
        <p:nvCxnSpPr>
          <p:cNvPr id="32" name="Straight Arrow Connector 31">
            <a:extLst>
              <a:ext uri="{FF2B5EF4-FFF2-40B4-BE49-F238E27FC236}">
                <a16:creationId xmlns:a16="http://schemas.microsoft.com/office/drawing/2014/main" id="{2F5C74D1-1989-7A68-8D1E-20B1BAE3C6AB}"/>
              </a:ext>
            </a:extLst>
          </p:cNvPr>
          <p:cNvCxnSpPr>
            <a:cxnSpLocks/>
            <a:stCxn id="4" idx="1"/>
            <a:endCxn id="23" idx="3"/>
          </p:cNvCxnSpPr>
          <p:nvPr/>
        </p:nvCxnSpPr>
        <p:spPr>
          <a:xfrm flipH="1" flipV="1">
            <a:off x="3284393" y="3628756"/>
            <a:ext cx="1554364" cy="24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ADC7DFE-5574-ADFC-CC35-EE93BE88375A}"/>
              </a:ext>
            </a:extLst>
          </p:cNvPr>
          <p:cNvCxnSpPr>
            <a:cxnSpLocks/>
            <a:stCxn id="29" idx="1"/>
            <a:endCxn id="18" idx="3"/>
          </p:cNvCxnSpPr>
          <p:nvPr/>
        </p:nvCxnSpPr>
        <p:spPr>
          <a:xfrm rot="10800000" flipV="1">
            <a:off x="8309733" y="2377218"/>
            <a:ext cx="1954812" cy="1252082"/>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6">
            <a:extLst>
              <a:ext uri="{FF2B5EF4-FFF2-40B4-BE49-F238E27FC236}">
                <a16:creationId xmlns:a16="http://schemas.microsoft.com/office/drawing/2014/main" id="{02D77E9C-B0EA-05B2-248A-6A7155E28950}"/>
              </a:ext>
            </a:extLst>
          </p:cNvPr>
          <p:cNvCxnSpPr>
            <a:cxnSpLocks/>
            <a:stCxn id="16" idx="1"/>
            <a:endCxn id="18" idx="3"/>
          </p:cNvCxnSpPr>
          <p:nvPr/>
        </p:nvCxnSpPr>
        <p:spPr>
          <a:xfrm rot="10800000">
            <a:off x="8309734" y="3629301"/>
            <a:ext cx="1954811" cy="1432265"/>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CC7939B0-3B55-1C00-FBA0-FF0856C13B4D}"/>
              </a:ext>
            </a:extLst>
          </p:cNvPr>
          <p:cNvGrpSpPr/>
          <p:nvPr/>
        </p:nvGrpSpPr>
        <p:grpSpPr>
          <a:xfrm>
            <a:off x="6887637" y="3172100"/>
            <a:ext cx="1929792" cy="1203144"/>
            <a:chOff x="6887637" y="2929923"/>
            <a:chExt cx="1929792" cy="1203144"/>
          </a:xfrm>
        </p:grpSpPr>
        <p:pic>
          <p:nvPicPr>
            <p:cNvPr id="18" name="Graphic 17">
              <a:extLst>
                <a:ext uri="{FF2B5EF4-FFF2-40B4-BE49-F238E27FC236}">
                  <a16:creationId xmlns:a16="http://schemas.microsoft.com/office/drawing/2014/main" id="{7CF81267-822D-8D6E-F691-865CA490EA7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95333" y="2929923"/>
              <a:ext cx="914400" cy="914400"/>
            </a:xfrm>
            <a:prstGeom prst="rect">
              <a:avLst/>
            </a:prstGeom>
          </p:spPr>
        </p:pic>
        <p:sp>
          <p:nvSpPr>
            <p:cNvPr id="61" name="TextBox 60">
              <a:extLst>
                <a:ext uri="{FF2B5EF4-FFF2-40B4-BE49-F238E27FC236}">
                  <a16:creationId xmlns:a16="http://schemas.microsoft.com/office/drawing/2014/main" id="{5C8051EA-FE23-DB61-DAB1-666332F88460}"/>
                </a:ext>
              </a:extLst>
            </p:cNvPr>
            <p:cNvSpPr txBox="1"/>
            <p:nvPr/>
          </p:nvSpPr>
          <p:spPr>
            <a:xfrm>
              <a:off x="6887637" y="3763735"/>
              <a:ext cx="1929792"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API Management</a:t>
              </a:r>
            </a:p>
          </p:txBody>
        </p:sp>
      </p:grpSp>
    </p:spTree>
    <p:custDataLst>
      <p:tags r:id="rId1"/>
    </p:custDataLst>
    <p:extLst>
      <p:ext uri="{BB962C8B-B14F-4D97-AF65-F5344CB8AC3E}">
        <p14:creationId xmlns:p14="http://schemas.microsoft.com/office/powerpoint/2010/main" val="167044932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0" y="5083231"/>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sp>
        <p:nvSpPr>
          <p:cNvPr id="6" name="Freeform: Shape 5">
            <a:extLst>
              <a:ext uri="{FF2B5EF4-FFF2-40B4-BE49-F238E27FC236}">
                <a16:creationId xmlns:a16="http://schemas.microsoft.com/office/drawing/2014/main" id="{2DC274F8-24DE-89A0-F727-1A2234988A92}"/>
              </a:ext>
              <a:ext uri="{C183D7F6-B498-43B3-948B-1728B52AA6E4}">
                <adec:decorative xmlns:adec="http://schemas.microsoft.com/office/drawing/2017/decorative" val="1"/>
              </a:ext>
            </a:extLst>
          </p:cNvPr>
          <p:cNvSpPr/>
          <p:nvPr/>
        </p:nvSpPr>
        <p:spPr bwMode="auto">
          <a:xfrm>
            <a:off x="6312626" y="1519214"/>
            <a:ext cx="5465042" cy="4071683"/>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Manage token consumption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i="0" dirty="0">
                <a:solidFill>
                  <a:srgbClr val="333333"/>
                </a:solidFill>
                <a:effectLst/>
                <a:latin typeface="SegoeUI"/>
              </a:rPr>
              <a:t>APIM’s </a:t>
            </a:r>
            <a:r>
              <a:rPr lang="en-US" sz="2000" b="0" i="0" dirty="0" err="1">
                <a:solidFill>
                  <a:srgbClr val="333333"/>
                </a:solidFill>
                <a:effectLst/>
                <a:latin typeface="SegoeUI"/>
              </a:rPr>
              <a:t>GenAI</a:t>
            </a:r>
            <a:r>
              <a:rPr lang="en-US" sz="2000" b="0" i="0" dirty="0">
                <a:solidFill>
                  <a:srgbClr val="333333"/>
                </a:solidFill>
                <a:effectLst/>
                <a:latin typeface="SegoeUI"/>
              </a:rPr>
              <a:t> Gateway capabilities provide token consumption management functionality</a:t>
            </a:r>
            <a:endParaRPr kumimoji="0" lang="en-US" sz="2000" b="0" i="0" u="none" strike="noStrike" kern="1200" cap="none" spc="0" normalizeH="0" baseline="0" noProof="0" dirty="0">
              <a:ln>
                <a:noFill/>
              </a:ln>
              <a:effectLst/>
              <a:uLnTx/>
              <a:uFillTx/>
              <a:latin typeface="Segoe UI "/>
              <a:ea typeface="+mn-ea"/>
              <a:cs typeface="+mn-cs"/>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414332" y="1519214"/>
            <a:ext cx="5465042" cy="4071683"/>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4" name="Picture 3">
            <a:extLst>
              <a:ext uri="{FF2B5EF4-FFF2-40B4-BE49-F238E27FC236}">
                <a16:creationId xmlns:a16="http://schemas.microsoft.com/office/drawing/2014/main" id="{4091D01E-38F9-9699-B58F-587745C2C904}"/>
              </a:ext>
            </a:extLst>
          </p:cNvPr>
          <p:cNvPicPr>
            <a:picLocks noChangeAspect="1"/>
          </p:cNvPicPr>
          <p:nvPr/>
        </p:nvPicPr>
        <p:blipFill>
          <a:blip r:embed="rId4"/>
          <a:stretch>
            <a:fillRect/>
          </a:stretch>
        </p:blipFill>
        <p:spPr>
          <a:xfrm>
            <a:off x="528839" y="1745545"/>
            <a:ext cx="5236029" cy="3619020"/>
          </a:xfrm>
          <a:prstGeom prst="rect">
            <a:avLst/>
          </a:prstGeom>
        </p:spPr>
      </p:pic>
      <p:pic>
        <p:nvPicPr>
          <p:cNvPr id="5" name="Picture 4">
            <a:extLst>
              <a:ext uri="{FF2B5EF4-FFF2-40B4-BE49-F238E27FC236}">
                <a16:creationId xmlns:a16="http://schemas.microsoft.com/office/drawing/2014/main" id="{C6A11BFC-1222-71BE-8975-E8ED865035BF}"/>
              </a:ext>
            </a:extLst>
          </p:cNvPr>
          <p:cNvPicPr>
            <a:picLocks noChangeAspect="1"/>
          </p:cNvPicPr>
          <p:nvPr/>
        </p:nvPicPr>
        <p:blipFill>
          <a:blip r:embed="rId5"/>
          <a:stretch>
            <a:fillRect/>
          </a:stretch>
        </p:blipFill>
        <p:spPr>
          <a:xfrm>
            <a:off x="7140147" y="2345380"/>
            <a:ext cx="3810000" cy="2419350"/>
          </a:xfrm>
          <a:prstGeom prst="rect">
            <a:avLst/>
          </a:prstGeom>
        </p:spPr>
      </p:pic>
      <p:sp>
        <p:nvSpPr>
          <p:cNvPr id="7" name="TextBox 6">
            <a:extLst>
              <a:ext uri="{FF2B5EF4-FFF2-40B4-BE49-F238E27FC236}">
                <a16:creationId xmlns:a16="http://schemas.microsoft.com/office/drawing/2014/main" id="{8394F495-527D-C0C8-14E1-472CB9C21CA4}"/>
              </a:ext>
            </a:extLst>
          </p:cNvPr>
          <p:cNvSpPr txBox="1"/>
          <p:nvPr/>
        </p:nvSpPr>
        <p:spPr>
          <a:xfrm>
            <a:off x="2163154" y="5663339"/>
            <a:ext cx="1967398" cy="307777"/>
          </a:xfrm>
          <a:prstGeom prst="rect">
            <a:avLst/>
          </a:prstGeom>
          <a:noFill/>
        </p:spPr>
        <p:txBody>
          <a:bodyPr wrap="none" lIns="0" tIns="0" rIns="0" bIns="0" rtlCol="0">
            <a:spAutoFit/>
          </a:bodyPr>
          <a:lstStyle/>
          <a:p>
            <a:pPr algn="l"/>
            <a:r>
              <a:rPr lang="en-US" sz="2000" dirty="0"/>
              <a:t>Token limit policy</a:t>
            </a:r>
          </a:p>
        </p:txBody>
      </p:sp>
      <p:sp>
        <p:nvSpPr>
          <p:cNvPr id="8" name="TextBox 7">
            <a:extLst>
              <a:ext uri="{FF2B5EF4-FFF2-40B4-BE49-F238E27FC236}">
                <a16:creationId xmlns:a16="http://schemas.microsoft.com/office/drawing/2014/main" id="{2B36A5B5-2105-C70B-CD0D-C00DA8D5A345}"/>
              </a:ext>
            </a:extLst>
          </p:cNvPr>
          <p:cNvSpPr txBox="1"/>
          <p:nvPr/>
        </p:nvSpPr>
        <p:spPr>
          <a:xfrm>
            <a:off x="7678940" y="5663339"/>
            <a:ext cx="2732415" cy="307777"/>
          </a:xfrm>
          <a:prstGeom prst="rect">
            <a:avLst/>
          </a:prstGeom>
          <a:noFill/>
        </p:spPr>
        <p:txBody>
          <a:bodyPr wrap="none" lIns="0" tIns="0" rIns="0" bIns="0" rtlCol="0">
            <a:spAutoFit/>
          </a:bodyPr>
          <a:lstStyle/>
          <a:p>
            <a:pPr algn="l"/>
            <a:r>
              <a:rPr lang="en-US" sz="2000" dirty="0"/>
              <a:t>Emit token metric policy</a:t>
            </a:r>
          </a:p>
        </p:txBody>
      </p:sp>
    </p:spTree>
    <p:custDataLst>
      <p:tags r:id="rId1"/>
    </p:custDataLst>
    <p:extLst>
      <p:ext uri="{BB962C8B-B14F-4D97-AF65-F5344CB8AC3E}">
        <p14:creationId xmlns:p14="http://schemas.microsoft.com/office/powerpoint/2010/main" val="30740314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Balance LLM load across multiple Azure OpenAI instances</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The APIM Load Balancer feature spreads LLM workloads across multiple Azure OpenAI endpoints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33" y="1729104"/>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4" name="Picture 3">
            <a:extLst>
              <a:ext uri="{FF2B5EF4-FFF2-40B4-BE49-F238E27FC236}">
                <a16:creationId xmlns:a16="http://schemas.microsoft.com/office/drawing/2014/main" id="{196771FC-040A-D1C7-5242-95BB03C0F188}"/>
              </a:ext>
            </a:extLst>
          </p:cNvPr>
          <p:cNvPicPr>
            <a:picLocks noChangeAspect="1"/>
          </p:cNvPicPr>
          <p:nvPr/>
        </p:nvPicPr>
        <p:blipFill>
          <a:blip r:embed="rId4"/>
          <a:stretch>
            <a:fillRect/>
          </a:stretch>
        </p:blipFill>
        <p:spPr>
          <a:xfrm>
            <a:off x="3190704" y="1729104"/>
            <a:ext cx="5810591" cy="4019356"/>
          </a:xfrm>
          <a:prstGeom prst="rect">
            <a:avLst/>
          </a:prstGeom>
        </p:spPr>
      </p:pic>
    </p:spTree>
    <p:custDataLst>
      <p:tags r:id="rId1"/>
    </p:custDataLst>
    <p:extLst>
      <p:ext uri="{BB962C8B-B14F-4D97-AF65-F5344CB8AC3E}">
        <p14:creationId xmlns:p14="http://schemas.microsoft.com/office/powerpoint/2010/main" val="23337452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Dashboard Structure</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27699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Index.py</a:t>
            </a:r>
          </a:p>
          <a:p>
            <a:pPr marL="285750" indent="-285750">
              <a:buFont typeface="Arial"/>
              <a:buChar char="•"/>
            </a:pPr>
            <a:r>
              <a:rPr lang="en-US" dirty="0">
                <a:solidFill>
                  <a:srgbClr val="161616"/>
                </a:solidFill>
                <a:latin typeface="Segoe UI"/>
                <a:cs typeface="Segoe UI"/>
              </a:rPr>
              <a:t>.</a:t>
            </a:r>
            <a:r>
              <a:rPr lang="en-US" dirty="0" err="1">
                <a:solidFill>
                  <a:srgbClr val="161616"/>
                </a:solidFill>
                <a:latin typeface="Segoe UI"/>
                <a:cs typeface="Segoe UI"/>
              </a:rPr>
              <a:t>streamlit</a:t>
            </a:r>
            <a:r>
              <a:rPr lang="en-US" dirty="0">
                <a:solidFill>
                  <a:srgbClr val="161616"/>
                </a:solidFill>
                <a:latin typeface="Segoe UI"/>
                <a:cs typeface="Segoe UI"/>
              </a:rPr>
              <a:t>\</a:t>
            </a:r>
          </a:p>
          <a:p>
            <a:pPr marL="742950" lvl="1" indent="-285750">
              <a:buFont typeface="Arial"/>
              <a:buChar char="•"/>
            </a:pPr>
            <a:r>
              <a:rPr lang="en-US" dirty="0" err="1">
                <a:solidFill>
                  <a:srgbClr val="161616"/>
                </a:solidFill>
                <a:latin typeface="Segoe UI"/>
                <a:cs typeface="Segoe UI"/>
              </a:rPr>
              <a:t>Secrets.template.toml</a:t>
            </a:r>
            <a:endParaRPr lang="en-US" dirty="0">
              <a:solidFill>
                <a:srgbClr val="161616"/>
              </a:solidFill>
              <a:latin typeface="Segoe UI"/>
              <a:cs typeface="Segoe UI"/>
            </a:endParaRPr>
          </a:p>
          <a:p>
            <a:pPr marL="285750" indent="-285750">
              <a:buFont typeface="Arial"/>
              <a:buChar char="•"/>
            </a:pPr>
            <a:r>
              <a:rPr lang="en-US" dirty="0">
                <a:solidFill>
                  <a:srgbClr val="161616"/>
                </a:solidFill>
                <a:latin typeface="Segoe UI"/>
                <a:cs typeface="Segoe UI"/>
              </a:rPr>
              <a:t>pages\</a:t>
            </a:r>
          </a:p>
          <a:p>
            <a:pPr marL="742950" lvl="1" indent="-285750">
              <a:buFont typeface="Arial"/>
              <a:buChar char="•"/>
            </a:pPr>
            <a:r>
              <a:rPr lang="en-US" dirty="0">
                <a:solidFill>
                  <a:srgbClr val="161616"/>
                </a:solidFill>
                <a:latin typeface="Segoe UI"/>
                <a:cs typeface="Segoe UI"/>
              </a:rPr>
              <a:t>1_Chat_with_Data.py</a:t>
            </a:r>
          </a:p>
          <a:p>
            <a:pPr marL="742950" lvl="1" indent="-285750">
              <a:buFont typeface="Arial"/>
              <a:buChar char="•"/>
            </a:pPr>
            <a:r>
              <a:rPr lang="en-US" dirty="0">
                <a:solidFill>
                  <a:srgbClr val="161616"/>
                </a:solidFill>
                <a:latin typeface="Segoe UI"/>
                <a:cs typeface="Segoe UI"/>
              </a:rPr>
              <a:t>2_API_Integration.py</a:t>
            </a:r>
          </a:p>
          <a:p>
            <a:pPr marL="742950" lvl="1" indent="-285750">
              <a:buFont typeface="Arial"/>
              <a:buChar char="•"/>
            </a:pPr>
            <a:r>
              <a:rPr lang="en-US" dirty="0">
                <a:solidFill>
                  <a:srgbClr val="161616"/>
                </a:solidFill>
                <a:latin typeface="Segoe UI"/>
                <a:cs typeface="Segoe UI"/>
              </a:rPr>
              <a:t>3_Vector_Search.py</a:t>
            </a:r>
          </a:p>
          <a:p>
            <a:pPr marL="742950" lvl="1" indent="-285750">
              <a:buFont typeface="Arial"/>
              <a:buChar char="•"/>
            </a:pPr>
            <a:r>
              <a:rPr lang="en-US" dirty="0">
                <a:solidFill>
                  <a:srgbClr val="161616"/>
                </a:solidFill>
                <a:latin typeface="Segoe UI"/>
                <a:cs typeface="Segoe UI"/>
              </a:rPr>
              <a:t>4_Call_Center.py</a:t>
            </a:r>
          </a:p>
          <a:p>
            <a:pPr marL="742950" lvl="1" indent="-285750">
              <a:buFont typeface="Arial"/>
              <a:buChar char="•"/>
            </a:pPr>
            <a:r>
              <a:rPr lang="en-US" dirty="0">
                <a:solidFill>
                  <a:srgbClr val="161616"/>
                </a:solidFill>
                <a:latin typeface="Segoe UI"/>
                <a:cs typeface="Segoe UI"/>
              </a:rPr>
              <a:t>5_Call_Center_Search.py</a:t>
            </a:r>
          </a:p>
          <a:p>
            <a:pPr marL="742950" lvl="1" indent="-285750">
              <a:buFont typeface="Arial"/>
              <a:buChar char="•"/>
            </a:pPr>
            <a:r>
              <a:rPr lang="en-US" dirty="0">
                <a:solidFill>
                  <a:srgbClr val="161616"/>
                </a:solidFill>
                <a:latin typeface="Segoe UI"/>
                <a:cs typeface="Segoe UI"/>
              </a:rPr>
              <a:t>6_Copilot_Chat.py</a:t>
            </a:r>
          </a:p>
        </p:txBody>
      </p:sp>
    </p:spTree>
    <p:extLst>
      <p:ext uri="{BB962C8B-B14F-4D97-AF65-F5344CB8AC3E}">
        <p14:creationId xmlns:p14="http://schemas.microsoft.com/office/powerpoint/2010/main" val="287071423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Workshop Resource Cleanup</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7</a:t>
            </a:r>
          </a:p>
        </p:txBody>
      </p:sp>
    </p:spTree>
    <p:custDataLst>
      <p:tags r:id="rId1"/>
    </p:custDataLst>
    <p:extLst>
      <p:ext uri="{BB962C8B-B14F-4D97-AF65-F5344CB8AC3E}">
        <p14:creationId xmlns:p14="http://schemas.microsoft.com/office/powerpoint/2010/main" val="317713848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Workshop Resource Cleanup</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50"/>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 will delete the Azure and GitHub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codespaces</a:t>
            </a:r>
            <a:r>
              <a:rPr kumimoji="0" lang="en-US" sz="1800" b="0" i="0" u="none" strike="noStrike" kern="1200" cap="none" spc="0" normalizeH="0" baseline="0" noProof="0" dirty="0">
                <a:ln>
                  <a:noFill/>
                </a:ln>
                <a:solidFill>
                  <a:srgbClr val="000000"/>
                </a:solidFill>
                <a:effectLst/>
                <a:uLnTx/>
                <a:uFillTx/>
                <a:latin typeface="Segoe UI "/>
                <a:ea typeface="+mn-ea"/>
                <a:cs typeface="+mn-cs"/>
              </a:rPr>
              <a:t> resources you created for this workshop.</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3" y="1989962"/>
            <a:ext cx="844731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a:t>
            </a:r>
            <a:r>
              <a:rPr lang="en-US" sz="1600" b="1" dirty="0">
                <a:solidFill>
                  <a:srgbClr val="3B2E58"/>
                </a:solidFill>
                <a:latin typeface="Segoe UI "/>
              </a:rPr>
              <a:t>exercise</a:t>
            </a:r>
            <a:r>
              <a:rPr kumimoji="0" lang="en-US" sz="1600" b="1" i="0" u="none" strike="noStrike" kern="1200" cap="none" spc="0" normalizeH="0" baseline="0" noProof="0" dirty="0">
                <a:ln>
                  <a:noFill/>
                </a:ln>
                <a:solidFill>
                  <a:srgbClr val="3B2E58"/>
                </a:solidFill>
                <a:effectLst/>
                <a:uLnTx/>
                <a:uFillTx/>
                <a:latin typeface="Segoe UI "/>
                <a:ea typeface="+mn-ea"/>
                <a:cs typeface="+mn-cs"/>
              </a:rPr>
              <a:t>, you will have deleted all workshop-related resources.</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Delete your GitHub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codespaces</a:t>
            </a:r>
            <a:r>
              <a:rPr kumimoji="0" lang="en-US" sz="1400" b="0" i="0" u="none" strike="noStrike" kern="1200" cap="none" spc="0" normalizeH="0" baseline="0" noProof="0" dirty="0">
                <a:ln>
                  <a:noFill/>
                </a:ln>
                <a:solidFill>
                  <a:srgbClr val="000000"/>
                </a:solidFill>
                <a:effectLst/>
                <a:uLnTx/>
                <a:uFillTx/>
                <a:latin typeface="Segoe UI "/>
                <a:ea typeface="+mn-ea"/>
                <a:cs typeface="+mn-cs"/>
              </a:rPr>
              <a:t> instance</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Delete all Azure resources</a:t>
            </a:r>
          </a:p>
        </p:txBody>
      </p:sp>
      <p:pic>
        <p:nvPicPr>
          <p:cNvPr id="7" name="Graphic 6">
            <a:extLst>
              <a:ext uri="{FF2B5EF4-FFF2-40B4-BE49-F238E27FC236}">
                <a16:creationId xmlns:a16="http://schemas.microsoft.com/office/drawing/2014/main" id="{8B4DCE3E-E479-27E1-54C8-609ADC46C6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4831" y="2646988"/>
            <a:ext cx="200025" cy="200025"/>
          </a:xfrm>
          <a:prstGeom prst="rect">
            <a:avLst/>
          </a:prstGeom>
        </p:spPr>
      </p:pic>
      <p:pic>
        <p:nvPicPr>
          <p:cNvPr id="29" name="Graphic 28">
            <a:extLst>
              <a:ext uri="{FF2B5EF4-FFF2-40B4-BE49-F238E27FC236}">
                <a16:creationId xmlns:a16="http://schemas.microsoft.com/office/drawing/2014/main" id="{21F4818E-4F5F-FFC7-907D-C2796A23B4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092" y="3324184"/>
            <a:ext cx="228600" cy="228600"/>
          </a:xfrm>
          <a:prstGeom prst="rect">
            <a:avLst/>
          </a:prstGeom>
        </p:spPr>
      </p:pic>
    </p:spTree>
    <p:custDataLst>
      <p:tags r:id="rId1"/>
    </p:custDataLst>
    <p:extLst>
      <p:ext uri="{BB962C8B-B14F-4D97-AF65-F5344CB8AC3E}">
        <p14:creationId xmlns:p14="http://schemas.microsoft.com/office/powerpoint/2010/main" val="12351195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Miscellaneous Resources</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err="1">
                <a:solidFill>
                  <a:srgbClr val="161616"/>
                </a:solidFill>
                <a:latin typeface="Segoe UI"/>
                <a:cs typeface="Segoe UI"/>
              </a:rPr>
              <a:t>ContosoSuitesVectorizationFunction</a:t>
            </a:r>
            <a:r>
              <a:rPr lang="en-US" dirty="0">
                <a:solidFill>
                  <a:srgbClr val="161616"/>
                </a:solidFill>
                <a:latin typeface="Segoe UI"/>
                <a:cs typeface="Segoe UI"/>
              </a:rPr>
              <a:t>\</a:t>
            </a:r>
          </a:p>
          <a:p>
            <a:pPr marL="285750" indent="-285750">
              <a:buFont typeface="Arial"/>
              <a:buChar char="•"/>
            </a:pPr>
            <a:r>
              <a:rPr lang="en-US" dirty="0" err="1">
                <a:solidFill>
                  <a:srgbClr val="161616"/>
                </a:solidFill>
                <a:latin typeface="Segoe UI"/>
                <a:cs typeface="Segoe UI"/>
              </a:rPr>
              <a:t>InfrastructureAsCode</a:t>
            </a:r>
            <a:r>
              <a:rPr lang="en-US" dirty="0">
                <a:solidFill>
                  <a:srgbClr val="161616"/>
                </a:solidFill>
                <a:latin typeface="Segoe UI"/>
                <a:cs typeface="Segoe UI"/>
              </a:rPr>
              <a:t>\</a:t>
            </a:r>
          </a:p>
          <a:p>
            <a:pPr marL="285750" indent="-285750">
              <a:buFont typeface="Arial"/>
              <a:buChar char="•"/>
            </a:pPr>
            <a:r>
              <a:rPr lang="en-US" dirty="0">
                <a:solidFill>
                  <a:srgbClr val="161616"/>
                </a:solidFill>
                <a:latin typeface="Segoe UI"/>
                <a:cs typeface="Segoe UI"/>
              </a:rPr>
              <a:t>.</a:t>
            </a:r>
            <a:r>
              <a:rPr lang="en-US" dirty="0" err="1">
                <a:solidFill>
                  <a:srgbClr val="161616"/>
                </a:solidFill>
                <a:latin typeface="Segoe UI"/>
                <a:cs typeface="Segoe UI"/>
              </a:rPr>
              <a:t>github</a:t>
            </a:r>
            <a:r>
              <a:rPr lang="en-US" dirty="0">
                <a:solidFill>
                  <a:srgbClr val="161616"/>
                </a:solidFill>
                <a:latin typeface="Segoe UI"/>
                <a:cs typeface="Segoe UI"/>
              </a:rPr>
              <a:t>\workflows\</a:t>
            </a:r>
          </a:p>
          <a:p>
            <a:pPr marL="285750" indent="-285750">
              <a:buFont typeface="Arial"/>
              <a:buChar char="•"/>
            </a:pPr>
            <a:r>
              <a:rPr lang="en-US" dirty="0">
                <a:solidFill>
                  <a:srgbClr val="161616"/>
                </a:solidFill>
                <a:latin typeface="Segoe UI"/>
                <a:cs typeface="Segoe UI"/>
              </a:rPr>
              <a:t>data\</a:t>
            </a:r>
          </a:p>
          <a:p>
            <a:pPr marL="742950" lvl="1" indent="-285750">
              <a:buFont typeface="Arial"/>
              <a:buChar char="•"/>
            </a:pPr>
            <a:r>
              <a:rPr lang="en-US" dirty="0">
                <a:solidFill>
                  <a:srgbClr val="161616"/>
                </a:solidFill>
                <a:latin typeface="Segoe UI"/>
                <a:cs typeface="Segoe UI"/>
              </a:rPr>
              <a:t>audio\</a:t>
            </a:r>
          </a:p>
        </p:txBody>
      </p:sp>
    </p:spTree>
    <p:extLst>
      <p:ext uri="{BB962C8B-B14F-4D97-AF65-F5344CB8AC3E}">
        <p14:creationId xmlns:p14="http://schemas.microsoft.com/office/powerpoint/2010/main" val="16639884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application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Exercise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61865" y="2571767"/>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3921694" y="3146930"/>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05805" y="2540084"/>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2765634" y="311524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420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34019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873460" y="2444262"/>
            <a:ext cx="5655039" cy="39565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694296"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52509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45343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76311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77607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448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74109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sp>
        <p:nvSpPr>
          <p:cNvPr id="25" name="TextBox 24">
            <a:extLst>
              <a:ext uri="{FF2B5EF4-FFF2-40B4-BE49-F238E27FC236}">
                <a16:creationId xmlns:a16="http://schemas.microsoft.com/office/drawing/2014/main" id="{C4980659-D0D7-D950-23EE-7FDC57894B20}"/>
              </a:ext>
            </a:extLst>
          </p:cNvPr>
          <p:cNvSpPr txBox="1"/>
          <p:nvPr/>
        </p:nvSpPr>
        <p:spPr>
          <a:xfrm>
            <a:off x="8720046" y="317808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448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74047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pic>
        <p:nvPicPr>
          <p:cNvPr id="2" name="Picture 2" descr="Logo device only">
            <a:extLst>
              <a:ext uri="{FF2B5EF4-FFF2-40B4-BE49-F238E27FC236}">
                <a16:creationId xmlns:a16="http://schemas.microsoft.com/office/drawing/2014/main" id="{3D2F7AE9-6E60-E9FA-CD45-DB7232E9287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434823" y="2629972"/>
            <a:ext cx="625949" cy="758585"/>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7F673FEA-349C-922D-20B8-CB8273FE10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047412" y="2535416"/>
            <a:ext cx="718222" cy="718222"/>
          </a:xfrm>
          <a:prstGeom prst="rect">
            <a:avLst/>
          </a:prstGeom>
        </p:spPr>
      </p:pic>
      <p:sp>
        <p:nvSpPr>
          <p:cNvPr id="9" name="TextBox 8">
            <a:extLst>
              <a:ext uri="{FF2B5EF4-FFF2-40B4-BE49-F238E27FC236}">
                <a16:creationId xmlns:a16="http://schemas.microsoft.com/office/drawing/2014/main" id="{6C2E35FA-50C5-4AD7-025F-B9FDB139DCC9}"/>
              </a:ext>
            </a:extLst>
          </p:cNvPr>
          <p:cNvSpPr txBox="1"/>
          <p:nvPr/>
        </p:nvSpPr>
        <p:spPr>
          <a:xfrm>
            <a:off x="1378771" y="316305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pic>
        <p:nvPicPr>
          <p:cNvPr id="20" name="Graphic 19">
            <a:extLst>
              <a:ext uri="{FF2B5EF4-FFF2-40B4-BE49-F238E27FC236}">
                <a16:creationId xmlns:a16="http://schemas.microsoft.com/office/drawing/2014/main" id="{C742B0D9-8E97-F579-8A6D-AF780E5E7EA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80039" y="3776341"/>
            <a:ext cx="570202" cy="570202"/>
          </a:xfrm>
          <a:prstGeom prst="rect">
            <a:avLst/>
          </a:prstGeom>
        </p:spPr>
      </p:pic>
      <p:sp>
        <p:nvSpPr>
          <p:cNvPr id="22" name="TextBox 21">
            <a:extLst>
              <a:ext uri="{FF2B5EF4-FFF2-40B4-BE49-F238E27FC236}">
                <a16:creationId xmlns:a16="http://schemas.microsoft.com/office/drawing/2014/main" id="{9F25699C-F5B1-C156-B116-4BDF9F00B070}"/>
              </a:ext>
            </a:extLst>
          </p:cNvPr>
          <p:cNvSpPr txBox="1"/>
          <p:nvPr/>
        </p:nvSpPr>
        <p:spPr>
          <a:xfrm>
            <a:off x="2025463" y="428311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Plan</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Services</a:t>
            </a:r>
          </a:p>
        </p:txBody>
      </p:sp>
      <p:pic>
        <p:nvPicPr>
          <p:cNvPr id="26" name="Graphic 25">
            <a:extLst>
              <a:ext uri="{FF2B5EF4-FFF2-40B4-BE49-F238E27FC236}">
                <a16:creationId xmlns:a16="http://schemas.microsoft.com/office/drawing/2014/main" id="{F8480E79-47A4-5092-7A75-320329EF318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163601" y="5108289"/>
            <a:ext cx="616438" cy="616438"/>
          </a:xfrm>
          <a:prstGeom prst="rect">
            <a:avLst/>
          </a:prstGeom>
        </p:spPr>
      </p:pic>
      <p:sp>
        <p:nvSpPr>
          <p:cNvPr id="27" name="TextBox 26">
            <a:extLst>
              <a:ext uri="{FF2B5EF4-FFF2-40B4-BE49-F238E27FC236}">
                <a16:creationId xmlns:a16="http://schemas.microsoft.com/office/drawing/2014/main" id="{405189C3-00A7-B1B9-CC46-740237671855}"/>
              </a:ext>
            </a:extLst>
          </p:cNvPr>
          <p:cNvSpPr txBox="1"/>
          <p:nvPr/>
        </p:nvSpPr>
        <p:spPr>
          <a:xfrm>
            <a:off x="1444068" y="5658602"/>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Function App</a:t>
            </a:r>
          </a:p>
        </p:txBody>
      </p:sp>
      <p:pic>
        <p:nvPicPr>
          <p:cNvPr id="31" name="Graphic 30">
            <a:extLst>
              <a:ext uri="{FF2B5EF4-FFF2-40B4-BE49-F238E27FC236}">
                <a16:creationId xmlns:a16="http://schemas.microsoft.com/office/drawing/2014/main" id="{C4C0605A-5629-17F2-181A-BE6F178B574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487666" y="5108289"/>
            <a:ext cx="640249" cy="640249"/>
          </a:xfrm>
          <a:prstGeom prst="rect">
            <a:avLst/>
          </a:prstGeom>
        </p:spPr>
      </p:pic>
      <p:sp>
        <p:nvSpPr>
          <p:cNvPr id="32" name="TextBox 31">
            <a:extLst>
              <a:ext uri="{FF2B5EF4-FFF2-40B4-BE49-F238E27FC236}">
                <a16:creationId xmlns:a16="http://schemas.microsoft.com/office/drawing/2014/main" id="{2945B188-346F-C84A-F93C-E807B32A05C2}"/>
              </a:ext>
            </a:extLst>
          </p:cNvPr>
          <p:cNvSpPr txBox="1"/>
          <p:nvPr/>
        </p:nvSpPr>
        <p:spPr>
          <a:xfrm>
            <a:off x="2778128" y="5664266"/>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Speech</a:t>
            </a:r>
          </a:p>
        </p:txBody>
      </p:sp>
      <p:pic>
        <p:nvPicPr>
          <p:cNvPr id="34" name="Graphic 33">
            <a:extLst>
              <a:ext uri="{FF2B5EF4-FFF2-40B4-BE49-F238E27FC236}">
                <a16:creationId xmlns:a16="http://schemas.microsoft.com/office/drawing/2014/main" id="{835CEFA6-17D5-A879-A377-9A0BEE484D4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640340" y="5108289"/>
            <a:ext cx="602698" cy="602698"/>
          </a:xfrm>
          <a:prstGeom prst="rect">
            <a:avLst/>
          </a:prstGeom>
        </p:spPr>
      </p:pic>
      <p:sp>
        <p:nvSpPr>
          <p:cNvPr id="35" name="TextBox 34">
            <a:extLst>
              <a:ext uri="{FF2B5EF4-FFF2-40B4-BE49-F238E27FC236}">
                <a16:creationId xmlns:a16="http://schemas.microsoft.com/office/drawing/2014/main" id="{7CE63AE7-690B-F67A-1433-794DFF07D5DA}"/>
              </a:ext>
            </a:extLst>
          </p:cNvPr>
          <p:cNvSpPr txBox="1"/>
          <p:nvPr/>
        </p:nvSpPr>
        <p:spPr>
          <a:xfrm>
            <a:off x="3912427" y="5658419"/>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a:t>
            </a:r>
          </a:p>
          <a:p>
            <a:pPr algn="ctr" defTabSz="932472" fontAlgn="base">
              <a:spcBef>
                <a:spcPct val="0"/>
              </a:spcBef>
              <a:spcAft>
                <a:spcPct val="0"/>
              </a:spcAft>
            </a:pPr>
            <a:r>
              <a:rPr lang="en-US" dirty="0">
                <a:ea typeface="Segoe UI" pitchFamily="34" charset="0"/>
                <a:cs typeface="Segoe UI" pitchFamily="34" charset="0"/>
              </a:rPr>
              <a:t>Registry</a:t>
            </a:r>
            <a:endParaRPr lang="en-US" sz="1800" dirty="0">
              <a:solidFill>
                <a:schemeClr val="tx1"/>
              </a:soli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8B61A4FB-E545-7158-AC21-B72499FBF7ED}"/>
              </a:ext>
            </a:extLst>
          </p:cNvPr>
          <p:cNvGrpSpPr/>
          <p:nvPr/>
        </p:nvGrpSpPr>
        <p:grpSpPr>
          <a:xfrm>
            <a:off x="936306" y="3589597"/>
            <a:ext cx="1223061" cy="1343892"/>
            <a:chOff x="8437889" y="3690343"/>
            <a:chExt cx="1223061" cy="1343892"/>
          </a:xfrm>
        </p:grpSpPr>
        <p:sp>
          <p:nvSpPr>
            <p:cNvPr id="37" name="TextBox 36">
              <a:extLst>
                <a:ext uri="{FF2B5EF4-FFF2-40B4-BE49-F238E27FC236}">
                  <a16:creationId xmlns:a16="http://schemas.microsoft.com/office/drawing/2014/main" id="{A7C8AFA4-B60D-93BE-787E-241862EE2754}"/>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38" name="Graphic 37">
              <a:extLst>
                <a:ext uri="{FF2B5EF4-FFF2-40B4-BE49-F238E27FC236}">
                  <a16:creationId xmlns:a16="http://schemas.microsoft.com/office/drawing/2014/main" id="{E8CB4A70-4488-F22F-402A-30DEAE6622C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592219" y="3690343"/>
              <a:ext cx="914400" cy="914400"/>
            </a:xfrm>
            <a:prstGeom prst="rect">
              <a:avLst/>
            </a:prstGeom>
          </p:spPr>
        </p:pic>
      </p:gr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050601"/>
            <a:ext cx="11008068" cy="830997"/>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 From there, you will index data in a vector store and write code to chat with your data. You will also deploy a Web API and dashboard to Azure Application Services.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Load data into Azure AI Search and query it from code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applications to Azure Application Services</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Props1.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3.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8435</Words>
  <Application>Microsoft Office PowerPoint</Application>
  <PresentationFormat>Widescreen</PresentationFormat>
  <Paragraphs>630</Paragraphs>
  <Slides>51</Slides>
  <Notes>50</Notes>
  <HiddenSlides>0</HiddenSlides>
  <MMClips>0</MMClips>
  <ScaleCrop>false</ScaleCrop>
  <HeadingPairs>
    <vt:vector size="8" baseType="variant">
      <vt:variant>
        <vt:lpstr>Fonts Used</vt:lpstr>
      </vt:variant>
      <vt:variant>
        <vt:i4>16</vt:i4>
      </vt:variant>
      <vt:variant>
        <vt:lpstr>Theme</vt:lpstr>
      </vt:variant>
      <vt:variant>
        <vt:i4>3</vt:i4>
      </vt:variant>
      <vt:variant>
        <vt:lpstr>Embedded OLE Servers</vt:lpstr>
      </vt:variant>
      <vt:variant>
        <vt:i4>1</vt:i4>
      </vt:variant>
      <vt:variant>
        <vt:lpstr>Slide Titles</vt:lpstr>
      </vt:variant>
      <vt:variant>
        <vt:i4>51</vt:i4>
      </vt:variant>
    </vt:vector>
  </HeadingPairs>
  <TitlesOfParts>
    <vt:vector size="71" baseType="lpstr">
      <vt:lpstr>-apple-system</vt:lpstr>
      <vt:lpstr>Arial</vt:lpstr>
      <vt:lpstr>Calibri</vt:lpstr>
      <vt:lpstr>Consolas</vt:lpstr>
      <vt:lpstr>Courier New</vt:lpstr>
      <vt:lpstr>Menlo</vt:lpstr>
      <vt:lpstr>Metropolis</vt:lpstr>
      <vt:lpstr>Metropolis Light</vt:lpstr>
      <vt:lpstr>Segoe UI</vt:lpstr>
      <vt:lpstr>Segoe UI </vt:lpstr>
      <vt:lpstr>Segoe UI Semibold</vt:lpstr>
      <vt:lpstr>SegoeUI</vt:lpstr>
      <vt:lpstr>Symbol</vt:lpstr>
      <vt:lpstr>system-ui</vt:lpstr>
      <vt:lpstr>Times New Roman</vt:lpstr>
      <vt:lpstr>Wingdings</vt:lpstr>
      <vt:lpstr>Test</vt:lpstr>
      <vt:lpstr>1_VMW_JointMarketingTheme_rs</vt:lpstr>
      <vt:lpstr>1_Test</vt:lpstr>
      <vt:lpstr>think-cell Slide</vt:lpstr>
      <vt:lpstr>TechExcel: Integrating Azure PaaS and AI Services for AI Design Wins</vt:lpstr>
      <vt:lpstr>PowerPoint Presentation</vt:lpstr>
      <vt:lpstr>Initial Application</vt:lpstr>
      <vt:lpstr>Web API Structure</vt:lpstr>
      <vt:lpstr>Dashboard Structure</vt:lpstr>
      <vt:lpstr>Miscellaneous Resources</vt:lpstr>
      <vt:lpstr>Deploy application resources</vt:lpstr>
      <vt:lpstr>Exercise 1 Architecture </vt:lpstr>
      <vt:lpstr>Introduction: Deploy app resources</vt:lpstr>
      <vt:lpstr>A Brief Introduction to Azure OpenAI</vt:lpstr>
      <vt:lpstr>Deploy a Bicep script</vt:lpstr>
      <vt:lpstr>Choose an appropriate region</vt:lpstr>
      <vt:lpstr>Azure OpenAI Service Models</vt:lpstr>
      <vt:lpstr>Exercise 1 Task 2 Architecture </vt:lpstr>
      <vt:lpstr>Add Your Data</vt:lpstr>
      <vt:lpstr>Streamlit</vt:lpstr>
      <vt:lpstr>A Brief Overview of Streamlit Architecture</vt:lpstr>
      <vt:lpstr>Key Streamlit and Python Tips</vt:lpstr>
      <vt:lpstr>Implement function calling</vt:lpstr>
      <vt:lpstr>Introduction: Implement function calling</vt:lpstr>
      <vt:lpstr>Exercise 2 Architecture </vt:lpstr>
      <vt:lpstr>Web API Project</vt:lpstr>
      <vt:lpstr>Semantic Kernel</vt:lpstr>
      <vt:lpstr>Semantic Kernel: A Warning</vt:lpstr>
      <vt:lpstr>Implement contextual grounding</vt:lpstr>
      <vt:lpstr>Introduction: Implement function calling against external APIs</vt:lpstr>
      <vt:lpstr>Exercise 3 Architecture </vt:lpstr>
      <vt:lpstr>Vector Search for NoSQL API</vt:lpstr>
      <vt:lpstr>Vector Distance</vt:lpstr>
      <vt:lpstr>Implement audio transcription</vt:lpstr>
      <vt:lpstr>Introduction: Implement audio transcription</vt:lpstr>
      <vt:lpstr>Exercise 6 Architecture </vt:lpstr>
      <vt:lpstr>Azure AI Services Speech Service</vt:lpstr>
      <vt:lpstr>Whisper API vs AI Services Speech</vt:lpstr>
      <vt:lpstr>Audio File Metadata</vt:lpstr>
      <vt:lpstr>Call compliance</vt:lpstr>
      <vt:lpstr>Azure AI Language service</vt:lpstr>
      <vt:lpstr>Call Summarization</vt:lpstr>
      <vt:lpstr>Extract insights</vt:lpstr>
      <vt:lpstr>Enhance the API with Semantic Kernel Orchestration</vt:lpstr>
      <vt:lpstr>Introduction: Enhance the API with Semantic Kernel Orchestration</vt:lpstr>
      <vt:lpstr>Exercise 5 Architecture </vt:lpstr>
      <vt:lpstr>Suppressing Issues</vt:lpstr>
      <vt:lpstr>Creating an Agent</vt:lpstr>
      <vt:lpstr>Add GenAI Gateway Capabilities with Azure API Management</vt:lpstr>
      <vt:lpstr>Introduction: Add GenAI Gateway Capabilities with Azure API Management</vt:lpstr>
      <vt:lpstr>Exercise 6 Architecture </vt:lpstr>
      <vt:lpstr>Manage token consumption</vt:lpstr>
      <vt:lpstr>Balance LLM load across multiple Azure OpenAI instances</vt:lpstr>
      <vt:lpstr>Workshop Resource Cleanup</vt:lpstr>
      <vt:lpstr>Introduction: Workshop Resource Cleanup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440</cp:revision>
  <dcterms:created xsi:type="dcterms:W3CDTF">2023-09-07T21:02:00Z</dcterms:created>
  <dcterms:modified xsi:type="dcterms:W3CDTF">2024-09-20T16:27:08Z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