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7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7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4870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4840" cy="45000"/>
            <a:chOff x="830520" y="1191600"/>
            <a:chExt cx="744840" cy="4500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000" cy="3722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000" cy="375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3280" cy="4870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" name="Group 2"/>
          <p:cNvGrpSpPr/>
          <p:nvPr/>
        </p:nvGrpSpPr>
        <p:grpSpPr>
          <a:xfrm>
            <a:off x="830520" y="1191600"/>
            <a:ext cx="744840" cy="45000"/>
            <a:chOff x="830520" y="1191600"/>
            <a:chExt cx="744840" cy="45000"/>
          </a:xfrm>
        </p:grpSpPr>
        <p:sp>
          <p:nvSpPr>
            <p:cNvPr id="44" name="CustomShape 3"/>
            <p:cNvSpPr/>
            <p:nvPr/>
          </p:nvSpPr>
          <p:spPr>
            <a:xfrm rot="16200000">
              <a:off x="1366560" y="1027800"/>
              <a:ext cx="45000" cy="3722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"/>
            <p:cNvSpPr/>
            <p:nvPr/>
          </p:nvSpPr>
          <p:spPr>
            <a:xfrm rot="16200000">
              <a:off x="995400" y="1026360"/>
              <a:ext cx="45000" cy="375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9360" y="1398600"/>
            <a:ext cx="768744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1a1a1a"/>
                </a:solidFill>
                <a:latin typeface="Raleway"/>
                <a:ea typeface="Raleway"/>
              </a:rPr>
              <a:t>Minicurso C#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9720" y="3173040"/>
            <a:ext cx="768744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595959"/>
                </a:solidFill>
                <a:latin typeface="Lato"/>
                <a:ea typeface="Lato"/>
              </a:rPr>
              <a:t>CSharp - Estruturas de Comandos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CSharp - Estrutura de Decisão - IF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106" name="Google Shape;144;p22" descr=""/>
          <p:cNvPicPr/>
          <p:nvPr/>
        </p:nvPicPr>
        <p:blipFill>
          <a:blip r:embed="rId1"/>
          <a:stretch/>
        </p:blipFill>
        <p:spPr>
          <a:xfrm>
            <a:off x="729360" y="2045520"/>
            <a:ext cx="3759480" cy="255708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5165640" y="2121840"/>
            <a:ext cx="3759480" cy="28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Identifica qual instrução executar com base no valor de uma expressão booleana</a:t>
            </a:r>
            <a:endParaRPr b="0" lang="pt-B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A expressão booleana fica entre parênteses (...)</a:t>
            </a:r>
            <a:endParaRPr b="0" lang="pt-B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As instruções contidas no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ELSE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 são executadas caso a expressão booleana seja negativa.</a:t>
            </a:r>
            <a:endParaRPr b="0" lang="pt-B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É possível fazer de forma encadeada -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IF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dentro de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IF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CSharp - Estrutura de Decisão - SWITCH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165640" y="2045520"/>
            <a:ext cx="3759480" cy="28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Toma como base uma variável e o seu valor para definir qual instrução será executada</a:t>
            </a:r>
            <a:endParaRPr b="0" lang="pt-B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Exige valores pré-definidos </a:t>
            </a:r>
            <a:endParaRPr b="0" lang="pt-B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O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DEFAULT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é utilizado caso a variável assuma um valor diferente dos valores pré-definidos.</a:t>
            </a:r>
            <a:endParaRPr b="0" lang="pt-B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É necessário utilizar o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BREAK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para indicar o encerramento das instruções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pic>
        <p:nvPicPr>
          <p:cNvPr id="110" name="Google Shape;152;p23" descr=""/>
          <p:cNvPicPr/>
          <p:nvPr/>
        </p:nvPicPr>
        <p:blipFill>
          <a:blip r:embed="rId1"/>
          <a:stretch/>
        </p:blipFill>
        <p:spPr>
          <a:xfrm>
            <a:off x="729360" y="2045520"/>
            <a:ext cx="3431520" cy="298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CSharp - Estrutura de Repetição - FOR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112" name="Google Shape;158;p24" descr=""/>
          <p:cNvPicPr/>
          <p:nvPr/>
        </p:nvPicPr>
        <p:blipFill>
          <a:blip r:embed="rId1"/>
          <a:stretch/>
        </p:blipFill>
        <p:spPr>
          <a:xfrm>
            <a:off x="729360" y="2045520"/>
            <a:ext cx="3194280" cy="97740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5165640" y="2045520"/>
            <a:ext cx="3759480" cy="28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Utiliza uma variável para controlar o número de iterações</a:t>
            </a:r>
            <a:endParaRPr b="0" lang="pt-B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Número total de iterações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definido</a:t>
            </a:r>
            <a:endParaRPr b="0" lang="pt-B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1° Parâm.: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Variável de Controle</a:t>
            </a:r>
            <a:endParaRPr b="0" lang="pt-B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2° Parâm.: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Condição de parada</a:t>
            </a:r>
            <a:endParaRPr b="0" lang="pt-B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3° Parâm.: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Forma de incremento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CSharp - Estrutura de Repetição - WHILE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165640" y="2045520"/>
            <a:ext cx="3759480" cy="28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Utiliza uma expressão booleana para controlar o número de iterações</a:t>
            </a:r>
            <a:endParaRPr b="0" lang="pt-B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Número total de iterações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indefinido</a:t>
            </a:r>
            <a:endParaRPr b="0" lang="pt-B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Valida a expressão booleana antes de executar as instruções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pic>
        <p:nvPicPr>
          <p:cNvPr id="116" name="Google Shape;166;p25" descr=""/>
          <p:cNvPicPr/>
          <p:nvPr/>
        </p:nvPicPr>
        <p:blipFill>
          <a:blip r:embed="rId1"/>
          <a:stretch/>
        </p:blipFill>
        <p:spPr>
          <a:xfrm>
            <a:off x="729360" y="2045520"/>
            <a:ext cx="3523680" cy="145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CSharp - Estrutura de Repetição - DO WHILE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165640" y="2045520"/>
            <a:ext cx="3759480" cy="28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Utiliza uma expressão booleana para controlar o número de iterações</a:t>
            </a:r>
            <a:endParaRPr b="0" lang="pt-B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Número total de iterações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 indefinido</a:t>
            </a:r>
            <a:endParaRPr b="0" lang="pt-BR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Executa as instruções e depois valida a expressão booleana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pic>
        <p:nvPicPr>
          <p:cNvPr id="119" name="Google Shape;173;p26" descr=""/>
          <p:cNvPicPr/>
          <p:nvPr/>
        </p:nvPicPr>
        <p:blipFill>
          <a:blip r:embed="rId1"/>
          <a:stretch/>
        </p:blipFill>
        <p:spPr>
          <a:xfrm>
            <a:off x="729360" y="2045520"/>
            <a:ext cx="3475800" cy="150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CSharp - Dicas para os exercícios</a:t>
            </a:r>
            <a:br/>
            <a:endParaRPr b="0" lang="pt-BR" sz="2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29360" y="2079000"/>
            <a:ext cx="7688160" cy="30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Verificar se dois valores são múltiplos - % (MOD) - Resto da Divisão </a:t>
            </a:r>
            <a:endParaRPr b="0" lang="pt-BR" sz="1300" spc="-1" strike="noStrike">
              <a:latin typeface="Arial"/>
            </a:endParaRPr>
          </a:p>
          <a:p>
            <a:pPr lvl="1" marL="914400" indent="-2977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○"/>
            </a:pP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num1 % num2 == 0 </a:t>
            </a:r>
            <a:endParaRPr b="0" lang="pt-BR" sz="1100" spc="-1" strike="noStrike">
              <a:latin typeface="Arial"/>
            </a:endParaRPr>
          </a:p>
          <a:p>
            <a:pPr marL="457200" indent="-3103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Definir valor para variáveis do tipo decimal - utilizar “m” no final quando houver casas decimais</a:t>
            </a:r>
            <a:endParaRPr b="0" lang="pt-BR" sz="1300" spc="-1" strike="noStrike">
              <a:latin typeface="Arial"/>
            </a:endParaRPr>
          </a:p>
          <a:p>
            <a:pPr lvl="1" marL="914400" indent="-2977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○"/>
            </a:pP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decimal numero = 10.5m;</a:t>
            </a:r>
            <a:endParaRPr b="0" lang="pt-BR" sz="1100" spc="-1" strike="noStrike">
              <a:latin typeface="Arial"/>
            </a:endParaRPr>
          </a:p>
          <a:p>
            <a:pPr marL="457200" indent="-3103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Escrever no console</a:t>
            </a:r>
            <a:endParaRPr b="0" lang="pt-BR" sz="1300" spc="-1" strike="noStrike">
              <a:latin typeface="Arial"/>
            </a:endParaRPr>
          </a:p>
          <a:p>
            <a:pPr lvl="1" marL="914400" indent="-2977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○"/>
            </a:pP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Console.WriteLine(“TEXTO”);</a:t>
            </a:r>
            <a:endParaRPr b="0" lang="pt-BR" sz="1100" spc="-1" strike="noStrike">
              <a:latin typeface="Arial"/>
            </a:endParaRPr>
          </a:p>
          <a:p>
            <a:pPr marL="457200" indent="-3103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Ler do console</a:t>
            </a:r>
            <a:endParaRPr b="0" lang="pt-BR" sz="1300" spc="-1" strike="noStrike">
              <a:latin typeface="Arial"/>
            </a:endParaRPr>
          </a:p>
          <a:p>
            <a:pPr lvl="1" marL="914400" indent="-297720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buClr>
                <a:srgbClr val="595959"/>
              </a:buClr>
              <a:buFont typeface="Lato"/>
              <a:buChar char="○"/>
            </a:pP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Console.ReadLine();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CSharp - Dicas para os exercícios</a:t>
            </a:r>
            <a:br/>
            <a:endParaRPr b="0" lang="pt-BR" sz="2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9360" y="2079000"/>
            <a:ext cx="7688160" cy="30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Conversões de tipos</a:t>
            </a:r>
            <a:endParaRPr b="0" lang="pt-BR" sz="1300" spc="-1" strike="noStrike">
              <a:latin typeface="Arial"/>
            </a:endParaRPr>
          </a:p>
          <a:p>
            <a:pPr lvl="1" marL="914400" indent="-2977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○"/>
            </a:pP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int numeroInt = </a:t>
            </a:r>
            <a:r>
              <a:rPr b="1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Convert.ToInt32</a:t>
            </a: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(Console.ReadLine());</a:t>
            </a:r>
            <a:endParaRPr b="0" lang="pt-BR" sz="1100" spc="-1" strike="noStrike">
              <a:latin typeface="Arial"/>
            </a:endParaRPr>
          </a:p>
          <a:p>
            <a:pPr lvl="1" marL="914400" indent="-2977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○"/>
            </a:pP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decimal numeroDecimal = </a:t>
            </a:r>
            <a:r>
              <a:rPr b="1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Convert.ToDecimal</a:t>
            </a: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(Console.ReadLine());</a:t>
            </a:r>
            <a:endParaRPr b="0" lang="pt-BR" sz="1100" spc="-1" strike="noStrike">
              <a:latin typeface="Arial"/>
            </a:endParaRPr>
          </a:p>
          <a:p>
            <a:pPr lvl="1" marL="914400" indent="-2977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○"/>
            </a:pP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int numeroInt = </a:t>
            </a:r>
            <a:r>
              <a:rPr b="1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int.parse</a:t>
            </a: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(Console.ReadLine());</a:t>
            </a:r>
            <a:endParaRPr b="0" lang="pt-BR" sz="1100" spc="-1" strike="noStrike">
              <a:latin typeface="Arial"/>
            </a:endParaRPr>
          </a:p>
          <a:p>
            <a:pPr lvl="1" marL="914400" indent="-2977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○"/>
            </a:pP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int numeroDecimal = </a:t>
            </a:r>
            <a:r>
              <a:rPr b="1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decimal.parse</a:t>
            </a: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(Console.ReadLine());</a:t>
            </a: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endParaRPr b="0" lang="pt-BR" sz="1100" spc="-1" strike="noStrike">
              <a:latin typeface="Arial"/>
            </a:endParaRPr>
          </a:p>
          <a:p>
            <a:pPr marL="457200" indent="-3103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Para leituras do tipo String não precisa de conversão</a:t>
            </a:r>
            <a:endParaRPr b="0" lang="pt-BR" sz="1300" spc="-1" strike="noStrike">
              <a:latin typeface="Arial"/>
            </a:endParaRPr>
          </a:p>
          <a:p>
            <a:pPr lvl="1" marL="914400" indent="-297720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buClr>
                <a:srgbClr val="595959"/>
              </a:buClr>
              <a:buFont typeface="Lato"/>
              <a:buChar char="○"/>
            </a:pP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string texto = Console.ReadLine();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CSharp - Dicas para os exercícios</a:t>
            </a:r>
            <a:br/>
            <a:endParaRPr b="0" lang="pt-BR" sz="2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9360" y="2079000"/>
            <a:ext cx="7688160" cy="30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00000"/>
              </a:lnSpc>
              <a:spcAft>
                <a:spcPts val="1599"/>
              </a:spcAft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Criação do projeto Console Application</a:t>
            </a: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CSharp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É uma linguagem de programação orientada a objetos criada pela Microsoft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Baseadas nas linguagens C++ e Java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Linguagem compilada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Fortemente tipada</a:t>
            </a: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CSharp - Variáveis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9360" y="2079000"/>
            <a:ext cx="7688160" cy="102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As variáveis são utilizadas para armazenar informações na memória em tempo de execução da aplicação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Toda variável tem um </a:t>
            </a:r>
            <a:r>
              <a:rPr b="1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NOME</a:t>
            </a: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 e um </a:t>
            </a:r>
            <a:r>
              <a:rPr b="1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TIPO</a:t>
            </a:r>
            <a:endParaRPr b="0" lang="pt-BR" sz="1300" spc="-1" strike="noStrike"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3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4896000" y="2952000"/>
            <a:ext cx="3809880" cy="208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017160" y="0"/>
            <a:ext cx="31089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CSharp - Tipagens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27560" y="582480"/>
            <a:ext cx="768816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Abaixo segue os tipos mais utilizados</a:t>
            </a:r>
            <a:endParaRPr b="0" lang="pt-BR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24240" y="1040760"/>
            <a:ext cx="1168560" cy="34596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4" name="Table 4"/>
          <p:cNvGraphicFramePr/>
          <p:nvPr/>
        </p:nvGraphicFramePr>
        <p:xfrm>
          <a:off x="992880" y="1387440"/>
          <a:ext cx="7157880" cy="3596040"/>
        </p:xfrm>
        <a:graphic>
          <a:graphicData uri="http://schemas.openxmlformats.org/drawingml/2006/table">
            <a:tbl>
              <a:tblPr/>
              <a:tblGrid>
                <a:gridCol w="2386080"/>
                <a:gridCol w="2386080"/>
                <a:gridCol w="2386080"/>
              </a:tblGrid>
              <a:tr h="41436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Tipo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Utilidade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Valores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634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int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Números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-2147483648 a 2147483647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296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short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Números Pequenos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-32768 a 32767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296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bool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Booleano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true ou false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634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decimal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Números com casas decimais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98.9875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296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string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Textos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 “</a:t>
                      </a: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Glenison Honório”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296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char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Letras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 ‘</a:t>
                      </a: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C’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634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DateTime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Data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“</a:t>
                      </a: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2019-09-01 00:00:00.000”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CSharp - Operadores Relacionais</a:t>
            </a:r>
            <a:endParaRPr b="0" lang="pt-BR" sz="2600" spc="-1" strike="noStrike">
              <a:latin typeface="Arial"/>
            </a:endParaRPr>
          </a:p>
        </p:txBody>
      </p:sp>
      <p:graphicFrame>
        <p:nvGraphicFramePr>
          <p:cNvPr id="96" name="Table 2"/>
          <p:cNvGraphicFramePr/>
          <p:nvPr/>
        </p:nvGraphicFramePr>
        <p:xfrm>
          <a:off x="952560" y="1951920"/>
          <a:ext cx="7238520" cy="267588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3823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Definição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==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Igual 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!=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Diferente de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 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Menor que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&lt;= 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Menor igual 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Maior que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&gt;= 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Maior igual 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CSharp - Operadores Relacionais - Exemplos</a:t>
            </a:r>
            <a:br/>
            <a:endParaRPr b="0" lang="pt-BR" sz="2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29360" y="2079000"/>
            <a:ext cx="7688160" cy="30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A variável </a:t>
            </a:r>
            <a:r>
              <a:rPr b="1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nome </a:t>
            </a: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tem que ser igual a “</a:t>
            </a:r>
            <a:r>
              <a:rPr b="1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TESTE</a:t>
            </a: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”</a:t>
            </a:r>
            <a:endParaRPr b="0" lang="pt-BR" sz="1300" spc="-1" strike="noStrike">
              <a:latin typeface="Arial"/>
            </a:endParaRPr>
          </a:p>
          <a:p>
            <a:pPr lvl="1" marL="914400" indent="-2977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○"/>
            </a:pP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nome </a:t>
            </a:r>
            <a:r>
              <a:rPr b="1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==</a:t>
            </a: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 “TESTE”</a:t>
            </a:r>
            <a:endParaRPr b="0" lang="pt-BR" sz="1100" spc="-1" strike="noStrike">
              <a:latin typeface="Arial"/>
            </a:endParaRPr>
          </a:p>
          <a:p>
            <a:pPr marL="457200" indent="-3103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A variável </a:t>
            </a:r>
            <a:r>
              <a:rPr b="1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idade </a:t>
            </a: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deve ser maior que </a:t>
            </a:r>
            <a:r>
              <a:rPr b="1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0</a:t>
            </a: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.</a:t>
            </a:r>
            <a:endParaRPr b="0" lang="pt-BR" sz="1300" spc="-1" strike="noStrike">
              <a:latin typeface="Arial"/>
            </a:endParaRPr>
          </a:p>
          <a:p>
            <a:pPr lvl="1" marL="914400" indent="-2977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○"/>
            </a:pP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idade </a:t>
            </a:r>
            <a:r>
              <a:rPr b="1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&gt;</a:t>
            </a: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 0</a:t>
            </a:r>
            <a:endParaRPr b="0" lang="pt-BR" sz="1100" spc="-1" strike="noStrike">
              <a:latin typeface="Arial"/>
            </a:endParaRPr>
          </a:p>
          <a:p>
            <a:pPr marL="457200" indent="-3103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A variável </a:t>
            </a:r>
            <a:r>
              <a:rPr b="1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a</a:t>
            </a: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 deve ser diferente de </a:t>
            </a:r>
            <a:r>
              <a:rPr b="1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b</a:t>
            </a: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.</a:t>
            </a:r>
            <a:endParaRPr b="0" lang="pt-BR" sz="1300" spc="-1" strike="noStrike">
              <a:latin typeface="Arial"/>
            </a:endParaRPr>
          </a:p>
          <a:p>
            <a:pPr lvl="1" marL="914400" indent="-2977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○"/>
            </a:pP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a </a:t>
            </a:r>
            <a:r>
              <a:rPr b="1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!=</a:t>
            </a: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 b</a:t>
            </a:r>
            <a:endParaRPr b="0" lang="pt-BR" sz="1100" spc="-1" strike="noStrike">
              <a:latin typeface="Arial"/>
            </a:endParaRPr>
          </a:p>
          <a:p>
            <a:pPr marL="457200" indent="-3103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A variável </a:t>
            </a:r>
            <a:r>
              <a:rPr b="1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num </a:t>
            </a: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deve ser menor ou igual a </a:t>
            </a:r>
            <a:r>
              <a:rPr b="1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10</a:t>
            </a:r>
            <a:endParaRPr b="0" lang="pt-BR" sz="1300" spc="-1" strike="noStrike">
              <a:latin typeface="Arial"/>
            </a:endParaRPr>
          </a:p>
          <a:p>
            <a:pPr lvl="1" marL="914400" indent="-297720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buClr>
                <a:srgbClr val="595959"/>
              </a:buClr>
              <a:buFont typeface="Lato"/>
              <a:buChar char="○"/>
            </a:pP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num </a:t>
            </a:r>
            <a:r>
              <a:rPr b="1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&lt;=</a:t>
            </a: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 10</a:t>
            </a:r>
            <a:br/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Table 1"/>
          <p:cNvGraphicFramePr/>
          <p:nvPr/>
        </p:nvGraphicFramePr>
        <p:xfrm>
          <a:off x="952560" y="1951920"/>
          <a:ext cx="7238520" cy="152892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3823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Definição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!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Negação (NOT)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&amp;&amp;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 (AND)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||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Ou (OR)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0" name="CustomShape 2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CSharp - Operadores Lógicos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CSharp - Operadores Lógicos - Exemplos</a:t>
            </a:r>
            <a:br/>
            <a:endParaRPr b="0" lang="pt-BR" sz="2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29360" y="2079000"/>
            <a:ext cx="7688160" cy="30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A variável </a:t>
            </a:r>
            <a:r>
              <a:rPr b="1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idade </a:t>
            </a: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tem que ser maior que </a:t>
            </a:r>
            <a:r>
              <a:rPr b="1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0 </a:t>
            </a: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e menor que </a:t>
            </a:r>
            <a:r>
              <a:rPr b="1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120.</a:t>
            </a:r>
            <a:endParaRPr b="0" lang="pt-BR" sz="1300" spc="-1" strike="noStrike">
              <a:latin typeface="Arial"/>
            </a:endParaRPr>
          </a:p>
          <a:p>
            <a:pPr lvl="1" marL="914400" indent="-2977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○"/>
            </a:pP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idade &gt; 0 </a:t>
            </a:r>
            <a:r>
              <a:rPr b="1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&amp;&amp;</a:t>
            </a: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 idade &lt; 120</a:t>
            </a:r>
            <a:endParaRPr b="0" lang="pt-BR" sz="1100" spc="-1" strike="noStrike">
              <a:latin typeface="Arial"/>
            </a:endParaRPr>
          </a:p>
          <a:p>
            <a:pPr marL="457200" indent="-3103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A variável </a:t>
            </a:r>
            <a:r>
              <a:rPr b="1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ehEstudante </a:t>
            </a: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deve ser </a:t>
            </a:r>
            <a:r>
              <a:rPr b="1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false</a:t>
            </a: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.</a:t>
            </a:r>
            <a:endParaRPr b="0" lang="pt-BR" sz="1300" spc="-1" strike="noStrike">
              <a:latin typeface="Arial"/>
            </a:endParaRPr>
          </a:p>
          <a:p>
            <a:pPr lvl="1" marL="914400" indent="-2977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○"/>
            </a:pPr>
            <a:r>
              <a:rPr b="1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!</a:t>
            </a: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ehEstudante</a:t>
            </a:r>
            <a:endParaRPr b="0" lang="pt-BR" sz="1100" spc="-1" strike="noStrike">
              <a:latin typeface="Arial"/>
            </a:endParaRPr>
          </a:p>
          <a:p>
            <a:pPr marL="457200" indent="-3103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A variável </a:t>
            </a:r>
            <a:r>
              <a:rPr b="1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num</a:t>
            </a: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 pode ser </a:t>
            </a:r>
            <a:r>
              <a:rPr b="1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10 </a:t>
            </a: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ou </a:t>
            </a:r>
            <a:r>
              <a:rPr b="1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20.</a:t>
            </a:r>
            <a:endParaRPr b="0" lang="pt-BR" sz="1300" spc="-1" strike="noStrike">
              <a:latin typeface="Arial"/>
            </a:endParaRPr>
          </a:p>
          <a:p>
            <a:pPr lvl="1" marL="914400" indent="-297720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buClr>
                <a:srgbClr val="595959"/>
              </a:buClr>
              <a:buFont typeface="Lato"/>
              <a:buChar char="○"/>
            </a:pP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num == 10 </a:t>
            </a:r>
            <a:r>
              <a:rPr b="1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|| </a:t>
            </a: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num == 20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CSharp - Estruturas de Comando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29360" y="2079000"/>
            <a:ext cx="7688160" cy="30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Estrutura de Decisão</a:t>
            </a:r>
            <a:endParaRPr b="0" lang="pt-BR" sz="1300" spc="-1" strike="noStrike">
              <a:latin typeface="Arial"/>
            </a:endParaRPr>
          </a:p>
          <a:p>
            <a:pPr lvl="1" marL="914400" indent="-2977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○"/>
            </a:pP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IF .. ELSE</a:t>
            </a:r>
            <a:endParaRPr b="0" lang="pt-BR" sz="1100" spc="-1" strike="noStrike">
              <a:latin typeface="Arial"/>
            </a:endParaRPr>
          </a:p>
          <a:p>
            <a:pPr lvl="1" marL="914400" indent="-2977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○"/>
            </a:pP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SWITCH</a:t>
            </a:r>
            <a:endParaRPr b="0" lang="pt-BR" sz="1100" spc="-1" strike="noStrike">
              <a:latin typeface="Arial"/>
            </a:endParaRPr>
          </a:p>
          <a:p>
            <a:pPr marL="457200" indent="-3103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Estrutura de Repetição</a:t>
            </a:r>
            <a:endParaRPr b="0" lang="pt-BR" sz="1300" spc="-1" strike="noStrike">
              <a:latin typeface="Arial"/>
            </a:endParaRPr>
          </a:p>
          <a:p>
            <a:pPr lvl="1" marL="914400" indent="-2977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○"/>
            </a:pP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FOR</a:t>
            </a:r>
            <a:endParaRPr b="0" lang="pt-BR" sz="1100" spc="-1" strike="noStrike">
              <a:latin typeface="Arial"/>
            </a:endParaRPr>
          </a:p>
          <a:p>
            <a:pPr lvl="1" marL="914400" indent="-2977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○"/>
            </a:pP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WHILE</a:t>
            </a:r>
            <a:endParaRPr b="0" lang="pt-BR" sz="1100" spc="-1" strike="noStrike">
              <a:latin typeface="Arial"/>
            </a:endParaRPr>
          </a:p>
          <a:p>
            <a:pPr lvl="1" marL="914400" indent="-297720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buClr>
                <a:srgbClr val="595959"/>
              </a:buClr>
              <a:buFont typeface="Lato"/>
              <a:buChar char="○"/>
            </a:pPr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DO .. WHILE</a:t>
            </a:r>
            <a:br/>
            <a:br/>
            <a:r>
              <a:rPr b="0" lang="pt-BR" sz="11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LibreOffice/6.3.4.2$Windows_X86_64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2020-09-22T14:45:02Z</dcterms:modified>
  <cp:revision>2</cp:revision>
  <dc:subject/>
  <dc:title/>
</cp:coreProperties>
</file>