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hW0I+Y1CDsaKf46Af7Qy3bEiM9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25E413-2FC1-474A-B623-1AA53F70AAB5}">
  <a:tblStyle styleId="{A325E413-2FC1-474A-B623-1AA53F70AAB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3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3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3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sql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DEV2B - SMARAPD &amp; MAG IT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SQL - Data Definition Language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DDL - Identity</a:t>
            </a:r>
            <a:endParaRPr/>
          </a:p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188" y="2644200"/>
            <a:ext cx="38576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DDL - Foreign Key</a:t>
            </a:r>
            <a:endParaRPr/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350" y="2125850"/>
            <a:ext cx="29527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8675" y="2711638"/>
            <a:ext cx="44196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DDL - Check</a:t>
            </a:r>
            <a:endParaRPr/>
          </a:p>
        </p:txBody>
      </p:sp>
      <p:pic>
        <p:nvPicPr>
          <p:cNvPr id="154" name="Google Shape;1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4513" y="2155775"/>
            <a:ext cx="55149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DDL - Add</a:t>
            </a:r>
            <a:endParaRPr/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350" y="2684075"/>
            <a:ext cx="35433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DDL - Drop Column</a:t>
            </a:r>
            <a:endParaRPr/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675" y="2504650"/>
            <a:ext cx="34766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DDL - Default</a:t>
            </a:r>
            <a:endParaRPr/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7038" y="2265425"/>
            <a:ext cx="32099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DDL - Unique</a:t>
            </a:r>
            <a:endParaRPr/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625" y="2444825"/>
            <a:ext cx="44767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DER - Diagrama de Entidade e Relacionamento</a:t>
            </a:r>
            <a:endParaRPr/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625" y="2324025"/>
            <a:ext cx="43243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DER - Diagrama de Entidade e Relacionamento</a:t>
            </a:r>
            <a:endParaRPr/>
          </a:p>
        </p:txBody>
      </p:sp>
      <p:pic>
        <p:nvPicPr>
          <p:cNvPr id="190" name="Google Shape;1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625" y="2324025"/>
            <a:ext cx="43243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DER - Diagrama de Entidade e Relacionamento</a:t>
            </a:r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b="0" l="0" r="0" t="10530"/>
          <a:stretch/>
        </p:blipFill>
        <p:spPr>
          <a:xfrm>
            <a:off x="2585975" y="2283550"/>
            <a:ext cx="3975651" cy="26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DDL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681200" y="21078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Linguagem de Definição de Dados, define a estrutura dos dados e tabelas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Exemplos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Cria/Deleta o Banco de Dados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Cria/Deleta Tabela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Cria/Deleta Coluna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○"/>
            </a:pPr>
            <a:r>
              <a:rPr lang="en"/>
              <a:t>Cria/Deleta Regra (constraint)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MER - Modelo de Entidade e Relacionamento</a:t>
            </a:r>
            <a:endParaRPr/>
          </a:p>
        </p:txBody>
      </p:sp>
      <p:pic>
        <p:nvPicPr>
          <p:cNvPr id="202" name="Google Shape;2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913" y="2268875"/>
            <a:ext cx="5004174" cy="27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DDL - W3Schools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681200" y="21078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https://www.w3schools.com/sql/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DDL - Servidor Treinamento	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681200" y="21078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b="1" lang="en"/>
              <a:t>SERVIDOR: </a:t>
            </a: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192.168.0.202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b="1" lang="en"/>
              <a:t>USUÁRIO:</a:t>
            </a:r>
            <a:r>
              <a:rPr lang="en"/>
              <a:t> smar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SENHA:</a:t>
            </a:r>
            <a:r>
              <a:rPr lang="en"/>
              <a:t> smarapd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SQL - DDL - Tipos de Dados</a:t>
            </a:r>
            <a:endParaRPr/>
          </a:p>
        </p:txBody>
      </p:sp>
      <p:graphicFrame>
        <p:nvGraphicFramePr>
          <p:cNvPr id="99" name="Google Shape;99;p3"/>
          <p:cNvGraphicFramePr/>
          <p:nvPr/>
        </p:nvGraphicFramePr>
        <p:xfrm>
          <a:off x="644450" y="203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{A325E413-2FC1-474A-B623-1AA53F70AAB5}</a:tableStyleId>
              </a:tblPr>
              <a:tblGrid>
                <a:gridCol w="3867525"/>
                <a:gridCol w="3906175"/>
              </a:tblGrid>
              <a:tr h="3240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Tipos de Dados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 hMerge="1"/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SQL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C#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VARCHAR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string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DECIMAL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decimal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INT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Int ou Int32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BIT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bool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DATETIME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DateTime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SQL - DDL - Tipos de Dados</a:t>
            </a:r>
            <a:endParaRPr/>
          </a:p>
        </p:txBody>
      </p:sp>
      <p:graphicFrame>
        <p:nvGraphicFramePr>
          <p:cNvPr id="105" name="Google Shape;105;p4"/>
          <p:cNvGraphicFramePr/>
          <p:nvPr/>
        </p:nvGraphicFramePr>
        <p:xfrm>
          <a:off x="644450" y="203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{A325E413-2FC1-474A-B623-1AA53F70AAB5}</a:tableStyleId>
              </a:tblPr>
              <a:tblGrid>
                <a:gridCol w="3867525"/>
                <a:gridCol w="3906175"/>
              </a:tblGrid>
              <a:tr h="3240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Tipos de Dados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 hMerge="1"/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SQL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C#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BIGINT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long ou Int64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SMALLINT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short ou Int16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TINYINT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byte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DDL - Create Database</a:t>
            </a:r>
            <a:endParaRPr/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800" y="2753850"/>
            <a:ext cx="22860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DDL - Create Table</a:t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8975" y="2554500"/>
            <a:ext cx="26860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DDL - NULL e NOT NULL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438" y="2530950"/>
            <a:ext cx="29051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DDL - Primary Key</a:t>
            </a:r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0850" y="2474750"/>
            <a:ext cx="31623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DDL - Primary Key</a:t>
            </a:r>
            <a:endParaRPr/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3525" y="2395000"/>
            <a:ext cx="44005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