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effectLst>
                  <a:outerShdw blurRad="38100" dist="38100" dir="2700000" algn="tl">
                    <a:srgbClr val="000000">
                      <a:alpha val="43137"/>
                    </a:srgbClr>
                  </a:outerShdw>
                </a:effectLst>
              </a:rPr>
              <a:t>Techniques for gathering software requirements</a:t>
            </a:r>
            <a:endParaRPr lang="en-US" sz="4800" dirty="0"/>
          </a:p>
        </p:txBody>
      </p:sp>
      <p:sp>
        <p:nvSpPr>
          <p:cNvPr id="3" name="Subtitle 2"/>
          <p:cNvSpPr>
            <a:spLocks noGrp="1"/>
          </p:cNvSpPr>
          <p:nvPr>
            <p:ph type="subTitle" idx="1"/>
          </p:nvPr>
        </p:nvSpPr>
        <p:spPr/>
        <p:txBody>
          <a:bodyPr>
            <a:normAutofit/>
          </a:bodyPr>
          <a:lstStyle/>
          <a:p>
            <a:r>
              <a:rPr lang="ru-RU" sz="2800" dirty="0">
                <a:latin typeface="Arial Narrow" panose="020B0606020202030204" pitchFamily="34" charset="0"/>
              </a:rPr>
              <a:t>Ефективни стратегии за успешен развој на софтвер</a:t>
            </a:r>
            <a:endParaRPr lang="en-US" sz="2800" dirty="0">
              <a:latin typeface="Arial Narrow" panose="020B0606020202030204" pitchFamily="34" charset="0"/>
            </a:endParaRPr>
          </a:p>
        </p:txBody>
      </p:sp>
      <p:sp>
        <p:nvSpPr>
          <p:cNvPr id="4" name="TextBox 3"/>
          <p:cNvSpPr txBox="1"/>
          <p:nvPr/>
        </p:nvSpPr>
        <p:spPr>
          <a:xfrm>
            <a:off x="9264770" y="2846717"/>
            <a:ext cx="2846717" cy="1200329"/>
          </a:xfrm>
          <a:prstGeom prst="rect">
            <a:avLst/>
          </a:prstGeom>
          <a:noFill/>
        </p:spPr>
        <p:txBody>
          <a:bodyPr wrap="square" rtlCol="0">
            <a:spAutoFit/>
          </a:bodyPr>
          <a:lstStyle/>
          <a:p>
            <a:endParaRPr lang="mk-MK" dirty="0" smtClean="0"/>
          </a:p>
          <a:p>
            <a:endParaRPr lang="mk-MK" dirty="0"/>
          </a:p>
          <a:p>
            <a:endParaRPr lang="mk-MK" dirty="0" smtClean="0"/>
          </a:p>
          <a:p>
            <a:r>
              <a:rPr lang="mk-MK" dirty="0" smtClean="0"/>
              <a:t>Марија Стојоска 211074</a:t>
            </a:r>
            <a:endParaRPr lang="en-US" dirty="0"/>
          </a:p>
        </p:txBody>
      </p:sp>
    </p:spTree>
    <p:extLst>
      <p:ext uri="{BB962C8B-B14F-4D97-AF65-F5344CB8AC3E}">
        <p14:creationId xmlns:p14="http://schemas.microsoft.com/office/powerpoint/2010/main" val="17487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half" idx="1"/>
          </p:nvPr>
        </p:nvSpPr>
        <p:spPr>
          <a:xfrm>
            <a:off x="680320" y="2336873"/>
            <a:ext cx="9613862" cy="3599316"/>
          </a:xfrm>
        </p:spPr>
        <p:txBody>
          <a:bodyPr>
            <a:normAutofit fontScale="92500" lnSpcReduction="10000"/>
          </a:bodyPr>
          <a:lstStyle/>
          <a:p>
            <a:pPr marL="0" indent="0">
              <a:buNone/>
            </a:pPr>
            <a:r>
              <a:rPr lang="ru-RU" dirty="0"/>
              <a:t>Резиме на клучните техники за собирање софтверски барања, вклучувајќи интервјуа со засегнатите страни, анкети, работилници, случаи на употреба, прототипирање и набљудување</a:t>
            </a:r>
            <a:r>
              <a:rPr lang="ru-RU" dirty="0" smtClean="0"/>
              <a:t>.</a:t>
            </a:r>
            <a:endParaRPr lang="en-US" dirty="0" smtClean="0"/>
          </a:p>
          <a:p>
            <a:pPr marL="0" indent="0">
              <a:buNone/>
            </a:pPr>
            <a:r>
              <a:rPr lang="ru-RU" dirty="0"/>
              <a:t>Прилагодувањето на техниките на потребите на проектот е од клучно значење за успешно собирање на барањата. Секој проект е единствен, а изборот на најсоодветните техники обезбедува сеопфатни и точни барања</a:t>
            </a:r>
            <a:r>
              <a:rPr lang="ru-RU" dirty="0" smtClean="0"/>
              <a:t>.</a:t>
            </a:r>
            <a:endParaRPr lang="en-US" dirty="0" smtClean="0"/>
          </a:p>
          <a:p>
            <a:pPr marL="0" indent="0">
              <a:buNone/>
            </a:pPr>
            <a:r>
              <a:rPr lang="ru-RU" dirty="0"/>
              <a:t>Ефективното собирање барања води до успешни проекти со тоа што ќе се осигура дека финалниот производ ги задоволува потребите на засегнатите страни, останува во опсегот и дава вредност на корисниците.</a:t>
            </a:r>
            <a:endParaRPr lang="en-US" dirty="0"/>
          </a:p>
        </p:txBody>
      </p:sp>
    </p:spTree>
    <p:extLst>
      <p:ext uri="{BB962C8B-B14F-4D97-AF65-F5344CB8AC3E}">
        <p14:creationId xmlns:p14="http://schemas.microsoft.com/office/powerpoint/2010/main" val="151630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mk-MK" sz="2800" dirty="0" smtClean="0">
                <a:latin typeface="Arial Narrow" panose="020B0606020202030204" pitchFamily="34" charset="0"/>
              </a:rPr>
              <a:t/>
            </a:r>
            <a:br>
              <a:rPr lang="mk-MK" sz="2800" dirty="0" smtClean="0">
                <a:latin typeface="Arial Narrow" panose="020B0606020202030204" pitchFamily="34" charset="0"/>
              </a:rPr>
            </a:br>
            <a:r>
              <a:rPr lang="mk-MK" sz="3200" b="1" dirty="0" smtClean="0">
                <a:latin typeface="Arial Narrow" panose="020B0606020202030204" pitchFamily="34" charset="0"/>
              </a:rPr>
              <a:t>Вовед</a:t>
            </a:r>
            <a:r>
              <a:rPr lang="mk-MK" sz="2800" dirty="0" smtClean="0">
                <a:latin typeface="Arial Narrow" panose="020B0606020202030204" pitchFamily="34" charset="0"/>
              </a:rPr>
              <a:t/>
            </a:r>
            <a:br>
              <a:rPr lang="mk-MK" sz="2800" dirty="0" smtClean="0">
                <a:latin typeface="Arial Narrow" panose="020B0606020202030204" pitchFamily="34" charset="0"/>
              </a:rPr>
            </a:br>
            <a:r>
              <a:rPr lang="ru-RU" sz="2800" b="1" dirty="0">
                <a:effectLst>
                  <a:outerShdw blurRad="38100" dist="38100" dir="2700000" algn="tl">
                    <a:srgbClr val="000000">
                      <a:alpha val="43137"/>
                    </a:srgbClr>
                  </a:outerShdw>
                </a:effectLst>
                <a:latin typeface="Arial Narrow" panose="020B0606020202030204" pitchFamily="34" charset="0"/>
              </a:rPr>
              <a:t>Важноста на собирање софтверски барања</a:t>
            </a:r>
            <a:r>
              <a:rPr lang="en-US" sz="2800" b="1" dirty="0">
                <a:effectLst>
                  <a:outerShdw blurRad="38100" dist="38100" dir="2700000" algn="tl">
                    <a:srgbClr val="000000">
                      <a:alpha val="43137"/>
                    </a:srgbClr>
                  </a:outerShdw>
                </a:effectLst>
                <a:latin typeface="Arial Narrow" panose="020B0606020202030204" pitchFamily="34" charset="0"/>
              </a:rPr>
              <a:t/>
            </a:r>
            <a:br>
              <a:rPr lang="en-US" sz="2800" b="1" dirty="0">
                <a:effectLst>
                  <a:outerShdw blurRad="38100" dist="38100" dir="2700000" algn="tl">
                    <a:srgbClr val="000000">
                      <a:alpha val="43137"/>
                    </a:srgbClr>
                  </a:outerShdw>
                </a:effectLst>
                <a:latin typeface="Arial Narrow" panose="020B0606020202030204" pitchFamily="34" charset="0"/>
              </a:rPr>
            </a:br>
            <a:endParaRPr lang="en-US" sz="2800" dirty="0">
              <a:latin typeface="Arial Narrow" panose="020B0606020202030204" pitchFamily="34" charset="0"/>
            </a:endParaRPr>
          </a:p>
        </p:txBody>
      </p:sp>
      <p:sp>
        <p:nvSpPr>
          <p:cNvPr id="3" name="Content Placeholder 2"/>
          <p:cNvSpPr>
            <a:spLocks noGrp="1"/>
          </p:cNvSpPr>
          <p:nvPr>
            <p:ph idx="1"/>
          </p:nvPr>
        </p:nvSpPr>
        <p:spPr>
          <a:xfrm>
            <a:off x="749333" y="2656936"/>
            <a:ext cx="9613861" cy="4787659"/>
          </a:xfrm>
        </p:spPr>
        <p:txBody>
          <a:bodyPr>
            <a:normAutofit/>
          </a:bodyPr>
          <a:lstStyle/>
          <a:p>
            <a:r>
              <a:rPr lang="ru-RU" sz="1600" dirty="0" smtClean="0">
                <a:latin typeface="Arial Narrow" panose="020B0606020202030204" pitchFamily="34" charset="0"/>
              </a:rPr>
              <a:t>Обезбедува </a:t>
            </a:r>
            <a:r>
              <a:rPr lang="ru-RU" sz="1600" dirty="0">
                <a:latin typeface="Arial Narrow" panose="020B0606020202030204" pitchFamily="34" charset="0"/>
              </a:rPr>
              <a:t>задоволство на засегнатите </a:t>
            </a:r>
            <a:r>
              <a:rPr lang="ru-RU" sz="1600" dirty="0" smtClean="0">
                <a:latin typeface="Arial Narrow" panose="020B0606020202030204" pitchFamily="34" charset="0"/>
              </a:rPr>
              <a:t>страни</a:t>
            </a:r>
            <a:endParaRPr lang="en-US" sz="1600" dirty="0">
              <a:latin typeface="Arial Narrow" panose="020B0606020202030204" pitchFamily="34" charset="0"/>
            </a:endParaRPr>
          </a:p>
          <a:p>
            <a:r>
              <a:rPr lang="mk-MK" sz="1600" dirty="0" smtClean="0">
                <a:latin typeface="Arial Narrow" panose="020B0606020202030204" pitchFamily="34" charset="0"/>
              </a:rPr>
              <a:t>Спречува </a:t>
            </a:r>
            <a:r>
              <a:rPr lang="mk-MK" sz="1600" dirty="0">
                <a:latin typeface="Arial Narrow" panose="020B0606020202030204" pitchFamily="34" charset="0"/>
              </a:rPr>
              <a:t>лазење на </a:t>
            </a:r>
            <a:r>
              <a:rPr lang="mk-MK" sz="1600" dirty="0" smtClean="0">
                <a:latin typeface="Arial Narrow" panose="020B0606020202030204" pitchFamily="34" charset="0"/>
              </a:rPr>
              <a:t>опсегот</a:t>
            </a:r>
            <a:endParaRPr lang="en-US" sz="1600" dirty="0">
              <a:latin typeface="Arial Narrow" panose="020B0606020202030204" pitchFamily="34" charset="0"/>
            </a:endParaRPr>
          </a:p>
          <a:p>
            <a:r>
              <a:rPr lang="mk-MK" sz="1600" dirty="0" smtClean="0">
                <a:latin typeface="Arial Narrow" panose="020B0606020202030204" pitchFamily="34" charset="0"/>
              </a:rPr>
              <a:t>Ја </a:t>
            </a:r>
            <a:r>
              <a:rPr lang="mk-MK" sz="1600" dirty="0">
                <a:latin typeface="Arial Narrow" panose="020B0606020202030204" pitchFamily="34" charset="0"/>
              </a:rPr>
              <a:t>подобрува </a:t>
            </a:r>
            <a:r>
              <a:rPr lang="mk-MK" sz="1600" dirty="0" smtClean="0">
                <a:latin typeface="Arial Narrow" panose="020B0606020202030204" pitchFamily="34" charset="0"/>
              </a:rPr>
              <a:t>комуникацијата</a:t>
            </a:r>
            <a:endParaRPr lang="en-US" sz="1600" dirty="0">
              <a:latin typeface="Arial Narrow" panose="020B0606020202030204" pitchFamily="34" charset="0"/>
            </a:endParaRPr>
          </a:p>
          <a:p>
            <a:r>
              <a:rPr lang="mk-MK" sz="1600" dirty="0" smtClean="0">
                <a:latin typeface="Arial Narrow" panose="020B0606020202030204" pitchFamily="34" charset="0"/>
              </a:rPr>
              <a:t>Заштедува </a:t>
            </a:r>
            <a:r>
              <a:rPr lang="mk-MK" sz="1600" dirty="0">
                <a:latin typeface="Arial Narrow" panose="020B0606020202030204" pitchFamily="34" charset="0"/>
              </a:rPr>
              <a:t>време и </a:t>
            </a:r>
            <a:r>
              <a:rPr lang="mk-MK" sz="1600" dirty="0" smtClean="0">
                <a:latin typeface="Arial Narrow" panose="020B0606020202030204" pitchFamily="34" charset="0"/>
              </a:rPr>
              <a:t>трошоци</a:t>
            </a:r>
            <a:endParaRPr lang="en-US" sz="1600" dirty="0">
              <a:latin typeface="Arial Narrow" panose="020B0606020202030204" pitchFamily="34" charset="0"/>
            </a:endParaRPr>
          </a:p>
          <a:p>
            <a:r>
              <a:rPr lang="mk-MK" sz="1600" dirty="0">
                <a:latin typeface="Arial Narrow" panose="020B0606020202030204" pitchFamily="34" charset="0"/>
              </a:rPr>
              <a:t>Го подобрува </a:t>
            </a:r>
            <a:r>
              <a:rPr lang="mk-MK" sz="1600" dirty="0" smtClean="0">
                <a:latin typeface="Arial Narrow" panose="020B0606020202030204" pitchFamily="34" charset="0"/>
              </a:rPr>
              <a:t>квалитетот</a:t>
            </a:r>
            <a:endParaRPr lang="mk-MK" sz="1600" dirty="0" smtClean="0">
              <a:latin typeface="Arial Narrow" panose="020B0606020202030204" pitchFamily="34" charset="0"/>
            </a:endParaRPr>
          </a:p>
          <a:p>
            <a:pPr marL="0" indent="0">
              <a:buNone/>
            </a:pPr>
            <a:endParaRPr lang="en-US" dirty="0"/>
          </a:p>
        </p:txBody>
      </p:sp>
    </p:spTree>
    <p:extLst>
      <p:ext uri="{BB962C8B-B14F-4D97-AF65-F5344CB8AC3E}">
        <p14:creationId xmlns:p14="http://schemas.microsoft.com/office/powerpoint/2010/main" val="361709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Gathering - An Overview</a:t>
            </a:r>
          </a:p>
        </p:txBody>
      </p:sp>
      <p:sp>
        <p:nvSpPr>
          <p:cNvPr id="3" name="Content Placeholder 2"/>
          <p:cNvSpPr>
            <a:spLocks noGrp="1"/>
          </p:cNvSpPr>
          <p:nvPr>
            <p:ph idx="1"/>
          </p:nvPr>
        </p:nvSpPr>
        <p:spPr>
          <a:xfrm>
            <a:off x="680320" y="2319620"/>
            <a:ext cx="9613861" cy="3599316"/>
          </a:xfrm>
        </p:spPr>
        <p:txBody>
          <a:bodyPr>
            <a:normAutofit fontScale="85000" lnSpcReduction="10000"/>
          </a:bodyPr>
          <a:lstStyle/>
          <a:p>
            <a:pPr marL="0" indent="0">
              <a:buNone/>
            </a:pPr>
            <a:r>
              <a:rPr lang="ru-RU" sz="2000" b="1" dirty="0">
                <a:effectLst>
                  <a:outerShdw blurRad="38100" dist="38100" dir="2700000" algn="tl">
                    <a:srgbClr val="000000">
                      <a:alpha val="43137"/>
                    </a:srgbClr>
                  </a:outerShdw>
                </a:effectLst>
              </a:rPr>
              <a:t>Дефиниција</a:t>
            </a:r>
            <a:r>
              <a:rPr lang="ru-RU" sz="2000" dirty="0"/>
              <a:t>: Собирањето на барањата е процес на идентификување, документирање и управување со потребите и очекувањата на засегнатите страни за нов или модифициран производ. Ова вклучува различни техники за собирање информации од засегнатите страни, како што се интервјуа, анкети и работилници</a:t>
            </a:r>
            <a:r>
              <a:rPr lang="ru-RU" sz="2000" dirty="0" smtClean="0"/>
              <a:t>.</a:t>
            </a:r>
            <a:endParaRPr lang="en-US" sz="2000" dirty="0" smtClean="0"/>
          </a:p>
          <a:p>
            <a:pPr marL="0" indent="0">
              <a:buNone/>
            </a:pPr>
            <a:endParaRPr lang="en-US" sz="2000" dirty="0"/>
          </a:p>
          <a:p>
            <a:pPr marL="0" indent="0">
              <a:buNone/>
            </a:pPr>
            <a:r>
              <a:rPr lang="ru-RU" sz="2000" b="1" dirty="0">
                <a:effectLst>
                  <a:outerShdw blurRad="38100" dist="38100" dir="2700000" algn="tl">
                    <a:srgbClr val="000000">
                      <a:alpha val="43137"/>
                    </a:srgbClr>
                  </a:outerShdw>
                </a:effectLst>
              </a:rPr>
              <a:t>Цел</a:t>
            </a:r>
            <a:r>
              <a:rPr lang="ru-RU" sz="2000" dirty="0"/>
              <a:t>: Примарната цел на собирањето барања е двојна</a:t>
            </a:r>
            <a:r>
              <a:rPr lang="ru-RU" sz="2000" dirty="0" smtClean="0"/>
              <a:t>:</a:t>
            </a:r>
            <a:endParaRPr lang="ru-RU" sz="2000" dirty="0"/>
          </a:p>
          <a:p>
            <a:r>
              <a:rPr lang="ru-RU" sz="2000" dirty="0"/>
              <a:t>Осигурајте се дека финалниот производ ги задоволува потребите на неговите корисници и засегнати страни: со разбирање точно што е потребно, можеме да развиеме производ што ја задоволува неговата намена и обезбедува вредност за своите корисници.</a:t>
            </a:r>
          </a:p>
          <a:p>
            <a:r>
              <a:rPr lang="ru-RU" sz="2000" dirty="0"/>
              <a:t>Воспоставете јасно, заедничко разбирање за целите и резултатите на проектот: Ова помага во усогласувањето на очекувањата на сите вклучени страни, од засегнатите страни до тимот за развој, обезбедувајќи дека сите се на иста страница. Таа поставува цврста основа за планирање, дизајнирање и спроведување на проектот, намалувајќи го ризикот од недоразбирања и грешки.</a:t>
            </a:r>
            <a:endParaRPr lang="en-US" sz="2000" dirty="0"/>
          </a:p>
        </p:txBody>
      </p:sp>
    </p:spTree>
    <p:extLst>
      <p:ext uri="{BB962C8B-B14F-4D97-AF65-F5344CB8AC3E}">
        <p14:creationId xmlns:p14="http://schemas.microsoft.com/office/powerpoint/2010/main" val="76885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Interviews</a:t>
            </a:r>
          </a:p>
        </p:txBody>
      </p:sp>
      <p:sp>
        <p:nvSpPr>
          <p:cNvPr id="3" name="Content Placeholder 2"/>
          <p:cNvSpPr>
            <a:spLocks noGrp="1"/>
          </p:cNvSpPr>
          <p:nvPr>
            <p:ph sz="half" idx="1"/>
          </p:nvPr>
        </p:nvSpPr>
        <p:spPr/>
        <p:txBody>
          <a:bodyPr>
            <a:normAutofit fontScale="47500" lnSpcReduction="20000"/>
          </a:bodyPr>
          <a:lstStyle/>
          <a:p>
            <a:pPr marL="0" indent="0">
              <a:buNone/>
            </a:pPr>
            <a:r>
              <a:rPr lang="ru-RU" dirty="0" smtClean="0"/>
              <a:t>Еден-на-еден </a:t>
            </a:r>
            <a:r>
              <a:rPr lang="ru-RU" dirty="0"/>
              <a:t>или групни разговори со засегнатите страни за да се соберат детални информации за нивните потреби, очекувања и перспективи во врска со софтверскиот проект</a:t>
            </a:r>
            <a:r>
              <a:rPr lang="ru-RU" dirty="0" smtClean="0"/>
              <a:t>.</a:t>
            </a:r>
            <a:endParaRPr lang="en-US" dirty="0" smtClean="0"/>
          </a:p>
          <a:p>
            <a:pPr marL="0" indent="0">
              <a:buNone/>
            </a:pPr>
            <a:r>
              <a:rPr lang="ru-RU" dirty="0"/>
              <a:t>Предности</a:t>
            </a:r>
            <a:r>
              <a:rPr lang="ru-RU" dirty="0" smtClean="0"/>
              <a:t>:</a:t>
            </a:r>
            <a:endParaRPr lang="ru-RU" dirty="0"/>
          </a:p>
          <a:p>
            <a:r>
              <a:rPr lang="ru-RU" dirty="0"/>
              <a:t>Директна повратна информација: Обезбедува директни информации од прва рака од засегнатите страни.</a:t>
            </a:r>
          </a:p>
          <a:p>
            <a:r>
              <a:rPr lang="ru-RU" dirty="0"/>
              <a:t>Појаснува специфични потреби: Помага во разбирањето на специфичните барања и очекувања.</a:t>
            </a:r>
          </a:p>
          <a:p>
            <a:r>
              <a:rPr lang="ru-RU" dirty="0"/>
              <a:t>Гради односи: Воспоставува силна комуникација и однос со засегнатите страни</a:t>
            </a:r>
            <a:r>
              <a:rPr lang="ru-RU" dirty="0" smtClean="0"/>
              <a:t>.</a:t>
            </a:r>
            <a:endParaRPr lang="en-US" dirty="0" smtClean="0"/>
          </a:p>
          <a:p>
            <a:pPr marL="0" indent="0">
              <a:buNone/>
            </a:pPr>
            <a:r>
              <a:rPr lang="ru-RU" dirty="0"/>
              <a:t>Недостатоци</a:t>
            </a:r>
            <a:r>
              <a:rPr lang="ru-RU" dirty="0" smtClean="0"/>
              <a:t>:</a:t>
            </a:r>
            <a:endParaRPr lang="ru-RU" dirty="0"/>
          </a:p>
          <a:p>
            <a:r>
              <a:rPr lang="ru-RU" dirty="0"/>
              <a:t>Одзема време: Потребно е значително време за спроведување и анализа.</a:t>
            </a:r>
          </a:p>
          <a:p>
            <a:r>
              <a:rPr lang="ru-RU" dirty="0"/>
              <a:t>Потенцијална пристрасност: ризик од примање пристрасни или нецелосни информации.</a:t>
            </a:r>
          </a:p>
          <a:p>
            <a:r>
              <a:rPr lang="ru-RU" dirty="0"/>
              <a:t>Ограничен опсег: Може да пропушти пошироки барања доколку се интервјуираат само неколку засегнати страни.</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97866" y="2583063"/>
            <a:ext cx="4101741" cy="2243893"/>
          </a:xfrm>
        </p:spPr>
      </p:pic>
    </p:spTree>
    <p:extLst>
      <p:ext uri="{BB962C8B-B14F-4D97-AF65-F5344CB8AC3E}">
        <p14:creationId xmlns:p14="http://schemas.microsoft.com/office/powerpoint/2010/main" val="253542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Surveys and Questionnaires</a:t>
            </a:r>
          </a:p>
        </p:txBody>
      </p:sp>
      <p:sp>
        <p:nvSpPr>
          <p:cNvPr id="3" name="Content Placeholder 2"/>
          <p:cNvSpPr>
            <a:spLocks noGrp="1"/>
          </p:cNvSpPr>
          <p:nvPr>
            <p:ph sz="half" idx="1"/>
          </p:nvPr>
        </p:nvSpPr>
        <p:spPr/>
        <p:txBody>
          <a:bodyPr>
            <a:normAutofit fontScale="47500" lnSpcReduction="20000"/>
          </a:bodyPr>
          <a:lstStyle/>
          <a:p>
            <a:pPr marL="0" indent="0">
              <a:buNone/>
            </a:pPr>
            <a:r>
              <a:rPr lang="ru-RU" dirty="0"/>
              <a:t>Опис</a:t>
            </a:r>
            <a:r>
              <a:rPr lang="ru-RU" dirty="0" smtClean="0"/>
              <a:t>:</a:t>
            </a:r>
            <a:endParaRPr lang="ru-RU" dirty="0"/>
          </a:p>
          <a:p>
            <a:r>
              <a:rPr lang="ru-RU" dirty="0"/>
              <a:t>Структурирани сетови прашања дистрибуирани до засегнатите страни за да се соберат квантитативни и квалитативни податоци за нивните потреби, преференции и очекувања</a:t>
            </a:r>
            <a:r>
              <a:rPr lang="ru-RU" dirty="0" smtClean="0"/>
              <a:t>.</a:t>
            </a:r>
            <a:endParaRPr lang="en-US" dirty="0" smtClean="0"/>
          </a:p>
          <a:p>
            <a:pPr marL="0" indent="0">
              <a:buNone/>
            </a:pPr>
            <a:r>
              <a:rPr lang="ru-RU" dirty="0" smtClean="0"/>
              <a:t>Предности</a:t>
            </a:r>
            <a:r>
              <a:rPr lang="en-US" dirty="0" smtClean="0"/>
              <a:t>:</a:t>
            </a:r>
            <a:endParaRPr lang="ru-RU" dirty="0"/>
          </a:p>
          <a:p>
            <a:r>
              <a:rPr lang="ru-RU" dirty="0"/>
              <a:t>Собира податоци од голема група: Ефикасно за собирање информации од многу засегнати страни.</a:t>
            </a:r>
          </a:p>
          <a:p>
            <a:r>
              <a:rPr lang="ru-RU" dirty="0"/>
              <a:t>Ефикасно: Релативно ефтин во споредба со другите методи.</a:t>
            </a:r>
          </a:p>
          <a:p>
            <a:r>
              <a:rPr lang="ru-RU" dirty="0"/>
              <a:t>Стандардизирани одговори: Обезбедува конзистентност во видот на собраните информации</a:t>
            </a:r>
            <a:r>
              <a:rPr lang="ru-RU" dirty="0" smtClean="0"/>
              <a:t>.</a:t>
            </a:r>
            <a:endParaRPr lang="en-US" dirty="0" smtClean="0"/>
          </a:p>
          <a:p>
            <a:pPr marL="0" indent="0">
              <a:buNone/>
            </a:pPr>
            <a:r>
              <a:rPr lang="ru-RU" dirty="0"/>
              <a:t>Недостатоци</a:t>
            </a:r>
            <a:r>
              <a:rPr lang="ru-RU" dirty="0" smtClean="0"/>
              <a:t>:</a:t>
            </a:r>
            <a:endParaRPr lang="ru-RU" dirty="0"/>
          </a:p>
          <a:p>
            <a:r>
              <a:rPr lang="ru-RU" dirty="0"/>
              <a:t>Може да нема длабочина: Ограничено во истражувањето на детални увиди или сложени прашања.</a:t>
            </a:r>
          </a:p>
          <a:p>
            <a:r>
              <a:rPr lang="ru-RU" dirty="0"/>
              <a:t>Зависни од квалитетот на прашањата: Лошо дизајнираните прашања може да доведат до погрешни или нецелосни податоци.</a:t>
            </a:r>
          </a:p>
          <a:p>
            <a:r>
              <a:rPr lang="ru-RU" dirty="0"/>
              <a:t>Ниски стапки на одговор: Ризик од мало учество, што влијае на репрезентативноста на податоците.</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3447" y="2336800"/>
            <a:ext cx="3882394" cy="3598863"/>
          </a:xfrm>
        </p:spPr>
      </p:pic>
    </p:spTree>
    <p:extLst>
      <p:ext uri="{BB962C8B-B14F-4D97-AF65-F5344CB8AC3E}">
        <p14:creationId xmlns:p14="http://schemas.microsoft.com/office/powerpoint/2010/main" val="41707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Workshops</a:t>
            </a:r>
          </a:p>
        </p:txBody>
      </p:sp>
      <p:sp>
        <p:nvSpPr>
          <p:cNvPr id="3" name="Content Placeholder 2"/>
          <p:cNvSpPr>
            <a:spLocks noGrp="1"/>
          </p:cNvSpPr>
          <p:nvPr>
            <p:ph sz="half" idx="1"/>
          </p:nvPr>
        </p:nvSpPr>
        <p:spPr>
          <a:xfrm>
            <a:off x="680320" y="2336873"/>
            <a:ext cx="9613862" cy="3599316"/>
          </a:xfrm>
        </p:spPr>
        <p:txBody>
          <a:bodyPr>
            <a:normAutofit fontScale="62500" lnSpcReduction="20000"/>
          </a:bodyPr>
          <a:lstStyle/>
          <a:p>
            <a:pPr marL="0" indent="0">
              <a:buNone/>
            </a:pPr>
            <a:r>
              <a:rPr lang="ru-RU" dirty="0"/>
              <a:t>Опис</a:t>
            </a:r>
            <a:r>
              <a:rPr lang="ru-RU" dirty="0" smtClean="0"/>
              <a:t>:</a:t>
            </a:r>
            <a:endParaRPr lang="ru-RU" dirty="0"/>
          </a:p>
          <a:p>
            <a:r>
              <a:rPr lang="ru-RU" dirty="0"/>
              <a:t>Колаборативни сесии во кои се вклучени засегнатите страни и тимот за развој за да се соберат барањата преку дискусии, активности и бура на идеи.</a:t>
            </a:r>
          </a:p>
          <a:p>
            <a:pPr marL="0" indent="0">
              <a:buNone/>
            </a:pPr>
            <a:r>
              <a:rPr lang="ru-RU" dirty="0"/>
              <a:t>Предности</a:t>
            </a:r>
            <a:r>
              <a:rPr lang="ru-RU" dirty="0" smtClean="0"/>
              <a:t>:</a:t>
            </a:r>
            <a:endParaRPr lang="ru-RU" dirty="0"/>
          </a:p>
          <a:p>
            <a:r>
              <a:rPr lang="ru-RU" dirty="0"/>
              <a:t>Поттикнува соработка: Промовира активно учество и споделување идеи меѓу засегнатите страни и тимот.</a:t>
            </a:r>
          </a:p>
          <a:p>
            <a:r>
              <a:rPr lang="ru-RU" dirty="0"/>
              <a:t>Брзо генерира идеи: Олеснува брзо генерирање и усовршување на идеи и барања.</a:t>
            </a:r>
          </a:p>
          <a:p>
            <a:r>
              <a:rPr lang="ru-RU" dirty="0"/>
              <a:t>Гради консензус: Помага да се постигне заедничко разбирање и договор за барањата.</a:t>
            </a:r>
          </a:p>
          <a:p>
            <a:pPr marL="0" indent="0">
              <a:buNone/>
            </a:pPr>
            <a:r>
              <a:rPr lang="ru-RU" dirty="0"/>
              <a:t>Недостатоци:</a:t>
            </a:r>
          </a:p>
          <a:p>
            <a:r>
              <a:rPr lang="ru-RU" dirty="0" smtClean="0"/>
              <a:t>Тешкотии </a:t>
            </a:r>
            <a:r>
              <a:rPr lang="ru-RU" dirty="0"/>
              <a:t>во распоредот: Пронаоѓањето на соодветно време за сите учесници може да биде предизвик.</a:t>
            </a:r>
          </a:p>
          <a:p>
            <a:r>
              <a:rPr lang="ru-RU" dirty="0"/>
              <a:t>Потенцијал за групно размислување: Желбата за консензус може да ја потисне индивидуалната креативност и критичкото размислување.</a:t>
            </a:r>
          </a:p>
          <a:p>
            <a:r>
              <a:rPr lang="ru-RU" dirty="0"/>
              <a:t>Интензивни ресурси: Потребни се значителни вештини за планирање, координација и олеснување.</a:t>
            </a:r>
            <a:endParaRPr lang="en-US" dirty="0"/>
          </a:p>
        </p:txBody>
      </p:sp>
    </p:spTree>
    <p:extLst>
      <p:ext uri="{BB962C8B-B14F-4D97-AF65-F5344CB8AC3E}">
        <p14:creationId xmlns:p14="http://schemas.microsoft.com/office/powerpoint/2010/main" val="63648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and Scenarios</a:t>
            </a:r>
          </a:p>
        </p:txBody>
      </p:sp>
      <p:sp>
        <p:nvSpPr>
          <p:cNvPr id="3" name="Content Placeholder 2"/>
          <p:cNvSpPr>
            <a:spLocks noGrp="1"/>
          </p:cNvSpPr>
          <p:nvPr>
            <p:ph sz="half" idx="1"/>
          </p:nvPr>
        </p:nvSpPr>
        <p:spPr/>
        <p:txBody>
          <a:bodyPr>
            <a:normAutofit fontScale="40000" lnSpcReduction="20000"/>
          </a:bodyPr>
          <a:lstStyle/>
          <a:p>
            <a:pPr marL="0" indent="0">
              <a:buNone/>
            </a:pPr>
            <a:r>
              <a:rPr lang="ru-RU" dirty="0"/>
              <a:t>Опис</a:t>
            </a:r>
            <a:r>
              <a:rPr lang="ru-RU" dirty="0" smtClean="0"/>
              <a:t>:</a:t>
            </a:r>
            <a:endParaRPr lang="ru-RU" dirty="0"/>
          </a:p>
          <a:p>
            <a:r>
              <a:rPr lang="ru-RU" dirty="0"/>
              <a:t>Детални описи за тоа како корисниците ќе комуницираат со софтверот за да постигнат конкретни цели, често илустрирани преку наративи или дијаграми.</a:t>
            </a:r>
          </a:p>
          <a:p>
            <a:pPr marL="0" indent="0">
              <a:buNone/>
            </a:pPr>
            <a:r>
              <a:rPr lang="ru-RU" dirty="0"/>
              <a:t>Предности</a:t>
            </a:r>
            <a:r>
              <a:rPr lang="ru-RU" dirty="0" smtClean="0"/>
              <a:t>:</a:t>
            </a:r>
            <a:endParaRPr lang="ru-RU" dirty="0"/>
          </a:p>
          <a:p>
            <a:r>
              <a:rPr lang="ru-RU" dirty="0"/>
              <a:t>Обезбедува контекст: Нуди јасно и контекстуално разбирање на интеракциите на корисниците и функционалноста на системот.</a:t>
            </a:r>
          </a:p>
          <a:p>
            <a:r>
              <a:rPr lang="ru-RU" dirty="0"/>
              <a:t>Ги идентификува корисничките барања: Помага во откривањето на деталните потреби на корисниците и потенцијалните карактеристики на системот.</a:t>
            </a:r>
          </a:p>
          <a:p>
            <a:r>
              <a:rPr lang="ru-RU" dirty="0"/>
              <a:t>Ја олеснува комуникацијата: Ја подобрува комуникацијата помеѓу засегнатите страни и развивачите преку обезбедување заеднички јазик и референца.</a:t>
            </a:r>
          </a:p>
          <a:p>
            <a:pPr marL="0" indent="0">
              <a:buNone/>
            </a:pPr>
            <a:r>
              <a:rPr lang="ru-RU" dirty="0"/>
              <a:t>Недостатоци</a:t>
            </a:r>
            <a:r>
              <a:rPr lang="ru-RU" dirty="0" smtClean="0"/>
              <a:t>:</a:t>
            </a:r>
            <a:endParaRPr lang="ru-RU" dirty="0"/>
          </a:p>
          <a:p>
            <a:r>
              <a:rPr lang="ru-RU" dirty="0"/>
              <a:t>Може да биде сложено: Креирањето детални случаи и сценарија за употреба може да одземе многу време и да бара длабоко разбирање на работните текови на корисниците.</a:t>
            </a:r>
          </a:p>
          <a:p>
            <a:r>
              <a:rPr lang="ru-RU" dirty="0"/>
              <a:t>Потребни се чести ажурирања: Како што еволуираат барањата на проектот, случаите и сценаријата за употреба треба редовно да се ажурираат за да останат релевантни.</a:t>
            </a:r>
          </a:p>
          <a:p>
            <a:r>
              <a:rPr lang="ru-RU" dirty="0"/>
              <a:t>Потенцијал за прекумерно детализирање: ризик да станете премногу детални и сложени, што може да доведе до парализа на анализата.</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85326" y="2336800"/>
            <a:ext cx="4318635" cy="3598863"/>
          </a:xfrm>
        </p:spPr>
      </p:pic>
    </p:spTree>
    <p:extLst>
      <p:ext uri="{BB962C8B-B14F-4D97-AF65-F5344CB8AC3E}">
        <p14:creationId xmlns:p14="http://schemas.microsoft.com/office/powerpoint/2010/main" val="278035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Prototyping</a:t>
            </a:r>
            <a:endParaRPr lang="en-US" b="1" dirty="0"/>
          </a:p>
        </p:txBody>
      </p:sp>
      <p:sp>
        <p:nvSpPr>
          <p:cNvPr id="3" name="Content Placeholder 2"/>
          <p:cNvSpPr>
            <a:spLocks noGrp="1"/>
          </p:cNvSpPr>
          <p:nvPr>
            <p:ph sz="half" idx="1"/>
          </p:nvPr>
        </p:nvSpPr>
        <p:spPr/>
        <p:txBody>
          <a:bodyPr>
            <a:normAutofit fontScale="47500" lnSpcReduction="20000"/>
          </a:bodyPr>
          <a:lstStyle/>
          <a:p>
            <a:pPr marL="0" indent="0">
              <a:buNone/>
            </a:pPr>
            <a:r>
              <a:rPr lang="ru-RU" dirty="0"/>
              <a:t>Опис</a:t>
            </a:r>
            <a:r>
              <a:rPr lang="ru-RU" dirty="0" smtClean="0"/>
              <a:t>:</a:t>
            </a:r>
            <a:endParaRPr lang="ru-RU" dirty="0"/>
          </a:p>
          <a:p>
            <a:r>
              <a:rPr lang="ru-RU" dirty="0"/>
              <a:t>Создавање прелиминарни верзии на софтверот за истражување на идеи и собирање повратни информации од засегнатите страни.</a:t>
            </a:r>
          </a:p>
          <a:p>
            <a:pPr marL="0" indent="0">
              <a:buNone/>
            </a:pPr>
            <a:r>
              <a:rPr lang="ru-RU" dirty="0"/>
              <a:t>Предности</a:t>
            </a:r>
            <a:r>
              <a:rPr lang="ru-RU" dirty="0" smtClean="0"/>
              <a:t>:</a:t>
            </a:r>
            <a:endParaRPr lang="ru-RU" dirty="0"/>
          </a:p>
          <a:p>
            <a:r>
              <a:rPr lang="ru-RU" dirty="0"/>
              <a:t>Визуелизира барања: Обезбедува опиплива претстава на софтверот, помагајќи им на засегнатите страни да ги разберат и да ги усовршат барањата.</a:t>
            </a:r>
          </a:p>
          <a:p>
            <a:r>
              <a:rPr lang="ru-RU" dirty="0"/>
              <a:t>Рано ги идентификува проблемите: Открива потенцијални проблеми со дизајнот и функционалноста рано во процесот на развој, намалувајќи го ризикот од скапи промени подоцна.</a:t>
            </a:r>
          </a:p>
          <a:p>
            <a:pPr marL="0" indent="0">
              <a:buNone/>
            </a:pPr>
            <a:r>
              <a:rPr lang="ru-RU" dirty="0"/>
              <a:t>Недостатоци</a:t>
            </a:r>
            <a:r>
              <a:rPr lang="ru-RU" dirty="0" smtClean="0"/>
              <a:t>:</a:t>
            </a:r>
            <a:endParaRPr lang="ru-RU" dirty="0"/>
          </a:p>
          <a:p>
            <a:r>
              <a:rPr lang="ru-RU" dirty="0"/>
              <a:t>Интензивни ресурси: Потребно е значително време, напор и ресурси за создавање и усовршување на прототипови.</a:t>
            </a:r>
          </a:p>
          <a:p>
            <a:r>
              <a:rPr lang="ru-RU" dirty="0"/>
              <a:t>Лазење на потенцијален опсег: засегнатите страни може да побараат дополнителни функции или промени, што ќе доведе до проширување на опсегот на проектот.</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3594" y="2511423"/>
            <a:ext cx="4700588" cy="2629919"/>
          </a:xfrm>
        </p:spPr>
      </p:pic>
    </p:spTree>
    <p:extLst>
      <p:ext uri="{BB962C8B-B14F-4D97-AF65-F5344CB8AC3E}">
        <p14:creationId xmlns:p14="http://schemas.microsoft.com/office/powerpoint/2010/main" val="300895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Observation</a:t>
            </a:r>
            <a:r>
              <a:rPr lang="en-US" b="1" dirty="0"/>
              <a:t/>
            </a:r>
            <a:br>
              <a:rPr lang="en-US" b="1" dirty="0"/>
            </a:br>
            <a:endParaRPr lang="en-US" dirty="0"/>
          </a:p>
        </p:txBody>
      </p:sp>
      <p:sp>
        <p:nvSpPr>
          <p:cNvPr id="3" name="Content Placeholder 2"/>
          <p:cNvSpPr>
            <a:spLocks noGrp="1"/>
          </p:cNvSpPr>
          <p:nvPr>
            <p:ph sz="half" idx="1"/>
          </p:nvPr>
        </p:nvSpPr>
        <p:spPr/>
        <p:txBody>
          <a:bodyPr>
            <a:normAutofit fontScale="55000" lnSpcReduction="20000"/>
          </a:bodyPr>
          <a:lstStyle/>
          <a:p>
            <a:pPr marL="0" indent="0">
              <a:buNone/>
            </a:pPr>
            <a:r>
              <a:rPr lang="ru-RU" dirty="0"/>
              <a:t>Опис</a:t>
            </a:r>
            <a:r>
              <a:rPr lang="ru-RU" dirty="0" smtClean="0"/>
              <a:t>:</a:t>
            </a:r>
            <a:endParaRPr lang="ru-RU" dirty="0"/>
          </a:p>
          <a:p>
            <a:r>
              <a:rPr lang="ru-RU" dirty="0"/>
              <a:t>Гледање на корисниците во нивната околина за да се разбере како тие комуницираат со тековниот систем и да ги идентификуваат нивните потреби и предизвици.</a:t>
            </a:r>
          </a:p>
          <a:p>
            <a:pPr marL="0" indent="0">
              <a:buNone/>
            </a:pPr>
            <a:r>
              <a:rPr lang="ru-RU" dirty="0"/>
              <a:t>Предности</a:t>
            </a:r>
            <a:r>
              <a:rPr lang="ru-RU" dirty="0" smtClean="0"/>
              <a:t>:</a:t>
            </a:r>
            <a:endParaRPr lang="ru-RU" dirty="0"/>
          </a:p>
          <a:p>
            <a:r>
              <a:rPr lang="ru-RU" dirty="0"/>
              <a:t>Увид во реалниот свет: Обезбедува автентично, контекстуално разбирање на однесувањето на корисниците и користењето на системот.</a:t>
            </a:r>
          </a:p>
          <a:p>
            <a:r>
              <a:rPr lang="ru-RU" dirty="0"/>
              <a:t>Открива имплицитни барања: ги идентификува потребите и проблемите што корисниците можеби не ги артикулираат или не се свесни за себе.</a:t>
            </a:r>
          </a:p>
          <a:p>
            <a:pPr marL="0" indent="0">
              <a:buNone/>
            </a:pPr>
            <a:r>
              <a:rPr lang="ru-RU" dirty="0"/>
              <a:t>Недостатоци</a:t>
            </a:r>
            <a:r>
              <a:rPr lang="ru-RU" dirty="0" smtClean="0"/>
              <a:t>:</a:t>
            </a:r>
            <a:endParaRPr lang="ru-RU" dirty="0"/>
          </a:p>
          <a:p>
            <a:r>
              <a:rPr lang="ru-RU" dirty="0"/>
              <a:t>Одзема време: Потребно е значително време за набљудување и анализа на интеракциите на корисниците.</a:t>
            </a:r>
          </a:p>
          <a:p>
            <a:r>
              <a:rPr lang="ru-RU" dirty="0"/>
              <a:t>Може да биде наметлив: Корисниците може да се чувствуваат непријатно или да го променат своето однесување кога се набљудувани.</a:t>
            </a:r>
          </a:p>
          <a:p>
            <a:pPr marL="0" indent="0">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569369"/>
            <a:ext cx="4700588" cy="3133725"/>
          </a:xfrm>
        </p:spPr>
      </p:pic>
    </p:spTree>
    <p:extLst>
      <p:ext uri="{BB962C8B-B14F-4D97-AF65-F5344CB8AC3E}">
        <p14:creationId xmlns:p14="http://schemas.microsoft.com/office/powerpoint/2010/main" val="17201335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106</TotalTime>
  <Words>1028</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Narrow</vt:lpstr>
      <vt:lpstr>Trebuchet MS</vt:lpstr>
      <vt:lpstr>Berlin</vt:lpstr>
      <vt:lpstr>Techniques for gathering software requirements</vt:lpstr>
      <vt:lpstr> Вовед Важноста на собирање софтверски барања </vt:lpstr>
      <vt:lpstr>Requirements Gathering - An Overview</vt:lpstr>
      <vt:lpstr>Stakeholder Interviews</vt:lpstr>
      <vt:lpstr>Surveys and Questionnaires</vt:lpstr>
      <vt:lpstr>Workshops</vt:lpstr>
      <vt:lpstr>Use Cases and Scenarios</vt:lpstr>
      <vt:lpstr>Prototyping</vt:lpstr>
      <vt:lpstr> Observation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for gathering software requirements</dc:title>
  <dc:creator>User</dc:creator>
  <cp:lastModifiedBy>User</cp:lastModifiedBy>
  <cp:revision>8</cp:revision>
  <dcterms:created xsi:type="dcterms:W3CDTF">2024-05-22T11:45:43Z</dcterms:created>
  <dcterms:modified xsi:type="dcterms:W3CDTF">2024-05-25T13:11:28Z</dcterms:modified>
</cp:coreProperties>
</file>