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95" r:id="rId4"/>
    <p:sldId id="296" r:id="rId5"/>
    <p:sldId id="297" r:id="rId6"/>
    <p:sldId id="311" r:id="rId7"/>
    <p:sldId id="298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3" r:id="rId18"/>
    <p:sldId id="307" r:id="rId19"/>
    <p:sldId id="308" r:id="rId20"/>
    <p:sldId id="312" r:id="rId21"/>
    <p:sldId id="30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nter-Regula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325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7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1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4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9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9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5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272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2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616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1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4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7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9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2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2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71344" y="580099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Lending Club case study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54564" y="2715209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Submitted By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Shanmuga Mari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Sasindran </a:t>
            </a:r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evaraj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51467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58021"/>
            <a:ext cx="3592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verification status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Charged off percentage almost similar across all category of </a:t>
            </a:r>
            <a:r>
              <a:rPr lang="en-US" dirty="0" err="1" smtClean="0"/>
              <a:t>verification_status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loans are </a:t>
            </a:r>
            <a:r>
              <a:rPr lang="en-US" dirty="0"/>
              <a:t>issued without </a:t>
            </a:r>
            <a:r>
              <a:rPr lang="en-US" dirty="0" smtClean="0"/>
              <a:t>any verification is high in number less in defaulters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Loans with verified/sourced-verified having higher defaulters percentage compare to “Not verified”.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61" y="1058021"/>
            <a:ext cx="5200623" cy="3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23475" y="173527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3475" y="1247144"/>
            <a:ext cx="3086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purpose vs charged-off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of the Charged off occurred in debt-consolidation ~2600.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shows those who applied for ‘small-business’ also ~27% in charged off category.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94" y="1043345"/>
            <a:ext cx="5315940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96831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2765" y="1592376"/>
            <a:ext cx="30862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 of loan term vs charged-off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Most of the Charged off occurred in long term loans compare to short 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 As visual shows those who applied for term 60 months are highest of ~25% in charged off category.</a:t>
            </a:r>
          </a:p>
          <a:p>
            <a:endParaRPr lang="en-GB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81" y="1695141"/>
            <a:ext cx="5145903" cy="29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Numerical columns in the dataset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most of the Charged off occurred in higher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Around 10yrs of employees experience got high number of loans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‘DTI’ is high, loaner chance increases for charged-off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interest rate increases graph shows charged off increases.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824982"/>
            <a:ext cx="5424558" cy="40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Charged off occurred in B, C, D, E, F, G. But E, F,G grades loaners are very less in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D, E, F, G grade loaners are got higher loan amount 12k &gt;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A grade loaners likely to pay, but loan amount is mostly in the range of 10k to 15k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Average loan amount across grades increase gradually  from Grade A - 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78" y="709612"/>
            <a:ext cx="5261784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DTI highly correlated to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lower level of debt-to-income ratio loaners likely to repay loan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13" y="657176"/>
            <a:ext cx="511074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term is highly correlated with interest rate.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Charged off ratio also increase for higher loan interest rates.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36 months term loans are less chances for charged-off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914400"/>
            <a:ext cx="5073423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“Not verified” loans are issued for lower amounts.</a:t>
            </a:r>
            <a:endParaRPr lang="en-GB" sz="1600" dirty="0" smtClean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higher loan amounts, source are verified or details verified.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1084064"/>
            <a:ext cx="4487344" cy="3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(Correlation Matrix)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2594" y="1121387"/>
            <a:ext cx="274102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Fully paid Green correlation matrix Vs Charged-Off Orange matrix </a:t>
            </a:r>
            <a:r>
              <a:rPr lang="en-US" b="1" dirty="0" smtClean="0"/>
              <a:t>columns </a:t>
            </a:r>
            <a:r>
              <a:rPr lang="en-US" b="1" dirty="0" err="1" smtClean="0"/>
              <a:t>loan_amnt</a:t>
            </a:r>
            <a:r>
              <a:rPr lang="en-US" b="1" dirty="0" smtClean="0"/>
              <a:t>, </a:t>
            </a:r>
            <a:r>
              <a:rPr lang="en-US" b="1" dirty="0" err="1" smtClean="0"/>
              <a:t>int_rate</a:t>
            </a:r>
            <a:r>
              <a:rPr lang="en-US" b="1" dirty="0" smtClean="0"/>
              <a:t>, </a:t>
            </a:r>
            <a:r>
              <a:rPr lang="en-US" b="1" dirty="0" err="1" smtClean="0"/>
              <a:t>annual_inc</a:t>
            </a:r>
            <a:r>
              <a:rPr lang="en-US" b="1" dirty="0" smtClean="0"/>
              <a:t>, term </a:t>
            </a:r>
            <a:r>
              <a:rPr lang="en-US" dirty="0" smtClean="0"/>
              <a:t>are positive correlations with others.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 err="1" smtClean="0"/>
              <a:t>vishal</a:t>
            </a:r>
            <a:r>
              <a:rPr lang="en-US" dirty="0" smtClean="0"/>
              <a:t> shows </a:t>
            </a:r>
            <a:r>
              <a:rPr lang="en-US" b="1" dirty="0" err="1" smtClean="0"/>
              <a:t>annual_inc</a:t>
            </a:r>
            <a:r>
              <a:rPr lang="en-US" b="1" dirty="0" smtClean="0"/>
              <a:t> vs </a:t>
            </a:r>
            <a:r>
              <a:rPr lang="en-US" b="1" dirty="0" err="1" smtClean="0"/>
              <a:t>dti</a:t>
            </a:r>
            <a:r>
              <a:rPr lang="en-US" dirty="0" smtClean="0"/>
              <a:t> is negative correlation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shows,  </a:t>
            </a:r>
            <a:r>
              <a:rPr lang="en-US" dirty="0" err="1" smtClean="0"/>
              <a:t>int_rate</a:t>
            </a:r>
            <a:r>
              <a:rPr lang="en-US" dirty="0"/>
              <a:t> </a:t>
            </a:r>
            <a:r>
              <a:rPr lang="en-US" dirty="0" smtClean="0"/>
              <a:t>and term with low values have high changes of repaying the loan.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3" y="1317330"/>
            <a:ext cx="2814831" cy="2453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115" y="1319594"/>
            <a:ext cx="3284073" cy="25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Important Driving Factors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0670" y="857971"/>
            <a:ext cx="69144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51515"/>
                </a:solidFill>
                <a:latin typeface="Inter"/>
              </a:rPr>
              <a:t>After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analyzing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datasets,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there are driving factors of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a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with which the bank would be able to identify if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will be ‘Charged-Off or Fully-Pay’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loan.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US" sz="1200" dirty="0" smtClean="0">
                <a:solidFill>
                  <a:srgbClr val="151515"/>
                </a:solidFill>
                <a:latin typeface="Inter"/>
              </a:rPr>
              <a:t>Observations based on loan dataset analysis:</a:t>
            </a:r>
          </a:p>
          <a:p>
            <a:endParaRPr lang="en-US" sz="1200" dirty="0">
              <a:solidFill>
                <a:srgbClr val="151515"/>
              </a:solidFill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columns 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funded_amnt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/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loan_amnt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“term”, “grade”,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dti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verification_status</a:t>
            </a:r>
            <a:r>
              <a:rPr lang="en-US" sz="1200" b="1" dirty="0">
                <a:solidFill>
                  <a:srgbClr val="151515"/>
                </a:solidFill>
                <a:latin typeface="Inter"/>
              </a:rPr>
              <a:t>”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are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decisive factors for identifying the “Charged-off or Fully-paid” loans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GB" sz="1200" dirty="0"/>
              <a:t>Decisive </a:t>
            </a:r>
            <a:r>
              <a:rPr lang="en-GB" sz="1200" dirty="0" smtClean="0"/>
              <a:t>Factor for “Charged-Off” 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loan_amnt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amount</a:t>
            </a:r>
            <a:r>
              <a:rPr lang="en-US" sz="1200" dirty="0" smtClean="0"/>
              <a:t>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- 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Loans</a:t>
            </a:r>
            <a:r>
              <a:rPr lang="en-US" sz="1200" dirty="0" smtClean="0"/>
              <a:t> with higher interest rate,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Term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terms</a:t>
            </a:r>
            <a:r>
              <a:rPr lang="en-US" sz="1200" dirty="0" smtClean="0"/>
              <a:t>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Grade  -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lower grades E, F, G, likely to be charged-off (G has higher percentage of    charged-off compared to ‘A’ lowest charged of percentage)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DTI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/>
              <a:t>the debt-to-income,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6"/>
            <a:r>
              <a:rPr lang="en-GB" dirty="0"/>
              <a:t>Decisive Factor for </a:t>
            </a:r>
            <a:r>
              <a:rPr lang="en-GB" dirty="0" smtClean="0"/>
              <a:t>“Fully-Paid” </a:t>
            </a:r>
          </a:p>
          <a:p>
            <a:pPr marL="171450" lvl="6" indent="-171450">
              <a:buFont typeface="Wingdings" panose="05000000000000000000" pitchFamily="2" charset="2"/>
              <a:buChar char="ü"/>
            </a:pPr>
            <a:r>
              <a:rPr lang="en-US" sz="1200" dirty="0"/>
              <a:t> </a:t>
            </a:r>
            <a:r>
              <a:rPr lang="en-US" sz="1200" dirty="0" smtClean="0"/>
              <a:t> when the loan-amount, interest-rate is moderate and short term, Grades A,B,C people most likely to repay the loan.</a:t>
            </a:r>
            <a:endParaRPr lang="en-GB" sz="1200" dirty="0"/>
          </a:p>
          <a:p>
            <a:pPr lvl="6"/>
            <a:endParaRPr lang="en-US" b="1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GB" dirty="0" smtClean="0"/>
          </a:p>
          <a:p>
            <a:pPr lvl="1"/>
            <a:endParaRPr lang="en-GB" dirty="0" smtClean="0"/>
          </a:p>
          <a:p>
            <a:pPr lvl="3"/>
            <a:r>
              <a:rPr lang="en-US" dirty="0"/>
              <a:t>	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51515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60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88789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3224" y="961053"/>
            <a:ext cx="6652727" cy="3548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/>
              <a:t>There are two types of risks associated with any loan request: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00" b="1" dirty="0" smtClean="0"/>
              <a:t> if the applicants likely to repay the loan,then not approving the loan results in a loss of bussiness to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400" b="1" dirty="0" smtClean="0"/>
              <a:t>I</a:t>
            </a:r>
            <a:r>
              <a:rPr lang="en" sz="1400" b="1" dirty="0" smtClean="0"/>
              <a:t>f the applicant is not likely to repay the loan, i.e loaner is likely to ‘Charged Off’, then approving loan may lead to a finanical loss for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4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400" b="1" dirty="0"/>
              <a:t>Exploratory Data </a:t>
            </a:r>
            <a:r>
              <a:rPr lang="en-GB" sz="1400" b="1" dirty="0" smtClean="0"/>
              <a:t>Analysis done on dataset </a:t>
            </a:r>
            <a:r>
              <a:rPr lang="en" sz="1400" b="1" dirty="0" smtClean="0"/>
              <a:t>provided by company, which is the existing loaners data records.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 </a:t>
            </a:r>
            <a:r>
              <a:rPr lang="en" sz="1200" b="1" dirty="0" smtClean="0"/>
              <a:t>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Recommendations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smtClean="0"/>
              <a:t>EDA for the loan dataset revealed that: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71" y="1293886"/>
            <a:ext cx="78403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reduce the financial loss if it gives loans with </a:t>
            </a:r>
            <a:r>
              <a:rPr lang="en-US" sz="1600" dirty="0"/>
              <a:t>s</a:t>
            </a:r>
            <a:r>
              <a:rPr lang="en-US" sz="1600" dirty="0" smtClean="0"/>
              <a:t>hort </a:t>
            </a:r>
            <a:r>
              <a:rPr lang="en-US" sz="1600" dirty="0" smtClean="0"/>
              <a:t>terms.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Average </a:t>
            </a:r>
            <a:r>
              <a:rPr lang="en-US" sz="1600" dirty="0" smtClean="0"/>
              <a:t>interest rate </a:t>
            </a:r>
            <a:r>
              <a:rPr lang="en-US" sz="1600" dirty="0" smtClean="0"/>
              <a:t>of the loans are likely to Fully Paid, so if the banks gives loans at moderate level of interest it can avoid loss.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If the bank provides more of loans with higher amount to Grade level ‘A’ to ‘D’ , it can improve the business.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If the bank considers DTI, </a:t>
            </a:r>
            <a:r>
              <a:rPr lang="en-US" sz="1600" dirty="0" err="1" smtClean="0"/>
              <a:t>home_ownership</a:t>
            </a:r>
            <a:r>
              <a:rPr lang="en-US" sz="1600" dirty="0" smtClean="0"/>
              <a:t> factors before giving the high amount of loan, it can avoid the charged-off counts.</a:t>
            </a:r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avoid the charged-offs with quality verification process for loan approvals when loan amount is </a:t>
            </a:r>
            <a:r>
              <a:rPr lang="en-US" sz="1600" dirty="0" smtClean="0"/>
              <a:t>higher for the Grade E, F</a:t>
            </a:r>
            <a:r>
              <a:rPr lang="en-US" sz="1600" smtClean="0"/>
              <a:t>, 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663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166879" y="2412873"/>
            <a:ext cx="407530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9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14553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Overview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40087" y="1260644"/>
            <a:ext cx="5988126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/>
              <a:t>Steps followed in this Lending EDA Case Study: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Understanding </a:t>
            </a:r>
            <a:r>
              <a:rPr lang="en-GB" sz="1800" dirty="0"/>
              <a:t>the </a:t>
            </a:r>
            <a:r>
              <a:rPr lang="en-GB" sz="1800" dirty="0" smtClean="0"/>
              <a:t>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Cleaning &amp; Manipulation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analysis using plots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Recommendations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4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42136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 Understanding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27659" y="1055370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Importing the Dataset from the csv files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Dataset contains shape of (39717 rows, 111 columns)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Identified key columns in the dataset to </a:t>
            </a:r>
            <a:r>
              <a:rPr lang="en-US" sz="1800" dirty="0" smtClean="0"/>
              <a:t>find solution to minimize the risk of loss.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 Target column  ‘</a:t>
            </a:r>
            <a:r>
              <a:rPr lang="en-US" sz="1800" dirty="0" err="1" smtClean="0"/>
              <a:t>loan_status</a:t>
            </a:r>
            <a:r>
              <a:rPr lang="en-US" sz="1800" dirty="0" smtClean="0"/>
              <a:t>’ is key indicates “Fully Paid/Charged Off/Current” status of the loan.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“Current” status is ongoing loan, so these rows are ignored from the dataset for our analysis. 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9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 &amp; Manipulations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Null values &gt; 90% columns removed from 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Column having a same value in all rows are removed.</a:t>
            </a:r>
            <a:endParaRPr lang="en-GB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Columns </a:t>
            </a:r>
            <a:r>
              <a:rPr lang="en-US" sz="1800" dirty="0" err="1"/>
              <a:t>int_rate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 err="1" smtClean="0"/>
              <a:t>emp_len</a:t>
            </a:r>
            <a:r>
              <a:rPr lang="en-US" sz="1800" dirty="0" smtClean="0"/>
              <a:t>, term, </a:t>
            </a:r>
            <a:r>
              <a:rPr lang="en-US" sz="1800" dirty="0" err="1" smtClean="0"/>
              <a:t>issue_d</a:t>
            </a:r>
            <a:r>
              <a:rPr lang="en-US" sz="1800" dirty="0"/>
              <a:t> </a:t>
            </a:r>
            <a:r>
              <a:rPr lang="en-US" sz="1800" dirty="0" smtClean="0"/>
              <a:t>converted to expected format of the data. (removal of %, +Years, months, %b-%y 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Filtering on dataset done and created additional </a:t>
            </a:r>
            <a:r>
              <a:rPr lang="en-GB" sz="1800" dirty="0" smtClean="0"/>
              <a:t>categorical </a:t>
            </a:r>
            <a:r>
              <a:rPr lang="en-GB" sz="1800" dirty="0"/>
              <a:t>v</a:t>
            </a:r>
            <a:r>
              <a:rPr lang="en-GB" sz="1800" dirty="0" smtClean="0"/>
              <a:t>ariables </a:t>
            </a:r>
            <a:r>
              <a:rPr lang="en-US" sz="1800" dirty="0" smtClean="0"/>
              <a:t>columns to help analysis like </a:t>
            </a:r>
            <a:r>
              <a:rPr lang="en-US" sz="1800" dirty="0" err="1" smtClean="0"/>
              <a:t>loan_issued_year</a:t>
            </a:r>
            <a:r>
              <a:rPr lang="en-US" sz="1800" dirty="0" smtClean="0"/>
              <a:t>, </a:t>
            </a:r>
            <a:r>
              <a:rPr lang="en-US" sz="1800" dirty="0" err="1" smtClean="0"/>
              <a:t>loan_amnt_grp</a:t>
            </a:r>
            <a:r>
              <a:rPr lang="en-US" sz="1800" dirty="0" smtClean="0"/>
              <a:t>, </a:t>
            </a:r>
            <a:r>
              <a:rPr lang="en-US" sz="1800" dirty="0" err="1" smtClean="0"/>
              <a:t>interest_grp</a:t>
            </a:r>
            <a:endParaRPr lang="en-US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Identified outliers and standardized values </a:t>
            </a:r>
            <a:r>
              <a:rPr lang="en-US" sz="1800" dirty="0"/>
              <a:t>for </a:t>
            </a:r>
            <a:r>
              <a:rPr lang="en-US" sz="1800" dirty="0" smtClean="0"/>
              <a:t>‘</a:t>
            </a:r>
            <a:r>
              <a:rPr lang="en-US" sz="1800" dirty="0" err="1" smtClean="0"/>
              <a:t>annual_inc</a:t>
            </a:r>
            <a:r>
              <a:rPr lang="en-US" sz="1800" dirty="0" smtClean="0"/>
              <a:t>’ columns, which is used for data analysis. Whereas all other columns outliers may not impact our analysis.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 smtClean="0"/>
              <a:t>The following list of data analysis executed on the dataset, which will be shown with result in coming slides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Univariate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Unordered categorical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Ordered </a:t>
            </a:r>
            <a:r>
              <a:rPr lang="en-GB" sz="1800" b="1" dirty="0"/>
              <a:t>categorical </a:t>
            </a:r>
            <a:r>
              <a:rPr lang="en-GB" sz="1800" b="1" dirty="0" smtClean="0"/>
              <a:t>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Segmented analysis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Bivariate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Continuous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Correlation Matrix</a:t>
            </a:r>
            <a:endParaRPr lang="en-GB" sz="18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44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74" y="1045029"/>
            <a:ext cx="3375505" cy="3404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53" y="1461748"/>
            <a:ext cx="454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39717 loans granted &amp; 5627 were charged off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 85.4% Fully Paid loans vs 14.6%  Charged off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155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154" y="1461748"/>
            <a:ext cx="4411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Analysis of Loan Issued vs Charged-Off Year  wise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Year 2007 to 2011 number of loans granted gradually increases and max of ~17K loans were given in 2011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As visual shows Year 2007 to 2009 there is gradual dip in  charged-off percentage, But 2009 to 2011 again it has  upward movement.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1461748"/>
            <a:ext cx="4403757" cy="3267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02" y="2904359"/>
            <a:ext cx="3448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8" y="20151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60798" y="836597"/>
            <a:ext cx="3086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on Grade Wise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Mostly ‘A’ grade less charged off and it gradually increases from A to </a:t>
            </a:r>
            <a:r>
              <a:rPr lang="en-US" sz="1800" dirty="0" smtClean="0"/>
              <a:t>G(~35%)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</a:t>
            </a:r>
            <a:r>
              <a:rPr lang="en-US" sz="1800" dirty="0"/>
              <a:t>of the Charged off </a:t>
            </a:r>
            <a:r>
              <a:rPr lang="en-US" sz="1800" dirty="0" smtClean="0"/>
              <a:t>counts are in </a:t>
            </a:r>
            <a:r>
              <a:rPr lang="en-US" sz="1800" dirty="0"/>
              <a:t>B, C, D grades (B2 to C3 subgrades)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02" y="923732"/>
            <a:ext cx="5181962" cy="37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566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1274</Words>
  <Application>Microsoft Office PowerPoint</Application>
  <PresentationFormat>On-screen Show (16:9)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Inter</vt:lpstr>
      <vt:lpstr>Calibri</vt:lpstr>
      <vt:lpstr>Inter-Regular</vt:lpstr>
      <vt:lpstr>Arial</vt:lpstr>
      <vt:lpstr>Wingdings</vt:lpstr>
      <vt:lpstr>Joan template</vt:lpstr>
      <vt:lpstr>Lending Club case study</vt:lpstr>
      <vt:lpstr>Problem Statement</vt:lpstr>
      <vt:lpstr>Analysis Overview</vt:lpstr>
      <vt:lpstr>Dataset Understanding</vt:lpstr>
      <vt:lpstr>Data Cleaning &amp; Manipulations</vt:lpstr>
      <vt:lpstr>Data Analysis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(bivariate)</vt:lpstr>
      <vt:lpstr>Data Analysis (bivariate)</vt:lpstr>
      <vt:lpstr>Data Analysis (bivariate)</vt:lpstr>
      <vt:lpstr>Data Analysis (bivariate)</vt:lpstr>
      <vt:lpstr>Data Analysis (Correlation Matrix)</vt:lpstr>
      <vt:lpstr>Important Driving Factors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S, Shanmuga mari</cp:lastModifiedBy>
  <cp:revision>58</cp:revision>
  <dcterms:modified xsi:type="dcterms:W3CDTF">2022-02-09T14:40:48Z</dcterms:modified>
</cp:coreProperties>
</file>