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57" r:id="rId3"/>
    <p:sldId id="295" r:id="rId4"/>
    <p:sldId id="296" r:id="rId5"/>
    <p:sldId id="297" r:id="rId6"/>
    <p:sldId id="311" r:id="rId7"/>
    <p:sldId id="298" r:id="rId8"/>
    <p:sldId id="310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13" r:id="rId18"/>
    <p:sldId id="307" r:id="rId19"/>
    <p:sldId id="308" r:id="rId20"/>
    <p:sldId id="312" r:id="rId21"/>
    <p:sldId id="309" r:id="rId22"/>
  </p:sldIdLst>
  <p:sldSz cx="9144000" cy="5143500" type="screen16x9"/>
  <p:notesSz cx="6858000" cy="9144000"/>
  <p:embeddedFontLst>
    <p:embeddedFont>
      <p:font typeface="Inter-Regular" panose="020B0604020202020204" charset="0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B8CE54-D7E4-4D6C-B30F-6A91B47CCFBE}">
  <a:tblStyle styleId="{E4B8CE54-D7E4-4D6C-B30F-6A91B47CCF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A51BF6-B60F-430B-B708-1F52C015F51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63252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176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211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210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441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998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491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59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365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758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272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228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616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4160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579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849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825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074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493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922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926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085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571344" y="580099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Lending Club case study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54564" y="2715209"/>
            <a:ext cx="28644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Submitted By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Shanmuga Mari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Sasindran </a:t>
            </a:r>
            <a:r>
              <a:rPr lang="en-US" sz="1600" dirty="0">
                <a:solidFill>
                  <a:schemeClr val="bg1"/>
                </a:solidFill>
              </a:rPr>
              <a:t>D</a:t>
            </a:r>
            <a:r>
              <a:rPr lang="en-US" sz="1600" dirty="0" smtClean="0">
                <a:solidFill>
                  <a:schemeClr val="bg1"/>
                </a:solidFill>
              </a:rPr>
              <a:t>evaraj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51467" y="154865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Analysis (univariate)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0" y="1058021"/>
            <a:ext cx="359228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 of verification status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Charged off percentage almost similar across all category of </a:t>
            </a:r>
            <a:r>
              <a:rPr lang="en-US" dirty="0" err="1" smtClean="0"/>
              <a:t>verification_status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As visual shows loans are </a:t>
            </a:r>
            <a:r>
              <a:rPr lang="en-US" dirty="0"/>
              <a:t>issued without </a:t>
            </a:r>
            <a:r>
              <a:rPr lang="en-US" dirty="0" smtClean="0"/>
              <a:t>any verification is high in number less in defaulters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Loans with verified/sourced-verified having higher defaulters percentage compare to “Not verified”.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261" y="1058021"/>
            <a:ext cx="5200623" cy="343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60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23475" y="173527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Analysis (univariate)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23475" y="1247144"/>
            <a:ext cx="30862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Analysis of loan purpose vs charged-off 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Most of the Charged off occurred in debt-consolidation ~2600.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As visual shows those who applied for ‘small-business’ also ~27% in charged off category.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594" y="1043345"/>
            <a:ext cx="5315940" cy="375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5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96831" y="154865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Analysis (univariate)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272765" y="1592376"/>
            <a:ext cx="308625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Analysis of loan term vs charged-off 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Most of the Charged off occurred in long term loans compare to short one.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 As visual shows those who applied for term 60 months are highest of ~25% in charged off category.</a:t>
            </a:r>
          </a:p>
          <a:p>
            <a:endParaRPr lang="en-GB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981" y="1695141"/>
            <a:ext cx="5145903" cy="290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36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76822" y="173526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Analysis (univariate)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6822" y="1084065"/>
            <a:ext cx="308625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 of Numerical columns in the dataset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As visual shows most of the Charged off occurred in higher loan amounts.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Around 10yrs of employees experience got high number of loans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As visual shows when ‘DTI’ is high, loaner chance increases for charged-off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As visual shows when interest rate increases graph shows charged off increases.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326" y="824982"/>
            <a:ext cx="5424558" cy="402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23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76822" y="173526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Analysis (bivariate)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6822" y="1084065"/>
            <a:ext cx="308625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As visual shows Charged off occurred in B, C, D, E, F, G. But E, F,G grades loaners are very less in count.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As visual shows D, E, F, G grade loaners are got higher loan amount 12k &gt;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As visual shows A grade loaners likely to pay, but loan amount is mostly in the range of 10k to 15k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Average loan amount across grades increase gradually  from Grade A - G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278" y="709612"/>
            <a:ext cx="5261784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66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76822" y="173526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Analysis (bivariate)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6822" y="1084065"/>
            <a:ext cx="30862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As visual shows when DTI highly correlated to loan amounts.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As visual shows lower level of debt-to-income ratio loaners likely to repay loan</a:t>
            </a:r>
            <a:endParaRPr lang="en-GB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013" y="657176"/>
            <a:ext cx="511074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63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76822" y="173526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Analysis (bivariate)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6822" y="1084065"/>
            <a:ext cx="30862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As visual shows when term is highly correlated with interest rate.</a:t>
            </a:r>
          </a:p>
          <a:p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Charged off ratio also increase for higher loan interest rates.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As visual shows mostly 36 months term loans are less chances for charged-off</a:t>
            </a:r>
            <a:endParaRPr lang="en-GB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914" y="914400"/>
            <a:ext cx="5073423" cy="365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86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76822" y="173526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Analysis (bivariate)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6822" y="1084065"/>
            <a:ext cx="30862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As visual shows mostly “Not verified” loans are issued for lower amounts.</a:t>
            </a:r>
            <a:endParaRPr lang="en-GB" sz="1600" dirty="0" smtClean="0"/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As visual shows higher loan amounts, source are verified or details verified.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18" y="1084064"/>
            <a:ext cx="4487344" cy="365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01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76822" y="173526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Analysis (Correlation Matrix)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-2594" y="1121387"/>
            <a:ext cx="274102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As visual shows Fully paid Green correlation matrix Vs Charged-Off Orange matrix </a:t>
            </a:r>
            <a:r>
              <a:rPr lang="en-US" b="1" dirty="0" smtClean="0"/>
              <a:t>columns </a:t>
            </a:r>
            <a:r>
              <a:rPr lang="en-US" b="1" dirty="0" err="1" smtClean="0"/>
              <a:t>loan_amnt</a:t>
            </a:r>
            <a:r>
              <a:rPr lang="en-US" b="1" dirty="0" smtClean="0"/>
              <a:t>, </a:t>
            </a:r>
            <a:r>
              <a:rPr lang="en-US" b="1" dirty="0" err="1" smtClean="0"/>
              <a:t>int_rate</a:t>
            </a:r>
            <a:r>
              <a:rPr lang="en-US" b="1" dirty="0" smtClean="0"/>
              <a:t>, </a:t>
            </a:r>
            <a:r>
              <a:rPr lang="en-US" b="1" dirty="0" err="1" smtClean="0"/>
              <a:t>annual_inc</a:t>
            </a:r>
            <a:r>
              <a:rPr lang="en-US" b="1" dirty="0" smtClean="0"/>
              <a:t>, term </a:t>
            </a:r>
            <a:r>
              <a:rPr lang="en-US" dirty="0" smtClean="0"/>
              <a:t>are positive correlations with others.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As </a:t>
            </a:r>
            <a:r>
              <a:rPr lang="en-US" dirty="0" err="1" smtClean="0"/>
              <a:t>vishal</a:t>
            </a:r>
            <a:r>
              <a:rPr lang="en-US" dirty="0" smtClean="0"/>
              <a:t> shows </a:t>
            </a:r>
            <a:r>
              <a:rPr lang="en-US" b="1" dirty="0" err="1" smtClean="0"/>
              <a:t>annual_inc</a:t>
            </a:r>
            <a:r>
              <a:rPr lang="en-US" b="1" dirty="0" smtClean="0"/>
              <a:t> vs </a:t>
            </a:r>
            <a:r>
              <a:rPr lang="en-US" b="1" dirty="0" err="1" smtClean="0"/>
              <a:t>dti</a:t>
            </a:r>
            <a:r>
              <a:rPr lang="en-US" dirty="0" smtClean="0"/>
              <a:t> is negative correlation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As visual shows,  </a:t>
            </a:r>
            <a:r>
              <a:rPr lang="en-US" dirty="0" err="1" smtClean="0"/>
              <a:t>int_rate</a:t>
            </a:r>
            <a:r>
              <a:rPr lang="en-US" dirty="0"/>
              <a:t> </a:t>
            </a:r>
            <a:r>
              <a:rPr lang="en-US" dirty="0" smtClean="0"/>
              <a:t>and term with low values have high changes of repaying the loan. 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053" y="1317330"/>
            <a:ext cx="2814831" cy="24532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115" y="1319594"/>
            <a:ext cx="3284073" cy="251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31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76822" y="173526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Important Driving Factors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230671" y="654857"/>
            <a:ext cx="76070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230670" y="857971"/>
            <a:ext cx="6914451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151515"/>
                </a:solidFill>
                <a:latin typeface="Inter"/>
              </a:rPr>
              <a:t>After </a:t>
            </a:r>
            <a:r>
              <a:rPr lang="en-US" sz="1200" dirty="0" smtClean="0">
                <a:solidFill>
                  <a:srgbClr val="151515"/>
                </a:solidFill>
                <a:latin typeface="Inter"/>
              </a:rPr>
              <a:t>analyzing </a:t>
            </a:r>
            <a:r>
              <a:rPr lang="en-US" sz="1200" dirty="0">
                <a:solidFill>
                  <a:srgbClr val="151515"/>
                </a:solidFill>
                <a:latin typeface="Inter"/>
              </a:rPr>
              <a:t>the datasets, </a:t>
            </a:r>
            <a:r>
              <a:rPr lang="en-US" sz="1200" dirty="0" smtClean="0">
                <a:solidFill>
                  <a:srgbClr val="151515"/>
                </a:solidFill>
                <a:latin typeface="Inter"/>
              </a:rPr>
              <a:t>there are driving factors of </a:t>
            </a:r>
            <a:r>
              <a:rPr lang="en-US" sz="1200" dirty="0">
                <a:solidFill>
                  <a:srgbClr val="151515"/>
                </a:solidFill>
                <a:latin typeface="Inter"/>
              </a:rPr>
              <a:t>a </a:t>
            </a:r>
            <a:r>
              <a:rPr lang="en-US" sz="1200" dirty="0" smtClean="0">
                <a:solidFill>
                  <a:srgbClr val="151515"/>
                </a:solidFill>
                <a:latin typeface="Inter"/>
              </a:rPr>
              <a:t>loaner </a:t>
            </a:r>
            <a:r>
              <a:rPr lang="en-US" sz="1200" dirty="0">
                <a:solidFill>
                  <a:srgbClr val="151515"/>
                </a:solidFill>
                <a:latin typeface="Inter"/>
              </a:rPr>
              <a:t>with which the bank would be able to identify if </a:t>
            </a:r>
            <a:r>
              <a:rPr lang="en-US" sz="1200" dirty="0" smtClean="0">
                <a:solidFill>
                  <a:srgbClr val="151515"/>
                </a:solidFill>
                <a:latin typeface="Inter"/>
              </a:rPr>
              <a:t>loaner will be ‘Charged-Off or Fully-Pay’ </a:t>
            </a:r>
            <a:r>
              <a:rPr lang="en-US" sz="1200" dirty="0">
                <a:solidFill>
                  <a:srgbClr val="151515"/>
                </a:solidFill>
                <a:latin typeface="Inter"/>
              </a:rPr>
              <a:t>the </a:t>
            </a:r>
            <a:r>
              <a:rPr lang="en-US" sz="1200" dirty="0" smtClean="0">
                <a:solidFill>
                  <a:srgbClr val="151515"/>
                </a:solidFill>
                <a:latin typeface="Inter"/>
              </a:rPr>
              <a:t>loan.</a:t>
            </a:r>
          </a:p>
          <a:p>
            <a:endParaRPr lang="en-US" sz="1200" dirty="0" smtClean="0">
              <a:solidFill>
                <a:srgbClr val="151515"/>
              </a:solidFill>
              <a:latin typeface="Inter"/>
            </a:endParaRPr>
          </a:p>
          <a:p>
            <a:r>
              <a:rPr lang="en-US" sz="1200" dirty="0" smtClean="0">
                <a:solidFill>
                  <a:srgbClr val="151515"/>
                </a:solidFill>
                <a:latin typeface="Inter"/>
              </a:rPr>
              <a:t>Observations based on loan dataset analysis:</a:t>
            </a:r>
          </a:p>
          <a:p>
            <a:endParaRPr lang="en-US" sz="1200" dirty="0">
              <a:solidFill>
                <a:srgbClr val="151515"/>
              </a:solidFill>
              <a:latin typeface="Inter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rgbClr val="151515"/>
                </a:solidFill>
                <a:latin typeface="Inter"/>
              </a:rPr>
              <a:t>The columns </a:t>
            </a:r>
            <a:r>
              <a:rPr lang="en-US" sz="1200" b="1" dirty="0" smtClean="0">
                <a:solidFill>
                  <a:srgbClr val="151515"/>
                </a:solidFill>
                <a:latin typeface="Inter"/>
              </a:rPr>
              <a:t>“</a:t>
            </a:r>
            <a:r>
              <a:rPr lang="en-US" sz="1200" b="1" dirty="0" err="1" smtClean="0">
                <a:solidFill>
                  <a:srgbClr val="151515"/>
                </a:solidFill>
                <a:latin typeface="Inter"/>
              </a:rPr>
              <a:t>funded_amnt</a:t>
            </a:r>
            <a:r>
              <a:rPr lang="en-US" sz="1200" b="1" dirty="0" smtClean="0">
                <a:solidFill>
                  <a:srgbClr val="151515"/>
                </a:solidFill>
                <a:latin typeface="Inter"/>
              </a:rPr>
              <a:t>”, </a:t>
            </a:r>
            <a:r>
              <a:rPr lang="en-US" sz="1200" b="1" dirty="0" smtClean="0">
                <a:solidFill>
                  <a:srgbClr val="151515"/>
                </a:solidFill>
                <a:latin typeface="Inter"/>
              </a:rPr>
              <a:t>“</a:t>
            </a:r>
            <a:r>
              <a:rPr lang="en-US" sz="1200" b="1" dirty="0" err="1" smtClean="0">
                <a:solidFill>
                  <a:srgbClr val="151515"/>
                </a:solidFill>
                <a:latin typeface="Inter"/>
              </a:rPr>
              <a:t>int_rate</a:t>
            </a:r>
            <a:r>
              <a:rPr lang="en-US" sz="1200" b="1" dirty="0" smtClean="0">
                <a:solidFill>
                  <a:srgbClr val="151515"/>
                </a:solidFill>
                <a:latin typeface="Inter"/>
              </a:rPr>
              <a:t>”, “term”, “grade”, “</a:t>
            </a:r>
            <a:r>
              <a:rPr lang="en-US" sz="1200" b="1" dirty="0" err="1" smtClean="0">
                <a:solidFill>
                  <a:srgbClr val="151515"/>
                </a:solidFill>
                <a:latin typeface="Inter"/>
              </a:rPr>
              <a:t>dti</a:t>
            </a:r>
            <a:r>
              <a:rPr lang="en-US" sz="1200" b="1" dirty="0" smtClean="0">
                <a:solidFill>
                  <a:srgbClr val="151515"/>
                </a:solidFill>
                <a:latin typeface="Inter"/>
              </a:rPr>
              <a:t>”, “</a:t>
            </a:r>
            <a:r>
              <a:rPr lang="en-US" sz="1200" b="1" dirty="0" err="1" smtClean="0">
                <a:solidFill>
                  <a:srgbClr val="151515"/>
                </a:solidFill>
                <a:latin typeface="Inter"/>
              </a:rPr>
              <a:t>verification_status</a:t>
            </a:r>
            <a:r>
              <a:rPr lang="en-US" sz="1200" b="1" dirty="0">
                <a:solidFill>
                  <a:srgbClr val="151515"/>
                </a:solidFill>
                <a:latin typeface="Inter"/>
              </a:rPr>
              <a:t>” </a:t>
            </a:r>
            <a:r>
              <a:rPr lang="en-US" sz="1200" dirty="0" smtClean="0">
                <a:solidFill>
                  <a:srgbClr val="151515"/>
                </a:solidFill>
                <a:latin typeface="Inter"/>
              </a:rPr>
              <a:t>are</a:t>
            </a:r>
            <a:r>
              <a:rPr lang="en-US" sz="1200" b="1" dirty="0" smtClean="0">
                <a:solidFill>
                  <a:srgbClr val="151515"/>
                </a:solidFill>
                <a:latin typeface="Inter"/>
              </a:rPr>
              <a:t> </a:t>
            </a:r>
            <a:r>
              <a:rPr lang="en-US" sz="1200" dirty="0" smtClean="0">
                <a:solidFill>
                  <a:srgbClr val="151515"/>
                </a:solidFill>
                <a:latin typeface="Inter"/>
              </a:rPr>
              <a:t>decisive factors for identifying the “Charged-off or Fully-paid” loans</a:t>
            </a:r>
          </a:p>
          <a:p>
            <a:endParaRPr lang="en-US" sz="1200" dirty="0" smtClean="0">
              <a:solidFill>
                <a:srgbClr val="151515"/>
              </a:solidFill>
              <a:latin typeface="Inter"/>
            </a:endParaRPr>
          </a:p>
          <a:p>
            <a:r>
              <a:rPr lang="en-GB" sz="1200" dirty="0"/>
              <a:t>Decisive </a:t>
            </a:r>
            <a:r>
              <a:rPr lang="en-GB" sz="1200" dirty="0" smtClean="0"/>
              <a:t>Factor for “Charged-Off” </a:t>
            </a:r>
          </a:p>
          <a:p>
            <a:pPr marL="285750" lvl="6" indent="-285750">
              <a:buFont typeface="Wingdings" panose="05000000000000000000" pitchFamily="2" charset="2"/>
              <a:buChar char="ü"/>
            </a:pPr>
            <a:r>
              <a:rPr lang="en-US" sz="1200" b="1" dirty="0" err="1" smtClean="0">
                <a:solidFill>
                  <a:srgbClr val="151515"/>
                </a:solidFill>
                <a:latin typeface="Inter"/>
              </a:rPr>
              <a:t>Funded_amt</a:t>
            </a:r>
            <a:r>
              <a:rPr lang="en-US" sz="1200" b="1" dirty="0" smtClean="0">
                <a:solidFill>
                  <a:srgbClr val="151515"/>
                </a:solidFill>
                <a:latin typeface="Inter"/>
              </a:rPr>
              <a:t> – </a:t>
            </a:r>
            <a:r>
              <a:rPr lang="en-US" sz="1200" dirty="0" smtClean="0">
                <a:solidFill>
                  <a:srgbClr val="151515"/>
                </a:solidFill>
                <a:latin typeface="Inter"/>
              </a:rPr>
              <a:t>Higher the loan amount</a:t>
            </a:r>
            <a:r>
              <a:rPr lang="en-US" sz="1200" dirty="0" smtClean="0"/>
              <a:t>, likely to be charged-off</a:t>
            </a:r>
          </a:p>
          <a:p>
            <a:pPr marL="285750" lvl="6" indent="-285750">
              <a:buFont typeface="Wingdings" panose="05000000000000000000" pitchFamily="2" charset="2"/>
              <a:buChar char="ü"/>
            </a:pPr>
            <a:r>
              <a:rPr lang="en-US" sz="1200" b="1" dirty="0" err="1" smtClean="0">
                <a:solidFill>
                  <a:srgbClr val="151515"/>
                </a:solidFill>
                <a:latin typeface="Inter"/>
              </a:rPr>
              <a:t>int_rate</a:t>
            </a:r>
            <a:r>
              <a:rPr lang="en-US" sz="1200" b="1" dirty="0" smtClean="0">
                <a:solidFill>
                  <a:srgbClr val="151515"/>
                </a:solidFill>
                <a:latin typeface="Inter"/>
              </a:rPr>
              <a:t> -  </a:t>
            </a:r>
            <a:r>
              <a:rPr lang="en-US" sz="1200" dirty="0" smtClean="0">
                <a:solidFill>
                  <a:srgbClr val="151515"/>
                </a:solidFill>
                <a:latin typeface="Inter"/>
              </a:rPr>
              <a:t>Loans</a:t>
            </a:r>
            <a:r>
              <a:rPr lang="en-US" sz="1200" dirty="0" smtClean="0"/>
              <a:t> with higher interest rate, </a:t>
            </a:r>
            <a:r>
              <a:rPr lang="en-US" sz="1200" dirty="0"/>
              <a:t>likely to </a:t>
            </a:r>
            <a:r>
              <a:rPr lang="en-US" sz="1200" dirty="0" smtClean="0"/>
              <a:t>be charged-off</a:t>
            </a:r>
          </a:p>
          <a:p>
            <a:pPr marL="285750" lvl="6" indent="-285750"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rgbClr val="151515"/>
                </a:solidFill>
                <a:latin typeface="Inter"/>
              </a:rPr>
              <a:t>Term – </a:t>
            </a:r>
            <a:r>
              <a:rPr lang="en-US" sz="1200" dirty="0" smtClean="0">
                <a:solidFill>
                  <a:srgbClr val="151515"/>
                </a:solidFill>
                <a:latin typeface="Inter"/>
              </a:rPr>
              <a:t>Higher the loan terms</a:t>
            </a:r>
            <a:r>
              <a:rPr lang="en-US" sz="1200" dirty="0" smtClean="0"/>
              <a:t>, </a:t>
            </a:r>
            <a:r>
              <a:rPr lang="en-US" sz="1200" dirty="0"/>
              <a:t>likely to </a:t>
            </a:r>
            <a:r>
              <a:rPr lang="en-US" sz="1200" dirty="0" smtClean="0"/>
              <a:t>be charged-off</a:t>
            </a:r>
          </a:p>
          <a:p>
            <a:pPr marL="285750" lvl="6" indent="-285750"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rgbClr val="151515"/>
                </a:solidFill>
                <a:latin typeface="Inter"/>
              </a:rPr>
              <a:t>Grade  - </a:t>
            </a:r>
            <a:r>
              <a:rPr lang="en-US" sz="1200" dirty="0" smtClean="0">
                <a:solidFill>
                  <a:srgbClr val="151515"/>
                </a:solidFill>
                <a:latin typeface="Inter"/>
              </a:rPr>
              <a:t>The lower grades E, F, G, likely to be charged-off (G has higher percentage of    charged-off compared to ‘A’ lowest charged of percentage)</a:t>
            </a:r>
          </a:p>
          <a:p>
            <a:pPr marL="285750" lvl="6" indent="-285750"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rgbClr val="151515"/>
                </a:solidFill>
                <a:latin typeface="Inter"/>
              </a:rPr>
              <a:t>DTI – </a:t>
            </a:r>
            <a:r>
              <a:rPr lang="en-US" sz="1200" dirty="0" smtClean="0">
                <a:solidFill>
                  <a:srgbClr val="151515"/>
                </a:solidFill>
                <a:latin typeface="Inter"/>
              </a:rPr>
              <a:t>Higher</a:t>
            </a:r>
            <a:r>
              <a:rPr lang="en-US" sz="1200" b="1" dirty="0" smtClean="0">
                <a:solidFill>
                  <a:srgbClr val="151515"/>
                </a:solidFill>
                <a:latin typeface="Inter"/>
              </a:rPr>
              <a:t> </a:t>
            </a:r>
            <a:r>
              <a:rPr lang="en-US" sz="1200" dirty="0" smtClean="0"/>
              <a:t>the debt-to-income, likely to be charged-off</a:t>
            </a:r>
          </a:p>
          <a:p>
            <a:pPr marL="285750" lvl="6" indent="-285750">
              <a:buFont typeface="Wingdings" panose="05000000000000000000" pitchFamily="2" charset="2"/>
              <a:buChar char="ü"/>
            </a:pPr>
            <a:endParaRPr lang="en-US" b="1" dirty="0"/>
          </a:p>
          <a:p>
            <a:pPr lvl="6"/>
            <a:r>
              <a:rPr lang="en-GB" dirty="0"/>
              <a:t>Decisive Factor for </a:t>
            </a:r>
            <a:r>
              <a:rPr lang="en-GB" dirty="0" smtClean="0"/>
              <a:t>“Fully-Paid” </a:t>
            </a:r>
          </a:p>
          <a:p>
            <a:pPr marL="171450" lvl="6" indent="-171450">
              <a:buFont typeface="Wingdings" panose="05000000000000000000" pitchFamily="2" charset="2"/>
              <a:buChar char="ü"/>
            </a:pPr>
            <a:r>
              <a:rPr lang="en-US" sz="1200" dirty="0"/>
              <a:t> </a:t>
            </a:r>
            <a:r>
              <a:rPr lang="en-US" sz="1200" dirty="0" smtClean="0"/>
              <a:t> when the loan-amount, interest-rate is moderate and short term, Grades A,B,C people most likely to repay the loan.</a:t>
            </a:r>
            <a:endParaRPr lang="en-GB" sz="1200" dirty="0"/>
          </a:p>
          <a:p>
            <a:pPr lvl="6"/>
            <a:endParaRPr lang="en-US" b="1" dirty="0" smtClean="0"/>
          </a:p>
          <a:p>
            <a:pPr marL="285750" lvl="6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lvl="6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lvl="6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lvl="6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lvl="6" indent="-285750">
              <a:buFont typeface="Wingdings" panose="05000000000000000000" pitchFamily="2" charset="2"/>
              <a:buChar char="ü"/>
            </a:pPr>
            <a:endParaRPr lang="en-GB" dirty="0" smtClean="0"/>
          </a:p>
          <a:p>
            <a:pPr lvl="1"/>
            <a:endParaRPr lang="en-GB" dirty="0" smtClean="0"/>
          </a:p>
          <a:p>
            <a:pPr lvl="3"/>
            <a:r>
              <a:rPr lang="en-US" dirty="0"/>
              <a:t>	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151515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5160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88789" y="126874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Problem Statement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373224" y="961053"/>
            <a:ext cx="6652727" cy="35482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 smtClean="0"/>
              <a:t>There are two types of risks associated with any loan request: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 smtClean="0"/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400" b="1" dirty="0" smtClean="0"/>
              <a:t> if the applicants likely to repay the loan,then not approving the loan results in a loss of bussiness to the lending company.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400" b="1" dirty="0" smtClean="0"/>
              <a:t>I</a:t>
            </a:r>
            <a:r>
              <a:rPr lang="en" sz="1400" b="1" dirty="0" smtClean="0"/>
              <a:t>f the applicant is not likely to repay the loan, i.e loaner is likely to ‘Charged Off’, then approving loan may lead to a finanical loss for the lending company.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" sz="1400"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1400" b="1" dirty="0"/>
              <a:t>Exploratory Data </a:t>
            </a:r>
            <a:r>
              <a:rPr lang="en-GB" sz="1400" b="1" dirty="0" smtClean="0"/>
              <a:t>Analysis done on dataset </a:t>
            </a:r>
            <a:r>
              <a:rPr lang="en" sz="1400" b="1" dirty="0" smtClean="0"/>
              <a:t>provided by company, which is the existing loaners data records.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200" b="1" dirty="0"/>
              <a:t> </a:t>
            </a:r>
            <a:r>
              <a:rPr lang="en" sz="1200" b="1" dirty="0" smtClean="0"/>
              <a:t>    </a:t>
            </a:r>
            <a:endParaRPr sz="1200"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76822" y="173526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Recommendations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230671" y="654857"/>
            <a:ext cx="7607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1600" dirty="0" smtClean="0"/>
              <a:t>EDA for the loan dataset revealed that: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0671" y="1293886"/>
            <a:ext cx="784030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The Bank can reduce the financial loss if it gives loans with </a:t>
            </a:r>
            <a:r>
              <a:rPr lang="en-US" sz="1600" dirty="0"/>
              <a:t>s</a:t>
            </a:r>
            <a:r>
              <a:rPr lang="en-US" sz="1600" dirty="0" smtClean="0"/>
              <a:t>hort terms.</a:t>
            </a:r>
          </a:p>
          <a:p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Average interest rate of the loans are likely to Fully Paid, so if the banks gives loans at moderate level of interest it can avoid loss.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If the bank provides more of loans with higher amount to Grade level ‘A’ to ‘D’ , it can improve the business.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If the bank considers DTI, </a:t>
            </a:r>
            <a:r>
              <a:rPr lang="en-US" sz="1600" dirty="0" err="1" smtClean="0"/>
              <a:t>home_ownership</a:t>
            </a:r>
            <a:r>
              <a:rPr lang="en-US" sz="1600" dirty="0" smtClean="0"/>
              <a:t> factors before giving the high amount of loan, it can avoid the charged-off counts.</a:t>
            </a:r>
          </a:p>
          <a:p>
            <a:r>
              <a:rPr lang="en-US" sz="16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The Bank can avoid the charged-offs with quality verification process for loan approvals when loan amount is higher for the Grade E, F, G.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86632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2166879" y="2412873"/>
            <a:ext cx="4075301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Thank You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198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0" y="145535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Analysis Overview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540087" y="1260644"/>
            <a:ext cx="5988126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 smtClean="0"/>
              <a:t>Steps followed in this Lending EDA Case Study: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800" dirty="0" smtClean="0"/>
              <a:t>Understanding </a:t>
            </a:r>
            <a:r>
              <a:rPr lang="en-GB" sz="1800" dirty="0"/>
              <a:t>the </a:t>
            </a:r>
            <a:r>
              <a:rPr lang="en-GB" sz="1800" dirty="0" smtClean="0"/>
              <a:t>Dataset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 smtClean="0"/>
              <a:t>Data Cleaning &amp; Manipulation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 smtClean="0"/>
              <a:t>Data analysis using plots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 smtClean="0"/>
              <a:t>Recommendations</a:t>
            </a:r>
          </a:p>
          <a:p>
            <a:pPr marL="628650" lvl="1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-GB" sz="12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200" b="1" dirty="0" smtClean="0"/>
              <a:t>     </a:t>
            </a:r>
            <a:endParaRPr sz="1200"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145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42136" y="126874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Dataset Understanding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327659" y="1055370"/>
            <a:ext cx="6697253" cy="33113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800" dirty="0" smtClean="0"/>
              <a:t>Importing the Dataset from the csv files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 smtClean="0"/>
              <a:t>Dataset contains shape of (39717 rows, 111 columns)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/>
              <a:t>Identified key columns in the dataset to </a:t>
            </a:r>
            <a:r>
              <a:rPr lang="en-US" sz="1800" dirty="0" smtClean="0"/>
              <a:t>find solution to minimize the risk of loss.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 smtClean="0"/>
              <a:t> Target column  ‘</a:t>
            </a:r>
            <a:r>
              <a:rPr lang="en-US" sz="1800" dirty="0" err="1" smtClean="0"/>
              <a:t>loan_status</a:t>
            </a:r>
            <a:r>
              <a:rPr lang="en-US" sz="1800" dirty="0" smtClean="0"/>
              <a:t>’ is key indicates “Fully Paid/Charged Off/Current” status of the loan.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 smtClean="0"/>
              <a:t>“Current” status is ongoing loan, so these rows are ignored from the dataset for our analysis. 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-GB" sz="12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200" b="1" dirty="0" smtClean="0"/>
              <a:t>     </a:t>
            </a:r>
            <a:endParaRPr sz="1200"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998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60797" y="248172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Cleaning &amp; Manipulations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346320" y="1008718"/>
            <a:ext cx="6697253" cy="33113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 smtClean="0"/>
              <a:t>Null values &gt; 90% columns removed from dataset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 smtClean="0"/>
              <a:t>Column having a same value in all rows are removed.</a:t>
            </a:r>
            <a:endParaRPr lang="en-GB" sz="1800" dirty="0" smtClean="0"/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/>
              <a:t>Columns </a:t>
            </a:r>
            <a:r>
              <a:rPr lang="en-US" sz="1800" dirty="0" err="1"/>
              <a:t>int_rate</a:t>
            </a:r>
            <a:r>
              <a:rPr lang="en-US" sz="1800" dirty="0"/>
              <a:t> </a:t>
            </a:r>
            <a:r>
              <a:rPr lang="en-US" sz="1800" dirty="0" smtClean="0"/>
              <a:t>, </a:t>
            </a:r>
            <a:r>
              <a:rPr lang="en-US" sz="1800" dirty="0" err="1" smtClean="0"/>
              <a:t>emp_len</a:t>
            </a:r>
            <a:r>
              <a:rPr lang="en-US" sz="1800" dirty="0" smtClean="0"/>
              <a:t>, term, </a:t>
            </a:r>
            <a:r>
              <a:rPr lang="en-US" sz="1800" dirty="0" err="1" smtClean="0"/>
              <a:t>issue_d</a:t>
            </a:r>
            <a:r>
              <a:rPr lang="en-US" sz="1800" dirty="0"/>
              <a:t> </a:t>
            </a:r>
            <a:r>
              <a:rPr lang="en-US" sz="1800" dirty="0" smtClean="0"/>
              <a:t>converted to expected format of the data. (removal of %, +Years, months, %b-%y )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 smtClean="0"/>
              <a:t>Filtering on dataset done and created additional </a:t>
            </a:r>
            <a:r>
              <a:rPr lang="en-GB" sz="1800" dirty="0" smtClean="0"/>
              <a:t>categorical </a:t>
            </a:r>
            <a:r>
              <a:rPr lang="en-GB" sz="1800" dirty="0"/>
              <a:t>v</a:t>
            </a:r>
            <a:r>
              <a:rPr lang="en-GB" sz="1800" dirty="0" smtClean="0"/>
              <a:t>ariables </a:t>
            </a:r>
            <a:r>
              <a:rPr lang="en-US" sz="1800" dirty="0" smtClean="0"/>
              <a:t>columns to help analysis like </a:t>
            </a:r>
            <a:r>
              <a:rPr lang="en-US" sz="1800" dirty="0" err="1" smtClean="0"/>
              <a:t>loan_issued_year</a:t>
            </a:r>
            <a:r>
              <a:rPr lang="en-US" sz="1800" dirty="0" smtClean="0"/>
              <a:t>, </a:t>
            </a:r>
            <a:r>
              <a:rPr lang="en-US" sz="1800" dirty="0" err="1" smtClean="0"/>
              <a:t>loan_amnt_grp</a:t>
            </a:r>
            <a:r>
              <a:rPr lang="en-US" sz="1800" dirty="0" smtClean="0"/>
              <a:t>, </a:t>
            </a:r>
            <a:r>
              <a:rPr lang="en-US" sz="1800" dirty="0" err="1" smtClean="0"/>
              <a:t>interest_grp</a:t>
            </a:r>
            <a:endParaRPr lang="en-US" sz="1800" dirty="0" smtClean="0"/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 smtClean="0"/>
              <a:t>Identified outliers and standardized values </a:t>
            </a:r>
            <a:r>
              <a:rPr lang="en-US" sz="1800" dirty="0"/>
              <a:t>for </a:t>
            </a:r>
            <a:r>
              <a:rPr lang="en-US" sz="1800" dirty="0" smtClean="0"/>
              <a:t>‘</a:t>
            </a:r>
            <a:r>
              <a:rPr lang="en-US" sz="1800" dirty="0" err="1" smtClean="0"/>
              <a:t>annual_inc</a:t>
            </a:r>
            <a:r>
              <a:rPr lang="en-US" sz="1800" dirty="0" smtClean="0"/>
              <a:t>’ columns, which is used for data analysis. Whereas all other columns outliers may not impact our analysis.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GB" sz="12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200" b="1" dirty="0" smtClean="0"/>
              <a:t>     </a:t>
            </a:r>
            <a:endParaRPr sz="1200"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61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60797" y="248172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Analysis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346320" y="1008718"/>
            <a:ext cx="6697253" cy="33113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800" dirty="0" smtClean="0"/>
              <a:t>The following list of data analysis executed on the dataset, which will be shown with result in coming slides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 smtClean="0"/>
              <a:t>Univariate Analysis</a:t>
            </a:r>
          </a:p>
          <a:p>
            <a:pPr marL="628650" lvl="1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800" b="1" dirty="0" smtClean="0"/>
              <a:t>Unordered categorical variables</a:t>
            </a:r>
          </a:p>
          <a:p>
            <a:pPr marL="628650" lvl="1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800" b="1" dirty="0" smtClean="0"/>
              <a:t>Ordered </a:t>
            </a:r>
            <a:r>
              <a:rPr lang="en-GB" sz="1800" b="1" dirty="0"/>
              <a:t>categorical </a:t>
            </a:r>
            <a:r>
              <a:rPr lang="en-GB" sz="1800" b="1" dirty="0" smtClean="0"/>
              <a:t>variables</a:t>
            </a:r>
          </a:p>
          <a:p>
            <a:pPr marL="628650" lvl="1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 smtClean="0"/>
              <a:t>Segmented analysis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800" b="1" dirty="0"/>
              <a:t>Bivariate Analysis</a:t>
            </a:r>
          </a:p>
          <a:p>
            <a:pPr marL="628650" lvl="1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800" b="1" dirty="0"/>
              <a:t>Continuous Variables</a:t>
            </a:r>
          </a:p>
          <a:p>
            <a:pPr marL="628650" lvl="1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800" b="1" dirty="0" smtClean="0"/>
              <a:t>Correlation Matrix</a:t>
            </a:r>
            <a:endParaRPr lang="en-GB" sz="1800"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GB" sz="12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200" b="1" dirty="0" smtClean="0"/>
              <a:t>     </a:t>
            </a:r>
            <a:endParaRPr sz="1200"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1442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6153" y="98882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Analysis (univariate)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674" y="1045029"/>
            <a:ext cx="3375505" cy="34048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153" y="1461748"/>
            <a:ext cx="4541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Analysis of Loan status  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39717 loans granted &amp; 5627 were charged off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As visual show 85.4% Fully Paid loans vs 14.6%  Charged off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715547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6153" y="98882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Analysis (univariate)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86154" y="1461748"/>
            <a:ext cx="441120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Analysis of Loan Issued vs Charged-Off Year  wise</a:t>
            </a:r>
          </a:p>
          <a:p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Year 2007 to 2011 number of loans granted gradually increases and max of ~17K loans were given in 2011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As visual shows Year 2007 to 2009 there is gradual dip in  charged-off percentage, But 2009 to 2011 again it has  upward movement.</a:t>
            </a: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355" y="1461748"/>
            <a:ext cx="4403757" cy="32674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02" y="2904359"/>
            <a:ext cx="34480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6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60798" y="201518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Analysis (univariate)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60798" y="836597"/>
            <a:ext cx="30862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Analysis of Loan status on Grade Wise 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Mostly ‘A’ grade less charged off and it gradually increases from A to </a:t>
            </a:r>
            <a:r>
              <a:rPr lang="en-US" sz="1800" dirty="0" smtClean="0"/>
              <a:t>G(~35%)</a:t>
            </a:r>
            <a:endParaRPr lang="en-GB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Most </a:t>
            </a:r>
            <a:r>
              <a:rPr lang="en-US" sz="1800" dirty="0"/>
              <a:t>of the Charged off </a:t>
            </a:r>
            <a:r>
              <a:rPr lang="en-US" sz="1800" dirty="0" smtClean="0"/>
              <a:t>counts are in </a:t>
            </a:r>
            <a:r>
              <a:rPr lang="en-US" sz="1800" dirty="0"/>
              <a:t>B, C, D grades (B2 to C3 subgrades) </a:t>
            </a: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302" y="923732"/>
            <a:ext cx="5181962" cy="376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72566"/>
      </p:ext>
    </p:extLst>
  </p:cSld>
  <p:clrMapOvr>
    <a:masterClrMapping/>
  </p:clrMapOvr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1274</Words>
  <Application>Microsoft Office PowerPoint</Application>
  <PresentationFormat>On-screen Show (16:9)</PresentationFormat>
  <Paragraphs>176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Inter</vt:lpstr>
      <vt:lpstr>Inter-Regular</vt:lpstr>
      <vt:lpstr>Calibri</vt:lpstr>
      <vt:lpstr>Arial</vt:lpstr>
      <vt:lpstr>Wingdings</vt:lpstr>
      <vt:lpstr>Joan template</vt:lpstr>
      <vt:lpstr>Lending Club case study</vt:lpstr>
      <vt:lpstr>Problem Statement</vt:lpstr>
      <vt:lpstr>Analysis Overview</vt:lpstr>
      <vt:lpstr>Dataset Understanding</vt:lpstr>
      <vt:lpstr>Data Cleaning &amp; Manipulations</vt:lpstr>
      <vt:lpstr>Data Analysis</vt:lpstr>
      <vt:lpstr>Data Analysis (univariate)</vt:lpstr>
      <vt:lpstr>Data Analysis (univariate)</vt:lpstr>
      <vt:lpstr>Data Analysis (univariate)</vt:lpstr>
      <vt:lpstr>Data Analysis (univariate)</vt:lpstr>
      <vt:lpstr>Data Analysis (univariate)</vt:lpstr>
      <vt:lpstr>Data Analysis (univariate)</vt:lpstr>
      <vt:lpstr>Data Analysis (univariate)</vt:lpstr>
      <vt:lpstr>Data Analysis (bivariate)</vt:lpstr>
      <vt:lpstr>Data Analysis (bivariate)</vt:lpstr>
      <vt:lpstr>Data Analysis (bivariate)</vt:lpstr>
      <vt:lpstr>Data Analysis (bivariate)</vt:lpstr>
      <vt:lpstr>Data Analysis (Correlation Matrix)</vt:lpstr>
      <vt:lpstr>Important Driving Factors</vt:lpstr>
      <vt:lpstr>Recommendations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cp:lastModifiedBy>S, Shanmuga mari</cp:lastModifiedBy>
  <cp:revision>60</cp:revision>
  <dcterms:modified xsi:type="dcterms:W3CDTF">2022-02-09T15:20:49Z</dcterms:modified>
</cp:coreProperties>
</file>