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9"/>
  </p:notesMasterIdLst>
  <p:handoutMasterIdLst>
    <p:handoutMasterId r:id="rId10"/>
  </p:handoutMasterIdLst>
  <p:sldIdLst>
    <p:sldId id="258" r:id="rId3"/>
    <p:sldId id="259" r:id="rId4"/>
    <p:sldId id="260" r:id="rId5"/>
    <p:sldId id="261" r:id="rId6"/>
    <p:sldId id="262" r:id="rId7"/>
    <p:sldId id="263" r:id="rId8"/>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78315" autoAdjust="0"/>
  </p:normalViewPr>
  <p:slideViewPr>
    <p:cSldViewPr snapToGrid="0">
      <p:cViewPr varScale="1">
        <p:scale>
          <a:sx n="132" d="100"/>
          <a:sy n="132" d="100"/>
        </p:scale>
        <p:origin x="259" y="86"/>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9/24/2019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9/24/2019</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74254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57269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57269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321554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321554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8" r:id="rId1"/>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3026611" y="1799530"/>
            <a:ext cx="2188397" cy="8858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functions</a:t>
            </a:r>
            <a:br>
              <a:rPr lang="fr-FR"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5277762" y="1796273"/>
            <a:ext cx="1894540" cy="8891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classes</a:t>
            </a:r>
            <a:br>
              <a:rPr lang="fr-FR"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4" name="Rectangle 13">
            <a:extLst>
              <a:ext uri="{FF2B5EF4-FFF2-40B4-BE49-F238E27FC236}">
                <a16:creationId xmlns:a16="http://schemas.microsoft.com/office/drawing/2014/main" id="{905A1D37-B566-4168-B162-0D48FB7F5215}"/>
              </a:ext>
            </a:extLst>
          </p:cNvPr>
          <p:cNvSpPr/>
          <p:nvPr/>
        </p:nvSpPr>
        <p:spPr>
          <a:xfrm>
            <a:off x="5767288" y="3496235"/>
            <a:ext cx="2306355" cy="8478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optional</a:t>
            </a:r>
            <a:r>
              <a:rPr lang="fr-FR" dirty="0"/>
              <a:t> composition</a:t>
            </a:r>
            <a:br>
              <a:rPr lang="fr-FR" dirty="0"/>
            </a:br>
            <a:r>
              <a:rPr lang="fr-FR" sz="1200" dirty="0">
                <a:latin typeface="Courier New" panose="02070309020205020404" pitchFamily="49" charset="0"/>
                <a:cs typeface="Courier New" panose="02070309020205020404" pitchFamily="49" charset="0"/>
              </a:rPr>
              <a:t>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6C472C9E-D2BE-4ED8-9B52-95AF826BE247}"/>
              </a:ext>
            </a:extLst>
          </p:cNvPr>
          <p:cNvSpPr/>
          <p:nvPr/>
        </p:nvSpPr>
        <p:spPr>
          <a:xfrm>
            <a:off x="7235056" y="1796546"/>
            <a:ext cx="1779010" cy="88589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prstClr val="white"/>
                </a:solidFill>
              </a:rPr>
              <a:t>inline</a:t>
            </a:r>
            <a:r>
              <a:rPr lang="fr-FR" dirty="0">
                <a:solidFill>
                  <a:prstClr val="white"/>
                </a:solidFill>
              </a:rPr>
              <a:t> (2)</a:t>
            </a:r>
            <a:br>
              <a:rPr lang="fr-FR" sz="1200" dirty="0">
                <a:latin typeface="Courier New" panose="02070309020205020404" pitchFamily="49" charset="0"/>
                <a:cs typeface="Courier New" panose="02070309020205020404" pitchFamily="49" charset="0"/>
              </a:rPr>
            </a:b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104639" y="1796272"/>
            <a:ext cx="1859218" cy="8891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r>
              <a:rPr lang="fr-FR" dirty="0"/>
              <a:t> (1)</a:t>
            </a:r>
            <a:br>
              <a:rPr lang="fr-FR" sz="1200" dirty="0">
                <a:latin typeface="Courier New" panose="02070309020205020404" pitchFamily="49" charset="0"/>
                <a:cs typeface="Courier New" panose="02070309020205020404" pitchFamily="49" charset="0"/>
              </a:rPr>
            </a:b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3" name="Rectangle 22">
            <a:extLst>
              <a:ext uri="{FF2B5EF4-FFF2-40B4-BE49-F238E27FC236}">
                <a16:creationId xmlns:a16="http://schemas.microsoft.com/office/drawing/2014/main" id="{B801F293-B3DA-49B5-A593-DAF99E44303D}"/>
              </a:ext>
            </a:extLst>
          </p:cNvPr>
          <p:cNvSpPr/>
          <p:nvPr/>
        </p:nvSpPr>
        <p:spPr>
          <a:xfrm>
            <a:off x="1104640" y="2753320"/>
            <a:ext cx="1040916" cy="1590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t>Inlined</a:t>
            </a:r>
            <a:r>
              <a:rPr lang="fr-FR" sz="1200" dirty="0"/>
              <a:t> </a:t>
            </a:r>
            <a:r>
              <a:rPr lang="fr-FR" sz="1200" dirty="0" err="1"/>
              <a:t>built-in</a:t>
            </a:r>
            <a:r>
              <a:rPr lang="fr-FR" sz="1200" dirty="0"/>
              <a:t> </a:t>
            </a:r>
            <a:r>
              <a:rPr lang="fr-FR" sz="1200" dirty="0" err="1"/>
              <a:t>library</a:t>
            </a:r>
            <a:r>
              <a:rPr lang="fr-FR" sz="1200" dirty="0"/>
              <a:t> for speed-up</a:t>
            </a:r>
          </a:p>
        </p:txBody>
      </p:sp>
      <p:sp>
        <p:nvSpPr>
          <p:cNvPr id="24" name="Rectangle 23">
            <a:extLst>
              <a:ext uri="{FF2B5EF4-FFF2-40B4-BE49-F238E27FC236}">
                <a16:creationId xmlns:a16="http://schemas.microsoft.com/office/drawing/2014/main" id="{C0D52F50-A782-4B42-86C0-EF156C200909}"/>
              </a:ext>
            </a:extLst>
          </p:cNvPr>
          <p:cNvSpPr/>
          <p:nvPr/>
        </p:nvSpPr>
        <p:spPr>
          <a:xfrm>
            <a:off x="8139667" y="2753321"/>
            <a:ext cx="874400" cy="1590736"/>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t>Any</a:t>
            </a:r>
            <a:r>
              <a:rPr lang="fr-FR" sz="1400" dirty="0"/>
              <a:t> code</a:t>
            </a:r>
          </a:p>
        </p:txBody>
      </p:sp>
      <p:sp>
        <p:nvSpPr>
          <p:cNvPr id="25" name="Rectangle 24">
            <a:extLst>
              <a:ext uri="{FF2B5EF4-FFF2-40B4-BE49-F238E27FC236}">
                <a16:creationId xmlns:a16="http://schemas.microsoft.com/office/drawing/2014/main" id="{24DEB0DF-9754-46B4-A086-16C8EA73F49C}"/>
              </a:ext>
            </a:extLst>
          </p:cNvPr>
          <p:cNvSpPr/>
          <p:nvPr/>
        </p:nvSpPr>
        <p:spPr>
          <a:xfrm>
            <a:off x="1104639" y="1423593"/>
            <a:ext cx="7909427"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ValidationError</a:t>
            </a:r>
            <a:endParaRPr lang="fr-FR" dirty="0">
              <a:solidFill>
                <a:schemeClr val="bg1"/>
              </a:solidFill>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E78FF9D2-45F5-4A0A-B79E-76923FDE51B4}"/>
              </a:ext>
            </a:extLst>
          </p:cNvPr>
          <p:cNvSpPr/>
          <p:nvPr/>
        </p:nvSpPr>
        <p:spPr>
          <a:xfrm>
            <a:off x="2199336" y="2756577"/>
            <a:ext cx="5874308"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Courier New" panose="02070309020205020404" pitchFamily="49" charset="0"/>
                <a:cs typeface="Courier New" panose="02070309020205020404" pitchFamily="49" charset="0"/>
              </a:rPr>
              <a:t>Failure</a:t>
            </a:r>
          </a:p>
        </p:txBody>
      </p:sp>
      <p:sp>
        <p:nvSpPr>
          <p:cNvPr id="15" name="Rectangle 14">
            <a:extLst>
              <a:ext uri="{FF2B5EF4-FFF2-40B4-BE49-F238E27FC236}">
                <a16:creationId xmlns:a16="http://schemas.microsoft.com/office/drawing/2014/main" id="{BB5E878D-3E40-43CE-934D-29CE51720CD3}"/>
              </a:ext>
            </a:extLst>
          </p:cNvPr>
          <p:cNvSpPr/>
          <p:nvPr/>
        </p:nvSpPr>
        <p:spPr>
          <a:xfrm>
            <a:off x="5767288" y="3117579"/>
            <a:ext cx="2306356"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CompositionFailure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5A2713BF-9C0B-4CE8-BE88-19226F6B5EF4}"/>
              </a:ext>
            </a:extLst>
          </p:cNvPr>
          <p:cNvSpPr/>
          <p:nvPr/>
        </p:nvSpPr>
        <p:spPr>
          <a:xfrm>
            <a:off x="3872748" y="3117578"/>
            <a:ext cx="1828517"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WrappingFailure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60910415-642B-4EA6-A3F4-24E25252CFB1}"/>
              </a:ext>
            </a:extLst>
          </p:cNvPr>
          <p:cNvSpPr/>
          <p:nvPr/>
        </p:nvSpPr>
        <p:spPr>
          <a:xfrm>
            <a:off x="3872747" y="3497388"/>
            <a:ext cx="1828517" cy="3921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latin typeface="+mj-lt"/>
                <a:cs typeface="Courier New" panose="02070309020205020404" pitchFamily="49" charset="0"/>
              </a:rPr>
              <a:t>Simple </a:t>
            </a:r>
            <a:r>
              <a:rPr lang="fr-FR" sz="1200" dirty="0" err="1">
                <a:latin typeface="+mj-lt"/>
                <a:cs typeface="Courier New" panose="02070309020205020404" pitchFamily="49" charset="0"/>
              </a:rPr>
              <a:t>failure</a:t>
            </a:r>
            <a:r>
              <a:rPr lang="fr-FR" sz="1200" dirty="0">
                <a:latin typeface="+mj-lt"/>
                <a:cs typeface="Courier New" panose="02070309020205020404" pitchFamily="49" charset="0"/>
              </a:rPr>
              <a:t> raiser </a:t>
            </a:r>
            <a:r>
              <a:rPr lang="fr-FR" sz="1200" dirty="0" err="1">
                <a:latin typeface="+mj-lt"/>
                <a:cs typeface="Courier New" panose="02070309020205020404" pitchFamily="49" charset="0"/>
              </a:rPr>
              <a:t>definition</a:t>
            </a:r>
            <a:r>
              <a:rPr lang="fr-FR" sz="1200" dirty="0">
                <a:latin typeface="+mj-lt"/>
                <a:cs typeface="Courier New" panose="02070309020205020404" pitchFamily="49" charset="0"/>
              </a:rPr>
              <a:t> </a:t>
            </a:r>
            <a:r>
              <a:rPr lang="fr-FR" sz="1200" dirty="0" err="1">
                <a:latin typeface="+mj-lt"/>
                <a:cs typeface="Courier New" panose="02070309020205020404" pitchFamily="49" charset="0"/>
              </a:rPr>
              <a:t>syntax</a:t>
            </a:r>
            <a:endParaRPr lang="fr-FR" sz="1200" dirty="0">
              <a:latin typeface="+mj-lt"/>
            </a:endParaRPr>
          </a:p>
        </p:txBody>
      </p:sp>
      <p:sp>
        <p:nvSpPr>
          <p:cNvPr id="21" name="Rectangle 20">
            <a:extLst>
              <a:ext uri="{FF2B5EF4-FFF2-40B4-BE49-F238E27FC236}">
                <a16:creationId xmlns:a16="http://schemas.microsoft.com/office/drawing/2014/main" id="{593AEFE5-F13B-4953-A934-4DAF303BBC2F}"/>
              </a:ext>
            </a:extLst>
          </p:cNvPr>
          <p:cNvSpPr/>
          <p:nvPr/>
        </p:nvSpPr>
        <p:spPr>
          <a:xfrm>
            <a:off x="3872748" y="3951871"/>
            <a:ext cx="1828517" cy="392186"/>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t>Any</a:t>
            </a:r>
            <a:r>
              <a:rPr lang="fr-FR" sz="1400" dirty="0"/>
              <a:t> </a:t>
            </a:r>
            <a:r>
              <a:rPr lang="fr-FR" sz="1400" dirty="0" err="1"/>
              <a:t>function</a:t>
            </a:r>
            <a:endParaRPr lang="fr-FR" sz="1400" dirty="0"/>
          </a:p>
        </p:txBody>
      </p:sp>
      <p:sp>
        <p:nvSpPr>
          <p:cNvPr id="22" name="Rectangle 21">
            <a:extLst>
              <a:ext uri="{FF2B5EF4-FFF2-40B4-BE49-F238E27FC236}">
                <a16:creationId xmlns:a16="http://schemas.microsoft.com/office/drawing/2014/main" id="{8D25E8AC-739C-489C-80FB-66408E56DF86}"/>
              </a:ext>
            </a:extLst>
          </p:cNvPr>
          <p:cNvSpPr/>
          <p:nvPr/>
        </p:nvSpPr>
        <p:spPr>
          <a:xfrm>
            <a:off x="2211579" y="3123951"/>
            <a:ext cx="1595145" cy="12201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built-in</a:t>
            </a:r>
            <a:r>
              <a:rPr lang="fr-FR" dirty="0"/>
              <a:t> </a:t>
            </a:r>
            <a:r>
              <a:rPr lang="fr-FR" dirty="0" err="1"/>
              <a:t>library</a:t>
            </a:r>
            <a:r>
              <a:rPr lang="fr-FR" dirty="0"/>
              <a:t> </a:t>
            </a:r>
            <a:r>
              <a:rPr lang="fr-FR" sz="1200" dirty="0"/>
              <a:t>of validation </a:t>
            </a:r>
            <a:r>
              <a:rPr lang="fr-FR" sz="1200" dirty="0" err="1"/>
              <a:t>functions</a:t>
            </a:r>
            <a:endParaRPr lang="fr-FR" sz="1200" dirty="0"/>
          </a:p>
        </p:txBody>
      </p:sp>
      <p:cxnSp>
        <p:nvCxnSpPr>
          <p:cNvPr id="5" name="Connecteur droit avec flèche 4">
            <a:extLst>
              <a:ext uri="{FF2B5EF4-FFF2-40B4-BE49-F238E27FC236}">
                <a16:creationId xmlns:a16="http://schemas.microsoft.com/office/drawing/2014/main" id="{9CBEA3E2-C4FB-4650-9858-56A9685E37F9}"/>
              </a:ext>
            </a:extLst>
          </p:cNvPr>
          <p:cNvCxnSpPr/>
          <p:nvPr/>
        </p:nvCxnSpPr>
        <p:spPr>
          <a:xfrm flipH="1">
            <a:off x="1979040" y="3940454"/>
            <a:ext cx="42947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ZoneTexte 7">
            <a:extLst>
              <a:ext uri="{FF2B5EF4-FFF2-40B4-BE49-F238E27FC236}">
                <a16:creationId xmlns:a16="http://schemas.microsoft.com/office/drawing/2014/main" id="{ABBC8A74-E08A-46D6-9AFF-CACE0C6E9985}"/>
              </a:ext>
            </a:extLst>
          </p:cNvPr>
          <p:cNvSpPr txBox="1"/>
          <p:nvPr/>
        </p:nvSpPr>
        <p:spPr>
          <a:xfrm>
            <a:off x="36039" y="1371981"/>
            <a:ext cx="1110035" cy="400110"/>
          </a:xfrm>
          <a:prstGeom prst="rect">
            <a:avLst/>
          </a:prstGeom>
          <a:noFill/>
        </p:spPr>
        <p:txBody>
          <a:bodyPr wrap="square" rtlCol="0">
            <a:spAutoFit/>
          </a:bodyPr>
          <a:lstStyle/>
          <a:p>
            <a:r>
              <a:rPr lang="fr-FR" sz="1000" i="1" dirty="0">
                <a:solidFill>
                  <a:schemeClr val="accent1"/>
                </a:solidFill>
              </a:rPr>
              <a:t>consistent user </a:t>
            </a:r>
            <a:r>
              <a:rPr lang="fr-FR" sz="1000" i="1" dirty="0" err="1">
                <a:solidFill>
                  <a:schemeClr val="accent1"/>
                </a:solidFill>
              </a:rPr>
              <a:t>experience</a:t>
            </a:r>
            <a:endParaRPr lang="fr-FR" sz="1000" i="1" dirty="0">
              <a:solidFill>
                <a:schemeClr val="accent1"/>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36039" y="1893654"/>
            <a:ext cx="1270227" cy="707886"/>
          </a:xfrm>
          <a:prstGeom prst="rect">
            <a:avLst/>
          </a:prstGeom>
          <a:noFill/>
        </p:spPr>
        <p:txBody>
          <a:bodyPr wrap="square" rtlCol="0">
            <a:spAutoFit/>
          </a:bodyPr>
          <a:lstStyle/>
          <a:p>
            <a:r>
              <a:rPr lang="fr-FR" sz="1000" i="1" dirty="0">
                <a:solidFill>
                  <a:schemeClr val="accent1"/>
                </a:solidFill>
              </a:rPr>
              <a:t>entry points</a:t>
            </a:r>
          </a:p>
          <a:p>
            <a:r>
              <a:rPr lang="fr-FR" sz="1000" i="1" dirty="0">
                <a:solidFill>
                  <a:schemeClr val="accent1"/>
                </a:solidFill>
              </a:rPr>
              <a:t>for all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28" name="ZoneTexte 27">
            <a:extLst>
              <a:ext uri="{FF2B5EF4-FFF2-40B4-BE49-F238E27FC236}">
                <a16:creationId xmlns:a16="http://schemas.microsoft.com/office/drawing/2014/main" id="{8E1DDE47-8687-4418-B164-5EA0B1CE8060}"/>
              </a:ext>
            </a:extLst>
          </p:cNvPr>
          <p:cNvSpPr txBox="1"/>
          <p:nvPr/>
        </p:nvSpPr>
        <p:spPr>
          <a:xfrm>
            <a:off x="36039" y="3306624"/>
            <a:ext cx="992485" cy="400110"/>
          </a:xfrm>
          <a:prstGeom prst="rect">
            <a:avLst/>
          </a:prstGeom>
          <a:noFill/>
        </p:spPr>
        <p:txBody>
          <a:bodyPr wrap="square" rtlCol="0">
            <a:spAutoFit/>
          </a:bodyPr>
          <a:lstStyle/>
          <a:p>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endParaRPr lang="fr-FR" sz="1000" i="1"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4675391" y="1102012"/>
            <a:ext cx="2052950" cy="11173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err="1"/>
              <a:t>functions</a:t>
            </a:r>
            <a:br>
              <a:rPr lang="fr-FR" dirty="0"/>
            </a:br>
            <a:br>
              <a:rPr lang="fr-FR" sz="400"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6779929" y="1109789"/>
            <a:ext cx="2013551" cy="11175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a:t>classes</a:t>
            </a:r>
          </a:p>
          <a:p>
            <a:pPr algn="ctr"/>
            <a:br>
              <a:rPr lang="fr-FR" sz="400"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4" name="Rectangle 13">
            <a:extLst>
              <a:ext uri="{FF2B5EF4-FFF2-40B4-BE49-F238E27FC236}">
                <a16:creationId xmlns:a16="http://schemas.microsoft.com/office/drawing/2014/main" id="{905A1D37-B566-4168-B162-0D48FB7F5215}"/>
              </a:ext>
            </a:extLst>
          </p:cNvPr>
          <p:cNvSpPr/>
          <p:nvPr/>
        </p:nvSpPr>
        <p:spPr>
          <a:xfrm>
            <a:off x="5783753" y="3798503"/>
            <a:ext cx="1841828" cy="8478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t>composition</a:t>
            </a:r>
            <a:br>
              <a:rPr lang="fr-FR" dirty="0"/>
            </a:br>
            <a:r>
              <a:rPr lang="fr-FR" sz="1200" dirty="0">
                <a:latin typeface="Courier New" panose="02070309020205020404" pitchFamily="49" charset="0"/>
                <a:cs typeface="Courier New" panose="02070309020205020404" pitchFamily="49" charset="0"/>
              </a:rPr>
              <a:t>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6C472C9E-D2BE-4ED8-9B52-95AF826BE247}"/>
              </a:ext>
            </a:extLst>
          </p:cNvPr>
          <p:cNvSpPr/>
          <p:nvPr/>
        </p:nvSpPr>
        <p:spPr>
          <a:xfrm>
            <a:off x="2855748" y="1434538"/>
            <a:ext cx="1779010" cy="781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211319" y="1434537"/>
            <a:ext cx="1592841" cy="7817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3" name="Rectangle 22">
            <a:extLst>
              <a:ext uri="{FF2B5EF4-FFF2-40B4-BE49-F238E27FC236}">
                <a16:creationId xmlns:a16="http://schemas.microsoft.com/office/drawing/2014/main" id="{B801F293-B3DA-49B5-A593-DAF99E44303D}"/>
              </a:ext>
            </a:extLst>
          </p:cNvPr>
          <p:cNvSpPr/>
          <p:nvPr/>
        </p:nvSpPr>
        <p:spPr>
          <a:xfrm>
            <a:off x="1211320" y="2287150"/>
            <a:ext cx="1040916" cy="23686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1200" dirty="0" err="1"/>
              <a:t>Inlined</a:t>
            </a:r>
            <a:r>
              <a:rPr lang="fr-FR" sz="1200" dirty="0"/>
              <a:t> </a:t>
            </a:r>
            <a:br>
              <a:rPr lang="fr-FR" sz="1200" dirty="0"/>
            </a:br>
            <a:r>
              <a:rPr lang="fr-FR" sz="1600" dirty="0" err="1"/>
              <a:t>built-in</a:t>
            </a:r>
            <a:r>
              <a:rPr lang="fr-FR" sz="1600" dirty="0"/>
              <a:t> </a:t>
            </a:r>
            <a:r>
              <a:rPr lang="fr-FR" sz="1600" dirty="0" err="1"/>
              <a:t>library</a:t>
            </a:r>
            <a:r>
              <a:rPr lang="fr-FR" sz="1600" dirty="0"/>
              <a:t> </a:t>
            </a:r>
            <a:br>
              <a:rPr lang="fr-FR" sz="1200" dirty="0"/>
            </a:br>
            <a:r>
              <a:rPr lang="fr-FR" sz="1200" dirty="0"/>
              <a:t>(for speed-up)</a:t>
            </a:r>
          </a:p>
        </p:txBody>
      </p:sp>
      <p:sp>
        <p:nvSpPr>
          <p:cNvPr id="25" name="Rectangle 24">
            <a:extLst>
              <a:ext uri="{FF2B5EF4-FFF2-40B4-BE49-F238E27FC236}">
                <a16:creationId xmlns:a16="http://schemas.microsoft.com/office/drawing/2014/main" id="{24DEB0DF-9754-46B4-A086-16C8EA73F49C}"/>
              </a:ext>
            </a:extLst>
          </p:cNvPr>
          <p:cNvSpPr/>
          <p:nvPr/>
        </p:nvSpPr>
        <p:spPr>
          <a:xfrm>
            <a:off x="1204397" y="747079"/>
            <a:ext cx="7589083"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ValidationError</a:t>
            </a:r>
            <a:endParaRPr lang="fr-FR" dirty="0">
              <a:solidFill>
                <a:schemeClr val="bg1"/>
              </a:solidFill>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E78FF9D2-45F5-4A0A-B79E-76923FDE51B4}"/>
              </a:ext>
            </a:extLst>
          </p:cNvPr>
          <p:cNvSpPr/>
          <p:nvPr/>
        </p:nvSpPr>
        <p:spPr>
          <a:xfrm>
            <a:off x="2328352" y="2284108"/>
            <a:ext cx="6465128" cy="44975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bg1"/>
                </a:solidFill>
                <a:latin typeface="+mj-lt"/>
                <a:cs typeface="Courier New" panose="02070309020205020404" pitchFamily="49" charset="0"/>
              </a:rPr>
              <a:t>Validation </a:t>
            </a:r>
            <a:r>
              <a:rPr lang="fr-FR" sz="1600" dirty="0" err="1">
                <a:solidFill>
                  <a:schemeClr val="bg1"/>
                </a:solidFill>
                <a:latin typeface="+mj-lt"/>
                <a:cs typeface="Courier New" panose="02070309020205020404" pitchFamily="49" charset="0"/>
              </a:rPr>
              <a:t>Function</a:t>
            </a:r>
            <a:r>
              <a:rPr lang="fr-FR" sz="1600" dirty="0">
                <a:solidFill>
                  <a:schemeClr val="bg1"/>
                </a:solidFill>
                <a:latin typeface="+mj-lt"/>
                <a:cs typeface="Courier New" panose="02070309020205020404" pitchFamily="49" charset="0"/>
              </a:rPr>
              <a:t> </a:t>
            </a:r>
            <a:r>
              <a:rPr lang="fr-FR" sz="1600" dirty="0" err="1">
                <a:solidFill>
                  <a:schemeClr val="bg1"/>
                </a:solidFill>
                <a:latin typeface="+mj-lt"/>
                <a:cs typeface="Courier New" panose="02070309020205020404" pitchFamily="49" charset="0"/>
              </a:rPr>
              <a:t>definition</a:t>
            </a:r>
            <a:r>
              <a:rPr lang="fr-FR" sz="1600" dirty="0">
                <a:solidFill>
                  <a:schemeClr val="bg1"/>
                </a:solidFill>
                <a:latin typeface="+mj-lt"/>
                <a:cs typeface="Courier New" panose="02070309020205020404" pitchFamily="49" charset="0"/>
              </a:rPr>
              <a:t>:</a:t>
            </a:r>
            <a:br>
              <a:rPr lang="fr-FR" sz="1600" dirty="0">
                <a:solidFill>
                  <a:schemeClr val="bg1"/>
                </a:solidFill>
                <a:latin typeface="+mj-lt"/>
                <a:cs typeface="Courier New" panose="02070309020205020404" pitchFamily="49" charset="0"/>
              </a:rPr>
            </a:br>
            <a:r>
              <a:rPr lang="fr-FR" sz="1200" dirty="0">
                <a:solidFill>
                  <a:schemeClr val="bg1"/>
                </a:solidFill>
                <a:latin typeface="+mj-lt"/>
                <a:cs typeface="Courier New" panose="02070309020205020404" pitchFamily="49" charset="0"/>
              </a:rPr>
              <a:t>f(x) </a:t>
            </a:r>
            <a:r>
              <a:rPr lang="fr-FR" sz="1200" dirty="0" err="1">
                <a:solidFill>
                  <a:schemeClr val="bg1"/>
                </a:solidFill>
                <a:latin typeface="+mj-lt"/>
                <a:cs typeface="Courier New" panose="02070309020205020404" pitchFamily="49" charset="0"/>
              </a:rPr>
              <a:t>returns</a:t>
            </a:r>
            <a:r>
              <a:rPr lang="fr-FR" sz="1200" dirty="0">
                <a:solidFill>
                  <a:schemeClr val="bg1"/>
                </a:solidFill>
                <a:latin typeface="+mj-lt"/>
                <a:cs typeface="Courier New" panose="02070309020205020404" pitchFamily="49" charset="0"/>
              </a:rPr>
              <a:t> `</a:t>
            </a:r>
            <a:r>
              <a:rPr lang="fr-FR" sz="1200" dirty="0" err="1">
                <a:solidFill>
                  <a:schemeClr val="bg1"/>
                </a:solidFill>
                <a:latin typeface="+mj-lt"/>
                <a:cs typeface="Courier New" panose="02070309020205020404" pitchFamily="49" charset="0"/>
              </a:rPr>
              <a:t>True</a:t>
            </a:r>
            <a:r>
              <a:rPr lang="fr-FR" sz="1200" dirty="0">
                <a:solidFill>
                  <a:schemeClr val="bg1"/>
                </a:solidFill>
                <a:latin typeface="+mj-lt"/>
                <a:cs typeface="Courier New" panose="02070309020205020404" pitchFamily="49" charset="0"/>
              </a:rPr>
              <a:t>` or `None` in case of </a:t>
            </a:r>
            <a:r>
              <a:rPr lang="fr-FR" sz="1200" dirty="0" err="1">
                <a:solidFill>
                  <a:schemeClr val="bg1"/>
                </a:solidFill>
                <a:latin typeface="+mj-lt"/>
                <a:cs typeface="Courier New" panose="02070309020205020404" pitchFamily="49" charset="0"/>
              </a:rPr>
              <a:t>success</a:t>
            </a:r>
            <a:endParaRPr lang="fr-FR" sz="1200" dirty="0">
              <a:solidFill>
                <a:schemeClr val="bg1"/>
              </a:solidFill>
              <a:latin typeface="+mj-lt"/>
              <a:cs typeface="Courier New" panose="02070309020205020404" pitchFamily="49" charset="0"/>
            </a:endParaRPr>
          </a:p>
        </p:txBody>
      </p:sp>
      <p:sp>
        <p:nvSpPr>
          <p:cNvPr id="15" name="Rectangle 14">
            <a:extLst>
              <a:ext uri="{FF2B5EF4-FFF2-40B4-BE49-F238E27FC236}">
                <a16:creationId xmlns:a16="http://schemas.microsoft.com/office/drawing/2014/main" id="{BB5E878D-3E40-43CE-934D-29CE51720CD3}"/>
              </a:ext>
            </a:extLst>
          </p:cNvPr>
          <p:cNvSpPr/>
          <p:nvPr/>
        </p:nvSpPr>
        <p:spPr>
          <a:xfrm>
            <a:off x="5783752" y="3434433"/>
            <a:ext cx="1863687"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CompositionFailure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5A2713BF-9C0B-4CE8-BE88-19226F6B5EF4}"/>
              </a:ext>
            </a:extLst>
          </p:cNvPr>
          <p:cNvSpPr/>
          <p:nvPr/>
        </p:nvSpPr>
        <p:spPr>
          <a:xfrm>
            <a:off x="4053156" y="3441941"/>
            <a:ext cx="1679100"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WrappedFailure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593AEFE5-F13B-4953-A934-4DAF303BBC2F}"/>
              </a:ext>
            </a:extLst>
          </p:cNvPr>
          <p:cNvSpPr/>
          <p:nvPr/>
        </p:nvSpPr>
        <p:spPr>
          <a:xfrm>
            <a:off x="2342932" y="3439886"/>
            <a:ext cx="1658728" cy="121592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br>
              <a:rPr lang="fr-FR" sz="1400" dirty="0"/>
            </a:br>
            <a:r>
              <a:rPr lang="fr-FR" sz="1400" dirty="0" err="1"/>
              <a:t>Any</a:t>
            </a:r>
            <a:r>
              <a:rPr lang="fr-FR" sz="1400" dirty="0"/>
              <a:t> </a:t>
            </a:r>
            <a:br>
              <a:rPr lang="fr-FR" sz="1400" dirty="0"/>
            </a:br>
            <a:r>
              <a:rPr lang="fr-FR" sz="1400" dirty="0" err="1"/>
              <a:t>function</a:t>
            </a:r>
            <a:endParaRPr lang="fr-FR" sz="1400" dirty="0"/>
          </a:p>
        </p:txBody>
      </p:sp>
      <p:sp>
        <p:nvSpPr>
          <p:cNvPr id="22" name="Rectangle 21">
            <a:extLst>
              <a:ext uri="{FF2B5EF4-FFF2-40B4-BE49-F238E27FC236}">
                <a16:creationId xmlns:a16="http://schemas.microsoft.com/office/drawing/2014/main" id="{8D25E8AC-739C-489C-80FB-66408E56DF86}"/>
              </a:ext>
            </a:extLst>
          </p:cNvPr>
          <p:cNvSpPr/>
          <p:nvPr/>
        </p:nvSpPr>
        <p:spPr>
          <a:xfrm>
            <a:off x="7719309" y="3431167"/>
            <a:ext cx="1074171" cy="1215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t>built-in</a:t>
            </a:r>
            <a:r>
              <a:rPr lang="fr-FR" sz="1600" dirty="0"/>
              <a:t> </a:t>
            </a:r>
            <a:r>
              <a:rPr lang="fr-FR" sz="1600" dirty="0" err="1"/>
              <a:t>library</a:t>
            </a:r>
            <a:r>
              <a:rPr lang="fr-FR" sz="1600" dirty="0"/>
              <a:t> </a:t>
            </a:r>
            <a:br>
              <a:rPr lang="fr-FR" sz="1600" dirty="0"/>
            </a:br>
            <a:r>
              <a:rPr lang="fr-FR" sz="1200" dirty="0"/>
              <a:t>of validation </a:t>
            </a:r>
            <a:r>
              <a:rPr lang="fr-FR" sz="1200" dirty="0" err="1"/>
              <a:t>functions</a:t>
            </a:r>
            <a:endParaRPr lang="fr-FR" sz="1200" dirty="0"/>
          </a:p>
        </p:txBody>
      </p:sp>
      <p:cxnSp>
        <p:nvCxnSpPr>
          <p:cNvPr id="5" name="Connecteur droit avec flèche 4">
            <a:extLst>
              <a:ext uri="{FF2B5EF4-FFF2-40B4-BE49-F238E27FC236}">
                <a16:creationId xmlns:a16="http://schemas.microsoft.com/office/drawing/2014/main" id="{9CBEA3E2-C4FB-4650-9858-56A9685E37F9}"/>
              </a:ext>
            </a:extLst>
          </p:cNvPr>
          <p:cNvCxnSpPr>
            <a:cxnSpLocks/>
            <a:stCxn id="22" idx="2"/>
            <a:endCxn id="23" idx="2"/>
          </p:cNvCxnSpPr>
          <p:nvPr/>
        </p:nvCxnSpPr>
        <p:spPr>
          <a:xfrm rot="5400000">
            <a:off x="4989346" y="1388758"/>
            <a:ext cx="9483" cy="6524617"/>
          </a:xfrm>
          <a:prstGeom prst="bentConnector3">
            <a:avLst>
              <a:gd name="adj1" fmla="val 2510630"/>
            </a:avLst>
          </a:prstGeom>
          <a:ln w="12700" cap="rnd">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ZoneTexte 7">
            <a:extLst>
              <a:ext uri="{FF2B5EF4-FFF2-40B4-BE49-F238E27FC236}">
                <a16:creationId xmlns:a16="http://schemas.microsoft.com/office/drawing/2014/main" id="{ABBC8A74-E08A-46D6-9AFF-CACE0C6E9985}"/>
              </a:ext>
            </a:extLst>
          </p:cNvPr>
          <p:cNvSpPr txBox="1"/>
          <p:nvPr/>
        </p:nvSpPr>
        <p:spPr>
          <a:xfrm>
            <a:off x="142719" y="762381"/>
            <a:ext cx="1110035" cy="400110"/>
          </a:xfrm>
          <a:prstGeom prst="rect">
            <a:avLst/>
          </a:prstGeom>
          <a:noFill/>
        </p:spPr>
        <p:txBody>
          <a:bodyPr wrap="square" rtlCol="0">
            <a:spAutoFit/>
          </a:bodyPr>
          <a:lstStyle/>
          <a:p>
            <a:r>
              <a:rPr lang="fr-FR" sz="1000" i="1" dirty="0">
                <a:solidFill>
                  <a:schemeClr val="accent1"/>
                </a:solidFill>
              </a:rPr>
              <a:t>consistent user </a:t>
            </a:r>
            <a:r>
              <a:rPr lang="fr-FR" sz="1000" i="1" dirty="0" err="1">
                <a:solidFill>
                  <a:schemeClr val="accent1"/>
                </a:solidFill>
              </a:rPr>
              <a:t>experience</a:t>
            </a:r>
            <a:endParaRPr lang="fr-FR" sz="1000" i="1" dirty="0">
              <a:solidFill>
                <a:schemeClr val="accent1"/>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142719" y="1284054"/>
            <a:ext cx="992485" cy="707886"/>
          </a:xfrm>
          <a:prstGeom prst="rect">
            <a:avLst/>
          </a:prstGeom>
          <a:noFill/>
        </p:spPr>
        <p:txBody>
          <a:bodyPr wrap="square" rtlCol="0">
            <a:spAutoFit/>
          </a:bodyPr>
          <a:lstStyle/>
          <a:p>
            <a:r>
              <a:rPr lang="fr-FR" sz="1000" i="1" dirty="0">
                <a:solidFill>
                  <a:schemeClr val="accent1"/>
                </a:solidFill>
              </a:rPr>
              <a:t>4 entry points</a:t>
            </a:r>
          </a:p>
          <a:p>
            <a:r>
              <a:rPr lang="fr-FR" sz="1000" i="1" dirty="0">
                <a:solidFill>
                  <a:schemeClr val="accent1"/>
                </a:solidFill>
              </a:rPr>
              <a:t>to cover the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28" name="ZoneTexte 27">
            <a:extLst>
              <a:ext uri="{FF2B5EF4-FFF2-40B4-BE49-F238E27FC236}">
                <a16:creationId xmlns:a16="http://schemas.microsoft.com/office/drawing/2014/main" id="{8E1DDE47-8687-4418-B164-5EA0B1CE8060}"/>
              </a:ext>
            </a:extLst>
          </p:cNvPr>
          <p:cNvSpPr txBox="1"/>
          <p:nvPr/>
        </p:nvSpPr>
        <p:spPr>
          <a:xfrm>
            <a:off x="142719" y="2539011"/>
            <a:ext cx="1000918" cy="1477328"/>
          </a:xfrm>
          <a:prstGeom prst="rect">
            <a:avLst/>
          </a:prstGeom>
          <a:noFill/>
        </p:spPr>
        <p:txBody>
          <a:bodyPr wrap="square" rtlCol="0">
            <a:spAutoFit/>
          </a:bodyPr>
          <a:lstStyle/>
          <a:p>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r>
              <a:rPr lang="fr-FR" sz="1000" i="1" dirty="0">
                <a:solidFill>
                  <a:schemeClr val="accent1"/>
                </a:solidFill>
              </a:rPr>
              <a:t> to combine the best validation </a:t>
            </a:r>
            <a:r>
              <a:rPr lang="fr-FR" sz="1000" i="1" dirty="0" err="1">
                <a:solidFill>
                  <a:schemeClr val="accent1"/>
                </a:solidFill>
              </a:rPr>
              <a:t>functions</a:t>
            </a:r>
            <a:r>
              <a:rPr lang="fr-FR" sz="1000" i="1" dirty="0">
                <a:solidFill>
                  <a:schemeClr val="accent1"/>
                </a:solidFill>
              </a:rPr>
              <a:t> </a:t>
            </a:r>
            <a:r>
              <a:rPr lang="fr-FR" sz="1000" i="1" dirty="0" err="1">
                <a:solidFill>
                  <a:schemeClr val="accent1"/>
                </a:solidFill>
              </a:rPr>
              <a:t>from</a:t>
            </a:r>
            <a:r>
              <a:rPr lang="fr-FR" sz="1000" i="1" dirty="0">
                <a:solidFill>
                  <a:schemeClr val="accent1"/>
                </a:solidFill>
              </a:rPr>
              <a:t> all sources (custom code, 3d party, </a:t>
            </a:r>
            <a:br>
              <a:rPr lang="fr-FR" sz="1000" i="1" dirty="0">
                <a:solidFill>
                  <a:schemeClr val="accent1"/>
                </a:solidFill>
              </a:rPr>
            </a:br>
            <a:r>
              <a:rPr lang="fr-FR" sz="1000" i="1" dirty="0" err="1">
                <a:solidFill>
                  <a:schemeClr val="accent1"/>
                </a:solidFill>
              </a:rPr>
              <a:t>built-ins</a:t>
            </a:r>
            <a:r>
              <a:rPr lang="fr-FR" sz="1000" i="1" dirty="0">
                <a:solidFill>
                  <a:schemeClr val="accent1"/>
                </a:solidFill>
              </a:rPr>
              <a:t>…)</a:t>
            </a:r>
          </a:p>
        </p:txBody>
      </p:sp>
      <p:sp>
        <p:nvSpPr>
          <p:cNvPr id="29" name="Rectangle 28">
            <a:extLst>
              <a:ext uri="{FF2B5EF4-FFF2-40B4-BE49-F238E27FC236}">
                <a16:creationId xmlns:a16="http://schemas.microsoft.com/office/drawing/2014/main" id="{1542E89D-46E1-4A7A-95A3-6DAEBA8F4604}"/>
              </a:ext>
            </a:extLst>
          </p:cNvPr>
          <p:cNvSpPr/>
          <p:nvPr/>
        </p:nvSpPr>
        <p:spPr>
          <a:xfrm>
            <a:off x="4053156" y="3798503"/>
            <a:ext cx="1658728" cy="4483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err="1">
                <a:latin typeface="Courier New" panose="02070309020205020404" pitchFamily="49" charset="0"/>
                <a:cs typeface="Courier New" panose="02070309020205020404" pitchFamily="49" charset="0"/>
              </a:rPr>
              <a:t>failure_raiser</a:t>
            </a:r>
            <a:br>
              <a:rPr lang="fr-FR" sz="1100" dirty="0">
                <a:latin typeface="Courier New" panose="02070309020205020404" pitchFamily="49" charset="0"/>
                <a:cs typeface="Courier New" panose="02070309020205020404" pitchFamily="49" charset="0"/>
              </a:rPr>
            </a:br>
            <a:r>
              <a:rPr lang="fr-FR" sz="1100" dirty="0">
                <a:latin typeface="+mj-lt"/>
                <a:cs typeface="Courier New" panose="02070309020205020404" pitchFamily="49" charset="0"/>
              </a:rPr>
              <a:t>(or simple tuple </a:t>
            </a:r>
            <a:r>
              <a:rPr lang="fr-FR" sz="1100" dirty="0" err="1">
                <a:latin typeface="+mj-lt"/>
                <a:cs typeface="Courier New" panose="02070309020205020404" pitchFamily="49" charset="0"/>
              </a:rPr>
              <a:t>syntax</a:t>
            </a:r>
            <a:r>
              <a:rPr lang="fr-FR" sz="1100" dirty="0">
                <a:latin typeface="+mj-lt"/>
                <a:cs typeface="Courier New" panose="02070309020205020404" pitchFamily="49" charset="0"/>
              </a:rPr>
              <a:t>)</a:t>
            </a:r>
          </a:p>
        </p:txBody>
      </p:sp>
      <p:sp>
        <p:nvSpPr>
          <p:cNvPr id="30" name="Rectangle 29">
            <a:extLst>
              <a:ext uri="{FF2B5EF4-FFF2-40B4-BE49-F238E27FC236}">
                <a16:creationId xmlns:a16="http://schemas.microsoft.com/office/drawing/2014/main" id="{D5F7984C-04DC-43A7-9F11-46DC055819E8}"/>
              </a:ext>
            </a:extLst>
          </p:cNvPr>
          <p:cNvSpPr/>
          <p:nvPr/>
        </p:nvSpPr>
        <p:spPr>
          <a:xfrm>
            <a:off x="1211319" y="1101946"/>
            <a:ext cx="3412484" cy="2962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endParaRPr lang="fr-FR" sz="1200" dirty="0"/>
          </a:p>
        </p:txBody>
      </p:sp>
      <p:sp>
        <p:nvSpPr>
          <p:cNvPr id="31" name="Rectangle 30">
            <a:extLst>
              <a:ext uri="{FF2B5EF4-FFF2-40B4-BE49-F238E27FC236}">
                <a16:creationId xmlns:a16="http://schemas.microsoft.com/office/drawing/2014/main" id="{9A92B81B-56DE-47DD-8832-FBD81BCF7DE7}"/>
              </a:ext>
            </a:extLst>
          </p:cNvPr>
          <p:cNvSpPr/>
          <p:nvPr/>
        </p:nvSpPr>
        <p:spPr>
          <a:xfrm>
            <a:off x="3733800" y="3082517"/>
            <a:ext cx="5059680"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Courier New" panose="02070309020205020404" pitchFamily="49" charset="0"/>
                <a:cs typeface="Courier New" panose="02070309020205020404" pitchFamily="49" charset="0"/>
              </a:rPr>
              <a:t>Failure</a:t>
            </a:r>
          </a:p>
        </p:txBody>
      </p:sp>
      <p:sp>
        <p:nvSpPr>
          <p:cNvPr id="33" name="Rectangle 32">
            <a:extLst>
              <a:ext uri="{FF2B5EF4-FFF2-40B4-BE49-F238E27FC236}">
                <a16:creationId xmlns:a16="http://schemas.microsoft.com/office/drawing/2014/main" id="{1AB66F3D-380A-4289-8B1D-33B62DD0DAA3}"/>
              </a:ext>
            </a:extLst>
          </p:cNvPr>
          <p:cNvSpPr/>
          <p:nvPr/>
        </p:nvSpPr>
        <p:spPr>
          <a:xfrm>
            <a:off x="2335310" y="2732261"/>
            <a:ext cx="1040915" cy="307777"/>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err="1"/>
              <a:t>boolean</a:t>
            </a:r>
            <a:r>
              <a:rPr lang="fr-FR" sz="900" i="1" dirty="0"/>
              <a:t> </a:t>
            </a:r>
            <a:r>
              <a:rPr lang="fr-FR" sz="900" i="1" dirty="0" err="1"/>
              <a:t>testers</a:t>
            </a:r>
            <a:br>
              <a:rPr lang="fr-FR" sz="900" i="1" dirty="0"/>
            </a:br>
            <a:r>
              <a:rPr lang="fr-FR" sz="900" i="1" dirty="0"/>
              <a:t>return </a:t>
            </a:r>
            <a:r>
              <a:rPr lang="fr-FR" sz="900" i="1" dirty="0" err="1"/>
              <a:t>True</a:t>
            </a:r>
            <a:r>
              <a:rPr lang="fr-FR" sz="900" i="1" dirty="0"/>
              <a:t> / False</a:t>
            </a:r>
            <a:endParaRPr lang="fr-FR" sz="900" dirty="0"/>
          </a:p>
        </p:txBody>
      </p:sp>
      <p:sp>
        <p:nvSpPr>
          <p:cNvPr id="35" name="Rectangle 34">
            <a:extLst>
              <a:ext uri="{FF2B5EF4-FFF2-40B4-BE49-F238E27FC236}">
                <a16:creationId xmlns:a16="http://schemas.microsoft.com/office/drawing/2014/main" id="{CBED198E-F607-4C23-B0D7-A865D01738BE}"/>
              </a:ext>
            </a:extLst>
          </p:cNvPr>
          <p:cNvSpPr/>
          <p:nvPr/>
        </p:nvSpPr>
        <p:spPr>
          <a:xfrm>
            <a:off x="3436620" y="2733867"/>
            <a:ext cx="5356860" cy="307777"/>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err="1"/>
              <a:t>failure</a:t>
            </a:r>
            <a:r>
              <a:rPr lang="fr-FR" sz="900" i="1" dirty="0"/>
              <a:t> </a:t>
            </a:r>
            <a:r>
              <a:rPr lang="fr-FR" sz="900" i="1" dirty="0" err="1"/>
              <a:t>raisers</a:t>
            </a:r>
            <a:br>
              <a:rPr lang="fr-FR" sz="900" i="1" dirty="0"/>
            </a:br>
            <a:r>
              <a:rPr lang="fr-FR" sz="900" i="1" dirty="0"/>
              <a:t>return None / </a:t>
            </a:r>
            <a:r>
              <a:rPr lang="fr-FR" sz="900" i="1" dirty="0" err="1"/>
              <a:t>raise</a:t>
            </a:r>
            <a:r>
              <a:rPr lang="fr-FR" sz="900" i="1" dirty="0"/>
              <a:t> Exception</a:t>
            </a:r>
            <a:endParaRPr lang="fr-FR" sz="900" dirty="0"/>
          </a:p>
        </p:txBody>
      </p:sp>
      <p:sp>
        <p:nvSpPr>
          <p:cNvPr id="36" name="Rectangle 35">
            <a:extLst>
              <a:ext uri="{FF2B5EF4-FFF2-40B4-BE49-F238E27FC236}">
                <a16:creationId xmlns:a16="http://schemas.microsoft.com/office/drawing/2014/main" id="{F1AEDCD8-C859-4D53-B282-B8ABDCAEC207}"/>
              </a:ext>
            </a:extLst>
          </p:cNvPr>
          <p:cNvSpPr/>
          <p:nvPr/>
        </p:nvSpPr>
        <p:spPr>
          <a:xfrm>
            <a:off x="2341322" y="3091236"/>
            <a:ext cx="1324795" cy="44976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
        <p:nvSpPr>
          <p:cNvPr id="37" name="Rectangle 36">
            <a:extLst>
              <a:ext uri="{FF2B5EF4-FFF2-40B4-BE49-F238E27FC236}">
                <a16:creationId xmlns:a16="http://schemas.microsoft.com/office/drawing/2014/main" id="{0526AF6C-6D3F-4610-BE59-D1606707ECA7}"/>
              </a:ext>
            </a:extLst>
          </p:cNvPr>
          <p:cNvSpPr/>
          <p:nvPr/>
        </p:nvSpPr>
        <p:spPr>
          <a:xfrm>
            <a:off x="3857420" y="4296394"/>
            <a:ext cx="1874836" cy="359414"/>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Tree>
    <p:extLst>
      <p:ext uri="{BB962C8B-B14F-4D97-AF65-F5344CB8AC3E}">
        <p14:creationId xmlns:p14="http://schemas.microsoft.com/office/powerpoint/2010/main" val="199215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a:xfrm>
            <a:off x="248444" y="62460"/>
            <a:ext cx="8647112" cy="369332"/>
          </a:xfrm>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4710115" y="1287207"/>
            <a:ext cx="2052950" cy="11173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err="1"/>
              <a:t>functions</a:t>
            </a:r>
            <a:br>
              <a:rPr lang="fr-FR" dirty="0"/>
            </a:br>
            <a:br>
              <a:rPr lang="fr-FR" sz="400"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6814653" y="1294984"/>
            <a:ext cx="2013551" cy="11175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a:t>classes</a:t>
            </a:r>
          </a:p>
          <a:p>
            <a:pPr algn="ctr"/>
            <a:br>
              <a:rPr lang="fr-FR" sz="400"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4" name="Rectangle 13">
            <a:extLst>
              <a:ext uri="{FF2B5EF4-FFF2-40B4-BE49-F238E27FC236}">
                <a16:creationId xmlns:a16="http://schemas.microsoft.com/office/drawing/2014/main" id="{905A1D37-B566-4168-B162-0D48FB7F5215}"/>
              </a:ext>
            </a:extLst>
          </p:cNvPr>
          <p:cNvSpPr/>
          <p:nvPr/>
        </p:nvSpPr>
        <p:spPr>
          <a:xfrm>
            <a:off x="2344704" y="3827456"/>
            <a:ext cx="1841828" cy="891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t>composition</a:t>
            </a:r>
            <a:br>
              <a:rPr lang="fr-FR" dirty="0"/>
            </a:br>
            <a:r>
              <a:rPr lang="fr-FR" sz="1200" dirty="0">
                <a:latin typeface="Courier New" panose="02070309020205020404" pitchFamily="49" charset="0"/>
                <a:cs typeface="Courier New" panose="02070309020205020404" pitchFamily="49" charset="0"/>
              </a:rPr>
              <a:t>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6C472C9E-D2BE-4ED8-9B52-95AF826BE247}"/>
              </a:ext>
            </a:extLst>
          </p:cNvPr>
          <p:cNvSpPr/>
          <p:nvPr/>
        </p:nvSpPr>
        <p:spPr>
          <a:xfrm>
            <a:off x="2890472" y="1619733"/>
            <a:ext cx="1779010" cy="781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246043" y="1619732"/>
            <a:ext cx="1592841" cy="7817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5" name="Rectangle 24">
            <a:extLst>
              <a:ext uri="{FF2B5EF4-FFF2-40B4-BE49-F238E27FC236}">
                <a16:creationId xmlns:a16="http://schemas.microsoft.com/office/drawing/2014/main" id="{24DEB0DF-9754-46B4-A086-16C8EA73F49C}"/>
              </a:ext>
            </a:extLst>
          </p:cNvPr>
          <p:cNvSpPr/>
          <p:nvPr/>
        </p:nvSpPr>
        <p:spPr>
          <a:xfrm>
            <a:off x="1239121" y="754524"/>
            <a:ext cx="7589083" cy="485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ValidationError</a:t>
            </a:r>
            <a:r>
              <a:rPr lang="fr-FR" dirty="0">
                <a:solidFill>
                  <a:schemeClr val="bg1"/>
                </a:solidFill>
                <a:latin typeface="Courier New" panose="02070309020205020404" pitchFamily="49" charset="0"/>
                <a:cs typeface="Courier New" panose="02070309020205020404" pitchFamily="49" charset="0"/>
              </a:rPr>
              <a:t> </a:t>
            </a:r>
            <a:br>
              <a:rPr lang="fr-FR" dirty="0">
                <a:solidFill>
                  <a:schemeClr val="bg1"/>
                </a:solidFill>
                <a:latin typeface="Courier New" panose="02070309020205020404" pitchFamily="49" charset="0"/>
                <a:cs typeface="Courier New" panose="02070309020205020404" pitchFamily="49" charset="0"/>
              </a:rPr>
            </a:br>
            <a:r>
              <a:rPr lang="fr-FR" sz="1200" dirty="0">
                <a:solidFill>
                  <a:schemeClr val="bg1"/>
                </a:solidFill>
                <a:latin typeface="+mj-lt"/>
                <a:cs typeface="Courier New" panose="02070309020205020404" pitchFamily="49" charset="0"/>
              </a:rPr>
              <a:t>(+custom </a:t>
            </a:r>
            <a:r>
              <a:rPr lang="fr-FR" sz="1200" dirty="0" err="1">
                <a:solidFill>
                  <a:schemeClr val="bg1"/>
                </a:solidFill>
                <a:latin typeface="+mj-lt"/>
                <a:cs typeface="Courier New" panose="02070309020205020404" pitchFamily="49" charset="0"/>
              </a:rPr>
              <a:t>error</a:t>
            </a:r>
            <a:r>
              <a:rPr lang="fr-FR" sz="1200" dirty="0">
                <a:solidFill>
                  <a:schemeClr val="bg1"/>
                </a:solidFill>
                <a:latin typeface="+mj-lt"/>
                <a:cs typeface="Courier New" panose="02070309020205020404" pitchFamily="49" charset="0"/>
              </a:rPr>
              <a:t> message and/or custom unique </a:t>
            </a:r>
            <a:r>
              <a:rPr lang="fr-FR" sz="1200" dirty="0" err="1">
                <a:solidFill>
                  <a:schemeClr val="bg1"/>
                </a:solidFill>
                <a:latin typeface="+mj-lt"/>
                <a:cs typeface="Courier New" panose="02070309020205020404" pitchFamily="49" charset="0"/>
              </a:rPr>
              <a:t>subtype</a:t>
            </a:r>
            <a:r>
              <a:rPr lang="fr-FR" sz="1200" dirty="0">
                <a:solidFill>
                  <a:schemeClr val="bg1"/>
                </a:solidFill>
                <a:latin typeface="+mj-lt"/>
                <a:cs typeface="Courier New" panose="02070309020205020404" pitchFamily="49" charset="0"/>
              </a:rPr>
              <a:t> for i18n)</a:t>
            </a:r>
          </a:p>
        </p:txBody>
      </p:sp>
      <p:sp>
        <p:nvSpPr>
          <p:cNvPr id="26" name="Rectangle 25">
            <a:extLst>
              <a:ext uri="{FF2B5EF4-FFF2-40B4-BE49-F238E27FC236}">
                <a16:creationId xmlns:a16="http://schemas.microsoft.com/office/drawing/2014/main" id="{E78FF9D2-45F5-4A0A-B79E-76923FDE51B4}"/>
              </a:ext>
            </a:extLst>
          </p:cNvPr>
          <p:cNvSpPr/>
          <p:nvPr/>
        </p:nvSpPr>
        <p:spPr>
          <a:xfrm>
            <a:off x="1239121" y="2440369"/>
            <a:ext cx="7589083" cy="30710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bg1"/>
                </a:solidFill>
                <a:latin typeface="+mj-lt"/>
                <a:cs typeface="Courier New" panose="02070309020205020404" pitchFamily="49" charset="0"/>
              </a:rPr>
              <a:t>Accepted Validation </a:t>
            </a:r>
            <a:r>
              <a:rPr lang="fr-FR" sz="1600" dirty="0" err="1">
                <a:solidFill>
                  <a:schemeClr val="bg1"/>
                </a:solidFill>
                <a:latin typeface="+mj-lt"/>
                <a:cs typeface="Courier New" panose="02070309020205020404" pitchFamily="49" charset="0"/>
              </a:rPr>
              <a:t>Function</a:t>
            </a:r>
            <a:r>
              <a:rPr lang="fr-FR" sz="1600" dirty="0">
                <a:solidFill>
                  <a:schemeClr val="bg1"/>
                </a:solidFill>
                <a:latin typeface="+mj-lt"/>
                <a:cs typeface="Courier New" panose="02070309020205020404" pitchFamily="49" charset="0"/>
              </a:rPr>
              <a:t>(s) :</a:t>
            </a:r>
            <a:r>
              <a:rPr lang="fr-FR" sz="1200" dirty="0">
                <a:solidFill>
                  <a:schemeClr val="bg1"/>
                </a:solidFill>
                <a:latin typeface="+mj-lt"/>
                <a:cs typeface="Courier New" panose="02070309020205020404" pitchFamily="49" charset="0"/>
              </a:rPr>
              <a:t> « f(x) </a:t>
            </a:r>
            <a:r>
              <a:rPr lang="fr-FR" sz="1200" dirty="0" err="1">
                <a:solidFill>
                  <a:schemeClr val="bg1"/>
                </a:solidFill>
                <a:latin typeface="+mj-lt"/>
                <a:cs typeface="Courier New" panose="02070309020205020404" pitchFamily="49" charset="0"/>
              </a:rPr>
              <a:t>returns</a:t>
            </a:r>
            <a:r>
              <a:rPr lang="fr-FR" sz="1200" dirty="0">
                <a:solidFill>
                  <a:schemeClr val="bg1"/>
                </a:solidFill>
                <a:latin typeface="+mj-lt"/>
                <a:cs typeface="Courier New" panose="02070309020205020404" pitchFamily="49" charset="0"/>
              </a:rPr>
              <a:t> `</a:t>
            </a:r>
            <a:r>
              <a:rPr lang="fr-FR" sz="1200" dirty="0" err="1">
                <a:solidFill>
                  <a:schemeClr val="bg1"/>
                </a:solidFill>
                <a:latin typeface="+mj-lt"/>
                <a:cs typeface="Courier New" panose="02070309020205020404" pitchFamily="49" charset="0"/>
              </a:rPr>
              <a:t>True</a:t>
            </a:r>
            <a:r>
              <a:rPr lang="fr-FR" sz="1200" dirty="0">
                <a:solidFill>
                  <a:schemeClr val="bg1"/>
                </a:solidFill>
                <a:latin typeface="+mj-lt"/>
                <a:cs typeface="Courier New" panose="02070309020205020404" pitchFamily="49" charset="0"/>
              </a:rPr>
              <a:t>` or `None` in case of </a:t>
            </a:r>
            <a:r>
              <a:rPr lang="fr-FR" sz="1200" dirty="0" err="1">
                <a:solidFill>
                  <a:schemeClr val="bg1"/>
                </a:solidFill>
                <a:latin typeface="+mj-lt"/>
                <a:cs typeface="Courier New" panose="02070309020205020404" pitchFamily="49" charset="0"/>
              </a:rPr>
              <a:t>success</a:t>
            </a:r>
            <a:r>
              <a:rPr lang="fr-FR" sz="1200" dirty="0">
                <a:solidFill>
                  <a:schemeClr val="bg1"/>
                </a:solidFill>
                <a:latin typeface="+mj-lt"/>
                <a:cs typeface="Courier New" panose="02070309020205020404" pitchFamily="49" charset="0"/>
              </a:rPr>
              <a:t> »</a:t>
            </a:r>
          </a:p>
        </p:txBody>
      </p:sp>
      <p:sp>
        <p:nvSpPr>
          <p:cNvPr id="15" name="Rectangle 14">
            <a:extLst>
              <a:ext uri="{FF2B5EF4-FFF2-40B4-BE49-F238E27FC236}">
                <a16:creationId xmlns:a16="http://schemas.microsoft.com/office/drawing/2014/main" id="{BB5E878D-3E40-43CE-934D-29CE51720CD3}"/>
              </a:ext>
            </a:extLst>
          </p:cNvPr>
          <p:cNvSpPr/>
          <p:nvPr/>
        </p:nvSpPr>
        <p:spPr>
          <a:xfrm>
            <a:off x="2344705" y="3478208"/>
            <a:ext cx="1841828"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CompositionFailure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5A2713BF-9C0B-4CE8-BE88-19226F6B5EF4}"/>
              </a:ext>
            </a:extLst>
          </p:cNvPr>
          <p:cNvSpPr/>
          <p:nvPr/>
        </p:nvSpPr>
        <p:spPr>
          <a:xfrm>
            <a:off x="4220666" y="3474967"/>
            <a:ext cx="2256901" cy="30777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solidFill>
                  <a:schemeClr val="bg1"/>
                </a:solidFill>
                <a:latin typeface="Courier New" panose="02070309020205020404" pitchFamily="49" charset="0"/>
                <a:cs typeface="Courier New" panose="02070309020205020404" pitchFamily="49" charset="0"/>
              </a:rPr>
              <a:t>WrappedFailure</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593AEFE5-F13B-4953-A934-4DAF303BBC2F}"/>
              </a:ext>
            </a:extLst>
          </p:cNvPr>
          <p:cNvSpPr/>
          <p:nvPr/>
        </p:nvSpPr>
        <p:spPr>
          <a:xfrm>
            <a:off x="6529063" y="3474967"/>
            <a:ext cx="2299141" cy="12392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br>
              <a:rPr lang="fr-FR" sz="1400" dirty="0"/>
            </a:br>
            <a:r>
              <a:rPr lang="fr-FR" sz="1400" dirty="0" err="1"/>
              <a:t>Any</a:t>
            </a:r>
            <a:br>
              <a:rPr lang="fr-FR" sz="1400" dirty="0"/>
            </a:br>
            <a:r>
              <a:rPr lang="fr-FR" sz="1400" dirty="0"/>
              <a:t>3d party or custom validation </a:t>
            </a:r>
            <a:r>
              <a:rPr lang="fr-FR" sz="1400" dirty="0" err="1"/>
              <a:t>function</a:t>
            </a:r>
            <a:endParaRPr lang="fr-FR" sz="1400" dirty="0"/>
          </a:p>
        </p:txBody>
      </p:sp>
      <p:sp>
        <p:nvSpPr>
          <p:cNvPr id="22" name="Rectangle 21">
            <a:extLst>
              <a:ext uri="{FF2B5EF4-FFF2-40B4-BE49-F238E27FC236}">
                <a16:creationId xmlns:a16="http://schemas.microsoft.com/office/drawing/2014/main" id="{8D25E8AC-739C-489C-80FB-66408E56DF86}"/>
              </a:ext>
            </a:extLst>
          </p:cNvPr>
          <p:cNvSpPr/>
          <p:nvPr/>
        </p:nvSpPr>
        <p:spPr>
          <a:xfrm>
            <a:off x="1236398" y="3474967"/>
            <a:ext cx="1074171" cy="123922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t>built-in</a:t>
            </a:r>
            <a:r>
              <a:rPr lang="fr-FR" sz="1600" dirty="0"/>
              <a:t> </a:t>
            </a:r>
            <a:r>
              <a:rPr lang="fr-FR" sz="1600" dirty="0" err="1"/>
              <a:t>library</a:t>
            </a:r>
            <a:r>
              <a:rPr lang="fr-FR" sz="1600" dirty="0"/>
              <a:t> </a:t>
            </a:r>
            <a:br>
              <a:rPr lang="fr-FR" sz="1600" dirty="0"/>
            </a:br>
            <a:r>
              <a:rPr lang="fr-FR" sz="1200" dirty="0"/>
              <a:t>of validation </a:t>
            </a:r>
            <a:r>
              <a:rPr lang="fr-FR" sz="1200" dirty="0" err="1"/>
              <a:t>functions</a:t>
            </a:r>
            <a:endParaRPr lang="fr-FR" sz="1200" dirty="0"/>
          </a:p>
        </p:txBody>
      </p:sp>
      <p:sp>
        <p:nvSpPr>
          <p:cNvPr id="8" name="ZoneTexte 7">
            <a:extLst>
              <a:ext uri="{FF2B5EF4-FFF2-40B4-BE49-F238E27FC236}">
                <a16:creationId xmlns:a16="http://schemas.microsoft.com/office/drawing/2014/main" id="{ABBC8A74-E08A-46D6-9AFF-CACE0C6E9985}"/>
              </a:ext>
            </a:extLst>
          </p:cNvPr>
          <p:cNvSpPr txBox="1"/>
          <p:nvPr/>
        </p:nvSpPr>
        <p:spPr>
          <a:xfrm>
            <a:off x="173226" y="785360"/>
            <a:ext cx="1110035" cy="400110"/>
          </a:xfrm>
          <a:prstGeom prst="rect">
            <a:avLst/>
          </a:prstGeom>
          <a:noFill/>
        </p:spPr>
        <p:txBody>
          <a:bodyPr wrap="square" rtlCol="0">
            <a:spAutoFit/>
          </a:bodyPr>
          <a:lstStyle/>
          <a:p>
            <a:r>
              <a:rPr lang="fr-FR" sz="1000" i="1" dirty="0">
                <a:solidFill>
                  <a:schemeClr val="accent1"/>
                </a:solidFill>
              </a:rPr>
              <a:t>consistent user </a:t>
            </a:r>
            <a:r>
              <a:rPr lang="fr-FR" sz="1000" i="1" dirty="0" err="1">
                <a:solidFill>
                  <a:schemeClr val="accent1"/>
                </a:solidFill>
              </a:rPr>
              <a:t>experience</a:t>
            </a:r>
            <a:endParaRPr lang="fr-FR" sz="1000" i="1" dirty="0">
              <a:solidFill>
                <a:schemeClr val="accent1"/>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177443" y="1382527"/>
            <a:ext cx="992485" cy="707886"/>
          </a:xfrm>
          <a:prstGeom prst="rect">
            <a:avLst/>
          </a:prstGeom>
          <a:noFill/>
        </p:spPr>
        <p:txBody>
          <a:bodyPr wrap="square" rtlCol="0">
            <a:spAutoFit/>
          </a:bodyPr>
          <a:lstStyle/>
          <a:p>
            <a:r>
              <a:rPr lang="fr-FR" sz="1000" i="1" dirty="0">
                <a:solidFill>
                  <a:schemeClr val="accent1"/>
                </a:solidFill>
              </a:rPr>
              <a:t>entry points</a:t>
            </a:r>
          </a:p>
          <a:p>
            <a:r>
              <a:rPr lang="fr-FR" sz="1000" i="1" dirty="0">
                <a:solidFill>
                  <a:schemeClr val="accent1"/>
                </a:solidFill>
              </a:rPr>
              <a:t>to cover the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28" name="ZoneTexte 27">
            <a:extLst>
              <a:ext uri="{FF2B5EF4-FFF2-40B4-BE49-F238E27FC236}">
                <a16:creationId xmlns:a16="http://schemas.microsoft.com/office/drawing/2014/main" id="{8E1DDE47-8687-4418-B164-5EA0B1CE8060}"/>
              </a:ext>
            </a:extLst>
          </p:cNvPr>
          <p:cNvSpPr txBox="1"/>
          <p:nvPr/>
        </p:nvSpPr>
        <p:spPr>
          <a:xfrm>
            <a:off x="169010" y="3297082"/>
            <a:ext cx="1000918" cy="1169551"/>
          </a:xfrm>
          <a:prstGeom prst="rect">
            <a:avLst/>
          </a:prstGeom>
          <a:noFill/>
        </p:spPr>
        <p:txBody>
          <a:bodyPr wrap="square" rtlCol="0">
            <a:spAutoFit/>
          </a:bodyPr>
          <a:lstStyle/>
          <a:p>
            <a:r>
              <a:rPr lang="fr-FR" sz="1000" i="1" dirty="0">
                <a:solidFill>
                  <a:schemeClr val="accent1"/>
                </a:solidFill>
              </a:rPr>
              <a:t>toolkit </a:t>
            </a:r>
            <a:r>
              <a:rPr lang="fr-FR" sz="1000" i="1" dirty="0" err="1">
                <a:solidFill>
                  <a:schemeClr val="accent1"/>
                </a:solidFill>
              </a:rPr>
              <a:t>with</a:t>
            </a:r>
            <a:r>
              <a:rPr lang="fr-FR" sz="1000" i="1" dirty="0">
                <a:solidFill>
                  <a:schemeClr val="accent1"/>
                </a:solidFill>
              </a:rPr>
              <a:t> </a:t>
            </a:r>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r>
              <a:rPr lang="fr-FR" sz="1000" i="1" dirty="0">
                <a:solidFill>
                  <a:schemeClr val="accent1"/>
                </a:solidFill>
              </a:rPr>
              <a:t> to combine the best validation </a:t>
            </a:r>
            <a:r>
              <a:rPr lang="fr-FR" sz="1000" i="1" dirty="0" err="1">
                <a:solidFill>
                  <a:schemeClr val="accent1"/>
                </a:solidFill>
              </a:rPr>
              <a:t>functions</a:t>
            </a:r>
            <a:r>
              <a:rPr lang="fr-FR" sz="1000" i="1" dirty="0">
                <a:solidFill>
                  <a:schemeClr val="accent1"/>
                </a:solidFill>
              </a:rPr>
              <a:t> </a:t>
            </a:r>
            <a:r>
              <a:rPr lang="fr-FR" sz="1000" i="1" dirty="0" err="1">
                <a:solidFill>
                  <a:schemeClr val="accent1"/>
                </a:solidFill>
              </a:rPr>
              <a:t>from</a:t>
            </a:r>
            <a:r>
              <a:rPr lang="fr-FR" sz="1000" i="1" dirty="0">
                <a:solidFill>
                  <a:schemeClr val="accent1"/>
                </a:solidFill>
              </a:rPr>
              <a:t> all sources</a:t>
            </a:r>
          </a:p>
        </p:txBody>
      </p:sp>
      <p:sp>
        <p:nvSpPr>
          <p:cNvPr id="29" name="Rectangle 28">
            <a:extLst>
              <a:ext uri="{FF2B5EF4-FFF2-40B4-BE49-F238E27FC236}">
                <a16:creationId xmlns:a16="http://schemas.microsoft.com/office/drawing/2014/main" id="{1542E89D-46E1-4A7A-95A3-6DAEBA8F4604}"/>
              </a:ext>
            </a:extLst>
          </p:cNvPr>
          <p:cNvSpPr/>
          <p:nvPr/>
        </p:nvSpPr>
        <p:spPr>
          <a:xfrm>
            <a:off x="4220667" y="3824903"/>
            <a:ext cx="2256900" cy="4483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a:latin typeface="+mj-lt"/>
                <a:cs typeface="Courier New" panose="02070309020205020404" pitchFamily="49" charset="0"/>
              </a:rPr>
              <a:t>simple tuple-</a:t>
            </a:r>
            <a:r>
              <a:rPr lang="fr-FR" sz="1100" dirty="0" err="1">
                <a:latin typeface="+mj-lt"/>
                <a:cs typeface="Courier New" panose="02070309020205020404" pitchFamily="49" charset="0"/>
              </a:rPr>
              <a:t>based</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syntax</a:t>
            </a:r>
            <a:r>
              <a:rPr lang="fr-FR" sz="1100" dirty="0">
                <a:latin typeface="+mj-lt"/>
                <a:cs typeface="Courier New" panose="02070309020205020404" pitchFamily="49" charset="0"/>
              </a:rPr>
              <a:t> to </a:t>
            </a:r>
            <a:r>
              <a:rPr lang="fr-FR" sz="1100" dirty="0" err="1">
                <a:latin typeface="+mj-lt"/>
                <a:cs typeface="Courier New" panose="02070309020205020404" pitchFamily="49" charset="0"/>
              </a:rPr>
              <a:t>create</a:t>
            </a:r>
            <a:r>
              <a:rPr lang="fr-FR" sz="1100" dirty="0">
                <a:latin typeface="+mj-lt"/>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failure_raiser</a:t>
            </a:r>
            <a:endParaRPr lang="fr-FR" sz="1100" dirty="0">
              <a:latin typeface="+mj-lt"/>
              <a:cs typeface="Courier New" panose="02070309020205020404" pitchFamily="49" charset="0"/>
            </a:endParaRPr>
          </a:p>
        </p:txBody>
      </p:sp>
      <p:sp>
        <p:nvSpPr>
          <p:cNvPr id="30" name="Rectangle 29">
            <a:extLst>
              <a:ext uri="{FF2B5EF4-FFF2-40B4-BE49-F238E27FC236}">
                <a16:creationId xmlns:a16="http://schemas.microsoft.com/office/drawing/2014/main" id="{D5F7984C-04DC-43A7-9F11-46DC055819E8}"/>
              </a:ext>
            </a:extLst>
          </p:cNvPr>
          <p:cNvSpPr/>
          <p:nvPr/>
        </p:nvSpPr>
        <p:spPr>
          <a:xfrm>
            <a:off x="1246043" y="1287141"/>
            <a:ext cx="3412484" cy="2962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endParaRPr lang="fr-FR" sz="1200" dirty="0"/>
          </a:p>
        </p:txBody>
      </p:sp>
      <p:sp>
        <p:nvSpPr>
          <p:cNvPr id="31" name="Rectangle 30">
            <a:extLst>
              <a:ext uri="{FF2B5EF4-FFF2-40B4-BE49-F238E27FC236}">
                <a16:creationId xmlns:a16="http://schemas.microsoft.com/office/drawing/2014/main" id="{9A92B81B-56DE-47DD-8832-FBD81BCF7DE7}"/>
              </a:ext>
            </a:extLst>
          </p:cNvPr>
          <p:cNvSpPr/>
          <p:nvPr/>
        </p:nvSpPr>
        <p:spPr>
          <a:xfrm>
            <a:off x="1239120" y="3128960"/>
            <a:ext cx="5861947"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Courier New" panose="02070309020205020404" pitchFamily="49" charset="0"/>
                <a:cs typeface="Courier New" panose="02070309020205020404" pitchFamily="49" charset="0"/>
              </a:rPr>
              <a:t>Failure</a:t>
            </a:r>
          </a:p>
        </p:txBody>
      </p:sp>
      <p:sp>
        <p:nvSpPr>
          <p:cNvPr id="33" name="Rectangle 32">
            <a:extLst>
              <a:ext uri="{FF2B5EF4-FFF2-40B4-BE49-F238E27FC236}">
                <a16:creationId xmlns:a16="http://schemas.microsoft.com/office/drawing/2014/main" id="{1AB66F3D-380A-4289-8B1D-33B62DD0DAA3}"/>
              </a:ext>
            </a:extLst>
          </p:cNvPr>
          <p:cNvSpPr/>
          <p:nvPr/>
        </p:nvSpPr>
        <p:spPr>
          <a:xfrm>
            <a:off x="7660305" y="2792248"/>
            <a:ext cx="1167899" cy="307777"/>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err="1"/>
              <a:t>boolean</a:t>
            </a:r>
            <a:r>
              <a:rPr lang="fr-FR" sz="900" i="1" dirty="0"/>
              <a:t> </a:t>
            </a:r>
            <a:r>
              <a:rPr lang="fr-FR" sz="900" i="1" dirty="0" err="1"/>
              <a:t>testers</a:t>
            </a:r>
            <a:br>
              <a:rPr lang="fr-FR" sz="900" i="1" dirty="0"/>
            </a:br>
            <a:r>
              <a:rPr lang="fr-FR" sz="900" i="1" dirty="0"/>
              <a:t>return </a:t>
            </a:r>
            <a:r>
              <a:rPr lang="fr-FR" sz="900" i="1" dirty="0" err="1"/>
              <a:t>True</a:t>
            </a:r>
            <a:r>
              <a:rPr lang="fr-FR" sz="900" i="1" dirty="0"/>
              <a:t> / False</a:t>
            </a:r>
            <a:endParaRPr lang="fr-FR" sz="900" dirty="0"/>
          </a:p>
        </p:txBody>
      </p:sp>
      <p:sp>
        <p:nvSpPr>
          <p:cNvPr id="35" name="Rectangle 34">
            <a:extLst>
              <a:ext uri="{FF2B5EF4-FFF2-40B4-BE49-F238E27FC236}">
                <a16:creationId xmlns:a16="http://schemas.microsoft.com/office/drawing/2014/main" id="{CBED198E-F607-4C23-B0D7-A865D01738BE}"/>
              </a:ext>
            </a:extLst>
          </p:cNvPr>
          <p:cNvSpPr/>
          <p:nvPr/>
        </p:nvSpPr>
        <p:spPr>
          <a:xfrm>
            <a:off x="1239122" y="2792248"/>
            <a:ext cx="6377020" cy="307777"/>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err="1"/>
              <a:t>failure</a:t>
            </a:r>
            <a:r>
              <a:rPr lang="fr-FR" sz="900" i="1" dirty="0"/>
              <a:t> </a:t>
            </a:r>
            <a:r>
              <a:rPr lang="fr-FR" sz="900" i="1" dirty="0" err="1"/>
              <a:t>raisers</a:t>
            </a:r>
            <a:br>
              <a:rPr lang="fr-FR" sz="900" i="1" dirty="0"/>
            </a:br>
            <a:r>
              <a:rPr lang="fr-FR" sz="900" i="1" dirty="0"/>
              <a:t>return None / </a:t>
            </a:r>
            <a:r>
              <a:rPr lang="fr-FR" sz="900" i="1" dirty="0" err="1"/>
              <a:t>raise</a:t>
            </a:r>
            <a:r>
              <a:rPr lang="fr-FR" sz="900" i="1" dirty="0"/>
              <a:t> Exception</a:t>
            </a:r>
            <a:endParaRPr lang="fr-FR" sz="900" dirty="0"/>
          </a:p>
        </p:txBody>
      </p:sp>
      <p:sp>
        <p:nvSpPr>
          <p:cNvPr id="36" name="Rectangle 35">
            <a:extLst>
              <a:ext uri="{FF2B5EF4-FFF2-40B4-BE49-F238E27FC236}">
                <a16:creationId xmlns:a16="http://schemas.microsoft.com/office/drawing/2014/main" id="{F1AEDCD8-C859-4D53-B282-B8ABDCAEC207}"/>
              </a:ext>
            </a:extLst>
          </p:cNvPr>
          <p:cNvSpPr/>
          <p:nvPr/>
        </p:nvSpPr>
        <p:spPr>
          <a:xfrm>
            <a:off x="7152563" y="3128960"/>
            <a:ext cx="1675641" cy="44976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
        <p:nvSpPr>
          <p:cNvPr id="37" name="Rectangle 36">
            <a:extLst>
              <a:ext uri="{FF2B5EF4-FFF2-40B4-BE49-F238E27FC236}">
                <a16:creationId xmlns:a16="http://schemas.microsoft.com/office/drawing/2014/main" id="{0526AF6C-6D3F-4610-BE59-D1606707ECA7}"/>
              </a:ext>
            </a:extLst>
          </p:cNvPr>
          <p:cNvSpPr/>
          <p:nvPr/>
        </p:nvSpPr>
        <p:spPr>
          <a:xfrm>
            <a:off x="4220667" y="4315362"/>
            <a:ext cx="2308395" cy="403589"/>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
        <p:nvSpPr>
          <p:cNvPr id="32" name="ZoneTexte 31">
            <a:extLst>
              <a:ext uri="{FF2B5EF4-FFF2-40B4-BE49-F238E27FC236}">
                <a16:creationId xmlns:a16="http://schemas.microsoft.com/office/drawing/2014/main" id="{F11B06F7-EADD-47BD-A52E-D27EAE8E8CB9}"/>
              </a:ext>
            </a:extLst>
          </p:cNvPr>
          <p:cNvSpPr txBox="1"/>
          <p:nvPr/>
        </p:nvSpPr>
        <p:spPr>
          <a:xfrm>
            <a:off x="173226" y="2392139"/>
            <a:ext cx="1000918" cy="707886"/>
          </a:xfrm>
          <a:prstGeom prst="rect">
            <a:avLst/>
          </a:prstGeom>
          <a:noFill/>
        </p:spPr>
        <p:txBody>
          <a:bodyPr wrap="square" rtlCol="0">
            <a:spAutoFit/>
          </a:bodyPr>
          <a:lstStyle/>
          <a:p>
            <a:r>
              <a:rPr lang="fr-FR" sz="1000" i="1" dirty="0" err="1">
                <a:solidFill>
                  <a:schemeClr val="accent1"/>
                </a:solidFill>
              </a:rPr>
              <a:t>accepts</a:t>
            </a:r>
            <a:r>
              <a:rPr lang="fr-FR" sz="1000" i="1" dirty="0">
                <a:solidFill>
                  <a:schemeClr val="accent1"/>
                </a:solidFill>
              </a:rPr>
              <a:t> all </a:t>
            </a:r>
            <a:r>
              <a:rPr lang="fr-FR" sz="1000" i="1" dirty="0" err="1">
                <a:solidFill>
                  <a:schemeClr val="accent1"/>
                </a:solidFill>
              </a:rPr>
              <a:t>kind</a:t>
            </a:r>
            <a:r>
              <a:rPr lang="fr-FR" sz="1000" i="1" dirty="0">
                <a:solidFill>
                  <a:schemeClr val="accent1"/>
                </a:solidFill>
              </a:rPr>
              <a:t> of validation </a:t>
            </a:r>
            <a:r>
              <a:rPr lang="fr-FR" sz="1000" i="1" dirty="0" err="1">
                <a:solidFill>
                  <a:schemeClr val="accent1"/>
                </a:solidFill>
              </a:rPr>
              <a:t>functions</a:t>
            </a:r>
            <a:endParaRPr lang="fr-FR" sz="1000" i="1" dirty="0">
              <a:solidFill>
                <a:schemeClr val="accent1"/>
              </a:solidFill>
            </a:endParaRPr>
          </a:p>
        </p:txBody>
      </p:sp>
    </p:spTree>
    <p:extLst>
      <p:ext uri="{BB962C8B-B14F-4D97-AF65-F5344CB8AC3E}">
        <p14:creationId xmlns:p14="http://schemas.microsoft.com/office/powerpoint/2010/main" val="19396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a:xfrm>
            <a:off x="248444" y="62460"/>
            <a:ext cx="8647112" cy="369332"/>
          </a:xfrm>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4710115" y="1287207"/>
            <a:ext cx="2052950" cy="11173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err="1"/>
              <a:t>functions</a:t>
            </a:r>
            <a:br>
              <a:rPr lang="fr-FR" dirty="0"/>
            </a:br>
            <a:br>
              <a:rPr lang="fr-FR" sz="400"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6814653" y="1294984"/>
            <a:ext cx="2013551" cy="111758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a:t>classes</a:t>
            </a:r>
          </a:p>
          <a:p>
            <a:pPr algn="ctr"/>
            <a:br>
              <a:rPr lang="fr-FR" sz="400"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4" name="Rectangle 13">
            <a:extLst>
              <a:ext uri="{FF2B5EF4-FFF2-40B4-BE49-F238E27FC236}">
                <a16:creationId xmlns:a16="http://schemas.microsoft.com/office/drawing/2014/main" id="{905A1D37-B566-4168-B162-0D48FB7F5215}"/>
              </a:ext>
            </a:extLst>
          </p:cNvPr>
          <p:cNvSpPr/>
          <p:nvPr/>
        </p:nvSpPr>
        <p:spPr>
          <a:xfrm>
            <a:off x="2719461" y="3573348"/>
            <a:ext cx="1467071" cy="12439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t>composition</a:t>
            </a:r>
            <a:br>
              <a:rPr lang="fr-FR" dirty="0"/>
            </a:br>
            <a:r>
              <a:rPr lang="fr-FR" sz="1200" dirty="0">
                <a:latin typeface="Courier New" panose="02070309020205020404" pitchFamily="49" charset="0"/>
                <a:cs typeface="Courier New" panose="02070309020205020404" pitchFamily="49" charset="0"/>
              </a:rPr>
              <a:t>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6C472C9E-D2BE-4ED8-9B52-95AF826BE247}"/>
              </a:ext>
            </a:extLst>
          </p:cNvPr>
          <p:cNvSpPr/>
          <p:nvPr/>
        </p:nvSpPr>
        <p:spPr>
          <a:xfrm>
            <a:off x="2890472" y="1619733"/>
            <a:ext cx="1779010" cy="781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246043" y="1619732"/>
            <a:ext cx="1592841" cy="7817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5" name="Rectangle 24">
            <a:extLst>
              <a:ext uri="{FF2B5EF4-FFF2-40B4-BE49-F238E27FC236}">
                <a16:creationId xmlns:a16="http://schemas.microsoft.com/office/drawing/2014/main" id="{24DEB0DF-9754-46B4-A086-16C8EA73F49C}"/>
              </a:ext>
            </a:extLst>
          </p:cNvPr>
          <p:cNvSpPr/>
          <p:nvPr/>
        </p:nvSpPr>
        <p:spPr>
          <a:xfrm>
            <a:off x="1239121" y="754524"/>
            <a:ext cx="7589083" cy="485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ValidationError</a:t>
            </a:r>
            <a:r>
              <a:rPr lang="fr-FR" dirty="0">
                <a:solidFill>
                  <a:schemeClr val="bg1"/>
                </a:solidFill>
                <a:latin typeface="Courier New" panose="02070309020205020404" pitchFamily="49" charset="0"/>
                <a:cs typeface="Courier New" panose="02070309020205020404" pitchFamily="49" charset="0"/>
              </a:rPr>
              <a:t> </a:t>
            </a:r>
            <a:br>
              <a:rPr lang="fr-FR" dirty="0">
                <a:solidFill>
                  <a:schemeClr val="bg1"/>
                </a:solidFill>
                <a:latin typeface="Courier New" panose="02070309020205020404" pitchFamily="49" charset="0"/>
                <a:cs typeface="Courier New" panose="02070309020205020404" pitchFamily="49" charset="0"/>
              </a:rPr>
            </a:br>
            <a:r>
              <a:rPr lang="fr-FR" sz="1200" dirty="0">
                <a:solidFill>
                  <a:schemeClr val="bg1"/>
                </a:solidFill>
                <a:latin typeface="+mj-lt"/>
                <a:cs typeface="Courier New" panose="02070309020205020404" pitchFamily="49" charset="0"/>
              </a:rPr>
              <a:t>(+custom </a:t>
            </a:r>
            <a:r>
              <a:rPr lang="fr-FR" sz="1200" dirty="0" err="1">
                <a:solidFill>
                  <a:schemeClr val="bg1"/>
                </a:solidFill>
                <a:latin typeface="+mj-lt"/>
                <a:cs typeface="Courier New" panose="02070309020205020404" pitchFamily="49" charset="0"/>
              </a:rPr>
              <a:t>error</a:t>
            </a:r>
            <a:r>
              <a:rPr lang="fr-FR" sz="1200" dirty="0">
                <a:solidFill>
                  <a:schemeClr val="bg1"/>
                </a:solidFill>
                <a:latin typeface="+mj-lt"/>
                <a:cs typeface="Courier New" panose="02070309020205020404" pitchFamily="49" charset="0"/>
              </a:rPr>
              <a:t> message and/or custom unique </a:t>
            </a:r>
            <a:r>
              <a:rPr lang="fr-FR" sz="1200" dirty="0" err="1">
                <a:solidFill>
                  <a:schemeClr val="bg1"/>
                </a:solidFill>
                <a:latin typeface="+mj-lt"/>
                <a:cs typeface="Courier New" panose="02070309020205020404" pitchFamily="49" charset="0"/>
              </a:rPr>
              <a:t>subtype</a:t>
            </a:r>
            <a:r>
              <a:rPr lang="fr-FR" sz="1200" dirty="0">
                <a:solidFill>
                  <a:schemeClr val="bg1"/>
                </a:solidFill>
                <a:latin typeface="+mj-lt"/>
                <a:cs typeface="Courier New" panose="02070309020205020404" pitchFamily="49" charset="0"/>
              </a:rPr>
              <a:t> for i18n)</a:t>
            </a:r>
          </a:p>
        </p:txBody>
      </p:sp>
      <p:sp>
        <p:nvSpPr>
          <p:cNvPr id="26" name="Rectangle 25">
            <a:extLst>
              <a:ext uri="{FF2B5EF4-FFF2-40B4-BE49-F238E27FC236}">
                <a16:creationId xmlns:a16="http://schemas.microsoft.com/office/drawing/2014/main" id="{E78FF9D2-45F5-4A0A-B79E-76923FDE51B4}"/>
              </a:ext>
            </a:extLst>
          </p:cNvPr>
          <p:cNvSpPr/>
          <p:nvPr/>
        </p:nvSpPr>
        <p:spPr>
          <a:xfrm>
            <a:off x="1239121" y="2440369"/>
            <a:ext cx="7589083" cy="30710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bg1"/>
                </a:solidFill>
                <a:latin typeface="+mj-lt"/>
                <a:cs typeface="Courier New" panose="02070309020205020404" pitchFamily="49" charset="0"/>
              </a:rPr>
              <a:t>Validation </a:t>
            </a:r>
            <a:r>
              <a:rPr lang="fr-FR" sz="1400" dirty="0" err="1">
                <a:solidFill>
                  <a:schemeClr val="bg1"/>
                </a:solidFill>
                <a:latin typeface="+mj-lt"/>
                <a:cs typeface="Courier New" panose="02070309020205020404" pitchFamily="49" charset="0"/>
              </a:rPr>
              <a:t>function</a:t>
            </a:r>
            <a:r>
              <a:rPr lang="fr-FR" sz="1400" dirty="0">
                <a:solidFill>
                  <a:schemeClr val="bg1"/>
                </a:solidFill>
                <a:latin typeface="+mj-lt"/>
                <a:cs typeface="Courier New" panose="02070309020205020404" pitchFamily="49" charset="0"/>
              </a:rPr>
              <a:t>(s) :</a:t>
            </a:r>
            <a:r>
              <a:rPr lang="fr-FR" sz="1200" dirty="0">
                <a:solidFill>
                  <a:schemeClr val="bg1"/>
                </a:solidFill>
                <a:latin typeface="+mj-lt"/>
                <a:cs typeface="Courier New" panose="02070309020205020404" pitchFamily="49" charset="0"/>
              </a:rPr>
              <a:t> « f(x) </a:t>
            </a:r>
            <a:r>
              <a:rPr lang="fr-FR" sz="1200" dirty="0" err="1">
                <a:solidFill>
                  <a:schemeClr val="bg1"/>
                </a:solidFill>
                <a:latin typeface="+mj-lt"/>
                <a:cs typeface="Courier New" panose="02070309020205020404" pitchFamily="49" charset="0"/>
              </a:rPr>
              <a:t>returns</a:t>
            </a:r>
            <a:r>
              <a:rPr lang="fr-FR" sz="1200" dirty="0">
                <a:solidFill>
                  <a:schemeClr val="bg1"/>
                </a:solidFill>
                <a:latin typeface="+mj-lt"/>
                <a:cs typeface="Courier New" panose="02070309020205020404" pitchFamily="49" charset="0"/>
              </a:rPr>
              <a:t> `</a:t>
            </a:r>
            <a:r>
              <a:rPr lang="fr-FR" sz="1200" dirty="0" err="1">
                <a:solidFill>
                  <a:schemeClr val="bg1"/>
                </a:solidFill>
                <a:latin typeface="+mj-lt"/>
                <a:cs typeface="Courier New" panose="02070309020205020404" pitchFamily="49" charset="0"/>
              </a:rPr>
              <a:t>True</a:t>
            </a:r>
            <a:r>
              <a:rPr lang="fr-FR" sz="1200" dirty="0">
                <a:solidFill>
                  <a:schemeClr val="bg1"/>
                </a:solidFill>
                <a:latin typeface="+mj-lt"/>
                <a:cs typeface="Courier New" panose="02070309020205020404" pitchFamily="49" charset="0"/>
              </a:rPr>
              <a:t>` or `None` in case of </a:t>
            </a:r>
            <a:r>
              <a:rPr lang="fr-FR" sz="1200" dirty="0" err="1">
                <a:solidFill>
                  <a:schemeClr val="bg1"/>
                </a:solidFill>
                <a:latin typeface="+mj-lt"/>
                <a:cs typeface="Courier New" panose="02070309020205020404" pitchFamily="49" charset="0"/>
              </a:rPr>
              <a:t>success</a:t>
            </a:r>
            <a:r>
              <a:rPr lang="fr-FR" sz="1200" dirty="0">
                <a:solidFill>
                  <a:schemeClr val="bg1"/>
                </a:solidFill>
                <a:latin typeface="+mj-lt"/>
                <a:cs typeface="Courier New" panose="02070309020205020404" pitchFamily="49" charset="0"/>
              </a:rPr>
              <a:t> »</a:t>
            </a:r>
          </a:p>
        </p:txBody>
      </p:sp>
      <p:sp>
        <p:nvSpPr>
          <p:cNvPr id="21" name="Rectangle 20">
            <a:extLst>
              <a:ext uri="{FF2B5EF4-FFF2-40B4-BE49-F238E27FC236}">
                <a16:creationId xmlns:a16="http://schemas.microsoft.com/office/drawing/2014/main" id="{593AEFE5-F13B-4953-A934-4DAF303BBC2F}"/>
              </a:ext>
            </a:extLst>
          </p:cNvPr>
          <p:cNvSpPr/>
          <p:nvPr/>
        </p:nvSpPr>
        <p:spPr>
          <a:xfrm>
            <a:off x="6529063" y="3573347"/>
            <a:ext cx="2299141" cy="123922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br>
              <a:rPr lang="fr-FR" sz="1400" dirty="0"/>
            </a:br>
            <a:r>
              <a:rPr lang="fr-FR" sz="1400" dirty="0" err="1"/>
              <a:t>Any</a:t>
            </a:r>
            <a:br>
              <a:rPr lang="fr-FR" sz="1400" dirty="0"/>
            </a:br>
            <a:r>
              <a:rPr lang="fr-FR" sz="1400" dirty="0"/>
              <a:t>3d party or custom validation </a:t>
            </a:r>
            <a:r>
              <a:rPr lang="fr-FR" sz="1400" dirty="0" err="1"/>
              <a:t>function</a:t>
            </a:r>
            <a:endParaRPr lang="fr-FR" sz="1400" dirty="0"/>
          </a:p>
        </p:txBody>
      </p:sp>
      <p:sp>
        <p:nvSpPr>
          <p:cNvPr id="22" name="Rectangle 21">
            <a:extLst>
              <a:ext uri="{FF2B5EF4-FFF2-40B4-BE49-F238E27FC236}">
                <a16:creationId xmlns:a16="http://schemas.microsoft.com/office/drawing/2014/main" id="{8D25E8AC-739C-489C-80FB-66408E56DF86}"/>
              </a:ext>
            </a:extLst>
          </p:cNvPr>
          <p:cNvSpPr/>
          <p:nvPr/>
        </p:nvSpPr>
        <p:spPr>
          <a:xfrm>
            <a:off x="1236398" y="3573347"/>
            <a:ext cx="1448929" cy="123922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t>built-in</a:t>
            </a:r>
            <a:r>
              <a:rPr lang="fr-FR" sz="1600" dirty="0"/>
              <a:t> </a:t>
            </a:r>
            <a:r>
              <a:rPr lang="fr-FR" sz="1600" dirty="0" err="1"/>
              <a:t>library</a:t>
            </a:r>
            <a:r>
              <a:rPr lang="fr-FR" sz="1600" dirty="0"/>
              <a:t> </a:t>
            </a:r>
            <a:br>
              <a:rPr lang="fr-FR" sz="1600" dirty="0"/>
            </a:br>
            <a:r>
              <a:rPr lang="fr-FR" sz="1200" dirty="0"/>
              <a:t>of validation </a:t>
            </a:r>
            <a:r>
              <a:rPr lang="fr-FR" sz="1200" dirty="0" err="1"/>
              <a:t>functions</a:t>
            </a:r>
            <a:endParaRPr lang="fr-FR" sz="1200" dirty="0"/>
          </a:p>
        </p:txBody>
      </p:sp>
      <p:sp>
        <p:nvSpPr>
          <p:cNvPr id="8" name="ZoneTexte 7">
            <a:extLst>
              <a:ext uri="{FF2B5EF4-FFF2-40B4-BE49-F238E27FC236}">
                <a16:creationId xmlns:a16="http://schemas.microsoft.com/office/drawing/2014/main" id="{ABBC8A74-E08A-46D6-9AFF-CACE0C6E9985}"/>
              </a:ext>
            </a:extLst>
          </p:cNvPr>
          <p:cNvSpPr txBox="1"/>
          <p:nvPr/>
        </p:nvSpPr>
        <p:spPr>
          <a:xfrm>
            <a:off x="173226" y="785360"/>
            <a:ext cx="1110035" cy="400110"/>
          </a:xfrm>
          <a:prstGeom prst="rect">
            <a:avLst/>
          </a:prstGeom>
          <a:noFill/>
        </p:spPr>
        <p:txBody>
          <a:bodyPr wrap="square" rtlCol="0">
            <a:spAutoFit/>
          </a:bodyPr>
          <a:lstStyle/>
          <a:p>
            <a:r>
              <a:rPr lang="fr-FR" sz="1000" i="1" dirty="0">
                <a:solidFill>
                  <a:schemeClr val="accent1"/>
                </a:solidFill>
              </a:rPr>
              <a:t>consistent user </a:t>
            </a:r>
            <a:r>
              <a:rPr lang="fr-FR" sz="1000" i="1" dirty="0" err="1">
                <a:solidFill>
                  <a:schemeClr val="accent1"/>
                </a:solidFill>
              </a:rPr>
              <a:t>experience</a:t>
            </a:r>
            <a:endParaRPr lang="fr-FR" sz="1000" i="1" dirty="0">
              <a:solidFill>
                <a:schemeClr val="accent1"/>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177443" y="1382527"/>
            <a:ext cx="992485" cy="707886"/>
          </a:xfrm>
          <a:prstGeom prst="rect">
            <a:avLst/>
          </a:prstGeom>
          <a:noFill/>
        </p:spPr>
        <p:txBody>
          <a:bodyPr wrap="square" rtlCol="0">
            <a:spAutoFit/>
          </a:bodyPr>
          <a:lstStyle/>
          <a:p>
            <a:r>
              <a:rPr lang="fr-FR" sz="1000" i="1" dirty="0">
                <a:solidFill>
                  <a:schemeClr val="accent1"/>
                </a:solidFill>
              </a:rPr>
              <a:t>entry points</a:t>
            </a:r>
          </a:p>
          <a:p>
            <a:r>
              <a:rPr lang="fr-FR" sz="1000" i="1" dirty="0">
                <a:solidFill>
                  <a:schemeClr val="accent1"/>
                </a:solidFill>
              </a:rPr>
              <a:t>to cover the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28" name="ZoneTexte 27">
            <a:extLst>
              <a:ext uri="{FF2B5EF4-FFF2-40B4-BE49-F238E27FC236}">
                <a16:creationId xmlns:a16="http://schemas.microsoft.com/office/drawing/2014/main" id="{8E1DDE47-8687-4418-B164-5EA0B1CE8060}"/>
              </a:ext>
            </a:extLst>
          </p:cNvPr>
          <p:cNvSpPr txBox="1"/>
          <p:nvPr/>
        </p:nvSpPr>
        <p:spPr>
          <a:xfrm>
            <a:off x="169009" y="3268142"/>
            <a:ext cx="1067387" cy="1323439"/>
          </a:xfrm>
          <a:prstGeom prst="rect">
            <a:avLst/>
          </a:prstGeom>
          <a:noFill/>
        </p:spPr>
        <p:txBody>
          <a:bodyPr wrap="square" rtlCol="0">
            <a:spAutoFit/>
          </a:bodyPr>
          <a:lstStyle/>
          <a:p>
            <a:r>
              <a:rPr lang="fr-FR" sz="1000" i="1" dirty="0">
                <a:solidFill>
                  <a:schemeClr val="accent1"/>
                </a:solidFill>
              </a:rPr>
              <a:t>validation </a:t>
            </a:r>
            <a:r>
              <a:rPr lang="fr-FR" sz="1000" i="1" dirty="0" err="1">
                <a:solidFill>
                  <a:schemeClr val="accent1"/>
                </a:solidFill>
              </a:rPr>
              <a:t>functions</a:t>
            </a:r>
            <a:endParaRPr lang="fr-FR" sz="1000" i="1" dirty="0">
              <a:solidFill>
                <a:schemeClr val="accent1"/>
              </a:solidFill>
            </a:endParaRPr>
          </a:p>
          <a:p>
            <a:r>
              <a:rPr lang="fr-FR" sz="1000" i="1" dirty="0">
                <a:solidFill>
                  <a:schemeClr val="accent1"/>
                </a:solidFill>
              </a:rPr>
              <a:t>toolkit </a:t>
            </a:r>
            <a:r>
              <a:rPr lang="fr-FR" sz="1000" i="1" dirty="0" err="1">
                <a:solidFill>
                  <a:schemeClr val="accent1"/>
                </a:solidFill>
              </a:rPr>
              <a:t>with</a:t>
            </a:r>
            <a:r>
              <a:rPr lang="fr-FR" sz="1000" i="1" dirty="0">
                <a:solidFill>
                  <a:schemeClr val="accent1"/>
                </a:solidFill>
              </a:rPr>
              <a:t> </a:t>
            </a:r>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r>
              <a:rPr lang="fr-FR" sz="1000" i="1" dirty="0">
                <a:solidFill>
                  <a:schemeClr val="accent1"/>
                </a:solidFill>
              </a:rPr>
              <a:t> to combine the best </a:t>
            </a:r>
            <a:r>
              <a:rPr lang="fr-FR" sz="1000" i="1" dirty="0" err="1">
                <a:solidFill>
                  <a:schemeClr val="accent1"/>
                </a:solidFill>
              </a:rPr>
              <a:t>functions</a:t>
            </a:r>
            <a:r>
              <a:rPr lang="fr-FR" sz="1000" i="1" dirty="0">
                <a:solidFill>
                  <a:schemeClr val="accent1"/>
                </a:solidFill>
              </a:rPr>
              <a:t> </a:t>
            </a:r>
            <a:r>
              <a:rPr lang="fr-FR" sz="1000" i="1" dirty="0" err="1">
                <a:solidFill>
                  <a:schemeClr val="accent1"/>
                </a:solidFill>
              </a:rPr>
              <a:t>from</a:t>
            </a:r>
            <a:r>
              <a:rPr lang="fr-FR" sz="1000" i="1" dirty="0">
                <a:solidFill>
                  <a:schemeClr val="accent1"/>
                </a:solidFill>
              </a:rPr>
              <a:t> all </a:t>
            </a:r>
            <a:r>
              <a:rPr lang="fr-FR" sz="1000" i="1" dirty="0" err="1">
                <a:solidFill>
                  <a:schemeClr val="accent1"/>
                </a:solidFill>
              </a:rPr>
              <a:t>origins</a:t>
            </a:r>
            <a:endParaRPr lang="fr-FR" sz="1000" i="1" dirty="0">
              <a:solidFill>
                <a:schemeClr val="accent1"/>
              </a:solidFill>
            </a:endParaRPr>
          </a:p>
        </p:txBody>
      </p:sp>
      <p:sp>
        <p:nvSpPr>
          <p:cNvPr id="29" name="Rectangle 28">
            <a:extLst>
              <a:ext uri="{FF2B5EF4-FFF2-40B4-BE49-F238E27FC236}">
                <a16:creationId xmlns:a16="http://schemas.microsoft.com/office/drawing/2014/main" id="{1542E89D-46E1-4A7A-95A3-6DAEBA8F4604}"/>
              </a:ext>
            </a:extLst>
          </p:cNvPr>
          <p:cNvSpPr/>
          <p:nvPr/>
        </p:nvSpPr>
        <p:spPr>
          <a:xfrm>
            <a:off x="4220666" y="3579361"/>
            <a:ext cx="2256900" cy="5875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err="1">
                <a:latin typeface="Courier New" panose="02070309020205020404" pitchFamily="49" charset="0"/>
                <a:cs typeface="Courier New" panose="02070309020205020404" pitchFamily="49" charset="0"/>
              </a:rPr>
              <a:t>failure_raiser</a:t>
            </a:r>
            <a:r>
              <a:rPr lang="fr-FR" sz="1100" dirty="0">
                <a:latin typeface="Courier New" panose="02070309020205020404" pitchFamily="49" charset="0"/>
                <a:cs typeface="Courier New" panose="02070309020205020404" pitchFamily="49" charset="0"/>
              </a:rPr>
              <a:t> </a:t>
            </a:r>
            <a:br>
              <a:rPr lang="fr-FR" sz="1100" dirty="0">
                <a:latin typeface="Courier New" panose="02070309020205020404" pitchFamily="49" charset="0"/>
                <a:cs typeface="Courier New" panose="02070309020205020404" pitchFamily="49" charset="0"/>
              </a:rPr>
            </a:br>
            <a:r>
              <a:rPr lang="fr-FR" sz="1100" dirty="0">
                <a:latin typeface="+mj-lt"/>
                <a:cs typeface="Courier New" panose="02070309020205020404" pitchFamily="49" charset="0"/>
              </a:rPr>
              <a:t>&amp; simple </a:t>
            </a:r>
            <a:r>
              <a:rPr lang="fr-FR" sz="1100" dirty="0" err="1">
                <a:latin typeface="+mj-lt"/>
                <a:cs typeface="Courier New" panose="02070309020205020404" pitchFamily="49" charset="0"/>
              </a:rPr>
              <a:t>syntax</a:t>
            </a:r>
            <a:r>
              <a:rPr lang="fr-FR" sz="1100" dirty="0">
                <a:latin typeface="+mj-lt"/>
                <a:cs typeface="Courier New" panose="02070309020205020404" pitchFamily="49" charset="0"/>
              </a:rPr>
              <a:t> to </a:t>
            </a:r>
            <a:r>
              <a:rPr lang="fr-FR" sz="1100" dirty="0" err="1">
                <a:latin typeface="+mj-lt"/>
                <a:cs typeface="Courier New" panose="02070309020205020404" pitchFamily="49" charset="0"/>
              </a:rPr>
              <a:t>enrich</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any</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existing</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function</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with</a:t>
            </a:r>
            <a:r>
              <a:rPr lang="fr-FR" sz="1100" dirty="0">
                <a:latin typeface="+mj-lt"/>
                <a:cs typeface="Courier New" panose="02070309020205020404" pitchFamily="49" charset="0"/>
              </a:rPr>
              <a:t> </a:t>
            </a:r>
            <a:r>
              <a:rPr lang="fr-FR" sz="1100" dirty="0" err="1">
                <a:latin typeface="+mj-lt"/>
                <a:cs typeface="Courier New" panose="02070309020205020404" pitchFamily="49" charset="0"/>
              </a:rPr>
              <a:t>details</a:t>
            </a:r>
            <a:endParaRPr lang="fr-FR" sz="1100" dirty="0">
              <a:latin typeface="+mj-lt"/>
              <a:cs typeface="Courier New" panose="02070309020205020404" pitchFamily="49" charset="0"/>
            </a:endParaRPr>
          </a:p>
        </p:txBody>
      </p:sp>
      <p:sp>
        <p:nvSpPr>
          <p:cNvPr id="30" name="Rectangle 29">
            <a:extLst>
              <a:ext uri="{FF2B5EF4-FFF2-40B4-BE49-F238E27FC236}">
                <a16:creationId xmlns:a16="http://schemas.microsoft.com/office/drawing/2014/main" id="{D5F7984C-04DC-43A7-9F11-46DC055819E8}"/>
              </a:ext>
            </a:extLst>
          </p:cNvPr>
          <p:cNvSpPr/>
          <p:nvPr/>
        </p:nvSpPr>
        <p:spPr>
          <a:xfrm>
            <a:off x="1246043" y="1287141"/>
            <a:ext cx="3412484" cy="2962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endParaRPr lang="fr-FR" sz="1200" dirty="0"/>
          </a:p>
        </p:txBody>
      </p:sp>
      <p:sp>
        <p:nvSpPr>
          <p:cNvPr id="31" name="Rectangle 30">
            <a:extLst>
              <a:ext uri="{FF2B5EF4-FFF2-40B4-BE49-F238E27FC236}">
                <a16:creationId xmlns:a16="http://schemas.microsoft.com/office/drawing/2014/main" id="{9A92B81B-56DE-47DD-8832-FBD81BCF7DE7}"/>
              </a:ext>
            </a:extLst>
          </p:cNvPr>
          <p:cNvSpPr/>
          <p:nvPr/>
        </p:nvSpPr>
        <p:spPr>
          <a:xfrm>
            <a:off x="1239120" y="3227340"/>
            <a:ext cx="5838799" cy="30777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Invalid</a:t>
            </a:r>
            <a:r>
              <a:rPr lang="fr-FR" sz="1200" dirty="0">
                <a:solidFill>
                  <a:schemeClr val="bg1"/>
                </a:solidFill>
                <a:latin typeface="+mj-lt"/>
                <a:cs typeface="Courier New" panose="02070309020205020404" pitchFamily="49" charset="0"/>
              </a:rPr>
              <a:t>  exception</a:t>
            </a:r>
          </a:p>
        </p:txBody>
      </p:sp>
      <p:sp>
        <p:nvSpPr>
          <p:cNvPr id="33" name="Rectangle 32">
            <a:extLst>
              <a:ext uri="{FF2B5EF4-FFF2-40B4-BE49-F238E27FC236}">
                <a16:creationId xmlns:a16="http://schemas.microsoft.com/office/drawing/2014/main" id="{1AB66F3D-380A-4289-8B1D-33B62DD0DAA3}"/>
              </a:ext>
            </a:extLst>
          </p:cNvPr>
          <p:cNvSpPr/>
          <p:nvPr/>
        </p:nvSpPr>
        <p:spPr>
          <a:xfrm>
            <a:off x="7599032" y="2803534"/>
            <a:ext cx="1167899" cy="3077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boolean</a:t>
            </a:r>
            <a:r>
              <a:rPr lang="fr-FR" sz="900" i="1" dirty="0">
                <a:solidFill>
                  <a:schemeClr val="bg2"/>
                </a:solidFill>
              </a:rPr>
              <a:t> </a:t>
            </a:r>
            <a:r>
              <a:rPr lang="fr-FR" sz="900" i="1" dirty="0" err="1">
                <a:solidFill>
                  <a:schemeClr val="bg2"/>
                </a:solidFill>
              </a:rPr>
              <a:t>testers</a:t>
            </a:r>
            <a:r>
              <a:rPr lang="fr-FR" sz="900" i="1" dirty="0">
                <a:solidFill>
                  <a:schemeClr val="bg2"/>
                </a:solidFill>
              </a:rPr>
              <a:t> »</a:t>
            </a:r>
            <a:br>
              <a:rPr lang="fr-FR" sz="900" i="1" dirty="0">
                <a:solidFill>
                  <a:schemeClr val="bg2"/>
                </a:solidFill>
              </a:rPr>
            </a:br>
            <a:r>
              <a:rPr lang="fr-FR" sz="900" i="1" dirty="0">
                <a:solidFill>
                  <a:schemeClr val="bg2"/>
                </a:solidFill>
              </a:rPr>
              <a:t>return </a:t>
            </a:r>
            <a:r>
              <a:rPr lang="fr-FR" sz="900" i="1" dirty="0" err="1">
                <a:solidFill>
                  <a:schemeClr val="bg2"/>
                </a:solidFill>
              </a:rPr>
              <a:t>True</a:t>
            </a:r>
            <a:r>
              <a:rPr lang="fr-FR" sz="900" i="1" dirty="0">
                <a:solidFill>
                  <a:schemeClr val="bg2"/>
                </a:solidFill>
              </a:rPr>
              <a:t> / False</a:t>
            </a:r>
            <a:endParaRPr lang="fr-FR" sz="900" dirty="0">
              <a:solidFill>
                <a:schemeClr val="bg2"/>
              </a:solidFill>
            </a:endParaRPr>
          </a:p>
        </p:txBody>
      </p:sp>
      <p:sp>
        <p:nvSpPr>
          <p:cNvPr id="35" name="Rectangle 34">
            <a:extLst>
              <a:ext uri="{FF2B5EF4-FFF2-40B4-BE49-F238E27FC236}">
                <a16:creationId xmlns:a16="http://schemas.microsoft.com/office/drawing/2014/main" id="{CBED198E-F607-4C23-B0D7-A865D01738BE}"/>
              </a:ext>
            </a:extLst>
          </p:cNvPr>
          <p:cNvSpPr/>
          <p:nvPr/>
        </p:nvSpPr>
        <p:spPr>
          <a:xfrm>
            <a:off x="1236398" y="2803535"/>
            <a:ext cx="6377020" cy="3077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failure</a:t>
            </a:r>
            <a:r>
              <a:rPr lang="fr-FR" sz="900" i="1" dirty="0">
                <a:solidFill>
                  <a:schemeClr val="bg2"/>
                </a:solidFill>
              </a:rPr>
              <a:t> </a:t>
            </a:r>
            <a:r>
              <a:rPr lang="fr-FR" sz="900" i="1" dirty="0" err="1">
                <a:solidFill>
                  <a:schemeClr val="bg2"/>
                </a:solidFill>
              </a:rPr>
              <a:t>raisers</a:t>
            </a:r>
            <a:r>
              <a:rPr lang="fr-FR" sz="900" i="1" dirty="0">
                <a:solidFill>
                  <a:schemeClr val="bg2"/>
                </a:solidFill>
              </a:rPr>
              <a:t> » </a:t>
            </a:r>
            <a:br>
              <a:rPr lang="fr-FR" sz="900" i="1" dirty="0">
                <a:solidFill>
                  <a:schemeClr val="bg2"/>
                </a:solidFill>
              </a:rPr>
            </a:br>
            <a:r>
              <a:rPr lang="fr-FR" sz="900" i="1" dirty="0">
                <a:solidFill>
                  <a:schemeClr val="bg2"/>
                </a:solidFill>
              </a:rPr>
              <a:t>return None / </a:t>
            </a:r>
            <a:r>
              <a:rPr lang="fr-FR" sz="900" i="1" dirty="0" err="1">
                <a:solidFill>
                  <a:schemeClr val="bg2"/>
                </a:solidFill>
              </a:rPr>
              <a:t>raise</a:t>
            </a:r>
            <a:r>
              <a:rPr lang="fr-FR" sz="900" i="1" dirty="0">
                <a:solidFill>
                  <a:schemeClr val="bg2"/>
                </a:solidFill>
              </a:rPr>
              <a:t> Exception</a:t>
            </a:r>
            <a:endParaRPr lang="fr-FR" sz="900" dirty="0">
              <a:solidFill>
                <a:schemeClr val="bg2"/>
              </a:solidFill>
            </a:endParaRPr>
          </a:p>
        </p:txBody>
      </p:sp>
      <p:sp>
        <p:nvSpPr>
          <p:cNvPr id="36" name="Rectangle 35">
            <a:extLst>
              <a:ext uri="{FF2B5EF4-FFF2-40B4-BE49-F238E27FC236}">
                <a16:creationId xmlns:a16="http://schemas.microsoft.com/office/drawing/2014/main" id="{F1AEDCD8-C859-4D53-B282-B8ABDCAEC207}"/>
              </a:ext>
            </a:extLst>
          </p:cNvPr>
          <p:cNvSpPr/>
          <p:nvPr/>
        </p:nvSpPr>
        <p:spPr>
          <a:xfrm>
            <a:off x="7112053" y="3227340"/>
            <a:ext cx="1716152" cy="44976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
        <p:nvSpPr>
          <p:cNvPr id="37" name="Rectangle 36">
            <a:extLst>
              <a:ext uri="{FF2B5EF4-FFF2-40B4-BE49-F238E27FC236}">
                <a16:creationId xmlns:a16="http://schemas.microsoft.com/office/drawing/2014/main" id="{0526AF6C-6D3F-4610-BE59-D1606707ECA7}"/>
              </a:ext>
            </a:extLst>
          </p:cNvPr>
          <p:cNvSpPr/>
          <p:nvPr/>
        </p:nvSpPr>
        <p:spPr>
          <a:xfrm>
            <a:off x="4220667" y="4211124"/>
            <a:ext cx="2308395" cy="606207"/>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p>
        </p:txBody>
      </p:sp>
      <p:sp>
        <p:nvSpPr>
          <p:cNvPr id="32" name="ZoneTexte 31">
            <a:extLst>
              <a:ext uri="{FF2B5EF4-FFF2-40B4-BE49-F238E27FC236}">
                <a16:creationId xmlns:a16="http://schemas.microsoft.com/office/drawing/2014/main" id="{F11B06F7-EADD-47BD-A52E-D27EAE8E8CB9}"/>
              </a:ext>
            </a:extLst>
          </p:cNvPr>
          <p:cNvSpPr txBox="1"/>
          <p:nvPr/>
        </p:nvSpPr>
        <p:spPr>
          <a:xfrm>
            <a:off x="173226" y="2392139"/>
            <a:ext cx="1000918" cy="707886"/>
          </a:xfrm>
          <a:prstGeom prst="rect">
            <a:avLst/>
          </a:prstGeom>
          <a:noFill/>
        </p:spPr>
        <p:txBody>
          <a:bodyPr wrap="square" rtlCol="0">
            <a:spAutoFit/>
          </a:bodyPr>
          <a:lstStyle/>
          <a:p>
            <a:r>
              <a:rPr lang="fr-FR" sz="1000" i="1" dirty="0" err="1">
                <a:solidFill>
                  <a:schemeClr val="accent1"/>
                </a:solidFill>
              </a:rPr>
              <a:t>accepts</a:t>
            </a:r>
            <a:r>
              <a:rPr lang="fr-FR" sz="1000" i="1" dirty="0">
                <a:solidFill>
                  <a:schemeClr val="accent1"/>
                </a:solidFill>
              </a:rPr>
              <a:t> all </a:t>
            </a:r>
            <a:r>
              <a:rPr lang="fr-FR" sz="1000" i="1" dirty="0" err="1">
                <a:solidFill>
                  <a:schemeClr val="accent1"/>
                </a:solidFill>
              </a:rPr>
              <a:t>kind</a:t>
            </a:r>
            <a:r>
              <a:rPr lang="fr-FR" sz="1000" i="1" dirty="0">
                <a:solidFill>
                  <a:schemeClr val="accent1"/>
                </a:solidFill>
              </a:rPr>
              <a:t> of validation </a:t>
            </a:r>
            <a:r>
              <a:rPr lang="fr-FR" sz="1000" i="1" dirty="0" err="1">
                <a:solidFill>
                  <a:schemeClr val="accent1"/>
                </a:solidFill>
              </a:rPr>
              <a:t>functions</a:t>
            </a:r>
            <a:endParaRPr lang="fr-FR" sz="1000" i="1" dirty="0">
              <a:solidFill>
                <a:schemeClr val="accent1"/>
              </a:solidFill>
            </a:endParaRPr>
          </a:p>
        </p:txBody>
      </p:sp>
      <p:sp>
        <p:nvSpPr>
          <p:cNvPr id="2" name="Accolade ouvrante 1">
            <a:extLst>
              <a:ext uri="{FF2B5EF4-FFF2-40B4-BE49-F238E27FC236}">
                <a16:creationId xmlns:a16="http://schemas.microsoft.com/office/drawing/2014/main" id="{A2537CBB-12E0-4F47-9015-9E0CF58FF5BE}"/>
              </a:ext>
            </a:extLst>
          </p:cNvPr>
          <p:cNvSpPr/>
          <p:nvPr/>
        </p:nvSpPr>
        <p:spPr>
          <a:xfrm rot="5400000">
            <a:off x="4336604" y="26540"/>
            <a:ext cx="69730" cy="6250852"/>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4" name="Accolade ouvrante 33">
            <a:extLst>
              <a:ext uri="{FF2B5EF4-FFF2-40B4-BE49-F238E27FC236}">
                <a16:creationId xmlns:a16="http://schemas.microsoft.com/office/drawing/2014/main" id="{1DA929DB-954B-4ED4-91B8-1290D14683B9}"/>
              </a:ext>
            </a:extLst>
          </p:cNvPr>
          <p:cNvSpPr/>
          <p:nvPr/>
        </p:nvSpPr>
        <p:spPr>
          <a:xfrm rot="5400000">
            <a:off x="8147502" y="2506135"/>
            <a:ext cx="59387" cy="1302016"/>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75544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a:xfrm>
            <a:off x="248444" y="62460"/>
            <a:ext cx="8647112" cy="369332"/>
          </a:xfrm>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4710115" y="1084654"/>
            <a:ext cx="2052950" cy="10103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err="1"/>
              <a:t>functions</a:t>
            </a:r>
            <a:br>
              <a:rPr lang="fr-FR" dirty="0"/>
            </a:br>
            <a:br>
              <a:rPr lang="fr-FR" sz="400"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6814653" y="1092431"/>
            <a:ext cx="2013551" cy="100259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a:t>classes</a:t>
            </a:r>
          </a:p>
          <a:p>
            <a:pPr algn="ctr"/>
            <a:br>
              <a:rPr lang="fr-FR" sz="400"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9" name="Rectangle 18">
            <a:extLst>
              <a:ext uri="{FF2B5EF4-FFF2-40B4-BE49-F238E27FC236}">
                <a16:creationId xmlns:a16="http://schemas.microsoft.com/office/drawing/2014/main" id="{6C472C9E-D2BE-4ED8-9B52-95AF826BE247}"/>
              </a:ext>
            </a:extLst>
          </p:cNvPr>
          <p:cNvSpPr/>
          <p:nvPr/>
        </p:nvSpPr>
        <p:spPr>
          <a:xfrm>
            <a:off x="2890472" y="1417180"/>
            <a:ext cx="1779010" cy="67784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246043" y="1417179"/>
            <a:ext cx="1592841" cy="67784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5" name="Rectangle 24">
            <a:extLst>
              <a:ext uri="{FF2B5EF4-FFF2-40B4-BE49-F238E27FC236}">
                <a16:creationId xmlns:a16="http://schemas.microsoft.com/office/drawing/2014/main" id="{24DEB0DF-9754-46B4-A086-16C8EA73F49C}"/>
              </a:ext>
            </a:extLst>
          </p:cNvPr>
          <p:cNvSpPr/>
          <p:nvPr/>
        </p:nvSpPr>
        <p:spPr>
          <a:xfrm>
            <a:off x="1239121" y="557758"/>
            <a:ext cx="7589083" cy="485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latin typeface="Courier New" panose="02070309020205020404" pitchFamily="49" charset="0"/>
                <a:cs typeface="Courier New" panose="02070309020205020404" pitchFamily="49" charset="0"/>
              </a:rPr>
              <a:t>ValidationError</a:t>
            </a:r>
            <a:r>
              <a:rPr lang="fr-FR" dirty="0">
                <a:solidFill>
                  <a:schemeClr val="bg1"/>
                </a:solidFill>
                <a:latin typeface="Courier New" panose="02070309020205020404" pitchFamily="49" charset="0"/>
                <a:cs typeface="Courier New" panose="02070309020205020404" pitchFamily="49" charset="0"/>
              </a:rPr>
              <a:t> </a:t>
            </a:r>
            <a:br>
              <a:rPr lang="fr-FR" dirty="0">
                <a:solidFill>
                  <a:schemeClr val="bg1"/>
                </a:solidFill>
                <a:latin typeface="Courier New" panose="02070309020205020404" pitchFamily="49" charset="0"/>
                <a:cs typeface="Courier New" panose="02070309020205020404" pitchFamily="49" charset="0"/>
              </a:rPr>
            </a:br>
            <a:r>
              <a:rPr lang="fr-FR" sz="1200" dirty="0">
                <a:solidFill>
                  <a:schemeClr val="bg1"/>
                </a:solidFill>
                <a:latin typeface="+mj-lt"/>
                <a:cs typeface="Courier New" panose="02070309020205020404" pitchFamily="49" charset="0"/>
              </a:rPr>
              <a:t>(+custom </a:t>
            </a:r>
            <a:r>
              <a:rPr lang="fr-FR" sz="1200" dirty="0" err="1">
                <a:solidFill>
                  <a:schemeClr val="bg1"/>
                </a:solidFill>
                <a:latin typeface="+mj-lt"/>
                <a:cs typeface="Courier New" panose="02070309020205020404" pitchFamily="49" charset="0"/>
              </a:rPr>
              <a:t>error</a:t>
            </a:r>
            <a:r>
              <a:rPr lang="fr-FR" sz="1200" dirty="0">
                <a:solidFill>
                  <a:schemeClr val="bg1"/>
                </a:solidFill>
                <a:latin typeface="+mj-lt"/>
                <a:cs typeface="Courier New" panose="02070309020205020404" pitchFamily="49" charset="0"/>
              </a:rPr>
              <a:t> message and/or custom unique </a:t>
            </a:r>
            <a:r>
              <a:rPr lang="fr-FR" sz="1200" dirty="0" err="1">
                <a:solidFill>
                  <a:schemeClr val="bg1"/>
                </a:solidFill>
                <a:latin typeface="+mj-lt"/>
                <a:cs typeface="Courier New" panose="02070309020205020404" pitchFamily="49" charset="0"/>
              </a:rPr>
              <a:t>subtype</a:t>
            </a:r>
            <a:r>
              <a:rPr lang="fr-FR" sz="1200" dirty="0">
                <a:solidFill>
                  <a:schemeClr val="bg1"/>
                </a:solidFill>
                <a:latin typeface="+mj-lt"/>
                <a:cs typeface="Courier New" panose="02070309020205020404" pitchFamily="49" charset="0"/>
              </a:rPr>
              <a:t> for i18n)</a:t>
            </a:r>
          </a:p>
        </p:txBody>
      </p:sp>
      <p:sp>
        <p:nvSpPr>
          <p:cNvPr id="8" name="ZoneTexte 7">
            <a:extLst>
              <a:ext uri="{FF2B5EF4-FFF2-40B4-BE49-F238E27FC236}">
                <a16:creationId xmlns:a16="http://schemas.microsoft.com/office/drawing/2014/main" id="{ABBC8A74-E08A-46D6-9AFF-CACE0C6E9985}"/>
              </a:ext>
            </a:extLst>
          </p:cNvPr>
          <p:cNvSpPr txBox="1"/>
          <p:nvPr/>
        </p:nvSpPr>
        <p:spPr>
          <a:xfrm>
            <a:off x="86418" y="582807"/>
            <a:ext cx="1110035" cy="400110"/>
          </a:xfrm>
          <a:prstGeom prst="rect">
            <a:avLst/>
          </a:prstGeom>
          <a:noFill/>
        </p:spPr>
        <p:txBody>
          <a:bodyPr wrap="square" rtlCol="0">
            <a:spAutoFit/>
          </a:bodyPr>
          <a:lstStyle/>
          <a:p>
            <a:r>
              <a:rPr lang="fr-FR" sz="1000" i="1" dirty="0">
                <a:solidFill>
                  <a:schemeClr val="accent1"/>
                </a:solidFill>
              </a:rPr>
              <a:t>consistent user </a:t>
            </a:r>
            <a:r>
              <a:rPr lang="fr-FR" sz="1000" i="1" dirty="0" err="1">
                <a:solidFill>
                  <a:schemeClr val="accent1"/>
                </a:solidFill>
              </a:rPr>
              <a:t>experience</a:t>
            </a:r>
            <a:endParaRPr lang="fr-FR" sz="1000" i="1" dirty="0">
              <a:solidFill>
                <a:schemeClr val="accent1"/>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90635" y="1156826"/>
            <a:ext cx="992485" cy="707886"/>
          </a:xfrm>
          <a:prstGeom prst="rect">
            <a:avLst/>
          </a:prstGeom>
          <a:noFill/>
        </p:spPr>
        <p:txBody>
          <a:bodyPr wrap="square" rtlCol="0">
            <a:spAutoFit/>
          </a:bodyPr>
          <a:lstStyle/>
          <a:p>
            <a:r>
              <a:rPr lang="fr-FR" sz="1000" i="1" dirty="0">
                <a:solidFill>
                  <a:schemeClr val="accent1"/>
                </a:solidFill>
              </a:rPr>
              <a:t>entry points</a:t>
            </a:r>
          </a:p>
          <a:p>
            <a:r>
              <a:rPr lang="fr-FR" sz="1000" i="1" dirty="0">
                <a:solidFill>
                  <a:schemeClr val="accent1"/>
                </a:solidFill>
              </a:rPr>
              <a:t>to cover the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30" name="Rectangle 29">
            <a:extLst>
              <a:ext uri="{FF2B5EF4-FFF2-40B4-BE49-F238E27FC236}">
                <a16:creationId xmlns:a16="http://schemas.microsoft.com/office/drawing/2014/main" id="{D5F7984C-04DC-43A7-9F11-46DC055819E8}"/>
              </a:ext>
            </a:extLst>
          </p:cNvPr>
          <p:cNvSpPr/>
          <p:nvPr/>
        </p:nvSpPr>
        <p:spPr>
          <a:xfrm>
            <a:off x="1246043" y="1084588"/>
            <a:ext cx="3412484" cy="2962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endParaRPr lang="fr-FR" sz="1200" dirty="0"/>
          </a:p>
        </p:txBody>
      </p:sp>
      <p:sp>
        <p:nvSpPr>
          <p:cNvPr id="38" name="Rectangle 37">
            <a:extLst>
              <a:ext uri="{FF2B5EF4-FFF2-40B4-BE49-F238E27FC236}">
                <a16:creationId xmlns:a16="http://schemas.microsoft.com/office/drawing/2014/main" id="{1BFA8B5C-8AC7-439E-9EEE-FE7397C0C800}"/>
              </a:ext>
            </a:extLst>
          </p:cNvPr>
          <p:cNvSpPr/>
          <p:nvPr/>
        </p:nvSpPr>
        <p:spPr>
          <a:xfrm>
            <a:off x="1246043" y="2864255"/>
            <a:ext cx="7582161" cy="22241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latin typeface="+mj-lt"/>
                <a:cs typeface="Courier New" panose="02070309020205020404" pitchFamily="49" charset="0"/>
              </a:rPr>
              <a:t>Composition </a:t>
            </a:r>
            <a:r>
              <a:rPr lang="fr-FR" sz="1400" dirty="0" err="1">
                <a:latin typeface="+mj-lt"/>
                <a:cs typeface="Courier New" panose="02070309020205020404" pitchFamily="49" charset="0"/>
              </a:rPr>
              <a:t>operators</a:t>
            </a:r>
            <a:r>
              <a:rPr lang="fr-FR" sz="1400" dirty="0">
                <a:latin typeface="+mj-lt"/>
                <a:cs typeface="Courier New" panose="02070309020205020404" pitchFamily="49" charset="0"/>
              </a:rPr>
              <a:t>:</a:t>
            </a:r>
            <a:r>
              <a:rPr lang="fr-FR" sz="1200" dirty="0">
                <a:latin typeface="Courier New" panose="02070309020205020404" pitchFamily="49" charset="0"/>
                <a:cs typeface="Courier New" panose="02070309020205020404" pitchFamily="49" charset="0"/>
              </a:rPr>
              <a:t> 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A9A17457-2D6B-4027-B6D0-D6E55C5D8712}"/>
              </a:ext>
            </a:extLst>
          </p:cNvPr>
          <p:cNvSpPr/>
          <p:nvPr/>
        </p:nvSpPr>
        <p:spPr>
          <a:xfrm>
            <a:off x="1246043" y="2131144"/>
            <a:ext cx="7582161" cy="23805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Validator</a:t>
            </a:r>
            <a:endParaRPr lang="fr-FR" sz="1200"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6C1BEABC-6115-4475-B5B3-73E5D4AC53C9}"/>
              </a:ext>
            </a:extLst>
          </p:cNvPr>
          <p:cNvSpPr/>
          <p:nvPr/>
        </p:nvSpPr>
        <p:spPr>
          <a:xfrm>
            <a:off x="1246042" y="3447728"/>
            <a:ext cx="7582161" cy="222412"/>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failure_raiser</a:t>
            </a:r>
            <a:r>
              <a:rPr lang="fr-FR" sz="1200" dirty="0">
                <a:latin typeface="Courier New" panose="02070309020205020404" pitchFamily="49" charset="0"/>
                <a:cs typeface="Courier New" panose="02070309020205020404" pitchFamily="49" charset="0"/>
              </a:rPr>
              <a:t> </a:t>
            </a:r>
            <a:r>
              <a:rPr lang="fr-FR" sz="1100" dirty="0">
                <a:solidFill>
                  <a:schemeClr val="bg1"/>
                </a:solidFill>
                <a:latin typeface="+mj-lt"/>
                <a:cs typeface="Courier New" panose="02070309020205020404" pitchFamily="49" charset="0"/>
              </a:rPr>
              <a:t>(</a:t>
            </a:r>
            <a:r>
              <a:rPr lang="fr-FR" sz="1100" dirty="0" err="1">
                <a:solidFill>
                  <a:schemeClr val="bg1"/>
                </a:solidFill>
                <a:latin typeface="+mj-lt"/>
                <a:cs typeface="Courier New" panose="02070309020205020404" pitchFamily="49" charset="0"/>
              </a:rPr>
              <a:t>raises</a:t>
            </a:r>
            <a:r>
              <a:rPr lang="fr-FR" sz="1100" dirty="0">
                <a:solidFill>
                  <a:schemeClr val="bg1"/>
                </a:solidFill>
                <a:latin typeface="+mj-lt"/>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Invalid</a:t>
            </a:r>
            <a:r>
              <a:rPr lang="fr-FR" sz="1200" dirty="0">
                <a:latin typeface="Courier New" panose="02070309020205020404" pitchFamily="49" charset="0"/>
                <a:cs typeface="Courier New" panose="02070309020205020404" pitchFamily="49" charset="0"/>
              </a:rPr>
              <a:t> </a:t>
            </a:r>
            <a:r>
              <a:rPr lang="fr-FR" sz="1100" dirty="0">
                <a:solidFill>
                  <a:schemeClr val="bg1"/>
                </a:solidFill>
                <a:latin typeface="+mj-lt"/>
                <a:cs typeface="Courier New" panose="02070309020205020404" pitchFamily="49" charset="0"/>
              </a:rPr>
              <a:t>by default)</a:t>
            </a:r>
          </a:p>
        </p:txBody>
      </p:sp>
      <p:sp>
        <p:nvSpPr>
          <p:cNvPr id="43" name="Rectangle 42">
            <a:extLst>
              <a:ext uri="{FF2B5EF4-FFF2-40B4-BE49-F238E27FC236}">
                <a16:creationId xmlns:a16="http://schemas.microsoft.com/office/drawing/2014/main" id="{4DF1643B-9B57-402E-921E-F82A8AFDEF95}"/>
              </a:ext>
            </a:extLst>
          </p:cNvPr>
          <p:cNvSpPr/>
          <p:nvPr/>
        </p:nvSpPr>
        <p:spPr>
          <a:xfrm>
            <a:off x="1246043" y="2568255"/>
            <a:ext cx="7582161" cy="2598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latin typeface="+mj-lt"/>
                <a:cs typeface="Courier New" panose="02070309020205020404" pitchFamily="49" charset="0"/>
              </a:rPr>
              <a:t>Simple </a:t>
            </a:r>
            <a:r>
              <a:rPr lang="fr-FR" sz="1400" dirty="0" err="1">
                <a:latin typeface="+mj-lt"/>
                <a:cs typeface="Courier New" panose="02070309020205020404" pitchFamily="49" charset="0"/>
              </a:rPr>
              <a:t>validator</a:t>
            </a:r>
            <a:r>
              <a:rPr lang="fr-FR" sz="1400" dirty="0">
                <a:latin typeface="+mj-lt"/>
                <a:cs typeface="Courier New" panose="02070309020205020404" pitchFamily="49" charset="0"/>
              </a:rPr>
              <a:t> </a:t>
            </a:r>
            <a:r>
              <a:rPr lang="fr-FR" sz="1400" dirty="0" err="1">
                <a:latin typeface="+mj-lt"/>
                <a:cs typeface="Courier New" panose="02070309020205020404" pitchFamily="49" charset="0"/>
              </a:rPr>
              <a:t>definition</a:t>
            </a:r>
            <a:r>
              <a:rPr lang="fr-FR" sz="1400" dirty="0">
                <a:latin typeface="+mj-lt"/>
                <a:cs typeface="Courier New" panose="02070309020205020404" pitchFamily="49" charset="0"/>
              </a:rPr>
              <a:t> </a:t>
            </a:r>
            <a:r>
              <a:rPr lang="fr-FR" sz="1400" dirty="0" err="1">
                <a:latin typeface="+mj-lt"/>
                <a:cs typeface="Courier New" panose="02070309020205020404" pitchFamily="49" charset="0"/>
              </a:rPr>
              <a:t>syntax</a:t>
            </a:r>
            <a:r>
              <a:rPr lang="fr-FR" sz="1400" dirty="0">
                <a:latin typeface="+mj-lt"/>
                <a:cs typeface="Courier New" panose="02070309020205020404" pitchFamily="49" charset="0"/>
              </a:rPr>
              <a:t>:</a:t>
            </a:r>
            <a:r>
              <a:rPr lang="fr-FR" sz="1600" dirty="0">
                <a:latin typeface="+mj-lt"/>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lists</a:t>
            </a:r>
            <a:r>
              <a:rPr lang="fr-FR" sz="1200" dirty="0">
                <a:latin typeface="Courier New" panose="02070309020205020404" pitchFamily="49" charset="0"/>
                <a:cs typeface="Courier New" panose="02070309020205020404" pitchFamily="49" charset="0"/>
              </a:rPr>
              <a:t>, tuples, dicts</a:t>
            </a:r>
          </a:p>
        </p:txBody>
      </p:sp>
      <p:sp>
        <p:nvSpPr>
          <p:cNvPr id="44" name="ZoneTexte 43">
            <a:extLst>
              <a:ext uri="{FF2B5EF4-FFF2-40B4-BE49-F238E27FC236}">
                <a16:creationId xmlns:a16="http://schemas.microsoft.com/office/drawing/2014/main" id="{BCCA841A-0BE1-4E62-8E22-BEA201B10F09}"/>
              </a:ext>
            </a:extLst>
          </p:cNvPr>
          <p:cNvSpPr txBox="1"/>
          <p:nvPr/>
        </p:nvSpPr>
        <p:spPr>
          <a:xfrm>
            <a:off x="96289" y="2655491"/>
            <a:ext cx="1217440" cy="707886"/>
          </a:xfrm>
          <a:prstGeom prst="rect">
            <a:avLst/>
          </a:prstGeom>
          <a:noFill/>
        </p:spPr>
        <p:txBody>
          <a:bodyPr wrap="square" rtlCol="0">
            <a:spAutoFit/>
          </a:bodyPr>
          <a:lstStyle/>
          <a:p>
            <a:r>
              <a:rPr lang="en-US" sz="1000" i="1" dirty="0">
                <a:solidFill>
                  <a:schemeClr val="accent1"/>
                </a:solidFill>
              </a:rPr>
              <a:t>easily compose and enrich existing validation functions</a:t>
            </a:r>
          </a:p>
        </p:txBody>
      </p:sp>
      <p:sp>
        <p:nvSpPr>
          <p:cNvPr id="45" name="Rectangle 44">
            <a:extLst>
              <a:ext uri="{FF2B5EF4-FFF2-40B4-BE49-F238E27FC236}">
                <a16:creationId xmlns:a16="http://schemas.microsoft.com/office/drawing/2014/main" id="{9F3E775F-5382-433E-B61B-C4D6CC5A1B54}"/>
              </a:ext>
            </a:extLst>
          </p:cNvPr>
          <p:cNvSpPr/>
          <p:nvPr/>
        </p:nvSpPr>
        <p:spPr>
          <a:xfrm>
            <a:off x="1239120" y="3121129"/>
            <a:ext cx="7589083" cy="2854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solidFill>
                  <a:schemeClr val="bg1"/>
                </a:solidFill>
                <a:latin typeface="Courier New" panose="02070309020205020404" pitchFamily="49" charset="0"/>
                <a:cs typeface="Courier New" panose="02070309020205020404" pitchFamily="49" charset="0"/>
              </a:rPr>
              <a:t>ValidationFailure</a:t>
            </a:r>
            <a:r>
              <a:rPr lang="fr-FR" sz="1400" dirty="0">
                <a:solidFill>
                  <a:schemeClr val="bg1"/>
                </a:solidFill>
                <a:latin typeface="Courier New" panose="02070309020205020404" pitchFamily="49" charset="0"/>
                <a:cs typeface="Courier New" panose="02070309020205020404" pitchFamily="49" charset="0"/>
              </a:rPr>
              <a:t> </a:t>
            </a:r>
            <a:r>
              <a:rPr lang="fr-FR" sz="1100" dirty="0">
                <a:solidFill>
                  <a:schemeClr val="bg1"/>
                </a:solidFill>
                <a:latin typeface="+mj-lt"/>
                <a:cs typeface="Courier New" panose="02070309020205020404" pitchFamily="49" charset="0"/>
              </a:rPr>
              <a:t>(+custom </a:t>
            </a:r>
            <a:r>
              <a:rPr lang="fr-FR" sz="1100" dirty="0" err="1">
                <a:solidFill>
                  <a:schemeClr val="bg1"/>
                </a:solidFill>
                <a:latin typeface="+mj-lt"/>
                <a:cs typeface="Courier New" panose="02070309020205020404" pitchFamily="49" charset="0"/>
              </a:rPr>
              <a:t>error</a:t>
            </a:r>
            <a:r>
              <a:rPr lang="fr-FR" sz="1100" dirty="0">
                <a:solidFill>
                  <a:schemeClr val="bg1"/>
                </a:solidFill>
                <a:latin typeface="+mj-lt"/>
                <a:cs typeface="Courier New" panose="02070309020205020404" pitchFamily="49" charset="0"/>
              </a:rPr>
              <a:t> message and/or custom unique </a:t>
            </a:r>
            <a:r>
              <a:rPr lang="fr-FR" sz="1100" dirty="0" err="1">
                <a:solidFill>
                  <a:schemeClr val="bg1"/>
                </a:solidFill>
                <a:latin typeface="+mj-lt"/>
                <a:cs typeface="Courier New" panose="02070309020205020404" pitchFamily="49" charset="0"/>
              </a:rPr>
              <a:t>subtype</a:t>
            </a:r>
            <a:r>
              <a:rPr lang="fr-FR" sz="1100" dirty="0">
                <a:solidFill>
                  <a:schemeClr val="bg1"/>
                </a:solidFill>
                <a:latin typeface="+mj-lt"/>
                <a:cs typeface="Courier New" panose="02070309020205020404" pitchFamily="49" charset="0"/>
              </a:rPr>
              <a:t>)</a:t>
            </a:r>
          </a:p>
        </p:txBody>
      </p:sp>
      <p:sp>
        <p:nvSpPr>
          <p:cNvPr id="46" name="Rectangle 45">
            <a:extLst>
              <a:ext uri="{FF2B5EF4-FFF2-40B4-BE49-F238E27FC236}">
                <a16:creationId xmlns:a16="http://schemas.microsoft.com/office/drawing/2014/main" id="{B6D5BC52-E246-4C17-99FC-CB15FC81E1D2}"/>
              </a:ext>
            </a:extLst>
          </p:cNvPr>
          <p:cNvSpPr/>
          <p:nvPr/>
        </p:nvSpPr>
        <p:spPr>
          <a:xfrm>
            <a:off x="1239120" y="4062717"/>
            <a:ext cx="2146475" cy="8562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t>built-in</a:t>
            </a:r>
            <a:r>
              <a:rPr lang="fr-FR" sz="1600" dirty="0"/>
              <a:t> </a:t>
            </a:r>
            <a:r>
              <a:rPr lang="fr-FR" sz="1600" dirty="0" err="1"/>
              <a:t>library</a:t>
            </a:r>
            <a:r>
              <a:rPr lang="fr-FR" sz="1600" dirty="0"/>
              <a:t> </a:t>
            </a:r>
            <a:br>
              <a:rPr lang="fr-FR" sz="1600" dirty="0"/>
            </a:br>
            <a:r>
              <a:rPr lang="fr-FR" sz="1200" dirty="0"/>
              <a:t>of validation </a:t>
            </a:r>
            <a:r>
              <a:rPr lang="fr-FR" sz="1200" dirty="0" err="1"/>
              <a:t>functions</a:t>
            </a:r>
            <a:endParaRPr lang="fr-FR" sz="1200" dirty="0"/>
          </a:p>
        </p:txBody>
      </p:sp>
      <p:sp>
        <p:nvSpPr>
          <p:cNvPr id="47" name="Rectangle 46">
            <a:extLst>
              <a:ext uri="{FF2B5EF4-FFF2-40B4-BE49-F238E27FC236}">
                <a16:creationId xmlns:a16="http://schemas.microsoft.com/office/drawing/2014/main" id="{EA48D91E-FDF8-4FE0-95DE-B422BA7696F0}"/>
              </a:ext>
            </a:extLst>
          </p:cNvPr>
          <p:cNvSpPr/>
          <p:nvPr/>
        </p:nvSpPr>
        <p:spPr>
          <a:xfrm>
            <a:off x="1239120" y="3743230"/>
            <a:ext cx="4905903" cy="2224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failure</a:t>
            </a:r>
            <a:r>
              <a:rPr lang="fr-FR" sz="900" i="1" dirty="0">
                <a:solidFill>
                  <a:schemeClr val="bg2"/>
                </a:solidFill>
              </a:rPr>
              <a:t> </a:t>
            </a:r>
            <a:r>
              <a:rPr lang="fr-FR" sz="900" i="1" dirty="0" err="1">
                <a:solidFill>
                  <a:schemeClr val="bg2"/>
                </a:solidFill>
              </a:rPr>
              <a:t>raisers</a:t>
            </a:r>
            <a:r>
              <a:rPr lang="fr-FR" sz="900" i="1" dirty="0">
                <a:solidFill>
                  <a:schemeClr val="bg2"/>
                </a:solidFill>
              </a:rPr>
              <a:t> » return None / </a:t>
            </a:r>
            <a:r>
              <a:rPr lang="fr-FR" sz="900" i="1" dirty="0" err="1">
                <a:solidFill>
                  <a:schemeClr val="bg2"/>
                </a:solidFill>
              </a:rPr>
              <a:t>raise</a:t>
            </a:r>
            <a:r>
              <a:rPr lang="fr-FR" sz="900" i="1" dirty="0">
                <a:solidFill>
                  <a:schemeClr val="bg2"/>
                </a:solidFill>
              </a:rPr>
              <a:t> Exception</a:t>
            </a:r>
            <a:endParaRPr lang="fr-FR" sz="900" dirty="0">
              <a:solidFill>
                <a:schemeClr val="bg2"/>
              </a:solidFill>
            </a:endParaRPr>
          </a:p>
        </p:txBody>
      </p:sp>
      <p:sp>
        <p:nvSpPr>
          <p:cNvPr id="48" name="Accolade ouvrante 47">
            <a:extLst>
              <a:ext uri="{FF2B5EF4-FFF2-40B4-BE49-F238E27FC236}">
                <a16:creationId xmlns:a16="http://schemas.microsoft.com/office/drawing/2014/main" id="{C4F07D03-D49D-4F90-AF28-A5294D733132}"/>
              </a:ext>
            </a:extLst>
          </p:cNvPr>
          <p:cNvSpPr/>
          <p:nvPr/>
        </p:nvSpPr>
        <p:spPr>
          <a:xfrm rot="5400000">
            <a:off x="3657569" y="1539406"/>
            <a:ext cx="82847" cy="4905902"/>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Rectangle 48">
            <a:extLst>
              <a:ext uri="{FF2B5EF4-FFF2-40B4-BE49-F238E27FC236}">
                <a16:creationId xmlns:a16="http://schemas.microsoft.com/office/drawing/2014/main" id="{DDDA6B7A-C450-452D-A286-33E2F2820631}"/>
              </a:ext>
            </a:extLst>
          </p:cNvPr>
          <p:cNvSpPr/>
          <p:nvPr/>
        </p:nvSpPr>
        <p:spPr>
          <a:xfrm>
            <a:off x="6183234" y="3763730"/>
            <a:ext cx="2508916" cy="1814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boolean</a:t>
            </a:r>
            <a:r>
              <a:rPr lang="fr-FR" sz="900" i="1" dirty="0">
                <a:solidFill>
                  <a:schemeClr val="bg2"/>
                </a:solidFill>
              </a:rPr>
              <a:t> </a:t>
            </a:r>
            <a:r>
              <a:rPr lang="fr-FR" sz="900" i="1" dirty="0" err="1">
                <a:solidFill>
                  <a:schemeClr val="bg2"/>
                </a:solidFill>
              </a:rPr>
              <a:t>testers</a:t>
            </a:r>
            <a:r>
              <a:rPr lang="fr-FR" sz="900" i="1" dirty="0">
                <a:solidFill>
                  <a:schemeClr val="bg2"/>
                </a:solidFill>
              </a:rPr>
              <a:t> » return </a:t>
            </a:r>
            <a:r>
              <a:rPr lang="fr-FR" sz="900" i="1" dirty="0" err="1">
                <a:solidFill>
                  <a:schemeClr val="bg2"/>
                </a:solidFill>
              </a:rPr>
              <a:t>True</a:t>
            </a:r>
            <a:r>
              <a:rPr lang="fr-FR" sz="900" i="1" dirty="0">
                <a:solidFill>
                  <a:schemeClr val="bg2"/>
                </a:solidFill>
              </a:rPr>
              <a:t> / False</a:t>
            </a:r>
            <a:endParaRPr lang="fr-FR" sz="900" dirty="0">
              <a:solidFill>
                <a:schemeClr val="bg2"/>
              </a:solidFill>
            </a:endParaRPr>
          </a:p>
        </p:txBody>
      </p:sp>
      <p:sp>
        <p:nvSpPr>
          <p:cNvPr id="50" name="Accolade ouvrante 49">
            <a:extLst>
              <a:ext uri="{FF2B5EF4-FFF2-40B4-BE49-F238E27FC236}">
                <a16:creationId xmlns:a16="http://schemas.microsoft.com/office/drawing/2014/main" id="{C01C8B97-658E-4F1E-9F35-DD399ED0180B}"/>
              </a:ext>
            </a:extLst>
          </p:cNvPr>
          <p:cNvSpPr/>
          <p:nvPr/>
        </p:nvSpPr>
        <p:spPr>
          <a:xfrm rot="5400000">
            <a:off x="7471854" y="2677435"/>
            <a:ext cx="67729" cy="2644968"/>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Rectangle 50">
            <a:extLst>
              <a:ext uri="{FF2B5EF4-FFF2-40B4-BE49-F238E27FC236}">
                <a16:creationId xmlns:a16="http://schemas.microsoft.com/office/drawing/2014/main" id="{60998B25-A471-4A47-9206-4AAF1EE2220E}"/>
              </a:ext>
            </a:extLst>
          </p:cNvPr>
          <p:cNvSpPr/>
          <p:nvPr/>
        </p:nvSpPr>
        <p:spPr>
          <a:xfrm>
            <a:off x="3437681" y="4062716"/>
            <a:ext cx="5390523" cy="856287"/>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t>Any</a:t>
            </a:r>
            <a:r>
              <a:rPr lang="fr-FR" sz="1400" dirty="0"/>
              <a:t> 3d party or custom validation </a:t>
            </a:r>
            <a:r>
              <a:rPr lang="fr-FR" sz="1400" dirty="0" err="1"/>
              <a:t>function</a:t>
            </a:r>
            <a:endParaRPr lang="fr-FR" sz="1400" dirty="0"/>
          </a:p>
        </p:txBody>
      </p:sp>
      <p:sp>
        <p:nvSpPr>
          <p:cNvPr id="52" name="ZoneTexte 51">
            <a:extLst>
              <a:ext uri="{FF2B5EF4-FFF2-40B4-BE49-F238E27FC236}">
                <a16:creationId xmlns:a16="http://schemas.microsoft.com/office/drawing/2014/main" id="{38CDD9B5-7805-4693-BDC8-0A59B5E65574}"/>
              </a:ext>
            </a:extLst>
          </p:cNvPr>
          <p:cNvSpPr txBox="1"/>
          <p:nvPr/>
        </p:nvSpPr>
        <p:spPr>
          <a:xfrm>
            <a:off x="96289" y="3894316"/>
            <a:ext cx="1067387" cy="861774"/>
          </a:xfrm>
          <a:prstGeom prst="rect">
            <a:avLst/>
          </a:prstGeom>
          <a:noFill/>
        </p:spPr>
        <p:txBody>
          <a:bodyPr wrap="square" rtlCol="0">
            <a:spAutoFit/>
          </a:bodyPr>
          <a:lstStyle/>
          <a:p>
            <a:r>
              <a:rPr lang="fr-FR" sz="1000" i="1" dirty="0" err="1">
                <a:solidFill>
                  <a:schemeClr val="accent1"/>
                </a:solidFill>
              </a:rPr>
              <a:t>accepts</a:t>
            </a:r>
            <a:r>
              <a:rPr lang="fr-FR" sz="1000" i="1" dirty="0">
                <a:solidFill>
                  <a:schemeClr val="accent1"/>
                </a:solidFill>
              </a:rPr>
              <a:t> all </a:t>
            </a:r>
            <a:r>
              <a:rPr lang="fr-FR" sz="1000" i="1" dirty="0" err="1">
                <a:solidFill>
                  <a:schemeClr val="accent1"/>
                </a:solidFill>
              </a:rPr>
              <a:t>kind</a:t>
            </a:r>
            <a:r>
              <a:rPr lang="fr-FR" sz="1000" i="1" dirty="0">
                <a:solidFill>
                  <a:schemeClr val="accent1"/>
                </a:solidFill>
              </a:rPr>
              <a:t> of validation </a:t>
            </a:r>
            <a:r>
              <a:rPr lang="fr-FR" sz="1000" i="1" dirty="0" err="1">
                <a:solidFill>
                  <a:schemeClr val="accent1"/>
                </a:solidFill>
              </a:rPr>
              <a:t>functions</a:t>
            </a:r>
            <a:r>
              <a:rPr lang="fr-FR" sz="1000" i="1" dirty="0">
                <a:solidFill>
                  <a:schemeClr val="accent1"/>
                </a:solidFill>
              </a:rPr>
              <a:t> for </a:t>
            </a:r>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endParaRPr lang="fr-FR" sz="1000" i="1" dirty="0">
              <a:solidFill>
                <a:schemeClr val="accent1"/>
              </a:solidFill>
            </a:endParaRPr>
          </a:p>
        </p:txBody>
      </p:sp>
      <p:sp>
        <p:nvSpPr>
          <p:cNvPr id="53" name="ZoneTexte 52">
            <a:extLst>
              <a:ext uri="{FF2B5EF4-FFF2-40B4-BE49-F238E27FC236}">
                <a16:creationId xmlns:a16="http://schemas.microsoft.com/office/drawing/2014/main" id="{42BD717D-C800-486E-B4B4-22DA1B6F0821}"/>
              </a:ext>
            </a:extLst>
          </p:cNvPr>
          <p:cNvSpPr txBox="1"/>
          <p:nvPr/>
        </p:nvSpPr>
        <p:spPr>
          <a:xfrm>
            <a:off x="84489" y="2107838"/>
            <a:ext cx="1079187" cy="246221"/>
          </a:xfrm>
          <a:prstGeom prst="rect">
            <a:avLst/>
          </a:prstGeom>
          <a:noFill/>
        </p:spPr>
        <p:txBody>
          <a:bodyPr wrap="square" rtlCol="0">
            <a:spAutoFit/>
          </a:bodyPr>
          <a:lstStyle/>
          <a:p>
            <a:r>
              <a:rPr lang="fr-FR" sz="1000" i="1" dirty="0" err="1">
                <a:solidFill>
                  <a:schemeClr val="accent1"/>
                </a:solidFill>
              </a:rPr>
              <a:t>common</a:t>
            </a:r>
            <a:r>
              <a:rPr lang="fr-FR" sz="1000" i="1" dirty="0">
                <a:solidFill>
                  <a:schemeClr val="accent1"/>
                </a:solidFill>
              </a:rPr>
              <a:t> base</a:t>
            </a:r>
          </a:p>
        </p:txBody>
      </p:sp>
    </p:spTree>
    <p:extLst>
      <p:ext uri="{BB962C8B-B14F-4D97-AF65-F5344CB8AC3E}">
        <p14:creationId xmlns:p14="http://schemas.microsoft.com/office/powerpoint/2010/main" val="101341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32"/>
          </p:nvPr>
        </p:nvSpPr>
        <p:spPr>
          <a:xfrm>
            <a:off x="248444" y="62460"/>
            <a:ext cx="8647112" cy="369332"/>
          </a:xfrm>
        </p:spPr>
        <p:txBody>
          <a:bodyPr/>
          <a:lstStyle/>
          <a:p>
            <a:r>
              <a:rPr lang="en-US" dirty="0"/>
              <a:t>Architecture overview</a:t>
            </a:r>
          </a:p>
        </p:txBody>
      </p:sp>
      <p:sp>
        <p:nvSpPr>
          <p:cNvPr id="12" name="Rectangle 11">
            <a:extLst>
              <a:ext uri="{FF2B5EF4-FFF2-40B4-BE49-F238E27FC236}">
                <a16:creationId xmlns:a16="http://schemas.microsoft.com/office/drawing/2014/main" id="{1F7F240A-7A38-405B-A092-68B0A91C561D}"/>
              </a:ext>
            </a:extLst>
          </p:cNvPr>
          <p:cNvSpPr/>
          <p:nvPr/>
        </p:nvSpPr>
        <p:spPr>
          <a:xfrm>
            <a:off x="4272357" y="1078921"/>
            <a:ext cx="1613370" cy="10103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err="1"/>
              <a:t>functions</a:t>
            </a:r>
            <a:br>
              <a:rPr lang="fr-FR" dirty="0"/>
            </a:br>
            <a:br>
              <a:rPr lang="fr-FR" sz="400" dirty="0"/>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validate_arg</a:t>
            </a:r>
            <a:r>
              <a:rPr lang="fr-FR" sz="1200" dirty="0">
                <a:latin typeface="Courier New" panose="02070309020205020404" pitchFamily="49" charset="0"/>
                <a:cs typeface="Courier New" panose="02070309020205020404" pitchFamily="49" charset="0"/>
              </a:rPr>
              <a:t>()</a:t>
            </a:r>
          </a:p>
          <a:p>
            <a:pPr algn="ct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validate_out</a:t>
            </a:r>
            <a:r>
              <a:rPr lang="fr-FR" sz="1200" dirty="0">
                <a:latin typeface="Courier New" panose="02070309020205020404" pitchFamily="49" charset="0"/>
                <a:cs typeface="Courier New" panose="02070309020205020404" pitchFamily="49" charset="0"/>
              </a:rPr>
              <a:t>()</a:t>
            </a:r>
            <a:br>
              <a:rPr lang="fr-FR" sz="1200" dirty="0">
                <a:latin typeface="Courier New" panose="02070309020205020404" pitchFamily="49" charset="0"/>
                <a:cs typeface="Courier New" panose="02070309020205020404" pitchFamily="49" charset="0"/>
              </a:rPr>
            </a:b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validate_io</a:t>
            </a:r>
            <a:r>
              <a:rPr lang="fr-FR" sz="1200" dirty="0">
                <a:latin typeface="Courier New" panose="02070309020205020404" pitchFamily="49" charset="0"/>
                <a:cs typeface="Courier New" panose="02070309020205020404" pitchFamily="49" charset="0"/>
              </a:rPr>
              <a:t>()</a:t>
            </a:r>
            <a:endParaRPr lang="fr-FR" sz="1200" dirty="0"/>
          </a:p>
        </p:txBody>
      </p:sp>
      <p:sp>
        <p:nvSpPr>
          <p:cNvPr id="13" name="Rectangle 12">
            <a:extLst>
              <a:ext uri="{FF2B5EF4-FFF2-40B4-BE49-F238E27FC236}">
                <a16:creationId xmlns:a16="http://schemas.microsoft.com/office/drawing/2014/main" id="{176AA08C-E57E-4B83-BB05-00B824472BB8}"/>
              </a:ext>
            </a:extLst>
          </p:cNvPr>
          <p:cNvSpPr/>
          <p:nvPr/>
        </p:nvSpPr>
        <p:spPr>
          <a:xfrm>
            <a:off x="5934478" y="1086699"/>
            <a:ext cx="1762688" cy="100259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fr-FR" dirty="0"/>
              <a:t>classes</a:t>
            </a:r>
          </a:p>
          <a:p>
            <a:pPr algn="ctr"/>
            <a:br>
              <a:rPr lang="fr-FR" sz="400" dirty="0"/>
            </a:br>
            <a:r>
              <a:rPr lang="fr-FR" sz="1200" dirty="0">
                <a:solidFill>
                  <a:prstClr val="white"/>
                </a:solidFill>
                <a:latin typeface="Courier New" panose="02070309020205020404" pitchFamily="49" charset="0"/>
                <a:cs typeface="Courier New" panose="02070309020205020404" pitchFamily="49" charset="0"/>
              </a:rPr>
              <a:t>@</a:t>
            </a:r>
            <a:r>
              <a:rPr lang="fr-FR" sz="1200" dirty="0" err="1">
                <a:solidFill>
                  <a:prstClr val="white"/>
                </a:solidFill>
                <a:latin typeface="Courier New" panose="02070309020205020404" pitchFamily="49" charset="0"/>
                <a:cs typeface="Courier New" panose="02070309020205020404" pitchFamily="49" charset="0"/>
              </a:rPr>
              <a:t>validate_field</a:t>
            </a:r>
            <a:r>
              <a:rPr lang="fr-FR" sz="1200" dirty="0">
                <a:solidFill>
                  <a:prstClr val="white"/>
                </a:solidFill>
                <a:latin typeface="Courier New" panose="02070309020205020404" pitchFamily="49" charset="0"/>
                <a:cs typeface="Courier New" panose="02070309020205020404" pitchFamily="49" charset="0"/>
              </a:rPr>
              <a:t>()</a:t>
            </a:r>
            <a:endParaRPr lang="fr-FR" dirty="0"/>
          </a:p>
        </p:txBody>
      </p:sp>
      <p:sp>
        <p:nvSpPr>
          <p:cNvPr id="19" name="Rectangle 18">
            <a:extLst>
              <a:ext uri="{FF2B5EF4-FFF2-40B4-BE49-F238E27FC236}">
                <a16:creationId xmlns:a16="http://schemas.microsoft.com/office/drawing/2014/main" id="{6C472C9E-D2BE-4ED8-9B52-95AF826BE247}"/>
              </a:ext>
            </a:extLst>
          </p:cNvPr>
          <p:cNvSpPr/>
          <p:nvPr/>
        </p:nvSpPr>
        <p:spPr>
          <a:xfrm>
            <a:off x="2441760" y="1416757"/>
            <a:ext cx="1779010" cy="67784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with</a:t>
            </a:r>
            <a:r>
              <a:rPr lang="fr-FR" sz="1200" dirty="0">
                <a:latin typeface="Courier New" panose="02070309020205020404" pitchFamily="49" charset="0"/>
                <a:cs typeface="Courier New" panose="02070309020205020404" pitchFamily="49" charset="0"/>
              </a:rPr>
              <a:t> validation()</a:t>
            </a:r>
            <a:br>
              <a:rPr lang="fr-FR" sz="1200" dirty="0"/>
            </a:br>
            <a:r>
              <a:rPr lang="fr-FR" sz="1200" dirty="0" err="1"/>
              <a:t>context</a:t>
            </a:r>
            <a:r>
              <a:rPr lang="fr-FR" sz="1200" dirty="0"/>
              <a:t> manager</a:t>
            </a:r>
          </a:p>
        </p:txBody>
      </p:sp>
      <p:sp>
        <p:nvSpPr>
          <p:cNvPr id="20" name="Rectangle 19">
            <a:extLst>
              <a:ext uri="{FF2B5EF4-FFF2-40B4-BE49-F238E27FC236}">
                <a16:creationId xmlns:a16="http://schemas.microsoft.com/office/drawing/2014/main" id="{D505BF79-D3A8-4F0E-B8A1-3EBEE322C21E}"/>
              </a:ext>
            </a:extLst>
          </p:cNvPr>
          <p:cNvSpPr/>
          <p:nvPr/>
        </p:nvSpPr>
        <p:spPr>
          <a:xfrm>
            <a:off x="1246043" y="1417179"/>
            <a:ext cx="1144129" cy="67784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validate</a:t>
            </a:r>
            <a:r>
              <a:rPr lang="fr-FR" sz="1200" dirty="0">
                <a:latin typeface="Courier New" panose="02070309020205020404" pitchFamily="49" charset="0"/>
                <a:cs typeface="Courier New" panose="02070309020205020404" pitchFamily="49" charset="0"/>
              </a:rPr>
              <a:t>()</a:t>
            </a:r>
            <a:endParaRPr lang="fr-FR" sz="1200" dirty="0"/>
          </a:p>
        </p:txBody>
      </p:sp>
      <p:sp>
        <p:nvSpPr>
          <p:cNvPr id="25" name="Rectangle 24">
            <a:extLst>
              <a:ext uri="{FF2B5EF4-FFF2-40B4-BE49-F238E27FC236}">
                <a16:creationId xmlns:a16="http://schemas.microsoft.com/office/drawing/2014/main" id="{24DEB0DF-9754-46B4-A086-16C8EA73F49C}"/>
              </a:ext>
            </a:extLst>
          </p:cNvPr>
          <p:cNvSpPr/>
          <p:nvPr/>
        </p:nvSpPr>
        <p:spPr>
          <a:xfrm>
            <a:off x="1239121" y="557758"/>
            <a:ext cx="7589083" cy="48552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bg1"/>
                </a:solidFill>
                <a:latin typeface="Courier New" panose="02070309020205020404" pitchFamily="49" charset="0"/>
                <a:cs typeface="Courier New" panose="02070309020205020404" pitchFamily="49" charset="0"/>
              </a:rPr>
              <a:t>ValidationError</a:t>
            </a:r>
            <a:r>
              <a:rPr lang="fr-FR" dirty="0">
                <a:solidFill>
                  <a:schemeClr val="bg1"/>
                </a:solidFill>
                <a:latin typeface="Courier New" panose="02070309020205020404" pitchFamily="49" charset="0"/>
                <a:cs typeface="Courier New" panose="02070309020205020404" pitchFamily="49" charset="0"/>
              </a:rPr>
              <a:t> </a:t>
            </a:r>
            <a:br>
              <a:rPr lang="fr-FR" dirty="0">
                <a:solidFill>
                  <a:schemeClr val="bg1"/>
                </a:solidFill>
                <a:latin typeface="Courier New" panose="02070309020205020404" pitchFamily="49" charset="0"/>
                <a:cs typeface="Courier New" panose="02070309020205020404" pitchFamily="49" charset="0"/>
              </a:rPr>
            </a:br>
            <a:r>
              <a:rPr lang="fr-FR" sz="1200" dirty="0">
                <a:solidFill>
                  <a:schemeClr val="bg1"/>
                </a:solidFill>
                <a:latin typeface="+mj-lt"/>
                <a:cs typeface="Courier New" panose="02070309020205020404" pitchFamily="49" charset="0"/>
              </a:rPr>
              <a:t>(+custom </a:t>
            </a:r>
            <a:r>
              <a:rPr lang="fr-FR" sz="1200" dirty="0" err="1">
                <a:solidFill>
                  <a:schemeClr val="bg1"/>
                </a:solidFill>
                <a:latin typeface="+mj-lt"/>
                <a:cs typeface="Courier New" panose="02070309020205020404" pitchFamily="49" charset="0"/>
              </a:rPr>
              <a:t>error</a:t>
            </a:r>
            <a:r>
              <a:rPr lang="fr-FR" sz="1200" dirty="0">
                <a:solidFill>
                  <a:schemeClr val="bg1"/>
                </a:solidFill>
                <a:latin typeface="+mj-lt"/>
                <a:cs typeface="Courier New" panose="02070309020205020404" pitchFamily="49" charset="0"/>
              </a:rPr>
              <a:t> message and/or custom unique </a:t>
            </a:r>
            <a:r>
              <a:rPr lang="fr-FR" sz="1200" dirty="0" err="1">
                <a:solidFill>
                  <a:schemeClr val="bg1"/>
                </a:solidFill>
                <a:latin typeface="+mj-lt"/>
                <a:cs typeface="Courier New" panose="02070309020205020404" pitchFamily="49" charset="0"/>
              </a:rPr>
              <a:t>subtype</a:t>
            </a:r>
            <a:r>
              <a:rPr lang="fr-FR" sz="1200" dirty="0">
                <a:solidFill>
                  <a:schemeClr val="bg1"/>
                </a:solidFill>
                <a:latin typeface="+mj-lt"/>
                <a:cs typeface="Courier New" panose="02070309020205020404" pitchFamily="49" charset="0"/>
              </a:rPr>
              <a:t> for i18n)</a:t>
            </a:r>
          </a:p>
        </p:txBody>
      </p:sp>
      <p:sp>
        <p:nvSpPr>
          <p:cNvPr id="8" name="ZoneTexte 7">
            <a:extLst>
              <a:ext uri="{FF2B5EF4-FFF2-40B4-BE49-F238E27FC236}">
                <a16:creationId xmlns:a16="http://schemas.microsoft.com/office/drawing/2014/main" id="{ABBC8A74-E08A-46D6-9AFF-CACE0C6E9985}"/>
              </a:ext>
            </a:extLst>
          </p:cNvPr>
          <p:cNvSpPr txBox="1"/>
          <p:nvPr/>
        </p:nvSpPr>
        <p:spPr>
          <a:xfrm>
            <a:off x="86418" y="582807"/>
            <a:ext cx="1110035" cy="400110"/>
          </a:xfrm>
          <a:prstGeom prst="rect">
            <a:avLst/>
          </a:prstGeom>
          <a:noFill/>
        </p:spPr>
        <p:txBody>
          <a:bodyPr wrap="square" rtlCol="0">
            <a:spAutoFit/>
          </a:bodyPr>
          <a:lstStyle/>
          <a:p>
            <a:r>
              <a:rPr lang="fr-FR" sz="1000" i="1" dirty="0">
                <a:solidFill>
                  <a:schemeClr val="tx2"/>
                </a:solidFill>
              </a:rPr>
              <a:t>consistent user </a:t>
            </a:r>
            <a:r>
              <a:rPr lang="fr-FR" sz="1000" i="1" dirty="0" err="1">
                <a:solidFill>
                  <a:schemeClr val="tx2"/>
                </a:solidFill>
              </a:rPr>
              <a:t>experience</a:t>
            </a:r>
            <a:endParaRPr lang="fr-FR" sz="1000" i="1" dirty="0">
              <a:solidFill>
                <a:schemeClr val="tx2"/>
              </a:solidFill>
            </a:endParaRPr>
          </a:p>
        </p:txBody>
      </p:sp>
      <p:sp>
        <p:nvSpPr>
          <p:cNvPr id="27" name="ZoneTexte 26">
            <a:extLst>
              <a:ext uri="{FF2B5EF4-FFF2-40B4-BE49-F238E27FC236}">
                <a16:creationId xmlns:a16="http://schemas.microsoft.com/office/drawing/2014/main" id="{3973A968-6A2E-4E6F-8EAB-49D6DEC92331}"/>
              </a:ext>
            </a:extLst>
          </p:cNvPr>
          <p:cNvSpPr txBox="1"/>
          <p:nvPr/>
        </p:nvSpPr>
        <p:spPr>
          <a:xfrm>
            <a:off x="90635" y="1156826"/>
            <a:ext cx="992485" cy="707886"/>
          </a:xfrm>
          <a:prstGeom prst="rect">
            <a:avLst/>
          </a:prstGeom>
          <a:noFill/>
        </p:spPr>
        <p:txBody>
          <a:bodyPr wrap="square" rtlCol="0">
            <a:spAutoFit/>
          </a:bodyPr>
          <a:lstStyle/>
          <a:p>
            <a:r>
              <a:rPr lang="fr-FR" sz="1000" i="1" dirty="0">
                <a:solidFill>
                  <a:schemeClr val="accent1"/>
                </a:solidFill>
              </a:rPr>
              <a:t>entry points</a:t>
            </a:r>
          </a:p>
          <a:p>
            <a:r>
              <a:rPr lang="fr-FR" sz="1000" i="1" dirty="0">
                <a:solidFill>
                  <a:schemeClr val="accent1"/>
                </a:solidFill>
              </a:rPr>
              <a:t>to cover the </a:t>
            </a:r>
            <a:r>
              <a:rPr lang="fr-FR" sz="1000" i="1" dirty="0" err="1">
                <a:solidFill>
                  <a:schemeClr val="accent1"/>
                </a:solidFill>
              </a:rPr>
              <a:t>most</a:t>
            </a:r>
            <a:r>
              <a:rPr lang="fr-FR" sz="1000" i="1" dirty="0">
                <a:solidFill>
                  <a:schemeClr val="accent1"/>
                </a:solidFill>
              </a:rPr>
              <a:t> </a:t>
            </a:r>
            <a:r>
              <a:rPr lang="fr-FR" sz="1000" i="1" dirty="0" err="1">
                <a:solidFill>
                  <a:schemeClr val="accent1"/>
                </a:solidFill>
              </a:rPr>
              <a:t>common</a:t>
            </a:r>
            <a:r>
              <a:rPr lang="fr-FR" sz="1000" i="1" dirty="0">
                <a:solidFill>
                  <a:schemeClr val="accent1"/>
                </a:solidFill>
              </a:rPr>
              <a:t> use cases</a:t>
            </a:r>
          </a:p>
        </p:txBody>
      </p:sp>
      <p:sp>
        <p:nvSpPr>
          <p:cNvPr id="30" name="Rectangle 29">
            <a:extLst>
              <a:ext uri="{FF2B5EF4-FFF2-40B4-BE49-F238E27FC236}">
                <a16:creationId xmlns:a16="http://schemas.microsoft.com/office/drawing/2014/main" id="{D5F7984C-04DC-43A7-9F11-46DC055819E8}"/>
              </a:ext>
            </a:extLst>
          </p:cNvPr>
          <p:cNvSpPr/>
          <p:nvPr/>
        </p:nvSpPr>
        <p:spPr>
          <a:xfrm>
            <a:off x="1246042" y="1084588"/>
            <a:ext cx="2974727" cy="2962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inline</a:t>
            </a:r>
            <a:endParaRPr lang="fr-FR" sz="1200" dirty="0"/>
          </a:p>
        </p:txBody>
      </p:sp>
      <p:sp>
        <p:nvSpPr>
          <p:cNvPr id="39" name="Rectangle 38">
            <a:extLst>
              <a:ext uri="{FF2B5EF4-FFF2-40B4-BE49-F238E27FC236}">
                <a16:creationId xmlns:a16="http://schemas.microsoft.com/office/drawing/2014/main" id="{A9A17457-2D6B-4027-B6D0-D6E55C5D8712}"/>
              </a:ext>
            </a:extLst>
          </p:cNvPr>
          <p:cNvSpPr/>
          <p:nvPr/>
        </p:nvSpPr>
        <p:spPr>
          <a:xfrm>
            <a:off x="1246043" y="2131144"/>
            <a:ext cx="7582161" cy="23805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Validator</a:t>
            </a:r>
            <a:endParaRPr lang="fr-FR" sz="1200"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DF1643B-9B57-402E-921E-F82A8AFDEF95}"/>
              </a:ext>
            </a:extLst>
          </p:cNvPr>
          <p:cNvSpPr/>
          <p:nvPr/>
        </p:nvSpPr>
        <p:spPr>
          <a:xfrm>
            <a:off x="1246043" y="2892342"/>
            <a:ext cx="7582161" cy="2598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latin typeface="+mj-lt"/>
                <a:cs typeface="Courier New" panose="02070309020205020404" pitchFamily="49" charset="0"/>
              </a:rPr>
              <a:t>Simple </a:t>
            </a:r>
            <a:r>
              <a:rPr lang="fr-FR" sz="1400" dirty="0" err="1">
                <a:latin typeface="+mj-lt"/>
                <a:cs typeface="Courier New" panose="02070309020205020404" pitchFamily="49" charset="0"/>
              </a:rPr>
              <a:t>validator</a:t>
            </a:r>
            <a:r>
              <a:rPr lang="fr-FR" sz="1400" dirty="0">
                <a:latin typeface="+mj-lt"/>
                <a:cs typeface="Courier New" panose="02070309020205020404" pitchFamily="49" charset="0"/>
              </a:rPr>
              <a:t> </a:t>
            </a:r>
            <a:r>
              <a:rPr lang="fr-FR" sz="1400" dirty="0" err="1">
                <a:latin typeface="+mj-lt"/>
                <a:cs typeface="Courier New" panose="02070309020205020404" pitchFamily="49" charset="0"/>
              </a:rPr>
              <a:t>definition</a:t>
            </a:r>
            <a:r>
              <a:rPr lang="fr-FR" sz="1400" dirty="0">
                <a:latin typeface="+mj-lt"/>
                <a:cs typeface="Courier New" panose="02070309020205020404" pitchFamily="49" charset="0"/>
              </a:rPr>
              <a:t> </a:t>
            </a:r>
            <a:r>
              <a:rPr lang="fr-FR" sz="1400" dirty="0" err="1">
                <a:latin typeface="+mj-lt"/>
                <a:cs typeface="Courier New" panose="02070309020205020404" pitchFamily="49" charset="0"/>
              </a:rPr>
              <a:t>syntax</a:t>
            </a:r>
            <a:r>
              <a:rPr lang="fr-FR" sz="1400" dirty="0">
                <a:latin typeface="+mj-lt"/>
                <a:cs typeface="Courier New" panose="02070309020205020404" pitchFamily="49" charset="0"/>
              </a:rPr>
              <a:t>:</a:t>
            </a:r>
            <a:r>
              <a:rPr lang="fr-FR" sz="1600" dirty="0">
                <a:latin typeface="+mj-lt"/>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lists</a:t>
            </a:r>
            <a:r>
              <a:rPr lang="fr-FR" sz="1200" dirty="0">
                <a:latin typeface="Courier New" panose="02070309020205020404" pitchFamily="49" charset="0"/>
                <a:cs typeface="Courier New" panose="02070309020205020404" pitchFamily="49" charset="0"/>
              </a:rPr>
              <a:t>, tuples, dicts</a:t>
            </a:r>
          </a:p>
        </p:txBody>
      </p:sp>
      <p:sp>
        <p:nvSpPr>
          <p:cNvPr id="45" name="Rectangle 44">
            <a:extLst>
              <a:ext uri="{FF2B5EF4-FFF2-40B4-BE49-F238E27FC236}">
                <a16:creationId xmlns:a16="http://schemas.microsoft.com/office/drawing/2014/main" id="{9F3E775F-5382-433E-B61B-C4D6CC5A1B54}"/>
              </a:ext>
            </a:extLst>
          </p:cNvPr>
          <p:cNvSpPr/>
          <p:nvPr/>
        </p:nvSpPr>
        <p:spPr>
          <a:xfrm>
            <a:off x="1246041" y="2571260"/>
            <a:ext cx="7589083" cy="28544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solidFill>
                  <a:schemeClr val="bg1"/>
                </a:solidFill>
                <a:latin typeface="Courier New" panose="02070309020205020404" pitchFamily="49" charset="0"/>
                <a:cs typeface="Courier New" panose="02070309020205020404" pitchFamily="49" charset="0"/>
              </a:rPr>
              <a:t>ValidationFailure</a:t>
            </a:r>
            <a:r>
              <a:rPr lang="fr-FR" sz="1400" dirty="0">
                <a:solidFill>
                  <a:schemeClr val="bg1"/>
                </a:solidFill>
                <a:latin typeface="Courier New" panose="02070309020205020404" pitchFamily="49" charset="0"/>
                <a:cs typeface="Courier New" panose="02070309020205020404" pitchFamily="49" charset="0"/>
              </a:rPr>
              <a:t> </a:t>
            </a:r>
            <a:r>
              <a:rPr lang="fr-FR" sz="1100" dirty="0">
                <a:solidFill>
                  <a:schemeClr val="bg1"/>
                </a:solidFill>
                <a:latin typeface="+mj-lt"/>
                <a:cs typeface="Courier New" panose="02070309020205020404" pitchFamily="49" charset="0"/>
              </a:rPr>
              <a:t>(+custom </a:t>
            </a:r>
            <a:r>
              <a:rPr lang="fr-FR" sz="1100" dirty="0" err="1">
                <a:solidFill>
                  <a:schemeClr val="bg1"/>
                </a:solidFill>
                <a:latin typeface="+mj-lt"/>
                <a:cs typeface="Courier New" panose="02070309020205020404" pitchFamily="49" charset="0"/>
              </a:rPr>
              <a:t>error</a:t>
            </a:r>
            <a:r>
              <a:rPr lang="fr-FR" sz="1100" dirty="0">
                <a:solidFill>
                  <a:schemeClr val="bg1"/>
                </a:solidFill>
                <a:latin typeface="+mj-lt"/>
                <a:cs typeface="Courier New" panose="02070309020205020404" pitchFamily="49" charset="0"/>
              </a:rPr>
              <a:t> message and/or custom unique </a:t>
            </a:r>
            <a:r>
              <a:rPr lang="fr-FR" sz="1100" dirty="0" err="1">
                <a:solidFill>
                  <a:schemeClr val="bg1"/>
                </a:solidFill>
                <a:latin typeface="+mj-lt"/>
                <a:cs typeface="Courier New" panose="02070309020205020404" pitchFamily="49" charset="0"/>
              </a:rPr>
              <a:t>subtype</a:t>
            </a:r>
            <a:r>
              <a:rPr lang="fr-FR" sz="1100" dirty="0">
                <a:solidFill>
                  <a:schemeClr val="bg1"/>
                </a:solidFill>
                <a:latin typeface="+mj-lt"/>
                <a:cs typeface="Courier New" panose="02070309020205020404" pitchFamily="49" charset="0"/>
              </a:rPr>
              <a:t>)</a:t>
            </a:r>
          </a:p>
        </p:txBody>
      </p:sp>
      <p:sp>
        <p:nvSpPr>
          <p:cNvPr id="46" name="Rectangle 45">
            <a:extLst>
              <a:ext uri="{FF2B5EF4-FFF2-40B4-BE49-F238E27FC236}">
                <a16:creationId xmlns:a16="http://schemas.microsoft.com/office/drawing/2014/main" id="{B6D5BC52-E246-4C17-99FC-CB15FC81E1D2}"/>
              </a:ext>
            </a:extLst>
          </p:cNvPr>
          <p:cNvSpPr/>
          <p:nvPr/>
        </p:nvSpPr>
        <p:spPr>
          <a:xfrm>
            <a:off x="1239121" y="3187791"/>
            <a:ext cx="1440418" cy="17312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t>built-in</a:t>
            </a:r>
            <a:r>
              <a:rPr lang="fr-FR" sz="1600" dirty="0"/>
              <a:t> </a:t>
            </a:r>
            <a:r>
              <a:rPr lang="fr-FR" sz="1600" dirty="0" err="1"/>
              <a:t>library</a:t>
            </a:r>
            <a:r>
              <a:rPr lang="fr-FR" sz="1600" dirty="0"/>
              <a:t> </a:t>
            </a:r>
            <a:br>
              <a:rPr lang="fr-FR" sz="1600" dirty="0"/>
            </a:br>
            <a:r>
              <a:rPr lang="fr-FR" sz="1200" dirty="0"/>
              <a:t>of validation </a:t>
            </a:r>
            <a:r>
              <a:rPr lang="fr-FR" sz="1200" dirty="0" err="1"/>
              <a:t>functions</a:t>
            </a:r>
            <a:endParaRPr lang="fr-FR" sz="1200" dirty="0"/>
          </a:p>
        </p:txBody>
      </p:sp>
      <p:sp>
        <p:nvSpPr>
          <p:cNvPr id="47" name="Rectangle 46">
            <a:extLst>
              <a:ext uri="{FF2B5EF4-FFF2-40B4-BE49-F238E27FC236}">
                <a16:creationId xmlns:a16="http://schemas.microsoft.com/office/drawing/2014/main" id="{EA48D91E-FDF8-4FE0-95DE-B422BA7696F0}"/>
              </a:ext>
            </a:extLst>
          </p:cNvPr>
          <p:cNvSpPr/>
          <p:nvPr/>
        </p:nvSpPr>
        <p:spPr>
          <a:xfrm>
            <a:off x="5027118" y="3874168"/>
            <a:ext cx="1751154" cy="2224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failure</a:t>
            </a:r>
            <a:r>
              <a:rPr lang="fr-FR" sz="900" i="1" dirty="0">
                <a:solidFill>
                  <a:schemeClr val="bg2"/>
                </a:solidFill>
              </a:rPr>
              <a:t> </a:t>
            </a:r>
            <a:r>
              <a:rPr lang="fr-FR" sz="900" i="1" dirty="0" err="1">
                <a:solidFill>
                  <a:schemeClr val="bg2"/>
                </a:solidFill>
              </a:rPr>
              <a:t>raisers</a:t>
            </a:r>
            <a:r>
              <a:rPr lang="fr-FR" sz="900" i="1" dirty="0">
                <a:solidFill>
                  <a:schemeClr val="bg2"/>
                </a:solidFill>
              </a:rPr>
              <a:t> » </a:t>
            </a:r>
            <a:br>
              <a:rPr lang="fr-FR" sz="900" i="1" dirty="0">
                <a:solidFill>
                  <a:schemeClr val="bg2"/>
                </a:solidFill>
              </a:rPr>
            </a:br>
            <a:r>
              <a:rPr lang="fr-FR" sz="900" i="1" dirty="0">
                <a:solidFill>
                  <a:schemeClr val="bg2"/>
                </a:solidFill>
              </a:rPr>
              <a:t>return None / </a:t>
            </a:r>
            <a:r>
              <a:rPr lang="fr-FR" sz="900" i="1" dirty="0" err="1">
                <a:solidFill>
                  <a:schemeClr val="bg2"/>
                </a:solidFill>
              </a:rPr>
              <a:t>raise</a:t>
            </a:r>
            <a:r>
              <a:rPr lang="fr-FR" sz="900" i="1" dirty="0">
                <a:solidFill>
                  <a:schemeClr val="bg2"/>
                </a:solidFill>
              </a:rPr>
              <a:t> Exception</a:t>
            </a:r>
            <a:endParaRPr lang="fr-FR" sz="900" dirty="0">
              <a:solidFill>
                <a:schemeClr val="bg2"/>
              </a:solidFill>
            </a:endParaRPr>
          </a:p>
        </p:txBody>
      </p:sp>
      <p:sp>
        <p:nvSpPr>
          <p:cNvPr id="48" name="Accolade ouvrante 47">
            <a:extLst>
              <a:ext uri="{FF2B5EF4-FFF2-40B4-BE49-F238E27FC236}">
                <a16:creationId xmlns:a16="http://schemas.microsoft.com/office/drawing/2014/main" id="{C4F07D03-D49D-4F90-AF28-A5294D733132}"/>
              </a:ext>
            </a:extLst>
          </p:cNvPr>
          <p:cNvSpPr/>
          <p:nvPr/>
        </p:nvSpPr>
        <p:spPr>
          <a:xfrm rot="5400000">
            <a:off x="8109809" y="3563270"/>
            <a:ext cx="115542" cy="1295559"/>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Rectangle 48">
            <a:extLst>
              <a:ext uri="{FF2B5EF4-FFF2-40B4-BE49-F238E27FC236}">
                <a16:creationId xmlns:a16="http://schemas.microsoft.com/office/drawing/2014/main" id="{DDDA6B7A-C450-452D-A286-33E2F2820631}"/>
              </a:ext>
            </a:extLst>
          </p:cNvPr>
          <p:cNvSpPr/>
          <p:nvPr/>
        </p:nvSpPr>
        <p:spPr>
          <a:xfrm>
            <a:off x="7600827" y="3810776"/>
            <a:ext cx="1133506" cy="34919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fr-FR" sz="900" i="1" dirty="0">
                <a:solidFill>
                  <a:schemeClr val="bg2"/>
                </a:solidFill>
              </a:rPr>
              <a:t>« </a:t>
            </a:r>
            <a:r>
              <a:rPr lang="fr-FR" sz="900" i="1" dirty="0" err="1">
                <a:solidFill>
                  <a:schemeClr val="bg2"/>
                </a:solidFill>
              </a:rPr>
              <a:t>boolean</a:t>
            </a:r>
            <a:r>
              <a:rPr lang="fr-FR" sz="900" i="1" dirty="0">
                <a:solidFill>
                  <a:schemeClr val="bg2"/>
                </a:solidFill>
              </a:rPr>
              <a:t> </a:t>
            </a:r>
            <a:r>
              <a:rPr lang="fr-FR" sz="900" i="1" dirty="0" err="1">
                <a:solidFill>
                  <a:schemeClr val="bg2"/>
                </a:solidFill>
              </a:rPr>
              <a:t>testers</a:t>
            </a:r>
            <a:r>
              <a:rPr lang="fr-FR" sz="900" i="1" dirty="0">
                <a:solidFill>
                  <a:schemeClr val="bg2"/>
                </a:solidFill>
              </a:rPr>
              <a:t> » </a:t>
            </a:r>
            <a:br>
              <a:rPr lang="fr-FR" sz="900" i="1" dirty="0">
                <a:solidFill>
                  <a:schemeClr val="bg2"/>
                </a:solidFill>
              </a:rPr>
            </a:br>
            <a:r>
              <a:rPr lang="fr-FR" sz="900" i="1" dirty="0">
                <a:solidFill>
                  <a:schemeClr val="bg2"/>
                </a:solidFill>
              </a:rPr>
              <a:t>return </a:t>
            </a:r>
            <a:r>
              <a:rPr lang="fr-FR" sz="900" i="1" dirty="0" err="1">
                <a:solidFill>
                  <a:schemeClr val="bg2"/>
                </a:solidFill>
              </a:rPr>
              <a:t>True</a:t>
            </a:r>
            <a:r>
              <a:rPr lang="fr-FR" sz="900" i="1" dirty="0">
                <a:solidFill>
                  <a:schemeClr val="bg2"/>
                </a:solidFill>
              </a:rPr>
              <a:t> / False</a:t>
            </a:r>
            <a:endParaRPr lang="fr-FR" sz="900" dirty="0">
              <a:solidFill>
                <a:schemeClr val="bg2"/>
              </a:solidFill>
            </a:endParaRPr>
          </a:p>
        </p:txBody>
      </p:sp>
      <p:sp>
        <p:nvSpPr>
          <p:cNvPr id="50" name="Accolade ouvrante 49">
            <a:extLst>
              <a:ext uri="{FF2B5EF4-FFF2-40B4-BE49-F238E27FC236}">
                <a16:creationId xmlns:a16="http://schemas.microsoft.com/office/drawing/2014/main" id="{C01C8B97-658E-4F1E-9F35-DD399ED0180B}"/>
              </a:ext>
            </a:extLst>
          </p:cNvPr>
          <p:cNvSpPr/>
          <p:nvPr/>
        </p:nvSpPr>
        <p:spPr>
          <a:xfrm rot="5400000">
            <a:off x="5799099" y="2600051"/>
            <a:ext cx="120091" cy="3226543"/>
          </a:xfrm>
          <a:prstGeom prst="leftBrace">
            <a:avLst/>
          </a:prstGeom>
          <a:ln w="12700" cap="rnd">
            <a:solidFill>
              <a:schemeClr val="bg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Rectangle 50">
            <a:extLst>
              <a:ext uri="{FF2B5EF4-FFF2-40B4-BE49-F238E27FC236}">
                <a16:creationId xmlns:a16="http://schemas.microsoft.com/office/drawing/2014/main" id="{60998B25-A471-4A47-9206-4AAF1EE2220E}"/>
              </a:ext>
            </a:extLst>
          </p:cNvPr>
          <p:cNvSpPr/>
          <p:nvPr/>
        </p:nvSpPr>
        <p:spPr>
          <a:xfrm>
            <a:off x="4237064" y="4300566"/>
            <a:ext cx="4576308" cy="618436"/>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t>Any</a:t>
            </a:r>
            <a:r>
              <a:rPr lang="fr-FR" sz="1400" dirty="0"/>
              <a:t> 3d party or custom</a:t>
            </a:r>
            <a:br>
              <a:rPr lang="fr-FR" sz="1400" dirty="0"/>
            </a:br>
            <a:r>
              <a:rPr lang="fr-FR" sz="1400" dirty="0"/>
              <a:t>validation </a:t>
            </a:r>
            <a:r>
              <a:rPr lang="fr-FR" sz="1400" dirty="0" err="1"/>
              <a:t>function</a:t>
            </a:r>
            <a:endParaRPr lang="fr-FR" sz="1400" dirty="0"/>
          </a:p>
        </p:txBody>
      </p:sp>
      <p:sp>
        <p:nvSpPr>
          <p:cNvPr id="53" name="ZoneTexte 52">
            <a:extLst>
              <a:ext uri="{FF2B5EF4-FFF2-40B4-BE49-F238E27FC236}">
                <a16:creationId xmlns:a16="http://schemas.microsoft.com/office/drawing/2014/main" id="{42BD717D-C800-486E-B4B4-22DA1B6F0821}"/>
              </a:ext>
            </a:extLst>
          </p:cNvPr>
          <p:cNvSpPr txBox="1"/>
          <p:nvPr/>
        </p:nvSpPr>
        <p:spPr>
          <a:xfrm>
            <a:off x="84489" y="2107838"/>
            <a:ext cx="1079187" cy="246221"/>
          </a:xfrm>
          <a:prstGeom prst="rect">
            <a:avLst/>
          </a:prstGeom>
          <a:noFill/>
        </p:spPr>
        <p:txBody>
          <a:bodyPr wrap="square" rtlCol="0">
            <a:spAutoFit/>
          </a:bodyPr>
          <a:lstStyle/>
          <a:p>
            <a:r>
              <a:rPr lang="fr-FR" sz="1000" i="1" dirty="0" err="1">
                <a:solidFill>
                  <a:schemeClr val="accent1"/>
                </a:solidFill>
              </a:rPr>
              <a:t>common</a:t>
            </a:r>
            <a:r>
              <a:rPr lang="fr-FR" sz="1000" i="1" dirty="0">
                <a:solidFill>
                  <a:schemeClr val="accent1"/>
                </a:solidFill>
              </a:rPr>
              <a:t> base</a:t>
            </a:r>
          </a:p>
        </p:txBody>
      </p:sp>
      <p:sp>
        <p:nvSpPr>
          <p:cNvPr id="28" name="Rectangle 27">
            <a:extLst>
              <a:ext uri="{FF2B5EF4-FFF2-40B4-BE49-F238E27FC236}">
                <a16:creationId xmlns:a16="http://schemas.microsoft.com/office/drawing/2014/main" id="{6EFFAA4F-C0D2-473E-AF9D-DFC973879A23}"/>
              </a:ext>
            </a:extLst>
          </p:cNvPr>
          <p:cNvSpPr/>
          <p:nvPr/>
        </p:nvSpPr>
        <p:spPr>
          <a:xfrm>
            <a:off x="7745917" y="1081759"/>
            <a:ext cx="1082286" cy="100259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i="1" dirty="0"/>
              <a:t>3d party</a:t>
            </a:r>
            <a:br>
              <a:rPr lang="fr-FR" sz="1400" i="1" dirty="0"/>
            </a:br>
            <a:r>
              <a:rPr lang="fr-FR" sz="1400" i="1" dirty="0"/>
              <a:t>extensions</a:t>
            </a:r>
            <a:br>
              <a:rPr lang="fr-FR" sz="1400" dirty="0"/>
            </a:br>
            <a:r>
              <a:rPr lang="fr-FR" sz="1100" dirty="0">
                <a:latin typeface="Courier New" panose="02070309020205020404" pitchFamily="49" charset="0"/>
                <a:cs typeface="Courier New" panose="02070309020205020404" pitchFamily="49" charset="0"/>
              </a:rPr>
              <a:t>(</a:t>
            </a:r>
            <a:r>
              <a:rPr lang="fr-FR" sz="1100" dirty="0" err="1">
                <a:latin typeface="Courier New" panose="02070309020205020404" pitchFamily="49" charset="0"/>
                <a:cs typeface="Courier New" panose="02070309020205020404" pitchFamily="49" charset="0"/>
              </a:rPr>
              <a:t>pyfields</a:t>
            </a:r>
            <a:r>
              <a:rPr lang="fr-FR" sz="1100" dirty="0">
                <a:latin typeface="Courier New" panose="02070309020205020404" pitchFamily="49" charset="0"/>
                <a:cs typeface="Courier New" panose="02070309020205020404" pitchFamily="49" charset="0"/>
              </a:rPr>
              <a:t>,…)</a:t>
            </a:r>
          </a:p>
        </p:txBody>
      </p:sp>
      <p:sp>
        <p:nvSpPr>
          <p:cNvPr id="29" name="ZoneTexte 28">
            <a:extLst>
              <a:ext uri="{FF2B5EF4-FFF2-40B4-BE49-F238E27FC236}">
                <a16:creationId xmlns:a16="http://schemas.microsoft.com/office/drawing/2014/main" id="{5BA43CCA-DA00-4C3B-BB63-F7E1F6ECF178}"/>
              </a:ext>
            </a:extLst>
          </p:cNvPr>
          <p:cNvSpPr txBox="1"/>
          <p:nvPr/>
        </p:nvSpPr>
        <p:spPr>
          <a:xfrm>
            <a:off x="86418" y="2519778"/>
            <a:ext cx="1110035" cy="400110"/>
          </a:xfrm>
          <a:prstGeom prst="rect">
            <a:avLst/>
          </a:prstGeom>
          <a:noFill/>
        </p:spPr>
        <p:txBody>
          <a:bodyPr wrap="square" rtlCol="0">
            <a:spAutoFit/>
          </a:bodyPr>
          <a:lstStyle/>
          <a:p>
            <a:r>
              <a:rPr lang="fr-FR" sz="1000" i="1" dirty="0">
                <a:solidFill>
                  <a:schemeClr val="tx2"/>
                </a:solidFill>
              </a:rPr>
              <a:t>consistent user </a:t>
            </a:r>
            <a:r>
              <a:rPr lang="fr-FR" sz="1000" i="1" dirty="0" err="1">
                <a:solidFill>
                  <a:schemeClr val="tx2"/>
                </a:solidFill>
              </a:rPr>
              <a:t>experience</a:t>
            </a:r>
            <a:endParaRPr lang="fr-FR" sz="1000" i="1" dirty="0">
              <a:solidFill>
                <a:schemeClr val="tx2"/>
              </a:solidFill>
            </a:endParaRPr>
          </a:p>
        </p:txBody>
      </p:sp>
      <p:sp>
        <p:nvSpPr>
          <p:cNvPr id="31" name="Rectangle 30">
            <a:extLst>
              <a:ext uri="{FF2B5EF4-FFF2-40B4-BE49-F238E27FC236}">
                <a16:creationId xmlns:a16="http://schemas.microsoft.com/office/drawing/2014/main" id="{7DC8276C-B7DD-41FE-9B09-91158E5E2A21}"/>
              </a:ext>
            </a:extLst>
          </p:cNvPr>
          <p:cNvSpPr/>
          <p:nvPr/>
        </p:nvSpPr>
        <p:spPr>
          <a:xfrm>
            <a:off x="5694385" y="3182971"/>
            <a:ext cx="3133818" cy="25107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a:solidFill>
                  <a:schemeClr val="bg1"/>
                </a:solidFill>
                <a:latin typeface="Courier New" panose="02070309020205020404" pitchFamily="49" charset="0"/>
                <a:cs typeface="Courier New" panose="02070309020205020404" pitchFamily="49" charset="0"/>
              </a:rPr>
              <a:t>InvalidValue</a:t>
            </a:r>
            <a:r>
              <a:rPr lang="fr-FR" sz="1400" dirty="0">
                <a:solidFill>
                  <a:schemeClr val="bg1"/>
                </a:solidFill>
                <a:latin typeface="Courier New" panose="02070309020205020404" pitchFamily="49" charset="0"/>
                <a:cs typeface="Courier New" panose="02070309020205020404" pitchFamily="49" charset="0"/>
              </a:rPr>
              <a:t> / </a:t>
            </a:r>
            <a:r>
              <a:rPr lang="fr-FR" sz="1400" dirty="0" err="1">
                <a:solidFill>
                  <a:schemeClr val="bg1"/>
                </a:solidFill>
                <a:latin typeface="Courier New" panose="02070309020205020404" pitchFamily="49" charset="0"/>
                <a:cs typeface="Courier New" panose="02070309020205020404" pitchFamily="49" charset="0"/>
              </a:rPr>
              <a:t>InvalidType</a:t>
            </a:r>
            <a:endParaRPr lang="fr-FR" sz="1200" dirty="0">
              <a:solidFill>
                <a:schemeClr val="bg1"/>
              </a:solidFill>
              <a:latin typeface="+mj-lt"/>
              <a:cs typeface="Courier New" panose="02070309020205020404" pitchFamily="49" charset="0"/>
            </a:endParaRPr>
          </a:p>
        </p:txBody>
      </p:sp>
      <p:sp>
        <p:nvSpPr>
          <p:cNvPr id="32" name="Rectangle 31">
            <a:extLst>
              <a:ext uri="{FF2B5EF4-FFF2-40B4-BE49-F238E27FC236}">
                <a16:creationId xmlns:a16="http://schemas.microsoft.com/office/drawing/2014/main" id="{2330657F-F19B-4518-A16B-8666258B4D21}"/>
              </a:ext>
            </a:extLst>
          </p:cNvPr>
          <p:cNvSpPr/>
          <p:nvPr/>
        </p:nvSpPr>
        <p:spPr>
          <a:xfrm>
            <a:off x="2721831" y="3187789"/>
            <a:ext cx="1461028" cy="17249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t>composition</a:t>
            </a:r>
            <a:br>
              <a:rPr lang="fr-FR" dirty="0"/>
            </a:br>
            <a:r>
              <a:rPr lang="fr-FR" sz="1200" dirty="0">
                <a:latin typeface="Courier New" panose="02070309020205020404" pitchFamily="49" charset="0"/>
                <a:cs typeface="Courier New" panose="02070309020205020404" pitchFamily="49" charset="0"/>
              </a:rPr>
              <a:t>and_, or_, </a:t>
            </a:r>
            <a:r>
              <a:rPr lang="fr-FR" sz="1200" dirty="0" err="1">
                <a:latin typeface="Courier New" panose="02070309020205020404" pitchFamily="49" charset="0"/>
                <a:cs typeface="Courier New" panose="02070309020205020404" pitchFamily="49" charset="0"/>
              </a:rPr>
              <a:t>xor</a:t>
            </a:r>
            <a:r>
              <a:rPr lang="fr-FR" sz="1200" dirty="0">
                <a:latin typeface="Courier New" panose="02070309020205020404" pitchFamily="49" charset="0"/>
                <a:cs typeface="Courier New" panose="02070309020205020404" pitchFamily="49" charset="0"/>
              </a:rPr>
              <a:t>_, not_, </a:t>
            </a:r>
            <a:r>
              <a:rPr lang="fr-FR" sz="1200" dirty="0" err="1">
                <a:latin typeface="Courier New" panose="02070309020205020404" pitchFamily="49" charset="0"/>
                <a:cs typeface="Courier New" panose="02070309020205020404" pitchFamily="49" charset="0"/>
              </a:rPr>
              <a:t>not_all</a:t>
            </a:r>
            <a:endParaRPr lang="fr-FR" sz="1200" dirty="0">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B73AFC1E-1986-4376-A562-11B9AC7B98E1}"/>
              </a:ext>
            </a:extLst>
          </p:cNvPr>
          <p:cNvSpPr/>
          <p:nvPr/>
        </p:nvSpPr>
        <p:spPr>
          <a:xfrm>
            <a:off x="4220769" y="3179268"/>
            <a:ext cx="1421888" cy="53203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000" i="1" dirty="0" err="1"/>
              <a:t>already</a:t>
            </a:r>
            <a:r>
              <a:rPr lang="fr-FR" sz="1000" i="1" dirty="0"/>
              <a:t> </a:t>
            </a:r>
            <a:r>
              <a:rPr lang="fr-FR" sz="1000" i="1" dirty="0" err="1"/>
              <a:t>raising</a:t>
            </a:r>
            <a:r>
              <a:rPr lang="fr-FR" sz="1000" i="1" dirty="0"/>
              <a:t> </a:t>
            </a:r>
            <a:r>
              <a:rPr lang="fr-FR" sz="900" i="1" dirty="0" err="1">
                <a:latin typeface="Courier New" panose="02070309020205020404" pitchFamily="49" charset="0"/>
                <a:cs typeface="Courier New" panose="02070309020205020404" pitchFamily="49" charset="0"/>
              </a:rPr>
              <a:t>ValidationFailure</a:t>
            </a:r>
            <a:endParaRPr lang="fr-FR" sz="1000" i="1" dirty="0">
              <a:latin typeface="+mj-lt"/>
              <a:cs typeface="Courier New" panose="02070309020205020404" pitchFamily="49" charset="0"/>
            </a:endParaRPr>
          </a:p>
        </p:txBody>
      </p:sp>
      <p:sp>
        <p:nvSpPr>
          <p:cNvPr id="34" name="Rectangle 33">
            <a:extLst>
              <a:ext uri="{FF2B5EF4-FFF2-40B4-BE49-F238E27FC236}">
                <a16:creationId xmlns:a16="http://schemas.microsoft.com/office/drawing/2014/main" id="{FA235C17-1E1E-4379-9C66-E1B271988EFD}"/>
              </a:ext>
            </a:extLst>
          </p:cNvPr>
          <p:cNvSpPr/>
          <p:nvPr/>
        </p:nvSpPr>
        <p:spPr>
          <a:xfrm>
            <a:off x="5694385" y="3473249"/>
            <a:ext cx="3133818" cy="238053"/>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a:latin typeface="Courier New" panose="02070309020205020404" pitchFamily="49" charset="0"/>
                <a:cs typeface="Courier New" panose="02070309020205020404" pitchFamily="49" charset="0"/>
              </a:rPr>
              <a:t>failure_raiser</a:t>
            </a:r>
            <a:r>
              <a:rPr lang="fr-FR" sz="1200" dirty="0">
                <a:latin typeface="Courier New" panose="02070309020205020404" pitchFamily="49" charset="0"/>
                <a:cs typeface="Courier New" panose="02070309020205020404" pitchFamily="49" charset="0"/>
              </a:rPr>
              <a:t> </a:t>
            </a:r>
            <a:r>
              <a:rPr lang="fr-FR" sz="1200" dirty="0">
                <a:latin typeface="+mj-lt"/>
                <a:cs typeface="Courier New" panose="02070309020205020404" pitchFamily="49" charset="0"/>
              </a:rPr>
              <a:t>adapter / augmenter</a:t>
            </a:r>
          </a:p>
        </p:txBody>
      </p:sp>
      <p:sp>
        <p:nvSpPr>
          <p:cNvPr id="35" name="ZoneTexte 34">
            <a:extLst>
              <a:ext uri="{FF2B5EF4-FFF2-40B4-BE49-F238E27FC236}">
                <a16:creationId xmlns:a16="http://schemas.microsoft.com/office/drawing/2014/main" id="{436B1759-552F-457B-A005-9B0584F8873D}"/>
              </a:ext>
            </a:extLst>
          </p:cNvPr>
          <p:cNvSpPr txBox="1"/>
          <p:nvPr/>
        </p:nvSpPr>
        <p:spPr>
          <a:xfrm>
            <a:off x="96289" y="3136362"/>
            <a:ext cx="1067387" cy="1323439"/>
          </a:xfrm>
          <a:prstGeom prst="rect">
            <a:avLst/>
          </a:prstGeom>
          <a:noFill/>
        </p:spPr>
        <p:txBody>
          <a:bodyPr wrap="square" rtlCol="0">
            <a:spAutoFit/>
          </a:bodyPr>
          <a:lstStyle/>
          <a:p>
            <a:r>
              <a:rPr lang="fr-FR" sz="1000" i="1" dirty="0">
                <a:solidFill>
                  <a:schemeClr val="accent1"/>
                </a:solidFill>
              </a:rPr>
              <a:t>validation </a:t>
            </a:r>
            <a:r>
              <a:rPr lang="fr-FR" sz="1000" i="1" dirty="0" err="1">
                <a:solidFill>
                  <a:schemeClr val="accent1"/>
                </a:solidFill>
              </a:rPr>
              <a:t>functions</a:t>
            </a:r>
            <a:endParaRPr lang="fr-FR" sz="1000" i="1" dirty="0">
              <a:solidFill>
                <a:schemeClr val="accent1"/>
              </a:solidFill>
            </a:endParaRPr>
          </a:p>
          <a:p>
            <a:r>
              <a:rPr lang="fr-FR" sz="1000" i="1" dirty="0">
                <a:solidFill>
                  <a:schemeClr val="accent1"/>
                </a:solidFill>
              </a:rPr>
              <a:t>toolkit </a:t>
            </a:r>
            <a:r>
              <a:rPr lang="fr-FR" sz="1000" i="1" dirty="0" err="1">
                <a:solidFill>
                  <a:schemeClr val="accent1"/>
                </a:solidFill>
              </a:rPr>
              <a:t>with</a:t>
            </a:r>
            <a:r>
              <a:rPr lang="fr-FR" sz="1000" i="1" dirty="0">
                <a:solidFill>
                  <a:schemeClr val="accent1"/>
                </a:solidFill>
              </a:rPr>
              <a:t> </a:t>
            </a:r>
            <a:r>
              <a:rPr lang="fr-FR" sz="1000" i="1" dirty="0" err="1">
                <a:solidFill>
                  <a:schemeClr val="accent1"/>
                </a:solidFill>
              </a:rPr>
              <a:t>endless</a:t>
            </a:r>
            <a:r>
              <a:rPr lang="fr-FR" sz="1000" i="1" dirty="0">
                <a:solidFill>
                  <a:schemeClr val="accent1"/>
                </a:solidFill>
              </a:rPr>
              <a:t> </a:t>
            </a:r>
            <a:r>
              <a:rPr lang="fr-FR" sz="1000" i="1" dirty="0" err="1">
                <a:solidFill>
                  <a:schemeClr val="accent1"/>
                </a:solidFill>
              </a:rPr>
              <a:t>possibilities</a:t>
            </a:r>
            <a:r>
              <a:rPr lang="fr-FR" sz="1000" i="1" dirty="0">
                <a:solidFill>
                  <a:schemeClr val="accent1"/>
                </a:solidFill>
              </a:rPr>
              <a:t> to combine the best </a:t>
            </a:r>
            <a:r>
              <a:rPr lang="fr-FR" sz="1000" i="1" dirty="0" err="1">
                <a:solidFill>
                  <a:schemeClr val="accent1"/>
                </a:solidFill>
              </a:rPr>
              <a:t>functions</a:t>
            </a:r>
            <a:r>
              <a:rPr lang="fr-FR" sz="1000" i="1" dirty="0">
                <a:solidFill>
                  <a:schemeClr val="accent1"/>
                </a:solidFill>
              </a:rPr>
              <a:t> </a:t>
            </a:r>
            <a:r>
              <a:rPr lang="fr-FR" sz="1000" i="1" dirty="0" err="1">
                <a:solidFill>
                  <a:schemeClr val="accent1"/>
                </a:solidFill>
              </a:rPr>
              <a:t>from</a:t>
            </a:r>
            <a:r>
              <a:rPr lang="fr-FR" sz="1000" i="1" dirty="0">
                <a:solidFill>
                  <a:schemeClr val="accent1"/>
                </a:solidFill>
              </a:rPr>
              <a:t> all </a:t>
            </a:r>
            <a:r>
              <a:rPr lang="fr-FR" sz="1000" i="1" dirty="0" err="1">
                <a:solidFill>
                  <a:schemeClr val="accent1"/>
                </a:solidFill>
              </a:rPr>
              <a:t>origins</a:t>
            </a:r>
            <a:endParaRPr lang="fr-FR" sz="1000" i="1" dirty="0">
              <a:solidFill>
                <a:schemeClr val="accent1"/>
              </a:solidFill>
            </a:endParaRPr>
          </a:p>
        </p:txBody>
      </p:sp>
    </p:spTree>
    <p:extLst>
      <p:ext uri="{BB962C8B-B14F-4D97-AF65-F5344CB8AC3E}">
        <p14:creationId xmlns:p14="http://schemas.microsoft.com/office/powerpoint/2010/main" val="2812582142"/>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322</TotalTime>
  <Words>797</Words>
  <Application>Microsoft Office PowerPoint</Application>
  <PresentationFormat>Affichage à l'écran (16:9)</PresentationFormat>
  <Paragraphs>155</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6</vt:i4>
      </vt:variant>
    </vt:vector>
  </HeadingPairs>
  <TitlesOfParts>
    <vt:vector size="11" baseType="lpstr">
      <vt:lpstr>Arial</vt:lpstr>
      <vt:lpstr>Calibri</vt:lpstr>
      <vt:lpstr>Courier New</vt:lpstr>
      <vt:lpstr>SE15_LIO_TextOnly V3</vt:lpstr>
      <vt:lpstr>Schneider Text Slides</vt:lpstr>
      <vt:lpstr>Présentation PowerPoint</vt:lpstr>
      <vt:lpstr>Présentation PowerPoint</vt:lpstr>
      <vt:lpstr>Présentation PowerPoint</vt:lpstr>
      <vt:lpstr>Présentation PowerPoint</vt:lpstr>
      <vt:lpstr>Présentation PowerPoint</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Sylvain MARIE</dc:creator>
  <cp:lastModifiedBy>Sylvain MARIE</cp:lastModifiedBy>
  <cp:revision>28</cp:revision>
  <dcterms:created xsi:type="dcterms:W3CDTF">2019-09-10T12:13:19Z</dcterms:created>
  <dcterms:modified xsi:type="dcterms:W3CDTF">2019-09-24T09:33:12Z</dcterms:modified>
</cp:coreProperties>
</file>