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22-Jun-20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22-Jun-20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22-Jun-20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22-Jun-20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22-Jun-20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22-Jun-20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22-Jun-20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047" y="0"/>
            <a:ext cx="9436968" cy="3917509"/>
          </a:xfrm>
        </p:spPr>
        <p:txBody>
          <a:bodyPr/>
          <a:lstStyle/>
          <a:p>
            <a:r>
              <a:rPr lang="en-US" b="1" dirty="0"/>
              <a:t> 	     </a:t>
            </a:r>
            <a:r>
              <a:rPr lang="en-US" b="1" dirty="0" err="1" smtClean="0"/>
              <a:t>Klaster</a:t>
            </a:r>
            <a:r>
              <a:rPr lang="en-US" b="1" dirty="0" smtClean="0"/>
              <a:t> </a:t>
            </a:r>
            <a:r>
              <a:rPr lang="en-US" b="1" dirty="0" err="1"/>
              <a:t>rešenja</a:t>
            </a:r>
            <a:r>
              <a:rPr lang="en-US" b="1" dirty="0"/>
              <a:t> u MySQL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0134" y="4351278"/>
            <a:ext cx="8054944" cy="1265750"/>
          </a:xfrm>
        </p:spPr>
        <p:txBody>
          <a:bodyPr>
            <a:normAutofit/>
          </a:bodyPr>
          <a:lstStyle/>
          <a:p>
            <a:r>
              <a:rPr lang="en-US" sz="2000" dirty="0" err="1"/>
              <a:t>Marija</a:t>
            </a:r>
            <a:r>
              <a:rPr lang="en-US" sz="2000" dirty="0"/>
              <a:t> </a:t>
            </a:r>
            <a:r>
              <a:rPr lang="en-US" sz="2000" dirty="0" err="1"/>
              <a:t>Stojanovi</a:t>
            </a:r>
            <a:r>
              <a:rPr lang="sr-Latn-RS" sz="2000" dirty="0"/>
              <a:t>ć 1034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1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6320" y="833620"/>
            <a:ext cx="8862060" cy="593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r-Latn-R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Zahtevi</a:t>
            </a:r>
            <a:endParaRPr lang="en-US" sz="32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36320" y="2353448"/>
            <a:ext cx="87934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Za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potrebe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evaluacije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developmenta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mogu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se </a:t>
            </a:r>
            <a:r>
              <a:rPr lang="en-US" dirty="0" err="1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svi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nodovi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pokrenuti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na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jednom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hostu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Za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potpunu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redundantnost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toleranciju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ng g</a:t>
            </a:r>
            <a:r>
              <a:rPr lang="sr-Latn-RS" dirty="0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reške, potrebno je miimum 6 fizičkih hostova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[4]</a:t>
            </a:r>
            <a:endParaRPr lang="en-US" sz="1600" dirty="0">
              <a:solidFill>
                <a:srgbClr val="92D05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 x data </a:t>
            </a:r>
            <a:r>
              <a:rPr lang="en-US" dirty="0" err="1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noda</a:t>
            </a:r>
            <a:endParaRPr lang="en-US" sz="1600" dirty="0">
              <a:solidFill>
                <a:srgbClr val="92D05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 x SQL/NoSQL </a:t>
            </a:r>
            <a:r>
              <a:rPr lang="en-US" dirty="0" err="1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aplikaciona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noda</a:t>
            </a:r>
            <a:endParaRPr lang="en-US" sz="1600" dirty="0">
              <a:solidFill>
                <a:srgbClr val="92D05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 x management </a:t>
            </a:r>
            <a:r>
              <a:rPr lang="en-US" dirty="0" err="1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noda</a:t>
            </a:r>
            <a:endParaRPr lang="en-US" sz="1600" dirty="0">
              <a:solidFill>
                <a:srgbClr val="92D05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600" dirty="0">
              <a:solidFill>
                <a:srgbClr val="92D05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Tako</a:t>
            </a:r>
            <a:r>
              <a:rPr lang="sr-Latn-RS" dirty="0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đe je moguće locirati nodove za upravljanje (management nodes) i aplikacijske nodove na istom mestu što smanjuje broj čvorova na 4.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39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1960" y="753821"/>
            <a:ext cx="92278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>
                <a:solidFill>
                  <a:schemeClr val="accent2"/>
                </a:solidFill>
              </a:rPr>
              <a:t>Primer </a:t>
            </a:r>
            <a:r>
              <a:rPr lang="en-US" sz="3200" b="1" dirty="0" err="1">
                <a:solidFill>
                  <a:schemeClr val="accent2"/>
                </a:solidFill>
              </a:rPr>
              <a:t>formiranja</a:t>
            </a:r>
            <a:r>
              <a:rPr lang="en-US" sz="3200" b="1" dirty="0">
                <a:solidFill>
                  <a:schemeClr val="accent2"/>
                </a:solidFill>
              </a:rPr>
              <a:t> MySQL </a:t>
            </a:r>
            <a:r>
              <a:rPr lang="en-US" sz="3200" b="1" dirty="0" err="1">
                <a:solidFill>
                  <a:schemeClr val="accent2"/>
                </a:solidFill>
              </a:rPr>
              <a:t>InnoDB</a:t>
            </a:r>
            <a:r>
              <a:rPr lang="en-US" sz="3200" b="1" dirty="0">
                <a:solidFill>
                  <a:schemeClr val="accent2"/>
                </a:solidFill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</a:rPr>
              <a:t>klastera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1960" y="2056659"/>
            <a:ext cx="9227820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Polazimo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od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pretpostavke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postavljene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instance Ubuntu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virtuelne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mašine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instaliranim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MySQL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serverom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kao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MySQL Shell-om</a:t>
            </a:r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Na prvoj, drugoj i trećoj virtuelnoj masini konfigurisane su sledeće IP adrese i hostname-ovi kao na slici.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954" y="3348145"/>
            <a:ext cx="2867025" cy="81599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41960" y="4380469"/>
            <a:ext cx="9410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bismo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koristili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prethodno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pomenuti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MySQL Shell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svakoj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od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virtuelnih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mašina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potrebno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instalirati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sr-Latn-RS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Zatim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potrebno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instalirati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MySQL APT repository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koji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omogućava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dev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pakete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za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instalaciju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upravljanje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MySQL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servera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klijenata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ostalih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komponenti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trenutnim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verzijama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Debian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Ubuntu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distribucijama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492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2055" y="1109559"/>
            <a:ext cx="9150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Nakon instalacije potrebno je pokrenuti MySQL Shell na svakoj od virtuelnih mašina, a zatim konfigurisati lokalne instance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2200592" y="2199957"/>
            <a:ext cx="6684327" cy="63468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40635" y="3701534"/>
            <a:ext cx="101864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Sledeći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korak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instalacija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MySQL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Router-a</a:t>
            </a:r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Uobičajeno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MySQL Router je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instaliran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klijentskoj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mašini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Međutim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za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potrebe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ovor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rada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mi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ćemo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instalirati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jednoj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od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naših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virtuelnih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masina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image10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82314" y="4780284"/>
            <a:ext cx="5984446" cy="27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6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0152" y="775454"/>
            <a:ext cx="49205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905"/>
              </a:spcBef>
            </a:pPr>
            <a:r>
              <a:rPr lang="en-US" sz="3200" b="1" dirty="0" err="1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Kreiranje</a:t>
            </a:r>
            <a:r>
              <a:rPr 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InnoDB</a:t>
            </a:r>
            <a:r>
              <a:rPr 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klastera</a:t>
            </a:r>
            <a:endParaRPr lang="en-US" sz="3200" dirty="0">
              <a:solidFill>
                <a:schemeClr val="accent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image1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0927" y="1948815"/>
            <a:ext cx="5752465" cy="171450"/>
          </a:xfrm>
          <a:prstGeom prst="rect">
            <a:avLst/>
          </a:prstGeom>
        </p:spPr>
      </p:pic>
      <p:pic>
        <p:nvPicPr>
          <p:cNvPr id="6" name="image14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1882" y="2708851"/>
            <a:ext cx="5731510" cy="171450"/>
          </a:xfrm>
          <a:prstGeom prst="rect">
            <a:avLst/>
          </a:prstGeom>
        </p:spPr>
      </p:pic>
      <p:pic>
        <p:nvPicPr>
          <p:cNvPr id="7" name="image16.jpe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1882" y="3577354"/>
            <a:ext cx="5732145" cy="180975"/>
          </a:xfrm>
          <a:prstGeom prst="rect">
            <a:avLst/>
          </a:prstGeom>
        </p:spPr>
      </p:pic>
      <p:pic>
        <p:nvPicPr>
          <p:cNvPr id="8" name="image18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0927" y="4337390"/>
            <a:ext cx="5752465" cy="161925"/>
          </a:xfrm>
          <a:prstGeom prst="rect">
            <a:avLst/>
          </a:prstGeom>
        </p:spPr>
      </p:pic>
      <p:pic>
        <p:nvPicPr>
          <p:cNvPr id="9" name="image20.jpeg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70926" y="5129693"/>
            <a:ext cx="5752465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9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4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350" y="1808798"/>
            <a:ext cx="6920230" cy="12544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66470" y="523994"/>
            <a:ext cx="66351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150"/>
              </a:spcBef>
            </a:pPr>
            <a:r>
              <a:rPr lang="en-US" sz="3200" b="1" kern="0" dirty="0" err="1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Konfiguracija</a:t>
            </a:r>
            <a:r>
              <a:rPr lang="en-US" sz="3200" b="1" kern="0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0" dirty="0" err="1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perzistentnog</a:t>
            </a:r>
            <a:r>
              <a:rPr lang="en-US" sz="3200" b="1" kern="0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0" dirty="0" err="1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klastera</a:t>
            </a:r>
            <a:endParaRPr lang="en-US" sz="3200" b="1" kern="0" dirty="0">
              <a:solidFill>
                <a:schemeClr val="accent2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9350" y="3763268"/>
            <a:ext cx="440563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600" b="1" kern="0" dirty="0" err="1" smtClean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Korišćenje</a:t>
            </a:r>
            <a:r>
              <a:rPr lang="en-US" sz="2600" b="1" kern="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MySQL Router-a</a:t>
            </a:r>
            <a:endParaRPr lang="en-US" sz="2600" b="1" kern="0" dirty="0">
              <a:solidFill>
                <a:schemeClr val="accent2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25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9350" y="4865251"/>
            <a:ext cx="5752465" cy="180975"/>
          </a:xfrm>
          <a:prstGeom prst="rect">
            <a:avLst/>
          </a:prstGeom>
        </p:spPr>
      </p:pic>
      <p:pic>
        <p:nvPicPr>
          <p:cNvPr id="6" name="image27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9349" y="5474761"/>
            <a:ext cx="5752465" cy="171450"/>
          </a:xfrm>
          <a:prstGeom prst="rect">
            <a:avLst/>
          </a:prstGeom>
        </p:spPr>
      </p:pic>
      <p:pic>
        <p:nvPicPr>
          <p:cNvPr id="7" name="image29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58874" y="6265276"/>
            <a:ext cx="5742940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72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0576" y="866894"/>
            <a:ext cx="46572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9260" marR="0" indent="-366395">
              <a:spcBef>
                <a:spcPts val="0"/>
              </a:spcBef>
              <a:spcAft>
                <a:spcPts val="0"/>
              </a:spcAft>
            </a:pPr>
            <a:r>
              <a:rPr lang="en-US" sz="32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Remote </a:t>
            </a:r>
            <a:r>
              <a:rPr lang="sr-Latn-RS" sz="32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32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onekcija</a:t>
            </a:r>
            <a:endParaRPr lang="en-US" sz="3200" b="1" dirty="0">
              <a:solidFill>
                <a:schemeClr val="accent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80576" y="2128516"/>
            <a:ext cx="8977824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17830">
              <a:lnSpc>
                <a:spcPct val="115000"/>
              </a:lnSpc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Sada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se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možemo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konektovati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na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klaster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korišćenjem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IP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adrese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generisanom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od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strane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MySQL Router-a.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Sledeća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slika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prikazuje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Windows host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koji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konektovan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na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klaster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korišćenjem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read/write porta:</a:t>
            </a:r>
          </a:p>
        </p:txBody>
      </p:sp>
      <p:pic>
        <p:nvPicPr>
          <p:cNvPr id="4" name="image3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0576" y="3806577"/>
            <a:ext cx="5714365" cy="1809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80576" y="4593729"/>
            <a:ext cx="5102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konektovan</a:t>
            </a:r>
            <a:r>
              <a:rPr lang="sr-Latn-R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je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na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klaster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korišćenjem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read-only porta: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image3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4066" y="5569238"/>
            <a:ext cx="57308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58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614" y="193548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 smtClean="0">
                <a:solidFill>
                  <a:schemeClr val="accent2"/>
                </a:solidFill>
              </a:rPr>
              <a:t>Hvala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dirty="0" err="1" smtClean="0">
                <a:solidFill>
                  <a:schemeClr val="accent2"/>
                </a:solidFill>
              </a:rPr>
              <a:t>na</a:t>
            </a:r>
            <a:r>
              <a:rPr lang="en-US" sz="4800" dirty="0" smtClean="0">
                <a:solidFill>
                  <a:schemeClr val="accent2"/>
                </a:solidFill>
              </a:rPr>
              <a:t> pa</a:t>
            </a:r>
            <a:r>
              <a:rPr lang="sr-Latn-RS" sz="4800" dirty="0" smtClean="0">
                <a:solidFill>
                  <a:schemeClr val="accent2"/>
                </a:solidFill>
              </a:rPr>
              <a:t>žnji!</a:t>
            </a:r>
            <a:endParaRPr lang="en-US" sz="4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90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58091" y="627017"/>
            <a:ext cx="7785463" cy="5055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8091" y="846356"/>
            <a:ext cx="865740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Klasterovanje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baza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podataka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je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proces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koji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kombinuje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više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od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jedne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serverske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instance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koji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se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povezuju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na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istu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bazu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podataka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Ponekada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jedan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server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može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biti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neadekvatan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za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upravljanje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velikom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količinom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podataka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ili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velikim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brojem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upita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koji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su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potrebni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upravo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je to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trenutak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u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kome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klaster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baze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podataka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postaje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neophodan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</a:t>
            </a:r>
            <a:endParaRPr lang="en-US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sr-Latn-R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sr-Latn-R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MySQL Klaster je tehnologija koja omogućava nedeljivo klasterovanje MySQL sistema za upravljanje bazama podataka. Dizajnirana je da omogući visoku dostupnost kao i visoku propusnost sa jako malim kašnjenjima, a takođe omogućava i skoro linearnu skalabilnost</a:t>
            </a:r>
            <a:r>
              <a:rPr lang="pl-PL" dirty="0"/>
              <a:t/>
            </a:r>
            <a:br>
              <a:rPr lang="pl-PL" dirty="0"/>
            </a:br>
            <a:endParaRPr lang="sr-Latn-R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sr-Latn-RS" dirty="0" smtClean="0"/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45958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2960" y="770709"/>
            <a:ext cx="8098971" cy="5081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2960" y="770708"/>
            <a:ext cx="1053846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 err="1" smtClean="0">
                <a:solidFill>
                  <a:schemeClr val="accent2"/>
                </a:solidFill>
              </a:rPr>
              <a:t>Klasterovanje</a:t>
            </a:r>
            <a:r>
              <a:rPr lang="en-US" sz="3200" b="1" dirty="0" smtClean="0">
                <a:solidFill>
                  <a:schemeClr val="accent2"/>
                </a:solidFill>
              </a:rPr>
              <a:t> </a:t>
            </a:r>
            <a:r>
              <a:rPr lang="en-US" sz="3200" b="1" dirty="0" err="1" smtClean="0">
                <a:solidFill>
                  <a:schemeClr val="accent2"/>
                </a:solidFill>
              </a:rPr>
              <a:t>baza</a:t>
            </a:r>
            <a:r>
              <a:rPr lang="en-US" sz="3200" b="1" dirty="0" smtClean="0">
                <a:solidFill>
                  <a:schemeClr val="accent2"/>
                </a:solidFill>
              </a:rPr>
              <a:t> </a:t>
            </a:r>
            <a:r>
              <a:rPr lang="en-US" sz="3200" b="1" dirty="0" err="1" smtClean="0">
                <a:solidFill>
                  <a:schemeClr val="accent2"/>
                </a:solidFill>
              </a:rPr>
              <a:t>podataka</a:t>
            </a:r>
            <a:endParaRPr lang="sr-Latn-RS" sz="3200" dirty="0">
              <a:solidFill>
                <a:schemeClr val="accent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sr-Latn-RS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sr-Latn-R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Redundantnost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podataka</a:t>
            </a:r>
            <a:endParaRPr lang="sr-Latn-RS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Balansiranje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optere</a:t>
            </a:r>
            <a:r>
              <a:rPr lang="sr-Latn-R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ćenja</a:t>
            </a:r>
          </a:p>
          <a:p>
            <a:endParaRPr lang="sr-Latn-RS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sr-Latn-R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Visoka dostupnost</a:t>
            </a:r>
          </a:p>
          <a:p>
            <a:endParaRPr lang="sr-Latn-RS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sr-Latn-R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Nadgledanje  i automatizacija</a:t>
            </a:r>
            <a:endParaRPr lang="sr-Latn-R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02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2538" y="1059982"/>
            <a:ext cx="95787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 err="1" smtClean="0">
                <a:solidFill>
                  <a:schemeClr val="accent2"/>
                </a:solidFill>
              </a:rPr>
              <a:t>Arhitektura</a:t>
            </a:r>
            <a:r>
              <a:rPr lang="en-US" sz="3200" b="1" dirty="0" smtClean="0">
                <a:solidFill>
                  <a:schemeClr val="accent2"/>
                </a:solidFill>
              </a:rPr>
              <a:t> </a:t>
            </a:r>
            <a:r>
              <a:rPr lang="en-US" sz="3200" b="1" dirty="0">
                <a:solidFill>
                  <a:schemeClr val="accent2"/>
                </a:solidFill>
              </a:rPr>
              <a:t>MySQL </a:t>
            </a:r>
            <a:r>
              <a:rPr lang="en-US" sz="3200" b="1" dirty="0" err="1">
                <a:solidFill>
                  <a:schemeClr val="accent2"/>
                </a:solidFill>
              </a:rPr>
              <a:t>klastera</a:t>
            </a:r>
            <a:endParaRPr lang="sr-Latn-RS" sz="3200" b="1" dirty="0">
              <a:solidFill>
                <a:schemeClr val="accent2"/>
              </a:solidFill>
            </a:endParaRPr>
          </a:p>
          <a:p>
            <a:pPr lvl="0"/>
            <a:endParaRPr lang="sr-Latn-RS" sz="32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/>
            <a:endParaRPr lang="sr-Latn-R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MySQL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klaster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projektovan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je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nad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distribuiranom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multi-master,  ACID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arhitekturom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koja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nema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nijednu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tačku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otkaza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ili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greške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On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koristi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auto-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shareding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particionisanje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kako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bi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skalirao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operacije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čitanja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upisa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tržišnom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(commodity)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hardveru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može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mu se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pristupati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putem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SQL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Non-SQL API-ja.</a:t>
            </a:r>
            <a:endParaRPr lang="sr-Latn-R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/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9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9640" y="548640"/>
            <a:ext cx="94945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dirty="0" smtClean="0">
                <a:solidFill>
                  <a:schemeClr val="accent2"/>
                </a:solidFill>
              </a:rPr>
              <a:t>Replikacija</a:t>
            </a:r>
          </a:p>
          <a:p>
            <a:endParaRPr lang="sr-Latn-R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Interno, MySQL klaster koristi sinhronu replikaciju kroz dvofazni mehanizam za komitovanje kako bi se garantovalo da su podaci upisani na više nodova u trenutku nakon što su podaci komitovani. MySQL klaster automatski kreira grupe nodova od broja replika kao i data nodova koji su specificirani od strane korisnika. Ažuriranja se sinhrono replikuju među članovima grupe nodova kako bi zaštitili podatke od gubljenja i kako bi omogućili brži oporavak od kvarova i problema koji nastaju među nodovima</a:t>
            </a:r>
          </a:p>
          <a:p>
            <a:endParaRPr lang="sr-Latn-R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Ovo </a:t>
            </a:r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je svakako u suprotnosti sa uobičajenom MySQL replikacijom koja je asinhrona. </a:t>
            </a:r>
          </a:p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Takođe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moguće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je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obaviti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asinhronu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replikaciju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među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klasterima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što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je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poznato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pod MySQL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replikacijom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klastera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ili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geografskom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replikacijom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Ovo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obično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koristi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kako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bi se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vršila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replikacija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klastera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među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data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centrima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zbog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mogućnosti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reparacije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nakon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neke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katastrofe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ili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kako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bi se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redukovali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efekti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mrežnog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kašnjenja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lociranjem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podataka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fizički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bliže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korisnicima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istih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39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4694" y="947056"/>
            <a:ext cx="94594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dirty="0" smtClean="0">
                <a:solidFill>
                  <a:schemeClr val="accent2"/>
                </a:solidFill>
              </a:rPr>
              <a:t>Horizontalno particionisanje podataka</a:t>
            </a:r>
            <a:endParaRPr lang="sr-Latn-RS" sz="3600" dirty="0">
              <a:solidFill>
                <a:schemeClr val="accent2"/>
              </a:solidFill>
            </a:endParaRPr>
          </a:p>
          <a:p>
            <a:pPr marL="0" lvl="1"/>
            <a:endParaRPr lang="sr-Latn-RS" b="1" dirty="0" smtClean="0"/>
          </a:p>
          <a:p>
            <a:pPr marL="0" lvl="1"/>
            <a:endParaRPr lang="sr-Latn-RS" b="1" dirty="0"/>
          </a:p>
          <a:p>
            <a:pPr marL="0" lvl="1"/>
            <a:endParaRPr lang="sr-Latn-RS" b="1" dirty="0" smtClean="0"/>
          </a:p>
          <a:p>
            <a:pPr marL="0" lvl="1"/>
            <a:endParaRPr lang="sr-Latn-RS" b="1" dirty="0"/>
          </a:p>
          <a:p>
            <a:pPr marL="0" lvl="1"/>
            <a:r>
              <a:rPr lang="sr-Latn-R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Podaci u tabelama MySQL klastera (NDB) se automatski particionišu kroz sve data nodove u sistemu. Ovo je se bazira na algoritmu za heširanje koji se oslanja na primarni ključ tabele i transparentan je kranjoj aplikaciji.  Klijenti se mogu povezati na bilo koji od nodova u klasteru i njihovi upiti automatski pristupaju ispravnim delovima potrebnim da zadovolje upit ili izvrše transakciju.</a:t>
            </a:r>
          </a:p>
          <a:p>
            <a:pPr marL="0" lvl="1"/>
            <a:endParaRPr lang="sr-Latn-RS" b="1" dirty="0"/>
          </a:p>
          <a:p>
            <a:pPr marL="0" lvl="1"/>
            <a:endParaRPr lang="sr-Latn-RS" b="1" dirty="0" smtClean="0"/>
          </a:p>
          <a:p>
            <a:pPr marL="0" lvl="1"/>
            <a:endParaRPr lang="sr-Latn-RS" b="1" dirty="0"/>
          </a:p>
          <a:p>
            <a:pPr marL="0" lvl="1"/>
            <a:endParaRPr lang="sr-Latn-RS" b="1" dirty="0" smtClean="0"/>
          </a:p>
          <a:p>
            <a:pPr marL="0" lvl="1"/>
            <a:endParaRPr lang="sr-Latn-RS" b="1" dirty="0" smtClean="0"/>
          </a:p>
          <a:p>
            <a:pPr marL="0" lvl="1"/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14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2960" y="787240"/>
            <a:ext cx="96012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sr-Latn-RS" sz="2800" b="1" dirty="0" smtClean="0">
                <a:solidFill>
                  <a:schemeClr val="accent2"/>
                </a:solidFill>
              </a:rPr>
              <a:t>Hibridno skladištenje</a:t>
            </a:r>
            <a:endParaRPr lang="en-US" sz="2800" b="1" dirty="0" smtClean="0">
              <a:solidFill>
                <a:schemeClr val="accent2"/>
              </a:solidFill>
            </a:endParaRPr>
          </a:p>
          <a:p>
            <a:endParaRPr lang="sr-Latn-RS" sz="24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MySQL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klaster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omogućava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setove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podataka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koji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su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veći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od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kapaciteta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svake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od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mašina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kojima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mogu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biti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skladišteni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sr-Latn-R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sr-Latn-R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sr-Latn-R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MySQL čuva sve indeksirane kolone u distribuiranoj memoriji ili na disku koji ima keš mememoriju. Čuvanje neindeksiranih kolona na disku dopušta MySQL klasteru da skladišti datasetove koji su veći nego memorija koja je agregirana u klasterovanim mašinama.</a:t>
            </a:r>
            <a:endParaRPr lang="sr-Latn-R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sr-Latn-RS" dirty="0" smtClean="0"/>
          </a:p>
          <a:p>
            <a:endParaRPr lang="en-US" sz="1600" dirty="0"/>
          </a:p>
          <a:p>
            <a:pPr marL="0" lvl="1"/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82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0118" y="1095369"/>
            <a:ext cx="9464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Shared nothing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800098" y="2552539"/>
            <a:ext cx="9464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MySQL klaster projektovan je tako da nema nijednu tačku otkaza. Ako se omogući pravilno postavljanje klastera, svaki pojedinačni nod, sistem i deo hardvera može otkazati bez da ceo klaster otkaže zbog toga. Deljivi disk (SAN) nije neophodan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84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3440" y="869051"/>
            <a:ext cx="86563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3200" b="1" dirty="0" smtClean="0">
                <a:solidFill>
                  <a:schemeClr val="accent2"/>
                </a:solidFill>
              </a:rPr>
              <a:t>Implementacija 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3440" y="1956139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	</a:t>
            </a:r>
            <a:r>
              <a:rPr lang="sr-Latn-R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Data node: </a:t>
            </a:r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 ovim nodovima se čuvaju podaci. Tabele se automatski dele među data nodovima što takođe transparentno upravlja balansiranjem opterećenja, replikacijom, otkazima i samooporavakom.</a:t>
            </a:r>
          </a:p>
          <a:p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	</a:t>
            </a:r>
            <a:r>
              <a:rPr lang="sr-Latn-R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Management node: </a:t>
            </a:r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Koristi se za konfiguraciju i nadgledanje klastera. Oni su neophodni jedino za startovanje i restartovanje klastera. Takođe mogu biti kokfigurisani kao arbitri, ali to nije obavezno (umesto toga, MySQL serveri mogu biti konfigurisani kao arbitri)</a:t>
            </a:r>
          </a:p>
          <a:p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	</a:t>
            </a:r>
            <a:r>
              <a:rPr lang="sr-Latn-R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SQL node:  </a:t>
            </a:r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MySQL server koji se konektuje na sve data nodove kako bi obavio skladištenje i preuzimanje podataka. Ovaj tip noda je opcionalni; moguće je vršiti upite na data nodove direktno kroz NDB API, ili jednostavno koristiti C++ API ili neki dodatni NoSQL API koji je prethodno opisan.</a:t>
            </a:r>
          </a:p>
        </p:txBody>
      </p:sp>
    </p:spTree>
    <p:extLst>
      <p:ext uri="{BB962C8B-B14F-4D97-AF65-F5344CB8AC3E}">
        <p14:creationId xmlns:p14="http://schemas.microsoft.com/office/powerpoint/2010/main" val="411936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1594</TotalTime>
  <Words>710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Symbol</vt:lpstr>
      <vt:lpstr>Times New Roman</vt:lpstr>
      <vt:lpstr>Trebuchet MS</vt:lpstr>
      <vt:lpstr>Wingdings</vt:lpstr>
      <vt:lpstr>Wingdings 3</vt:lpstr>
      <vt:lpstr>Facet</vt:lpstr>
      <vt:lpstr>       Klaster rešenja u MySQL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 struktura i organizacija indeksa u MySql bazi podataka</dc:title>
  <dc:creator>MarijaS</dc:creator>
  <cp:lastModifiedBy>MarijaS</cp:lastModifiedBy>
  <cp:revision>49</cp:revision>
  <dcterms:created xsi:type="dcterms:W3CDTF">2020-04-22T19:29:25Z</dcterms:created>
  <dcterms:modified xsi:type="dcterms:W3CDTF">2020-06-21T22:04:17Z</dcterms:modified>
</cp:coreProperties>
</file>