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FC901-3F5A-486B-8756-9A8AEBBC7C2B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9A341-5362-4B49-8BBF-CF7ED9C18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7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8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457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Discussion.p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icdesign.stackexchange.com/questions/77654/what-is-the-unambiguously-correct-pictogram-for-database-storag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indful-gym.blogspot.com/2016/02/description-of-mindfulgym-for-research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mindful-gym.blogspot.com/2016/02/description-of-mindfulgym-for-research.html" TargetMode="External"/><Relationship Id="rId5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indful-gym.blogspot.com/2016/02/description-of-mindfulgym-for-research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indful-gym.blogspot.com/2016/02/description-of-mindfulgym-for-research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2019.igem.org/Team:Exeter/Result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2019.igem.org/Team:Exeter/Result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EAF445D0-CF55-4D08-A1AE-931110371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59399B8-BBB0-4193-BE7B-7EB62CA23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325" y="457199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C8CBFE7-2992-45B4-A394-82AD7097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8621" y="457199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5866A5C-9F51-4124-A6FD-AB58720F2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8938" y="453642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0E8F0CB5-8945-49AF-AA81-1EB9711B05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769" r="-1" b="-1"/>
          <a:stretch/>
        </p:blipFill>
        <p:spPr>
          <a:xfrm>
            <a:off x="446533" y="641101"/>
            <a:ext cx="3703322" cy="5749463"/>
          </a:xfrm>
          <a:prstGeom prst="rect">
            <a:avLst/>
          </a:prstGeom>
        </p:spPr>
      </p:pic>
      <p:pic>
        <p:nvPicPr>
          <p:cNvPr id="1026" name="Picture 2" descr="Image result for data science logo">
            <a:extLst>
              <a:ext uri="{FF2B5EF4-FFF2-40B4-BE49-F238E27FC236}">
                <a16:creationId xmlns:a16="http://schemas.microsoft.com/office/drawing/2014/main" id="{6050D128-6736-4D5A-8CD2-EABD06F879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" r="1106"/>
          <a:stretch/>
        </p:blipFill>
        <p:spPr bwMode="auto">
          <a:xfrm>
            <a:off x="4241830" y="641102"/>
            <a:ext cx="7496845" cy="346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C611EEE4-B19B-462B-9B23-C4704CAF3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8621" y="4199466"/>
            <a:ext cx="7501436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C1459-9A8D-44DB-9692-A294C3B75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6487" y="4334837"/>
            <a:ext cx="7198253" cy="11408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Capstone Project –Battle of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AC567-9973-427E-AFC5-2F0017C70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6488" y="5475712"/>
            <a:ext cx="7198251" cy="5903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>
                    <a:alpha val="75000"/>
                  </a:srgbClr>
                </a:solidFill>
              </a:rPr>
              <a:t>New York city borough with most property sales and exploring the neighborhood for common venues</a:t>
            </a:r>
          </a:p>
        </p:txBody>
      </p:sp>
    </p:spTree>
    <p:extLst>
      <p:ext uri="{BB962C8B-B14F-4D97-AF65-F5344CB8AC3E}">
        <p14:creationId xmlns:p14="http://schemas.microsoft.com/office/powerpoint/2010/main" val="155948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6E26E-8333-4E86-8426-5CF3142F9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906" y="702155"/>
            <a:ext cx="3568661" cy="12697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Discussion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369F8E-B3D4-4A5C-BACC-A59E80C6F09A}"/>
              </a:ext>
            </a:extLst>
          </p:cNvPr>
          <p:cNvSpPr/>
          <p:nvPr/>
        </p:nvSpPr>
        <p:spPr>
          <a:xfrm>
            <a:off x="609906" y="2340864"/>
            <a:ext cx="3568661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defTabSz="45720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NY property data set includes many sales with a nonsensical $0 amount. These sales are transfer of deeds between family members.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Using an optimal cluster value derived using elbow method would produce more accurate clustering results.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C334FFBF-920C-4836-88C2-9E72664D9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54296" y="1284495"/>
            <a:ext cx="6735272" cy="41085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6E41E2E-BF22-40EC-A0FA-A4B3E3C8F061}"/>
              </a:ext>
            </a:extLst>
          </p:cNvPr>
          <p:cNvSpPr/>
          <p:nvPr/>
        </p:nvSpPr>
        <p:spPr>
          <a:xfrm>
            <a:off x="581192" y="2180496"/>
            <a:ext cx="34759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925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6E26E-8333-4E86-8426-5CF3142F9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1507414"/>
            <a:ext cx="5120255" cy="39033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369F8E-B3D4-4A5C-BACC-A59E80C6F09A}"/>
              </a:ext>
            </a:extLst>
          </p:cNvPr>
          <p:cNvSpPr/>
          <p:nvPr/>
        </p:nvSpPr>
        <p:spPr>
          <a:xfrm>
            <a:off x="6441743" y="1507415"/>
            <a:ext cx="4819091" cy="3903331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t">
            <a:normAutofit lnSpcReduction="10000"/>
          </a:bodyPr>
          <a:lstStyle/>
          <a:p>
            <a:pPr defTabSz="45720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defTabSz="45720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purpose of this project was to determine the borough that had most sales in a year based on the NY city Kaggle data set. Bronx was identified as the top borough. We also wanted to explore the neighborhood around Bronx and get recommendations/top picks for the most common venues.</a:t>
            </a:r>
          </a:p>
          <a:p>
            <a:pPr lvl="0" defTabSz="45720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defTabSz="45720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We were able to figure out the most common venues and cluster them using k-means. Finally, we visualized these findings in a NY location map and project these venues</a:t>
            </a:r>
          </a:p>
          <a:p>
            <a:pPr lvl="0" defTabSz="45720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41E2E-BF22-40EC-A0FA-A4B3E3C8F061}"/>
              </a:ext>
            </a:extLst>
          </p:cNvPr>
          <p:cNvSpPr/>
          <p:nvPr/>
        </p:nvSpPr>
        <p:spPr>
          <a:xfrm>
            <a:off x="581192" y="2180496"/>
            <a:ext cx="34759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53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 82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7" name="Rectangle 84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8" name="Rectangle 86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9" name="Rectangle 88">
            <a:extLst>
              <a:ext uri="{FF2B5EF4-FFF2-40B4-BE49-F238E27FC236}">
                <a16:creationId xmlns:a16="http://schemas.microsoft.com/office/drawing/2014/main" id="{FBB53F82-F191-4EEB-AB7B-F69E634F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6E26E-8333-4E86-8426-5CF3142F9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702156"/>
            <a:ext cx="11029616" cy="6413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Introduction/business problem</a:t>
            </a:r>
          </a:p>
        </p:txBody>
      </p:sp>
      <p:sp>
        <p:nvSpPr>
          <p:cNvPr id="230" name="Rectangle 90">
            <a:extLst>
              <a:ext uri="{FF2B5EF4-FFF2-40B4-BE49-F238E27FC236}">
                <a16:creationId xmlns:a16="http://schemas.microsoft.com/office/drawing/2014/main" id="{8616AA08-3831-473D-B61B-89484A33C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1" name="Rectangle 92">
            <a:extLst>
              <a:ext uri="{FF2B5EF4-FFF2-40B4-BE49-F238E27FC236}">
                <a16:creationId xmlns:a16="http://schemas.microsoft.com/office/drawing/2014/main" id="{8431B918-3A1C-46BA-9430-CAD97D9DA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2" name="Rectangle 94">
            <a:extLst>
              <a:ext uri="{FF2B5EF4-FFF2-40B4-BE49-F238E27FC236}">
                <a16:creationId xmlns:a16="http://schemas.microsoft.com/office/drawing/2014/main" id="{8400935A-2F82-4DC4-A4E1-E12EFB8C2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41E2E-BF22-40EC-A0FA-A4B3E3C8F061}"/>
              </a:ext>
            </a:extLst>
          </p:cNvPr>
          <p:cNvSpPr/>
          <p:nvPr/>
        </p:nvSpPr>
        <p:spPr>
          <a:xfrm>
            <a:off x="581193" y="2180496"/>
            <a:ext cx="6917210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New York City has diverse culture and point of interests uniquely spread across 5 boroughs and its distinct neighborhoods make the city so special</a:t>
            </a:r>
            <a:b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research team wants to analyze New York city properties sale data and visualize the sale activities for each of its 5 boroughs. They have a requirement to find out the “Borough” that made the most sales.</a:t>
            </a:r>
            <a:b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team would identify the borough with most sales based on sale data, then would utilize the Foursquare APIs/location data to identify the recommendations for common/popular venues in the neighborhoods. Using K means, the common venues will be clustered in groups Finally this data will be projected and visualized on a city neighborhood map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6" y="2180496"/>
            <a:ext cx="3703321" cy="4045683"/>
          </a:xfrm>
          <a:prstGeom prst="rect">
            <a:avLst/>
          </a:prstGeom>
          <a:solidFill>
            <a:schemeClr val="bg1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Graphic 41" descr="CRM Customer Insights App">
            <a:extLst>
              <a:ext uri="{FF2B5EF4-FFF2-40B4-BE49-F238E27FC236}">
                <a16:creationId xmlns:a16="http://schemas.microsoft.com/office/drawing/2014/main" id="{4C9AE262-8B17-496D-8F03-F00E0424F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3915" y="2671858"/>
            <a:ext cx="3059782" cy="305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8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 82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7" name="Rectangle 84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8" name="Rectangle 86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9" name="Rectangle 88">
            <a:extLst>
              <a:ext uri="{FF2B5EF4-FFF2-40B4-BE49-F238E27FC236}">
                <a16:creationId xmlns:a16="http://schemas.microsoft.com/office/drawing/2014/main" id="{FBB53F82-F191-4EEB-AB7B-F69E634F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6E26E-8333-4E86-8426-5CF3142F9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702156"/>
            <a:ext cx="11029616" cy="6483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Data selection</a:t>
            </a:r>
          </a:p>
        </p:txBody>
      </p:sp>
      <p:sp>
        <p:nvSpPr>
          <p:cNvPr id="230" name="Rectangle 90">
            <a:extLst>
              <a:ext uri="{FF2B5EF4-FFF2-40B4-BE49-F238E27FC236}">
                <a16:creationId xmlns:a16="http://schemas.microsoft.com/office/drawing/2014/main" id="{8616AA08-3831-473D-B61B-89484A33C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1" name="Rectangle 92">
            <a:extLst>
              <a:ext uri="{FF2B5EF4-FFF2-40B4-BE49-F238E27FC236}">
                <a16:creationId xmlns:a16="http://schemas.microsoft.com/office/drawing/2014/main" id="{8431B918-3A1C-46BA-9430-CAD97D9DA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2" name="Rectangle 94">
            <a:extLst>
              <a:ext uri="{FF2B5EF4-FFF2-40B4-BE49-F238E27FC236}">
                <a16:creationId xmlns:a16="http://schemas.microsoft.com/office/drawing/2014/main" id="{8400935A-2F82-4DC4-A4E1-E12EFB8C2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41E2E-BF22-40EC-A0FA-A4B3E3C8F061}"/>
              </a:ext>
            </a:extLst>
          </p:cNvPr>
          <p:cNvSpPr/>
          <p:nvPr/>
        </p:nvSpPr>
        <p:spPr>
          <a:xfrm>
            <a:off x="581192" y="1500458"/>
            <a:ext cx="7363957" cy="472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Find out the borough that had the most sales in the NY property sales data set from Kaggle 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https://www.kaggle.com/new-york-city/nyc-property-sales/data</a:t>
            </a:r>
            <a:b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We then use the NY geospatial data to merge the neighborhood coordinates and make use of Foursquare APIs to get the top recommendations for these neighborhoods. </a:t>
            </a: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https://geo.nyu.edu/catalog/nyu_2451_34572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b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6" y="2180496"/>
            <a:ext cx="3703321" cy="4045683"/>
          </a:xfrm>
          <a:prstGeom prst="rect">
            <a:avLst/>
          </a:prstGeom>
          <a:solidFill>
            <a:schemeClr val="bg1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968F3B4-F398-45EB-A38A-8848CEAE7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14290" y="2630775"/>
            <a:ext cx="3122746" cy="3122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996666-5294-4F40-B4A7-013CF1ADC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378" y="3989755"/>
            <a:ext cx="50673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0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D2AF00E-D433-4047-863F-BCB69CEC3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588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6E26E-8333-4E86-8426-5CF3142F9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559" y="938022"/>
            <a:ext cx="6647905" cy="6516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212" name="Rectangle 96">
            <a:extLst>
              <a:ext uri="{FF2B5EF4-FFF2-40B4-BE49-F238E27FC236}">
                <a16:creationId xmlns:a16="http://schemas.microsoft.com/office/drawing/2014/main" id="{0997DBEA-6DFC-457A-9850-E5350535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9446CF5-953A-4916-BFF4-F5558E5C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77B945C-B433-4DFF-9A67-A5C9257E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41E2E-BF22-40EC-A0FA-A4B3E3C8F061}"/>
              </a:ext>
            </a:extLst>
          </p:cNvPr>
          <p:cNvSpPr/>
          <p:nvPr/>
        </p:nvSpPr>
        <p:spPr>
          <a:xfrm>
            <a:off x="807559" y="1926471"/>
            <a:ext cx="6690843" cy="4207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rgbClr val="FFFFFF"/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</a:rPr>
              <a:t> A statistical exploration methodology was used to analyze the problem and datasets along with visualization techniques. 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dirty="0">
              <a:solidFill>
                <a:srgbClr val="FFFFFF"/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</a:rPr>
              <a:t> Neighborhood locations are converted into respective latitude and longitude coordinates.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rgbClr val="FFFFFF"/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</a:rPr>
              <a:t> This data analysis and exploration also involved a main machine learning technique using which the data was clustered i.e. most popular neighborhood venues. K-means clustering implemented in Python to produce the results. 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rgbClr val="FFFFFF"/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</a:rPr>
              <a:t> Foursquare APIs are leveraged to get the top recommended venues for each of the neighborhoods.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rgbClr val="FFFFFF"/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58ED7C49-1CBC-4CAA-A7F5-0925BCC6E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76761" y="2045528"/>
            <a:ext cx="3053422" cy="306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71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191">
            <a:extLst>
              <a:ext uri="{FF2B5EF4-FFF2-40B4-BE49-F238E27FC236}">
                <a16:creationId xmlns:a16="http://schemas.microsoft.com/office/drawing/2014/main" id="{35E47987-51DD-47D8-82CB-3239C1041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9" name="Rectangle 193">
            <a:extLst>
              <a:ext uri="{FF2B5EF4-FFF2-40B4-BE49-F238E27FC236}">
                <a16:creationId xmlns:a16="http://schemas.microsoft.com/office/drawing/2014/main" id="{343B51BC-A337-4FC1-8BEC-2C71D3B3F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1" name="Rectangle 195">
            <a:extLst>
              <a:ext uri="{FF2B5EF4-FFF2-40B4-BE49-F238E27FC236}">
                <a16:creationId xmlns:a16="http://schemas.microsoft.com/office/drawing/2014/main" id="{F06EB04D-98C2-4D74-86BC-1E95ECF5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3" name="Rectangle 197">
            <a:extLst>
              <a:ext uri="{FF2B5EF4-FFF2-40B4-BE49-F238E27FC236}">
                <a16:creationId xmlns:a16="http://schemas.microsoft.com/office/drawing/2014/main" id="{118310A3-1517-431E-A8FC-5E6F018BC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6E26E-8333-4E86-8426-5CF3142F9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702156"/>
            <a:ext cx="3475915" cy="12345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214" name="Rectangle 199">
            <a:extLst>
              <a:ext uri="{FF2B5EF4-FFF2-40B4-BE49-F238E27FC236}">
                <a16:creationId xmlns:a16="http://schemas.microsoft.com/office/drawing/2014/main" id="{7F23E396-BE04-4D91-89A5-24877C3E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5" name="Rectangle 201">
            <a:extLst>
              <a:ext uri="{FF2B5EF4-FFF2-40B4-BE49-F238E27FC236}">
                <a16:creationId xmlns:a16="http://schemas.microsoft.com/office/drawing/2014/main" id="{3250CC05-D6B0-42F7-9792-8677B5394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6" name="Rectangle 203">
            <a:extLst>
              <a:ext uri="{FF2B5EF4-FFF2-40B4-BE49-F238E27FC236}">
                <a16:creationId xmlns:a16="http://schemas.microsoft.com/office/drawing/2014/main" id="{B0704962-EC61-43A0-B8F5-F0E73686A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08362B6-9A18-4509-9C6C-9395862E3832}"/>
              </a:ext>
            </a:extLst>
          </p:cNvPr>
          <p:cNvSpPr/>
          <p:nvPr/>
        </p:nvSpPr>
        <p:spPr>
          <a:xfrm>
            <a:off x="581192" y="2180496"/>
            <a:ext cx="34759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Find out the borough that had the most sales in the NY property sales data set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0DBC3A1-652F-4058-94C8-0F512D44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26" y="628650"/>
            <a:ext cx="7503518" cy="3528456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0F7231-C06A-484B-89B9-38CC598AB3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19047" y="945143"/>
            <a:ext cx="7165430" cy="2901998"/>
          </a:xfrm>
          <a:prstGeom prst="rect">
            <a:avLst/>
          </a:prstGeom>
        </p:spPr>
      </p:pic>
      <p:sp>
        <p:nvSpPr>
          <p:cNvPr id="208" name="Rectangle 207">
            <a:extLst>
              <a:ext uri="{FF2B5EF4-FFF2-40B4-BE49-F238E27FC236}">
                <a16:creationId xmlns:a16="http://schemas.microsoft.com/office/drawing/2014/main" id="{5A205CC8-8A08-4581-B9ED-683CF3A04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26" y="4233559"/>
            <a:ext cx="2431278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39C517D-26CB-46C0-BE2C-F53C722D436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76508" y="4401459"/>
            <a:ext cx="1972653" cy="1811621"/>
          </a:xfrm>
          <a:prstGeom prst="rect">
            <a:avLst/>
          </a:prstGeom>
        </p:spPr>
      </p:pic>
      <p:sp>
        <p:nvSpPr>
          <p:cNvPr id="210" name="Rectangle 209">
            <a:extLst>
              <a:ext uri="{FF2B5EF4-FFF2-40B4-BE49-F238E27FC236}">
                <a16:creationId xmlns:a16="http://schemas.microsoft.com/office/drawing/2014/main" id="{346213D2-D46D-4305-94F6-BD88087DD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8493" y="4233559"/>
            <a:ext cx="2450183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DB2547-9120-4FE8-85E6-597643AFF69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933481" y="4563716"/>
            <a:ext cx="2109373" cy="1487107"/>
          </a:xfrm>
          <a:prstGeom prst="rect">
            <a:avLst/>
          </a:prstGeom>
        </p:spPr>
      </p:pic>
      <p:sp>
        <p:nvSpPr>
          <p:cNvPr id="212" name="Rectangle 211">
            <a:extLst>
              <a:ext uri="{FF2B5EF4-FFF2-40B4-BE49-F238E27FC236}">
                <a16:creationId xmlns:a16="http://schemas.microsoft.com/office/drawing/2014/main" id="{0D090A5C-3625-4701-8C21-52969B3A7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95161" y="4233559"/>
            <a:ext cx="2450183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58ED7C49-1CBC-4CAA-A7F5-0925BCC6EF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648829" y="4401459"/>
            <a:ext cx="1807091" cy="18116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6E41E2E-BF22-40EC-A0FA-A4B3E3C8F061}"/>
              </a:ext>
            </a:extLst>
          </p:cNvPr>
          <p:cNvSpPr/>
          <p:nvPr/>
        </p:nvSpPr>
        <p:spPr>
          <a:xfrm>
            <a:off x="581192" y="2180496"/>
            <a:ext cx="34759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70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87F46A30-8137-48B8-B1D9-3890089BD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A852E5D-96B2-47B5-AB0F-426F231FB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1"/>
            <a:ext cx="3703320" cy="5935131"/>
            <a:chOff x="438068" y="457201"/>
            <a:chExt cx="3703320" cy="5935131"/>
          </a:xfrm>
        </p:grpSpPr>
        <p:sp>
          <p:nvSpPr>
            <p:cNvPr id="162" name="Rectangle 103">
              <a:extLst>
                <a:ext uri="{FF2B5EF4-FFF2-40B4-BE49-F238E27FC236}">
                  <a16:creationId xmlns:a16="http://schemas.microsoft.com/office/drawing/2014/main" id="{FBEA2C8A-CA20-494E-8DAA-985E842E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41102"/>
              <a:ext cx="3702134" cy="5751230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BAE429C-3A94-4C39-B88C-596F1E4C0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1"/>
              <a:ext cx="3703320" cy="91440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C6E26E-8333-4E86-8426-5CF3142F9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3316166"/>
            <a:ext cx="3412067" cy="17977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1A4188A-F2A5-4375-8AEE-6D4CA64A5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5236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58ED7C49-1CBC-4CAA-A7F5-0925BCC6E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63040" y="1014611"/>
            <a:ext cx="1654104" cy="16582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6E41E2E-BF22-40EC-A0FA-A4B3E3C8F061}"/>
              </a:ext>
            </a:extLst>
          </p:cNvPr>
          <p:cNvSpPr/>
          <p:nvPr/>
        </p:nvSpPr>
        <p:spPr>
          <a:xfrm>
            <a:off x="581192" y="2180496"/>
            <a:ext cx="34759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369F8E-B3D4-4A5C-BACC-A59E80C6F09A}"/>
              </a:ext>
            </a:extLst>
          </p:cNvPr>
          <p:cNvSpPr/>
          <p:nvPr/>
        </p:nvSpPr>
        <p:spPr>
          <a:xfrm>
            <a:off x="4283327" y="1561513"/>
            <a:ext cx="7324474" cy="1867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Using Foursquare APIs get the venue recommendations for each of the neighborhoods in the borough.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b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D84BA2-EE8E-4672-9B54-CA2598BF1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830" y="3316167"/>
            <a:ext cx="7699090" cy="317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1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87F46A30-8137-48B8-B1D9-3890089BD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A852E5D-96B2-47B5-AB0F-426F231FB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1"/>
            <a:ext cx="3703320" cy="5935131"/>
            <a:chOff x="438068" y="457201"/>
            <a:chExt cx="3703320" cy="5935131"/>
          </a:xfrm>
        </p:grpSpPr>
        <p:sp>
          <p:nvSpPr>
            <p:cNvPr id="162" name="Rectangle 103">
              <a:extLst>
                <a:ext uri="{FF2B5EF4-FFF2-40B4-BE49-F238E27FC236}">
                  <a16:creationId xmlns:a16="http://schemas.microsoft.com/office/drawing/2014/main" id="{FBEA2C8A-CA20-494E-8DAA-985E842E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41102"/>
              <a:ext cx="3702134" cy="5751230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BAE429C-3A94-4C39-B88C-596F1E4C0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1"/>
              <a:ext cx="3703320" cy="91440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C6E26E-8333-4E86-8426-5CF3142F9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3316166"/>
            <a:ext cx="3412067" cy="17977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1A4188A-F2A5-4375-8AEE-6D4CA64A5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5236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58ED7C49-1CBC-4CAA-A7F5-0925BCC6E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63040" y="1014611"/>
            <a:ext cx="1654104" cy="16582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6E41E2E-BF22-40EC-A0FA-A4B3E3C8F061}"/>
              </a:ext>
            </a:extLst>
          </p:cNvPr>
          <p:cNvSpPr/>
          <p:nvPr/>
        </p:nvSpPr>
        <p:spPr>
          <a:xfrm>
            <a:off x="581192" y="2180496"/>
            <a:ext cx="34759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369F8E-B3D4-4A5C-BACC-A59E80C6F09A}"/>
              </a:ext>
            </a:extLst>
          </p:cNvPr>
          <p:cNvSpPr/>
          <p:nvPr/>
        </p:nvSpPr>
        <p:spPr>
          <a:xfrm>
            <a:off x="4283326" y="641103"/>
            <a:ext cx="7410863" cy="2675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Group the venues using clustering and list the most common venues for each of the neighborhoods. 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D0D14-FCD9-40E8-B664-040B952D7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945" y="2698957"/>
            <a:ext cx="7361969" cy="360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05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3" name="Rectangle 172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6E26E-8333-4E86-8426-5CF3142F9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800930"/>
            <a:ext cx="3568661" cy="7218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369F8E-B3D4-4A5C-BACC-A59E80C6F09A}"/>
              </a:ext>
            </a:extLst>
          </p:cNvPr>
          <p:cNvSpPr/>
          <p:nvPr/>
        </p:nvSpPr>
        <p:spPr>
          <a:xfrm>
            <a:off x="4561870" y="800930"/>
            <a:ext cx="7183597" cy="221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9D96C6"/>
              </a:buClr>
              <a:buSzPct val="92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9D96C6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k-means clustering used to segment/group top venues using neighborhood data.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9D96C6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9D96C6"/>
              </a:buClr>
              <a:buSzPct val="92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9D96C6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9D96C6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Picture 21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2C2F0298-678C-409A-BDD2-A9B41C2E6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3992" y="2643604"/>
            <a:ext cx="3141160" cy="30469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6E41E2E-BF22-40EC-A0FA-A4B3E3C8F061}"/>
              </a:ext>
            </a:extLst>
          </p:cNvPr>
          <p:cNvSpPr/>
          <p:nvPr/>
        </p:nvSpPr>
        <p:spPr>
          <a:xfrm>
            <a:off x="581192" y="2180496"/>
            <a:ext cx="34759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780D06E-44F0-4858-B76E-812F0F326DE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745" y="3404386"/>
            <a:ext cx="6576719" cy="294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89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3" name="Rectangle 172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6E26E-8333-4E86-8426-5CF3142F9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800930"/>
            <a:ext cx="3568661" cy="7218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369F8E-B3D4-4A5C-BACC-A59E80C6F09A}"/>
              </a:ext>
            </a:extLst>
          </p:cNvPr>
          <p:cNvSpPr/>
          <p:nvPr/>
        </p:nvSpPr>
        <p:spPr>
          <a:xfrm>
            <a:off x="4561870" y="800930"/>
            <a:ext cx="7183597" cy="221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9D96C6"/>
              </a:buClr>
              <a:buSzPct val="92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9D96C6"/>
              </a:buClr>
              <a:buSzPct val="92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9D96C6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Folium library used to visualize Bronx neighborhoods and its most common venue clusters.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9D96C6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9D96C6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9D96C6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Picture 21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2C2F0298-678C-409A-BDD2-A9B41C2E6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3992" y="2643604"/>
            <a:ext cx="3141160" cy="30469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6E41E2E-BF22-40EC-A0FA-A4B3E3C8F061}"/>
              </a:ext>
            </a:extLst>
          </p:cNvPr>
          <p:cNvSpPr/>
          <p:nvPr/>
        </p:nvSpPr>
        <p:spPr>
          <a:xfrm>
            <a:off x="581192" y="2180496"/>
            <a:ext cx="34759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5108A8-445E-4B0B-8EAB-F838E9FE6BE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80798" y="2928425"/>
            <a:ext cx="5943600" cy="312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331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92441"/>
      </a:dk2>
      <a:lt2>
        <a:srgbClr val="E7E8E2"/>
      </a:lt2>
      <a:accent1>
        <a:srgbClr val="9D96C6"/>
      </a:accent1>
      <a:accent2>
        <a:srgbClr val="7F8FBA"/>
      </a:accent2>
      <a:accent3>
        <a:srgbClr val="83AABC"/>
      </a:accent3>
      <a:accent4>
        <a:srgbClr val="77AFA9"/>
      </a:accent4>
      <a:accent5>
        <a:srgbClr val="83AD98"/>
      </a:accent5>
      <a:accent6>
        <a:srgbClr val="78B07C"/>
      </a:accent6>
      <a:hlink>
        <a:srgbClr val="7F8752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389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Franklin Gothic Book</vt:lpstr>
      <vt:lpstr>Franklin Gothic Demi</vt:lpstr>
      <vt:lpstr>Wingdings 2</vt:lpstr>
      <vt:lpstr>DividendVTI</vt:lpstr>
      <vt:lpstr>Capstone Project –Battle of Neighborhoods</vt:lpstr>
      <vt:lpstr>Introduction/business problem</vt:lpstr>
      <vt:lpstr>Data selection</vt:lpstr>
      <vt:lpstr>methodology</vt:lpstr>
      <vt:lpstr>methodology</vt:lpstr>
      <vt:lpstr>methodology</vt:lpstr>
      <vt:lpstr>methodology</vt:lpstr>
      <vt:lpstr>Results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–Battle of Neighborhoods</dc:title>
  <dc:creator>Saravanan Marimuthu (non-Celgene)</dc:creator>
  <cp:lastModifiedBy>Saravanan Marimuthu (non-Celgene)</cp:lastModifiedBy>
  <cp:revision>6</cp:revision>
  <dcterms:created xsi:type="dcterms:W3CDTF">2020-02-09T19:34:52Z</dcterms:created>
  <dcterms:modified xsi:type="dcterms:W3CDTF">2020-02-09T19:39:49Z</dcterms:modified>
</cp:coreProperties>
</file>