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9" r:id="rId7"/>
    <p:sldId id="258" r:id="rId8"/>
    <p:sldId id="260" r:id="rId9"/>
    <p:sldId id="264" r:id="rId10"/>
    <p:sldId id="261" r:id="rId11"/>
    <p:sldId id="265" r:id="rId12"/>
    <p:sldId id="266" r:id="rId13"/>
    <p:sldId id="271" r:id="rId14"/>
    <p:sldId id="272" r:id="rId15"/>
    <p:sldId id="268" r:id="rId16"/>
    <p:sldId id="267" r:id="rId17"/>
    <p:sldId id="269" r:id="rId18"/>
    <p:sldId id="270" r:id="rId1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3" d="100"/>
          <a:sy n="73" d="100"/>
        </p:scale>
        <p:origin x="13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22/08/2017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9057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22/08/2017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30673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22/08/2017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40139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22/08/2017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853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382926-025C-4492-A007-36A806BCA0F4}" type="datetimeFigureOut">
              <a:rPr lang="es-ES" smtClean="0"/>
              <a:t>22/08/2017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806741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9382926-025C-4492-A007-36A806BCA0F4}" type="datetimeFigureOut">
              <a:rPr lang="es-ES" smtClean="0"/>
              <a:t>22/08/2017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7240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9382926-025C-4492-A007-36A806BCA0F4}" type="datetimeFigureOut">
              <a:rPr lang="es-ES" smtClean="0"/>
              <a:t>22/08/2017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174672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9382926-025C-4492-A007-36A806BCA0F4}" type="datetimeFigureOut">
              <a:rPr lang="es-ES" smtClean="0"/>
              <a:t>22/08/2017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978876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82926-025C-4492-A007-36A806BCA0F4}" type="datetimeFigureOut">
              <a:rPr lang="es-ES" smtClean="0"/>
              <a:t>22/08/2017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7503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22/08/2017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1497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22/08/2017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193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82926-025C-4492-A007-36A806BCA0F4}" type="datetimeFigureOut">
              <a:rPr lang="es-ES" smtClean="0"/>
              <a:t>22/08/2017</a:t>
            </a:fld>
            <a:endParaRPr lang="es-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AC946-410E-4677-B1D6-226A086D226C}" type="slidenum">
              <a:rPr lang="es-ES" smtClean="0"/>
              <a:t>‹Nº›</a:t>
            </a:fld>
            <a:endParaRPr lang="es-ES"/>
          </a:p>
        </p:txBody>
      </p:sp>
    </p:spTree>
    <p:extLst>
      <p:ext uri="{BB962C8B-B14F-4D97-AF65-F5344CB8AC3E}">
        <p14:creationId xmlns:p14="http://schemas.microsoft.com/office/powerpoint/2010/main" val="2281365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mailto:jsanchez@ecn.com" TargetMode="External"/><Relationship Id="rId7" Type="http://schemas.openxmlformats.org/officeDocument/2006/relationships/hyperlink" Target="mailto:ana123@hotmail.com" TargetMode="External"/><Relationship Id="rId2" Type="http://schemas.openxmlformats.org/officeDocument/2006/relationships/hyperlink" Target="mailto:junap@gmail.com,jefe2@ecn.com" TargetMode="External"/><Relationship Id="rId1" Type="http://schemas.openxmlformats.org/officeDocument/2006/relationships/slideLayout" Target="../slideLayouts/slideLayout7.xml"/><Relationship Id="rId6" Type="http://schemas.openxmlformats.org/officeDocument/2006/relationships/hyperlink" Target="mailto:anad@ecn.com" TargetMode="External"/><Relationship Id="rId5" Type="http://schemas.openxmlformats.org/officeDocument/2006/relationships/hyperlink" Target="mailto:junap@gmail.com" TargetMode="External"/><Relationship Id="rId4" Type="http://schemas.openxmlformats.org/officeDocument/2006/relationships/hyperlink" Target="mailto:anad@ecn.com,ana123@hotmail.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mailto:jefe2@ecn.com" TargetMode="External"/><Relationship Id="rId2" Type="http://schemas.openxmlformats.org/officeDocument/2006/relationships/hyperlink" Target="mailto:junap@gmail.com" TargetMode="External"/><Relationship Id="rId1" Type="http://schemas.openxmlformats.org/officeDocument/2006/relationships/slideLayout" Target="../slideLayouts/slideLayout7.xml"/><Relationship Id="rId6" Type="http://schemas.openxmlformats.org/officeDocument/2006/relationships/hyperlink" Target="mailto:ana123@hotmail.com" TargetMode="External"/><Relationship Id="rId5" Type="http://schemas.openxmlformats.org/officeDocument/2006/relationships/hyperlink" Target="mailto:anad@ecn.com" TargetMode="External"/><Relationship Id="rId4" Type="http://schemas.openxmlformats.org/officeDocument/2006/relationships/hyperlink" Target="mailto:jsanchez@ecn.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16791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18304" y="251255"/>
            <a:ext cx="8063547" cy="861774"/>
          </a:xfrm>
          <a:prstGeom prst="rect">
            <a:avLst/>
          </a:prstGeom>
          <a:noFill/>
        </p:spPr>
        <p:txBody>
          <a:bodyPr wrap="square" rtlCol="0">
            <a:spAutoFit/>
          </a:bodyPr>
          <a:lstStyle/>
          <a:p>
            <a:r>
              <a:rPr lang="es-CO" sz="3200" b="1" dirty="0" smtClean="0">
                <a:solidFill>
                  <a:schemeClr val="bg1"/>
                </a:solidFill>
              </a:rPr>
              <a:t>Normalización  </a:t>
            </a:r>
            <a:endParaRPr lang="es-ES" dirty="0"/>
          </a:p>
          <a:p>
            <a:r>
              <a:rPr lang="es-ES" dirty="0" smtClean="0">
                <a:solidFill>
                  <a:schemeClr val="bg1"/>
                </a:solidFill>
              </a:rPr>
              <a:t>Primera Forma normal</a:t>
            </a:r>
            <a:endParaRPr lang="es-ES" sz="4800" b="1" dirty="0">
              <a:solidFill>
                <a:schemeClr val="bg1"/>
              </a:solidFill>
              <a:latin typeface="Helvetica" panose="020B0604020202030204" pitchFamily="34" charset="0"/>
            </a:endParaRPr>
          </a:p>
        </p:txBody>
      </p:sp>
      <p:graphicFrame>
        <p:nvGraphicFramePr>
          <p:cNvPr id="4" name="5 Tabla"/>
          <p:cNvGraphicFramePr>
            <a:graphicFrameLocks noGrp="1"/>
          </p:cNvGraphicFramePr>
          <p:nvPr>
            <p:extLst>
              <p:ext uri="{D42A27DB-BD31-4B8C-83A1-F6EECF244321}">
                <p14:modId xmlns:p14="http://schemas.microsoft.com/office/powerpoint/2010/main" val="80418792"/>
              </p:ext>
            </p:extLst>
          </p:nvPr>
        </p:nvGraphicFramePr>
        <p:xfrm>
          <a:off x="218304" y="1303547"/>
          <a:ext cx="7368210" cy="1114425"/>
        </p:xfrm>
        <a:graphic>
          <a:graphicData uri="http://schemas.openxmlformats.org/drawingml/2006/table">
            <a:tbl>
              <a:tblPr>
                <a:tableStyleId>{35758FB7-9AC5-4552-8A53-C91805E547FA}</a:tableStyleId>
              </a:tblPr>
              <a:tblGrid>
                <a:gridCol w="721559">
                  <a:extLst>
                    <a:ext uri="{9D8B030D-6E8A-4147-A177-3AD203B41FA5}">
                      <a16:colId xmlns:a16="http://schemas.microsoft.com/office/drawing/2014/main" val="20000"/>
                    </a:ext>
                  </a:extLst>
                </a:gridCol>
                <a:gridCol w="1326679">
                  <a:extLst>
                    <a:ext uri="{9D8B030D-6E8A-4147-A177-3AD203B41FA5}">
                      <a16:colId xmlns:a16="http://schemas.microsoft.com/office/drawing/2014/main" val="20001"/>
                    </a:ext>
                  </a:extLst>
                </a:gridCol>
                <a:gridCol w="1120673">
                  <a:extLst>
                    <a:ext uri="{9D8B030D-6E8A-4147-A177-3AD203B41FA5}">
                      <a16:colId xmlns:a16="http://schemas.microsoft.com/office/drawing/2014/main" val="20002"/>
                    </a:ext>
                  </a:extLst>
                </a:gridCol>
                <a:gridCol w="650979">
                  <a:extLst>
                    <a:ext uri="{9D8B030D-6E8A-4147-A177-3AD203B41FA5}">
                      <a16:colId xmlns:a16="http://schemas.microsoft.com/office/drawing/2014/main" val="20003"/>
                    </a:ext>
                  </a:extLst>
                </a:gridCol>
                <a:gridCol w="3548320">
                  <a:extLst>
                    <a:ext uri="{9D8B030D-6E8A-4147-A177-3AD203B41FA5}">
                      <a16:colId xmlns:a16="http://schemas.microsoft.com/office/drawing/2014/main" val="20004"/>
                    </a:ext>
                  </a:extLst>
                </a:gridCol>
              </a:tblGrid>
              <a:tr h="190500">
                <a:tc>
                  <a:txBody>
                    <a:bodyPr/>
                    <a:lstStyle/>
                    <a:p>
                      <a:pPr algn="l" fontAlgn="b"/>
                      <a:r>
                        <a:rPr lang="es-CO" sz="1400" u="none" strike="noStrike" dirty="0">
                          <a:effectLst/>
                        </a:rPr>
                        <a:t>Tabla</a:t>
                      </a:r>
                      <a:endParaRPr lang="es-CO" sz="1400" b="1" i="0" u="none" strike="noStrike" dirty="0">
                        <a:solidFill>
                          <a:srgbClr val="000000"/>
                        </a:solidFill>
                        <a:effectLst/>
                        <a:latin typeface="Calibri"/>
                      </a:endParaRPr>
                    </a:p>
                  </a:txBody>
                  <a:tcPr marL="9525" marR="9525" marT="9525" marB="0" anchor="b"/>
                </a:tc>
                <a:tc gridSpan="4">
                  <a:txBody>
                    <a:bodyPr/>
                    <a:lstStyle/>
                    <a:p>
                      <a:pPr algn="l" fontAlgn="b"/>
                      <a:r>
                        <a:rPr lang="es-CO" sz="1400" u="none" strike="noStrike" dirty="0">
                          <a:effectLst/>
                        </a:rPr>
                        <a:t>Empleados</a:t>
                      </a:r>
                      <a:endParaRPr lang="es-CO" sz="1400" b="1" i="0" u="none" strike="noStrike" dirty="0">
                        <a:solidFill>
                          <a:srgbClr val="000000"/>
                        </a:solidFill>
                        <a:effectLst/>
                        <a:latin typeface="Calibri"/>
                      </a:endParaRPr>
                    </a:p>
                  </a:txBody>
                  <a:tcPr marL="9525" marR="9525" marT="9525" marB="0" anchor="b"/>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190500">
                <a:tc>
                  <a:txBody>
                    <a:bodyPr/>
                    <a:lstStyle/>
                    <a:p>
                      <a:pPr algn="ctr" fontAlgn="b"/>
                      <a:r>
                        <a:rPr lang="es-CO" sz="1400" u="none" strike="noStrike" dirty="0" smtClean="0">
                          <a:effectLst/>
                        </a:rPr>
                        <a:t>código</a:t>
                      </a:r>
                      <a:endParaRPr lang="es-CO" sz="1400" b="1" i="1" u="none" strike="noStrike" dirty="0">
                        <a:solidFill>
                          <a:srgbClr val="000000"/>
                        </a:solidFill>
                        <a:effectLst/>
                        <a:latin typeface="Calibri"/>
                      </a:endParaRPr>
                    </a:p>
                  </a:txBody>
                  <a:tcPr marL="9525" marR="9525" marT="9525" marB="0" anchor="b"/>
                </a:tc>
                <a:tc>
                  <a:txBody>
                    <a:bodyPr/>
                    <a:lstStyle/>
                    <a:p>
                      <a:pPr algn="ctr" fontAlgn="b"/>
                      <a:r>
                        <a:rPr lang="es-CO" sz="1400" u="none" strike="noStrike" dirty="0">
                          <a:effectLst/>
                        </a:rPr>
                        <a:t>Nombre</a:t>
                      </a:r>
                      <a:endParaRPr lang="es-CO" sz="1400" b="1" i="1" u="none" strike="noStrike" dirty="0">
                        <a:solidFill>
                          <a:srgbClr val="000000"/>
                        </a:solidFill>
                        <a:effectLst/>
                        <a:latin typeface="Calibri"/>
                      </a:endParaRPr>
                    </a:p>
                  </a:txBody>
                  <a:tcPr marL="9525" marR="9525" marT="9525" marB="0" anchor="b"/>
                </a:tc>
                <a:tc>
                  <a:txBody>
                    <a:bodyPr/>
                    <a:lstStyle/>
                    <a:p>
                      <a:pPr algn="ctr" fontAlgn="b"/>
                      <a:r>
                        <a:rPr lang="es-CO" sz="1400" u="none" strike="noStrike" dirty="0">
                          <a:effectLst/>
                        </a:rPr>
                        <a:t>Cargo</a:t>
                      </a:r>
                      <a:endParaRPr lang="es-CO" sz="1400" b="1" i="1" u="none" strike="noStrike" dirty="0">
                        <a:solidFill>
                          <a:srgbClr val="000000"/>
                        </a:solidFill>
                        <a:effectLst/>
                        <a:latin typeface="Calibri"/>
                      </a:endParaRPr>
                    </a:p>
                  </a:txBody>
                  <a:tcPr marL="9525" marR="9525" marT="9525" marB="0" anchor="b"/>
                </a:tc>
                <a:tc>
                  <a:txBody>
                    <a:bodyPr/>
                    <a:lstStyle/>
                    <a:p>
                      <a:pPr algn="ctr" fontAlgn="b"/>
                      <a:r>
                        <a:rPr lang="es-CO" sz="1400" u="none" strike="noStrike" dirty="0">
                          <a:effectLst/>
                        </a:rPr>
                        <a:t>Salario</a:t>
                      </a:r>
                      <a:endParaRPr lang="es-CO" sz="1400" b="1" i="1" u="none" strike="noStrike" dirty="0">
                        <a:solidFill>
                          <a:srgbClr val="000000"/>
                        </a:solidFill>
                        <a:effectLst/>
                        <a:latin typeface="Calibri"/>
                      </a:endParaRPr>
                    </a:p>
                  </a:txBody>
                  <a:tcPr marL="9525" marR="9525" marT="9525" marB="0" anchor="b"/>
                </a:tc>
                <a:tc>
                  <a:txBody>
                    <a:bodyPr/>
                    <a:lstStyle/>
                    <a:p>
                      <a:pPr algn="ctr" fontAlgn="b"/>
                      <a:r>
                        <a:rPr lang="es-CO" sz="1400" u="none" strike="noStrike" dirty="0">
                          <a:effectLst/>
                        </a:rPr>
                        <a:t>Emails</a:t>
                      </a:r>
                      <a:endParaRPr lang="es-CO" sz="1400" b="1"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r" fontAlgn="b"/>
                      <a:r>
                        <a:rPr lang="es-CO" sz="1400" u="none" strike="noStrike" dirty="0">
                          <a:effectLst/>
                        </a:rPr>
                        <a:t>111</a:t>
                      </a:r>
                      <a:endParaRPr lang="es-CO" sz="1400" b="0" i="0" u="none" strike="noStrike" dirty="0">
                        <a:solidFill>
                          <a:srgbClr val="000000"/>
                        </a:solidFill>
                        <a:effectLst/>
                        <a:latin typeface="Calibri"/>
                      </a:endParaRPr>
                    </a:p>
                  </a:txBody>
                  <a:tcPr marL="9525" marR="9525" marT="9525" marB="0" anchor="b"/>
                </a:tc>
                <a:tc>
                  <a:txBody>
                    <a:bodyPr/>
                    <a:lstStyle/>
                    <a:p>
                      <a:pPr algn="l" fontAlgn="b"/>
                      <a:r>
                        <a:rPr lang="es-CO" sz="1400" u="none" strike="noStrike" dirty="0">
                          <a:effectLst/>
                        </a:rPr>
                        <a:t>Juan </a:t>
                      </a:r>
                      <a:r>
                        <a:rPr lang="es-CO" sz="1400" u="none" strike="noStrike" dirty="0" smtClean="0">
                          <a:effectLst/>
                        </a:rPr>
                        <a:t>Pérez</a:t>
                      </a:r>
                      <a:endParaRPr lang="es-CO" sz="1400" b="0" i="0" u="none" strike="noStrike" dirty="0">
                        <a:solidFill>
                          <a:srgbClr val="000000"/>
                        </a:solidFill>
                        <a:effectLst/>
                        <a:latin typeface="Calibri"/>
                      </a:endParaRPr>
                    </a:p>
                  </a:txBody>
                  <a:tcPr marL="9525" marR="9525" marT="9525" marB="0" anchor="b"/>
                </a:tc>
                <a:tc>
                  <a:txBody>
                    <a:bodyPr/>
                    <a:lstStyle/>
                    <a:p>
                      <a:pPr algn="l" fontAlgn="b"/>
                      <a:r>
                        <a:rPr lang="es-CO" sz="1400" u="none" strike="noStrike" dirty="0">
                          <a:effectLst/>
                        </a:rPr>
                        <a:t>Jefe de Área</a:t>
                      </a:r>
                      <a:endParaRPr lang="es-CO" sz="1400" b="0" i="0" u="none" strike="noStrike" dirty="0">
                        <a:solidFill>
                          <a:srgbClr val="000000"/>
                        </a:solidFill>
                        <a:effectLst/>
                        <a:latin typeface="Calibri"/>
                      </a:endParaRPr>
                    </a:p>
                  </a:txBody>
                  <a:tcPr marL="9525" marR="9525" marT="9525" marB="0" anchor="b"/>
                </a:tc>
                <a:tc>
                  <a:txBody>
                    <a:bodyPr/>
                    <a:lstStyle/>
                    <a:p>
                      <a:pPr algn="r" fontAlgn="b"/>
                      <a:r>
                        <a:rPr lang="es-CO" sz="1400" u="none" strike="noStrike" dirty="0">
                          <a:effectLst/>
                        </a:rPr>
                        <a:t>300</a:t>
                      </a:r>
                      <a:endParaRPr lang="es-CO" sz="1400" b="0" i="0" u="none" strike="noStrike" dirty="0">
                        <a:solidFill>
                          <a:srgbClr val="000000"/>
                        </a:solidFill>
                        <a:effectLst/>
                        <a:latin typeface="Calibri"/>
                      </a:endParaRPr>
                    </a:p>
                  </a:txBody>
                  <a:tcPr marL="9525" marR="9525" marT="9525" marB="0" anchor="b"/>
                </a:tc>
                <a:tc>
                  <a:txBody>
                    <a:bodyPr/>
                    <a:lstStyle/>
                    <a:p>
                      <a:pPr algn="l" fontAlgn="b"/>
                      <a:r>
                        <a:rPr lang="es-CO" sz="1400" u="sng" strike="noStrike">
                          <a:effectLst/>
                          <a:hlinkClick r:id="rId2"/>
                        </a:rPr>
                        <a:t>junap@gmail.com,jefe2@ecn.com</a:t>
                      </a:r>
                      <a:endParaRPr lang="es-CO" sz="1400" b="0" i="0" u="sng" strike="noStrike">
                        <a:solidFill>
                          <a:srgbClr val="0000FF"/>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r" fontAlgn="b"/>
                      <a:r>
                        <a:rPr lang="es-CO" sz="1400" u="none" strike="noStrike" dirty="0">
                          <a:effectLst/>
                        </a:rPr>
                        <a:t>222</a:t>
                      </a:r>
                      <a:endParaRPr lang="es-CO" sz="1400" b="0" i="0" u="none" strike="noStrike" dirty="0">
                        <a:solidFill>
                          <a:srgbClr val="000000"/>
                        </a:solidFill>
                        <a:effectLst/>
                        <a:latin typeface="Calibri"/>
                      </a:endParaRPr>
                    </a:p>
                  </a:txBody>
                  <a:tcPr marL="9525" marR="9525" marT="9525" marB="0" anchor="b"/>
                </a:tc>
                <a:tc>
                  <a:txBody>
                    <a:bodyPr/>
                    <a:lstStyle/>
                    <a:p>
                      <a:pPr algn="l" fontAlgn="b"/>
                      <a:r>
                        <a:rPr lang="es-CO" sz="1400" u="none" strike="noStrike" dirty="0">
                          <a:effectLst/>
                        </a:rPr>
                        <a:t>José </a:t>
                      </a:r>
                      <a:r>
                        <a:rPr lang="es-CO" sz="1400" u="none" strike="noStrike" dirty="0" smtClean="0">
                          <a:effectLst/>
                        </a:rPr>
                        <a:t>Sánchez</a:t>
                      </a:r>
                      <a:endParaRPr lang="es-CO" sz="1400" b="0" i="0" u="none" strike="noStrike" dirty="0">
                        <a:solidFill>
                          <a:srgbClr val="000000"/>
                        </a:solidFill>
                        <a:effectLst/>
                        <a:latin typeface="Calibri"/>
                      </a:endParaRPr>
                    </a:p>
                  </a:txBody>
                  <a:tcPr marL="9525" marR="9525" marT="9525" marB="0" anchor="b"/>
                </a:tc>
                <a:tc>
                  <a:txBody>
                    <a:bodyPr/>
                    <a:lstStyle/>
                    <a:p>
                      <a:pPr algn="l" fontAlgn="b"/>
                      <a:r>
                        <a:rPr lang="es-CO" sz="1400" u="none" strike="noStrike" dirty="0" smtClean="0">
                          <a:effectLst/>
                        </a:rPr>
                        <a:t>Administrativo</a:t>
                      </a:r>
                      <a:endParaRPr lang="es-CO" sz="1400" b="0" i="0" u="none" strike="noStrike" dirty="0">
                        <a:solidFill>
                          <a:srgbClr val="000000"/>
                        </a:solidFill>
                        <a:effectLst/>
                        <a:latin typeface="Calibri"/>
                      </a:endParaRPr>
                    </a:p>
                  </a:txBody>
                  <a:tcPr marL="9525" marR="9525" marT="9525" marB="0" anchor="b"/>
                </a:tc>
                <a:tc>
                  <a:txBody>
                    <a:bodyPr/>
                    <a:lstStyle/>
                    <a:p>
                      <a:pPr algn="r" fontAlgn="b"/>
                      <a:r>
                        <a:rPr lang="es-CO" sz="1400" u="none" strike="noStrike" dirty="0">
                          <a:effectLst/>
                        </a:rPr>
                        <a:t>100</a:t>
                      </a:r>
                      <a:endParaRPr lang="es-CO" sz="1400" b="0" i="0" u="none" strike="noStrike" dirty="0">
                        <a:solidFill>
                          <a:srgbClr val="000000"/>
                        </a:solidFill>
                        <a:effectLst/>
                        <a:latin typeface="Calibri"/>
                      </a:endParaRPr>
                    </a:p>
                  </a:txBody>
                  <a:tcPr marL="9525" marR="9525" marT="9525" marB="0" anchor="b"/>
                </a:tc>
                <a:tc>
                  <a:txBody>
                    <a:bodyPr/>
                    <a:lstStyle/>
                    <a:p>
                      <a:pPr algn="l" fontAlgn="b"/>
                      <a:r>
                        <a:rPr lang="es-CO" sz="1400" u="sng" strike="noStrike">
                          <a:effectLst/>
                          <a:hlinkClick r:id="rId3"/>
                        </a:rPr>
                        <a:t>jsanchez@ecn.com</a:t>
                      </a:r>
                      <a:endParaRPr lang="es-CO" sz="1400" b="0" i="0" u="sng" strike="noStrike">
                        <a:solidFill>
                          <a:srgbClr val="0000FF"/>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r" fontAlgn="b"/>
                      <a:r>
                        <a:rPr lang="es-CO" sz="1400" u="none" strike="noStrike" dirty="0">
                          <a:effectLst/>
                        </a:rPr>
                        <a:t>333</a:t>
                      </a:r>
                      <a:endParaRPr lang="es-CO" sz="1400" b="0" i="0" u="none" strike="noStrike" dirty="0">
                        <a:solidFill>
                          <a:srgbClr val="000000"/>
                        </a:solidFill>
                        <a:effectLst/>
                        <a:latin typeface="Calibri"/>
                      </a:endParaRPr>
                    </a:p>
                  </a:txBody>
                  <a:tcPr marL="9525" marR="9525" marT="9525" marB="0" anchor="b"/>
                </a:tc>
                <a:tc>
                  <a:txBody>
                    <a:bodyPr/>
                    <a:lstStyle/>
                    <a:p>
                      <a:pPr algn="l" fontAlgn="b"/>
                      <a:r>
                        <a:rPr lang="es-CO" sz="1400" u="none" strike="noStrike" dirty="0">
                          <a:effectLst/>
                        </a:rPr>
                        <a:t>Ana Días</a:t>
                      </a:r>
                      <a:endParaRPr lang="es-CO" sz="1400" b="0" i="0" u="none" strike="noStrike" dirty="0">
                        <a:solidFill>
                          <a:srgbClr val="000000"/>
                        </a:solidFill>
                        <a:effectLst/>
                        <a:latin typeface="Calibri"/>
                      </a:endParaRPr>
                    </a:p>
                  </a:txBody>
                  <a:tcPr marL="9525" marR="9525" marT="9525" marB="0" anchor="b"/>
                </a:tc>
                <a:tc>
                  <a:txBody>
                    <a:bodyPr/>
                    <a:lstStyle/>
                    <a:p>
                      <a:pPr algn="l" fontAlgn="b"/>
                      <a:r>
                        <a:rPr lang="es-CO" sz="1400" u="none" strike="noStrike" dirty="0" smtClean="0">
                          <a:effectLst/>
                        </a:rPr>
                        <a:t>Administrativo</a:t>
                      </a:r>
                      <a:endParaRPr lang="es-CO" sz="1400" b="0" i="0" u="none" strike="noStrike" dirty="0">
                        <a:solidFill>
                          <a:srgbClr val="000000"/>
                        </a:solidFill>
                        <a:effectLst/>
                        <a:latin typeface="Calibri"/>
                      </a:endParaRPr>
                    </a:p>
                  </a:txBody>
                  <a:tcPr marL="9525" marR="9525" marT="9525" marB="0" anchor="b"/>
                </a:tc>
                <a:tc>
                  <a:txBody>
                    <a:bodyPr/>
                    <a:lstStyle/>
                    <a:p>
                      <a:pPr algn="r" fontAlgn="b"/>
                      <a:r>
                        <a:rPr lang="es-CO" sz="1400" u="none" strike="noStrike" dirty="0">
                          <a:effectLst/>
                        </a:rPr>
                        <a:t>100</a:t>
                      </a:r>
                      <a:endParaRPr lang="es-CO" sz="1400" b="0" i="0" u="none" strike="noStrike" dirty="0">
                        <a:solidFill>
                          <a:srgbClr val="000000"/>
                        </a:solidFill>
                        <a:effectLst/>
                        <a:latin typeface="Calibri"/>
                      </a:endParaRPr>
                    </a:p>
                  </a:txBody>
                  <a:tcPr marL="9525" marR="9525" marT="9525" marB="0" anchor="b"/>
                </a:tc>
                <a:tc>
                  <a:txBody>
                    <a:bodyPr/>
                    <a:lstStyle/>
                    <a:p>
                      <a:pPr algn="l" fontAlgn="b"/>
                      <a:r>
                        <a:rPr lang="es-CO" sz="1400" u="sng" strike="noStrike" dirty="0">
                          <a:effectLst/>
                          <a:hlinkClick r:id="rId4"/>
                        </a:rPr>
                        <a:t>anad@ecn.com,ana123@hotmail.com</a:t>
                      </a:r>
                      <a:endParaRPr lang="es-CO" sz="1400" b="0" i="0" u="sng" strike="noStrike" dirty="0">
                        <a:solidFill>
                          <a:srgbClr val="0000FF"/>
                        </a:solidFill>
                        <a:effectLst/>
                        <a:latin typeface="Calibri"/>
                      </a:endParaRPr>
                    </a:p>
                  </a:txBody>
                  <a:tcPr marL="9525" marR="9525" marT="9525" marB="0" anchor="b"/>
                </a:tc>
                <a:extLst>
                  <a:ext uri="{0D108BD9-81ED-4DB2-BD59-A6C34878D82A}">
                    <a16:rowId xmlns:a16="http://schemas.microsoft.com/office/drawing/2014/main" val="10004"/>
                  </a:ext>
                </a:extLst>
              </a:tr>
            </a:tbl>
          </a:graphicData>
        </a:graphic>
      </p:graphicFrame>
      <p:graphicFrame>
        <p:nvGraphicFramePr>
          <p:cNvPr id="5" name="6 Tabla"/>
          <p:cNvGraphicFramePr>
            <a:graphicFrameLocks noGrp="1"/>
          </p:cNvGraphicFramePr>
          <p:nvPr>
            <p:extLst>
              <p:ext uri="{D42A27DB-BD31-4B8C-83A1-F6EECF244321}">
                <p14:modId xmlns:p14="http://schemas.microsoft.com/office/powerpoint/2010/main" val="291549132"/>
              </p:ext>
            </p:extLst>
          </p:nvPr>
        </p:nvGraphicFramePr>
        <p:xfrm>
          <a:off x="2015443" y="2608490"/>
          <a:ext cx="6945677" cy="1773555"/>
        </p:xfrm>
        <a:graphic>
          <a:graphicData uri="http://schemas.openxmlformats.org/drawingml/2006/table">
            <a:tbl>
              <a:tblPr>
                <a:tableStyleId>{35758FB7-9AC5-4552-8A53-C91805E547FA}</a:tableStyleId>
              </a:tblPr>
              <a:tblGrid>
                <a:gridCol w="985203">
                  <a:extLst>
                    <a:ext uri="{9D8B030D-6E8A-4147-A177-3AD203B41FA5}">
                      <a16:colId xmlns:a16="http://schemas.microsoft.com/office/drawing/2014/main" val="20000"/>
                    </a:ext>
                  </a:extLst>
                </a:gridCol>
                <a:gridCol w="1283158">
                  <a:extLst>
                    <a:ext uri="{9D8B030D-6E8A-4147-A177-3AD203B41FA5}">
                      <a16:colId xmlns:a16="http://schemas.microsoft.com/office/drawing/2014/main" val="20001"/>
                    </a:ext>
                  </a:extLst>
                </a:gridCol>
                <a:gridCol w="1369786">
                  <a:extLst>
                    <a:ext uri="{9D8B030D-6E8A-4147-A177-3AD203B41FA5}">
                      <a16:colId xmlns:a16="http://schemas.microsoft.com/office/drawing/2014/main" val="20002"/>
                    </a:ext>
                  </a:extLst>
                </a:gridCol>
                <a:gridCol w="723871">
                  <a:extLst>
                    <a:ext uri="{9D8B030D-6E8A-4147-A177-3AD203B41FA5}">
                      <a16:colId xmlns:a16="http://schemas.microsoft.com/office/drawing/2014/main" val="20003"/>
                    </a:ext>
                  </a:extLst>
                </a:gridCol>
                <a:gridCol w="2583659">
                  <a:extLst>
                    <a:ext uri="{9D8B030D-6E8A-4147-A177-3AD203B41FA5}">
                      <a16:colId xmlns:a16="http://schemas.microsoft.com/office/drawing/2014/main" val="20004"/>
                    </a:ext>
                  </a:extLst>
                </a:gridCol>
              </a:tblGrid>
              <a:tr h="190500">
                <a:tc>
                  <a:txBody>
                    <a:bodyPr/>
                    <a:lstStyle/>
                    <a:p>
                      <a:pPr algn="l" fontAlgn="b"/>
                      <a:r>
                        <a:rPr lang="es-CO" sz="1600" u="none" strike="noStrike" dirty="0">
                          <a:effectLst/>
                        </a:rPr>
                        <a:t>Tabla</a:t>
                      </a:r>
                      <a:endParaRPr lang="es-CO" sz="1600" b="1" i="0" u="none" strike="noStrike" dirty="0">
                        <a:solidFill>
                          <a:srgbClr val="000000"/>
                        </a:solidFill>
                        <a:effectLst/>
                        <a:latin typeface="Calibri"/>
                      </a:endParaRPr>
                    </a:p>
                  </a:txBody>
                  <a:tcPr marL="9525" marR="9525" marT="9525" marB="0" anchor="b"/>
                </a:tc>
                <a:tc gridSpan="4">
                  <a:txBody>
                    <a:bodyPr/>
                    <a:lstStyle/>
                    <a:p>
                      <a:pPr algn="l" fontAlgn="b"/>
                      <a:r>
                        <a:rPr lang="es-CO" sz="1600" u="none" strike="noStrike" dirty="0">
                          <a:effectLst/>
                        </a:rPr>
                        <a:t>Empleados</a:t>
                      </a:r>
                      <a:endParaRPr lang="es-CO" sz="1600" b="1" i="0" u="none" strike="noStrike" dirty="0">
                        <a:solidFill>
                          <a:srgbClr val="000000"/>
                        </a:solidFill>
                        <a:effectLst/>
                        <a:latin typeface="Calibri"/>
                      </a:endParaRPr>
                    </a:p>
                  </a:txBody>
                  <a:tcPr marL="9525" marR="9525" marT="9525" marB="0" anchor="b"/>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190500">
                <a:tc>
                  <a:txBody>
                    <a:bodyPr/>
                    <a:lstStyle/>
                    <a:p>
                      <a:pPr algn="ctr" fontAlgn="b"/>
                      <a:r>
                        <a:rPr lang="es-CO" sz="1600" u="none" strike="noStrike">
                          <a:effectLst/>
                        </a:rPr>
                        <a:t>codigo</a:t>
                      </a:r>
                      <a:endParaRPr lang="es-CO" sz="1600" b="1" i="1" u="none" strike="noStrike">
                        <a:solidFill>
                          <a:srgbClr val="000000"/>
                        </a:solidFill>
                        <a:effectLst/>
                        <a:latin typeface="Calibri"/>
                      </a:endParaRPr>
                    </a:p>
                  </a:txBody>
                  <a:tcPr marL="9525" marR="9525" marT="9525" marB="0" anchor="b"/>
                </a:tc>
                <a:tc>
                  <a:txBody>
                    <a:bodyPr/>
                    <a:lstStyle/>
                    <a:p>
                      <a:pPr algn="ctr" fontAlgn="b"/>
                      <a:r>
                        <a:rPr lang="es-CO" sz="1600" u="none" strike="noStrike" dirty="0">
                          <a:effectLst/>
                        </a:rPr>
                        <a:t>Nombre</a:t>
                      </a:r>
                      <a:endParaRPr lang="es-CO" sz="1600" b="1" i="1" u="none" strike="noStrike" dirty="0">
                        <a:solidFill>
                          <a:srgbClr val="000000"/>
                        </a:solidFill>
                        <a:effectLst/>
                        <a:latin typeface="Calibri"/>
                      </a:endParaRPr>
                    </a:p>
                  </a:txBody>
                  <a:tcPr marL="9525" marR="9525" marT="9525" marB="0" anchor="b"/>
                </a:tc>
                <a:tc>
                  <a:txBody>
                    <a:bodyPr/>
                    <a:lstStyle/>
                    <a:p>
                      <a:pPr algn="ctr" fontAlgn="b"/>
                      <a:r>
                        <a:rPr lang="es-CO" sz="1600" u="none" strike="noStrike" dirty="0">
                          <a:effectLst/>
                        </a:rPr>
                        <a:t>Cargo</a:t>
                      </a:r>
                      <a:endParaRPr lang="es-CO" sz="1600" b="1" i="1" u="none" strike="noStrike" dirty="0">
                        <a:solidFill>
                          <a:srgbClr val="000000"/>
                        </a:solidFill>
                        <a:effectLst/>
                        <a:latin typeface="Calibri"/>
                      </a:endParaRPr>
                    </a:p>
                  </a:txBody>
                  <a:tcPr marL="9525" marR="9525" marT="9525" marB="0" anchor="b"/>
                </a:tc>
                <a:tc>
                  <a:txBody>
                    <a:bodyPr/>
                    <a:lstStyle/>
                    <a:p>
                      <a:pPr algn="ctr" fontAlgn="b"/>
                      <a:r>
                        <a:rPr lang="es-CO" sz="1600" u="none" strike="noStrike">
                          <a:effectLst/>
                        </a:rPr>
                        <a:t>Salario</a:t>
                      </a:r>
                      <a:endParaRPr lang="es-CO" sz="1600" b="1" i="1" u="none" strike="noStrike">
                        <a:solidFill>
                          <a:srgbClr val="000000"/>
                        </a:solidFill>
                        <a:effectLst/>
                        <a:latin typeface="Calibri"/>
                      </a:endParaRPr>
                    </a:p>
                  </a:txBody>
                  <a:tcPr marL="9525" marR="9525" marT="9525" marB="0" anchor="b"/>
                </a:tc>
                <a:tc>
                  <a:txBody>
                    <a:bodyPr/>
                    <a:lstStyle/>
                    <a:p>
                      <a:pPr algn="ctr" fontAlgn="b"/>
                      <a:r>
                        <a:rPr lang="es-CO" sz="1600" u="none" strike="noStrike" dirty="0">
                          <a:effectLst/>
                        </a:rPr>
                        <a:t>Emails</a:t>
                      </a:r>
                      <a:endParaRPr lang="es-CO" sz="1600" b="1"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r" fontAlgn="b"/>
                      <a:r>
                        <a:rPr lang="es-CO" sz="1600" u="none" strike="noStrike">
                          <a:effectLst/>
                        </a:rPr>
                        <a:t>111</a:t>
                      </a:r>
                      <a:endParaRPr lang="es-CO" sz="1600" b="0" i="0" u="none" strike="noStrike">
                        <a:solidFill>
                          <a:srgbClr val="000000"/>
                        </a:solidFill>
                        <a:effectLst/>
                        <a:latin typeface="Calibri"/>
                      </a:endParaRPr>
                    </a:p>
                  </a:txBody>
                  <a:tcPr marL="9525" marR="9525" marT="9525" marB="0" anchor="b"/>
                </a:tc>
                <a:tc>
                  <a:txBody>
                    <a:bodyPr/>
                    <a:lstStyle/>
                    <a:p>
                      <a:pPr algn="l" fontAlgn="b"/>
                      <a:r>
                        <a:rPr lang="es-CO" sz="1600" u="none" strike="noStrike" dirty="0">
                          <a:effectLst/>
                        </a:rPr>
                        <a:t>Juan </a:t>
                      </a:r>
                      <a:r>
                        <a:rPr lang="es-CO" sz="1600" u="none" strike="noStrike" dirty="0" smtClean="0">
                          <a:effectLst/>
                        </a:rPr>
                        <a:t>Pérez</a:t>
                      </a:r>
                      <a:endParaRPr lang="es-CO" sz="1600" b="0" i="0" u="none" strike="noStrike" dirty="0">
                        <a:solidFill>
                          <a:srgbClr val="000000"/>
                        </a:solidFill>
                        <a:effectLst/>
                        <a:latin typeface="Calibri"/>
                      </a:endParaRPr>
                    </a:p>
                  </a:txBody>
                  <a:tcPr marL="9525" marR="9525" marT="9525" marB="0" anchor="b"/>
                </a:tc>
                <a:tc>
                  <a:txBody>
                    <a:bodyPr/>
                    <a:lstStyle/>
                    <a:p>
                      <a:pPr algn="l" fontAlgn="b"/>
                      <a:r>
                        <a:rPr lang="es-CO" sz="1600" u="none" strike="noStrike">
                          <a:effectLst/>
                        </a:rPr>
                        <a:t>Jefe de Área</a:t>
                      </a:r>
                      <a:endParaRPr lang="es-CO" sz="1600" b="0" i="0" u="none" strike="noStrike">
                        <a:solidFill>
                          <a:srgbClr val="000000"/>
                        </a:solidFill>
                        <a:effectLst/>
                        <a:latin typeface="Calibri"/>
                      </a:endParaRPr>
                    </a:p>
                  </a:txBody>
                  <a:tcPr marL="9525" marR="9525" marT="9525" marB="0" anchor="b"/>
                </a:tc>
                <a:tc>
                  <a:txBody>
                    <a:bodyPr/>
                    <a:lstStyle/>
                    <a:p>
                      <a:pPr algn="r" fontAlgn="b"/>
                      <a:r>
                        <a:rPr lang="es-CO" sz="1600" u="none" strike="noStrike">
                          <a:effectLst/>
                        </a:rPr>
                        <a:t>300</a:t>
                      </a:r>
                      <a:endParaRPr lang="es-CO" sz="1600" b="0" i="0" u="none" strike="noStrike">
                        <a:solidFill>
                          <a:srgbClr val="000000"/>
                        </a:solidFill>
                        <a:effectLst/>
                        <a:latin typeface="Calibri"/>
                      </a:endParaRPr>
                    </a:p>
                  </a:txBody>
                  <a:tcPr marL="9525" marR="9525" marT="9525" marB="0" anchor="b"/>
                </a:tc>
                <a:tc>
                  <a:txBody>
                    <a:bodyPr/>
                    <a:lstStyle/>
                    <a:p>
                      <a:pPr algn="l" fontAlgn="b"/>
                      <a:r>
                        <a:rPr lang="es-CO" sz="1600" u="sng" strike="noStrike">
                          <a:effectLst/>
                          <a:hlinkClick r:id="rId5"/>
                        </a:rPr>
                        <a:t>junap@gmail.com</a:t>
                      </a:r>
                      <a:endParaRPr lang="es-CO" sz="1600" b="0" i="0" u="sng" strike="noStrike">
                        <a:solidFill>
                          <a:srgbClr val="0000FF"/>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r" fontAlgn="b"/>
                      <a:r>
                        <a:rPr lang="es-CO" sz="1600" u="none" strike="noStrike">
                          <a:effectLst/>
                        </a:rPr>
                        <a:t>111</a:t>
                      </a:r>
                      <a:endParaRPr lang="es-CO" sz="1600" b="0" i="0" u="none" strike="noStrike">
                        <a:solidFill>
                          <a:srgbClr val="000000"/>
                        </a:solidFill>
                        <a:effectLst/>
                        <a:latin typeface="Calibri"/>
                      </a:endParaRPr>
                    </a:p>
                  </a:txBody>
                  <a:tcPr marL="9525" marR="9525" marT="9525" marB="0" anchor="b"/>
                </a:tc>
                <a:tc>
                  <a:txBody>
                    <a:bodyPr/>
                    <a:lstStyle/>
                    <a:p>
                      <a:pPr algn="l" fontAlgn="b"/>
                      <a:r>
                        <a:rPr lang="es-CO" sz="1600" u="none" strike="noStrike" dirty="0">
                          <a:effectLst/>
                        </a:rPr>
                        <a:t>Juan </a:t>
                      </a:r>
                      <a:r>
                        <a:rPr lang="es-CO" sz="1600" u="none" strike="noStrike" dirty="0" smtClean="0">
                          <a:effectLst/>
                        </a:rPr>
                        <a:t>Pérez</a:t>
                      </a:r>
                      <a:endParaRPr lang="es-CO" sz="1600" b="0" i="0" u="none" strike="noStrike" dirty="0">
                        <a:solidFill>
                          <a:srgbClr val="000000"/>
                        </a:solidFill>
                        <a:effectLst/>
                        <a:latin typeface="Calibri"/>
                      </a:endParaRPr>
                    </a:p>
                  </a:txBody>
                  <a:tcPr marL="9525" marR="9525" marT="9525" marB="0" anchor="b"/>
                </a:tc>
                <a:tc>
                  <a:txBody>
                    <a:bodyPr/>
                    <a:lstStyle/>
                    <a:p>
                      <a:pPr algn="l" fontAlgn="b"/>
                      <a:r>
                        <a:rPr lang="es-CO" sz="1600" u="none" strike="noStrike">
                          <a:effectLst/>
                        </a:rPr>
                        <a:t>Jefe de Área</a:t>
                      </a:r>
                      <a:endParaRPr lang="es-CO" sz="1600" b="0" i="0" u="none" strike="noStrike">
                        <a:solidFill>
                          <a:srgbClr val="000000"/>
                        </a:solidFill>
                        <a:effectLst/>
                        <a:latin typeface="Calibri"/>
                      </a:endParaRPr>
                    </a:p>
                  </a:txBody>
                  <a:tcPr marL="9525" marR="9525" marT="9525" marB="0" anchor="b"/>
                </a:tc>
                <a:tc>
                  <a:txBody>
                    <a:bodyPr/>
                    <a:lstStyle/>
                    <a:p>
                      <a:pPr algn="r" fontAlgn="b"/>
                      <a:r>
                        <a:rPr lang="es-CO" sz="1600" u="none" strike="noStrike">
                          <a:effectLst/>
                        </a:rPr>
                        <a:t>300</a:t>
                      </a:r>
                      <a:endParaRPr lang="es-CO" sz="1600" b="0" i="0" u="none" strike="noStrike">
                        <a:solidFill>
                          <a:srgbClr val="000000"/>
                        </a:solidFill>
                        <a:effectLst/>
                        <a:latin typeface="Calibri"/>
                      </a:endParaRPr>
                    </a:p>
                  </a:txBody>
                  <a:tcPr marL="9525" marR="9525" marT="9525" marB="0" anchor="b"/>
                </a:tc>
                <a:tc>
                  <a:txBody>
                    <a:bodyPr/>
                    <a:lstStyle/>
                    <a:p>
                      <a:pPr algn="l" fontAlgn="b"/>
                      <a:r>
                        <a:rPr lang="es-CO" sz="1600" u="sng" strike="noStrike" dirty="0">
                          <a:effectLst/>
                        </a:rPr>
                        <a:t>jefe2@ecn.com</a:t>
                      </a:r>
                      <a:endParaRPr lang="es-CO" sz="1600" b="0" i="0" u="sng" strike="noStrike" dirty="0">
                        <a:solidFill>
                          <a:srgbClr val="0000FF"/>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r" fontAlgn="b"/>
                      <a:r>
                        <a:rPr lang="es-CO" sz="1600" u="none" strike="noStrike">
                          <a:effectLst/>
                        </a:rPr>
                        <a:t>222</a:t>
                      </a:r>
                      <a:endParaRPr lang="es-CO" sz="1600" b="0" i="0" u="none" strike="noStrike">
                        <a:solidFill>
                          <a:srgbClr val="000000"/>
                        </a:solidFill>
                        <a:effectLst/>
                        <a:latin typeface="Calibri"/>
                      </a:endParaRPr>
                    </a:p>
                  </a:txBody>
                  <a:tcPr marL="9525" marR="9525" marT="9525" marB="0" anchor="b"/>
                </a:tc>
                <a:tc>
                  <a:txBody>
                    <a:bodyPr/>
                    <a:lstStyle/>
                    <a:p>
                      <a:pPr algn="l" fontAlgn="b"/>
                      <a:r>
                        <a:rPr lang="es-CO" sz="1600" u="none" strike="noStrike" dirty="0">
                          <a:effectLst/>
                        </a:rPr>
                        <a:t>José </a:t>
                      </a:r>
                      <a:r>
                        <a:rPr lang="es-CO" sz="1600" u="none" strike="noStrike" dirty="0" smtClean="0">
                          <a:effectLst/>
                        </a:rPr>
                        <a:t>Sánchez</a:t>
                      </a:r>
                      <a:endParaRPr lang="es-CO" sz="1600" b="0" i="0" u="none" strike="noStrike" dirty="0">
                        <a:solidFill>
                          <a:srgbClr val="000000"/>
                        </a:solidFill>
                        <a:effectLst/>
                        <a:latin typeface="Calibri"/>
                      </a:endParaRPr>
                    </a:p>
                  </a:txBody>
                  <a:tcPr marL="9525" marR="9525" marT="9525" marB="0" anchor="b"/>
                </a:tc>
                <a:tc>
                  <a:txBody>
                    <a:bodyPr/>
                    <a:lstStyle/>
                    <a:p>
                      <a:pPr algn="l" fontAlgn="b"/>
                      <a:r>
                        <a:rPr lang="es-CO" sz="1600" u="none" strike="noStrike">
                          <a:effectLst/>
                        </a:rPr>
                        <a:t>administrativo</a:t>
                      </a:r>
                      <a:endParaRPr lang="es-CO" sz="1600" b="0" i="0" u="none" strike="noStrike">
                        <a:solidFill>
                          <a:srgbClr val="000000"/>
                        </a:solidFill>
                        <a:effectLst/>
                        <a:latin typeface="Calibri"/>
                      </a:endParaRPr>
                    </a:p>
                  </a:txBody>
                  <a:tcPr marL="9525" marR="9525" marT="9525" marB="0" anchor="b"/>
                </a:tc>
                <a:tc>
                  <a:txBody>
                    <a:bodyPr/>
                    <a:lstStyle/>
                    <a:p>
                      <a:pPr algn="r" fontAlgn="b"/>
                      <a:r>
                        <a:rPr lang="es-CO" sz="1600" u="none" strike="noStrike">
                          <a:effectLst/>
                        </a:rPr>
                        <a:t>100</a:t>
                      </a:r>
                      <a:endParaRPr lang="es-CO" sz="1600" b="0" i="0" u="none" strike="noStrike">
                        <a:solidFill>
                          <a:srgbClr val="000000"/>
                        </a:solidFill>
                        <a:effectLst/>
                        <a:latin typeface="Calibri"/>
                      </a:endParaRPr>
                    </a:p>
                  </a:txBody>
                  <a:tcPr marL="9525" marR="9525" marT="9525" marB="0" anchor="b"/>
                </a:tc>
                <a:tc>
                  <a:txBody>
                    <a:bodyPr/>
                    <a:lstStyle/>
                    <a:p>
                      <a:pPr algn="l" fontAlgn="b"/>
                      <a:r>
                        <a:rPr lang="es-CO" sz="1600" u="sng" strike="noStrike">
                          <a:effectLst/>
                          <a:hlinkClick r:id="rId3"/>
                        </a:rPr>
                        <a:t>jsanchez@ecn.com</a:t>
                      </a:r>
                      <a:endParaRPr lang="es-CO" sz="1600" b="0" i="0" u="sng" strike="noStrike">
                        <a:solidFill>
                          <a:srgbClr val="0000FF"/>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r" fontAlgn="b"/>
                      <a:r>
                        <a:rPr lang="es-CO" sz="1600" u="none" strike="noStrike">
                          <a:effectLst/>
                        </a:rPr>
                        <a:t>333</a:t>
                      </a:r>
                      <a:endParaRPr lang="es-CO" sz="1600" b="0" i="0" u="none" strike="noStrike">
                        <a:solidFill>
                          <a:srgbClr val="000000"/>
                        </a:solidFill>
                        <a:effectLst/>
                        <a:latin typeface="Calibri"/>
                      </a:endParaRPr>
                    </a:p>
                  </a:txBody>
                  <a:tcPr marL="9525" marR="9525" marT="9525" marB="0" anchor="b"/>
                </a:tc>
                <a:tc>
                  <a:txBody>
                    <a:bodyPr/>
                    <a:lstStyle/>
                    <a:p>
                      <a:pPr algn="l" fontAlgn="b"/>
                      <a:r>
                        <a:rPr lang="es-CO" sz="1600" u="none" strike="noStrike" dirty="0">
                          <a:effectLst/>
                        </a:rPr>
                        <a:t>Ana Días</a:t>
                      </a:r>
                      <a:endParaRPr lang="es-CO" sz="1600" b="0" i="0" u="none" strike="noStrike" dirty="0">
                        <a:solidFill>
                          <a:srgbClr val="000000"/>
                        </a:solidFill>
                        <a:effectLst/>
                        <a:latin typeface="Calibri"/>
                      </a:endParaRPr>
                    </a:p>
                  </a:txBody>
                  <a:tcPr marL="9525" marR="9525" marT="9525" marB="0" anchor="b"/>
                </a:tc>
                <a:tc>
                  <a:txBody>
                    <a:bodyPr/>
                    <a:lstStyle/>
                    <a:p>
                      <a:pPr algn="l" fontAlgn="b"/>
                      <a:r>
                        <a:rPr lang="es-CO" sz="1600" u="none" strike="noStrike">
                          <a:effectLst/>
                        </a:rPr>
                        <a:t>administrativo</a:t>
                      </a:r>
                      <a:endParaRPr lang="es-CO" sz="1600" b="0" i="0" u="none" strike="noStrike">
                        <a:solidFill>
                          <a:srgbClr val="000000"/>
                        </a:solidFill>
                        <a:effectLst/>
                        <a:latin typeface="Calibri"/>
                      </a:endParaRPr>
                    </a:p>
                  </a:txBody>
                  <a:tcPr marL="9525" marR="9525" marT="9525" marB="0" anchor="b"/>
                </a:tc>
                <a:tc>
                  <a:txBody>
                    <a:bodyPr/>
                    <a:lstStyle/>
                    <a:p>
                      <a:pPr algn="r" fontAlgn="b"/>
                      <a:r>
                        <a:rPr lang="es-CO" sz="1600" u="none" strike="noStrike">
                          <a:effectLst/>
                        </a:rPr>
                        <a:t>100</a:t>
                      </a:r>
                      <a:endParaRPr lang="es-CO" sz="1600" b="0" i="0" u="none" strike="noStrike">
                        <a:solidFill>
                          <a:srgbClr val="000000"/>
                        </a:solidFill>
                        <a:effectLst/>
                        <a:latin typeface="Calibri"/>
                      </a:endParaRPr>
                    </a:p>
                  </a:txBody>
                  <a:tcPr marL="9525" marR="9525" marT="9525" marB="0" anchor="b"/>
                </a:tc>
                <a:tc>
                  <a:txBody>
                    <a:bodyPr/>
                    <a:lstStyle/>
                    <a:p>
                      <a:pPr algn="l" fontAlgn="b"/>
                      <a:r>
                        <a:rPr lang="es-CO" sz="1600" u="sng" strike="noStrike">
                          <a:effectLst/>
                          <a:hlinkClick r:id="rId6"/>
                        </a:rPr>
                        <a:t>anad@ecn.com</a:t>
                      </a:r>
                      <a:endParaRPr lang="es-CO" sz="1600" b="0" i="0" u="sng" strike="noStrike">
                        <a:solidFill>
                          <a:srgbClr val="0000FF"/>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r" fontAlgn="b"/>
                      <a:r>
                        <a:rPr lang="es-CO" sz="1600" u="none" strike="noStrike" dirty="0">
                          <a:effectLst/>
                        </a:rPr>
                        <a:t>333</a:t>
                      </a:r>
                      <a:endParaRPr lang="es-CO" sz="1600" b="0" i="0" u="none" strike="noStrike" dirty="0">
                        <a:solidFill>
                          <a:srgbClr val="000000"/>
                        </a:solidFill>
                        <a:effectLst/>
                        <a:latin typeface="Calibri"/>
                      </a:endParaRPr>
                    </a:p>
                  </a:txBody>
                  <a:tcPr marL="9525" marR="9525" marT="9525" marB="0" anchor="b"/>
                </a:tc>
                <a:tc>
                  <a:txBody>
                    <a:bodyPr/>
                    <a:lstStyle/>
                    <a:p>
                      <a:pPr algn="l" fontAlgn="b"/>
                      <a:r>
                        <a:rPr lang="es-CO" sz="1600" u="none" strike="noStrike" dirty="0">
                          <a:effectLst/>
                        </a:rPr>
                        <a:t>Ana Días</a:t>
                      </a:r>
                      <a:endParaRPr lang="es-CO" sz="1600" b="0" i="0" u="none" strike="noStrike" dirty="0">
                        <a:solidFill>
                          <a:srgbClr val="000000"/>
                        </a:solidFill>
                        <a:effectLst/>
                        <a:latin typeface="Calibri"/>
                      </a:endParaRPr>
                    </a:p>
                  </a:txBody>
                  <a:tcPr marL="9525" marR="9525" marT="9525" marB="0" anchor="b"/>
                </a:tc>
                <a:tc>
                  <a:txBody>
                    <a:bodyPr/>
                    <a:lstStyle/>
                    <a:p>
                      <a:pPr algn="l" fontAlgn="b"/>
                      <a:r>
                        <a:rPr lang="es-CO" sz="1600" u="none" strike="noStrike">
                          <a:effectLst/>
                        </a:rPr>
                        <a:t>administrativo</a:t>
                      </a:r>
                      <a:endParaRPr lang="es-CO" sz="1600" b="0" i="0" u="none" strike="noStrike">
                        <a:solidFill>
                          <a:srgbClr val="000000"/>
                        </a:solidFill>
                        <a:effectLst/>
                        <a:latin typeface="Calibri"/>
                      </a:endParaRPr>
                    </a:p>
                  </a:txBody>
                  <a:tcPr marL="9525" marR="9525" marT="9525" marB="0" anchor="b"/>
                </a:tc>
                <a:tc>
                  <a:txBody>
                    <a:bodyPr/>
                    <a:lstStyle/>
                    <a:p>
                      <a:pPr algn="r" fontAlgn="b"/>
                      <a:r>
                        <a:rPr lang="es-CO" sz="1600" u="none" strike="noStrike">
                          <a:effectLst/>
                        </a:rPr>
                        <a:t>100</a:t>
                      </a:r>
                      <a:endParaRPr lang="es-CO" sz="1600" b="0" i="0" u="none" strike="noStrike">
                        <a:solidFill>
                          <a:srgbClr val="000000"/>
                        </a:solidFill>
                        <a:effectLst/>
                        <a:latin typeface="Calibri"/>
                      </a:endParaRPr>
                    </a:p>
                  </a:txBody>
                  <a:tcPr marL="9525" marR="9525" marT="9525" marB="0" anchor="b"/>
                </a:tc>
                <a:tc>
                  <a:txBody>
                    <a:bodyPr/>
                    <a:lstStyle/>
                    <a:p>
                      <a:pPr algn="l" fontAlgn="b"/>
                      <a:r>
                        <a:rPr lang="es-CO" sz="1600" u="sng" strike="noStrike" dirty="0">
                          <a:effectLst/>
                          <a:hlinkClick r:id="rId7"/>
                        </a:rPr>
                        <a:t>ana123@hotmail.com</a:t>
                      </a:r>
                      <a:endParaRPr lang="es-CO" sz="1600" b="0" i="0" u="sng" strike="noStrike" dirty="0">
                        <a:solidFill>
                          <a:srgbClr val="0000FF"/>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p:sp>
        <p:nvSpPr>
          <p:cNvPr id="6" name="Flecha curvada hacia la derecha 5"/>
          <p:cNvSpPr/>
          <p:nvPr/>
        </p:nvSpPr>
        <p:spPr>
          <a:xfrm>
            <a:off x="522514" y="2807843"/>
            <a:ext cx="849086" cy="151596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368210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18304" y="251255"/>
            <a:ext cx="8063547" cy="861774"/>
          </a:xfrm>
          <a:prstGeom prst="rect">
            <a:avLst/>
          </a:prstGeom>
          <a:noFill/>
        </p:spPr>
        <p:txBody>
          <a:bodyPr wrap="square" rtlCol="0">
            <a:spAutoFit/>
          </a:bodyPr>
          <a:lstStyle/>
          <a:p>
            <a:r>
              <a:rPr lang="es-CO" sz="3200" b="1" dirty="0" smtClean="0">
                <a:solidFill>
                  <a:schemeClr val="bg1"/>
                </a:solidFill>
              </a:rPr>
              <a:t>Normalización  </a:t>
            </a:r>
            <a:endParaRPr lang="es-ES" dirty="0"/>
          </a:p>
          <a:p>
            <a:r>
              <a:rPr lang="es-ES" dirty="0" smtClean="0">
                <a:solidFill>
                  <a:schemeClr val="bg1"/>
                </a:solidFill>
              </a:rPr>
              <a:t>Primera Forma normal</a:t>
            </a:r>
            <a:endParaRPr lang="es-ES" sz="4800" b="1" dirty="0">
              <a:solidFill>
                <a:schemeClr val="bg1"/>
              </a:solidFill>
              <a:latin typeface="Helvetica" panose="020B0604020202030204" pitchFamily="34" charset="0"/>
            </a:endParaRPr>
          </a:p>
        </p:txBody>
      </p:sp>
      <p:graphicFrame>
        <p:nvGraphicFramePr>
          <p:cNvPr id="7" name="3 Tabla"/>
          <p:cNvGraphicFramePr>
            <a:graphicFrameLocks noGrp="1"/>
          </p:cNvGraphicFramePr>
          <p:nvPr>
            <p:extLst>
              <p:ext uri="{D42A27DB-BD31-4B8C-83A1-F6EECF244321}">
                <p14:modId xmlns:p14="http://schemas.microsoft.com/office/powerpoint/2010/main" val="133506423"/>
              </p:ext>
            </p:extLst>
          </p:nvPr>
        </p:nvGraphicFramePr>
        <p:xfrm>
          <a:off x="352696" y="2848145"/>
          <a:ext cx="4404976" cy="1266825"/>
        </p:xfrm>
        <a:graphic>
          <a:graphicData uri="http://schemas.openxmlformats.org/drawingml/2006/table">
            <a:tbl>
              <a:tblPr>
                <a:tableStyleId>{35758FB7-9AC5-4552-8A53-C91805E547FA}</a:tableStyleId>
              </a:tblPr>
              <a:tblGrid>
                <a:gridCol w="847107">
                  <a:extLst>
                    <a:ext uri="{9D8B030D-6E8A-4147-A177-3AD203B41FA5}">
                      <a16:colId xmlns:a16="http://schemas.microsoft.com/office/drawing/2014/main" val="20000"/>
                    </a:ext>
                  </a:extLst>
                </a:gridCol>
                <a:gridCol w="1173957">
                  <a:extLst>
                    <a:ext uri="{9D8B030D-6E8A-4147-A177-3AD203B41FA5}">
                      <a16:colId xmlns:a16="http://schemas.microsoft.com/office/drawing/2014/main" val="20001"/>
                    </a:ext>
                  </a:extLst>
                </a:gridCol>
                <a:gridCol w="1526662">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tblGrid>
              <a:tr h="0">
                <a:tc>
                  <a:txBody>
                    <a:bodyPr/>
                    <a:lstStyle/>
                    <a:p>
                      <a:pPr algn="l" fontAlgn="b"/>
                      <a:r>
                        <a:rPr lang="es-CO" sz="1600" u="none" strike="noStrike" dirty="0">
                          <a:effectLst/>
                        </a:rPr>
                        <a:t>Tabla</a:t>
                      </a:r>
                      <a:endParaRPr lang="es-CO" sz="1600" b="1" i="0" u="none" strike="noStrike" dirty="0">
                        <a:solidFill>
                          <a:srgbClr val="000000"/>
                        </a:solidFill>
                        <a:effectLst/>
                        <a:latin typeface="Calibri"/>
                      </a:endParaRPr>
                    </a:p>
                  </a:txBody>
                  <a:tcPr marL="9525" marR="9525" marT="9525" marB="0" anchor="b"/>
                </a:tc>
                <a:tc gridSpan="3">
                  <a:txBody>
                    <a:bodyPr/>
                    <a:lstStyle/>
                    <a:p>
                      <a:pPr algn="ctr" fontAlgn="b"/>
                      <a:r>
                        <a:rPr lang="es-CO" sz="1600" u="none" strike="noStrike" dirty="0">
                          <a:effectLst/>
                        </a:rPr>
                        <a:t>Empleados</a:t>
                      </a:r>
                      <a:endParaRPr lang="es-CO" sz="1600" b="1" i="0" u="none" strike="noStrike" dirty="0">
                        <a:solidFill>
                          <a:srgbClr val="000000"/>
                        </a:solidFill>
                        <a:effectLst/>
                        <a:latin typeface="Calibri"/>
                      </a:endParaRPr>
                    </a:p>
                  </a:txBody>
                  <a:tcPr marL="9525" marR="9525" marT="9525" marB="0" anchor="b"/>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190500">
                <a:tc>
                  <a:txBody>
                    <a:bodyPr/>
                    <a:lstStyle/>
                    <a:p>
                      <a:pPr algn="ctr" fontAlgn="b"/>
                      <a:r>
                        <a:rPr lang="es-CO" sz="1600" b="1" u="none" strike="noStrike" dirty="0" err="1">
                          <a:effectLst/>
                        </a:rPr>
                        <a:t>codigo</a:t>
                      </a:r>
                      <a:endParaRPr lang="es-CO" sz="1600" b="1" i="1" u="none" strike="noStrike" dirty="0">
                        <a:solidFill>
                          <a:srgbClr val="000000"/>
                        </a:solidFill>
                        <a:effectLst/>
                        <a:latin typeface="Calibri"/>
                      </a:endParaRPr>
                    </a:p>
                  </a:txBody>
                  <a:tcPr marL="9525" marR="9525" marT="9525" marB="0" anchor="b"/>
                </a:tc>
                <a:tc>
                  <a:txBody>
                    <a:bodyPr/>
                    <a:lstStyle/>
                    <a:p>
                      <a:pPr algn="ctr" fontAlgn="b"/>
                      <a:r>
                        <a:rPr lang="es-CO" sz="1600" b="1" u="none" strike="noStrike" dirty="0">
                          <a:effectLst/>
                        </a:rPr>
                        <a:t>Nombre</a:t>
                      </a:r>
                      <a:endParaRPr lang="es-CO" sz="1600" b="1" i="1" u="none" strike="noStrike" dirty="0">
                        <a:solidFill>
                          <a:srgbClr val="000000"/>
                        </a:solidFill>
                        <a:effectLst/>
                        <a:latin typeface="Calibri"/>
                      </a:endParaRPr>
                    </a:p>
                  </a:txBody>
                  <a:tcPr marL="9525" marR="9525" marT="9525" marB="0" anchor="b"/>
                </a:tc>
                <a:tc>
                  <a:txBody>
                    <a:bodyPr/>
                    <a:lstStyle/>
                    <a:p>
                      <a:pPr algn="ctr" fontAlgn="b"/>
                      <a:r>
                        <a:rPr lang="es-CO" sz="1600" b="1" u="none" strike="noStrike" dirty="0">
                          <a:effectLst/>
                        </a:rPr>
                        <a:t>Cargo</a:t>
                      </a:r>
                      <a:endParaRPr lang="es-CO" sz="1600" b="1" i="1" u="none" strike="noStrike" dirty="0">
                        <a:solidFill>
                          <a:srgbClr val="000000"/>
                        </a:solidFill>
                        <a:effectLst/>
                        <a:latin typeface="Calibri"/>
                      </a:endParaRPr>
                    </a:p>
                  </a:txBody>
                  <a:tcPr marL="9525" marR="9525" marT="9525" marB="0" anchor="b"/>
                </a:tc>
                <a:tc>
                  <a:txBody>
                    <a:bodyPr/>
                    <a:lstStyle/>
                    <a:p>
                      <a:pPr algn="ctr" fontAlgn="b"/>
                      <a:r>
                        <a:rPr lang="es-CO" sz="1600" b="1" u="none" strike="noStrike" dirty="0">
                          <a:effectLst/>
                        </a:rPr>
                        <a:t>Salario</a:t>
                      </a:r>
                      <a:endParaRPr lang="es-CO" sz="1600" b="1"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r" fontAlgn="b"/>
                      <a:r>
                        <a:rPr lang="es-CO" sz="1600" u="none" strike="noStrike" dirty="0">
                          <a:effectLst/>
                        </a:rPr>
                        <a:t>111</a:t>
                      </a:r>
                      <a:endParaRPr lang="es-CO" sz="1600" b="1" i="1" u="none" strike="noStrike" dirty="0">
                        <a:solidFill>
                          <a:srgbClr val="000000"/>
                        </a:solidFill>
                        <a:effectLst/>
                        <a:latin typeface="Calibri"/>
                      </a:endParaRPr>
                    </a:p>
                  </a:txBody>
                  <a:tcPr marL="9525" marR="9525" marT="9525" marB="0" anchor="b"/>
                </a:tc>
                <a:tc>
                  <a:txBody>
                    <a:bodyPr/>
                    <a:lstStyle/>
                    <a:p>
                      <a:pPr algn="l" fontAlgn="b"/>
                      <a:r>
                        <a:rPr lang="es-CO" sz="1600" u="none" strike="noStrike">
                          <a:effectLst/>
                        </a:rPr>
                        <a:t>Juan Perez</a:t>
                      </a:r>
                      <a:endParaRPr lang="es-CO" sz="1600" b="0" i="0" u="none" strike="noStrike">
                        <a:solidFill>
                          <a:srgbClr val="000000"/>
                        </a:solidFill>
                        <a:effectLst/>
                        <a:latin typeface="Calibri"/>
                      </a:endParaRPr>
                    </a:p>
                  </a:txBody>
                  <a:tcPr marL="9525" marR="9525" marT="9525" marB="0" anchor="b"/>
                </a:tc>
                <a:tc>
                  <a:txBody>
                    <a:bodyPr/>
                    <a:lstStyle/>
                    <a:p>
                      <a:pPr algn="l" fontAlgn="b"/>
                      <a:r>
                        <a:rPr lang="es-CO" sz="1600" u="none" strike="noStrike" dirty="0">
                          <a:effectLst/>
                        </a:rPr>
                        <a:t>Jefe de Área</a:t>
                      </a:r>
                      <a:endParaRPr lang="es-CO" sz="1600" b="0" i="0" u="none" strike="noStrike" dirty="0">
                        <a:solidFill>
                          <a:srgbClr val="000000"/>
                        </a:solidFill>
                        <a:effectLst/>
                        <a:latin typeface="Calibri"/>
                      </a:endParaRPr>
                    </a:p>
                  </a:txBody>
                  <a:tcPr marL="9525" marR="9525" marT="9525" marB="0" anchor="b"/>
                </a:tc>
                <a:tc>
                  <a:txBody>
                    <a:bodyPr/>
                    <a:lstStyle/>
                    <a:p>
                      <a:pPr algn="r" fontAlgn="b"/>
                      <a:r>
                        <a:rPr lang="es-CO" sz="1600" u="none" strike="noStrike">
                          <a:effectLst/>
                        </a:rPr>
                        <a:t>300</a:t>
                      </a:r>
                      <a:endParaRPr lang="es-CO"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r" fontAlgn="b"/>
                      <a:r>
                        <a:rPr lang="es-CO" sz="1600" u="none" strike="noStrike" dirty="0">
                          <a:effectLst/>
                        </a:rPr>
                        <a:t>222</a:t>
                      </a:r>
                      <a:endParaRPr lang="es-CO" sz="1600" b="1" i="1" u="none" strike="noStrike" dirty="0">
                        <a:solidFill>
                          <a:srgbClr val="000000"/>
                        </a:solidFill>
                        <a:effectLst/>
                        <a:latin typeface="Calibri"/>
                      </a:endParaRPr>
                    </a:p>
                  </a:txBody>
                  <a:tcPr marL="9525" marR="9525" marT="9525" marB="0" anchor="b"/>
                </a:tc>
                <a:tc>
                  <a:txBody>
                    <a:bodyPr/>
                    <a:lstStyle/>
                    <a:p>
                      <a:pPr algn="l" fontAlgn="b"/>
                      <a:r>
                        <a:rPr lang="es-CO" sz="1600" u="none" strike="noStrike">
                          <a:effectLst/>
                        </a:rPr>
                        <a:t>José Sanchez</a:t>
                      </a:r>
                      <a:endParaRPr lang="es-CO" sz="1600" b="0" i="0" u="none" strike="noStrike">
                        <a:solidFill>
                          <a:srgbClr val="000000"/>
                        </a:solidFill>
                        <a:effectLst/>
                        <a:latin typeface="Calibri"/>
                      </a:endParaRPr>
                    </a:p>
                  </a:txBody>
                  <a:tcPr marL="9525" marR="9525" marT="9525" marB="0" anchor="b"/>
                </a:tc>
                <a:tc>
                  <a:txBody>
                    <a:bodyPr/>
                    <a:lstStyle/>
                    <a:p>
                      <a:pPr algn="l" fontAlgn="b"/>
                      <a:r>
                        <a:rPr lang="es-CO" sz="1600" u="none" strike="noStrike">
                          <a:effectLst/>
                        </a:rPr>
                        <a:t>administrativo</a:t>
                      </a:r>
                      <a:endParaRPr lang="es-CO" sz="1600" b="0" i="0" u="none" strike="noStrike">
                        <a:solidFill>
                          <a:srgbClr val="000000"/>
                        </a:solidFill>
                        <a:effectLst/>
                        <a:latin typeface="Calibri"/>
                      </a:endParaRPr>
                    </a:p>
                  </a:txBody>
                  <a:tcPr marL="9525" marR="9525" marT="9525" marB="0" anchor="b"/>
                </a:tc>
                <a:tc>
                  <a:txBody>
                    <a:bodyPr/>
                    <a:lstStyle/>
                    <a:p>
                      <a:pPr algn="r" fontAlgn="b"/>
                      <a:r>
                        <a:rPr lang="es-CO" sz="1600" u="none" strike="noStrike">
                          <a:effectLst/>
                        </a:rPr>
                        <a:t>100</a:t>
                      </a:r>
                      <a:endParaRPr lang="es-CO"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r" fontAlgn="b"/>
                      <a:r>
                        <a:rPr lang="es-CO" sz="1600" u="none" strike="noStrike" dirty="0">
                          <a:effectLst/>
                        </a:rPr>
                        <a:t>333</a:t>
                      </a:r>
                      <a:endParaRPr lang="es-CO" sz="1600" b="1" i="1" u="none" strike="noStrike" dirty="0">
                        <a:solidFill>
                          <a:srgbClr val="000000"/>
                        </a:solidFill>
                        <a:effectLst/>
                        <a:latin typeface="Calibri"/>
                      </a:endParaRPr>
                    </a:p>
                  </a:txBody>
                  <a:tcPr marL="9525" marR="9525" marT="9525" marB="0" anchor="b"/>
                </a:tc>
                <a:tc>
                  <a:txBody>
                    <a:bodyPr/>
                    <a:lstStyle/>
                    <a:p>
                      <a:pPr algn="l" fontAlgn="b"/>
                      <a:r>
                        <a:rPr lang="es-CO" sz="1600" u="none" strike="noStrike" dirty="0">
                          <a:effectLst/>
                        </a:rPr>
                        <a:t>Ana Días</a:t>
                      </a:r>
                      <a:endParaRPr lang="es-CO" sz="1600" b="0" i="0" u="none" strike="noStrike" dirty="0">
                        <a:solidFill>
                          <a:srgbClr val="000000"/>
                        </a:solidFill>
                        <a:effectLst/>
                        <a:latin typeface="Calibri"/>
                      </a:endParaRPr>
                    </a:p>
                  </a:txBody>
                  <a:tcPr marL="9525" marR="9525" marT="9525" marB="0" anchor="b"/>
                </a:tc>
                <a:tc>
                  <a:txBody>
                    <a:bodyPr/>
                    <a:lstStyle/>
                    <a:p>
                      <a:pPr algn="l" fontAlgn="b"/>
                      <a:r>
                        <a:rPr lang="es-CO" sz="1600" u="none" strike="noStrike" dirty="0">
                          <a:effectLst/>
                        </a:rPr>
                        <a:t>administrativo</a:t>
                      </a:r>
                      <a:endParaRPr lang="es-CO" sz="1600" b="0" i="0" u="none" strike="noStrike" dirty="0">
                        <a:solidFill>
                          <a:srgbClr val="000000"/>
                        </a:solidFill>
                        <a:effectLst/>
                        <a:latin typeface="Calibri"/>
                      </a:endParaRPr>
                    </a:p>
                  </a:txBody>
                  <a:tcPr marL="9525" marR="9525" marT="9525" marB="0" anchor="b"/>
                </a:tc>
                <a:tc>
                  <a:txBody>
                    <a:bodyPr/>
                    <a:lstStyle/>
                    <a:p>
                      <a:pPr algn="r" fontAlgn="b"/>
                      <a:r>
                        <a:rPr lang="es-CO" sz="1600" u="none" strike="noStrike" dirty="0">
                          <a:effectLst/>
                        </a:rPr>
                        <a:t>100</a:t>
                      </a:r>
                      <a:endParaRPr lang="es-CO"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bl>
          </a:graphicData>
        </a:graphic>
      </p:graphicFrame>
      <p:graphicFrame>
        <p:nvGraphicFramePr>
          <p:cNvPr id="8" name="9 Tabla"/>
          <p:cNvGraphicFramePr>
            <a:graphicFrameLocks noGrp="1"/>
          </p:cNvGraphicFramePr>
          <p:nvPr>
            <p:extLst>
              <p:ext uri="{D42A27DB-BD31-4B8C-83A1-F6EECF244321}">
                <p14:modId xmlns:p14="http://schemas.microsoft.com/office/powerpoint/2010/main" val="4218960218"/>
              </p:ext>
            </p:extLst>
          </p:nvPr>
        </p:nvGraphicFramePr>
        <p:xfrm>
          <a:off x="5225143" y="3678090"/>
          <a:ext cx="3746046" cy="1980543"/>
        </p:xfrm>
        <a:graphic>
          <a:graphicData uri="http://schemas.openxmlformats.org/drawingml/2006/table">
            <a:tbl>
              <a:tblPr>
                <a:tableStyleId>{35758FB7-9AC5-4552-8A53-C91805E547FA}</a:tableStyleId>
              </a:tblPr>
              <a:tblGrid>
                <a:gridCol w="1498928">
                  <a:extLst>
                    <a:ext uri="{9D8B030D-6E8A-4147-A177-3AD203B41FA5}">
                      <a16:colId xmlns:a16="http://schemas.microsoft.com/office/drawing/2014/main" val="20000"/>
                    </a:ext>
                  </a:extLst>
                </a:gridCol>
                <a:gridCol w="2247118">
                  <a:extLst>
                    <a:ext uri="{9D8B030D-6E8A-4147-A177-3AD203B41FA5}">
                      <a16:colId xmlns:a16="http://schemas.microsoft.com/office/drawing/2014/main" val="20001"/>
                    </a:ext>
                  </a:extLst>
                </a:gridCol>
              </a:tblGrid>
              <a:tr h="188710">
                <a:tc>
                  <a:txBody>
                    <a:bodyPr/>
                    <a:lstStyle/>
                    <a:p>
                      <a:pPr algn="l" fontAlgn="b"/>
                      <a:r>
                        <a:rPr lang="es-CO" sz="1400" b="1" u="none" strike="noStrike" dirty="0">
                          <a:effectLst/>
                        </a:rPr>
                        <a:t>Tabla</a:t>
                      </a:r>
                      <a:endParaRPr lang="es-CO" sz="1400" b="1" i="0" u="none" strike="noStrike" dirty="0">
                        <a:solidFill>
                          <a:srgbClr val="000000"/>
                        </a:solidFill>
                        <a:effectLst/>
                        <a:latin typeface="Calibri"/>
                      </a:endParaRPr>
                    </a:p>
                  </a:txBody>
                  <a:tcPr marL="9525" marR="9525" marT="9525" marB="0" anchor="b"/>
                </a:tc>
                <a:tc>
                  <a:txBody>
                    <a:bodyPr/>
                    <a:lstStyle/>
                    <a:p>
                      <a:pPr algn="l" fontAlgn="b"/>
                      <a:r>
                        <a:rPr lang="es-CO" sz="1400" b="1" u="none" strike="noStrike" dirty="0" err="1">
                          <a:effectLst/>
                        </a:rPr>
                        <a:t>Emails_Empleados</a:t>
                      </a:r>
                      <a:endParaRPr lang="es-CO" sz="1400" b="1"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292943">
                <a:tc>
                  <a:txBody>
                    <a:bodyPr/>
                    <a:lstStyle/>
                    <a:p>
                      <a:pPr algn="ctr" fontAlgn="b"/>
                      <a:r>
                        <a:rPr lang="es-CO" sz="1400" b="1" u="none" strike="noStrike">
                          <a:effectLst/>
                        </a:rPr>
                        <a:t>codigo</a:t>
                      </a:r>
                      <a:endParaRPr lang="es-CO" sz="1400" b="1" i="1" u="none" strike="noStrike">
                        <a:solidFill>
                          <a:srgbClr val="000000"/>
                        </a:solidFill>
                        <a:effectLst/>
                        <a:latin typeface="Calibri"/>
                      </a:endParaRPr>
                    </a:p>
                  </a:txBody>
                  <a:tcPr marL="9525" marR="9525" marT="9525" marB="0" anchor="b"/>
                </a:tc>
                <a:tc>
                  <a:txBody>
                    <a:bodyPr/>
                    <a:lstStyle/>
                    <a:p>
                      <a:pPr algn="ctr" fontAlgn="b"/>
                      <a:r>
                        <a:rPr lang="es-CO" sz="1400" b="1" u="none" strike="noStrike" dirty="0">
                          <a:effectLst/>
                        </a:rPr>
                        <a:t>Email</a:t>
                      </a:r>
                      <a:endParaRPr lang="es-CO" sz="1400" b="1" i="1"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92943">
                <a:tc>
                  <a:txBody>
                    <a:bodyPr/>
                    <a:lstStyle/>
                    <a:p>
                      <a:pPr algn="r" fontAlgn="b"/>
                      <a:r>
                        <a:rPr lang="es-CO" sz="1400" u="none" strike="noStrike" dirty="0">
                          <a:effectLst/>
                        </a:rPr>
                        <a:t>111</a:t>
                      </a:r>
                      <a:endParaRPr lang="es-CO" sz="1400" b="1" i="1" u="none" strike="noStrike" dirty="0">
                        <a:solidFill>
                          <a:srgbClr val="000000"/>
                        </a:solidFill>
                        <a:effectLst/>
                        <a:latin typeface="Calibri"/>
                      </a:endParaRPr>
                    </a:p>
                  </a:txBody>
                  <a:tcPr marL="9525" marR="9525" marT="9525" marB="0" anchor="b"/>
                </a:tc>
                <a:tc>
                  <a:txBody>
                    <a:bodyPr/>
                    <a:lstStyle/>
                    <a:p>
                      <a:pPr algn="l" fontAlgn="b"/>
                      <a:r>
                        <a:rPr lang="es-CO" sz="1400" u="sng" strike="noStrike">
                          <a:effectLst/>
                          <a:hlinkClick r:id="rId2"/>
                        </a:rPr>
                        <a:t>junap@gmail.com</a:t>
                      </a:r>
                      <a:endParaRPr lang="es-CO" sz="1400" b="0" i="0" u="sng" strike="noStrike">
                        <a:solidFill>
                          <a:srgbClr val="0000FF"/>
                        </a:solidFill>
                        <a:effectLst/>
                        <a:latin typeface="Calibri"/>
                      </a:endParaRPr>
                    </a:p>
                  </a:txBody>
                  <a:tcPr marL="9525" marR="9525" marT="9525" marB="0" anchor="b"/>
                </a:tc>
                <a:extLst>
                  <a:ext uri="{0D108BD9-81ED-4DB2-BD59-A6C34878D82A}">
                    <a16:rowId xmlns:a16="http://schemas.microsoft.com/office/drawing/2014/main" val="10002"/>
                  </a:ext>
                </a:extLst>
              </a:tr>
              <a:tr h="292943">
                <a:tc>
                  <a:txBody>
                    <a:bodyPr/>
                    <a:lstStyle/>
                    <a:p>
                      <a:pPr algn="r" fontAlgn="b"/>
                      <a:r>
                        <a:rPr lang="es-CO" sz="1400" u="none" strike="noStrike" dirty="0">
                          <a:effectLst/>
                        </a:rPr>
                        <a:t>111</a:t>
                      </a:r>
                      <a:endParaRPr lang="es-CO" sz="1400" b="1" i="1" u="none" strike="noStrike" dirty="0">
                        <a:solidFill>
                          <a:srgbClr val="000000"/>
                        </a:solidFill>
                        <a:effectLst/>
                        <a:latin typeface="Calibri"/>
                      </a:endParaRPr>
                    </a:p>
                  </a:txBody>
                  <a:tcPr marL="9525" marR="9525" marT="9525" marB="0" anchor="b"/>
                </a:tc>
                <a:tc>
                  <a:txBody>
                    <a:bodyPr/>
                    <a:lstStyle/>
                    <a:p>
                      <a:pPr algn="l" fontAlgn="b"/>
                      <a:r>
                        <a:rPr lang="es-CO" sz="1400" u="sng" strike="noStrike" dirty="0" smtClean="0">
                          <a:effectLst/>
                          <a:hlinkClick r:id="rId3"/>
                        </a:rPr>
                        <a:t>jefe2@ecn.com</a:t>
                      </a:r>
                      <a:endParaRPr lang="es-CO" sz="1400" b="0" i="0" u="sng" strike="noStrike" dirty="0" smtClean="0">
                        <a:solidFill>
                          <a:srgbClr val="0000FF"/>
                        </a:solidFill>
                        <a:effectLst/>
                        <a:latin typeface="Calibri"/>
                      </a:endParaRPr>
                    </a:p>
                  </a:txBody>
                  <a:tcPr marL="9525" marR="9525" marT="9525" marB="0" anchor="b"/>
                </a:tc>
                <a:extLst>
                  <a:ext uri="{0D108BD9-81ED-4DB2-BD59-A6C34878D82A}">
                    <a16:rowId xmlns:a16="http://schemas.microsoft.com/office/drawing/2014/main" val="10003"/>
                  </a:ext>
                </a:extLst>
              </a:tr>
              <a:tr h="292943">
                <a:tc>
                  <a:txBody>
                    <a:bodyPr/>
                    <a:lstStyle/>
                    <a:p>
                      <a:pPr algn="r" fontAlgn="b"/>
                      <a:r>
                        <a:rPr lang="es-CO" sz="1400" u="none" strike="noStrike" dirty="0">
                          <a:effectLst/>
                        </a:rPr>
                        <a:t>222</a:t>
                      </a:r>
                      <a:endParaRPr lang="es-CO" sz="1400" b="1" i="1" u="none" strike="noStrike" dirty="0">
                        <a:solidFill>
                          <a:srgbClr val="000000"/>
                        </a:solidFill>
                        <a:effectLst/>
                        <a:latin typeface="Calibri"/>
                      </a:endParaRPr>
                    </a:p>
                  </a:txBody>
                  <a:tcPr marL="9525" marR="9525" marT="9525" marB="0" anchor="b"/>
                </a:tc>
                <a:tc>
                  <a:txBody>
                    <a:bodyPr/>
                    <a:lstStyle/>
                    <a:p>
                      <a:pPr algn="l" fontAlgn="b"/>
                      <a:r>
                        <a:rPr lang="es-CO" sz="1400" u="sng" strike="noStrike">
                          <a:effectLst/>
                          <a:hlinkClick r:id="rId4"/>
                        </a:rPr>
                        <a:t>jsanchez@ecn.com</a:t>
                      </a:r>
                      <a:endParaRPr lang="es-CO" sz="1400" b="0" i="0" u="sng" strike="noStrike">
                        <a:solidFill>
                          <a:srgbClr val="0000FF"/>
                        </a:solidFill>
                        <a:effectLst/>
                        <a:latin typeface="Calibri"/>
                      </a:endParaRPr>
                    </a:p>
                  </a:txBody>
                  <a:tcPr marL="9525" marR="9525" marT="9525" marB="0" anchor="b"/>
                </a:tc>
                <a:extLst>
                  <a:ext uri="{0D108BD9-81ED-4DB2-BD59-A6C34878D82A}">
                    <a16:rowId xmlns:a16="http://schemas.microsoft.com/office/drawing/2014/main" val="10004"/>
                  </a:ext>
                </a:extLst>
              </a:tr>
              <a:tr h="292943">
                <a:tc>
                  <a:txBody>
                    <a:bodyPr/>
                    <a:lstStyle/>
                    <a:p>
                      <a:pPr algn="r" fontAlgn="b"/>
                      <a:r>
                        <a:rPr lang="es-CO" sz="1400" u="none" strike="noStrike" dirty="0">
                          <a:effectLst/>
                        </a:rPr>
                        <a:t>333</a:t>
                      </a:r>
                      <a:endParaRPr lang="es-CO" sz="1400" b="1" i="1" u="none" strike="noStrike" dirty="0">
                        <a:solidFill>
                          <a:srgbClr val="000000"/>
                        </a:solidFill>
                        <a:effectLst/>
                        <a:latin typeface="Calibri"/>
                      </a:endParaRPr>
                    </a:p>
                  </a:txBody>
                  <a:tcPr marL="9525" marR="9525" marT="9525" marB="0" anchor="b"/>
                </a:tc>
                <a:tc>
                  <a:txBody>
                    <a:bodyPr/>
                    <a:lstStyle/>
                    <a:p>
                      <a:pPr algn="l" fontAlgn="b"/>
                      <a:r>
                        <a:rPr lang="es-CO" sz="1400" u="sng" strike="noStrike" dirty="0">
                          <a:effectLst/>
                          <a:hlinkClick r:id="rId5"/>
                        </a:rPr>
                        <a:t>anad@ecn.com</a:t>
                      </a:r>
                      <a:endParaRPr lang="es-CO" sz="1400" b="0" i="0" u="sng" strike="noStrike" dirty="0">
                        <a:solidFill>
                          <a:srgbClr val="0000FF"/>
                        </a:solidFill>
                        <a:effectLst/>
                        <a:latin typeface="Calibri"/>
                      </a:endParaRPr>
                    </a:p>
                  </a:txBody>
                  <a:tcPr marL="9525" marR="9525" marT="9525" marB="0" anchor="b"/>
                </a:tc>
                <a:extLst>
                  <a:ext uri="{0D108BD9-81ED-4DB2-BD59-A6C34878D82A}">
                    <a16:rowId xmlns:a16="http://schemas.microsoft.com/office/drawing/2014/main" val="10005"/>
                  </a:ext>
                </a:extLst>
              </a:tr>
              <a:tr h="292943">
                <a:tc>
                  <a:txBody>
                    <a:bodyPr/>
                    <a:lstStyle/>
                    <a:p>
                      <a:pPr algn="r" fontAlgn="b"/>
                      <a:r>
                        <a:rPr lang="es-CO" sz="1400" u="none" strike="noStrike" dirty="0">
                          <a:effectLst/>
                        </a:rPr>
                        <a:t>333</a:t>
                      </a:r>
                      <a:endParaRPr lang="es-CO" sz="1400" b="1" i="1" u="none" strike="noStrike" dirty="0">
                        <a:solidFill>
                          <a:srgbClr val="000000"/>
                        </a:solidFill>
                        <a:effectLst/>
                        <a:latin typeface="Calibri"/>
                      </a:endParaRPr>
                    </a:p>
                  </a:txBody>
                  <a:tcPr marL="9525" marR="9525" marT="9525" marB="0" anchor="b"/>
                </a:tc>
                <a:tc>
                  <a:txBody>
                    <a:bodyPr/>
                    <a:lstStyle/>
                    <a:p>
                      <a:pPr algn="l" fontAlgn="b"/>
                      <a:r>
                        <a:rPr lang="es-CO" sz="1400" u="sng" strike="noStrike" dirty="0">
                          <a:effectLst/>
                          <a:hlinkClick r:id="rId6"/>
                        </a:rPr>
                        <a:t>ana123@hotmail.com</a:t>
                      </a:r>
                      <a:endParaRPr lang="es-CO" sz="1400" b="0" i="0" u="sng" strike="noStrike" dirty="0">
                        <a:solidFill>
                          <a:srgbClr val="0000FF"/>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p:sp>
        <p:nvSpPr>
          <p:cNvPr id="9" name="Flecha doblada hacia arriba 8"/>
          <p:cNvSpPr/>
          <p:nvPr/>
        </p:nvSpPr>
        <p:spPr>
          <a:xfrm rot="5400000">
            <a:off x="2695509" y="2876415"/>
            <a:ext cx="762000" cy="336232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Marcador de contenido 2"/>
          <p:cNvSpPr txBox="1">
            <a:spLocks/>
          </p:cNvSpPr>
          <p:nvPr/>
        </p:nvSpPr>
        <p:spPr>
          <a:xfrm>
            <a:off x="496948" y="1215238"/>
            <a:ext cx="8281292" cy="1312257"/>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dirty="0" smtClean="0">
                <a:solidFill>
                  <a:schemeClr val="bg1"/>
                </a:solidFill>
              </a:rPr>
              <a:t>Eliminar los grupos repetitivos de la tablas individuales. </a:t>
            </a:r>
          </a:p>
          <a:p>
            <a:r>
              <a:rPr lang="es-CO" dirty="0" smtClean="0">
                <a:solidFill>
                  <a:schemeClr val="bg1"/>
                </a:solidFill>
              </a:rPr>
              <a:t>Crear una tabla separada por cada grupo de datos relacionados. </a:t>
            </a:r>
          </a:p>
          <a:p>
            <a:r>
              <a:rPr lang="es-CO" dirty="0" smtClean="0">
                <a:solidFill>
                  <a:schemeClr val="bg1"/>
                </a:solidFill>
              </a:rPr>
              <a:t>Identificar cada grupo de datos relacionados con una clave primaria</a:t>
            </a:r>
            <a:r>
              <a:rPr lang="es-CO" dirty="0" smtClean="0"/>
              <a:t>. </a:t>
            </a:r>
            <a:endParaRPr lang="es-CO" dirty="0"/>
          </a:p>
        </p:txBody>
      </p:sp>
    </p:spTree>
    <p:extLst>
      <p:ext uri="{BB962C8B-B14F-4D97-AF65-F5344CB8AC3E}">
        <p14:creationId xmlns:p14="http://schemas.microsoft.com/office/powerpoint/2010/main" val="1824811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8304" y="1272284"/>
            <a:ext cx="8403182" cy="1200329"/>
          </a:xfrm>
          <a:prstGeom prst="rect">
            <a:avLst/>
          </a:prstGeom>
          <a:noFill/>
        </p:spPr>
        <p:txBody>
          <a:bodyPr wrap="square" rtlCol="0">
            <a:spAutoFit/>
          </a:bodyPr>
          <a:lstStyle/>
          <a:p>
            <a:pPr algn="just"/>
            <a:r>
              <a:rPr lang="es-CO" dirty="0">
                <a:solidFill>
                  <a:schemeClr val="bg1"/>
                </a:solidFill>
              </a:rPr>
              <a:t>L</a:t>
            </a:r>
            <a:r>
              <a:rPr lang="es-CO" dirty="0" smtClean="0">
                <a:solidFill>
                  <a:schemeClr val="bg1"/>
                </a:solidFill>
              </a:rPr>
              <a:t>a </a:t>
            </a:r>
            <a:r>
              <a:rPr lang="es-CO" dirty="0">
                <a:solidFill>
                  <a:schemeClr val="bg1"/>
                </a:solidFill>
              </a:rPr>
              <a:t>relación está en 2FN si está en 1FN y si los atributos que no forman parte de ninguna clave dependen de forma completa de la clave principal. Es decir que no existen dependencias parciales. (Todos los atributos que no son clave principal deben depender únicamente de la clave principal</a:t>
            </a:r>
            <a:r>
              <a:rPr lang="es-CO" dirty="0" smtClean="0">
                <a:solidFill>
                  <a:schemeClr val="bg1"/>
                </a:solidFill>
              </a:rPr>
              <a:t>).</a:t>
            </a:r>
            <a:endParaRPr lang="es-CO" sz="2400" dirty="0">
              <a:solidFill>
                <a:schemeClr val="bg1"/>
              </a:solidFill>
            </a:endParaRPr>
          </a:p>
        </p:txBody>
      </p:sp>
      <p:sp>
        <p:nvSpPr>
          <p:cNvPr id="3" name="CuadroTexto 2"/>
          <p:cNvSpPr txBox="1"/>
          <p:nvPr/>
        </p:nvSpPr>
        <p:spPr>
          <a:xfrm>
            <a:off x="218304" y="251255"/>
            <a:ext cx="8063547" cy="861774"/>
          </a:xfrm>
          <a:prstGeom prst="rect">
            <a:avLst/>
          </a:prstGeom>
          <a:noFill/>
        </p:spPr>
        <p:txBody>
          <a:bodyPr wrap="square" rtlCol="0">
            <a:spAutoFit/>
          </a:bodyPr>
          <a:lstStyle/>
          <a:p>
            <a:r>
              <a:rPr lang="es-CO" sz="3200" b="1" dirty="0" smtClean="0">
                <a:solidFill>
                  <a:schemeClr val="bg1"/>
                </a:solidFill>
              </a:rPr>
              <a:t>Normalización  </a:t>
            </a:r>
            <a:endParaRPr lang="es-ES" dirty="0"/>
          </a:p>
          <a:p>
            <a:r>
              <a:rPr lang="es-ES" dirty="0" smtClean="0">
                <a:solidFill>
                  <a:schemeClr val="bg1"/>
                </a:solidFill>
              </a:rPr>
              <a:t>Segunda Forma Normal</a:t>
            </a:r>
            <a:endParaRPr lang="es-ES" sz="4800" b="1" dirty="0">
              <a:solidFill>
                <a:schemeClr val="bg1"/>
              </a:solidFill>
              <a:latin typeface="Helvetica" panose="020B0604020202030204" pitchFamily="34" charset="0"/>
            </a:endParaRPr>
          </a:p>
        </p:txBody>
      </p:sp>
      <p:graphicFrame>
        <p:nvGraphicFramePr>
          <p:cNvPr id="4" name="Tabla 3"/>
          <p:cNvGraphicFramePr>
            <a:graphicFrameLocks noGrp="1"/>
          </p:cNvGraphicFramePr>
          <p:nvPr>
            <p:extLst>
              <p:ext uri="{D42A27DB-BD31-4B8C-83A1-F6EECF244321}">
                <p14:modId xmlns:p14="http://schemas.microsoft.com/office/powerpoint/2010/main" val="1028853186"/>
              </p:ext>
            </p:extLst>
          </p:nvPr>
        </p:nvGraphicFramePr>
        <p:xfrm>
          <a:off x="471102" y="2631868"/>
          <a:ext cx="8307138" cy="2725784"/>
        </p:xfrm>
        <a:graphic>
          <a:graphicData uri="http://schemas.openxmlformats.org/drawingml/2006/table">
            <a:tbl>
              <a:tblPr>
                <a:tableStyleId>{5C22544A-7EE6-4342-B048-85BDC9FD1C3A}</a:tableStyleId>
              </a:tblPr>
              <a:tblGrid>
                <a:gridCol w="915997">
                  <a:extLst>
                    <a:ext uri="{9D8B030D-6E8A-4147-A177-3AD203B41FA5}">
                      <a16:colId xmlns:a16="http://schemas.microsoft.com/office/drawing/2014/main" val="989258492"/>
                    </a:ext>
                  </a:extLst>
                </a:gridCol>
                <a:gridCol w="1263442">
                  <a:extLst>
                    <a:ext uri="{9D8B030D-6E8A-4147-A177-3AD203B41FA5}">
                      <a16:colId xmlns:a16="http://schemas.microsoft.com/office/drawing/2014/main" val="3795508364"/>
                    </a:ext>
                  </a:extLst>
                </a:gridCol>
                <a:gridCol w="1080946">
                  <a:extLst>
                    <a:ext uri="{9D8B030D-6E8A-4147-A177-3AD203B41FA5}">
                      <a16:colId xmlns:a16="http://schemas.microsoft.com/office/drawing/2014/main" val="1377555887"/>
                    </a:ext>
                  </a:extLst>
                </a:gridCol>
                <a:gridCol w="940563">
                  <a:extLst>
                    <a:ext uri="{9D8B030D-6E8A-4147-A177-3AD203B41FA5}">
                      <a16:colId xmlns:a16="http://schemas.microsoft.com/office/drawing/2014/main" val="3954320250"/>
                    </a:ext>
                  </a:extLst>
                </a:gridCol>
                <a:gridCol w="912487">
                  <a:extLst>
                    <a:ext uri="{9D8B030D-6E8A-4147-A177-3AD203B41FA5}">
                      <a16:colId xmlns:a16="http://schemas.microsoft.com/office/drawing/2014/main" val="1365829575"/>
                    </a:ext>
                  </a:extLst>
                </a:gridCol>
                <a:gridCol w="789652">
                  <a:extLst>
                    <a:ext uri="{9D8B030D-6E8A-4147-A177-3AD203B41FA5}">
                      <a16:colId xmlns:a16="http://schemas.microsoft.com/office/drawing/2014/main" val="2524302373"/>
                    </a:ext>
                  </a:extLst>
                </a:gridCol>
                <a:gridCol w="912487">
                  <a:extLst>
                    <a:ext uri="{9D8B030D-6E8A-4147-A177-3AD203B41FA5}">
                      <a16:colId xmlns:a16="http://schemas.microsoft.com/office/drawing/2014/main" val="321785841"/>
                    </a:ext>
                  </a:extLst>
                </a:gridCol>
                <a:gridCol w="768536">
                  <a:extLst>
                    <a:ext uri="{9D8B030D-6E8A-4147-A177-3AD203B41FA5}">
                      <a16:colId xmlns:a16="http://schemas.microsoft.com/office/drawing/2014/main" val="2690482210"/>
                    </a:ext>
                  </a:extLst>
                </a:gridCol>
                <a:gridCol w="723028">
                  <a:extLst>
                    <a:ext uri="{9D8B030D-6E8A-4147-A177-3AD203B41FA5}">
                      <a16:colId xmlns:a16="http://schemas.microsoft.com/office/drawing/2014/main" val="2005166820"/>
                    </a:ext>
                  </a:extLst>
                </a:gridCol>
              </a:tblGrid>
              <a:tr h="618792">
                <a:tc>
                  <a:txBody>
                    <a:bodyPr/>
                    <a:lstStyle/>
                    <a:p>
                      <a:pPr algn="ctr" fontAlgn="b"/>
                      <a:r>
                        <a:rPr lang="es-ES" sz="1400" b="1" u="none" strike="noStrike">
                          <a:effectLst/>
                        </a:rPr>
                        <a:t>CodLibro</a:t>
                      </a:r>
                      <a:endParaRPr lang="es-ES" sz="1400" b="1" i="1"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s-ES" sz="1400" b="1" u="none" strike="noStrike">
                          <a:effectLst/>
                        </a:rPr>
                        <a:t>Titulo</a:t>
                      </a:r>
                      <a:endParaRPr lang="es-ES" sz="1400" b="1" i="1"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s-ES" sz="1400" b="1" u="none" strike="noStrike">
                          <a:effectLst/>
                        </a:rPr>
                        <a:t>Autor</a:t>
                      </a:r>
                      <a:endParaRPr lang="es-ES" sz="1400" b="1" i="1"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s-ES" sz="1400" b="1" u="none" strike="noStrike">
                          <a:effectLst/>
                        </a:rPr>
                        <a:t>Editorial</a:t>
                      </a:r>
                      <a:endParaRPr lang="es-ES" sz="1400" b="1" i="1"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s-ES" sz="1400" b="1" u="none" strike="noStrike">
                          <a:effectLst/>
                        </a:rPr>
                        <a:t>Cod Lector</a:t>
                      </a:r>
                      <a:endParaRPr lang="es-ES" sz="1400" b="1" i="1"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s-ES" sz="1400" b="1" u="none" strike="noStrike">
                          <a:effectLst/>
                        </a:rPr>
                        <a:t>Primer Apellido</a:t>
                      </a:r>
                      <a:endParaRPr lang="es-ES" sz="1400" b="1" i="1"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s-ES" sz="1400" b="1" u="none" strike="noStrike">
                          <a:effectLst/>
                        </a:rPr>
                        <a:t>Segundo apellido</a:t>
                      </a:r>
                      <a:endParaRPr lang="es-ES" sz="1400" b="1" i="1"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s-ES" sz="1400" b="1" u="none" strike="noStrike">
                          <a:effectLst/>
                        </a:rPr>
                        <a:t>Nombres</a:t>
                      </a:r>
                      <a:endParaRPr lang="es-ES" sz="1400" b="1" i="1"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s-ES" sz="1400" b="1" u="none" strike="noStrike" dirty="0" err="1">
                          <a:effectLst/>
                        </a:rPr>
                        <a:t>FechaDev</a:t>
                      </a:r>
                      <a:endParaRPr lang="es-ES" sz="1400" b="1" i="1"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7795209"/>
                  </a:ext>
                </a:extLst>
              </a:tr>
              <a:tr h="309397">
                <a:tc>
                  <a:txBody>
                    <a:bodyPr/>
                    <a:lstStyle/>
                    <a:p>
                      <a:pPr algn="r" fontAlgn="b"/>
                      <a:r>
                        <a:rPr lang="es-ES" sz="1100" u="none" strike="noStrike">
                          <a:effectLst/>
                        </a:rPr>
                        <a:t>1001</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Variable compleja</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Murray Spiegel</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McGraw Hill</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501</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Pérez</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Gómez</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Juan</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15/04/2005</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16368145"/>
                  </a:ext>
                </a:extLst>
              </a:tr>
              <a:tr h="309397">
                <a:tc>
                  <a:txBody>
                    <a:bodyPr/>
                    <a:lstStyle/>
                    <a:p>
                      <a:pPr algn="r" fontAlgn="b"/>
                      <a:r>
                        <a:rPr lang="es-ES" sz="1100" u="none" strike="noStrike">
                          <a:effectLst/>
                        </a:rPr>
                        <a:t>1004</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Visual Basic 5</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E. Petroustsos</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Anaya</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502</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Ríos</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Terán</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Ana</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17/04/2005</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6016426"/>
                  </a:ext>
                </a:extLst>
              </a:tr>
              <a:tr h="309397">
                <a:tc>
                  <a:txBody>
                    <a:bodyPr/>
                    <a:lstStyle/>
                    <a:p>
                      <a:pPr algn="r" fontAlgn="b"/>
                      <a:r>
                        <a:rPr lang="es-ES" sz="1100" u="none" strike="noStrike">
                          <a:effectLst/>
                        </a:rPr>
                        <a:t>1005</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Estadística</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Murray Spiegel</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McGraw Hill</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503</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Roca</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 </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René</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16/04/2005</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2563265"/>
                  </a:ext>
                </a:extLst>
              </a:tr>
              <a:tr h="560007">
                <a:tc>
                  <a:txBody>
                    <a:bodyPr/>
                    <a:lstStyle/>
                    <a:p>
                      <a:pPr algn="r" fontAlgn="b"/>
                      <a:r>
                        <a:rPr lang="es-ES" sz="1100" u="none" strike="noStrike">
                          <a:effectLst/>
                        </a:rPr>
                        <a:t>1006</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OracleUniversity</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NancyGreenberg</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Oracle Corp.</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504</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García</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Roque</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Luis</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20/04/2005</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4095180"/>
                  </a:ext>
                </a:extLst>
              </a:tr>
              <a:tr h="309397">
                <a:tc>
                  <a:txBody>
                    <a:bodyPr/>
                    <a:lstStyle/>
                    <a:p>
                      <a:pPr algn="r" fontAlgn="b"/>
                      <a:r>
                        <a:rPr lang="es-ES" sz="1100" u="none" strike="noStrike">
                          <a:effectLst/>
                        </a:rPr>
                        <a:t>1006</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OracleUniversity</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Priya Nathan</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Oracle Corp.</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504</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García</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Roque</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Luis</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20/04/2005</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2005885"/>
                  </a:ext>
                </a:extLst>
              </a:tr>
              <a:tr h="309397">
                <a:tc>
                  <a:txBody>
                    <a:bodyPr/>
                    <a:lstStyle/>
                    <a:p>
                      <a:pPr algn="r" fontAlgn="b"/>
                      <a:r>
                        <a:rPr lang="es-ES" sz="1100" u="none" strike="noStrike">
                          <a:effectLst/>
                        </a:rPr>
                        <a:t>1007</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Clipper 5.01</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Ramalho</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McGraw Hill</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505</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Pérez</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Gómez</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Juan</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dirty="0">
                          <a:effectLst/>
                        </a:rPr>
                        <a:t>18/04/2005</a:t>
                      </a:r>
                      <a:endParaRPr lang="es-E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8088064"/>
                  </a:ext>
                </a:extLst>
              </a:tr>
            </a:tbl>
          </a:graphicData>
        </a:graphic>
      </p:graphicFrame>
    </p:spTree>
    <p:extLst>
      <p:ext uri="{BB962C8B-B14F-4D97-AF65-F5344CB8AC3E}">
        <p14:creationId xmlns:p14="http://schemas.microsoft.com/office/powerpoint/2010/main" val="1613666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8304" y="1130777"/>
            <a:ext cx="8403182" cy="369332"/>
          </a:xfrm>
          <a:prstGeom prst="rect">
            <a:avLst/>
          </a:prstGeom>
          <a:noFill/>
        </p:spPr>
        <p:txBody>
          <a:bodyPr wrap="square" rtlCol="0">
            <a:spAutoFit/>
          </a:bodyPr>
          <a:lstStyle/>
          <a:p>
            <a:pPr algn="just"/>
            <a:r>
              <a:rPr lang="es-CO" dirty="0" smtClean="0">
                <a:solidFill>
                  <a:schemeClr val="bg1"/>
                </a:solidFill>
              </a:rPr>
              <a:t>Ejemplo</a:t>
            </a:r>
          </a:p>
        </p:txBody>
      </p:sp>
      <p:sp>
        <p:nvSpPr>
          <p:cNvPr id="3" name="CuadroTexto 2"/>
          <p:cNvSpPr txBox="1"/>
          <p:nvPr/>
        </p:nvSpPr>
        <p:spPr>
          <a:xfrm>
            <a:off x="218304" y="251255"/>
            <a:ext cx="8063547" cy="861774"/>
          </a:xfrm>
          <a:prstGeom prst="rect">
            <a:avLst/>
          </a:prstGeom>
          <a:noFill/>
        </p:spPr>
        <p:txBody>
          <a:bodyPr wrap="square" rtlCol="0">
            <a:spAutoFit/>
          </a:bodyPr>
          <a:lstStyle/>
          <a:p>
            <a:r>
              <a:rPr lang="es-CO" sz="3200" b="1" dirty="0" smtClean="0">
                <a:solidFill>
                  <a:schemeClr val="bg1"/>
                </a:solidFill>
              </a:rPr>
              <a:t>Normalización  </a:t>
            </a:r>
            <a:endParaRPr lang="es-ES" dirty="0"/>
          </a:p>
          <a:p>
            <a:r>
              <a:rPr lang="es-ES" dirty="0" smtClean="0">
                <a:solidFill>
                  <a:schemeClr val="bg1"/>
                </a:solidFill>
              </a:rPr>
              <a:t>Segunda Forma normal</a:t>
            </a:r>
            <a:endParaRPr lang="es-ES" sz="4800" b="1" dirty="0">
              <a:solidFill>
                <a:schemeClr val="bg1"/>
              </a:solidFill>
              <a:latin typeface="Helvetica" panose="020B0604020202030204" pitchFamily="34" charset="0"/>
            </a:endParaRPr>
          </a:p>
        </p:txBody>
      </p:sp>
      <p:graphicFrame>
        <p:nvGraphicFramePr>
          <p:cNvPr id="8" name="Tabla 7"/>
          <p:cNvGraphicFramePr>
            <a:graphicFrameLocks noGrp="1"/>
          </p:cNvGraphicFramePr>
          <p:nvPr>
            <p:extLst>
              <p:ext uri="{D42A27DB-BD31-4B8C-83A1-F6EECF244321}">
                <p14:modId xmlns:p14="http://schemas.microsoft.com/office/powerpoint/2010/main" val="1912351510"/>
              </p:ext>
            </p:extLst>
          </p:nvPr>
        </p:nvGraphicFramePr>
        <p:xfrm>
          <a:off x="335098" y="1800871"/>
          <a:ext cx="3797300" cy="1529715"/>
        </p:xfrm>
        <a:graphic>
          <a:graphicData uri="http://schemas.openxmlformats.org/drawingml/2006/table">
            <a:tbl>
              <a:tblPr>
                <a:tableStyleId>{5C22544A-7EE6-4342-B048-85BDC9FD1C3A}</a:tableStyleId>
              </a:tblPr>
              <a:tblGrid>
                <a:gridCol w="827983">
                  <a:extLst>
                    <a:ext uri="{9D8B030D-6E8A-4147-A177-3AD203B41FA5}">
                      <a16:colId xmlns:a16="http://schemas.microsoft.com/office/drawing/2014/main" val="1841461651"/>
                    </a:ext>
                  </a:extLst>
                </a:gridCol>
                <a:gridCol w="1142045">
                  <a:extLst>
                    <a:ext uri="{9D8B030D-6E8A-4147-A177-3AD203B41FA5}">
                      <a16:colId xmlns:a16="http://schemas.microsoft.com/office/drawing/2014/main" val="4176402171"/>
                    </a:ext>
                  </a:extLst>
                </a:gridCol>
                <a:gridCol w="977083">
                  <a:extLst>
                    <a:ext uri="{9D8B030D-6E8A-4147-A177-3AD203B41FA5}">
                      <a16:colId xmlns:a16="http://schemas.microsoft.com/office/drawing/2014/main" val="2794766223"/>
                    </a:ext>
                  </a:extLst>
                </a:gridCol>
                <a:gridCol w="850189">
                  <a:extLst>
                    <a:ext uri="{9D8B030D-6E8A-4147-A177-3AD203B41FA5}">
                      <a16:colId xmlns:a16="http://schemas.microsoft.com/office/drawing/2014/main" val="3938539580"/>
                    </a:ext>
                  </a:extLst>
                </a:gridCol>
              </a:tblGrid>
              <a:tr h="190500">
                <a:tc>
                  <a:txBody>
                    <a:bodyPr/>
                    <a:lstStyle/>
                    <a:p>
                      <a:pPr algn="ctr" fontAlgn="b"/>
                      <a:r>
                        <a:rPr lang="es-ES" sz="1400" b="1" u="none" strike="noStrike" dirty="0" err="1">
                          <a:effectLst/>
                        </a:rPr>
                        <a:t>CodLibro</a:t>
                      </a:r>
                      <a:endParaRPr lang="es-ES" sz="1400" b="1" i="1"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s-ES" sz="1400" b="1" u="none" strike="noStrike" dirty="0">
                          <a:effectLst/>
                        </a:rPr>
                        <a:t>Titulo</a:t>
                      </a:r>
                      <a:endParaRPr lang="es-ES" sz="1400" b="1" i="1"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s-ES" sz="1400" b="1" u="none" strike="noStrike" dirty="0">
                          <a:effectLst/>
                        </a:rPr>
                        <a:t>Autor</a:t>
                      </a:r>
                      <a:endParaRPr lang="es-ES" sz="1400" b="1" i="1"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s-ES" sz="1400" b="1" u="none" strike="noStrike" dirty="0">
                          <a:effectLst/>
                        </a:rPr>
                        <a:t>Editorial</a:t>
                      </a:r>
                      <a:endParaRPr lang="es-ES" sz="1400" b="1" i="1"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97058333"/>
                  </a:ext>
                </a:extLst>
              </a:tr>
              <a:tr h="190500">
                <a:tc>
                  <a:txBody>
                    <a:bodyPr/>
                    <a:lstStyle/>
                    <a:p>
                      <a:pPr algn="r" fontAlgn="b"/>
                      <a:r>
                        <a:rPr lang="es-ES" sz="1100" u="none" strike="noStrike">
                          <a:effectLst/>
                        </a:rPr>
                        <a:t>1001</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Variable compleja</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Murray Spiegel</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McGraw Hill</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32315293"/>
                  </a:ext>
                </a:extLst>
              </a:tr>
              <a:tr h="190500">
                <a:tc>
                  <a:txBody>
                    <a:bodyPr/>
                    <a:lstStyle/>
                    <a:p>
                      <a:pPr algn="r" fontAlgn="b"/>
                      <a:r>
                        <a:rPr lang="es-ES" sz="1100" u="none" strike="noStrike">
                          <a:effectLst/>
                        </a:rPr>
                        <a:t>1004</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Visual Basic 5</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E. Petroustsos</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Anaya</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4688668"/>
                  </a:ext>
                </a:extLst>
              </a:tr>
              <a:tr h="190500">
                <a:tc>
                  <a:txBody>
                    <a:bodyPr/>
                    <a:lstStyle/>
                    <a:p>
                      <a:pPr algn="r" fontAlgn="b"/>
                      <a:r>
                        <a:rPr lang="es-ES" sz="1100" u="none" strike="noStrike">
                          <a:effectLst/>
                        </a:rPr>
                        <a:t>1005</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Estadística</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Murray Spiegel</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McGraw Hill</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71977448"/>
                  </a:ext>
                </a:extLst>
              </a:tr>
              <a:tr h="190500">
                <a:tc>
                  <a:txBody>
                    <a:bodyPr/>
                    <a:lstStyle/>
                    <a:p>
                      <a:pPr algn="r" fontAlgn="b"/>
                      <a:r>
                        <a:rPr lang="es-ES" sz="1100" u="none" strike="noStrike">
                          <a:effectLst/>
                        </a:rPr>
                        <a:t>1006</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OracleUniversity</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NancyGreenberg</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Oracle Corp.</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1657721"/>
                  </a:ext>
                </a:extLst>
              </a:tr>
              <a:tr h="190500">
                <a:tc>
                  <a:txBody>
                    <a:bodyPr/>
                    <a:lstStyle/>
                    <a:p>
                      <a:pPr algn="r" fontAlgn="b"/>
                      <a:r>
                        <a:rPr lang="es-ES" sz="1100" u="none" strike="noStrike">
                          <a:effectLst/>
                        </a:rPr>
                        <a:t>1006</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OracleUniversity</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Priya Nathan</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Oracle Corp.</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98357419"/>
                  </a:ext>
                </a:extLst>
              </a:tr>
              <a:tr h="200025">
                <a:tc>
                  <a:txBody>
                    <a:bodyPr/>
                    <a:lstStyle/>
                    <a:p>
                      <a:pPr algn="r" fontAlgn="b"/>
                      <a:r>
                        <a:rPr lang="es-ES" sz="1100" u="none" strike="noStrike">
                          <a:effectLst/>
                        </a:rPr>
                        <a:t>1007</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Clipper 5.01</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Ramalho</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dirty="0">
                          <a:effectLst/>
                        </a:rPr>
                        <a:t>McGraw Hill</a:t>
                      </a:r>
                      <a:endParaRPr lang="es-E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4865693"/>
                  </a:ext>
                </a:extLst>
              </a:tr>
            </a:tbl>
          </a:graphicData>
        </a:graphic>
      </p:graphicFrame>
      <p:graphicFrame>
        <p:nvGraphicFramePr>
          <p:cNvPr id="9" name="Tabla 8"/>
          <p:cNvGraphicFramePr>
            <a:graphicFrameLocks noGrp="1"/>
          </p:cNvGraphicFramePr>
          <p:nvPr>
            <p:extLst>
              <p:ext uri="{D42A27DB-BD31-4B8C-83A1-F6EECF244321}">
                <p14:modId xmlns:p14="http://schemas.microsoft.com/office/powerpoint/2010/main" val="329093064"/>
              </p:ext>
            </p:extLst>
          </p:nvPr>
        </p:nvGraphicFramePr>
        <p:xfrm>
          <a:off x="4824186" y="1800871"/>
          <a:ext cx="3797300" cy="1398270"/>
        </p:xfrm>
        <a:graphic>
          <a:graphicData uri="http://schemas.openxmlformats.org/drawingml/2006/table">
            <a:tbl>
              <a:tblPr>
                <a:tableStyleId>{5C22544A-7EE6-4342-B048-85BDC9FD1C3A}</a:tableStyleId>
              </a:tblPr>
              <a:tblGrid>
                <a:gridCol w="827983">
                  <a:extLst>
                    <a:ext uri="{9D8B030D-6E8A-4147-A177-3AD203B41FA5}">
                      <a16:colId xmlns:a16="http://schemas.microsoft.com/office/drawing/2014/main" val="2710685491"/>
                    </a:ext>
                  </a:extLst>
                </a:gridCol>
                <a:gridCol w="1142045">
                  <a:extLst>
                    <a:ext uri="{9D8B030D-6E8A-4147-A177-3AD203B41FA5}">
                      <a16:colId xmlns:a16="http://schemas.microsoft.com/office/drawing/2014/main" val="1821674582"/>
                    </a:ext>
                  </a:extLst>
                </a:gridCol>
                <a:gridCol w="977083">
                  <a:extLst>
                    <a:ext uri="{9D8B030D-6E8A-4147-A177-3AD203B41FA5}">
                      <a16:colId xmlns:a16="http://schemas.microsoft.com/office/drawing/2014/main" val="1923155654"/>
                    </a:ext>
                  </a:extLst>
                </a:gridCol>
                <a:gridCol w="850189">
                  <a:extLst>
                    <a:ext uri="{9D8B030D-6E8A-4147-A177-3AD203B41FA5}">
                      <a16:colId xmlns:a16="http://schemas.microsoft.com/office/drawing/2014/main" val="1520603403"/>
                    </a:ext>
                  </a:extLst>
                </a:gridCol>
              </a:tblGrid>
              <a:tr h="381000">
                <a:tc>
                  <a:txBody>
                    <a:bodyPr/>
                    <a:lstStyle/>
                    <a:p>
                      <a:pPr algn="ctr" fontAlgn="b"/>
                      <a:r>
                        <a:rPr lang="es-ES" sz="1400" b="1" u="none" strike="noStrike" dirty="0" err="1">
                          <a:effectLst/>
                        </a:rPr>
                        <a:t>Cod</a:t>
                      </a:r>
                      <a:r>
                        <a:rPr lang="es-ES" sz="1400" b="1" u="none" strike="noStrike" dirty="0">
                          <a:effectLst/>
                        </a:rPr>
                        <a:t> Lector</a:t>
                      </a:r>
                      <a:endParaRPr lang="es-ES" sz="1400" b="1" i="1"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s-ES" sz="1400" b="1" u="none" strike="noStrike" dirty="0">
                          <a:effectLst/>
                        </a:rPr>
                        <a:t>Primer Apellido</a:t>
                      </a:r>
                      <a:endParaRPr lang="es-ES" sz="1400" b="1" i="1"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s-ES" sz="1400" b="1" u="none" strike="noStrike" dirty="0">
                          <a:effectLst/>
                        </a:rPr>
                        <a:t>Segundo apellido</a:t>
                      </a:r>
                      <a:endParaRPr lang="es-ES" sz="1400" b="1" i="1"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s-ES" sz="1400" b="1" u="none" strike="noStrike" dirty="0">
                          <a:effectLst/>
                        </a:rPr>
                        <a:t>Nombres</a:t>
                      </a:r>
                      <a:endParaRPr lang="es-ES" sz="1400" b="1" i="1"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13609519"/>
                  </a:ext>
                </a:extLst>
              </a:tr>
              <a:tr h="190500">
                <a:tc>
                  <a:txBody>
                    <a:bodyPr/>
                    <a:lstStyle/>
                    <a:p>
                      <a:pPr algn="r" fontAlgn="b"/>
                      <a:r>
                        <a:rPr lang="es-ES" sz="1100" u="none" strike="noStrike">
                          <a:effectLst/>
                        </a:rPr>
                        <a:t>501</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Pérez</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Gómez</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Juan</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94379415"/>
                  </a:ext>
                </a:extLst>
              </a:tr>
              <a:tr h="190500">
                <a:tc>
                  <a:txBody>
                    <a:bodyPr/>
                    <a:lstStyle/>
                    <a:p>
                      <a:pPr algn="r" fontAlgn="b"/>
                      <a:r>
                        <a:rPr lang="es-ES" sz="1100" u="none" strike="noStrike">
                          <a:effectLst/>
                        </a:rPr>
                        <a:t>502</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Ríos</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Terán</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Ana</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308690"/>
                  </a:ext>
                </a:extLst>
              </a:tr>
              <a:tr h="190500">
                <a:tc>
                  <a:txBody>
                    <a:bodyPr/>
                    <a:lstStyle/>
                    <a:p>
                      <a:pPr algn="r" fontAlgn="b"/>
                      <a:r>
                        <a:rPr lang="es-ES" sz="1100" u="none" strike="noStrike">
                          <a:effectLst/>
                        </a:rPr>
                        <a:t>503</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Roca</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 </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René</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35726626"/>
                  </a:ext>
                </a:extLst>
              </a:tr>
              <a:tr h="190500">
                <a:tc>
                  <a:txBody>
                    <a:bodyPr/>
                    <a:lstStyle/>
                    <a:p>
                      <a:pPr algn="r" fontAlgn="b"/>
                      <a:r>
                        <a:rPr lang="es-ES" sz="1100" u="none" strike="noStrike">
                          <a:effectLst/>
                        </a:rPr>
                        <a:t>504</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dirty="0">
                          <a:effectLst/>
                        </a:rPr>
                        <a:t>García</a:t>
                      </a:r>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Roque</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Luis</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2809774"/>
                  </a:ext>
                </a:extLst>
              </a:tr>
              <a:tr h="200025">
                <a:tc>
                  <a:txBody>
                    <a:bodyPr/>
                    <a:lstStyle/>
                    <a:p>
                      <a:pPr algn="r" fontAlgn="b"/>
                      <a:r>
                        <a:rPr lang="es-ES" sz="1100" u="none" strike="noStrike">
                          <a:effectLst/>
                        </a:rPr>
                        <a:t>505</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Pérez</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Gómez</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dirty="0">
                          <a:effectLst/>
                        </a:rPr>
                        <a:t>Juan</a:t>
                      </a:r>
                      <a:endParaRPr lang="es-E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86986962"/>
                  </a:ext>
                </a:extLst>
              </a:tr>
            </a:tbl>
          </a:graphicData>
        </a:graphic>
      </p:graphicFrame>
      <p:graphicFrame>
        <p:nvGraphicFramePr>
          <p:cNvPr id="11" name="Tabla 10"/>
          <p:cNvGraphicFramePr>
            <a:graphicFrameLocks noGrp="1"/>
          </p:cNvGraphicFramePr>
          <p:nvPr>
            <p:extLst>
              <p:ext uri="{D42A27DB-BD31-4B8C-83A1-F6EECF244321}">
                <p14:modId xmlns:p14="http://schemas.microsoft.com/office/powerpoint/2010/main" val="2978452113"/>
              </p:ext>
            </p:extLst>
          </p:nvPr>
        </p:nvGraphicFramePr>
        <p:xfrm>
          <a:off x="2946695" y="3985396"/>
          <a:ext cx="3336538" cy="1597511"/>
        </p:xfrm>
        <a:graphic>
          <a:graphicData uri="http://schemas.openxmlformats.org/drawingml/2006/table">
            <a:tbl>
              <a:tblPr>
                <a:tableStyleId>{5C22544A-7EE6-4342-B048-85BDC9FD1C3A}</a:tableStyleId>
              </a:tblPr>
              <a:tblGrid>
                <a:gridCol w="937391">
                  <a:extLst>
                    <a:ext uri="{9D8B030D-6E8A-4147-A177-3AD203B41FA5}">
                      <a16:colId xmlns:a16="http://schemas.microsoft.com/office/drawing/2014/main" val="2913236174"/>
                    </a:ext>
                  </a:extLst>
                </a:gridCol>
                <a:gridCol w="1292954">
                  <a:extLst>
                    <a:ext uri="{9D8B030D-6E8A-4147-A177-3AD203B41FA5}">
                      <a16:colId xmlns:a16="http://schemas.microsoft.com/office/drawing/2014/main" val="1001966018"/>
                    </a:ext>
                  </a:extLst>
                </a:gridCol>
                <a:gridCol w="1106193">
                  <a:extLst>
                    <a:ext uri="{9D8B030D-6E8A-4147-A177-3AD203B41FA5}">
                      <a16:colId xmlns:a16="http://schemas.microsoft.com/office/drawing/2014/main" val="3910563228"/>
                    </a:ext>
                  </a:extLst>
                </a:gridCol>
              </a:tblGrid>
              <a:tr h="222173">
                <a:tc>
                  <a:txBody>
                    <a:bodyPr/>
                    <a:lstStyle/>
                    <a:p>
                      <a:pPr algn="ctr" fontAlgn="b"/>
                      <a:r>
                        <a:rPr lang="es-ES" sz="1600" b="1" u="none" strike="noStrike">
                          <a:effectLst/>
                        </a:rPr>
                        <a:t>CodLibro</a:t>
                      </a:r>
                      <a:endParaRPr lang="es-ES" sz="1600" b="1" i="1"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s-ES" sz="1600" b="1" u="none" strike="noStrike">
                          <a:effectLst/>
                        </a:rPr>
                        <a:t>Cod Lector</a:t>
                      </a:r>
                      <a:endParaRPr lang="es-ES" sz="1600" b="1" i="1"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s-ES" sz="1600" b="1" u="none" strike="noStrike" dirty="0" err="1">
                          <a:effectLst/>
                        </a:rPr>
                        <a:t>FechaDev</a:t>
                      </a:r>
                      <a:endParaRPr lang="es-ES" sz="1600" b="1" i="1"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8045508"/>
                  </a:ext>
                </a:extLst>
              </a:tr>
              <a:tr h="222173">
                <a:tc>
                  <a:txBody>
                    <a:bodyPr/>
                    <a:lstStyle/>
                    <a:p>
                      <a:pPr algn="r" fontAlgn="b"/>
                      <a:r>
                        <a:rPr lang="es-ES" sz="1100" u="none" strike="noStrike">
                          <a:effectLst/>
                        </a:rPr>
                        <a:t>1001</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501</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15/04/2005</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7373225"/>
                  </a:ext>
                </a:extLst>
              </a:tr>
              <a:tr h="222173">
                <a:tc>
                  <a:txBody>
                    <a:bodyPr/>
                    <a:lstStyle/>
                    <a:p>
                      <a:pPr algn="r" fontAlgn="b"/>
                      <a:r>
                        <a:rPr lang="es-ES" sz="1100" u="none" strike="noStrike">
                          <a:effectLst/>
                        </a:rPr>
                        <a:t>1004</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502</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17/04/2005</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8708630"/>
                  </a:ext>
                </a:extLst>
              </a:tr>
              <a:tr h="222173">
                <a:tc>
                  <a:txBody>
                    <a:bodyPr/>
                    <a:lstStyle/>
                    <a:p>
                      <a:pPr algn="r" fontAlgn="b"/>
                      <a:r>
                        <a:rPr lang="es-ES" sz="1100" u="none" strike="noStrike">
                          <a:effectLst/>
                        </a:rPr>
                        <a:t>1005</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503</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16/04/2005</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37364142"/>
                  </a:ext>
                </a:extLst>
              </a:tr>
              <a:tr h="222173">
                <a:tc>
                  <a:txBody>
                    <a:bodyPr/>
                    <a:lstStyle/>
                    <a:p>
                      <a:pPr algn="r" fontAlgn="b"/>
                      <a:r>
                        <a:rPr lang="es-ES" sz="1100" u="none" strike="noStrike">
                          <a:effectLst/>
                        </a:rPr>
                        <a:t>1006</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504</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20/04/2005</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29695806"/>
                  </a:ext>
                </a:extLst>
              </a:tr>
              <a:tr h="222173">
                <a:tc>
                  <a:txBody>
                    <a:bodyPr/>
                    <a:lstStyle/>
                    <a:p>
                      <a:pPr algn="r" fontAlgn="b"/>
                      <a:r>
                        <a:rPr lang="es-ES" sz="1100" u="none" strike="noStrike">
                          <a:effectLst/>
                        </a:rPr>
                        <a:t>1006</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504</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20/04/2005</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2260512"/>
                  </a:ext>
                </a:extLst>
              </a:tr>
              <a:tr h="233281">
                <a:tc>
                  <a:txBody>
                    <a:bodyPr/>
                    <a:lstStyle/>
                    <a:p>
                      <a:pPr algn="r" fontAlgn="b"/>
                      <a:r>
                        <a:rPr lang="es-ES" sz="1100" u="none" strike="noStrike">
                          <a:effectLst/>
                        </a:rPr>
                        <a:t>1007</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505</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dirty="0">
                          <a:effectLst/>
                        </a:rPr>
                        <a:t>18/04/2005</a:t>
                      </a:r>
                      <a:endParaRPr lang="es-E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7101807"/>
                  </a:ext>
                </a:extLst>
              </a:tr>
            </a:tbl>
          </a:graphicData>
        </a:graphic>
      </p:graphicFrame>
    </p:spTree>
    <p:extLst>
      <p:ext uri="{BB962C8B-B14F-4D97-AF65-F5344CB8AC3E}">
        <p14:creationId xmlns:p14="http://schemas.microsoft.com/office/powerpoint/2010/main" val="1303206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8303" y="1272284"/>
            <a:ext cx="8638313" cy="1938992"/>
          </a:xfrm>
          <a:prstGeom prst="rect">
            <a:avLst/>
          </a:prstGeom>
          <a:noFill/>
        </p:spPr>
        <p:txBody>
          <a:bodyPr wrap="square" rtlCol="0">
            <a:spAutoFit/>
          </a:bodyPr>
          <a:lstStyle/>
          <a:p>
            <a:pPr algn="just"/>
            <a:r>
              <a:rPr lang="es-CO" sz="2000" dirty="0">
                <a:solidFill>
                  <a:schemeClr val="bg1"/>
                </a:solidFill>
              </a:rPr>
              <a:t>L</a:t>
            </a:r>
            <a:r>
              <a:rPr lang="es-CO" sz="2000" dirty="0" smtClean="0">
                <a:solidFill>
                  <a:schemeClr val="bg1"/>
                </a:solidFill>
              </a:rPr>
              <a:t>a </a:t>
            </a:r>
            <a:r>
              <a:rPr lang="es-CO" sz="2000" dirty="0">
                <a:solidFill>
                  <a:schemeClr val="bg1"/>
                </a:solidFill>
              </a:rPr>
              <a:t>relación debe estar en 2NF y además los atributos no clave deben ser mutuamente independientes y dependientes por completo de la clave </a:t>
            </a:r>
            <a:r>
              <a:rPr lang="es-CO" sz="2000" dirty="0" smtClean="0">
                <a:solidFill>
                  <a:schemeClr val="bg1"/>
                </a:solidFill>
              </a:rPr>
              <a:t>primaria. Esto </a:t>
            </a:r>
            <a:r>
              <a:rPr lang="es-CO" sz="2000" dirty="0">
                <a:solidFill>
                  <a:schemeClr val="bg1"/>
                </a:solidFill>
              </a:rPr>
              <a:t>significa que las columnas en la tabla deben contener solamente información sobre la entidad definida por la clave primaria y, por tanto, las columnas en la tabla deben contener datos acerca de una sola </a:t>
            </a:r>
            <a:r>
              <a:rPr lang="es-CO" sz="2000" dirty="0" smtClean="0">
                <a:solidFill>
                  <a:schemeClr val="bg1"/>
                </a:solidFill>
              </a:rPr>
              <a:t>cosa. No debe haber dependencia por transitividad.</a:t>
            </a:r>
            <a:endParaRPr lang="es-CO" sz="2800" dirty="0">
              <a:solidFill>
                <a:schemeClr val="bg1"/>
              </a:solidFill>
            </a:endParaRPr>
          </a:p>
        </p:txBody>
      </p:sp>
      <p:sp>
        <p:nvSpPr>
          <p:cNvPr id="3" name="CuadroTexto 2"/>
          <p:cNvSpPr txBox="1"/>
          <p:nvPr/>
        </p:nvSpPr>
        <p:spPr>
          <a:xfrm>
            <a:off x="218304" y="251255"/>
            <a:ext cx="8063547" cy="861774"/>
          </a:xfrm>
          <a:prstGeom prst="rect">
            <a:avLst/>
          </a:prstGeom>
          <a:noFill/>
        </p:spPr>
        <p:txBody>
          <a:bodyPr wrap="square" rtlCol="0">
            <a:spAutoFit/>
          </a:bodyPr>
          <a:lstStyle/>
          <a:p>
            <a:r>
              <a:rPr lang="es-CO" sz="3200" b="1" dirty="0" smtClean="0">
                <a:solidFill>
                  <a:schemeClr val="bg1"/>
                </a:solidFill>
              </a:rPr>
              <a:t>Normalización  </a:t>
            </a:r>
            <a:endParaRPr lang="es-ES" dirty="0"/>
          </a:p>
          <a:p>
            <a:r>
              <a:rPr lang="es-ES" dirty="0" smtClean="0">
                <a:solidFill>
                  <a:schemeClr val="bg1"/>
                </a:solidFill>
              </a:rPr>
              <a:t>Tercera Forma Normal</a:t>
            </a:r>
            <a:endParaRPr lang="es-ES" sz="4800" b="1" dirty="0">
              <a:solidFill>
                <a:schemeClr val="bg1"/>
              </a:solidFill>
              <a:latin typeface="Helvetica" panose="020B0604020202030204" pitchFamily="34" charset="0"/>
            </a:endParaRPr>
          </a:p>
        </p:txBody>
      </p:sp>
      <p:graphicFrame>
        <p:nvGraphicFramePr>
          <p:cNvPr id="5" name="Tabla 4"/>
          <p:cNvGraphicFramePr>
            <a:graphicFrameLocks noGrp="1"/>
          </p:cNvGraphicFramePr>
          <p:nvPr>
            <p:extLst>
              <p:ext uri="{D42A27DB-BD31-4B8C-83A1-F6EECF244321}">
                <p14:modId xmlns:p14="http://schemas.microsoft.com/office/powerpoint/2010/main" val="158492936"/>
              </p:ext>
            </p:extLst>
          </p:nvPr>
        </p:nvGraphicFramePr>
        <p:xfrm>
          <a:off x="570230" y="3370531"/>
          <a:ext cx="4393656" cy="2220370"/>
        </p:xfrm>
        <a:graphic>
          <a:graphicData uri="http://schemas.openxmlformats.org/drawingml/2006/table">
            <a:tbl>
              <a:tblPr>
                <a:tableStyleId>{5C22544A-7EE6-4342-B048-85BDC9FD1C3A}</a:tableStyleId>
              </a:tblPr>
              <a:tblGrid>
                <a:gridCol w="958016">
                  <a:extLst>
                    <a:ext uri="{9D8B030D-6E8A-4147-A177-3AD203B41FA5}">
                      <a16:colId xmlns:a16="http://schemas.microsoft.com/office/drawing/2014/main" val="4040840393"/>
                    </a:ext>
                  </a:extLst>
                </a:gridCol>
                <a:gridCol w="1321400">
                  <a:extLst>
                    <a:ext uri="{9D8B030D-6E8A-4147-A177-3AD203B41FA5}">
                      <a16:colId xmlns:a16="http://schemas.microsoft.com/office/drawing/2014/main" val="2314202306"/>
                    </a:ext>
                  </a:extLst>
                </a:gridCol>
                <a:gridCol w="1130531">
                  <a:extLst>
                    <a:ext uri="{9D8B030D-6E8A-4147-A177-3AD203B41FA5}">
                      <a16:colId xmlns:a16="http://schemas.microsoft.com/office/drawing/2014/main" val="265970394"/>
                    </a:ext>
                  </a:extLst>
                </a:gridCol>
                <a:gridCol w="983709">
                  <a:extLst>
                    <a:ext uri="{9D8B030D-6E8A-4147-A177-3AD203B41FA5}">
                      <a16:colId xmlns:a16="http://schemas.microsoft.com/office/drawing/2014/main" val="463460570"/>
                    </a:ext>
                  </a:extLst>
                </a:gridCol>
              </a:tblGrid>
              <a:tr h="314946">
                <a:tc>
                  <a:txBody>
                    <a:bodyPr/>
                    <a:lstStyle/>
                    <a:p>
                      <a:pPr algn="ctr" fontAlgn="b"/>
                      <a:r>
                        <a:rPr lang="es-ES" sz="1600" b="1" u="none" strike="noStrike">
                          <a:effectLst/>
                        </a:rPr>
                        <a:t>CodLibro</a:t>
                      </a:r>
                      <a:endParaRPr lang="es-ES" sz="1600" b="1" i="1"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s-ES" sz="1600" b="1" u="none" strike="noStrike">
                          <a:effectLst/>
                        </a:rPr>
                        <a:t>Titulo</a:t>
                      </a:r>
                      <a:endParaRPr lang="es-ES" sz="1600" b="1" i="1"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s-ES" sz="1600" b="1" u="none" strike="noStrike">
                          <a:effectLst/>
                        </a:rPr>
                        <a:t>Autor</a:t>
                      </a:r>
                      <a:endParaRPr lang="es-ES" sz="1600" b="1" i="1"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s-ES" sz="1600" b="1" u="none" strike="noStrike" dirty="0">
                          <a:effectLst/>
                        </a:rPr>
                        <a:t>Editorial</a:t>
                      </a:r>
                      <a:endParaRPr lang="es-ES" sz="1600" b="1" i="1"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17567148"/>
                  </a:ext>
                </a:extLst>
              </a:tr>
              <a:tr h="314946">
                <a:tc>
                  <a:txBody>
                    <a:bodyPr/>
                    <a:lstStyle/>
                    <a:p>
                      <a:pPr algn="r" fontAlgn="b"/>
                      <a:r>
                        <a:rPr lang="es-ES" sz="1100" u="none" strike="noStrike">
                          <a:effectLst/>
                        </a:rPr>
                        <a:t>1001</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Variable compleja</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Murray Spiegel</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McGraw Hill</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92977976"/>
                  </a:ext>
                </a:extLst>
              </a:tr>
              <a:tr h="314946">
                <a:tc>
                  <a:txBody>
                    <a:bodyPr/>
                    <a:lstStyle/>
                    <a:p>
                      <a:pPr algn="r" fontAlgn="b"/>
                      <a:r>
                        <a:rPr lang="es-ES" sz="1100" u="none" strike="noStrike">
                          <a:effectLst/>
                        </a:rPr>
                        <a:t>1004</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Visual Basic 5</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E. Petroustsos</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Anaya</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0105613"/>
                  </a:ext>
                </a:extLst>
              </a:tr>
              <a:tr h="314946">
                <a:tc>
                  <a:txBody>
                    <a:bodyPr/>
                    <a:lstStyle/>
                    <a:p>
                      <a:pPr algn="r" fontAlgn="b"/>
                      <a:r>
                        <a:rPr lang="es-ES" sz="1100" u="none" strike="noStrike">
                          <a:effectLst/>
                        </a:rPr>
                        <a:t>1005</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Estadística</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Murray Spiegel</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McGraw Hill</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2604320"/>
                  </a:ext>
                </a:extLst>
              </a:tr>
              <a:tr h="314946">
                <a:tc>
                  <a:txBody>
                    <a:bodyPr/>
                    <a:lstStyle/>
                    <a:p>
                      <a:pPr algn="r" fontAlgn="b"/>
                      <a:r>
                        <a:rPr lang="es-ES" sz="1100" u="none" strike="noStrike">
                          <a:effectLst/>
                        </a:rPr>
                        <a:t>1006</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OracleUniversity</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NancyGreenberg</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Oracle Corp.</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13239783"/>
                  </a:ext>
                </a:extLst>
              </a:tr>
              <a:tr h="314946">
                <a:tc>
                  <a:txBody>
                    <a:bodyPr/>
                    <a:lstStyle/>
                    <a:p>
                      <a:pPr algn="r" fontAlgn="b"/>
                      <a:r>
                        <a:rPr lang="es-ES" sz="1100" u="none" strike="noStrike">
                          <a:effectLst/>
                        </a:rPr>
                        <a:t>1006</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OracleUniversity</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Priya Nathan</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Oracle Corp.</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2696483"/>
                  </a:ext>
                </a:extLst>
              </a:tr>
              <a:tr h="330694">
                <a:tc>
                  <a:txBody>
                    <a:bodyPr/>
                    <a:lstStyle/>
                    <a:p>
                      <a:pPr algn="r" fontAlgn="b"/>
                      <a:r>
                        <a:rPr lang="es-ES" sz="1100" u="none" strike="noStrike">
                          <a:effectLst/>
                        </a:rPr>
                        <a:t>1007</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Clipper 5.01</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Ramalho</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dirty="0">
                          <a:effectLst/>
                        </a:rPr>
                        <a:t>McGraw Hill</a:t>
                      </a:r>
                      <a:endParaRPr lang="es-E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68067140"/>
                  </a:ext>
                </a:extLst>
              </a:tr>
            </a:tbl>
          </a:graphicData>
        </a:graphic>
      </p:graphicFrame>
      <p:sp>
        <p:nvSpPr>
          <p:cNvPr id="6" name="Flecha derecha 5"/>
          <p:cNvSpPr/>
          <p:nvPr/>
        </p:nvSpPr>
        <p:spPr>
          <a:xfrm>
            <a:off x="6021977" y="3879669"/>
            <a:ext cx="1920240" cy="8752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33260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18304" y="251255"/>
            <a:ext cx="8063547" cy="861774"/>
          </a:xfrm>
          <a:prstGeom prst="rect">
            <a:avLst/>
          </a:prstGeom>
          <a:noFill/>
        </p:spPr>
        <p:txBody>
          <a:bodyPr wrap="square" rtlCol="0">
            <a:spAutoFit/>
          </a:bodyPr>
          <a:lstStyle/>
          <a:p>
            <a:r>
              <a:rPr lang="es-CO" sz="3200" b="1" dirty="0" smtClean="0">
                <a:solidFill>
                  <a:schemeClr val="bg1"/>
                </a:solidFill>
              </a:rPr>
              <a:t>Normalización  </a:t>
            </a:r>
            <a:endParaRPr lang="es-ES" dirty="0"/>
          </a:p>
          <a:p>
            <a:r>
              <a:rPr lang="es-ES" dirty="0" smtClean="0">
                <a:solidFill>
                  <a:schemeClr val="bg1"/>
                </a:solidFill>
              </a:rPr>
              <a:t>Tercera Forma Normal</a:t>
            </a:r>
            <a:endParaRPr lang="es-ES" sz="4800" b="1" dirty="0">
              <a:solidFill>
                <a:schemeClr val="bg1"/>
              </a:solidFill>
              <a:latin typeface="Helvetica" panose="020B0604020202030204" pitchFamily="34" charset="0"/>
            </a:endParaRPr>
          </a:p>
        </p:txBody>
      </p:sp>
      <p:graphicFrame>
        <p:nvGraphicFramePr>
          <p:cNvPr id="4" name="Tabla 3"/>
          <p:cNvGraphicFramePr>
            <a:graphicFrameLocks noGrp="1"/>
          </p:cNvGraphicFramePr>
          <p:nvPr>
            <p:extLst>
              <p:ext uri="{D42A27DB-BD31-4B8C-83A1-F6EECF244321}">
                <p14:modId xmlns:p14="http://schemas.microsoft.com/office/powerpoint/2010/main" val="2160948930"/>
              </p:ext>
            </p:extLst>
          </p:nvPr>
        </p:nvGraphicFramePr>
        <p:xfrm>
          <a:off x="448493" y="1359761"/>
          <a:ext cx="2412274" cy="1804035"/>
        </p:xfrm>
        <a:graphic>
          <a:graphicData uri="http://schemas.openxmlformats.org/drawingml/2006/table">
            <a:tbl>
              <a:tblPr>
                <a:tableStyleId>{5C22544A-7EE6-4342-B048-85BDC9FD1C3A}</a:tableStyleId>
              </a:tblPr>
              <a:tblGrid>
                <a:gridCol w="1119984">
                  <a:extLst>
                    <a:ext uri="{9D8B030D-6E8A-4147-A177-3AD203B41FA5}">
                      <a16:colId xmlns:a16="http://schemas.microsoft.com/office/drawing/2014/main" val="762920441"/>
                    </a:ext>
                  </a:extLst>
                </a:gridCol>
                <a:gridCol w="1292290">
                  <a:extLst>
                    <a:ext uri="{9D8B030D-6E8A-4147-A177-3AD203B41FA5}">
                      <a16:colId xmlns:a16="http://schemas.microsoft.com/office/drawing/2014/main" val="336777152"/>
                    </a:ext>
                  </a:extLst>
                </a:gridCol>
              </a:tblGrid>
              <a:tr h="190500">
                <a:tc>
                  <a:txBody>
                    <a:bodyPr/>
                    <a:lstStyle/>
                    <a:p>
                      <a:pPr algn="ctr" fontAlgn="b"/>
                      <a:r>
                        <a:rPr lang="es-ES" sz="1600" b="1" u="none" strike="noStrike">
                          <a:effectLst/>
                        </a:rPr>
                        <a:t>CodLibro</a:t>
                      </a:r>
                      <a:endParaRPr lang="es-ES" sz="1600" b="1" i="1"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s-ES" sz="1600" b="1" u="none" strike="noStrike" dirty="0">
                          <a:effectLst/>
                        </a:rPr>
                        <a:t>Titulo</a:t>
                      </a:r>
                      <a:endParaRPr lang="es-ES" sz="1600" b="1" i="1"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6199640"/>
                  </a:ext>
                </a:extLst>
              </a:tr>
              <a:tr h="190500">
                <a:tc>
                  <a:txBody>
                    <a:bodyPr/>
                    <a:lstStyle/>
                    <a:p>
                      <a:pPr algn="r" fontAlgn="b"/>
                      <a:r>
                        <a:rPr lang="es-ES" sz="1400" u="none" strike="noStrike" dirty="0">
                          <a:effectLst/>
                        </a:rPr>
                        <a:t>1001</a:t>
                      </a:r>
                      <a:endParaRPr lang="es-E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ES" sz="1400" u="none" strike="noStrike">
                          <a:effectLst/>
                        </a:rPr>
                        <a:t>Variable compleja</a:t>
                      </a:r>
                      <a:endParaRPr lang="es-E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98982426"/>
                  </a:ext>
                </a:extLst>
              </a:tr>
              <a:tr h="190500">
                <a:tc>
                  <a:txBody>
                    <a:bodyPr/>
                    <a:lstStyle/>
                    <a:p>
                      <a:pPr algn="r" fontAlgn="b"/>
                      <a:r>
                        <a:rPr lang="es-ES" sz="1400" u="none" strike="noStrike" dirty="0">
                          <a:effectLst/>
                        </a:rPr>
                        <a:t>1004</a:t>
                      </a:r>
                      <a:endParaRPr lang="es-E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ES" sz="1400" u="none" strike="noStrike" dirty="0">
                          <a:effectLst/>
                        </a:rPr>
                        <a:t>Visual Basic 5</a:t>
                      </a:r>
                      <a:endParaRPr lang="es-E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44852619"/>
                  </a:ext>
                </a:extLst>
              </a:tr>
              <a:tr h="190500">
                <a:tc>
                  <a:txBody>
                    <a:bodyPr/>
                    <a:lstStyle/>
                    <a:p>
                      <a:pPr algn="r" fontAlgn="b"/>
                      <a:r>
                        <a:rPr lang="es-ES" sz="1400" u="none" strike="noStrike">
                          <a:effectLst/>
                        </a:rPr>
                        <a:t>1005</a:t>
                      </a:r>
                      <a:endParaRPr lang="es-E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400" u="none" strike="noStrike" dirty="0">
                          <a:effectLst/>
                        </a:rPr>
                        <a:t>Estadística</a:t>
                      </a:r>
                      <a:endParaRPr lang="es-E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38471794"/>
                  </a:ext>
                </a:extLst>
              </a:tr>
              <a:tr h="190500">
                <a:tc>
                  <a:txBody>
                    <a:bodyPr/>
                    <a:lstStyle/>
                    <a:p>
                      <a:pPr algn="r" fontAlgn="b"/>
                      <a:r>
                        <a:rPr lang="es-ES" sz="1400" u="none" strike="noStrike">
                          <a:effectLst/>
                        </a:rPr>
                        <a:t>1006</a:t>
                      </a:r>
                      <a:endParaRPr lang="es-E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400" u="none" strike="noStrike" dirty="0" err="1">
                          <a:effectLst/>
                        </a:rPr>
                        <a:t>OracleUniversity</a:t>
                      </a:r>
                      <a:endParaRPr lang="es-E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0302029"/>
                  </a:ext>
                </a:extLst>
              </a:tr>
              <a:tr h="190500">
                <a:tc>
                  <a:txBody>
                    <a:bodyPr/>
                    <a:lstStyle/>
                    <a:p>
                      <a:pPr algn="r" fontAlgn="b"/>
                      <a:r>
                        <a:rPr lang="es-ES" sz="1400" u="none" strike="noStrike">
                          <a:effectLst/>
                        </a:rPr>
                        <a:t>1006</a:t>
                      </a:r>
                      <a:endParaRPr lang="es-E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400" u="none" strike="noStrike" dirty="0" err="1">
                          <a:effectLst/>
                        </a:rPr>
                        <a:t>OracleUniversity</a:t>
                      </a:r>
                      <a:endParaRPr lang="es-E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7690183"/>
                  </a:ext>
                </a:extLst>
              </a:tr>
              <a:tr h="200025">
                <a:tc>
                  <a:txBody>
                    <a:bodyPr/>
                    <a:lstStyle/>
                    <a:p>
                      <a:pPr algn="r" fontAlgn="b"/>
                      <a:r>
                        <a:rPr lang="es-ES" sz="1400" u="none" strike="noStrike">
                          <a:effectLst/>
                        </a:rPr>
                        <a:t>1007</a:t>
                      </a:r>
                      <a:endParaRPr lang="es-E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400" u="none" strike="noStrike" dirty="0" err="1">
                          <a:effectLst/>
                        </a:rPr>
                        <a:t>Clipper</a:t>
                      </a:r>
                      <a:r>
                        <a:rPr lang="es-ES" sz="1400" u="none" strike="noStrike" dirty="0">
                          <a:effectLst/>
                        </a:rPr>
                        <a:t> 5.01</a:t>
                      </a:r>
                      <a:endParaRPr lang="es-E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1187770"/>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1077141334"/>
              </p:ext>
            </p:extLst>
          </p:nvPr>
        </p:nvGraphicFramePr>
        <p:xfrm>
          <a:off x="3322320" y="1359762"/>
          <a:ext cx="2412274" cy="1718310"/>
        </p:xfrm>
        <a:graphic>
          <a:graphicData uri="http://schemas.openxmlformats.org/drawingml/2006/table">
            <a:tbl>
              <a:tblPr>
                <a:tableStyleId>{5C22544A-7EE6-4342-B048-85BDC9FD1C3A}</a:tableStyleId>
              </a:tblPr>
              <a:tblGrid>
                <a:gridCol w="1119984">
                  <a:extLst>
                    <a:ext uri="{9D8B030D-6E8A-4147-A177-3AD203B41FA5}">
                      <a16:colId xmlns:a16="http://schemas.microsoft.com/office/drawing/2014/main" val="2492594659"/>
                    </a:ext>
                  </a:extLst>
                </a:gridCol>
                <a:gridCol w="1292290">
                  <a:extLst>
                    <a:ext uri="{9D8B030D-6E8A-4147-A177-3AD203B41FA5}">
                      <a16:colId xmlns:a16="http://schemas.microsoft.com/office/drawing/2014/main" val="1441113971"/>
                    </a:ext>
                  </a:extLst>
                </a:gridCol>
              </a:tblGrid>
              <a:tr h="381000">
                <a:tc>
                  <a:txBody>
                    <a:bodyPr/>
                    <a:lstStyle/>
                    <a:p>
                      <a:pPr algn="ctr" fontAlgn="b"/>
                      <a:r>
                        <a:rPr lang="es-ES" sz="1600" b="1" u="none" strike="noStrike">
                          <a:effectLst/>
                        </a:rPr>
                        <a:t>Cod Autor</a:t>
                      </a:r>
                      <a:endParaRPr lang="es-ES" sz="1600" b="1" i="1"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s-ES" sz="1600" b="1" u="none" strike="noStrike" dirty="0">
                          <a:effectLst/>
                        </a:rPr>
                        <a:t>Autor</a:t>
                      </a:r>
                      <a:endParaRPr lang="es-ES" sz="1600" b="1" i="1"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2518919"/>
                  </a:ext>
                </a:extLst>
              </a:tr>
              <a:tr h="190500">
                <a:tc>
                  <a:txBody>
                    <a:bodyPr/>
                    <a:lstStyle/>
                    <a:p>
                      <a:pPr algn="r" fontAlgn="b"/>
                      <a:r>
                        <a:rPr lang="es-ES" sz="1400" u="none" strike="noStrike" dirty="0">
                          <a:effectLst/>
                        </a:rPr>
                        <a:t>201</a:t>
                      </a:r>
                      <a:endParaRPr lang="es-E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ES" sz="1400" u="none" strike="noStrike">
                          <a:effectLst/>
                        </a:rPr>
                        <a:t>Murray Spiegel</a:t>
                      </a:r>
                      <a:endParaRPr lang="es-E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10604314"/>
                  </a:ext>
                </a:extLst>
              </a:tr>
              <a:tr h="190500">
                <a:tc>
                  <a:txBody>
                    <a:bodyPr/>
                    <a:lstStyle/>
                    <a:p>
                      <a:pPr algn="r" fontAlgn="b"/>
                      <a:r>
                        <a:rPr lang="es-ES" sz="1400" u="none" strike="noStrike" dirty="0">
                          <a:effectLst/>
                        </a:rPr>
                        <a:t>202</a:t>
                      </a:r>
                      <a:endParaRPr lang="es-E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ES" sz="1400" u="none" strike="noStrike" dirty="0">
                          <a:effectLst/>
                        </a:rPr>
                        <a:t>E. </a:t>
                      </a:r>
                      <a:r>
                        <a:rPr lang="es-ES" sz="1400" u="none" strike="noStrike" dirty="0" err="1">
                          <a:effectLst/>
                        </a:rPr>
                        <a:t>Petroustsos</a:t>
                      </a:r>
                      <a:endParaRPr lang="es-E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35469921"/>
                  </a:ext>
                </a:extLst>
              </a:tr>
              <a:tr h="190500">
                <a:tc>
                  <a:txBody>
                    <a:bodyPr/>
                    <a:lstStyle/>
                    <a:p>
                      <a:pPr algn="r" fontAlgn="b"/>
                      <a:r>
                        <a:rPr lang="es-ES" sz="1400" u="none" strike="noStrike">
                          <a:effectLst/>
                        </a:rPr>
                        <a:t>203</a:t>
                      </a:r>
                      <a:endParaRPr lang="es-E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400" u="none" strike="noStrike" dirty="0">
                          <a:effectLst/>
                        </a:rPr>
                        <a:t>Murray </a:t>
                      </a:r>
                      <a:r>
                        <a:rPr lang="es-ES" sz="1400" u="none" strike="noStrike" dirty="0" err="1">
                          <a:effectLst/>
                        </a:rPr>
                        <a:t>Spiegel</a:t>
                      </a:r>
                      <a:endParaRPr lang="es-E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4794198"/>
                  </a:ext>
                </a:extLst>
              </a:tr>
              <a:tr h="190500">
                <a:tc>
                  <a:txBody>
                    <a:bodyPr/>
                    <a:lstStyle/>
                    <a:p>
                      <a:pPr algn="r" fontAlgn="b"/>
                      <a:r>
                        <a:rPr lang="es-ES" sz="1400" u="none" strike="noStrike">
                          <a:effectLst/>
                        </a:rPr>
                        <a:t>204</a:t>
                      </a:r>
                      <a:endParaRPr lang="es-E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400" u="none" strike="noStrike" dirty="0" err="1">
                          <a:effectLst/>
                        </a:rPr>
                        <a:t>NancyGreenberg</a:t>
                      </a:r>
                      <a:endParaRPr lang="es-E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55584948"/>
                  </a:ext>
                </a:extLst>
              </a:tr>
              <a:tr h="200025">
                <a:tc>
                  <a:txBody>
                    <a:bodyPr/>
                    <a:lstStyle/>
                    <a:p>
                      <a:pPr algn="r" fontAlgn="b"/>
                      <a:r>
                        <a:rPr lang="es-ES" sz="1400" u="none" strike="noStrike">
                          <a:effectLst/>
                        </a:rPr>
                        <a:t>205</a:t>
                      </a:r>
                      <a:endParaRPr lang="es-E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400" u="none" strike="noStrike" dirty="0" err="1">
                          <a:effectLst/>
                        </a:rPr>
                        <a:t>Priya</a:t>
                      </a:r>
                      <a:r>
                        <a:rPr lang="es-ES" sz="1400" u="none" strike="noStrike" dirty="0">
                          <a:effectLst/>
                        </a:rPr>
                        <a:t> </a:t>
                      </a:r>
                      <a:r>
                        <a:rPr lang="es-ES" sz="1400" u="none" strike="noStrike" dirty="0" err="1">
                          <a:effectLst/>
                        </a:rPr>
                        <a:t>Nathan</a:t>
                      </a:r>
                      <a:endParaRPr lang="es-E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0293188"/>
                  </a:ext>
                </a:extLst>
              </a:tr>
              <a:tr h="200025">
                <a:tc>
                  <a:txBody>
                    <a:bodyPr/>
                    <a:lstStyle/>
                    <a:p>
                      <a:pPr algn="r" fontAlgn="b"/>
                      <a:r>
                        <a:rPr lang="es-ES" sz="1400" u="none" strike="noStrike">
                          <a:effectLst/>
                        </a:rPr>
                        <a:t>206</a:t>
                      </a:r>
                      <a:endParaRPr lang="es-E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400" u="none" strike="noStrike" dirty="0" err="1">
                          <a:effectLst/>
                        </a:rPr>
                        <a:t>Ramalho</a:t>
                      </a:r>
                      <a:endParaRPr lang="es-E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5362990"/>
                  </a:ext>
                </a:extLst>
              </a:tr>
            </a:tbl>
          </a:graphicData>
        </a:graphic>
      </p:graphicFrame>
      <p:graphicFrame>
        <p:nvGraphicFramePr>
          <p:cNvPr id="8" name="Tabla 7"/>
          <p:cNvGraphicFramePr>
            <a:graphicFrameLocks noGrp="1"/>
          </p:cNvGraphicFramePr>
          <p:nvPr>
            <p:extLst>
              <p:ext uri="{D42A27DB-BD31-4B8C-83A1-F6EECF244321}">
                <p14:modId xmlns:p14="http://schemas.microsoft.com/office/powerpoint/2010/main" val="1207089805"/>
              </p:ext>
            </p:extLst>
          </p:nvPr>
        </p:nvGraphicFramePr>
        <p:xfrm>
          <a:off x="6196147" y="1359761"/>
          <a:ext cx="2503715" cy="1664770"/>
        </p:xfrm>
        <a:graphic>
          <a:graphicData uri="http://schemas.openxmlformats.org/drawingml/2006/table">
            <a:tbl>
              <a:tblPr>
                <a:tableStyleId>{5C22544A-7EE6-4342-B048-85BDC9FD1C3A}</a:tableStyleId>
              </a:tblPr>
              <a:tblGrid>
                <a:gridCol w="1162439">
                  <a:extLst>
                    <a:ext uri="{9D8B030D-6E8A-4147-A177-3AD203B41FA5}">
                      <a16:colId xmlns:a16="http://schemas.microsoft.com/office/drawing/2014/main" val="3183327415"/>
                    </a:ext>
                  </a:extLst>
                </a:gridCol>
                <a:gridCol w="1341276">
                  <a:extLst>
                    <a:ext uri="{9D8B030D-6E8A-4147-A177-3AD203B41FA5}">
                      <a16:colId xmlns:a16="http://schemas.microsoft.com/office/drawing/2014/main" val="2115614611"/>
                    </a:ext>
                  </a:extLst>
                </a:gridCol>
              </a:tblGrid>
              <a:tr h="233290">
                <a:tc>
                  <a:txBody>
                    <a:bodyPr/>
                    <a:lstStyle/>
                    <a:p>
                      <a:pPr algn="ctr" fontAlgn="b"/>
                      <a:r>
                        <a:rPr lang="es-ES" sz="1600" b="1" u="none" strike="noStrike">
                          <a:effectLst/>
                        </a:rPr>
                        <a:t>Cod Editorial</a:t>
                      </a:r>
                      <a:endParaRPr lang="es-ES" sz="1600" b="1" i="1"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s-ES" sz="1600" b="1" u="none" strike="noStrike" dirty="0">
                          <a:effectLst/>
                        </a:rPr>
                        <a:t>Editorial</a:t>
                      </a:r>
                      <a:endParaRPr lang="es-ES" sz="1600" b="1" i="1"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31990537"/>
                  </a:ext>
                </a:extLst>
              </a:tr>
              <a:tr h="233290">
                <a:tc>
                  <a:txBody>
                    <a:bodyPr/>
                    <a:lstStyle/>
                    <a:p>
                      <a:pPr algn="r" fontAlgn="b"/>
                      <a:r>
                        <a:rPr lang="es-ES" sz="1400" u="none" strike="noStrike" dirty="0">
                          <a:effectLst/>
                        </a:rPr>
                        <a:t>707</a:t>
                      </a:r>
                      <a:endParaRPr lang="es-E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ES" sz="1400" u="none" strike="noStrike">
                          <a:effectLst/>
                        </a:rPr>
                        <a:t>McGraw Hill</a:t>
                      </a:r>
                      <a:endParaRPr lang="es-E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4366830"/>
                  </a:ext>
                </a:extLst>
              </a:tr>
              <a:tr h="233290">
                <a:tc>
                  <a:txBody>
                    <a:bodyPr/>
                    <a:lstStyle/>
                    <a:p>
                      <a:pPr algn="r" fontAlgn="b"/>
                      <a:r>
                        <a:rPr lang="es-ES" sz="1400" u="none" strike="noStrike" dirty="0">
                          <a:effectLst/>
                        </a:rPr>
                        <a:t>708</a:t>
                      </a:r>
                      <a:endParaRPr lang="es-E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ES" sz="1400" u="none" strike="noStrike" dirty="0">
                          <a:effectLst/>
                        </a:rPr>
                        <a:t>Anaya</a:t>
                      </a:r>
                      <a:endParaRPr lang="es-E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2691209"/>
                  </a:ext>
                </a:extLst>
              </a:tr>
              <a:tr h="233290">
                <a:tc>
                  <a:txBody>
                    <a:bodyPr/>
                    <a:lstStyle/>
                    <a:p>
                      <a:pPr algn="r" fontAlgn="b"/>
                      <a:r>
                        <a:rPr lang="es-ES" sz="1400" u="none" strike="noStrike">
                          <a:effectLst/>
                        </a:rPr>
                        <a:t>709</a:t>
                      </a:r>
                      <a:endParaRPr lang="es-E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400" u="none" strike="noStrike" dirty="0">
                          <a:effectLst/>
                        </a:rPr>
                        <a:t>McGraw Hill</a:t>
                      </a:r>
                      <a:endParaRPr lang="es-E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76878896"/>
                  </a:ext>
                </a:extLst>
              </a:tr>
              <a:tr h="233290">
                <a:tc>
                  <a:txBody>
                    <a:bodyPr/>
                    <a:lstStyle/>
                    <a:p>
                      <a:pPr algn="r" fontAlgn="b"/>
                      <a:r>
                        <a:rPr lang="es-ES" sz="1400" u="none" strike="noStrike">
                          <a:effectLst/>
                        </a:rPr>
                        <a:t>710</a:t>
                      </a:r>
                      <a:endParaRPr lang="es-E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400" u="none" strike="noStrike" dirty="0">
                          <a:effectLst/>
                        </a:rPr>
                        <a:t>Oracle Corp.</a:t>
                      </a:r>
                      <a:endParaRPr lang="es-E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7563395"/>
                  </a:ext>
                </a:extLst>
              </a:tr>
              <a:tr h="244955">
                <a:tc>
                  <a:txBody>
                    <a:bodyPr/>
                    <a:lstStyle/>
                    <a:p>
                      <a:pPr algn="r" fontAlgn="b"/>
                      <a:r>
                        <a:rPr lang="es-ES" sz="1400" u="none" strike="noStrike">
                          <a:effectLst/>
                        </a:rPr>
                        <a:t>711</a:t>
                      </a:r>
                      <a:endParaRPr lang="es-E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400" u="none" strike="noStrike" dirty="0">
                          <a:effectLst/>
                        </a:rPr>
                        <a:t>Oracle Corp.</a:t>
                      </a:r>
                      <a:endParaRPr lang="es-E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3445037"/>
                  </a:ext>
                </a:extLst>
              </a:tr>
              <a:tr h="233290">
                <a:tc>
                  <a:txBody>
                    <a:bodyPr/>
                    <a:lstStyle/>
                    <a:p>
                      <a:pPr algn="r" fontAlgn="b"/>
                      <a:r>
                        <a:rPr lang="es-ES" sz="1400" u="none" strike="noStrike">
                          <a:effectLst/>
                        </a:rPr>
                        <a:t>712</a:t>
                      </a:r>
                      <a:endParaRPr lang="es-E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400" u="none" strike="noStrike" dirty="0">
                          <a:effectLst/>
                        </a:rPr>
                        <a:t>McGraw Hill</a:t>
                      </a:r>
                      <a:endParaRPr lang="es-E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41700302"/>
                  </a:ext>
                </a:extLst>
              </a:tr>
            </a:tbl>
          </a:graphicData>
        </a:graphic>
      </p:graphicFrame>
      <p:graphicFrame>
        <p:nvGraphicFramePr>
          <p:cNvPr id="9" name="Tabla 8"/>
          <p:cNvGraphicFramePr>
            <a:graphicFrameLocks noGrp="1"/>
          </p:cNvGraphicFramePr>
          <p:nvPr>
            <p:extLst>
              <p:ext uri="{D42A27DB-BD31-4B8C-83A1-F6EECF244321}">
                <p14:modId xmlns:p14="http://schemas.microsoft.com/office/powerpoint/2010/main" val="2649362087"/>
              </p:ext>
            </p:extLst>
          </p:nvPr>
        </p:nvGraphicFramePr>
        <p:xfrm>
          <a:off x="2582093" y="3602764"/>
          <a:ext cx="4824547" cy="2114958"/>
        </p:xfrm>
        <a:graphic>
          <a:graphicData uri="http://schemas.openxmlformats.org/drawingml/2006/table">
            <a:tbl>
              <a:tblPr>
                <a:tableStyleId>{5C22544A-7EE6-4342-B048-85BDC9FD1C3A}</a:tableStyleId>
              </a:tblPr>
              <a:tblGrid>
                <a:gridCol w="1240938">
                  <a:extLst>
                    <a:ext uri="{9D8B030D-6E8A-4147-A177-3AD203B41FA5}">
                      <a16:colId xmlns:a16="http://schemas.microsoft.com/office/drawing/2014/main" val="2818331267"/>
                    </a:ext>
                  </a:extLst>
                </a:gridCol>
                <a:gridCol w="1431853">
                  <a:extLst>
                    <a:ext uri="{9D8B030D-6E8A-4147-A177-3AD203B41FA5}">
                      <a16:colId xmlns:a16="http://schemas.microsoft.com/office/drawing/2014/main" val="3114451916"/>
                    </a:ext>
                  </a:extLst>
                </a:gridCol>
                <a:gridCol w="1065935">
                  <a:extLst>
                    <a:ext uri="{9D8B030D-6E8A-4147-A177-3AD203B41FA5}">
                      <a16:colId xmlns:a16="http://schemas.microsoft.com/office/drawing/2014/main" val="2420536486"/>
                    </a:ext>
                  </a:extLst>
                </a:gridCol>
                <a:gridCol w="1085821">
                  <a:extLst>
                    <a:ext uri="{9D8B030D-6E8A-4147-A177-3AD203B41FA5}">
                      <a16:colId xmlns:a16="http://schemas.microsoft.com/office/drawing/2014/main" val="2748357413"/>
                    </a:ext>
                  </a:extLst>
                </a:gridCol>
              </a:tblGrid>
              <a:tr h="381000">
                <a:tc>
                  <a:txBody>
                    <a:bodyPr/>
                    <a:lstStyle/>
                    <a:p>
                      <a:pPr algn="ctr" fontAlgn="b"/>
                      <a:r>
                        <a:rPr lang="es-ES" sz="1800" b="1" u="none" strike="noStrike">
                          <a:effectLst/>
                        </a:rPr>
                        <a:t>CodLibro</a:t>
                      </a:r>
                      <a:endParaRPr lang="es-ES" sz="1800" b="1" i="1"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s-ES" sz="1800" b="1" u="none" strike="noStrike">
                          <a:effectLst/>
                        </a:rPr>
                        <a:t>Titulo</a:t>
                      </a:r>
                      <a:endParaRPr lang="es-ES" sz="1800" b="1" i="1"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s-ES" sz="1800" b="1" u="none" strike="noStrike">
                          <a:effectLst/>
                        </a:rPr>
                        <a:t>Cod Autor</a:t>
                      </a:r>
                      <a:endParaRPr lang="es-ES" sz="1800" b="1" i="1"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s-ES" sz="1800" b="1" u="none" strike="noStrike" dirty="0" err="1">
                          <a:effectLst/>
                        </a:rPr>
                        <a:t>Cod</a:t>
                      </a:r>
                      <a:r>
                        <a:rPr lang="es-ES" sz="1800" b="1" u="none" strike="noStrike" dirty="0">
                          <a:effectLst/>
                        </a:rPr>
                        <a:t> Editorial</a:t>
                      </a:r>
                      <a:endParaRPr lang="es-ES" sz="1800" b="1" i="1"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52191671"/>
                  </a:ext>
                </a:extLst>
              </a:tr>
              <a:tr h="190500">
                <a:tc>
                  <a:txBody>
                    <a:bodyPr/>
                    <a:lstStyle/>
                    <a:p>
                      <a:pPr algn="r" fontAlgn="b"/>
                      <a:r>
                        <a:rPr lang="es-ES" sz="1400" u="none" strike="noStrike" dirty="0">
                          <a:effectLst/>
                        </a:rPr>
                        <a:t>1001</a:t>
                      </a:r>
                      <a:endParaRPr lang="es-E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ES" sz="1400" u="none" strike="noStrike">
                          <a:effectLst/>
                        </a:rPr>
                        <a:t>Variable compleja</a:t>
                      </a:r>
                      <a:endParaRPr lang="es-E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400" u="none" strike="noStrike">
                          <a:effectLst/>
                        </a:rPr>
                        <a:t>201</a:t>
                      </a:r>
                      <a:endParaRPr lang="es-E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400" u="none" strike="noStrike">
                          <a:effectLst/>
                        </a:rPr>
                        <a:t>707</a:t>
                      </a:r>
                      <a:endParaRPr lang="es-E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2350910"/>
                  </a:ext>
                </a:extLst>
              </a:tr>
              <a:tr h="190500">
                <a:tc>
                  <a:txBody>
                    <a:bodyPr/>
                    <a:lstStyle/>
                    <a:p>
                      <a:pPr algn="r" fontAlgn="b"/>
                      <a:r>
                        <a:rPr lang="es-ES" sz="1400" u="none" strike="noStrike" dirty="0">
                          <a:effectLst/>
                        </a:rPr>
                        <a:t>1004</a:t>
                      </a:r>
                      <a:endParaRPr lang="es-E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ES" sz="1400" u="none" strike="noStrike">
                          <a:effectLst/>
                        </a:rPr>
                        <a:t>Visual Basic 5</a:t>
                      </a:r>
                      <a:endParaRPr lang="es-E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400" u="none" strike="noStrike">
                          <a:effectLst/>
                        </a:rPr>
                        <a:t>202</a:t>
                      </a:r>
                      <a:endParaRPr lang="es-E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400" u="none" strike="noStrike">
                          <a:effectLst/>
                        </a:rPr>
                        <a:t>708</a:t>
                      </a:r>
                      <a:endParaRPr lang="es-E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7985116"/>
                  </a:ext>
                </a:extLst>
              </a:tr>
              <a:tr h="442368">
                <a:tc>
                  <a:txBody>
                    <a:bodyPr/>
                    <a:lstStyle/>
                    <a:p>
                      <a:pPr algn="r" fontAlgn="b"/>
                      <a:r>
                        <a:rPr lang="es-ES" sz="1400" u="none" strike="noStrike">
                          <a:effectLst/>
                        </a:rPr>
                        <a:t>1005</a:t>
                      </a:r>
                      <a:endParaRPr lang="es-E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400" u="none" strike="noStrike" dirty="0">
                          <a:effectLst/>
                        </a:rPr>
                        <a:t>Estadística</a:t>
                      </a:r>
                      <a:endParaRPr lang="es-E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ES" sz="1400" u="none" strike="noStrike">
                          <a:effectLst/>
                        </a:rPr>
                        <a:t>203</a:t>
                      </a:r>
                      <a:endParaRPr lang="es-E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400" u="none" strike="noStrike">
                          <a:effectLst/>
                        </a:rPr>
                        <a:t>709</a:t>
                      </a:r>
                      <a:endParaRPr lang="es-E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21800195"/>
                  </a:ext>
                </a:extLst>
              </a:tr>
              <a:tr h="190500">
                <a:tc>
                  <a:txBody>
                    <a:bodyPr/>
                    <a:lstStyle/>
                    <a:p>
                      <a:pPr algn="r" fontAlgn="b"/>
                      <a:r>
                        <a:rPr lang="es-ES" sz="1400" u="none" strike="noStrike">
                          <a:effectLst/>
                        </a:rPr>
                        <a:t>1006</a:t>
                      </a:r>
                      <a:endParaRPr lang="es-E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400" u="none" strike="noStrike" dirty="0" err="1">
                          <a:effectLst/>
                        </a:rPr>
                        <a:t>OracleUniversity</a:t>
                      </a:r>
                      <a:endParaRPr lang="es-E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ES" sz="1400" u="none" strike="noStrike" dirty="0">
                          <a:effectLst/>
                        </a:rPr>
                        <a:t>204</a:t>
                      </a:r>
                      <a:endParaRPr lang="es-E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ES" sz="1400" u="none" strike="noStrike">
                          <a:effectLst/>
                        </a:rPr>
                        <a:t>710</a:t>
                      </a:r>
                      <a:endParaRPr lang="es-E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2485575"/>
                  </a:ext>
                </a:extLst>
              </a:tr>
              <a:tr h="190500">
                <a:tc>
                  <a:txBody>
                    <a:bodyPr/>
                    <a:lstStyle/>
                    <a:p>
                      <a:pPr algn="r" fontAlgn="b"/>
                      <a:r>
                        <a:rPr lang="es-ES" sz="1400" u="none" strike="noStrike">
                          <a:effectLst/>
                        </a:rPr>
                        <a:t>1006</a:t>
                      </a:r>
                      <a:endParaRPr lang="es-E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400" u="none" strike="noStrike">
                          <a:effectLst/>
                        </a:rPr>
                        <a:t>OracleUniversity</a:t>
                      </a:r>
                      <a:endParaRPr lang="es-E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400" u="none" strike="noStrike" dirty="0">
                          <a:effectLst/>
                        </a:rPr>
                        <a:t>205</a:t>
                      </a:r>
                      <a:endParaRPr lang="es-E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ES" sz="1400" u="none" strike="noStrike" dirty="0">
                          <a:effectLst/>
                        </a:rPr>
                        <a:t>711</a:t>
                      </a:r>
                      <a:endParaRPr lang="es-E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5808182"/>
                  </a:ext>
                </a:extLst>
              </a:tr>
              <a:tr h="200025">
                <a:tc>
                  <a:txBody>
                    <a:bodyPr/>
                    <a:lstStyle/>
                    <a:p>
                      <a:pPr algn="r" fontAlgn="b"/>
                      <a:r>
                        <a:rPr lang="es-ES" sz="1400" u="none" strike="noStrike">
                          <a:effectLst/>
                        </a:rPr>
                        <a:t>1007</a:t>
                      </a:r>
                      <a:endParaRPr lang="es-E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400" u="none" strike="noStrike">
                          <a:effectLst/>
                        </a:rPr>
                        <a:t>Clipper 5.01</a:t>
                      </a:r>
                      <a:endParaRPr lang="es-E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400" u="none" strike="noStrike">
                          <a:effectLst/>
                        </a:rPr>
                        <a:t>206</a:t>
                      </a:r>
                      <a:endParaRPr lang="es-E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400" u="none" strike="noStrike" dirty="0">
                          <a:effectLst/>
                        </a:rPr>
                        <a:t>712</a:t>
                      </a:r>
                      <a:endParaRPr lang="es-E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85374022"/>
                  </a:ext>
                </a:extLst>
              </a:tr>
            </a:tbl>
          </a:graphicData>
        </a:graphic>
      </p:graphicFrame>
    </p:spTree>
    <p:extLst>
      <p:ext uri="{BB962C8B-B14F-4D97-AF65-F5344CB8AC3E}">
        <p14:creationId xmlns:p14="http://schemas.microsoft.com/office/powerpoint/2010/main" val="159399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8120" y="1099281"/>
            <a:ext cx="8350931" cy="3970318"/>
          </a:xfrm>
          <a:prstGeom prst="rect">
            <a:avLst/>
          </a:prstGeom>
          <a:noFill/>
        </p:spPr>
        <p:txBody>
          <a:bodyPr wrap="square" rtlCol="0">
            <a:spAutoFit/>
          </a:bodyPr>
          <a:lstStyle/>
          <a:p>
            <a:r>
              <a:rPr lang="es-CO" dirty="0">
                <a:solidFill>
                  <a:schemeClr val="bg1"/>
                </a:solidFill>
                <a:latin typeface="Helvetica" panose="020B0604020202030204" pitchFamily="34" charset="0"/>
              </a:rPr>
              <a:t>L</a:t>
            </a:r>
            <a:r>
              <a:rPr lang="es-CO" dirty="0" smtClean="0">
                <a:solidFill>
                  <a:schemeClr val="bg1"/>
                </a:solidFill>
              </a:rPr>
              <a:t>as </a:t>
            </a:r>
            <a:r>
              <a:rPr lang="es-CO" dirty="0">
                <a:solidFill>
                  <a:schemeClr val="bg1"/>
                </a:solidFill>
              </a:rPr>
              <a:t>restricciones de integridad que ayudan a mantener la consistencia semántica de los </a:t>
            </a:r>
            <a:r>
              <a:rPr lang="es-CO" dirty="0" smtClean="0">
                <a:solidFill>
                  <a:schemeClr val="bg1"/>
                </a:solidFill>
              </a:rPr>
              <a:t>datos.</a:t>
            </a:r>
          </a:p>
          <a:p>
            <a:endParaRPr lang="es-CO" dirty="0">
              <a:solidFill>
                <a:schemeClr val="bg1"/>
              </a:solidFill>
            </a:endParaRPr>
          </a:p>
          <a:p>
            <a:r>
              <a:rPr lang="es-CO" dirty="0" smtClean="0">
                <a:solidFill>
                  <a:schemeClr val="bg1"/>
                </a:solidFill>
              </a:rPr>
              <a:t>La Integridad de datos </a:t>
            </a:r>
            <a:r>
              <a:rPr lang="es-CO" dirty="0">
                <a:solidFill>
                  <a:schemeClr val="bg1"/>
                </a:solidFill>
              </a:rPr>
              <a:t>se refiere a los valores reales que se almacenan y se utilizan en las estructuras de datos de un modelo relacional que ha sido definido a partir de las necesidad de manipulación de los datos. </a:t>
            </a:r>
            <a:endParaRPr lang="es-CO" dirty="0" smtClean="0">
              <a:solidFill>
                <a:schemeClr val="bg1"/>
              </a:solidFill>
            </a:endParaRPr>
          </a:p>
          <a:p>
            <a:endParaRPr lang="es-CO" dirty="0">
              <a:solidFill>
                <a:schemeClr val="bg1"/>
              </a:solidFill>
              <a:latin typeface="Helvetica" panose="020B0604020202030204" pitchFamily="34" charset="0"/>
            </a:endParaRPr>
          </a:p>
          <a:p>
            <a:r>
              <a:rPr lang="es-CO" dirty="0" smtClean="0">
                <a:solidFill>
                  <a:schemeClr val="bg1"/>
                </a:solidFill>
              </a:rPr>
              <a:t>La </a:t>
            </a:r>
            <a:r>
              <a:rPr lang="es-CO" dirty="0">
                <a:solidFill>
                  <a:schemeClr val="bg1"/>
                </a:solidFill>
              </a:rPr>
              <a:t>calidad del dato es indispensable para asegurar un buen almacenamiento y apoyar correctamente la gestión de la información en la organización. </a:t>
            </a:r>
            <a:endParaRPr lang="es-CO" dirty="0" smtClean="0">
              <a:solidFill>
                <a:schemeClr val="bg1"/>
              </a:solidFill>
            </a:endParaRPr>
          </a:p>
          <a:p>
            <a:endParaRPr lang="es-ES" dirty="0">
              <a:solidFill>
                <a:schemeClr val="bg1"/>
              </a:solidFill>
            </a:endParaRPr>
          </a:p>
          <a:p>
            <a:r>
              <a:rPr lang="es-CO" dirty="0">
                <a:solidFill>
                  <a:schemeClr val="bg1"/>
                </a:solidFill>
              </a:rPr>
              <a:t>La restricciones de integridad son reglas para garantizar la calidad de los datos que son almacenados y manipulados a través del tiempo. </a:t>
            </a:r>
            <a:endParaRPr lang="es-CO" dirty="0" smtClean="0">
              <a:solidFill>
                <a:schemeClr val="bg1"/>
              </a:solidFill>
            </a:endParaRPr>
          </a:p>
          <a:p>
            <a:endParaRPr lang="es-CO" dirty="0">
              <a:solidFill>
                <a:schemeClr val="bg1"/>
              </a:solidFill>
              <a:latin typeface="Helvetica" panose="020B0604020202030204" pitchFamily="34" charset="0"/>
            </a:endParaRPr>
          </a:p>
          <a:p>
            <a:endParaRPr lang="es-ES" dirty="0">
              <a:solidFill>
                <a:schemeClr val="bg1"/>
              </a:solidFill>
              <a:latin typeface="Helvetica" panose="020B0604020202030204" pitchFamily="34" charset="0"/>
            </a:endParaRPr>
          </a:p>
        </p:txBody>
      </p:sp>
      <p:sp>
        <p:nvSpPr>
          <p:cNvPr id="3" name="CuadroTexto 2"/>
          <p:cNvSpPr txBox="1"/>
          <p:nvPr/>
        </p:nvSpPr>
        <p:spPr>
          <a:xfrm>
            <a:off x="218304" y="251255"/>
            <a:ext cx="6919783" cy="584775"/>
          </a:xfrm>
          <a:prstGeom prst="rect">
            <a:avLst/>
          </a:prstGeom>
          <a:noFill/>
        </p:spPr>
        <p:txBody>
          <a:bodyPr wrap="square" rtlCol="0">
            <a:spAutoFit/>
          </a:bodyPr>
          <a:lstStyle/>
          <a:p>
            <a:r>
              <a:rPr lang="es-CO" sz="3200" dirty="0" smtClean="0">
                <a:solidFill>
                  <a:schemeClr val="bg1"/>
                </a:solidFill>
              </a:rPr>
              <a:t>Restricciones </a:t>
            </a:r>
            <a:r>
              <a:rPr lang="es-CO" sz="3200" dirty="0">
                <a:solidFill>
                  <a:schemeClr val="bg1"/>
                </a:solidFill>
              </a:rPr>
              <a:t>de Integridad de los datos </a:t>
            </a:r>
            <a:endParaRPr lang="es-ES" sz="4800" b="1" dirty="0">
              <a:solidFill>
                <a:schemeClr val="bg1"/>
              </a:solidFill>
              <a:latin typeface="Helvetica" panose="020B0604020202030204" pitchFamily="34" charset="0"/>
            </a:endParaRPr>
          </a:p>
        </p:txBody>
      </p:sp>
    </p:spTree>
    <p:extLst>
      <p:ext uri="{BB962C8B-B14F-4D97-AF65-F5344CB8AC3E}">
        <p14:creationId xmlns:p14="http://schemas.microsoft.com/office/powerpoint/2010/main" val="587786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22807" y="1347477"/>
            <a:ext cx="7841480" cy="3508653"/>
          </a:xfrm>
          <a:prstGeom prst="rect">
            <a:avLst/>
          </a:prstGeom>
          <a:noFill/>
        </p:spPr>
        <p:txBody>
          <a:bodyPr wrap="square" rtlCol="0">
            <a:spAutoFit/>
          </a:bodyPr>
          <a:lstStyle/>
          <a:p>
            <a:pPr marL="514350" indent="-514350">
              <a:buFont typeface="+mj-lt"/>
              <a:buAutoNum type="arabicPeriod"/>
            </a:pPr>
            <a:r>
              <a:rPr lang="es-ES" sz="2800" b="1" dirty="0" smtClean="0">
                <a:solidFill>
                  <a:schemeClr val="bg1"/>
                </a:solidFill>
                <a:latin typeface="Helvetica" panose="020B0604020202030204" pitchFamily="34" charset="0"/>
              </a:rPr>
              <a:t>Integridad </a:t>
            </a:r>
            <a:r>
              <a:rPr lang="es-ES" sz="2800" b="1" dirty="0">
                <a:solidFill>
                  <a:schemeClr val="bg1"/>
                </a:solidFill>
                <a:latin typeface="Helvetica" panose="020B0604020202030204" pitchFamily="34" charset="0"/>
              </a:rPr>
              <a:t>de Dominio y de no valor nulo (obligatoriedad)</a:t>
            </a:r>
          </a:p>
          <a:p>
            <a:pPr marL="514350" indent="-514350">
              <a:buFont typeface="+mj-lt"/>
              <a:buAutoNum type="arabicPeriod"/>
            </a:pPr>
            <a:r>
              <a:rPr lang="es-CO" sz="2800" b="1" dirty="0" smtClean="0">
                <a:solidFill>
                  <a:schemeClr val="bg1"/>
                </a:solidFill>
                <a:latin typeface="Helvetica" panose="020B0604020202030204" pitchFamily="34" charset="0"/>
              </a:rPr>
              <a:t>Restricciones </a:t>
            </a:r>
            <a:r>
              <a:rPr lang="es-CO" sz="2800" b="1" dirty="0">
                <a:solidFill>
                  <a:schemeClr val="bg1"/>
                </a:solidFill>
                <a:latin typeface="Helvetica" panose="020B0604020202030204" pitchFamily="34" charset="0"/>
              </a:rPr>
              <a:t>de Clave</a:t>
            </a:r>
            <a:endParaRPr lang="es-ES" sz="2800" b="1" dirty="0">
              <a:solidFill>
                <a:schemeClr val="bg1"/>
              </a:solidFill>
              <a:latin typeface="Helvetica" panose="020B0604020202030204" pitchFamily="34" charset="0"/>
            </a:endParaRPr>
          </a:p>
          <a:p>
            <a:pPr marL="514350" indent="-514350">
              <a:buFont typeface="+mj-lt"/>
              <a:buAutoNum type="arabicPeriod"/>
            </a:pPr>
            <a:r>
              <a:rPr lang="es-CO" sz="2800" b="1" dirty="0" smtClean="0">
                <a:solidFill>
                  <a:schemeClr val="bg1"/>
                </a:solidFill>
                <a:latin typeface="Helvetica" panose="020B0604020202030204" pitchFamily="34" charset="0"/>
              </a:rPr>
              <a:t>Restricciones </a:t>
            </a:r>
            <a:r>
              <a:rPr lang="es-CO" sz="2800" b="1" dirty="0">
                <a:solidFill>
                  <a:schemeClr val="bg1"/>
                </a:solidFill>
                <a:latin typeface="Helvetica" panose="020B0604020202030204" pitchFamily="34" charset="0"/>
              </a:rPr>
              <a:t>de </a:t>
            </a:r>
            <a:r>
              <a:rPr lang="es-CO" sz="2800" b="1" dirty="0" smtClean="0">
                <a:solidFill>
                  <a:schemeClr val="bg1"/>
                </a:solidFill>
                <a:latin typeface="Helvetica" panose="020B0604020202030204" pitchFamily="34" charset="0"/>
              </a:rPr>
              <a:t>Unicidad</a:t>
            </a:r>
          </a:p>
          <a:p>
            <a:pPr marL="514350" indent="-514350">
              <a:buFont typeface="+mj-lt"/>
              <a:buAutoNum type="arabicPeriod"/>
            </a:pPr>
            <a:r>
              <a:rPr lang="es-CO" sz="2800" b="1" dirty="0" smtClean="0">
                <a:solidFill>
                  <a:schemeClr val="bg1"/>
                </a:solidFill>
              </a:rPr>
              <a:t>Restricciones </a:t>
            </a:r>
            <a:r>
              <a:rPr lang="es-CO" sz="2800" b="1" dirty="0">
                <a:solidFill>
                  <a:schemeClr val="bg1"/>
                </a:solidFill>
              </a:rPr>
              <a:t>de integridad Referencial y Claves Externas </a:t>
            </a:r>
            <a:endParaRPr lang="es-ES" sz="4400" b="1" dirty="0">
              <a:solidFill>
                <a:schemeClr val="bg1"/>
              </a:solidFill>
              <a:latin typeface="Helvetica" panose="020B0604020202030204" pitchFamily="34" charset="0"/>
            </a:endParaRPr>
          </a:p>
          <a:p>
            <a:endParaRPr lang="es-ES" sz="2800" b="1" dirty="0">
              <a:solidFill>
                <a:schemeClr val="bg1"/>
              </a:solidFill>
              <a:latin typeface="Helvetica" panose="020B0604020202030204" pitchFamily="34" charset="0"/>
            </a:endParaRPr>
          </a:p>
          <a:p>
            <a:r>
              <a:rPr lang="es-CO" dirty="0" smtClean="0">
                <a:solidFill>
                  <a:schemeClr val="bg1"/>
                </a:solidFill>
              </a:rPr>
              <a:t> </a:t>
            </a:r>
            <a:endParaRPr lang="es-ES" dirty="0">
              <a:solidFill>
                <a:schemeClr val="bg1"/>
              </a:solidFill>
              <a:latin typeface="Helvetica" panose="020B0604020202030204" pitchFamily="34" charset="0"/>
            </a:endParaRPr>
          </a:p>
        </p:txBody>
      </p:sp>
      <p:sp>
        <p:nvSpPr>
          <p:cNvPr id="3" name="CuadroTexto 2"/>
          <p:cNvSpPr txBox="1"/>
          <p:nvPr/>
        </p:nvSpPr>
        <p:spPr>
          <a:xfrm>
            <a:off x="218304" y="251255"/>
            <a:ext cx="7658599" cy="584775"/>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Tipos de restricciones de integridad</a:t>
            </a:r>
            <a:endParaRPr lang="es-ES" sz="3200" b="1" dirty="0">
              <a:solidFill>
                <a:schemeClr val="bg1"/>
              </a:solidFill>
              <a:latin typeface="Helvetica" panose="020B0604020202030204" pitchFamily="34" charset="0"/>
            </a:endParaRPr>
          </a:p>
        </p:txBody>
      </p:sp>
    </p:spTree>
    <p:extLst>
      <p:ext uri="{BB962C8B-B14F-4D97-AF65-F5344CB8AC3E}">
        <p14:creationId xmlns:p14="http://schemas.microsoft.com/office/powerpoint/2010/main" val="4007624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8305" y="1328473"/>
            <a:ext cx="8298678" cy="2031325"/>
          </a:xfrm>
          <a:prstGeom prst="rect">
            <a:avLst/>
          </a:prstGeom>
          <a:noFill/>
        </p:spPr>
        <p:txBody>
          <a:bodyPr wrap="square" rtlCol="0">
            <a:spAutoFit/>
          </a:bodyPr>
          <a:lstStyle/>
          <a:p>
            <a:pPr marL="285750" indent="-285750">
              <a:buFont typeface="Arial" panose="020B0604020202020204" pitchFamily="34" charset="0"/>
              <a:buChar char="•"/>
            </a:pPr>
            <a:r>
              <a:rPr lang="es-CO" dirty="0" smtClean="0">
                <a:solidFill>
                  <a:schemeClr val="bg1"/>
                </a:solidFill>
              </a:rPr>
              <a:t>La </a:t>
            </a:r>
            <a:r>
              <a:rPr lang="es-CO" dirty="0">
                <a:solidFill>
                  <a:schemeClr val="bg1"/>
                </a:solidFill>
              </a:rPr>
              <a:t>forma más simple de restricción de </a:t>
            </a:r>
            <a:r>
              <a:rPr lang="es-CO" dirty="0" smtClean="0">
                <a:solidFill>
                  <a:schemeClr val="bg1"/>
                </a:solidFill>
              </a:rPr>
              <a:t>integridad</a:t>
            </a:r>
          </a:p>
          <a:p>
            <a:pPr marL="285750" indent="-285750">
              <a:buFont typeface="Arial" panose="020B0604020202020204" pitchFamily="34" charset="0"/>
              <a:buChar char="•"/>
            </a:pPr>
            <a:r>
              <a:rPr lang="es-CO" dirty="0">
                <a:solidFill>
                  <a:schemeClr val="bg1"/>
                </a:solidFill>
              </a:rPr>
              <a:t>Se especifica para cada atributo un dominio de valores </a:t>
            </a:r>
            <a:r>
              <a:rPr lang="es-CO" dirty="0" smtClean="0">
                <a:solidFill>
                  <a:schemeClr val="bg1"/>
                </a:solidFill>
              </a:rPr>
              <a:t>posibles que puede tomar el dato</a:t>
            </a:r>
          </a:p>
          <a:p>
            <a:pPr marL="285750" indent="-285750">
              <a:buFont typeface="Arial" panose="020B0604020202020204" pitchFamily="34" charset="0"/>
              <a:buChar char="•"/>
            </a:pPr>
            <a:r>
              <a:rPr lang="es-CO" dirty="0">
                <a:solidFill>
                  <a:schemeClr val="bg1"/>
                </a:solidFill>
              </a:rPr>
              <a:t>Tipos de datos numéricos estándar de los números enteros (entero-corto, entero, entero-largo) y reales (</a:t>
            </a:r>
            <a:r>
              <a:rPr lang="es-CO" dirty="0" err="1">
                <a:solidFill>
                  <a:schemeClr val="bg1"/>
                </a:solidFill>
              </a:rPr>
              <a:t>flotente</a:t>
            </a:r>
            <a:r>
              <a:rPr lang="es-CO" dirty="0">
                <a:solidFill>
                  <a:schemeClr val="bg1"/>
                </a:solidFill>
              </a:rPr>
              <a:t>, flotante de doble precisión). </a:t>
            </a:r>
            <a:endParaRPr lang="es-CO" dirty="0" smtClean="0">
              <a:solidFill>
                <a:schemeClr val="bg1"/>
              </a:solidFill>
            </a:endParaRPr>
          </a:p>
          <a:p>
            <a:pPr marL="285750" indent="-285750">
              <a:buFont typeface="Arial" panose="020B0604020202020204" pitchFamily="34" charset="0"/>
              <a:buChar char="•"/>
            </a:pPr>
            <a:r>
              <a:rPr lang="es-CO" dirty="0">
                <a:solidFill>
                  <a:schemeClr val="bg1"/>
                </a:solidFill>
              </a:rPr>
              <a:t>Tipo de dato caracteres, cadenas de longitud fija y cadenas de longitud variable, así como tipos de datos de fecha, hora, marca de tiempo y moneda. </a:t>
            </a:r>
          </a:p>
        </p:txBody>
      </p:sp>
      <p:sp>
        <p:nvSpPr>
          <p:cNvPr id="5" name="CuadroTexto 4"/>
          <p:cNvSpPr txBox="1"/>
          <p:nvPr/>
        </p:nvSpPr>
        <p:spPr>
          <a:xfrm>
            <a:off x="218304" y="251255"/>
            <a:ext cx="8076610" cy="1077218"/>
          </a:xfrm>
          <a:prstGeom prst="rect">
            <a:avLst/>
          </a:prstGeom>
          <a:noFill/>
        </p:spPr>
        <p:txBody>
          <a:bodyPr wrap="square" rtlCol="0">
            <a:spAutoFit/>
          </a:bodyPr>
          <a:lstStyle/>
          <a:p>
            <a:r>
              <a:rPr lang="es-ES" sz="3200" b="1" dirty="0" smtClean="0">
                <a:solidFill>
                  <a:schemeClr val="bg1"/>
                </a:solidFill>
                <a:latin typeface="Helvetica" panose="020B0604020202030204" pitchFamily="34" charset="0"/>
              </a:rPr>
              <a:t>Integridad de Dominio y de no valor nulo (obligatoriedad)</a:t>
            </a:r>
            <a:endParaRPr lang="es-ES" sz="3200" b="1" dirty="0">
              <a:solidFill>
                <a:schemeClr val="bg1"/>
              </a:solidFill>
              <a:latin typeface="Helvetica" panose="020B0604020202030204" pitchFamily="34" charset="0"/>
            </a:endParaRPr>
          </a:p>
        </p:txBody>
      </p:sp>
      <p:graphicFrame>
        <p:nvGraphicFramePr>
          <p:cNvPr id="3" name="Tabla 2"/>
          <p:cNvGraphicFramePr>
            <a:graphicFrameLocks noGrp="1"/>
          </p:cNvGraphicFramePr>
          <p:nvPr>
            <p:extLst>
              <p:ext uri="{D42A27DB-BD31-4B8C-83A1-F6EECF244321}">
                <p14:modId xmlns:p14="http://schemas.microsoft.com/office/powerpoint/2010/main" val="979867985"/>
              </p:ext>
            </p:extLst>
          </p:nvPr>
        </p:nvGraphicFramePr>
        <p:xfrm>
          <a:off x="4114800" y="3310080"/>
          <a:ext cx="4911634" cy="2337797"/>
        </p:xfrm>
        <a:graphic>
          <a:graphicData uri="http://schemas.openxmlformats.org/drawingml/2006/table">
            <a:tbl>
              <a:tblPr>
                <a:tableStyleId>{5C22544A-7EE6-4342-B048-85BDC9FD1C3A}</a:tableStyleId>
              </a:tblPr>
              <a:tblGrid>
                <a:gridCol w="1320002">
                  <a:extLst>
                    <a:ext uri="{9D8B030D-6E8A-4147-A177-3AD203B41FA5}">
                      <a16:colId xmlns:a16="http://schemas.microsoft.com/office/drawing/2014/main" val="904787515"/>
                    </a:ext>
                  </a:extLst>
                </a:gridCol>
                <a:gridCol w="1370946">
                  <a:extLst>
                    <a:ext uri="{9D8B030D-6E8A-4147-A177-3AD203B41FA5}">
                      <a16:colId xmlns:a16="http://schemas.microsoft.com/office/drawing/2014/main" val="3753373"/>
                    </a:ext>
                  </a:extLst>
                </a:gridCol>
                <a:gridCol w="914400">
                  <a:extLst>
                    <a:ext uri="{9D8B030D-6E8A-4147-A177-3AD203B41FA5}">
                      <a16:colId xmlns:a16="http://schemas.microsoft.com/office/drawing/2014/main" val="1711923204"/>
                    </a:ext>
                  </a:extLst>
                </a:gridCol>
                <a:gridCol w="1306286">
                  <a:extLst>
                    <a:ext uri="{9D8B030D-6E8A-4147-A177-3AD203B41FA5}">
                      <a16:colId xmlns:a16="http://schemas.microsoft.com/office/drawing/2014/main" val="1816576766"/>
                    </a:ext>
                  </a:extLst>
                </a:gridCol>
              </a:tblGrid>
              <a:tr h="289016">
                <a:tc gridSpan="3">
                  <a:txBody>
                    <a:bodyPr/>
                    <a:lstStyle/>
                    <a:p>
                      <a:pPr algn="ctr" fontAlgn="b"/>
                      <a:r>
                        <a:rPr lang="es-ES" sz="1400" b="1" i="1" u="sng" strike="noStrike" dirty="0">
                          <a:effectLst/>
                        </a:rPr>
                        <a:t>Empleados</a:t>
                      </a:r>
                      <a:endParaRPr lang="es-ES" sz="1100" b="1" i="1" u="sng"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s-ES"/>
                    </a:p>
                  </a:txBody>
                  <a:tcPr/>
                </a:tc>
                <a:tc hMerge="1">
                  <a:txBody>
                    <a:bodyPr/>
                    <a:lstStyle/>
                    <a:p>
                      <a:endParaRPr lang="es-ES"/>
                    </a:p>
                  </a:txBody>
                  <a:tcPr/>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07817445"/>
                  </a:ext>
                </a:extLst>
              </a:tr>
              <a:tr h="228672">
                <a:tc>
                  <a:txBody>
                    <a:bodyPr/>
                    <a:lstStyle/>
                    <a:p>
                      <a:pPr algn="ctr" fontAlgn="b"/>
                      <a:r>
                        <a:rPr lang="es-ES" sz="1200" b="1" u="none" strike="noStrike" dirty="0">
                          <a:effectLst/>
                        </a:rPr>
                        <a:t>Nombre Atributo</a:t>
                      </a:r>
                      <a:endParaRPr lang="es-ES" sz="1200" b="1" i="1"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s-ES" sz="1200" b="1" u="none" strike="noStrike">
                          <a:effectLst/>
                        </a:rPr>
                        <a:t>Tipo de Dato</a:t>
                      </a:r>
                      <a:endParaRPr lang="es-ES" sz="1200" b="1" i="1"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s-ES" sz="1200" b="1" u="none" strike="noStrike">
                          <a:effectLst/>
                        </a:rPr>
                        <a:t>Restricciones</a:t>
                      </a:r>
                      <a:endParaRPr lang="es-ES" sz="1200" b="1" i="1" u="none" strike="noStrike">
                        <a:solidFill>
                          <a:srgbClr val="FFFFFF"/>
                        </a:solidFill>
                        <a:effectLst/>
                        <a:latin typeface="Calibri" panose="020F0502020204030204" pitchFamily="34" charset="0"/>
                      </a:endParaRPr>
                    </a:p>
                  </a:txBody>
                  <a:tcPr marL="9525" marR="9525" marT="9525" marB="0" anchor="b"/>
                </a:tc>
                <a:tc>
                  <a:txBody>
                    <a:bodyPr/>
                    <a:lstStyle/>
                    <a:p>
                      <a:pPr algn="ctr" fontAlgn="b"/>
                      <a:r>
                        <a:rPr lang="es-ES" sz="1200" b="1" u="none" strike="noStrike" dirty="0">
                          <a:effectLst/>
                        </a:rPr>
                        <a:t>Nulo</a:t>
                      </a:r>
                      <a:endParaRPr lang="es-ES" sz="1200" b="1" i="1"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56722136"/>
                  </a:ext>
                </a:extLst>
              </a:tr>
              <a:tr h="245884">
                <a:tc>
                  <a:txBody>
                    <a:bodyPr/>
                    <a:lstStyle/>
                    <a:p>
                      <a:pPr algn="l" fontAlgn="b"/>
                      <a:r>
                        <a:rPr lang="es-ES" sz="1100" u="none" strike="noStrike">
                          <a:effectLst/>
                        </a:rPr>
                        <a:t>Tipo_Dcto</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Char(2)</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check in ('CC', 'TI','PP','CE')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dirty="0" err="1">
                          <a:effectLst/>
                        </a:rPr>
                        <a:t>Not</a:t>
                      </a:r>
                      <a:r>
                        <a:rPr lang="es-ES" sz="1100" u="none" strike="noStrike" dirty="0">
                          <a:effectLst/>
                        </a:rPr>
                        <a:t> </a:t>
                      </a:r>
                      <a:r>
                        <a:rPr lang="es-ES" sz="1100" u="none" strike="noStrike" dirty="0" err="1">
                          <a:effectLst/>
                        </a:rPr>
                        <a:t>null</a:t>
                      </a:r>
                      <a:endParaRPr lang="es-E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9219297"/>
                  </a:ext>
                </a:extLst>
              </a:tr>
              <a:tr h="245884">
                <a:tc>
                  <a:txBody>
                    <a:bodyPr/>
                    <a:lstStyle/>
                    <a:p>
                      <a:pPr algn="l" fontAlgn="b"/>
                      <a:r>
                        <a:rPr lang="es-ES" sz="1100" u="none" strike="noStrike" dirty="0" err="1">
                          <a:effectLst/>
                        </a:rPr>
                        <a:t>Numero_Dcto</a:t>
                      </a:r>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dirty="0" err="1">
                          <a:effectLst/>
                        </a:rPr>
                        <a:t>Number</a:t>
                      </a:r>
                      <a:r>
                        <a:rPr lang="es-ES" sz="1100" u="none" strike="noStrike" dirty="0">
                          <a:effectLst/>
                        </a:rPr>
                        <a:t>(14)</a:t>
                      </a:r>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Not null</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90713408"/>
                  </a:ext>
                </a:extLst>
              </a:tr>
              <a:tr h="245884">
                <a:tc>
                  <a:txBody>
                    <a:bodyPr/>
                    <a:lstStyle/>
                    <a:p>
                      <a:pPr algn="l" fontAlgn="b"/>
                      <a:r>
                        <a:rPr lang="es-ES" sz="1100" u="none" strike="noStrike" dirty="0">
                          <a:effectLst/>
                        </a:rPr>
                        <a:t>Nombres</a:t>
                      </a:r>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dirty="0" err="1">
                          <a:effectLst/>
                        </a:rPr>
                        <a:t>Char</a:t>
                      </a:r>
                      <a:r>
                        <a:rPr lang="es-ES" sz="1100" u="none" strike="noStrike" dirty="0">
                          <a:effectLst/>
                        </a:rPr>
                        <a:t>(30)</a:t>
                      </a:r>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dirty="0" err="1">
                          <a:effectLst/>
                        </a:rPr>
                        <a:t>Not</a:t>
                      </a:r>
                      <a:r>
                        <a:rPr lang="es-ES" sz="1100" u="none" strike="noStrike" dirty="0">
                          <a:effectLst/>
                        </a:rPr>
                        <a:t> </a:t>
                      </a:r>
                      <a:r>
                        <a:rPr lang="es-ES" sz="1100" u="none" strike="noStrike" dirty="0" err="1">
                          <a:effectLst/>
                        </a:rPr>
                        <a:t>null</a:t>
                      </a:r>
                      <a:endParaRPr lang="es-E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5237806"/>
                  </a:ext>
                </a:extLst>
              </a:tr>
              <a:tr h="245884">
                <a:tc>
                  <a:txBody>
                    <a:bodyPr/>
                    <a:lstStyle/>
                    <a:p>
                      <a:pPr algn="l" fontAlgn="b"/>
                      <a:r>
                        <a:rPr lang="es-ES" sz="1100" u="none" strike="noStrike">
                          <a:effectLst/>
                        </a:rPr>
                        <a:t>Apellidos</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Char(30)</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Not null</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17389429"/>
                  </a:ext>
                </a:extLst>
              </a:tr>
              <a:tr h="245884">
                <a:tc>
                  <a:txBody>
                    <a:bodyPr/>
                    <a:lstStyle/>
                    <a:p>
                      <a:pPr algn="l" fontAlgn="b"/>
                      <a:r>
                        <a:rPr lang="es-ES" sz="1100" u="none" strike="noStrike">
                          <a:effectLst/>
                        </a:rPr>
                        <a:t>Fecha_ncto</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Date</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Not null</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00549566"/>
                  </a:ext>
                </a:extLst>
              </a:tr>
              <a:tr h="245884">
                <a:tc>
                  <a:txBody>
                    <a:bodyPr/>
                    <a:lstStyle/>
                    <a:p>
                      <a:pPr algn="l" fontAlgn="b"/>
                      <a:r>
                        <a:rPr lang="es-ES" sz="1100" u="none" strike="noStrike">
                          <a:effectLst/>
                        </a:rPr>
                        <a:t>Dirección</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Char(50)</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null</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83232229"/>
                  </a:ext>
                </a:extLst>
              </a:tr>
              <a:tr h="245884">
                <a:tc>
                  <a:txBody>
                    <a:bodyPr/>
                    <a:lstStyle/>
                    <a:p>
                      <a:pPr algn="l" fontAlgn="b"/>
                      <a:r>
                        <a:rPr lang="es-ES" sz="1100" u="none" strike="noStrike" dirty="0" err="1">
                          <a:effectLst/>
                        </a:rPr>
                        <a:t>telefono</a:t>
                      </a:r>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Char(30)</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dirty="0" err="1">
                          <a:effectLst/>
                        </a:rPr>
                        <a:t>null</a:t>
                      </a:r>
                      <a:endParaRPr lang="es-E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0649444"/>
                  </a:ext>
                </a:extLst>
              </a:tr>
            </a:tbl>
          </a:graphicData>
        </a:graphic>
      </p:graphicFrame>
      <p:sp>
        <p:nvSpPr>
          <p:cNvPr id="7" name="CuadroTexto 6"/>
          <p:cNvSpPr txBox="1"/>
          <p:nvPr/>
        </p:nvSpPr>
        <p:spPr>
          <a:xfrm>
            <a:off x="218304" y="3428280"/>
            <a:ext cx="3713616" cy="2031325"/>
          </a:xfrm>
          <a:prstGeom prst="rect">
            <a:avLst/>
          </a:prstGeom>
          <a:noFill/>
        </p:spPr>
        <p:txBody>
          <a:bodyPr wrap="square" rtlCol="0">
            <a:spAutoFit/>
          </a:bodyPr>
          <a:lstStyle/>
          <a:p>
            <a:pPr marL="285750" indent="-285750">
              <a:buFont typeface="Arial" panose="020B0604020202020204" pitchFamily="34" charset="0"/>
              <a:buChar char="•"/>
            </a:pPr>
            <a:r>
              <a:rPr lang="es-CO" dirty="0" smtClean="0">
                <a:solidFill>
                  <a:schemeClr val="bg1"/>
                </a:solidFill>
              </a:rPr>
              <a:t>Un </a:t>
            </a:r>
            <a:r>
              <a:rPr lang="es-CO" dirty="0">
                <a:solidFill>
                  <a:schemeClr val="bg1"/>
                </a:solidFill>
              </a:rPr>
              <a:t>dominio posible pueden ser un </a:t>
            </a:r>
            <a:r>
              <a:rPr lang="es-CO" dirty="0" err="1">
                <a:solidFill>
                  <a:schemeClr val="bg1"/>
                </a:solidFill>
              </a:rPr>
              <a:t>subintervalo</a:t>
            </a:r>
            <a:r>
              <a:rPr lang="es-CO" dirty="0">
                <a:solidFill>
                  <a:schemeClr val="bg1"/>
                </a:solidFill>
              </a:rPr>
              <a:t> de valores de un tipo de datos o como un tipo de datos enumerado en el que listan explícitamente todos los valores posibles </a:t>
            </a:r>
          </a:p>
          <a:p>
            <a:endParaRPr lang="es-ES" dirty="0"/>
          </a:p>
        </p:txBody>
      </p:sp>
    </p:spTree>
    <p:extLst>
      <p:ext uri="{BB962C8B-B14F-4D97-AF65-F5344CB8AC3E}">
        <p14:creationId xmlns:p14="http://schemas.microsoft.com/office/powerpoint/2010/main" val="3761234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8304" y="836030"/>
            <a:ext cx="8403182" cy="3693319"/>
          </a:xfrm>
          <a:prstGeom prst="rect">
            <a:avLst/>
          </a:prstGeom>
          <a:noFill/>
        </p:spPr>
        <p:txBody>
          <a:bodyPr wrap="square" rtlCol="0">
            <a:spAutoFit/>
          </a:bodyPr>
          <a:lstStyle/>
          <a:p>
            <a:endParaRPr lang="es-ES" dirty="0"/>
          </a:p>
          <a:p>
            <a:pPr marL="285750" indent="-285750">
              <a:buFont typeface="Arial" panose="020B0604020202020204" pitchFamily="34" charset="0"/>
              <a:buChar char="•"/>
            </a:pPr>
            <a:r>
              <a:rPr lang="es-CO" dirty="0" smtClean="0">
                <a:solidFill>
                  <a:schemeClr val="bg1"/>
                </a:solidFill>
              </a:rPr>
              <a:t>Toda </a:t>
            </a:r>
            <a:r>
              <a:rPr lang="es-CO" dirty="0" err="1" smtClean="0">
                <a:solidFill>
                  <a:schemeClr val="bg1"/>
                </a:solidFill>
              </a:rPr>
              <a:t>tupla</a:t>
            </a:r>
            <a:r>
              <a:rPr lang="es-CO" dirty="0" smtClean="0">
                <a:solidFill>
                  <a:schemeClr val="bg1"/>
                </a:solidFill>
              </a:rPr>
              <a:t> o registro </a:t>
            </a:r>
            <a:r>
              <a:rPr lang="es-CO" dirty="0">
                <a:solidFill>
                  <a:schemeClr val="bg1"/>
                </a:solidFill>
              </a:rPr>
              <a:t>de una relación R debe identificarse como única a partir de un atributo o un conjunto de estos que se declare como </a:t>
            </a:r>
            <a:r>
              <a:rPr lang="es-CO" b="1" i="1" dirty="0">
                <a:solidFill>
                  <a:schemeClr val="bg1"/>
                </a:solidFill>
              </a:rPr>
              <a:t>Clave Primaria</a:t>
            </a:r>
            <a:r>
              <a:rPr lang="es-CO" dirty="0">
                <a:solidFill>
                  <a:schemeClr val="bg1"/>
                </a:solidFill>
              </a:rPr>
              <a:t>. Estos atributos identificarán cada </a:t>
            </a:r>
            <a:r>
              <a:rPr lang="es-CO" dirty="0" err="1">
                <a:solidFill>
                  <a:schemeClr val="bg1"/>
                </a:solidFill>
              </a:rPr>
              <a:t>tupla</a:t>
            </a:r>
            <a:r>
              <a:rPr lang="es-CO" dirty="0">
                <a:solidFill>
                  <a:schemeClr val="bg1"/>
                </a:solidFill>
              </a:rPr>
              <a:t> como única en el conjunto de </a:t>
            </a:r>
            <a:r>
              <a:rPr lang="es-CO" dirty="0" err="1">
                <a:solidFill>
                  <a:schemeClr val="bg1"/>
                </a:solidFill>
              </a:rPr>
              <a:t>tuplas</a:t>
            </a:r>
            <a:r>
              <a:rPr lang="es-CO" dirty="0">
                <a:solidFill>
                  <a:schemeClr val="bg1"/>
                </a:solidFill>
              </a:rPr>
              <a:t> de R. Esto significa que no puede haber dos </a:t>
            </a:r>
            <a:r>
              <a:rPr lang="es-CO" dirty="0" err="1">
                <a:solidFill>
                  <a:schemeClr val="bg1"/>
                </a:solidFill>
              </a:rPr>
              <a:t>tuplas</a:t>
            </a:r>
            <a:r>
              <a:rPr lang="es-CO" dirty="0">
                <a:solidFill>
                  <a:schemeClr val="bg1"/>
                </a:solidFill>
              </a:rPr>
              <a:t> que tengan la misma combinación de valores para todos sus atributos. </a:t>
            </a:r>
          </a:p>
          <a:p>
            <a:pPr marL="285750" indent="-285750">
              <a:buFont typeface="Arial" panose="020B0604020202020204" pitchFamily="34" charset="0"/>
              <a:buChar char="•"/>
            </a:pPr>
            <a:r>
              <a:rPr lang="es-CO" dirty="0" smtClean="0">
                <a:solidFill>
                  <a:schemeClr val="bg1"/>
                </a:solidFill>
              </a:rPr>
              <a:t>Un </a:t>
            </a:r>
            <a:r>
              <a:rPr lang="es-CO" dirty="0">
                <a:solidFill>
                  <a:schemeClr val="bg1"/>
                </a:solidFill>
              </a:rPr>
              <a:t>atributo o conjunto de atributos que conformen la </a:t>
            </a:r>
            <a:r>
              <a:rPr lang="es-CO" b="1" i="1" dirty="0">
                <a:solidFill>
                  <a:schemeClr val="bg1"/>
                </a:solidFill>
              </a:rPr>
              <a:t>Clave Primaria </a:t>
            </a:r>
            <a:r>
              <a:rPr lang="es-CO" b="1" dirty="0">
                <a:solidFill>
                  <a:srgbClr val="FF0000"/>
                </a:solidFill>
              </a:rPr>
              <a:t>NO</a:t>
            </a:r>
            <a:r>
              <a:rPr lang="es-CO" b="1" dirty="0">
                <a:solidFill>
                  <a:schemeClr val="bg1"/>
                </a:solidFill>
              </a:rPr>
              <a:t> </a:t>
            </a:r>
            <a:r>
              <a:rPr lang="es-CO" dirty="0">
                <a:solidFill>
                  <a:schemeClr val="bg1"/>
                </a:solidFill>
              </a:rPr>
              <a:t>puede ser nulo. </a:t>
            </a:r>
            <a:endParaRPr lang="es-CO" dirty="0" smtClean="0">
              <a:solidFill>
                <a:schemeClr val="bg1"/>
              </a:solidFill>
            </a:endParaRPr>
          </a:p>
          <a:p>
            <a:pPr marL="285750" indent="-285750">
              <a:buFont typeface="Arial" panose="020B0604020202020204" pitchFamily="34" charset="0"/>
              <a:buChar char="•"/>
            </a:pPr>
            <a:endParaRPr lang="es-CO" dirty="0">
              <a:solidFill>
                <a:schemeClr val="bg1"/>
              </a:solidFill>
            </a:endParaRPr>
          </a:p>
          <a:p>
            <a:pPr marL="285750" indent="-285750">
              <a:buFont typeface="Arial" panose="020B0604020202020204" pitchFamily="34" charset="0"/>
              <a:buChar char="•"/>
            </a:pPr>
            <a:endParaRPr lang="es-CO" dirty="0" smtClean="0">
              <a:solidFill>
                <a:schemeClr val="bg1"/>
              </a:solidFill>
            </a:endParaRPr>
          </a:p>
          <a:p>
            <a:pPr marL="285750" indent="-285750">
              <a:buFont typeface="Arial" panose="020B0604020202020204" pitchFamily="34" charset="0"/>
              <a:buChar char="•"/>
            </a:pPr>
            <a:endParaRPr lang="es-CO" dirty="0">
              <a:solidFill>
                <a:schemeClr val="bg1"/>
              </a:solidFill>
            </a:endParaRPr>
          </a:p>
          <a:p>
            <a:pPr marL="285750" indent="-285750">
              <a:buFont typeface="Arial" panose="020B0604020202020204" pitchFamily="34" charset="0"/>
              <a:buChar char="•"/>
            </a:pPr>
            <a:endParaRPr lang="es-CO" dirty="0" smtClean="0">
              <a:solidFill>
                <a:schemeClr val="bg1"/>
              </a:solidFill>
            </a:endParaRPr>
          </a:p>
          <a:p>
            <a:pPr marL="285750" indent="-285750">
              <a:buFont typeface="Arial" panose="020B0604020202020204" pitchFamily="34" charset="0"/>
              <a:buChar char="•"/>
            </a:pPr>
            <a:r>
              <a:rPr lang="es-CO" dirty="0" smtClean="0">
                <a:solidFill>
                  <a:schemeClr val="bg1"/>
                </a:solidFill>
              </a:rPr>
              <a:t>Ejemplo:</a:t>
            </a:r>
            <a:endParaRPr lang="es-CO" dirty="0">
              <a:solidFill>
                <a:schemeClr val="bg1"/>
              </a:solidFill>
            </a:endParaRPr>
          </a:p>
        </p:txBody>
      </p:sp>
      <p:sp>
        <p:nvSpPr>
          <p:cNvPr id="3" name="CuadroTexto 2"/>
          <p:cNvSpPr txBox="1"/>
          <p:nvPr/>
        </p:nvSpPr>
        <p:spPr>
          <a:xfrm>
            <a:off x="218304" y="251255"/>
            <a:ext cx="7658599" cy="584775"/>
          </a:xfrm>
          <a:prstGeom prst="rect">
            <a:avLst/>
          </a:prstGeom>
          <a:noFill/>
        </p:spPr>
        <p:txBody>
          <a:bodyPr wrap="square" rtlCol="0">
            <a:spAutoFit/>
          </a:bodyPr>
          <a:lstStyle/>
          <a:p>
            <a:r>
              <a:rPr lang="es-CO" sz="3200" b="1" dirty="0" smtClean="0">
                <a:solidFill>
                  <a:schemeClr val="bg1"/>
                </a:solidFill>
                <a:latin typeface="Helvetica" panose="020B0604020202030204" pitchFamily="34" charset="0"/>
              </a:rPr>
              <a:t>Restricciones de Clave</a:t>
            </a:r>
            <a:endParaRPr lang="es-ES" sz="3200" b="1" dirty="0">
              <a:solidFill>
                <a:schemeClr val="bg1"/>
              </a:solidFill>
              <a:latin typeface="Helvetica" panose="020B0604020202030204" pitchFamily="34" charset="0"/>
            </a:endParaRPr>
          </a:p>
        </p:txBody>
      </p:sp>
      <p:graphicFrame>
        <p:nvGraphicFramePr>
          <p:cNvPr id="4" name="Tabla 3"/>
          <p:cNvGraphicFramePr>
            <a:graphicFrameLocks noGrp="1"/>
          </p:cNvGraphicFramePr>
          <p:nvPr>
            <p:extLst>
              <p:ext uri="{D42A27DB-BD31-4B8C-83A1-F6EECF244321}">
                <p14:modId xmlns:p14="http://schemas.microsoft.com/office/powerpoint/2010/main" val="3519488751"/>
              </p:ext>
            </p:extLst>
          </p:nvPr>
        </p:nvGraphicFramePr>
        <p:xfrm>
          <a:off x="2937261" y="3090450"/>
          <a:ext cx="4939642" cy="2487389"/>
        </p:xfrm>
        <a:graphic>
          <a:graphicData uri="http://schemas.openxmlformats.org/drawingml/2006/table">
            <a:tbl>
              <a:tblPr>
                <a:tableStyleId>{5C22544A-7EE6-4342-B048-85BDC9FD1C3A}</a:tableStyleId>
              </a:tblPr>
              <a:tblGrid>
                <a:gridCol w="1519588">
                  <a:extLst>
                    <a:ext uri="{9D8B030D-6E8A-4147-A177-3AD203B41FA5}">
                      <a16:colId xmlns:a16="http://schemas.microsoft.com/office/drawing/2014/main" val="3373530101"/>
                    </a:ext>
                  </a:extLst>
                </a:gridCol>
                <a:gridCol w="1201535">
                  <a:extLst>
                    <a:ext uri="{9D8B030D-6E8A-4147-A177-3AD203B41FA5}">
                      <a16:colId xmlns:a16="http://schemas.microsoft.com/office/drawing/2014/main" val="3480706634"/>
                    </a:ext>
                  </a:extLst>
                </a:gridCol>
                <a:gridCol w="1225094">
                  <a:extLst>
                    <a:ext uri="{9D8B030D-6E8A-4147-A177-3AD203B41FA5}">
                      <a16:colId xmlns:a16="http://schemas.microsoft.com/office/drawing/2014/main" val="113734670"/>
                    </a:ext>
                  </a:extLst>
                </a:gridCol>
                <a:gridCol w="675372">
                  <a:extLst>
                    <a:ext uri="{9D8B030D-6E8A-4147-A177-3AD203B41FA5}">
                      <a16:colId xmlns:a16="http://schemas.microsoft.com/office/drawing/2014/main" val="3727127437"/>
                    </a:ext>
                  </a:extLst>
                </a:gridCol>
                <a:gridCol w="318053">
                  <a:extLst>
                    <a:ext uri="{9D8B030D-6E8A-4147-A177-3AD203B41FA5}">
                      <a16:colId xmlns:a16="http://schemas.microsoft.com/office/drawing/2014/main" val="1839567206"/>
                    </a:ext>
                  </a:extLst>
                </a:gridCol>
              </a:tblGrid>
              <a:tr h="248739">
                <a:tc gridSpan="3">
                  <a:txBody>
                    <a:bodyPr/>
                    <a:lstStyle/>
                    <a:p>
                      <a:pPr algn="ctr" fontAlgn="b"/>
                      <a:r>
                        <a:rPr lang="es-ES" sz="1400" b="1" i="1" u="sng" strike="noStrike" dirty="0">
                          <a:effectLst/>
                        </a:rPr>
                        <a:t>Empleados</a:t>
                      </a:r>
                      <a:endParaRPr lang="es-ES" sz="1100" b="1" i="1" u="sng"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s-ES"/>
                    </a:p>
                  </a:txBody>
                  <a:tcPr/>
                </a:tc>
                <a:tc hMerge="1">
                  <a:txBody>
                    <a:bodyPr/>
                    <a:lstStyle/>
                    <a:p>
                      <a:endParaRPr lang="es-ES"/>
                    </a:p>
                  </a:txBody>
                  <a:tcPr/>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97815381"/>
                  </a:ext>
                </a:extLst>
              </a:tr>
              <a:tr h="248739">
                <a:tc>
                  <a:txBody>
                    <a:bodyPr/>
                    <a:lstStyle/>
                    <a:p>
                      <a:pPr algn="l" fontAlgn="b"/>
                      <a:r>
                        <a:rPr lang="es-ES" sz="1200" b="1" i="1" u="none" strike="noStrike">
                          <a:effectLst/>
                        </a:rPr>
                        <a:t>Nombre Atributo</a:t>
                      </a:r>
                      <a:endParaRPr lang="es-ES" sz="1200" b="1" i="1"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s-ES" sz="1200" b="1" i="1" u="none" strike="noStrike">
                          <a:effectLst/>
                        </a:rPr>
                        <a:t>Tipo de Dato</a:t>
                      </a:r>
                      <a:endParaRPr lang="es-ES" sz="1200" b="1" i="1"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s-ES" sz="1200" b="1" i="1" u="none" strike="noStrike">
                          <a:effectLst/>
                        </a:rPr>
                        <a:t>Restricciones</a:t>
                      </a:r>
                      <a:endParaRPr lang="es-ES" sz="1200" b="1" i="1"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s-ES" sz="1200" b="1" i="1" u="none" strike="noStrike">
                          <a:effectLst/>
                        </a:rPr>
                        <a:t>Nulo</a:t>
                      </a:r>
                      <a:endParaRPr lang="es-ES" sz="1200" b="1" i="1"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s-ES" sz="1200" b="1" i="1" u="none" strike="noStrike" dirty="0">
                          <a:effectLst/>
                        </a:rPr>
                        <a:t>PK</a:t>
                      </a:r>
                      <a:endParaRPr lang="es-ES" sz="1200" b="1" i="1"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18421522"/>
                  </a:ext>
                </a:extLst>
              </a:tr>
              <a:tr h="497477">
                <a:tc>
                  <a:txBody>
                    <a:bodyPr/>
                    <a:lstStyle/>
                    <a:p>
                      <a:pPr algn="l" fontAlgn="b"/>
                      <a:r>
                        <a:rPr lang="es-ES" sz="1100" b="1" i="1" u="none" strike="noStrike" dirty="0" err="1">
                          <a:effectLst/>
                        </a:rPr>
                        <a:t>Tipo_Dcto</a:t>
                      </a:r>
                      <a:endParaRPr lang="es-ES" sz="1100" b="1" i="1"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ES" sz="1100" b="1" i="1" u="none" strike="noStrike">
                          <a:effectLst/>
                        </a:rPr>
                        <a:t>Char(2)</a:t>
                      </a:r>
                      <a:endParaRPr lang="es-ES" sz="1100" b="1" i="1"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i="1" u="none" strike="noStrike">
                          <a:effectLst/>
                        </a:rPr>
                        <a:t>check in ('CC', 'TI','PP','CE')</a:t>
                      </a:r>
                      <a:endParaRPr lang="en-US" sz="1100" b="1" i="1"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b="1" i="1" u="none" strike="noStrike">
                          <a:effectLst/>
                        </a:rPr>
                        <a:t>Not null</a:t>
                      </a:r>
                      <a:endParaRPr lang="es-ES" sz="1100" b="1" i="1"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b="1" i="1" u="none" strike="noStrike">
                          <a:effectLst/>
                        </a:rPr>
                        <a:t>PK</a:t>
                      </a:r>
                      <a:endParaRPr lang="es-ES" sz="1100" b="1" i="1"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9695670"/>
                  </a:ext>
                </a:extLst>
              </a:tr>
              <a:tr h="248739">
                <a:tc>
                  <a:txBody>
                    <a:bodyPr/>
                    <a:lstStyle/>
                    <a:p>
                      <a:pPr algn="l" fontAlgn="b"/>
                      <a:r>
                        <a:rPr lang="es-ES" sz="1100" b="1" i="1" u="none" strike="noStrike">
                          <a:effectLst/>
                        </a:rPr>
                        <a:t>Numero_Dcto</a:t>
                      </a:r>
                      <a:endParaRPr lang="es-ES" sz="1100" b="1" i="1"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b="1" i="1" u="none" strike="noStrike">
                          <a:effectLst/>
                        </a:rPr>
                        <a:t>Number(14)</a:t>
                      </a:r>
                      <a:endParaRPr lang="es-ES" sz="1100" b="1" i="1"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1" i="1"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b="1" i="1" u="none" strike="noStrike">
                          <a:effectLst/>
                        </a:rPr>
                        <a:t>Not null</a:t>
                      </a:r>
                      <a:endParaRPr lang="es-ES" sz="1100" b="1" i="1"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b="1" i="1" u="none" strike="noStrike" dirty="0">
                          <a:effectLst/>
                        </a:rPr>
                        <a:t>PK</a:t>
                      </a:r>
                      <a:endParaRPr lang="es-ES" sz="1100" b="1" i="1"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5887684"/>
                  </a:ext>
                </a:extLst>
              </a:tr>
              <a:tr h="248739">
                <a:tc>
                  <a:txBody>
                    <a:bodyPr/>
                    <a:lstStyle/>
                    <a:p>
                      <a:pPr algn="l" fontAlgn="b"/>
                      <a:r>
                        <a:rPr lang="es-ES" sz="1100" u="none" strike="noStrike">
                          <a:effectLst/>
                        </a:rPr>
                        <a:t>Nombres</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Char(30)</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Not null</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4902653"/>
                  </a:ext>
                </a:extLst>
              </a:tr>
              <a:tr h="248739">
                <a:tc>
                  <a:txBody>
                    <a:bodyPr/>
                    <a:lstStyle/>
                    <a:p>
                      <a:pPr algn="l" fontAlgn="b"/>
                      <a:r>
                        <a:rPr lang="es-ES" sz="1100" u="none" strike="noStrike" dirty="0">
                          <a:effectLst/>
                        </a:rPr>
                        <a:t>Apellidos</a:t>
                      </a:r>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Char(30)</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Not null</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59453071"/>
                  </a:ext>
                </a:extLst>
              </a:tr>
              <a:tr h="248739">
                <a:tc>
                  <a:txBody>
                    <a:bodyPr/>
                    <a:lstStyle/>
                    <a:p>
                      <a:pPr algn="l" fontAlgn="b"/>
                      <a:r>
                        <a:rPr lang="es-ES" sz="1100" u="none" strike="noStrike">
                          <a:effectLst/>
                        </a:rPr>
                        <a:t>Fecha_ncto</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Date</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Not null</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03295519"/>
                  </a:ext>
                </a:extLst>
              </a:tr>
              <a:tr h="248739">
                <a:tc>
                  <a:txBody>
                    <a:bodyPr/>
                    <a:lstStyle/>
                    <a:p>
                      <a:pPr algn="l" fontAlgn="b"/>
                      <a:r>
                        <a:rPr lang="es-ES" sz="1100" u="none" strike="noStrike">
                          <a:effectLst/>
                        </a:rPr>
                        <a:t>Dirección</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Char(50)</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null</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95813858"/>
                  </a:ext>
                </a:extLst>
              </a:tr>
              <a:tr h="248739">
                <a:tc>
                  <a:txBody>
                    <a:bodyPr/>
                    <a:lstStyle/>
                    <a:p>
                      <a:pPr algn="l" fontAlgn="b"/>
                      <a:r>
                        <a:rPr lang="es-ES" sz="1100" u="none" strike="noStrike">
                          <a:effectLst/>
                        </a:rPr>
                        <a:t>telefono</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Char(30)</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null</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5628247"/>
                  </a:ext>
                </a:extLst>
              </a:tr>
            </a:tbl>
          </a:graphicData>
        </a:graphic>
      </p:graphicFrame>
    </p:spTree>
    <p:extLst>
      <p:ext uri="{BB962C8B-B14F-4D97-AF65-F5344CB8AC3E}">
        <p14:creationId xmlns:p14="http://schemas.microsoft.com/office/powerpoint/2010/main" val="3979199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29484" y="1175664"/>
            <a:ext cx="8403182" cy="2917722"/>
          </a:xfrm>
          <a:prstGeom prst="rect">
            <a:avLst/>
          </a:prstGeom>
          <a:noFill/>
        </p:spPr>
        <p:txBody>
          <a:bodyPr wrap="square" rtlCol="0">
            <a:spAutoFit/>
          </a:bodyPr>
          <a:lstStyle/>
          <a:p>
            <a:endParaRPr lang="es-ES" dirty="0">
              <a:solidFill>
                <a:schemeClr val="bg1"/>
              </a:solidFill>
            </a:endParaRPr>
          </a:p>
          <a:p>
            <a:pPr>
              <a:lnSpc>
                <a:spcPct val="80000"/>
              </a:lnSpc>
            </a:pPr>
            <a:r>
              <a:rPr lang="es-ES" altLang="es-ES" sz="2400" dirty="0">
                <a:solidFill>
                  <a:schemeClr val="bg1"/>
                </a:solidFill>
              </a:rPr>
              <a:t>Permite definir claves alternativas (los valores de uno o varios atributos no pueden repetirse en diferentes </a:t>
            </a:r>
            <a:r>
              <a:rPr lang="es-ES" altLang="es-ES" sz="2400" dirty="0" err="1">
                <a:solidFill>
                  <a:schemeClr val="bg1"/>
                </a:solidFill>
              </a:rPr>
              <a:t>tuplas</a:t>
            </a:r>
            <a:r>
              <a:rPr lang="es-ES" altLang="es-ES" sz="2400" dirty="0">
                <a:solidFill>
                  <a:schemeClr val="bg1"/>
                </a:solidFill>
              </a:rPr>
              <a:t> de una </a:t>
            </a:r>
            <a:r>
              <a:rPr lang="es-ES" altLang="es-ES" sz="2400" dirty="0" smtClean="0">
                <a:solidFill>
                  <a:schemeClr val="bg1"/>
                </a:solidFill>
              </a:rPr>
              <a:t>relación)</a:t>
            </a:r>
            <a:endParaRPr lang="es-ES" altLang="es-ES" sz="2400" b="1" dirty="0">
              <a:solidFill>
                <a:schemeClr val="bg1"/>
              </a:solidFill>
            </a:endParaRPr>
          </a:p>
          <a:p>
            <a:pPr marL="285750" indent="-285750">
              <a:buFont typeface="Arial" panose="020B0604020202020204" pitchFamily="34" charset="0"/>
              <a:buChar char="•"/>
            </a:pPr>
            <a:endParaRPr lang="es-CO" dirty="0">
              <a:solidFill>
                <a:schemeClr val="bg1"/>
              </a:solidFill>
            </a:endParaRPr>
          </a:p>
          <a:p>
            <a:pPr marL="285750" indent="-285750">
              <a:buFont typeface="Arial" panose="020B0604020202020204" pitchFamily="34" charset="0"/>
              <a:buChar char="•"/>
            </a:pPr>
            <a:endParaRPr lang="es-CO" dirty="0" smtClean="0">
              <a:solidFill>
                <a:schemeClr val="bg1"/>
              </a:solidFill>
            </a:endParaRPr>
          </a:p>
          <a:p>
            <a:pPr marL="285750" indent="-285750">
              <a:buFont typeface="Arial" panose="020B0604020202020204" pitchFamily="34" charset="0"/>
              <a:buChar char="•"/>
            </a:pPr>
            <a:endParaRPr lang="es-CO" dirty="0" smtClean="0">
              <a:solidFill>
                <a:schemeClr val="bg1"/>
              </a:solidFill>
            </a:endParaRPr>
          </a:p>
          <a:p>
            <a:pPr marL="285750" indent="-285750">
              <a:buFont typeface="Arial" panose="020B0604020202020204" pitchFamily="34" charset="0"/>
              <a:buChar char="•"/>
            </a:pPr>
            <a:endParaRPr lang="es-CO" dirty="0">
              <a:solidFill>
                <a:schemeClr val="bg1"/>
              </a:solidFill>
            </a:endParaRPr>
          </a:p>
          <a:p>
            <a:pPr marL="285750" indent="-285750">
              <a:buFont typeface="Arial" panose="020B0604020202020204" pitchFamily="34" charset="0"/>
              <a:buChar char="•"/>
            </a:pPr>
            <a:endParaRPr lang="es-CO" dirty="0" smtClean="0">
              <a:solidFill>
                <a:schemeClr val="bg1"/>
              </a:solidFill>
            </a:endParaRPr>
          </a:p>
          <a:p>
            <a:pPr marL="285750" indent="-285750">
              <a:buFont typeface="Arial" panose="020B0604020202020204" pitchFamily="34" charset="0"/>
              <a:buChar char="•"/>
            </a:pPr>
            <a:r>
              <a:rPr lang="es-CO" dirty="0" smtClean="0">
                <a:solidFill>
                  <a:schemeClr val="bg1"/>
                </a:solidFill>
              </a:rPr>
              <a:t>Ejemplo:</a:t>
            </a:r>
            <a:endParaRPr lang="es-CO" dirty="0">
              <a:solidFill>
                <a:schemeClr val="bg1"/>
              </a:solidFill>
            </a:endParaRPr>
          </a:p>
        </p:txBody>
      </p:sp>
      <p:sp>
        <p:nvSpPr>
          <p:cNvPr id="3" name="CuadroTexto 2"/>
          <p:cNvSpPr txBox="1"/>
          <p:nvPr/>
        </p:nvSpPr>
        <p:spPr>
          <a:xfrm>
            <a:off x="218304" y="251255"/>
            <a:ext cx="7658599" cy="584775"/>
          </a:xfrm>
          <a:prstGeom prst="rect">
            <a:avLst/>
          </a:prstGeom>
          <a:noFill/>
        </p:spPr>
        <p:txBody>
          <a:bodyPr wrap="square" rtlCol="0">
            <a:spAutoFit/>
          </a:bodyPr>
          <a:lstStyle/>
          <a:p>
            <a:r>
              <a:rPr lang="es-CO" sz="3200" b="1" dirty="0" smtClean="0">
                <a:solidFill>
                  <a:schemeClr val="bg1"/>
                </a:solidFill>
                <a:latin typeface="Helvetica" panose="020B0604020202030204" pitchFamily="34" charset="0"/>
              </a:rPr>
              <a:t>Restricciones de Unicidad</a:t>
            </a:r>
            <a:endParaRPr lang="es-ES" sz="3200" b="1" dirty="0">
              <a:solidFill>
                <a:schemeClr val="bg1"/>
              </a:solidFill>
              <a:latin typeface="Helvetica" panose="020B0604020202030204" pitchFamily="34" charset="0"/>
            </a:endParaRPr>
          </a:p>
        </p:txBody>
      </p:sp>
      <p:graphicFrame>
        <p:nvGraphicFramePr>
          <p:cNvPr id="6" name="Tabla 5"/>
          <p:cNvGraphicFramePr>
            <a:graphicFrameLocks noGrp="1"/>
          </p:cNvGraphicFramePr>
          <p:nvPr>
            <p:extLst>
              <p:ext uri="{D42A27DB-BD31-4B8C-83A1-F6EECF244321}">
                <p14:modId xmlns:p14="http://schemas.microsoft.com/office/powerpoint/2010/main" val="2218182571"/>
              </p:ext>
            </p:extLst>
          </p:nvPr>
        </p:nvGraphicFramePr>
        <p:xfrm>
          <a:off x="3951343" y="3079023"/>
          <a:ext cx="4413865" cy="2463165"/>
        </p:xfrm>
        <a:graphic>
          <a:graphicData uri="http://schemas.openxmlformats.org/drawingml/2006/table">
            <a:tbl>
              <a:tblPr>
                <a:tableStyleId>{5C22544A-7EE6-4342-B048-85BDC9FD1C3A}</a:tableStyleId>
              </a:tblPr>
              <a:tblGrid>
                <a:gridCol w="1358923">
                  <a:extLst>
                    <a:ext uri="{9D8B030D-6E8A-4147-A177-3AD203B41FA5}">
                      <a16:colId xmlns:a16="http://schemas.microsoft.com/office/drawing/2014/main" val="1017030544"/>
                    </a:ext>
                  </a:extLst>
                </a:gridCol>
                <a:gridCol w="1074497">
                  <a:extLst>
                    <a:ext uri="{9D8B030D-6E8A-4147-A177-3AD203B41FA5}">
                      <a16:colId xmlns:a16="http://schemas.microsoft.com/office/drawing/2014/main" val="3879589157"/>
                    </a:ext>
                  </a:extLst>
                </a:gridCol>
                <a:gridCol w="1095565">
                  <a:extLst>
                    <a:ext uri="{9D8B030D-6E8A-4147-A177-3AD203B41FA5}">
                      <a16:colId xmlns:a16="http://schemas.microsoft.com/office/drawing/2014/main" val="2892904486"/>
                    </a:ext>
                  </a:extLst>
                </a:gridCol>
                <a:gridCol w="600454">
                  <a:extLst>
                    <a:ext uri="{9D8B030D-6E8A-4147-A177-3AD203B41FA5}">
                      <a16:colId xmlns:a16="http://schemas.microsoft.com/office/drawing/2014/main" val="3831782891"/>
                    </a:ext>
                  </a:extLst>
                </a:gridCol>
                <a:gridCol w="284426">
                  <a:extLst>
                    <a:ext uri="{9D8B030D-6E8A-4147-A177-3AD203B41FA5}">
                      <a16:colId xmlns:a16="http://schemas.microsoft.com/office/drawing/2014/main" val="4283475388"/>
                    </a:ext>
                  </a:extLst>
                </a:gridCol>
              </a:tblGrid>
              <a:tr h="82187">
                <a:tc gridSpan="5">
                  <a:txBody>
                    <a:bodyPr/>
                    <a:lstStyle/>
                    <a:p>
                      <a:pPr algn="ctr" fontAlgn="b"/>
                      <a:r>
                        <a:rPr lang="es-ES" sz="1100" u="sng" strike="noStrike" dirty="0">
                          <a:effectLst/>
                        </a:rPr>
                        <a:t>Empleados</a:t>
                      </a:r>
                      <a:endParaRPr lang="es-ES" sz="1100" b="1" i="1" u="sng"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184320979"/>
                  </a:ext>
                </a:extLst>
              </a:tr>
              <a:tr h="381000">
                <a:tc>
                  <a:txBody>
                    <a:bodyPr/>
                    <a:lstStyle/>
                    <a:p>
                      <a:pPr algn="l" fontAlgn="b"/>
                      <a:r>
                        <a:rPr lang="es-ES" sz="1100" u="none" strike="noStrike" dirty="0">
                          <a:effectLst/>
                        </a:rPr>
                        <a:t>Nombre Atributo</a:t>
                      </a:r>
                      <a:endParaRPr lang="es-ES" sz="1100" b="1" i="1"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Tipo de Dato</a:t>
                      </a:r>
                      <a:endParaRPr lang="es-ES" sz="1100" b="1" i="1"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s-ES" sz="1100" u="none" strike="noStrike" dirty="0">
                          <a:effectLst/>
                        </a:rPr>
                        <a:t>Restricciones</a:t>
                      </a:r>
                      <a:endParaRPr lang="es-ES" sz="1100" b="1" i="1"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Nulo</a:t>
                      </a:r>
                      <a:endParaRPr lang="es-ES" sz="1100" b="1" i="1"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PK</a:t>
                      </a:r>
                      <a:endParaRPr lang="es-ES" sz="1100" b="1" i="1" u="none" strike="noStrike">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9843726"/>
                  </a:ext>
                </a:extLst>
              </a:tr>
              <a:tr h="381000">
                <a:tc>
                  <a:txBody>
                    <a:bodyPr/>
                    <a:lstStyle/>
                    <a:p>
                      <a:pPr algn="l" fontAlgn="b"/>
                      <a:r>
                        <a:rPr lang="es-ES" sz="1100" u="none" strike="noStrike" dirty="0" err="1">
                          <a:effectLst/>
                        </a:rPr>
                        <a:t>Tipo_Dcto</a:t>
                      </a:r>
                      <a:endParaRPr lang="es-ES" sz="1100" b="1" i="1"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Char(2)</a:t>
                      </a:r>
                      <a:endParaRPr lang="es-ES" sz="1100" b="1" i="1"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check in ('CC', 'TI','PP','CE')</a:t>
                      </a:r>
                      <a:endParaRPr lang="en-US" sz="1100" b="1" i="1"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Not null</a:t>
                      </a:r>
                      <a:endParaRPr lang="es-ES" sz="1100" b="1" i="1"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PK</a:t>
                      </a:r>
                      <a:endParaRPr lang="es-ES" sz="1100" b="1" i="1"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35619558"/>
                  </a:ext>
                </a:extLst>
              </a:tr>
              <a:tr h="190500">
                <a:tc>
                  <a:txBody>
                    <a:bodyPr/>
                    <a:lstStyle/>
                    <a:p>
                      <a:pPr algn="l" fontAlgn="b"/>
                      <a:r>
                        <a:rPr lang="es-ES" sz="1100" u="none" strike="noStrike" dirty="0" err="1">
                          <a:effectLst/>
                        </a:rPr>
                        <a:t>Numero_Dcto</a:t>
                      </a:r>
                      <a:endParaRPr lang="es-ES" sz="1100" b="1" i="1"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Number(14)</a:t>
                      </a:r>
                      <a:endParaRPr lang="es-ES" sz="1100" b="1" i="1"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1" i="1"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Not null</a:t>
                      </a:r>
                      <a:endParaRPr lang="es-ES" sz="1100" b="1" i="1"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PK</a:t>
                      </a:r>
                      <a:endParaRPr lang="es-ES" sz="1100" b="1" i="1"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4030002"/>
                  </a:ext>
                </a:extLst>
              </a:tr>
              <a:tr h="190500">
                <a:tc>
                  <a:txBody>
                    <a:bodyPr/>
                    <a:lstStyle/>
                    <a:p>
                      <a:pPr algn="l" fontAlgn="b"/>
                      <a:r>
                        <a:rPr lang="es-ES" sz="1100" u="none" strike="noStrike" dirty="0" err="1">
                          <a:effectLst/>
                        </a:rPr>
                        <a:t>Cod_empleado</a:t>
                      </a:r>
                      <a:endParaRPr lang="es-ES" sz="1100" b="1" i="1"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char(6)</a:t>
                      </a:r>
                      <a:endParaRPr lang="es-ES" sz="1100" b="1" i="1"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1" i="1"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Not null</a:t>
                      </a:r>
                      <a:endParaRPr lang="es-ES" sz="1100" b="1" i="1"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UQ</a:t>
                      </a:r>
                      <a:endParaRPr lang="es-ES" sz="1100" b="1" i="1"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6012192"/>
                  </a:ext>
                </a:extLst>
              </a:tr>
              <a:tr h="190500">
                <a:tc>
                  <a:txBody>
                    <a:bodyPr/>
                    <a:lstStyle/>
                    <a:p>
                      <a:pPr algn="l" fontAlgn="b"/>
                      <a:r>
                        <a:rPr lang="es-ES" sz="1100" u="none" strike="noStrike" dirty="0">
                          <a:effectLst/>
                        </a:rPr>
                        <a:t>Nombres</a:t>
                      </a:r>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Char(30)</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Not null</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397233"/>
                  </a:ext>
                </a:extLst>
              </a:tr>
              <a:tr h="190500">
                <a:tc>
                  <a:txBody>
                    <a:bodyPr/>
                    <a:lstStyle/>
                    <a:p>
                      <a:pPr algn="l" fontAlgn="b"/>
                      <a:r>
                        <a:rPr lang="es-ES" sz="1100" u="none" strike="noStrike">
                          <a:effectLst/>
                        </a:rPr>
                        <a:t>Apellidos</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Char(30)</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Not null</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14591851"/>
                  </a:ext>
                </a:extLst>
              </a:tr>
              <a:tr h="190500">
                <a:tc>
                  <a:txBody>
                    <a:bodyPr/>
                    <a:lstStyle/>
                    <a:p>
                      <a:pPr algn="l" fontAlgn="b"/>
                      <a:r>
                        <a:rPr lang="es-ES" sz="1100" u="none" strike="noStrike">
                          <a:effectLst/>
                        </a:rPr>
                        <a:t>Fecha_ncto</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Date</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Not null</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0213317"/>
                  </a:ext>
                </a:extLst>
              </a:tr>
              <a:tr h="190500">
                <a:tc>
                  <a:txBody>
                    <a:bodyPr/>
                    <a:lstStyle/>
                    <a:p>
                      <a:pPr algn="l" fontAlgn="b"/>
                      <a:r>
                        <a:rPr lang="es-ES" sz="1100" u="none" strike="noStrike">
                          <a:effectLst/>
                        </a:rPr>
                        <a:t>Dirección</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Char(50)</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null</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95770634"/>
                  </a:ext>
                </a:extLst>
              </a:tr>
              <a:tr h="190500">
                <a:tc>
                  <a:txBody>
                    <a:bodyPr/>
                    <a:lstStyle/>
                    <a:p>
                      <a:pPr algn="l" fontAlgn="b"/>
                      <a:r>
                        <a:rPr lang="es-ES" sz="1100" u="none" strike="noStrike">
                          <a:effectLst/>
                        </a:rPr>
                        <a:t>telefono</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Char(30)</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null</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94880755"/>
                  </a:ext>
                </a:extLst>
              </a:tr>
              <a:tr h="190500">
                <a:tc>
                  <a:txBody>
                    <a:bodyPr/>
                    <a:lstStyle/>
                    <a:p>
                      <a:pPr algn="l" fontAlgn="b"/>
                      <a:r>
                        <a:rPr lang="es-ES" sz="1100" u="none" strike="noStrike">
                          <a:effectLst/>
                        </a:rPr>
                        <a:t>Dpto</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char(3)</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Not null</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5266198"/>
                  </a:ext>
                </a:extLst>
              </a:tr>
            </a:tbl>
          </a:graphicData>
        </a:graphic>
      </p:graphicFrame>
    </p:spTree>
    <p:extLst>
      <p:ext uri="{BB962C8B-B14F-4D97-AF65-F5344CB8AC3E}">
        <p14:creationId xmlns:p14="http://schemas.microsoft.com/office/powerpoint/2010/main" val="3244221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8304" y="1376786"/>
            <a:ext cx="8403182" cy="2031325"/>
          </a:xfrm>
          <a:prstGeom prst="rect">
            <a:avLst/>
          </a:prstGeom>
          <a:noFill/>
        </p:spPr>
        <p:txBody>
          <a:bodyPr wrap="square" rtlCol="0">
            <a:spAutoFit/>
          </a:bodyPr>
          <a:lstStyle/>
          <a:p>
            <a:r>
              <a:rPr lang="es-CO" dirty="0" smtClean="0">
                <a:solidFill>
                  <a:schemeClr val="bg1"/>
                </a:solidFill>
              </a:rPr>
              <a:t>Se </a:t>
            </a:r>
            <a:r>
              <a:rPr lang="es-CO" dirty="0">
                <a:solidFill>
                  <a:schemeClr val="bg1"/>
                </a:solidFill>
              </a:rPr>
              <a:t>especifica entre dos Relaciones y sirve para mantener la consistencia entre </a:t>
            </a:r>
            <a:r>
              <a:rPr lang="es-CO" dirty="0" err="1">
                <a:solidFill>
                  <a:schemeClr val="bg1"/>
                </a:solidFill>
              </a:rPr>
              <a:t>tuplas</a:t>
            </a:r>
            <a:r>
              <a:rPr lang="es-CO" dirty="0">
                <a:solidFill>
                  <a:schemeClr val="bg1"/>
                </a:solidFill>
              </a:rPr>
              <a:t> de dos relaciones. En términos informales, la restricción de integridad referencial establece que una </a:t>
            </a:r>
            <a:r>
              <a:rPr lang="es-CO" dirty="0" err="1">
                <a:solidFill>
                  <a:schemeClr val="bg1"/>
                </a:solidFill>
              </a:rPr>
              <a:t>tupla</a:t>
            </a:r>
            <a:r>
              <a:rPr lang="es-CO" dirty="0">
                <a:solidFill>
                  <a:schemeClr val="bg1"/>
                </a:solidFill>
              </a:rPr>
              <a:t> en una relación que haga referencia a otra relación deberá referirse a una </a:t>
            </a:r>
            <a:r>
              <a:rPr lang="es-CO" dirty="0" err="1">
                <a:solidFill>
                  <a:schemeClr val="bg1"/>
                </a:solidFill>
              </a:rPr>
              <a:t>tupla</a:t>
            </a:r>
            <a:r>
              <a:rPr lang="es-CO" dirty="0">
                <a:solidFill>
                  <a:schemeClr val="bg1"/>
                </a:solidFill>
              </a:rPr>
              <a:t> existente en cada relación. </a:t>
            </a:r>
            <a:endParaRPr lang="es-CO" dirty="0" smtClean="0">
              <a:solidFill>
                <a:schemeClr val="bg1"/>
              </a:solidFill>
            </a:endParaRPr>
          </a:p>
          <a:p>
            <a:r>
              <a:rPr lang="es-CO" dirty="0">
                <a:solidFill>
                  <a:schemeClr val="bg1"/>
                </a:solidFill>
              </a:rPr>
              <a:t>La integridad referencial permite asegurar que un valor que aparece en una relación para un conjunto de atributos determinado aparezca también en otra relación para un cierto conjunto de atributos. </a:t>
            </a:r>
          </a:p>
        </p:txBody>
      </p:sp>
      <p:sp>
        <p:nvSpPr>
          <p:cNvPr id="3" name="CuadroTexto 2"/>
          <p:cNvSpPr txBox="1"/>
          <p:nvPr/>
        </p:nvSpPr>
        <p:spPr>
          <a:xfrm>
            <a:off x="218304" y="251255"/>
            <a:ext cx="8063547" cy="1077218"/>
          </a:xfrm>
          <a:prstGeom prst="rect">
            <a:avLst/>
          </a:prstGeom>
          <a:noFill/>
        </p:spPr>
        <p:txBody>
          <a:bodyPr wrap="square" rtlCol="0">
            <a:spAutoFit/>
          </a:bodyPr>
          <a:lstStyle/>
          <a:p>
            <a:r>
              <a:rPr lang="es-CO" sz="3200" b="1" dirty="0" smtClean="0">
                <a:solidFill>
                  <a:schemeClr val="bg1"/>
                </a:solidFill>
              </a:rPr>
              <a:t>Restricciones </a:t>
            </a:r>
            <a:r>
              <a:rPr lang="es-CO" sz="3200" b="1" dirty="0">
                <a:solidFill>
                  <a:schemeClr val="bg1"/>
                </a:solidFill>
              </a:rPr>
              <a:t>de integridad Referencial y Claves Externas </a:t>
            </a:r>
            <a:endParaRPr lang="es-ES" sz="4800" b="1" dirty="0">
              <a:solidFill>
                <a:schemeClr val="bg1"/>
              </a:solidFill>
              <a:latin typeface="Helvetica" panose="020B0604020202030204" pitchFamily="34" charset="0"/>
            </a:endParaRPr>
          </a:p>
        </p:txBody>
      </p:sp>
      <p:graphicFrame>
        <p:nvGraphicFramePr>
          <p:cNvPr id="19" name="Tabla 18"/>
          <p:cNvGraphicFramePr>
            <a:graphicFrameLocks noGrp="1"/>
          </p:cNvGraphicFramePr>
          <p:nvPr>
            <p:extLst>
              <p:ext uri="{D42A27DB-BD31-4B8C-83A1-F6EECF244321}">
                <p14:modId xmlns:p14="http://schemas.microsoft.com/office/powerpoint/2010/main" val="1624793940"/>
              </p:ext>
            </p:extLst>
          </p:nvPr>
        </p:nvGraphicFramePr>
        <p:xfrm>
          <a:off x="163114" y="3353343"/>
          <a:ext cx="4413865" cy="2463165"/>
        </p:xfrm>
        <a:graphic>
          <a:graphicData uri="http://schemas.openxmlformats.org/drawingml/2006/table">
            <a:tbl>
              <a:tblPr>
                <a:tableStyleId>{5C22544A-7EE6-4342-B048-85BDC9FD1C3A}</a:tableStyleId>
              </a:tblPr>
              <a:tblGrid>
                <a:gridCol w="1358923">
                  <a:extLst>
                    <a:ext uri="{9D8B030D-6E8A-4147-A177-3AD203B41FA5}">
                      <a16:colId xmlns:a16="http://schemas.microsoft.com/office/drawing/2014/main" val="1017030544"/>
                    </a:ext>
                  </a:extLst>
                </a:gridCol>
                <a:gridCol w="1074497">
                  <a:extLst>
                    <a:ext uri="{9D8B030D-6E8A-4147-A177-3AD203B41FA5}">
                      <a16:colId xmlns:a16="http://schemas.microsoft.com/office/drawing/2014/main" val="3879589157"/>
                    </a:ext>
                  </a:extLst>
                </a:gridCol>
                <a:gridCol w="1095565">
                  <a:extLst>
                    <a:ext uri="{9D8B030D-6E8A-4147-A177-3AD203B41FA5}">
                      <a16:colId xmlns:a16="http://schemas.microsoft.com/office/drawing/2014/main" val="2892904486"/>
                    </a:ext>
                  </a:extLst>
                </a:gridCol>
                <a:gridCol w="600454">
                  <a:extLst>
                    <a:ext uri="{9D8B030D-6E8A-4147-A177-3AD203B41FA5}">
                      <a16:colId xmlns:a16="http://schemas.microsoft.com/office/drawing/2014/main" val="3831782891"/>
                    </a:ext>
                  </a:extLst>
                </a:gridCol>
                <a:gridCol w="284426">
                  <a:extLst>
                    <a:ext uri="{9D8B030D-6E8A-4147-A177-3AD203B41FA5}">
                      <a16:colId xmlns:a16="http://schemas.microsoft.com/office/drawing/2014/main" val="4283475388"/>
                    </a:ext>
                  </a:extLst>
                </a:gridCol>
              </a:tblGrid>
              <a:tr h="82187">
                <a:tc gridSpan="5">
                  <a:txBody>
                    <a:bodyPr/>
                    <a:lstStyle/>
                    <a:p>
                      <a:pPr algn="ctr" fontAlgn="b"/>
                      <a:r>
                        <a:rPr lang="es-ES" sz="1100" u="sng" strike="noStrike" dirty="0">
                          <a:effectLst/>
                        </a:rPr>
                        <a:t>Empleados</a:t>
                      </a:r>
                      <a:endParaRPr lang="es-ES" sz="1100" b="1" i="1" u="sng"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184320979"/>
                  </a:ext>
                </a:extLst>
              </a:tr>
              <a:tr h="381000">
                <a:tc>
                  <a:txBody>
                    <a:bodyPr/>
                    <a:lstStyle/>
                    <a:p>
                      <a:pPr algn="l" fontAlgn="b"/>
                      <a:r>
                        <a:rPr lang="es-ES" sz="1100" u="none" strike="noStrike" dirty="0">
                          <a:effectLst/>
                        </a:rPr>
                        <a:t>Nombre Atributo</a:t>
                      </a:r>
                      <a:endParaRPr lang="es-ES" sz="1100" b="1" i="1"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Tipo de Dato</a:t>
                      </a:r>
                      <a:endParaRPr lang="es-ES" sz="1100" b="1" i="1"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s-ES" sz="1100" u="none" strike="noStrike" dirty="0">
                          <a:effectLst/>
                        </a:rPr>
                        <a:t>Restricciones</a:t>
                      </a:r>
                      <a:endParaRPr lang="es-ES" sz="1100" b="1" i="1"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Nulo</a:t>
                      </a:r>
                      <a:endParaRPr lang="es-ES" sz="1100" b="1" i="1"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PK</a:t>
                      </a:r>
                      <a:endParaRPr lang="es-ES" sz="1100" b="1" i="1" u="none" strike="noStrike">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9843726"/>
                  </a:ext>
                </a:extLst>
              </a:tr>
              <a:tr h="381000">
                <a:tc>
                  <a:txBody>
                    <a:bodyPr/>
                    <a:lstStyle/>
                    <a:p>
                      <a:pPr algn="l" fontAlgn="b"/>
                      <a:r>
                        <a:rPr lang="es-ES" sz="1100" u="none" strike="noStrike" dirty="0" err="1">
                          <a:effectLst/>
                        </a:rPr>
                        <a:t>Tipo_Dcto</a:t>
                      </a:r>
                      <a:endParaRPr lang="es-ES" sz="1100" b="1" i="1"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Char(2)</a:t>
                      </a:r>
                      <a:endParaRPr lang="es-ES" sz="1100" b="1" i="1"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check in ('CC', 'TI','PP','CE')</a:t>
                      </a:r>
                      <a:endParaRPr lang="en-US" sz="1100" b="1" i="1"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Not null</a:t>
                      </a:r>
                      <a:endParaRPr lang="es-ES" sz="1100" b="1" i="1"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PK</a:t>
                      </a:r>
                      <a:endParaRPr lang="es-ES" sz="1100" b="1" i="1"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35619558"/>
                  </a:ext>
                </a:extLst>
              </a:tr>
              <a:tr h="190500">
                <a:tc>
                  <a:txBody>
                    <a:bodyPr/>
                    <a:lstStyle/>
                    <a:p>
                      <a:pPr algn="l" fontAlgn="b"/>
                      <a:r>
                        <a:rPr lang="es-ES" sz="1100" u="none" strike="noStrike" dirty="0" err="1">
                          <a:effectLst/>
                        </a:rPr>
                        <a:t>Numero_Dcto</a:t>
                      </a:r>
                      <a:endParaRPr lang="es-ES" sz="1100" b="1" i="1"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Number(14)</a:t>
                      </a:r>
                      <a:endParaRPr lang="es-ES" sz="1100" b="1" i="1"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1" i="1"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Not null</a:t>
                      </a:r>
                      <a:endParaRPr lang="es-ES" sz="1100" b="1" i="1"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PK</a:t>
                      </a:r>
                      <a:endParaRPr lang="es-ES" sz="1100" b="1" i="1"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4030002"/>
                  </a:ext>
                </a:extLst>
              </a:tr>
              <a:tr h="190500">
                <a:tc>
                  <a:txBody>
                    <a:bodyPr/>
                    <a:lstStyle/>
                    <a:p>
                      <a:pPr algn="l" fontAlgn="b"/>
                      <a:r>
                        <a:rPr lang="es-ES" sz="1100" u="none" strike="noStrike" dirty="0" err="1">
                          <a:effectLst/>
                        </a:rPr>
                        <a:t>Cod_empleado</a:t>
                      </a:r>
                      <a:endParaRPr lang="es-ES" sz="1100" b="1" i="1"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char(6)</a:t>
                      </a:r>
                      <a:endParaRPr lang="es-ES" sz="1100" b="1" i="1"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1" i="1"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Not null</a:t>
                      </a:r>
                      <a:endParaRPr lang="es-ES" sz="1100" b="1" i="1"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UQ</a:t>
                      </a:r>
                      <a:endParaRPr lang="es-ES" sz="1100" b="1" i="1"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6012192"/>
                  </a:ext>
                </a:extLst>
              </a:tr>
              <a:tr h="190500">
                <a:tc>
                  <a:txBody>
                    <a:bodyPr/>
                    <a:lstStyle/>
                    <a:p>
                      <a:pPr algn="l" fontAlgn="b"/>
                      <a:r>
                        <a:rPr lang="es-ES" sz="1100" u="none" strike="noStrike" dirty="0">
                          <a:effectLst/>
                        </a:rPr>
                        <a:t>Nombres</a:t>
                      </a:r>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Char(30)</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Not null</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397233"/>
                  </a:ext>
                </a:extLst>
              </a:tr>
              <a:tr h="190500">
                <a:tc>
                  <a:txBody>
                    <a:bodyPr/>
                    <a:lstStyle/>
                    <a:p>
                      <a:pPr algn="l" fontAlgn="b"/>
                      <a:r>
                        <a:rPr lang="es-ES" sz="1100" u="none" strike="noStrike">
                          <a:effectLst/>
                        </a:rPr>
                        <a:t>Apellidos</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Char(30)</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Not null</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14591851"/>
                  </a:ext>
                </a:extLst>
              </a:tr>
              <a:tr h="190500">
                <a:tc>
                  <a:txBody>
                    <a:bodyPr/>
                    <a:lstStyle/>
                    <a:p>
                      <a:pPr algn="l" fontAlgn="b"/>
                      <a:r>
                        <a:rPr lang="es-ES" sz="1100" u="none" strike="noStrike">
                          <a:effectLst/>
                        </a:rPr>
                        <a:t>Fecha_ncto</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Date</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Not null</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0213317"/>
                  </a:ext>
                </a:extLst>
              </a:tr>
              <a:tr h="190500">
                <a:tc>
                  <a:txBody>
                    <a:bodyPr/>
                    <a:lstStyle/>
                    <a:p>
                      <a:pPr algn="l" fontAlgn="b"/>
                      <a:r>
                        <a:rPr lang="es-ES" sz="1100" u="none" strike="noStrike">
                          <a:effectLst/>
                        </a:rPr>
                        <a:t>Dirección</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Char(50)</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null</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95770634"/>
                  </a:ext>
                </a:extLst>
              </a:tr>
              <a:tr h="190500">
                <a:tc>
                  <a:txBody>
                    <a:bodyPr/>
                    <a:lstStyle/>
                    <a:p>
                      <a:pPr algn="l" fontAlgn="b"/>
                      <a:r>
                        <a:rPr lang="es-ES" sz="1100" u="none" strike="noStrike">
                          <a:effectLst/>
                        </a:rPr>
                        <a:t>telefono</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Char(30)</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null</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94880755"/>
                  </a:ext>
                </a:extLst>
              </a:tr>
              <a:tr h="190500">
                <a:tc>
                  <a:txBody>
                    <a:bodyPr/>
                    <a:lstStyle/>
                    <a:p>
                      <a:pPr algn="l" fontAlgn="b"/>
                      <a:r>
                        <a:rPr lang="es-ES" sz="1100" u="none" strike="noStrike">
                          <a:effectLst/>
                        </a:rPr>
                        <a:t>Dpto</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char(3)</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Not null</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5266198"/>
                  </a:ext>
                </a:extLst>
              </a:tr>
            </a:tbl>
          </a:graphicData>
        </a:graphic>
      </p:graphicFrame>
      <p:graphicFrame>
        <p:nvGraphicFramePr>
          <p:cNvPr id="20" name="Tabla 19"/>
          <p:cNvGraphicFramePr>
            <a:graphicFrameLocks noGrp="1"/>
          </p:cNvGraphicFramePr>
          <p:nvPr>
            <p:extLst>
              <p:ext uri="{D42A27DB-BD31-4B8C-83A1-F6EECF244321}">
                <p14:modId xmlns:p14="http://schemas.microsoft.com/office/powerpoint/2010/main" val="2481796251"/>
              </p:ext>
            </p:extLst>
          </p:nvPr>
        </p:nvGraphicFramePr>
        <p:xfrm>
          <a:off x="5254207" y="3510574"/>
          <a:ext cx="3403600" cy="1143000"/>
        </p:xfrm>
        <a:graphic>
          <a:graphicData uri="http://schemas.openxmlformats.org/drawingml/2006/table">
            <a:tbl>
              <a:tblPr>
                <a:tableStyleId>{5C22544A-7EE6-4342-B048-85BDC9FD1C3A}</a:tableStyleId>
              </a:tblPr>
              <a:tblGrid>
                <a:gridCol w="1114425">
                  <a:extLst>
                    <a:ext uri="{9D8B030D-6E8A-4147-A177-3AD203B41FA5}">
                      <a16:colId xmlns:a16="http://schemas.microsoft.com/office/drawing/2014/main" val="2240840679"/>
                    </a:ext>
                  </a:extLst>
                </a:gridCol>
                <a:gridCol w="847725">
                  <a:extLst>
                    <a:ext uri="{9D8B030D-6E8A-4147-A177-3AD203B41FA5}">
                      <a16:colId xmlns:a16="http://schemas.microsoft.com/office/drawing/2014/main" val="375050578"/>
                    </a:ext>
                  </a:extLst>
                </a:gridCol>
                <a:gridCol w="660400">
                  <a:extLst>
                    <a:ext uri="{9D8B030D-6E8A-4147-A177-3AD203B41FA5}">
                      <a16:colId xmlns:a16="http://schemas.microsoft.com/office/drawing/2014/main" val="2934370253"/>
                    </a:ext>
                  </a:extLst>
                </a:gridCol>
                <a:gridCol w="523875">
                  <a:extLst>
                    <a:ext uri="{9D8B030D-6E8A-4147-A177-3AD203B41FA5}">
                      <a16:colId xmlns:a16="http://schemas.microsoft.com/office/drawing/2014/main" val="2082250694"/>
                    </a:ext>
                  </a:extLst>
                </a:gridCol>
                <a:gridCol w="257175">
                  <a:extLst>
                    <a:ext uri="{9D8B030D-6E8A-4147-A177-3AD203B41FA5}">
                      <a16:colId xmlns:a16="http://schemas.microsoft.com/office/drawing/2014/main" val="1609605468"/>
                    </a:ext>
                  </a:extLst>
                </a:gridCol>
              </a:tblGrid>
              <a:tr h="190500">
                <a:tc gridSpan="5">
                  <a:txBody>
                    <a:bodyPr/>
                    <a:lstStyle/>
                    <a:p>
                      <a:pPr algn="ctr" fontAlgn="b"/>
                      <a:r>
                        <a:rPr lang="es-ES" sz="1100" u="sng" strike="noStrike">
                          <a:effectLst/>
                        </a:rPr>
                        <a:t>Departamento</a:t>
                      </a:r>
                      <a:endParaRPr lang="es-ES" sz="1100" b="1" i="1" u="sng" strike="noStrike">
                        <a:solidFill>
                          <a:srgbClr val="000000"/>
                        </a:solidFill>
                        <a:effectLst/>
                        <a:latin typeface="Calibri" panose="020F0502020204030204" pitchFamily="34" charset="0"/>
                      </a:endParaRPr>
                    </a:p>
                  </a:txBody>
                  <a:tcPr marL="9525" marR="9525" marT="9525" marB="0" anchor="b"/>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862808734"/>
                  </a:ext>
                </a:extLst>
              </a:tr>
              <a:tr h="381000">
                <a:tc>
                  <a:txBody>
                    <a:bodyPr/>
                    <a:lstStyle/>
                    <a:p>
                      <a:pPr algn="l" fontAlgn="b"/>
                      <a:r>
                        <a:rPr lang="es-ES" sz="1100" u="none" strike="noStrike">
                          <a:effectLst/>
                        </a:rPr>
                        <a:t>Nombre Atributo</a:t>
                      </a:r>
                      <a:endParaRPr lang="es-ES" sz="1100" b="1" i="1"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s-ES" sz="1100" u="none" strike="noStrike" dirty="0">
                          <a:effectLst/>
                        </a:rPr>
                        <a:t>Tipo de Dato</a:t>
                      </a:r>
                      <a:endParaRPr lang="es-ES" sz="1100" b="1" i="1"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Restricciones</a:t>
                      </a:r>
                      <a:endParaRPr lang="es-ES" sz="1100" b="1" i="1"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Nulo</a:t>
                      </a:r>
                      <a:endParaRPr lang="es-ES" sz="1100" b="1" i="1"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PK</a:t>
                      </a:r>
                      <a:endParaRPr lang="es-ES" sz="1100" b="1" i="1" u="none" strike="noStrike">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54305632"/>
                  </a:ext>
                </a:extLst>
              </a:tr>
              <a:tr h="381000">
                <a:tc>
                  <a:txBody>
                    <a:bodyPr/>
                    <a:lstStyle/>
                    <a:p>
                      <a:pPr algn="l" fontAlgn="b"/>
                      <a:r>
                        <a:rPr lang="es-ES" sz="1100" u="none" strike="noStrike">
                          <a:effectLst/>
                        </a:rPr>
                        <a:t>Cod_depto</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char(3)</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not null</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PK</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1648542"/>
                  </a:ext>
                </a:extLst>
              </a:tr>
              <a:tr h="190500">
                <a:tc>
                  <a:txBody>
                    <a:bodyPr/>
                    <a:lstStyle/>
                    <a:p>
                      <a:pPr algn="l" fontAlgn="b"/>
                      <a:r>
                        <a:rPr lang="es-ES" sz="1100" u="none" strike="noStrike">
                          <a:effectLst/>
                        </a:rPr>
                        <a:t>Nombre_depto</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Char(30)</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not null</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s-E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6142273"/>
                  </a:ext>
                </a:extLst>
              </a:tr>
            </a:tbl>
          </a:graphicData>
        </a:graphic>
      </p:graphicFrame>
      <p:cxnSp>
        <p:nvCxnSpPr>
          <p:cNvPr id="22" name="Conector recto de flecha 21"/>
          <p:cNvCxnSpPr/>
          <p:nvPr/>
        </p:nvCxnSpPr>
        <p:spPr>
          <a:xfrm flipH="1">
            <a:off x="4604574" y="4284617"/>
            <a:ext cx="649633" cy="13846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674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8304" y="1376786"/>
            <a:ext cx="8403182" cy="3970318"/>
          </a:xfrm>
          <a:prstGeom prst="rect">
            <a:avLst/>
          </a:prstGeom>
          <a:noFill/>
        </p:spPr>
        <p:txBody>
          <a:bodyPr wrap="square" rtlCol="0">
            <a:spAutoFit/>
          </a:bodyPr>
          <a:lstStyle/>
          <a:p>
            <a:pPr algn="just"/>
            <a:r>
              <a:rPr lang="es-CO" dirty="0" smtClean="0">
                <a:solidFill>
                  <a:schemeClr val="bg1"/>
                </a:solidFill>
              </a:rPr>
              <a:t>La </a:t>
            </a:r>
            <a:r>
              <a:rPr lang="es-CO" i="1" dirty="0">
                <a:solidFill>
                  <a:schemeClr val="bg1"/>
                </a:solidFill>
              </a:rPr>
              <a:t>normalización </a:t>
            </a:r>
            <a:r>
              <a:rPr lang="es-CO" dirty="0">
                <a:solidFill>
                  <a:schemeClr val="bg1"/>
                </a:solidFill>
              </a:rPr>
              <a:t>es el proceso de organizar los datos de una base de datos. Se incluye la creación de tablas y el establecimiento de relaciones entre ellas según reglas diseñadas tanto para proteger los datos como para hacer que la base de datos sea más flexible al eliminar la redundancia y las dependencias incoherentes.” (Microsoft). </a:t>
            </a:r>
            <a:endParaRPr lang="es-CO" dirty="0" smtClean="0">
              <a:solidFill>
                <a:schemeClr val="bg1"/>
              </a:solidFill>
            </a:endParaRPr>
          </a:p>
          <a:p>
            <a:pPr algn="just"/>
            <a:endParaRPr lang="es-CO" dirty="0">
              <a:solidFill>
                <a:schemeClr val="bg1"/>
              </a:solidFill>
            </a:endParaRPr>
          </a:p>
          <a:p>
            <a:pPr algn="just"/>
            <a:r>
              <a:rPr lang="es-CO" dirty="0" smtClean="0">
                <a:solidFill>
                  <a:schemeClr val="bg1"/>
                </a:solidFill>
              </a:rPr>
              <a:t>Las </a:t>
            </a:r>
            <a:r>
              <a:rPr lang="es-CO" dirty="0">
                <a:solidFill>
                  <a:schemeClr val="bg1"/>
                </a:solidFill>
              </a:rPr>
              <a:t>reglas de Normalización están encaminadas a eliminar redundancias e inconsistencias de dependencia en el diseño de las tablas. </a:t>
            </a:r>
            <a:endParaRPr lang="es-CO" dirty="0" smtClean="0">
              <a:solidFill>
                <a:schemeClr val="bg1"/>
              </a:solidFill>
            </a:endParaRPr>
          </a:p>
          <a:p>
            <a:pPr algn="just"/>
            <a:endParaRPr lang="es-CO" dirty="0">
              <a:solidFill>
                <a:schemeClr val="bg1"/>
              </a:solidFill>
            </a:endParaRPr>
          </a:p>
          <a:p>
            <a:pPr marL="285750" indent="-285750" algn="just">
              <a:buFontTx/>
              <a:buChar char="-"/>
            </a:pPr>
            <a:r>
              <a:rPr lang="es-CO" dirty="0" smtClean="0">
                <a:solidFill>
                  <a:schemeClr val="bg1"/>
                </a:solidFill>
              </a:rPr>
              <a:t>Eliminar los datos redundantes: Ocupan espacio de almacenamiento y generar problemas de mantenimiento.</a:t>
            </a:r>
          </a:p>
          <a:p>
            <a:pPr marL="285750" indent="-285750" algn="just">
              <a:buFontTx/>
              <a:buChar char="-"/>
            </a:pPr>
            <a:r>
              <a:rPr lang="es-CO" dirty="0" smtClean="0">
                <a:solidFill>
                  <a:schemeClr val="bg1"/>
                </a:solidFill>
              </a:rPr>
              <a:t>Evitar problemas de actualización de datos</a:t>
            </a:r>
          </a:p>
          <a:p>
            <a:pPr marL="285750" indent="-285750" algn="just">
              <a:buFontTx/>
              <a:buChar char="-"/>
            </a:pPr>
            <a:r>
              <a:rPr lang="es-CO" dirty="0" smtClean="0">
                <a:solidFill>
                  <a:schemeClr val="bg1"/>
                </a:solidFill>
              </a:rPr>
              <a:t>Garantizar que la dependencia que tienen los datos entre ellos sea lógica y tengan sentido.</a:t>
            </a:r>
          </a:p>
          <a:p>
            <a:pPr marL="285750" indent="-285750" algn="just">
              <a:buFontTx/>
              <a:buChar char="-"/>
            </a:pPr>
            <a:endParaRPr lang="es-CO" dirty="0">
              <a:solidFill>
                <a:schemeClr val="bg1"/>
              </a:solidFill>
            </a:endParaRPr>
          </a:p>
        </p:txBody>
      </p:sp>
      <p:sp>
        <p:nvSpPr>
          <p:cNvPr id="3" name="CuadroTexto 2"/>
          <p:cNvSpPr txBox="1"/>
          <p:nvPr/>
        </p:nvSpPr>
        <p:spPr>
          <a:xfrm>
            <a:off x="218304" y="251255"/>
            <a:ext cx="8063547" cy="861774"/>
          </a:xfrm>
          <a:prstGeom prst="rect">
            <a:avLst/>
          </a:prstGeom>
          <a:noFill/>
        </p:spPr>
        <p:txBody>
          <a:bodyPr wrap="square" rtlCol="0">
            <a:spAutoFit/>
          </a:bodyPr>
          <a:lstStyle/>
          <a:p>
            <a:r>
              <a:rPr lang="es-CO" sz="3200" b="1" dirty="0" smtClean="0">
                <a:solidFill>
                  <a:schemeClr val="bg1"/>
                </a:solidFill>
              </a:rPr>
              <a:t>Normalización  </a:t>
            </a:r>
            <a:endParaRPr lang="es-ES" dirty="0"/>
          </a:p>
          <a:p>
            <a:r>
              <a:rPr lang="es-ES" dirty="0">
                <a:solidFill>
                  <a:schemeClr val="bg1"/>
                </a:solidFill>
              </a:rPr>
              <a:t>Divide y vencerás </a:t>
            </a:r>
            <a:endParaRPr lang="es-ES" sz="4800" b="1" dirty="0">
              <a:solidFill>
                <a:schemeClr val="bg1"/>
              </a:solidFill>
              <a:latin typeface="Helvetica" panose="020B0604020202030204" pitchFamily="34" charset="0"/>
            </a:endParaRPr>
          </a:p>
        </p:txBody>
      </p:sp>
    </p:spTree>
    <p:extLst>
      <p:ext uri="{BB962C8B-B14F-4D97-AF65-F5344CB8AC3E}">
        <p14:creationId xmlns:p14="http://schemas.microsoft.com/office/powerpoint/2010/main" val="1759484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8304" y="1272284"/>
            <a:ext cx="8403182" cy="4154984"/>
          </a:xfrm>
          <a:prstGeom prst="rect">
            <a:avLst/>
          </a:prstGeom>
          <a:noFill/>
        </p:spPr>
        <p:txBody>
          <a:bodyPr wrap="square" rtlCol="0">
            <a:spAutoFit/>
          </a:bodyPr>
          <a:lstStyle/>
          <a:p>
            <a:pPr algn="just"/>
            <a:r>
              <a:rPr lang="es-CO" sz="2400" dirty="0">
                <a:solidFill>
                  <a:schemeClr val="bg1"/>
                </a:solidFill>
              </a:rPr>
              <a:t>Una relación está en primera forma normal cuando todos sus atributos son atómicos.  Una tabla está en Primera Forma Normal si</a:t>
            </a:r>
            <a:r>
              <a:rPr lang="es-CO" sz="2400" dirty="0" smtClean="0">
                <a:solidFill>
                  <a:schemeClr val="bg1"/>
                </a:solidFill>
              </a:rPr>
              <a:t>:</a:t>
            </a:r>
          </a:p>
          <a:p>
            <a:pPr marL="285750" indent="-285750" algn="just">
              <a:buFontTx/>
              <a:buChar char="-"/>
            </a:pPr>
            <a:endParaRPr lang="es-CO" sz="2400" dirty="0">
              <a:solidFill>
                <a:schemeClr val="bg1"/>
              </a:solidFill>
            </a:endParaRPr>
          </a:p>
          <a:p>
            <a:pPr marL="285750" indent="-285750" algn="just">
              <a:buFontTx/>
              <a:buChar char="-"/>
            </a:pPr>
            <a:r>
              <a:rPr lang="es-CO" sz="2400" dirty="0">
                <a:solidFill>
                  <a:schemeClr val="bg1"/>
                </a:solidFill>
              </a:rPr>
              <a:t>Todos los atributos son atómicos. Un atributo es atómico si los elementos del dominio son indivisibles, mínimos.</a:t>
            </a:r>
          </a:p>
          <a:p>
            <a:pPr marL="285750" indent="-285750" algn="just">
              <a:buFontTx/>
              <a:buChar char="-"/>
            </a:pPr>
            <a:r>
              <a:rPr lang="es-CO" sz="2400" dirty="0">
                <a:solidFill>
                  <a:schemeClr val="bg1"/>
                </a:solidFill>
              </a:rPr>
              <a:t>La tabla contiene una clave primaria única.</a:t>
            </a:r>
          </a:p>
          <a:p>
            <a:pPr marL="285750" indent="-285750" algn="just">
              <a:buFontTx/>
              <a:buChar char="-"/>
            </a:pPr>
            <a:r>
              <a:rPr lang="es-CO" sz="2400" dirty="0">
                <a:solidFill>
                  <a:schemeClr val="bg1"/>
                </a:solidFill>
              </a:rPr>
              <a:t>La clave primaria no contiene atributos nulos.</a:t>
            </a:r>
          </a:p>
          <a:p>
            <a:pPr marL="285750" indent="-285750" algn="just">
              <a:buFontTx/>
              <a:buChar char="-"/>
            </a:pPr>
            <a:r>
              <a:rPr lang="es-CO" sz="2400" dirty="0">
                <a:solidFill>
                  <a:schemeClr val="bg1"/>
                </a:solidFill>
              </a:rPr>
              <a:t>Los Campos no clave deben identificarse por la clave (Dependencia </a:t>
            </a:r>
            <a:r>
              <a:rPr lang="es-CO" sz="2400" dirty="0" smtClean="0">
                <a:solidFill>
                  <a:schemeClr val="bg1"/>
                </a:solidFill>
              </a:rPr>
              <a:t>Funcional)</a:t>
            </a:r>
          </a:p>
          <a:p>
            <a:pPr marL="285750" indent="-285750" algn="just">
              <a:buFontTx/>
              <a:buChar char="-"/>
            </a:pPr>
            <a:r>
              <a:rPr lang="es-CO" sz="2400" dirty="0" smtClean="0">
                <a:solidFill>
                  <a:schemeClr val="bg1"/>
                </a:solidFill>
              </a:rPr>
              <a:t>Una </a:t>
            </a:r>
            <a:r>
              <a:rPr lang="es-CO" sz="2400" dirty="0">
                <a:solidFill>
                  <a:schemeClr val="bg1"/>
                </a:solidFill>
              </a:rPr>
              <a:t>tabla no puede tener múltiples valores en cada </a:t>
            </a:r>
            <a:r>
              <a:rPr lang="es-CO" sz="2400" dirty="0" smtClean="0">
                <a:solidFill>
                  <a:schemeClr val="bg1"/>
                </a:solidFill>
              </a:rPr>
              <a:t>columna</a:t>
            </a:r>
          </a:p>
        </p:txBody>
      </p:sp>
      <p:sp>
        <p:nvSpPr>
          <p:cNvPr id="3" name="CuadroTexto 2"/>
          <p:cNvSpPr txBox="1"/>
          <p:nvPr/>
        </p:nvSpPr>
        <p:spPr>
          <a:xfrm>
            <a:off x="218304" y="251255"/>
            <a:ext cx="8063547" cy="861774"/>
          </a:xfrm>
          <a:prstGeom prst="rect">
            <a:avLst/>
          </a:prstGeom>
          <a:noFill/>
        </p:spPr>
        <p:txBody>
          <a:bodyPr wrap="square" rtlCol="0">
            <a:spAutoFit/>
          </a:bodyPr>
          <a:lstStyle/>
          <a:p>
            <a:r>
              <a:rPr lang="es-CO" sz="3200" b="1" dirty="0" smtClean="0">
                <a:solidFill>
                  <a:schemeClr val="bg1"/>
                </a:solidFill>
              </a:rPr>
              <a:t>Normalización  </a:t>
            </a:r>
            <a:endParaRPr lang="es-ES" dirty="0"/>
          </a:p>
          <a:p>
            <a:r>
              <a:rPr lang="es-ES" dirty="0" smtClean="0">
                <a:solidFill>
                  <a:schemeClr val="bg1"/>
                </a:solidFill>
              </a:rPr>
              <a:t>Primera Forma normal</a:t>
            </a:r>
            <a:endParaRPr lang="es-ES" sz="4800" b="1" dirty="0">
              <a:solidFill>
                <a:schemeClr val="bg1"/>
              </a:solidFill>
              <a:latin typeface="Helvetica" panose="020B0604020202030204" pitchFamily="34" charset="0"/>
            </a:endParaRPr>
          </a:p>
        </p:txBody>
      </p:sp>
    </p:spTree>
    <p:extLst>
      <p:ext uri="{BB962C8B-B14F-4D97-AF65-F5344CB8AC3E}">
        <p14:creationId xmlns:p14="http://schemas.microsoft.com/office/powerpoint/2010/main" val="1835118448"/>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3856977302DF364A81F7FABDDDA7F2A5" ma:contentTypeVersion="0" ma:contentTypeDescription="Crear nuevo documento." ma:contentTypeScope="" ma:versionID="21763d404092cef59f4588016f54b68d">
  <xsd:schema xmlns:xsd="http://www.w3.org/2001/XMLSchema" xmlns:xs="http://www.w3.org/2001/XMLSchema" xmlns:p="http://schemas.microsoft.com/office/2006/metadata/properties" targetNamespace="http://schemas.microsoft.com/office/2006/metadata/properties" ma:root="true" ma:fieldsID="3f6edc329ff236629c56e3b879b320d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94A5E8-90F1-4B73-8FED-D94885C22907}">
  <ds:schemaRefs>
    <ds:schemaRef ds:uri="http://schemas.microsoft.com/sharepoint/v3/contenttype/forms"/>
  </ds:schemaRefs>
</ds:datastoreItem>
</file>

<file path=customXml/itemProps2.xml><?xml version="1.0" encoding="utf-8"?>
<ds:datastoreItem xmlns:ds="http://schemas.openxmlformats.org/officeDocument/2006/customXml" ds:itemID="{9F1B1BEB-6087-47BA-A4F0-525C4A47A80C}">
  <ds:schemaRefs>
    <ds:schemaRef ds:uri="http://purl.org/dc/terms/"/>
    <ds:schemaRef ds:uri="http://purl.org/dc/dcmitype/"/>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elements/1.1/"/>
  </ds:schemaRefs>
</ds:datastoreItem>
</file>

<file path=customXml/itemProps3.xml><?xml version="1.0" encoding="utf-8"?>
<ds:datastoreItem xmlns:ds="http://schemas.openxmlformats.org/officeDocument/2006/customXml" ds:itemID="{70333FB0-7729-42B7-84DE-262B932ACC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2105</TotalTime>
  <Words>1398</Words>
  <Application>Microsoft Office PowerPoint</Application>
  <PresentationFormat>Presentación en pantalla (4:3)</PresentationFormat>
  <Paragraphs>542</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Calibri Light</vt:lpstr>
      <vt:lpstr>Helvetica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1</dc:title>
  <dc:creator>Claudia Patricia Giraldo Ramirez</dc:creator>
  <cp:lastModifiedBy>Bibiana Maria Rodriguez Castrillon</cp:lastModifiedBy>
  <cp:revision>61</cp:revision>
  <dcterms:created xsi:type="dcterms:W3CDTF">2015-01-20T20:40:07Z</dcterms:created>
  <dcterms:modified xsi:type="dcterms:W3CDTF">2017-08-22T06:16:33Z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0x0101003856977302DF364A81F7FABDDDA7F2A5</vt:lpwstr>
  </property>
</Properties>
</file>