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iana Maria Rodriguez Castrillon" initials="BMRC" lastIdx="2" clrIdx="0">
    <p:extLst>
      <p:ext uri="{19B8F6BF-5375-455C-9EA6-DF929625EA0E}">
        <p15:presenceInfo xmlns:p15="http://schemas.microsoft.com/office/powerpoint/2012/main" userId="Bibiana Maria Rodriguez Castrill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3T20:33:10.878" idx="1">
    <p:pos x="10" y="10"/>
    <p:text>http://cnx.org/contents/qtZsLi-X@1/Un-ejemplo-simple-de-normaliza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3T20:52:11.024" idx="2">
    <p:pos x="-11" y="4"/>
    <p:text>http://es.slideshare.net/sesa78/normalizacion-de-base-de-datos-14102278</p:text>
    <p:extLst mod="1"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3T20:52:11.024" idx="2">
    <p:pos x="-11" y="4"/>
    <p:text>http://es.slideshare.net/sesa78/normalizacion-de-base-de-datos-14102278</p:text>
    <p:extLst mod="1"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6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6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5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4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2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27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25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04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7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83B2-5147-409F-AEA5-AF63F5ABAF05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1E7E-2469-4999-BD1D-234DD68E58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53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hyperlink" Target="mailto:jsanchez@ecn.com" TargetMode="External"/><Relationship Id="rId7" Type="http://schemas.openxmlformats.org/officeDocument/2006/relationships/hyperlink" Target="mailto:ana123@hotmail.com" TargetMode="External"/><Relationship Id="rId2" Type="http://schemas.openxmlformats.org/officeDocument/2006/relationships/hyperlink" Target="mailto:junap@gmail.com,jefe2@ec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d@ecn.com" TargetMode="External"/><Relationship Id="rId5" Type="http://schemas.openxmlformats.org/officeDocument/2006/relationships/hyperlink" Target="mailto:junap@gmail.com" TargetMode="External"/><Relationship Id="rId4" Type="http://schemas.openxmlformats.org/officeDocument/2006/relationships/hyperlink" Target="mailto:anad@ecn.com,ana123@hot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fe2@ecn.com" TargetMode="External"/><Relationship Id="rId2" Type="http://schemas.openxmlformats.org/officeDocument/2006/relationships/hyperlink" Target="mailto:junap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123@hotmail.com" TargetMode="External"/><Relationship Id="rId5" Type="http://schemas.openxmlformats.org/officeDocument/2006/relationships/hyperlink" Target="mailto:anad@ecn.com" TargetMode="External"/><Relationship Id="rId4" Type="http://schemas.openxmlformats.org/officeDocument/2006/relationships/hyperlink" Target="mailto:jsanchez@ecn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814267"/>
            <a:ext cx="10363200" cy="2387600"/>
          </a:xfrm>
        </p:spPr>
        <p:txBody>
          <a:bodyPr>
            <a:normAutofit fontScale="90000"/>
          </a:bodyPr>
          <a:lstStyle/>
          <a:p>
            <a:r>
              <a:rPr lang="es-CO" b="1" i="1" dirty="0" smtClean="0"/>
              <a:t>Normalización</a:t>
            </a:r>
            <a:r>
              <a:rPr lang="es-CO" dirty="0" smtClean="0"/>
              <a:t>: </a:t>
            </a:r>
            <a:br>
              <a:rPr lang="es-CO" dirty="0" smtClean="0"/>
            </a:br>
            <a:r>
              <a:rPr lang="es-CO" sz="3000" dirty="0" smtClean="0"/>
              <a:t>El </a:t>
            </a:r>
            <a:r>
              <a:rPr lang="es-CO" sz="3000" dirty="0"/>
              <a:t>proceso de normalización de bases de datos consiste en aplicar una serie de reglas a las relaciones obtenidas tras el paso del modelo entidad-relación al modelo relacional</a:t>
            </a:r>
            <a:r>
              <a:rPr lang="es-CO" sz="3000" dirty="0" smtClean="0"/>
              <a:t/>
            </a:r>
            <a:br>
              <a:rPr lang="es-CO" sz="3000" dirty="0" smtClean="0"/>
            </a:br>
            <a:endParaRPr lang="es-CO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059238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Evitar la redundancia de los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Evitar problemas de actualización de los datos en las tablas.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Proteger la integridad de los datos</a:t>
            </a:r>
            <a:r>
              <a:rPr lang="es-CO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40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 smtClean="0"/>
              <a:t>Normalización</a:t>
            </a:r>
            <a:endParaRPr lang="es-CO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5495"/>
          </a:xfrm>
        </p:spPr>
        <p:txBody>
          <a:bodyPr/>
          <a:lstStyle/>
          <a:p>
            <a:r>
              <a:rPr lang="es-CO" dirty="0" smtClean="0"/>
              <a:t>La aplicación de una regla de normalización enfocadas a eliminar redundancia e inconsistencia de datos. </a:t>
            </a:r>
            <a:r>
              <a:rPr lang="es-CO" dirty="0"/>
              <a:t>E</a:t>
            </a:r>
            <a:r>
              <a:rPr lang="es-CO" dirty="0" smtClean="0"/>
              <a:t>s una operación que toma como entrada una relación (tabla) y da como resultado la misma o más relaciones o tablas.</a:t>
            </a:r>
          </a:p>
          <a:p>
            <a:r>
              <a:rPr lang="es-CO" dirty="0" smtClean="0"/>
              <a:t>De esta forma, la aplicación de las reglas de normalización va a dar lugar a la generación de un número mayor de relaciones(tablas) que formen parte del esquema relacional.</a:t>
            </a:r>
          </a:p>
        </p:txBody>
      </p:sp>
    </p:spTree>
    <p:extLst>
      <p:ext uri="{BB962C8B-B14F-4D97-AF65-F5344CB8AC3E}">
        <p14:creationId xmlns:p14="http://schemas.microsoft.com/office/powerpoint/2010/main" val="15539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416" y="36606"/>
            <a:ext cx="10058400" cy="1185547"/>
          </a:xfrm>
        </p:spPr>
        <p:txBody>
          <a:bodyPr/>
          <a:lstStyle/>
          <a:p>
            <a:r>
              <a:rPr lang="es-CO" b="1" dirty="0" smtClean="0"/>
              <a:t>Primera forma normal</a:t>
            </a:r>
            <a:endParaRPr lang="es-CO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416" y="1069928"/>
            <a:ext cx="11399520" cy="18593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Hay que seguir una serie de pasos para poder decir que nuestra tabla está en primera forma normal, estos son: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Eliminar los grupos repetitivos de la tablas individuales.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Crear una tabla separada por cada grupo de datos relacionados.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Identificar cada grupo de datos relacionados con una clave primaria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9416" y="3158543"/>
            <a:ext cx="1117630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Para identificar si lo hemos hecho de manera correcta debemos considerar los siguientes aspectos: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Todos los atributos son atómicos. 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Un atributo es atómico si los elementos del dominio son indivisibles, mínimos.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1C3643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1C3643"/>
                </a:solidFill>
                <a:effectLst/>
              </a:rPr>
              <a:t>La tabla contiene una clave primaria única.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Una tabla no puede tener múltiples valores en cada columna.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Los datos son atómicos (a cada valor de X le pertenece un valor de Y </a:t>
            </a:r>
            <a:r>
              <a:rPr lang="es-CO" sz="2000" dirty="0" err="1"/>
              <a:t>y</a:t>
            </a:r>
            <a:r>
              <a:rPr lang="es-CO" sz="2000" dirty="0"/>
              <a:t> viceversa).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1C3643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416" y="36606"/>
            <a:ext cx="10058400" cy="1185547"/>
          </a:xfrm>
        </p:spPr>
        <p:txBody>
          <a:bodyPr/>
          <a:lstStyle/>
          <a:p>
            <a:r>
              <a:rPr lang="es-CO" b="1" dirty="0" smtClean="0"/>
              <a:t>Primera forma normal</a:t>
            </a:r>
            <a:endParaRPr lang="es-CO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44523"/>
              </p:ext>
            </p:extLst>
          </p:nvPr>
        </p:nvGraphicFramePr>
        <p:xfrm>
          <a:off x="299416" y="1575014"/>
          <a:ext cx="7368210" cy="11144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2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Tabla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Empleados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>
                          <a:effectLst/>
                        </a:rPr>
                        <a:t>codigo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Nombre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Cargo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Salario</a:t>
                      </a:r>
                      <a:endParaRPr lang="es-CO" sz="14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Emails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Juan </a:t>
                      </a:r>
                      <a:r>
                        <a:rPr lang="es-CO" sz="1400" u="none" strike="noStrike" dirty="0" smtClean="0">
                          <a:effectLst/>
                        </a:rPr>
                        <a:t>Pérez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Jefe de Área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300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>
                          <a:effectLst/>
                          <a:hlinkClick r:id="rId2"/>
                        </a:rPr>
                        <a:t>junap@gmail.com,jefe2@ecn.com</a:t>
                      </a:r>
                      <a:endParaRPr lang="es-CO" sz="14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222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José </a:t>
                      </a:r>
                      <a:r>
                        <a:rPr lang="es-CO" sz="1400" u="none" strike="noStrike" dirty="0" smtClean="0">
                          <a:effectLst/>
                        </a:rPr>
                        <a:t>Sánchez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smtClean="0">
                          <a:effectLst/>
                        </a:rPr>
                        <a:t>Administrativo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100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>
                          <a:effectLst/>
                          <a:hlinkClick r:id="rId3"/>
                        </a:rPr>
                        <a:t>jsanchez@ecn.com</a:t>
                      </a:r>
                      <a:endParaRPr lang="es-CO" sz="14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333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Ana Días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smtClean="0">
                          <a:effectLst/>
                        </a:rPr>
                        <a:t>Administrativo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100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 dirty="0">
                          <a:effectLst/>
                          <a:hlinkClick r:id="rId4"/>
                        </a:rPr>
                        <a:t>anad@ecn.com,ana123@hotmail.com</a:t>
                      </a:r>
                      <a:endParaRPr lang="es-CO" sz="14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163"/>
              </p:ext>
            </p:extLst>
          </p:nvPr>
        </p:nvGraphicFramePr>
        <p:xfrm>
          <a:off x="3178681" y="3098062"/>
          <a:ext cx="8265214" cy="177355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7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Tabla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Empleados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codigo</a:t>
                      </a:r>
                      <a:endParaRPr lang="es-CO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Nombre</a:t>
                      </a:r>
                      <a:endParaRPr lang="es-CO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Cargo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Salario</a:t>
                      </a:r>
                      <a:endParaRPr lang="es-CO" sz="16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Emails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111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Juan </a:t>
                      </a:r>
                      <a:r>
                        <a:rPr lang="es-CO" sz="1600" u="none" strike="noStrike" dirty="0" smtClean="0">
                          <a:effectLst/>
                        </a:rPr>
                        <a:t>Pérez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Jefe de Área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5"/>
                        </a:rPr>
                        <a:t>junap@gmail.com</a:t>
                      </a:r>
                      <a:endParaRPr lang="es-CO" sz="16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111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Juan </a:t>
                      </a:r>
                      <a:r>
                        <a:rPr lang="es-CO" sz="1600" u="none" strike="noStrike" dirty="0" smtClean="0">
                          <a:effectLst/>
                        </a:rPr>
                        <a:t>Pérez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Jefe de Área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 dirty="0">
                          <a:effectLst/>
                        </a:rPr>
                        <a:t>jefe2@ecn.com</a:t>
                      </a:r>
                      <a:endParaRPr lang="es-CO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222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José </a:t>
                      </a:r>
                      <a:r>
                        <a:rPr lang="es-CO" sz="1600" u="none" strike="noStrike" dirty="0" smtClean="0">
                          <a:effectLst/>
                        </a:rPr>
                        <a:t>Sánchez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administrativo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3"/>
                        </a:rPr>
                        <a:t>jsanchez@ecn.com</a:t>
                      </a:r>
                      <a:endParaRPr lang="es-CO" sz="16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333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Ana Días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administrativo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6"/>
                        </a:rPr>
                        <a:t>anad@ecn.com</a:t>
                      </a:r>
                      <a:endParaRPr lang="es-CO" sz="16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333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Ana Días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administrativo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 dirty="0">
                          <a:effectLst/>
                          <a:hlinkClick r:id="rId7"/>
                        </a:rPr>
                        <a:t>ana123@hotmail.com</a:t>
                      </a:r>
                      <a:endParaRPr lang="es-CO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lecha doblada hacia arriba 3"/>
          <p:cNvSpPr/>
          <p:nvPr/>
        </p:nvSpPr>
        <p:spPr>
          <a:xfrm rot="5400000">
            <a:off x="1506855" y="2498939"/>
            <a:ext cx="1295400" cy="1676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4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75" y="106464"/>
            <a:ext cx="10058400" cy="1103212"/>
          </a:xfrm>
        </p:spPr>
        <p:txBody>
          <a:bodyPr/>
          <a:lstStyle/>
          <a:p>
            <a:r>
              <a:rPr lang="es-CO" b="1" dirty="0"/>
              <a:t>Primera forma normal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325" y="1571462"/>
            <a:ext cx="10058400" cy="1312257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Eliminar </a:t>
            </a:r>
            <a:r>
              <a:rPr lang="es-CO" dirty="0" smtClean="0"/>
              <a:t>los </a:t>
            </a:r>
            <a:r>
              <a:rPr lang="es-CO" dirty="0"/>
              <a:t>grupos repetitivos de la tablas individuales. </a:t>
            </a:r>
            <a:endParaRPr lang="es-CO" dirty="0" smtClean="0"/>
          </a:p>
          <a:p>
            <a:r>
              <a:rPr lang="es-CO" dirty="0"/>
              <a:t>Crear una tabla separada por cada grupo de datos relacionados. </a:t>
            </a:r>
            <a:endParaRPr lang="es-CO" dirty="0" smtClean="0"/>
          </a:p>
          <a:p>
            <a:r>
              <a:rPr lang="es-CO" dirty="0" smtClean="0"/>
              <a:t>Identificar </a:t>
            </a:r>
            <a:r>
              <a:rPr lang="es-CO" dirty="0"/>
              <a:t>cada grupo de datos relacionados con una clave primaria.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8774"/>
              </p:ext>
            </p:extLst>
          </p:nvPr>
        </p:nvGraphicFramePr>
        <p:xfrm>
          <a:off x="471824" y="3198790"/>
          <a:ext cx="4404976" cy="12668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47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Tabla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Empleados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 err="1">
                          <a:effectLst/>
                        </a:rPr>
                        <a:t>codigo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Nombre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Cargo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Salario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111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Juan Perez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Jefe de Área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222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José Sanchez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administrativo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333</a:t>
                      </a:r>
                      <a:endParaRPr lang="es-CO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Ana Días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administrativo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44247"/>
              </p:ext>
            </p:extLst>
          </p:nvPr>
        </p:nvGraphicFramePr>
        <p:xfrm>
          <a:off x="6253631" y="3198789"/>
          <a:ext cx="4938244" cy="24219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9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9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u="none" strike="noStrike" dirty="0">
                          <a:effectLst/>
                        </a:rPr>
                        <a:t>Tabla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u="none" strike="noStrike" dirty="0" err="1">
                          <a:effectLst/>
                        </a:rPr>
                        <a:t>Emails_Empleados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>
                          <a:effectLst/>
                        </a:rPr>
                        <a:t>codigo</a:t>
                      </a:r>
                      <a:endParaRPr lang="es-CO" sz="14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Email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111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>
                          <a:effectLst/>
                          <a:hlinkClick r:id="rId2"/>
                        </a:rPr>
                        <a:t>junap@gmail.com</a:t>
                      </a:r>
                      <a:endParaRPr lang="es-CO" sz="14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111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 dirty="0" smtClean="0">
                          <a:effectLst/>
                          <a:hlinkClick r:id="rId3"/>
                        </a:rPr>
                        <a:t>jefe2@ecn.com</a:t>
                      </a:r>
                      <a:endParaRPr lang="es-CO" sz="1400" b="0" i="0" u="sng" strike="noStrike" dirty="0" smtClean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222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>
                          <a:effectLst/>
                          <a:hlinkClick r:id="rId4"/>
                        </a:rPr>
                        <a:t>jsanchez@ecn.com</a:t>
                      </a:r>
                      <a:endParaRPr lang="es-CO" sz="14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333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 dirty="0">
                          <a:effectLst/>
                          <a:hlinkClick r:id="rId5"/>
                        </a:rPr>
                        <a:t>anad@ecn.com</a:t>
                      </a:r>
                      <a:endParaRPr lang="es-CO" sz="14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333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sng" strike="noStrike" dirty="0">
                          <a:effectLst/>
                          <a:hlinkClick r:id="rId6"/>
                        </a:rPr>
                        <a:t>ana123@hotmail.com</a:t>
                      </a:r>
                      <a:endParaRPr lang="es-CO" sz="14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lecha doblada hacia arriba 4"/>
          <p:cNvSpPr/>
          <p:nvPr/>
        </p:nvSpPr>
        <p:spPr>
          <a:xfrm rot="5400000">
            <a:off x="3843337" y="3281362"/>
            <a:ext cx="762000" cy="3362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624" y="111408"/>
            <a:ext cx="10058400" cy="1045588"/>
          </a:xfrm>
        </p:spPr>
        <p:txBody>
          <a:bodyPr/>
          <a:lstStyle/>
          <a:p>
            <a:r>
              <a:rPr lang="es-CO" b="1" dirty="0" smtClean="0"/>
              <a:t>Segunda Forma Normal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2212" y="985537"/>
            <a:ext cx="10658029" cy="485447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Lo </a:t>
            </a:r>
            <a:r>
              <a:rPr lang="es-CO" dirty="0"/>
              <a:t>que busca esta forma normal en una tabla es que los atributos que no son claves primarias presenten dependencia funcional completa con sus claves </a:t>
            </a:r>
            <a:r>
              <a:rPr lang="es-CO" dirty="0" smtClean="0"/>
              <a:t>primarias, es decir, si </a:t>
            </a:r>
            <a:r>
              <a:rPr lang="es-CO" dirty="0"/>
              <a:t>la clave primaria no existiera, el atributo que dependía de ella tampoco</a:t>
            </a:r>
            <a:r>
              <a:rPr lang="es-CO" dirty="0" smtClean="0"/>
              <a:t>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Se define Dependencia Funcional, entre A y B, si para cualquier valor de A le </a:t>
            </a:r>
            <a:r>
              <a:rPr lang="es-CO" dirty="0" smtClean="0"/>
              <a:t>corresponde </a:t>
            </a:r>
            <a:r>
              <a:rPr lang="es-CO" dirty="0"/>
              <a:t>un único valor de B.</a:t>
            </a:r>
          </a:p>
          <a:p>
            <a:pPr marL="0" indent="0" algn="just">
              <a:buNone/>
            </a:pPr>
            <a:r>
              <a:rPr lang="es-CO" dirty="0"/>
              <a:t>Ejemplo: Si A es el D.N.I., y B es el Nombre, está claro que a cualquier D.N.I, le corresponde un único nombre.</a:t>
            </a:r>
          </a:p>
          <a:p>
            <a:pPr marL="0" indent="0" algn="just">
              <a:buNone/>
            </a:pPr>
            <a:r>
              <a:rPr lang="es-CO" dirty="0"/>
              <a:t>Dependencia funcional Completa, si B depende de A en su totalidad. </a:t>
            </a: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La </a:t>
            </a:r>
            <a:r>
              <a:rPr lang="es-CO" dirty="0"/>
              <a:t>segunda forma normal (2fn) se refiere a las relaciones que están en 1fn y de las </a:t>
            </a:r>
            <a:r>
              <a:rPr lang="es-CO" dirty="0" smtClean="0"/>
              <a:t>cuales </a:t>
            </a:r>
            <a:r>
              <a:rPr lang="es-CO" dirty="0"/>
              <a:t>sus atributos que no forman parte de ninguna clave dependen de forma completa de la clave principal. es decir que no existen dependencias parciales. </a:t>
            </a: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La 2FN se aplica a las relaciones que tienen claves primarias compuestas por dos o más atributos. Si una relación está en 1FN y su clave primaria es simple (tiene un solo atributo), entonces también está en 2FN</a:t>
            </a:r>
          </a:p>
        </p:txBody>
      </p:sp>
    </p:spTree>
    <p:extLst>
      <p:ext uri="{BB962C8B-B14F-4D97-AF65-F5344CB8AC3E}">
        <p14:creationId xmlns:p14="http://schemas.microsoft.com/office/powerpoint/2010/main" val="34316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346" y="228650"/>
            <a:ext cx="10515600" cy="835876"/>
          </a:xfrm>
        </p:spPr>
        <p:txBody>
          <a:bodyPr/>
          <a:lstStyle/>
          <a:p>
            <a:r>
              <a:rPr lang="es-CO" dirty="0"/>
              <a:t>SEGUNDA FORMA NORMAL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05366"/>
              </p:ext>
            </p:extLst>
          </p:nvPr>
        </p:nvGraphicFramePr>
        <p:xfrm>
          <a:off x="503449" y="1282890"/>
          <a:ext cx="110289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63">
                  <a:extLst>
                    <a:ext uri="{9D8B030D-6E8A-4147-A177-3AD203B41FA5}">
                      <a16:colId xmlns:a16="http://schemas.microsoft.com/office/drawing/2014/main" val="2836015421"/>
                    </a:ext>
                  </a:extLst>
                </a:gridCol>
                <a:gridCol w="2306472">
                  <a:extLst>
                    <a:ext uri="{9D8B030D-6E8A-4147-A177-3AD203B41FA5}">
                      <a16:colId xmlns:a16="http://schemas.microsoft.com/office/drawing/2014/main" val="429169885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660105043"/>
                    </a:ext>
                  </a:extLst>
                </a:gridCol>
                <a:gridCol w="2224585">
                  <a:extLst>
                    <a:ext uri="{9D8B030D-6E8A-4147-A177-3AD203B41FA5}">
                      <a16:colId xmlns:a16="http://schemas.microsoft.com/office/drawing/2014/main" val="1005442815"/>
                    </a:ext>
                  </a:extLst>
                </a:gridCol>
                <a:gridCol w="3179928">
                  <a:extLst>
                    <a:ext uri="{9D8B030D-6E8A-4147-A177-3AD203B41FA5}">
                      <a16:colId xmlns:a16="http://schemas.microsoft.com/office/drawing/2014/main" val="407149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u="sng" dirty="0" err="1" smtClean="0"/>
                        <a:t>Id_empleado</a:t>
                      </a:r>
                      <a:endParaRPr lang="es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Nombre_emplado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u="sng" dirty="0" err="1" smtClean="0"/>
                        <a:t>Id_proyecto</a:t>
                      </a:r>
                      <a:endParaRPr lang="es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Nombre_proyecto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Nro_horas_trabajadas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8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345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Juan Gomez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Implementación</a:t>
                      </a:r>
                      <a:r>
                        <a:rPr lang="es-CO" baseline="0" dirty="0" smtClean="0"/>
                        <a:t> NIIF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345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Juan Gomez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Presupuesto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6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567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r>
                        <a:rPr lang="es-CO" baseline="0" dirty="0" smtClean="0"/>
                        <a:t> Martínez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Presupuesto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876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Maria Perez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Implementación</a:t>
                      </a:r>
                      <a:r>
                        <a:rPr lang="es-CO" baseline="0" dirty="0" smtClean="0"/>
                        <a:t> NIFF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53150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03449" y="3643952"/>
            <a:ext cx="410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Clave primaria: </a:t>
            </a:r>
            <a:r>
              <a:rPr lang="es-CO" dirty="0" err="1" smtClean="0"/>
              <a:t>id_empleado</a:t>
            </a:r>
            <a:r>
              <a:rPr lang="es-CO" dirty="0" smtClean="0"/>
              <a:t>, </a:t>
            </a:r>
            <a:r>
              <a:rPr lang="es-CO" dirty="0" err="1" smtClean="0"/>
              <a:t>id_proyecto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346" y="228650"/>
            <a:ext cx="10515600" cy="835876"/>
          </a:xfrm>
        </p:spPr>
        <p:txBody>
          <a:bodyPr/>
          <a:lstStyle/>
          <a:p>
            <a:r>
              <a:rPr lang="es-CO" dirty="0"/>
              <a:t>SEGUNDA FORMA NORMAL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03671"/>
              </p:ext>
            </p:extLst>
          </p:nvPr>
        </p:nvGraphicFramePr>
        <p:xfrm>
          <a:off x="614149" y="1282890"/>
          <a:ext cx="37531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44">
                  <a:extLst>
                    <a:ext uri="{9D8B030D-6E8A-4147-A177-3AD203B41FA5}">
                      <a16:colId xmlns:a16="http://schemas.microsoft.com/office/drawing/2014/main" val="2836015421"/>
                    </a:ext>
                  </a:extLst>
                </a:gridCol>
                <a:gridCol w="2240391">
                  <a:extLst>
                    <a:ext uri="{9D8B030D-6E8A-4147-A177-3AD203B41FA5}">
                      <a16:colId xmlns:a16="http://schemas.microsoft.com/office/drawing/2014/main" val="42916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u="sng" dirty="0" err="1" smtClean="0"/>
                        <a:t>Id_empleado</a:t>
                      </a:r>
                      <a:endParaRPr lang="es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Nombre_emplado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8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345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Juan Gomez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567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r>
                        <a:rPr lang="es-CO" baseline="0" dirty="0" smtClean="0"/>
                        <a:t> Martínez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6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876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Maria Perez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9179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80965"/>
              </p:ext>
            </p:extLst>
          </p:nvPr>
        </p:nvGraphicFramePr>
        <p:xfrm>
          <a:off x="503448" y="3589361"/>
          <a:ext cx="649785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63">
                  <a:extLst>
                    <a:ext uri="{9D8B030D-6E8A-4147-A177-3AD203B41FA5}">
                      <a16:colId xmlns:a16="http://schemas.microsoft.com/office/drawing/2014/main" val="2836015421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660105043"/>
                    </a:ext>
                  </a:extLst>
                </a:gridCol>
                <a:gridCol w="3179928">
                  <a:extLst>
                    <a:ext uri="{9D8B030D-6E8A-4147-A177-3AD203B41FA5}">
                      <a16:colId xmlns:a16="http://schemas.microsoft.com/office/drawing/2014/main" val="4071498012"/>
                    </a:ext>
                  </a:extLst>
                </a:gridCol>
              </a:tblGrid>
              <a:tr h="291229">
                <a:tc>
                  <a:txBody>
                    <a:bodyPr/>
                    <a:lstStyle/>
                    <a:p>
                      <a:r>
                        <a:rPr lang="es-CO" u="sng" dirty="0" err="1" smtClean="0"/>
                        <a:t>Id_empleado</a:t>
                      </a:r>
                      <a:endParaRPr lang="es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u="sng" dirty="0" err="1" smtClean="0"/>
                        <a:t>Id_proyecto</a:t>
                      </a:r>
                      <a:endParaRPr lang="es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Nro_horas_trabajadas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8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345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345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6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567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876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PY089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5315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12442"/>
              </p:ext>
            </p:extLst>
          </p:nvPr>
        </p:nvGraphicFramePr>
        <p:xfrm>
          <a:off x="5746463" y="1282890"/>
          <a:ext cx="39851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61">
                  <a:extLst>
                    <a:ext uri="{9D8B030D-6E8A-4147-A177-3AD203B41FA5}">
                      <a16:colId xmlns:a16="http://schemas.microsoft.com/office/drawing/2014/main" val="2660105043"/>
                    </a:ext>
                  </a:extLst>
                </a:gridCol>
                <a:gridCol w="2224585">
                  <a:extLst>
                    <a:ext uri="{9D8B030D-6E8A-4147-A177-3AD203B41FA5}">
                      <a16:colId xmlns:a16="http://schemas.microsoft.com/office/drawing/2014/main" val="100544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u="sng" dirty="0" err="1" smtClean="0"/>
                        <a:t>Id_proyecto</a:t>
                      </a:r>
                      <a:endParaRPr lang="es-E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Nombre_proyecto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8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PY089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Implementación</a:t>
                      </a:r>
                      <a:r>
                        <a:rPr lang="es-CO" baseline="0" dirty="0" smtClean="0"/>
                        <a:t> NIIF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1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PY090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Presupuesto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6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6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451" y="111145"/>
            <a:ext cx="10058400" cy="851164"/>
          </a:xfrm>
        </p:spPr>
        <p:txBody>
          <a:bodyPr/>
          <a:lstStyle/>
          <a:p>
            <a:r>
              <a:rPr lang="es-CO" b="1" dirty="0" smtClean="0"/>
              <a:t>Tercera forma normal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917" y="962309"/>
            <a:ext cx="10058400" cy="255362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Una relación está en tercera forma normal si, y sólo si:</a:t>
            </a:r>
          </a:p>
          <a:p>
            <a:r>
              <a:rPr lang="es-CO" dirty="0"/>
              <a:t>está en 2FN</a:t>
            </a:r>
          </a:p>
          <a:p>
            <a:r>
              <a:rPr lang="es-CO" dirty="0"/>
              <a:t>y, además, cada atributo que no está incluido en la clave primaria no depende transitivamente de la clave primaria.</a:t>
            </a:r>
          </a:p>
          <a:p>
            <a:r>
              <a:rPr lang="es-CO" dirty="0"/>
              <a:t>Por lo tanto, a partir de un esquema en 2FN, tenemos que buscar dependencias funcionales entre atributos que no estén en la clave.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51631"/>
              </p:ext>
            </p:extLst>
          </p:nvPr>
        </p:nvGraphicFramePr>
        <p:xfrm>
          <a:off x="676900" y="3790300"/>
          <a:ext cx="5531655" cy="140590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71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661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Tabla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Empleados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 smtClean="0">
                          <a:effectLst/>
                        </a:rPr>
                        <a:t>Código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Nombre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Cargo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61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Juan </a:t>
                      </a:r>
                      <a:r>
                        <a:rPr lang="es-CO" sz="1400" u="none" strike="noStrike" dirty="0" smtClean="0">
                          <a:effectLst/>
                        </a:rPr>
                        <a:t>Pérez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Jefe de Área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222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José </a:t>
                      </a:r>
                      <a:r>
                        <a:rPr lang="es-CO" sz="1400" u="none" strike="noStrike" dirty="0" smtClean="0">
                          <a:effectLst/>
                        </a:rPr>
                        <a:t>Sánchez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administrativo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333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Ana Días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administrativo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24385"/>
              </p:ext>
            </p:extLst>
          </p:nvPr>
        </p:nvGraphicFramePr>
        <p:xfrm>
          <a:off x="8170438" y="4067789"/>
          <a:ext cx="3078587" cy="112841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77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Tabla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Salarios_cargo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7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Cargo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Salario</a:t>
                      </a:r>
                      <a:endParaRPr lang="es-CO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2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Jefe de Área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300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2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administrativo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100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lecha derecha 5"/>
          <p:cNvSpPr/>
          <p:nvPr/>
        </p:nvSpPr>
        <p:spPr>
          <a:xfrm>
            <a:off x="6286500" y="4367097"/>
            <a:ext cx="1657350" cy="31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1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institucional 2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299563F083A340A311C4602BDD1179" ma:contentTypeVersion="0" ma:contentTypeDescription="Crear nuevo documento." ma:contentTypeScope="" ma:versionID="cf981d4157f730995687c431d09609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AB074D-0650-4D6D-BBC7-2E1881749F6D}"/>
</file>

<file path=customXml/itemProps2.xml><?xml version="1.0" encoding="utf-8"?>
<ds:datastoreItem xmlns:ds="http://schemas.openxmlformats.org/officeDocument/2006/customXml" ds:itemID="{AF643590-F851-4D4C-BB73-0DC73D038795}"/>
</file>

<file path=customXml/itemProps3.xml><?xml version="1.0" encoding="utf-8"?>
<ds:datastoreItem xmlns:ds="http://schemas.openxmlformats.org/officeDocument/2006/customXml" ds:itemID="{993AECA8-5F58-414F-8538-AF0A2A27FC81}"/>
</file>

<file path=docProps/app.xml><?xml version="1.0" encoding="utf-8"?>
<Properties xmlns="http://schemas.openxmlformats.org/officeDocument/2006/extended-properties" xmlns:vt="http://schemas.openxmlformats.org/officeDocument/2006/docPropsVTypes">
  <Template>Modelo Relacional</Template>
  <TotalTime>848</TotalTime>
  <Words>621</Words>
  <Application>Microsoft Office PowerPoint</Application>
  <PresentationFormat>Panorámica</PresentationFormat>
  <Paragraphs>201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Presentación institucional 2</vt:lpstr>
      <vt:lpstr>Normalización:  El proceso de normalización de bases de datos consiste en aplicar una serie de reglas a las relaciones obtenidas tras el paso del modelo entidad-relación al modelo relacional </vt:lpstr>
      <vt:lpstr>Normalización</vt:lpstr>
      <vt:lpstr>Primera forma normal</vt:lpstr>
      <vt:lpstr>Primera forma normal</vt:lpstr>
      <vt:lpstr>Primera forma normal</vt:lpstr>
      <vt:lpstr>Segunda Forma Normal</vt:lpstr>
      <vt:lpstr>SEGUNDA FORMA NORMAL</vt:lpstr>
      <vt:lpstr>SEGUNDA FORMA NORMAL</vt:lpstr>
      <vt:lpstr>Tercera forma normal</vt:lpstr>
    </vt:vector>
  </TitlesOfParts>
  <Company>Universidad EAFIT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Normalización: El proceso de normalización de bases de datos consiste en aplicar una serie de reglas a las relaciones obtenidas tras el paso del modelo entidad-relación al modelo relacional</dc:title>
  <dc:creator>Bibiana Maria Rodriguez Castrillon</dc:creator>
  <cp:lastModifiedBy>Bibiana Maria Rodriguez Castrillon</cp:lastModifiedBy>
  <cp:revision>40</cp:revision>
  <dcterms:created xsi:type="dcterms:W3CDTF">2016-04-13T12:09:34Z</dcterms:created>
  <dcterms:modified xsi:type="dcterms:W3CDTF">2019-09-05T12:14:48Z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0x01010014299563F083A340A311C4602BDD1179</vt:lpwstr>
  </property>
</Properties>
</file>