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gHcUbcxC8+D8Rx5pmhs/PMhZU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3CA3F-3648-4D69-A819-45B9D98CCB6D}">
  <a:tblStyle styleId="{7303CA3F-3648-4D69-A819-45B9D98CCB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ff9a2e8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ff9a2e8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ff9a2e8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ff9a2e8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13afc36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13afc36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f13afc3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f13afc3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13afc3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13afc3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13afc3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13afc3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13afc36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13afc36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13afc36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13afc36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ff9a2e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ff9a2e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13afc36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f13afc36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13afc36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13afc36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ff9a2e8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ff9a2e8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mariadb/mariadb_data_types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ff9a2e84_0_88"/>
          <p:cNvSpPr txBox="1">
            <a:spLocks noGrp="1"/>
          </p:cNvSpPr>
          <p:nvPr>
            <p:ph type="title"/>
          </p:nvPr>
        </p:nvSpPr>
        <p:spPr>
          <a:xfrm>
            <a:off x="628650" y="1383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String 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9" name="Google Shape;139;g71ff9a2e84_0_88"/>
          <p:cNvGraphicFramePr/>
          <p:nvPr/>
        </p:nvGraphicFramePr>
        <p:xfrm>
          <a:off x="54938" y="1529865"/>
          <a:ext cx="9034125" cy="4206090"/>
        </p:xfrm>
        <a:graphic>
          <a:graphicData uri="http://schemas.openxmlformats.org/drawingml/2006/table">
            <a:tbl>
              <a:tblPr>
                <a:noFill/>
                <a:tableStyleId>{7303CA3F-3648-4D69-A819-45B9D98CCB6D}</a:tableStyleId>
              </a:tblPr>
              <a:tblGrid>
                <a:gridCol w="18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NOMBRE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DESCRIPCIÓN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RANGO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LONGBLOB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representa una columna de blob con una longitud máxima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La longitud máxima es de 4,294,967,295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TINYTEXT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representa una columna de texto con una longitud máxima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La longitud máxima es de 255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TEXT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representa una columna de texto con una longitud máxima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La longitud máxima es de 65,535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MEDIUMTEXT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representa una columna de texto con una longitud máxima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La longitud máxima es de 16,777,215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ff9a2e84_0_101"/>
          <p:cNvSpPr txBox="1">
            <a:spLocks noGrp="1"/>
          </p:cNvSpPr>
          <p:nvPr>
            <p:ph type="title"/>
          </p:nvPr>
        </p:nvSpPr>
        <p:spPr>
          <a:xfrm>
            <a:off x="628650" y="1383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String 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5" name="Google Shape;145;g71ff9a2e84_0_101"/>
          <p:cNvGraphicFramePr/>
          <p:nvPr/>
        </p:nvGraphicFramePr>
        <p:xfrm>
          <a:off x="54938" y="1529865"/>
          <a:ext cx="9034125" cy="3474600"/>
        </p:xfrm>
        <a:graphic>
          <a:graphicData uri="http://schemas.openxmlformats.org/drawingml/2006/table">
            <a:tbl>
              <a:tblPr>
                <a:noFill/>
                <a:tableStyleId>{7303CA3F-3648-4D69-A819-45B9D98CCB6D}</a:tableStyleId>
              </a:tblPr>
              <a:tblGrid>
                <a:gridCol w="18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NOMBRE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DESCRIPCIÓN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RANGO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LONGTEXT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representa una columna de texto con una longitud máxima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La longitud máxima es de 4,294,967,295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ENUM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representa un objeto de cadena que tiene un solo valor de una lista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En teoría, una columna puede tener un máximo de 65.535 valores distintos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SET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representa un objeto de cadena que tiene cero o más valores de una lista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Una columna SET puede tener un máximo de 64 miembros.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13afc362_0_51"/>
          <p:cNvSpPr txBox="1">
            <a:spLocks noGrp="1"/>
          </p:cNvSpPr>
          <p:nvPr>
            <p:ph type="title"/>
          </p:nvPr>
        </p:nvSpPr>
        <p:spPr>
          <a:xfrm>
            <a:off x="628650" y="1383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Other 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1" name="Google Shape;151;g7f13afc362_0_51"/>
          <p:cNvGraphicFramePr/>
          <p:nvPr>
            <p:extLst>
              <p:ext uri="{D42A27DB-BD31-4B8C-83A1-F6EECF244321}">
                <p14:modId xmlns:p14="http://schemas.microsoft.com/office/powerpoint/2010/main" val="1904277418"/>
              </p:ext>
            </p:extLst>
          </p:nvPr>
        </p:nvGraphicFramePr>
        <p:xfrm>
          <a:off x="53265" y="2473041"/>
          <a:ext cx="9019714" cy="2743110"/>
        </p:xfrm>
        <a:graphic>
          <a:graphicData uri="http://schemas.openxmlformats.org/drawingml/2006/table">
            <a:tbl>
              <a:tblPr>
                <a:noFill/>
                <a:tableStyleId>{7303CA3F-3648-4D69-A819-45B9D98CCB6D}</a:tableStyleId>
              </a:tblPr>
              <a:tblGrid>
                <a:gridCol w="1497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NOMBRE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DESCRIPCIÓN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RANGO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GEOMETRY TYPES</a:t>
                      </a:r>
                      <a:endParaRPr sz="1800" dirty="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forma estándar de crear columnas espaciales para tipos de geometría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POINT, LINESTRING, POLYGON, MULTIPOINT, MULTILINESTRING, MULTIPOLYGON, GEOMETRYCOLLECTION, GEOMETRY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AUTO_INCREMENT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 usa para generar una identidad única para nuevas filas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El valor aumenta cuando se hacen nuevos registros en la tabla</a:t>
                      </a:r>
                      <a:endParaRPr sz="1800" dirty="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13afc362_0_6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Fuentes de Consulta</a:t>
            </a:r>
            <a:endParaRPr/>
          </a:p>
        </p:txBody>
      </p:sp>
      <p:sp>
        <p:nvSpPr>
          <p:cNvPr id="157" name="Google Shape;157;g7f13afc362_0_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 u="sng" dirty="0">
                <a:solidFill>
                  <a:schemeClr val="hlink"/>
                </a:solidFill>
                <a:hlinkClick r:id="rId3"/>
              </a:rPr>
              <a:t>https://mariadb.com/kb/en/data-types/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 u="sng" dirty="0">
                <a:solidFill>
                  <a:schemeClr val="hlink"/>
                </a:solidFill>
                <a:hlinkClick r:id="rId4"/>
              </a:rPr>
              <a:t>https://www.tutorialspoint.com/mariadb/mariadb_data_types.htm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13afc362_0_5"/>
          <p:cNvSpPr txBox="1">
            <a:spLocks noGrp="1"/>
          </p:cNvSpPr>
          <p:nvPr>
            <p:ph type="ctrTitle"/>
          </p:nvPr>
        </p:nvSpPr>
        <p:spPr>
          <a:xfrm>
            <a:off x="685800" y="48880"/>
            <a:ext cx="7772400" cy="165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Tipos de Datos en MariaDB</a:t>
            </a:r>
            <a:endParaRPr dirty="0"/>
          </a:p>
        </p:txBody>
      </p:sp>
      <p:pic>
        <p:nvPicPr>
          <p:cNvPr id="89" name="Google Shape;89;g7f13afc36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97" y="2757249"/>
            <a:ext cx="5783525" cy="29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433D79-434E-43DD-8387-8EED7F447326}"/>
              </a:ext>
            </a:extLst>
          </p:cNvPr>
          <p:cNvSpPr txBox="1"/>
          <p:nvPr/>
        </p:nvSpPr>
        <p:spPr>
          <a:xfrm>
            <a:off x="3295835" y="1704580"/>
            <a:ext cx="2552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Juan Pablo Gómez</a:t>
            </a:r>
          </a:p>
          <a:p>
            <a:pPr algn="ctr"/>
            <a:r>
              <a:rPr lang="en-US" sz="1800" b="1" dirty="0"/>
              <a:t>Sebastian Urrego </a:t>
            </a:r>
          </a:p>
          <a:p>
            <a:pPr algn="ctr"/>
            <a:r>
              <a:rPr lang="en-US" sz="1800" b="1" dirty="0"/>
              <a:t>Santiago Alzate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13afc362_0_0"/>
          <p:cNvSpPr txBox="1">
            <a:spLocks noGrp="1"/>
          </p:cNvSpPr>
          <p:nvPr>
            <p:ph type="title"/>
          </p:nvPr>
        </p:nvSpPr>
        <p:spPr>
          <a:xfrm>
            <a:off x="628650" y="1383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Que es?</a:t>
            </a:r>
            <a:endParaRPr/>
          </a:p>
        </p:txBody>
      </p:sp>
      <p:sp>
        <p:nvSpPr>
          <p:cNvPr id="95" name="Google Shape;95;g7f13afc362_0_0"/>
          <p:cNvSpPr txBox="1">
            <a:spLocks noGrp="1"/>
          </p:cNvSpPr>
          <p:nvPr>
            <p:ph type="body" idx="1"/>
          </p:nvPr>
        </p:nvSpPr>
        <p:spPr>
          <a:xfrm>
            <a:off x="628650" y="132570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SGBD basado en MySQL cuyo propósito es ser software libre </a:t>
            </a:r>
            <a:endParaRPr/>
          </a:p>
        </p:txBody>
      </p:sp>
      <p:pic>
        <p:nvPicPr>
          <p:cNvPr id="96" name="Google Shape;96;g7f13afc3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107" y="2743174"/>
            <a:ext cx="2876250" cy="289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7f13afc36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777" y="2743175"/>
            <a:ext cx="2893072" cy="28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13afc362_0_19"/>
          <p:cNvSpPr txBox="1">
            <a:spLocks noGrp="1"/>
          </p:cNvSpPr>
          <p:nvPr>
            <p:ph type="title"/>
          </p:nvPr>
        </p:nvSpPr>
        <p:spPr>
          <a:xfrm>
            <a:off x="628650" y="1383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Tipos de Datos</a:t>
            </a:r>
            <a:endParaRPr/>
          </a:p>
        </p:txBody>
      </p:sp>
      <p:sp>
        <p:nvSpPr>
          <p:cNvPr id="103" name="Google Shape;103;g7f13afc362_0_19"/>
          <p:cNvSpPr txBox="1">
            <a:spLocks noGrp="1"/>
          </p:cNvSpPr>
          <p:nvPr>
            <p:ph type="body" idx="1"/>
          </p:nvPr>
        </p:nvSpPr>
        <p:spPr>
          <a:xfrm>
            <a:off x="628650" y="132570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Numeric Data Types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Date and Time Data Types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String Data Types</a:t>
            </a:r>
            <a:endParaRPr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Other Data Types</a:t>
            </a:r>
            <a:endParaRPr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13afc362_0_30"/>
          <p:cNvSpPr txBox="1">
            <a:spLocks noGrp="1"/>
          </p:cNvSpPr>
          <p:nvPr>
            <p:ph type="title"/>
          </p:nvPr>
        </p:nvSpPr>
        <p:spPr>
          <a:xfrm>
            <a:off x="0" y="138325"/>
            <a:ext cx="9144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Numeric Data Types</a:t>
            </a:r>
            <a:endParaRPr/>
          </a:p>
        </p:txBody>
      </p:sp>
      <p:graphicFrame>
        <p:nvGraphicFramePr>
          <p:cNvPr id="109" name="Google Shape;109;g7f13afc362_0_30"/>
          <p:cNvGraphicFramePr/>
          <p:nvPr/>
        </p:nvGraphicFramePr>
        <p:xfrm>
          <a:off x="95425" y="1909475"/>
          <a:ext cx="8953150" cy="3383040"/>
        </p:xfrm>
        <a:graphic>
          <a:graphicData uri="http://schemas.openxmlformats.org/drawingml/2006/table">
            <a:tbl>
              <a:tblPr>
                <a:noFill/>
                <a:tableStyleId>{7303CA3F-3648-4D69-A819-45B9D98CCB6D}</a:tableStyleId>
              </a:tblPr>
              <a:tblGrid>
                <a:gridCol w="12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/>
                        <a:t>NOMBRE</a:t>
                      </a:r>
                      <a:endParaRPr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/>
                        <a:t>DESCRIPCIÓN</a:t>
                      </a:r>
                      <a:endParaRPr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/>
                        <a:t>RANGO</a:t>
                      </a:r>
                      <a:endParaRPr b="1" dirty="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TINYINT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representa un entero diminuto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-128 </a:t>
                      </a:r>
                      <a:r>
                        <a:rPr lang="es-ES" dirty="0" err="1"/>
                        <a:t>to</a:t>
                      </a:r>
                      <a:r>
                        <a:rPr lang="es-ES" dirty="0"/>
                        <a:t> 127*</a:t>
                      </a:r>
                      <a:endParaRPr dirty="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BOOLEAN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representa true(!=0) o false(0)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 a 1*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SMALLINT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representa un entero pequeño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-32768 a 32768*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MEDIUMINT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representa un entero mediano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-8388608 a 8388607*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INT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representa un entero "normal"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-2147483648 to 2147483647*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BIGINT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representa un entero grande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-9223372036854775808 to 9223372036854775807*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DECIMAL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representa números precisos de punto fijo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Los dígitos máximos permitidos 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son 65, y el máximo para decimales es 30.</a:t>
                      </a:r>
                      <a:endParaRPr dirty="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ff9a2e84_0_15"/>
          <p:cNvSpPr txBox="1">
            <a:spLocks noGrp="1"/>
          </p:cNvSpPr>
          <p:nvPr>
            <p:ph type="title"/>
          </p:nvPr>
        </p:nvSpPr>
        <p:spPr>
          <a:xfrm>
            <a:off x="0" y="138325"/>
            <a:ext cx="9144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Numeric Data Types</a:t>
            </a:r>
            <a:endParaRPr/>
          </a:p>
        </p:txBody>
      </p:sp>
      <p:graphicFrame>
        <p:nvGraphicFramePr>
          <p:cNvPr id="115" name="Google Shape;115;g71ff9a2e84_0_15"/>
          <p:cNvGraphicFramePr/>
          <p:nvPr>
            <p:extLst>
              <p:ext uri="{D42A27DB-BD31-4B8C-83A1-F6EECF244321}">
                <p14:modId xmlns:p14="http://schemas.microsoft.com/office/powerpoint/2010/main" val="1718155654"/>
              </p:ext>
            </p:extLst>
          </p:nvPr>
        </p:nvGraphicFramePr>
        <p:xfrm>
          <a:off x="95425" y="1909475"/>
          <a:ext cx="8953150" cy="2011560"/>
        </p:xfrm>
        <a:graphic>
          <a:graphicData uri="http://schemas.openxmlformats.org/drawingml/2006/table">
            <a:tbl>
              <a:tblPr>
                <a:noFill/>
                <a:tableStyleId>{7303CA3F-3648-4D69-A819-45B9D98CCB6D}</a:tableStyleId>
              </a:tblPr>
              <a:tblGrid>
                <a:gridCol w="12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/>
                        <a:t>NOMBRE</a:t>
                      </a:r>
                      <a:endParaRPr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/>
                        <a:t>DESCRIPCIÓN</a:t>
                      </a:r>
                      <a:endParaRPr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/>
                        <a:t>RANGO</a:t>
                      </a:r>
                      <a:endParaRPr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FLOAT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Un pequeño número de coma flotante (precisión simple)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-3.402823466E+38 a -1.175494351E-38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1.175494351E-38 a 3.402823466E+38.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DOUBLE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Un número de coma flotante de tamaño normal (precisión doble)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-1.7976E+308 to -2.2250E-308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2.2250E-308 to 1.7976E+308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BIT</a:t>
                      </a:r>
                      <a:endParaRPr dirty="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Un tipo de campo de bits</a:t>
                      </a:r>
                      <a:endParaRPr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M indica el número de bits por valor, de 1 a 64</a:t>
                      </a:r>
                      <a:endParaRPr dirty="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9D0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13afc362_0_41"/>
          <p:cNvSpPr txBox="1">
            <a:spLocks noGrp="1"/>
          </p:cNvSpPr>
          <p:nvPr>
            <p:ph type="title"/>
          </p:nvPr>
        </p:nvSpPr>
        <p:spPr>
          <a:xfrm>
            <a:off x="628650" y="1383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Date and Time 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1" name="Google Shape;121;g7f13afc362_0_41"/>
          <p:cNvGraphicFramePr/>
          <p:nvPr/>
        </p:nvGraphicFramePr>
        <p:xfrm>
          <a:off x="130313" y="2051775"/>
          <a:ext cx="8883375" cy="3565980"/>
        </p:xfrm>
        <a:graphic>
          <a:graphicData uri="http://schemas.openxmlformats.org/drawingml/2006/table">
            <a:tbl>
              <a:tblPr>
                <a:noFill/>
                <a:tableStyleId>{7303CA3F-3648-4D69-A819-45B9D98CCB6D}</a:tableStyleId>
              </a:tblPr>
              <a:tblGrid>
                <a:gridCol w="153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NOMBRE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DESCRIPCIÓN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RANGO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DATE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YYYY-MM-DD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'1000-01-01' a '9999-12-31'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TIME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HH:MM:SS.ssssss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-838:59:59.999999 a 838:59:59.999999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DATETIME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YYYY-MM-DD HH:MM:SS.ffffff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1000-01-01 00:00:00.000000 a 9999-12-31 23:59:59.999999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TIMESTAMP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YYYY-MM-DD HH:MM:SS.ffffff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1970-01-01 00:00:01 (UTC) a 2038-01-19 03:14:07 (UTC).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YEAR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YYYY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1901 to 2155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13afc362_0_46"/>
          <p:cNvSpPr txBox="1">
            <a:spLocks noGrp="1"/>
          </p:cNvSpPr>
          <p:nvPr>
            <p:ph type="title"/>
          </p:nvPr>
        </p:nvSpPr>
        <p:spPr>
          <a:xfrm>
            <a:off x="628650" y="1383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String 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7" name="Google Shape;127;g7f13afc362_0_46"/>
          <p:cNvGraphicFramePr/>
          <p:nvPr/>
        </p:nvGraphicFramePr>
        <p:xfrm>
          <a:off x="54925" y="1599365"/>
          <a:ext cx="9034125" cy="3931770"/>
        </p:xfrm>
        <a:graphic>
          <a:graphicData uri="http://schemas.openxmlformats.org/drawingml/2006/table">
            <a:tbl>
              <a:tblPr>
                <a:noFill/>
                <a:tableStyleId>{7303CA3F-3648-4D69-A819-45B9D98CCB6D}</a:tableStyleId>
              </a:tblPr>
              <a:tblGrid>
                <a:gridCol w="13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NOMBRE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DESCRIPCIÓN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RANGO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String Literals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representa secuencias de caracteres entre comillas.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CHAR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Una cadena de longitud fija concatenada a la derecha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 representa la longitud en un rango de 0 a 255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VARCHAR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Una cadena de longitud variable.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 representa la longitud en rango de M es de 0 a 65.532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BINARY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representa cadenas de bytes binarios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 representa la longitud de la columna en bytes. los caracteres adicionales se eliminarán con una advertencia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ff9a2e84_0_60"/>
          <p:cNvSpPr txBox="1">
            <a:spLocks noGrp="1"/>
          </p:cNvSpPr>
          <p:nvPr>
            <p:ph type="title"/>
          </p:nvPr>
        </p:nvSpPr>
        <p:spPr>
          <a:xfrm>
            <a:off x="628650" y="1383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String 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3" name="Google Shape;133;g71ff9a2e84_0_60"/>
          <p:cNvGraphicFramePr/>
          <p:nvPr/>
        </p:nvGraphicFramePr>
        <p:xfrm>
          <a:off x="54925" y="1599365"/>
          <a:ext cx="9034125" cy="3931770"/>
        </p:xfrm>
        <a:graphic>
          <a:graphicData uri="http://schemas.openxmlformats.org/drawingml/2006/table">
            <a:tbl>
              <a:tblPr>
                <a:noFill/>
                <a:tableStyleId>{7303CA3F-3648-4D69-A819-45B9D98CCB6D}</a:tableStyleId>
              </a:tblPr>
              <a:tblGrid>
                <a:gridCol w="18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NOMBRE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DESCRIPCIÓN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RANGO</a:t>
                      </a:r>
                      <a:endParaRPr sz="1800" b="1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VARBINARY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representa cadenas de bytes binarios de longitud variable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M representa la longitud de la columna en bytes. los caracteres adicionales se eliminarán con una advertencia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TINYBLOB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representa una columna de blob con una longitud máxima 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La longitud máxima es de 255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BLOB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representa una columna de blob con una longitud máxima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La longitud máxima es de 65,535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MEDIUMBLOB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representa una columna de blob con una longitud máxima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La longitud máxima es de 16,777,215</a:t>
                      </a:r>
                      <a:endParaRPr sz="1800"/>
                    </a:p>
                  </a:txBody>
                  <a:tcPr marL="91425" marR="91425" marT="914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4B08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1F552DF13A6D40B459BD2966D82FC3" ma:contentTypeVersion="2" ma:contentTypeDescription="Create a new document." ma:contentTypeScope="" ma:versionID="29582e239fa64d21980070ec3d5b364b">
  <xsd:schema xmlns:xsd="http://www.w3.org/2001/XMLSchema" xmlns:xs="http://www.w3.org/2001/XMLSchema" xmlns:p="http://schemas.microsoft.com/office/2006/metadata/properties" xmlns:ns2="580b4332-39d2-4436-8fe6-7a9bf13888b4" targetNamespace="http://schemas.microsoft.com/office/2006/metadata/properties" ma:root="true" ma:fieldsID="bb5ef068df87d17f3612069f4f92f706" ns2:_="">
    <xsd:import namespace="580b4332-39d2-4436-8fe6-7a9bf1388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b4332-39d2-4436-8fe6-7a9bf1388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22BD36-0D29-48C5-AC76-7F347C77E274}"/>
</file>

<file path=customXml/itemProps2.xml><?xml version="1.0" encoding="utf-8"?>
<ds:datastoreItem xmlns:ds="http://schemas.openxmlformats.org/officeDocument/2006/customXml" ds:itemID="{74C63A4F-3E6F-4B88-AFC6-D2CAF2BE277D}"/>
</file>

<file path=customXml/itemProps3.xml><?xml version="1.0" encoding="utf-8"?>
<ds:datastoreItem xmlns:ds="http://schemas.openxmlformats.org/officeDocument/2006/customXml" ds:itemID="{15C55421-B2CC-4597-94AF-3830909F7104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673</Words>
  <Application>Microsoft Office PowerPoint</Application>
  <PresentationFormat>On-screen Show (4:3)</PresentationFormat>
  <Paragraphs>161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Neue</vt:lpstr>
      <vt:lpstr>Tema de Office</vt:lpstr>
      <vt:lpstr>PowerPoint Presentation</vt:lpstr>
      <vt:lpstr>Tipos de Datos en MariaDB</vt:lpstr>
      <vt:lpstr>Que es?</vt:lpstr>
      <vt:lpstr>Tipos de Datos</vt:lpstr>
      <vt:lpstr>Numeric Data Types</vt:lpstr>
      <vt:lpstr>Numeric Data Types</vt:lpstr>
      <vt:lpstr>  Date and Time Data Types  </vt:lpstr>
      <vt:lpstr>  String Data Types  </vt:lpstr>
      <vt:lpstr>  String Data Types  </vt:lpstr>
      <vt:lpstr>  String Data Types  </vt:lpstr>
      <vt:lpstr>  String Data Types  </vt:lpstr>
      <vt:lpstr>    Other Data Types    </vt:lpstr>
      <vt:lpstr>Fuentes de Consulta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Patricia Giraldo Ramirez</dc:creator>
  <cp:lastModifiedBy>Santiago Alzate Cardona</cp:lastModifiedBy>
  <cp:revision>2</cp:revision>
  <dcterms:created xsi:type="dcterms:W3CDTF">2015-01-20T20:40:07Z</dcterms:created>
  <dcterms:modified xsi:type="dcterms:W3CDTF">2020-03-25T23:59:10Z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0x010100731F552DF13A6D40B459BD2966D82FC3</vt:lpwstr>
  </property>
</Properties>
</file>