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57" r:id="rId6"/>
    <p:sldId id="286" r:id="rId7"/>
    <p:sldId id="287" r:id="rId8"/>
    <p:sldId id="285" r:id="rId9"/>
    <p:sldId id="262" r:id="rId10"/>
    <p:sldId id="268" r:id="rId11"/>
    <p:sldId id="288" r:id="rId12"/>
    <p:sldId id="261" r:id="rId13"/>
    <p:sldId id="289" r:id="rId14"/>
    <p:sldId id="290" r:id="rId15"/>
    <p:sldId id="291" r:id="rId16"/>
    <p:sldId id="292" r:id="rId17"/>
    <p:sldId id="293" r:id="rId18"/>
    <p:sldId id="294" r:id="rId19"/>
    <p:sldId id="263" r:id="rId20"/>
    <p:sldId id="295" r:id="rId21"/>
    <p:sldId id="264" r:id="rId22"/>
    <p:sldId id="296" r:id="rId23"/>
    <p:sldId id="297" r:id="rId24"/>
    <p:sldId id="298" r:id="rId25"/>
    <p:sldId id="299" r:id="rId26"/>
    <p:sldId id="300" r:id="rId27"/>
    <p:sldId id="279" r:id="rId28"/>
  </p:sldIdLst>
  <p:sldSz cx="9144000" cy="5143500" type="screen16x9"/>
  <p:notesSz cx="6858000" cy="9144000"/>
  <p:embeddedFontLst>
    <p:embeddedFont>
      <p:font typeface="Inconsolata" panose="020B0604020202020204" charset="0"/>
      <p:regular r:id="rId30"/>
      <p:bold r:id="rId31"/>
    </p:embeddedFont>
    <p:embeddedFont>
      <p:font typeface="Nixie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EE53F-346A-4BA1-A0C5-BED337F35F1D}" v="2048" dt="2020-03-23T16:23:37.626"/>
    <p1510:client id="{AE9C3421-EBFB-4DED-93E0-29BBD7997B23}" v="279" dt="2020-03-23T16:24:07.430"/>
  </p1510:revLst>
</p1510:revInfo>
</file>

<file path=ppt/tableStyles.xml><?xml version="1.0" encoding="utf-8"?>
<a:tblStyleLst xmlns:a="http://schemas.openxmlformats.org/drawingml/2006/main" def="{FC74E9D9-2D58-4DF2-981F-496ADBC0D656}">
  <a:tblStyle styleId="{FC74E9D9-2D58-4DF2-981F-496ADBC0D6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79"/>
  </p:normalViewPr>
  <p:slideViewPr>
    <p:cSldViewPr snapToGrid="0" snapToObjects="1">
      <p:cViewPr>
        <p:scale>
          <a:sx n="114" d="100"/>
          <a:sy n="114" d="100"/>
        </p:scale>
        <p:origin x="562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68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619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022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512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504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751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23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295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582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845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9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99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18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9" name="Google Shape;59;p4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7200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40" name="Google Shape;140;p7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2"/>
          </p:nvPr>
        </p:nvSpPr>
        <p:spPr>
          <a:xfrm>
            <a:off x="3334886" y="1520975"/>
            <a:ext cx="24102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3"/>
          </p:nvPr>
        </p:nvSpPr>
        <p:spPr>
          <a:xfrm>
            <a:off x="5868447" y="1520975"/>
            <a:ext cx="24102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Oracle</a:t>
            </a:r>
            <a:br>
              <a:rPr lang="en-US" dirty="0"/>
            </a:br>
            <a:r>
              <a:rPr lang="en-US" dirty="0"/>
              <a:t>Database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Character Datatype</a:t>
            </a:r>
            <a:endParaRPr/>
          </a:p>
        </p:txBody>
      </p:sp>
      <p:sp>
        <p:nvSpPr>
          <p:cNvPr id="372" name="Google Shape;372;p2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DB4242-FEBB-4041-BA8D-0C0071B0A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69981"/>
              </p:ext>
            </p:extLst>
          </p:nvPr>
        </p:nvGraphicFramePr>
        <p:xfrm>
          <a:off x="970643" y="1510392"/>
          <a:ext cx="6535806" cy="28905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178602">
                  <a:extLst>
                    <a:ext uri="{9D8B030D-6E8A-4147-A177-3AD203B41FA5}">
                      <a16:colId xmlns:a16="http://schemas.microsoft.com/office/drawing/2014/main" val="1746883478"/>
                    </a:ext>
                  </a:extLst>
                </a:gridCol>
                <a:gridCol w="2178602">
                  <a:extLst>
                    <a:ext uri="{9D8B030D-6E8A-4147-A177-3AD203B41FA5}">
                      <a16:colId xmlns:a16="http://schemas.microsoft.com/office/drawing/2014/main" val="3599266141"/>
                    </a:ext>
                  </a:extLst>
                </a:gridCol>
                <a:gridCol w="2178602">
                  <a:extLst>
                    <a:ext uri="{9D8B030D-6E8A-4147-A177-3AD203B41FA5}">
                      <a16:colId xmlns:a16="http://schemas.microsoft.com/office/drawing/2014/main" val="957066983"/>
                    </a:ext>
                  </a:extLst>
                </a:gridCol>
              </a:tblGrid>
              <a:tr h="299357"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Cantidad caracteres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Especificar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1-2000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VARCHAR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VARVHAR2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especifica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máximo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caracteres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columnas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1-4000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2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Maximo 2000 caracteres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Maximo 4000 caracteres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9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 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terabytes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0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2 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gigabytes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254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2112750" y="2878750"/>
            <a:ext cx="491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dirty="0"/>
              <a:t>Numeric </a:t>
            </a:r>
            <a:br>
              <a:rPr lang="en" sz="6000" dirty="0"/>
            </a:br>
            <a:r>
              <a:rPr lang="en" sz="6000" dirty="0"/>
              <a:t>D</a:t>
            </a:r>
            <a:r>
              <a:rPr lang="es-CO" sz="6000" dirty="0"/>
              <a:t>a</a:t>
            </a:r>
            <a:r>
              <a:rPr lang="en" sz="6000" dirty="0"/>
              <a:t>tatype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085536" y="4358612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Guarda </a:t>
            </a:r>
            <a:r>
              <a:rPr lang="en" sz="1400" err="1"/>
              <a:t>positivos</a:t>
            </a:r>
            <a:r>
              <a:rPr lang="en" sz="1400"/>
              <a:t>, </a:t>
            </a:r>
            <a:r>
              <a:rPr lang="en" sz="1400" err="1"/>
              <a:t>negativos</a:t>
            </a:r>
            <a:r>
              <a:rPr lang="en" sz="1400"/>
              <a:t>, </a:t>
            </a:r>
            <a:r>
              <a:rPr lang="en" sz="1400" err="1"/>
              <a:t>decimales</a:t>
            </a:r>
            <a:r>
              <a:rPr lang="en" sz="1400"/>
              <a:t>, cero, </a:t>
            </a:r>
            <a:r>
              <a:rPr lang="en" sz="1400" err="1"/>
              <a:t>infinito</a:t>
            </a:r>
            <a:r>
              <a:rPr lang="en" sz="1400"/>
              <a:t> y </a:t>
            </a:r>
            <a:r>
              <a:rPr lang="en" sz="1400" err="1"/>
              <a:t>resultados</a:t>
            </a:r>
            <a:r>
              <a:rPr lang="en" sz="1400"/>
              <a:t> de </a:t>
            </a:r>
            <a:r>
              <a:rPr lang="en" sz="1400" err="1"/>
              <a:t>operaciones</a:t>
            </a:r>
          </a:p>
        </p:txBody>
      </p:sp>
      <p:sp>
        <p:nvSpPr>
          <p:cNvPr id="312" name="Google Shape;312;p18"/>
          <p:cNvSpPr/>
          <p:nvPr/>
        </p:nvSpPr>
        <p:spPr>
          <a:xfrm>
            <a:off x="4828358" y="2195636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686186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33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Number datatype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1376-2009-4CEB-A2B9-109DF77A2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Positivos</a:t>
            </a:r>
            <a:r>
              <a:rPr lang="en-US"/>
              <a:t> entre 1 x 10</a:t>
            </a:r>
            <a:r>
              <a:rPr lang="en-US" baseline="30000"/>
              <a:t>-130 </a:t>
            </a:r>
            <a:r>
              <a:rPr lang="en-US"/>
              <a:t>y 9.99...9 x 10</a:t>
            </a:r>
            <a:r>
              <a:rPr lang="en-US" baseline="30000"/>
              <a:t>125</a:t>
            </a:r>
            <a:r>
              <a:rPr lang="en-US"/>
              <a:t> con hasta 38 </a:t>
            </a:r>
            <a:r>
              <a:rPr lang="en-US" err="1"/>
              <a:t>cifras</a:t>
            </a:r>
            <a:r>
              <a:rPr lang="en-US"/>
              <a:t> </a:t>
            </a:r>
            <a:r>
              <a:rPr lang="en-US" err="1"/>
              <a:t>significativas</a:t>
            </a:r>
            <a:r>
              <a:rPr lang="en-US"/>
              <a:t>.</a:t>
            </a:r>
          </a:p>
          <a:p>
            <a:r>
              <a:rPr lang="en-US" err="1"/>
              <a:t>Negativos</a:t>
            </a:r>
            <a:r>
              <a:rPr lang="en-US"/>
              <a:t> entre -1 x 10</a:t>
            </a:r>
            <a:r>
              <a:rPr lang="en-US" baseline="30000"/>
              <a:t>-130</a:t>
            </a:r>
            <a:r>
              <a:rPr lang="en-US"/>
              <a:t> y 9.99...99 x 10</a:t>
            </a:r>
            <a:r>
              <a:rPr lang="en-US" baseline="30000"/>
              <a:t>125</a:t>
            </a:r>
            <a:r>
              <a:rPr lang="en-US"/>
              <a:t> con hasta 38 </a:t>
            </a:r>
            <a:r>
              <a:rPr lang="en-US" err="1"/>
              <a:t>cifras</a:t>
            </a:r>
            <a:r>
              <a:rPr lang="en-US"/>
              <a:t> </a:t>
            </a:r>
            <a:r>
              <a:rPr lang="en-US" err="1"/>
              <a:t>significativas</a:t>
            </a:r>
            <a:endParaRPr lang="en-US"/>
          </a:p>
          <a:p>
            <a:r>
              <a:rPr lang="en-US"/>
              <a:t>Cero</a:t>
            </a:r>
          </a:p>
          <a:p>
            <a:r>
              <a:rPr lang="en-US" err="1"/>
              <a:t>Infinito</a:t>
            </a:r>
            <a:r>
              <a:rPr lang="en-US"/>
              <a:t> </a:t>
            </a:r>
            <a:r>
              <a:rPr lang="en-US" err="1"/>
              <a:t>negativo</a:t>
            </a:r>
            <a:r>
              <a:rPr lang="en-US"/>
              <a:t> y </a:t>
            </a:r>
            <a:r>
              <a:rPr lang="en-US" err="1"/>
              <a:t>positivo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46E99-2995-41E0-9E3B-BD9D4497BB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1AEF58-F9EA-4D65-9390-5DA64EC8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90" y="929786"/>
            <a:ext cx="6889530" cy="34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1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LONG y LOB number datatype</a:t>
            </a:r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1376-2009-4CEB-A2B9-109DF77A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8758" y="2136861"/>
            <a:ext cx="2993794" cy="2012079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1400"/>
              <a:t>No </a:t>
            </a:r>
            <a:r>
              <a:rPr lang="en-US" sz="1400" err="1"/>
              <a:t>crees</a:t>
            </a:r>
            <a:r>
              <a:rPr lang="en-US" sz="1400"/>
              <a:t> </a:t>
            </a:r>
            <a:r>
              <a:rPr lang="en-US" sz="1400" err="1"/>
              <a:t>tabas</a:t>
            </a:r>
            <a:r>
              <a:rPr lang="en-US" sz="1400"/>
              <a:t> con </a:t>
            </a:r>
            <a:r>
              <a:rPr lang="en-US" sz="1400" err="1"/>
              <a:t>columnas</a:t>
            </a:r>
            <a:r>
              <a:rPr lang="en-US" sz="1400"/>
              <a:t> LONG. </a:t>
            </a:r>
            <a:r>
              <a:rPr lang="en-US" sz="1400" err="1"/>
              <a:t>Encambio</a:t>
            </a:r>
            <a:r>
              <a:rPr lang="en-US" sz="1400"/>
              <a:t> </a:t>
            </a:r>
            <a:r>
              <a:rPr lang="en-US" sz="1400" err="1"/>
              <a:t>usa</a:t>
            </a:r>
            <a:r>
              <a:rPr lang="en-US" sz="1400"/>
              <a:t> LOB </a:t>
            </a:r>
            <a:r>
              <a:rPr lang="en-US" sz="1400" err="1"/>
              <a:t>ya</a:t>
            </a:r>
            <a:r>
              <a:rPr lang="en-US" sz="1400"/>
              <a:t> que LONG solo es </a:t>
            </a:r>
            <a:r>
              <a:rPr lang="en-US" sz="1400" err="1"/>
              <a:t>usado</a:t>
            </a:r>
            <a:r>
              <a:rPr lang="en-US" sz="1400"/>
              <a:t> para </a:t>
            </a:r>
            <a:r>
              <a:rPr lang="en-US" sz="1400" err="1"/>
              <a:t>compatibilidad</a:t>
            </a:r>
            <a:r>
              <a:rPr lang="en-US" sz="1400"/>
              <a:t> backward. Por lo tanto las </a:t>
            </a:r>
            <a:r>
              <a:rPr lang="en-US" sz="1400" err="1"/>
              <a:t>columnas</a:t>
            </a:r>
            <a:r>
              <a:rPr lang="en-US" sz="1400"/>
              <a:t> LOB </a:t>
            </a:r>
            <a:r>
              <a:rPr lang="en-US" sz="1400" err="1"/>
              <a:t>esta</a:t>
            </a:r>
            <a:r>
              <a:rPr lang="en-US" sz="1400"/>
              <a:t> </a:t>
            </a:r>
            <a:r>
              <a:rPr lang="en-US" sz="1400" err="1"/>
              <a:t>sujetas</a:t>
            </a:r>
            <a:r>
              <a:rPr lang="en-US" sz="1400"/>
              <a:t> a </a:t>
            </a:r>
            <a:r>
              <a:rPr lang="en-US" sz="1400" err="1"/>
              <a:t>menos</a:t>
            </a:r>
            <a:r>
              <a:rPr lang="en-US" sz="1400"/>
              <a:t> </a:t>
            </a:r>
            <a:r>
              <a:rPr lang="en-US" sz="1400" err="1"/>
              <a:t>restricciones</a:t>
            </a:r>
            <a:endParaRPr lang="en-US" sz="1400"/>
          </a:p>
          <a:p>
            <a:endParaRPr lang="en-US" sz="18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DFB0938-F300-4B2F-8AC4-98FAE893F698}"/>
              </a:ext>
            </a:extLst>
          </p:cNvPr>
          <p:cNvSpPr txBox="1">
            <a:spLocks/>
          </p:cNvSpPr>
          <p:nvPr/>
        </p:nvSpPr>
        <p:spPr>
          <a:xfrm>
            <a:off x="1434484" y="1172632"/>
            <a:ext cx="2993794" cy="3785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1600" b="1" dirty="0"/>
              <a:t>BINARY_FLOAT</a:t>
            </a:r>
          </a:p>
          <a:p>
            <a:r>
              <a:rPr lang="en-US" sz="1600" dirty="0"/>
              <a:t>Es de 32 bits, de precision singular.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dato</a:t>
            </a:r>
            <a:r>
              <a:rPr lang="en-US" sz="1600" dirty="0"/>
              <a:t> </a:t>
            </a:r>
            <a:r>
              <a:rPr lang="en-US" sz="1600" dirty="0" err="1"/>
              <a:t>requiere</a:t>
            </a:r>
            <a:r>
              <a:rPr lang="en-US" sz="1600" dirty="0"/>
              <a:t> 5 Bytes </a:t>
            </a:r>
            <a:r>
              <a:rPr lang="en-US" sz="1600" dirty="0" err="1"/>
              <a:t>incluyendo</a:t>
            </a:r>
            <a:r>
              <a:rPr lang="en-US" sz="1600" dirty="0"/>
              <a:t> un byte de </a:t>
            </a:r>
            <a:r>
              <a:rPr lang="en-US" sz="1600" err="1"/>
              <a:t>longitud</a:t>
            </a:r>
          </a:p>
          <a:p>
            <a:endParaRPr lang="en-US" sz="1600" dirty="0"/>
          </a:p>
          <a:p>
            <a:r>
              <a:rPr lang="en-US" sz="1600" dirty="0"/>
              <a:t>BINARY_DOUBLE</a:t>
            </a:r>
          </a:p>
          <a:p>
            <a:r>
              <a:rPr lang="en-US" sz="1600" dirty="0"/>
              <a:t>Es de 64 bits, de </a:t>
            </a:r>
            <a:r>
              <a:rPr lang="en-US" sz="1600" dirty="0" err="1"/>
              <a:t>presicion</a:t>
            </a:r>
            <a:r>
              <a:rPr lang="en-US" sz="1600" dirty="0"/>
              <a:t> </a:t>
            </a:r>
            <a:r>
              <a:rPr lang="en-US" sz="1600" err="1"/>
              <a:t>doble</a:t>
            </a:r>
            <a:r>
              <a:rPr lang="en-US" sz="1600" dirty="0"/>
              <a:t>. </a:t>
            </a:r>
            <a:r>
              <a:rPr lang="en-US" sz="1600" dirty="0" err="1"/>
              <a:t>Cada</a:t>
            </a:r>
            <a:r>
              <a:rPr lang="en-US" sz="1600" dirty="0"/>
              <a:t> </a:t>
            </a:r>
            <a:r>
              <a:rPr lang="en-US" sz="1600" dirty="0" err="1"/>
              <a:t>dato</a:t>
            </a:r>
            <a:r>
              <a:rPr lang="en-US" sz="1600" dirty="0"/>
              <a:t> </a:t>
            </a:r>
            <a:r>
              <a:rPr lang="en-US" sz="1600" dirty="0" err="1"/>
              <a:t>rquiere</a:t>
            </a:r>
            <a:r>
              <a:rPr lang="en-US" sz="1600" dirty="0"/>
              <a:t> 9 bytes</a:t>
            </a:r>
            <a:r>
              <a:rPr lang="en-US" sz="1600"/>
              <a:t>, </a:t>
            </a:r>
            <a:r>
              <a:rPr lang="en-US" sz="1600" err="1"/>
              <a:t>incluyendo</a:t>
            </a:r>
            <a:r>
              <a:rPr lang="en-US" sz="1600"/>
              <a:t> </a:t>
            </a:r>
            <a:r>
              <a:rPr lang="en-US" sz="1600" err="1"/>
              <a:t>uno</a:t>
            </a:r>
            <a:r>
              <a:rPr lang="en-US" sz="1600"/>
              <a:t> de </a:t>
            </a:r>
            <a:r>
              <a:rPr lang="en-US" sz="1600" err="1"/>
              <a:t>longitud</a:t>
            </a:r>
            <a:r>
              <a:rPr lang="en-US" sz="1600"/>
              <a:t>.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803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2081219" y="2768391"/>
            <a:ext cx="491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/>
              <a:t>DATE </a:t>
            </a:r>
            <a:br>
              <a:rPr lang="en" sz="6000"/>
            </a:br>
            <a:r>
              <a:rPr lang="en" sz="6000"/>
              <a:t>D</a:t>
            </a:r>
            <a:r>
              <a:rPr lang="es-CO" sz="6000"/>
              <a:t>a</a:t>
            </a:r>
            <a:r>
              <a:rPr lang="en" sz="6000" err="1"/>
              <a:t>tatype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113126" y="4319198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Guarda </a:t>
            </a:r>
            <a:r>
              <a:rPr lang="en" sz="1400" err="1"/>
              <a:t>referencias</a:t>
            </a:r>
            <a:r>
              <a:rPr lang="en" sz="1400"/>
              <a:t> a </a:t>
            </a:r>
            <a:r>
              <a:rPr lang="en" sz="1400" err="1"/>
              <a:t>momentos</a:t>
            </a:r>
            <a:r>
              <a:rPr lang="en" sz="1400"/>
              <a:t> en el </a:t>
            </a:r>
            <a:r>
              <a:rPr lang="en" sz="1400" err="1"/>
              <a:t>tiempo</a:t>
            </a:r>
          </a:p>
        </p:txBody>
      </p:sp>
      <p:sp>
        <p:nvSpPr>
          <p:cNvPr id="312" name="Google Shape;312;p18"/>
          <p:cNvSpPr/>
          <p:nvPr/>
        </p:nvSpPr>
        <p:spPr>
          <a:xfrm>
            <a:off x="4828358" y="2195636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686186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16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Date Datatype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1376-2009-4CEB-A2B9-109DF77A2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Guarda el </a:t>
            </a:r>
            <a:r>
              <a:rPr lang="en-US" err="1"/>
              <a:t>año</a:t>
            </a:r>
            <a:r>
              <a:rPr lang="en-US"/>
              <a:t>, </a:t>
            </a:r>
            <a:r>
              <a:rPr lang="en-US" err="1"/>
              <a:t>mes</a:t>
            </a:r>
            <a:r>
              <a:rPr lang="en-US"/>
              <a:t>, </a:t>
            </a:r>
            <a:r>
              <a:rPr lang="en-US" err="1"/>
              <a:t>dia</a:t>
            </a:r>
            <a:r>
              <a:rPr lang="en-US"/>
              <a:t>, hora, </a:t>
            </a:r>
            <a:r>
              <a:rPr lang="en-US" err="1"/>
              <a:t>minutos</a:t>
            </a:r>
            <a:r>
              <a:rPr lang="en-US"/>
              <a:t> y </a:t>
            </a:r>
            <a:r>
              <a:rPr lang="en-US" err="1"/>
              <a:t>segundos</a:t>
            </a:r>
            <a:r>
              <a:rPr lang="en-US"/>
              <a:t> </a:t>
            </a:r>
            <a:r>
              <a:rPr lang="en-US" err="1"/>
              <a:t>depues</a:t>
            </a:r>
            <a:r>
              <a:rPr lang="en-US"/>
              <a:t> de la media </a:t>
            </a:r>
            <a:r>
              <a:rPr lang="en-US" err="1"/>
              <a:t>noche</a:t>
            </a:r>
            <a:endParaRPr lang="en-US"/>
          </a:p>
          <a:p>
            <a:r>
              <a:rPr lang="en-US"/>
              <a:t>Las bases de </a:t>
            </a:r>
            <a:r>
              <a:rPr lang="en-US" err="1"/>
              <a:t>datos</a:t>
            </a:r>
            <a:r>
              <a:rPr lang="en-US"/>
              <a:t> de Oracle </a:t>
            </a:r>
            <a:r>
              <a:rPr lang="en-US" err="1"/>
              <a:t>usas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propio</a:t>
            </a:r>
            <a:r>
              <a:rPr lang="en-US"/>
              <a:t> </a:t>
            </a:r>
            <a:r>
              <a:rPr lang="en-US" err="1"/>
              <a:t>formato</a:t>
            </a:r>
            <a:r>
              <a:rPr lang="en-US"/>
              <a:t> para </a:t>
            </a:r>
            <a:r>
              <a:rPr lang="en-US" err="1"/>
              <a:t>guardar</a:t>
            </a:r>
            <a:r>
              <a:rPr lang="en-US"/>
              <a:t> las </a:t>
            </a:r>
            <a:r>
              <a:rPr lang="en-US" err="1"/>
              <a:t>fechas</a:t>
            </a:r>
            <a:r>
              <a:rPr lang="en-US"/>
              <a:t> con un </a:t>
            </a:r>
            <a:r>
              <a:rPr lang="en-US" err="1"/>
              <a:t>alongitud</a:t>
            </a:r>
            <a:r>
              <a:rPr lang="en-US"/>
              <a:t> de 7 Bytes </a:t>
            </a:r>
            <a:r>
              <a:rPr lang="en-US" err="1"/>
              <a:t>cada</a:t>
            </a:r>
            <a:r>
              <a:rPr lang="en-US"/>
              <a:t> una.</a:t>
            </a:r>
          </a:p>
          <a:p>
            <a:r>
              <a:rPr lang="en-US"/>
              <a:t>'13-NOV-92'</a:t>
            </a:r>
          </a:p>
          <a:p>
            <a:r>
              <a:rPr lang="en-US"/>
              <a:t>TO_DATE ('November 13, 1992', 'MONTH DD, YYYY') </a:t>
            </a:r>
          </a:p>
        </p:txBody>
      </p:sp>
    </p:spTree>
    <p:extLst>
      <p:ext uri="{BB962C8B-B14F-4D97-AF65-F5344CB8AC3E}">
        <p14:creationId xmlns:p14="http://schemas.microsoft.com/office/powerpoint/2010/main" val="198397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69E38-0521-4E83-AA10-725AEDB23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10CCCC-EA5B-4EE1-B391-1198A4C6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6" y="1494597"/>
            <a:ext cx="8119241" cy="25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8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2081219" y="2768391"/>
            <a:ext cx="491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/>
              <a:t>LOB </a:t>
            </a:r>
            <a:br>
              <a:rPr lang="en" sz="6000"/>
            </a:br>
            <a:r>
              <a:rPr lang="en" sz="6000"/>
              <a:t>D</a:t>
            </a:r>
            <a:r>
              <a:rPr lang="es-CO" sz="6000"/>
              <a:t>a</a:t>
            </a:r>
            <a:r>
              <a:rPr lang="en" sz="6000" err="1"/>
              <a:t>tatype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113126" y="4319198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Es </a:t>
            </a:r>
            <a:r>
              <a:rPr lang="en" sz="1400" err="1"/>
              <a:t>especializado</a:t>
            </a:r>
            <a:r>
              <a:rPr lang="en" sz="1400"/>
              <a:t> en </a:t>
            </a:r>
            <a:r>
              <a:rPr lang="en" sz="1400" err="1"/>
              <a:t>guardar</a:t>
            </a:r>
            <a:r>
              <a:rPr lang="en" sz="1400"/>
              <a:t> multimedia</a:t>
            </a:r>
          </a:p>
        </p:txBody>
      </p:sp>
      <p:sp>
        <p:nvSpPr>
          <p:cNvPr id="312" name="Google Shape;312;p18"/>
          <p:cNvSpPr/>
          <p:nvPr/>
        </p:nvSpPr>
        <p:spPr>
          <a:xfrm>
            <a:off x="4828358" y="2195636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686186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13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641703" y="1519600"/>
            <a:ext cx="2404056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BLOB</a:t>
            </a:r>
            <a:endParaRPr lang="en-US"/>
          </a:p>
          <a:p>
            <a:pPr marL="0" indent="0">
              <a:buNone/>
            </a:pPr>
            <a:r>
              <a:rPr lang="en" sz="1400" err="1"/>
              <a:t>Puede</a:t>
            </a:r>
            <a:r>
              <a:rPr lang="en" sz="1400"/>
              <a:t> </a:t>
            </a:r>
            <a:r>
              <a:rPr lang="en" sz="1400" err="1"/>
              <a:t>almacenar</a:t>
            </a:r>
            <a:r>
              <a:rPr lang="en" sz="1400"/>
              <a:t> hasta 128 terabytes.</a:t>
            </a:r>
            <a:endParaRPr lang="en" b="1"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BLOB</a:t>
            </a:r>
          </a:p>
        </p:txBody>
      </p:sp>
      <p:sp>
        <p:nvSpPr>
          <p:cNvPr id="332" name="Google Shape;332;p19"/>
          <p:cNvSpPr txBox="1">
            <a:spLocks noGrp="1"/>
          </p:cNvSpPr>
          <p:nvPr>
            <p:ph type="body" idx="2"/>
          </p:nvPr>
        </p:nvSpPr>
        <p:spPr>
          <a:xfrm>
            <a:off x="2927162" y="1506673"/>
            <a:ext cx="2590073" cy="3035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CLOB NCLOB</a:t>
            </a:r>
          </a:p>
          <a:p>
            <a:pPr marL="0" indent="0">
              <a:buNone/>
            </a:pPr>
            <a:r>
              <a:rPr lang="en" err="1"/>
              <a:t>Puede</a:t>
            </a:r>
            <a:r>
              <a:rPr lang="en"/>
              <a:t> </a:t>
            </a:r>
            <a:r>
              <a:rPr lang="en" err="1"/>
              <a:t>almacenar</a:t>
            </a:r>
            <a:r>
              <a:rPr lang="en"/>
              <a:t> hasta 128 terabytes, </a:t>
            </a:r>
            <a:r>
              <a:rPr lang="en" err="1"/>
              <a:t>tambien</a:t>
            </a:r>
            <a:r>
              <a:rPr lang="en"/>
              <a:t> </a:t>
            </a:r>
            <a:r>
              <a:rPr lang="en" err="1"/>
              <a:t>puede</a:t>
            </a:r>
            <a:r>
              <a:rPr lang="en"/>
              <a:t> </a:t>
            </a:r>
            <a:r>
              <a:rPr lang="en" err="1"/>
              <a:t>almacenar</a:t>
            </a:r>
            <a:r>
              <a:rPr lang="en"/>
              <a:t> </a:t>
            </a:r>
            <a:r>
              <a:rPr lang="en" err="1"/>
              <a:t>caracteres</a:t>
            </a:r>
            <a:r>
              <a:rPr lang="en"/>
              <a:t> del </a:t>
            </a:r>
            <a:r>
              <a:rPr lang="en" err="1"/>
              <a:t>unicode</a:t>
            </a:r>
            <a:r>
              <a:rPr lang="en"/>
              <a:t>.</a:t>
            </a:r>
          </a:p>
        </p:txBody>
      </p:sp>
      <p:sp>
        <p:nvSpPr>
          <p:cNvPr id="333" name="Google Shape;333;p19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Google Shape;330;p19">
            <a:extLst>
              <a:ext uri="{FF2B5EF4-FFF2-40B4-BE49-F238E27FC236}">
                <a16:creationId xmlns:a16="http://schemas.microsoft.com/office/drawing/2014/main" id="{2384440D-C8F1-4F80-820F-79565F4CE709}"/>
              </a:ext>
            </a:extLst>
          </p:cNvPr>
          <p:cNvSpPr txBox="1">
            <a:spLocks/>
          </p:cNvSpPr>
          <p:nvPr/>
        </p:nvSpPr>
        <p:spPr>
          <a:xfrm>
            <a:off x="5869641" y="1403059"/>
            <a:ext cx="3018498" cy="30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◍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>
              <a:buFont typeface="Inconsolata"/>
              <a:buNone/>
            </a:pPr>
            <a:r>
              <a:rPr lang="en-US" b="1"/>
              <a:t>BFILE</a:t>
            </a:r>
          </a:p>
          <a:p>
            <a:pPr marL="0" indent="0">
              <a:buNone/>
            </a:pPr>
            <a:r>
              <a:rPr lang="en-US"/>
              <a:t>No </a:t>
            </a:r>
            <a:r>
              <a:rPr lang="en-US" err="1"/>
              <a:t>tiene</a:t>
            </a:r>
            <a:r>
              <a:rPr lang="en-US"/>
              <a:t> un </a:t>
            </a:r>
            <a:r>
              <a:rPr lang="en-US" err="1"/>
              <a:t>tamaño</a:t>
            </a:r>
            <a:r>
              <a:rPr lang="en-US"/>
              <a:t> en </a:t>
            </a:r>
            <a:r>
              <a:rPr lang="en-US" err="1"/>
              <a:t>especifico</a:t>
            </a:r>
            <a:r>
              <a:rPr lang="en-US"/>
              <a:t>, </a:t>
            </a:r>
            <a:r>
              <a:rPr lang="en-US" err="1"/>
              <a:t>ya</a:t>
            </a:r>
            <a:r>
              <a:rPr lang="en-US"/>
              <a:t> que es una </a:t>
            </a:r>
            <a:r>
              <a:rPr lang="en-US" err="1"/>
              <a:t>referencia</a:t>
            </a:r>
            <a:r>
              <a:rPr lang="en-US"/>
              <a:t> a un </a:t>
            </a:r>
            <a:r>
              <a:rPr lang="en-US" err="1"/>
              <a:t>archivo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err="1">
                <a:solidFill>
                  <a:srgbClr val="6D9EEB"/>
                </a:solidFill>
              </a:rPr>
              <a:t>Integrantes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Adelaida Maldonado </a:t>
            </a:r>
            <a:r>
              <a:rPr lang="es-CO" sz="1400" dirty="0"/>
              <a:t>Esguerra</a:t>
            </a:r>
            <a:endParaRPr lang="en" sz="14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David Pel</a:t>
            </a:r>
            <a:r>
              <a:rPr lang="es-CO" sz="1400" dirty="0"/>
              <a:t>á</a:t>
            </a:r>
            <a:r>
              <a:rPr lang="en" sz="1400" dirty="0"/>
              <a:t>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Jesus Esteban Zapata</a:t>
            </a:r>
          </a:p>
        </p:txBody>
      </p:sp>
      <p:pic>
        <p:nvPicPr>
          <p:cNvPr id="284" name="Google Shape;284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825" y="397050"/>
            <a:ext cx="2002500" cy="97455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2057571" y="3154646"/>
            <a:ext cx="491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/>
              <a:t>RAW </a:t>
            </a:r>
            <a:br>
              <a:rPr lang="en" sz="6000"/>
            </a:br>
            <a:r>
              <a:rPr lang="en" sz="6000"/>
              <a:t>D</a:t>
            </a:r>
            <a:r>
              <a:rPr lang="es-CO" sz="6000"/>
              <a:t>a</a:t>
            </a:r>
            <a:r>
              <a:rPr lang="en" sz="6000" err="1"/>
              <a:t>tatype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113126" y="4484736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 err="1"/>
              <a:t>Guardar</a:t>
            </a:r>
            <a:r>
              <a:rPr lang="en" sz="1400"/>
              <a:t> </a:t>
            </a:r>
            <a:r>
              <a:rPr lang="en" sz="1400" err="1"/>
              <a:t>documentos</a:t>
            </a:r>
            <a:r>
              <a:rPr lang="en" sz="1400"/>
              <a:t> y multimedia</a:t>
            </a:r>
          </a:p>
        </p:txBody>
      </p:sp>
      <p:sp>
        <p:nvSpPr>
          <p:cNvPr id="312" name="Google Shape;312;p18"/>
          <p:cNvSpPr/>
          <p:nvPr/>
        </p:nvSpPr>
        <p:spPr>
          <a:xfrm>
            <a:off x="4828358" y="2195636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686186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64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>
            <a:spLocks noGrp="1"/>
          </p:cNvSpPr>
          <p:nvPr>
            <p:ph type="title"/>
          </p:nvPr>
        </p:nvSpPr>
        <p:spPr>
          <a:xfrm>
            <a:off x="1969123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Raw datatype</a:t>
            </a:r>
          </a:p>
        </p:txBody>
      </p:sp>
      <p:sp>
        <p:nvSpPr>
          <p:cNvPr id="342" name="Google Shape;342;p2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A2901-302A-4F8D-88DA-A028AEA9C4D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11948" y="1946644"/>
            <a:ext cx="6367344" cy="3084000"/>
          </a:xfrm>
        </p:spPr>
        <p:txBody>
          <a:bodyPr/>
          <a:lstStyle/>
          <a:p>
            <a:r>
              <a:rPr lang="en-US" sz="2000" b="1"/>
              <a:t>RAW y LONGRAW</a:t>
            </a:r>
            <a:r>
              <a:rPr lang="en-US" sz="2000"/>
              <a:t> son </a:t>
            </a:r>
            <a:r>
              <a:rPr lang="en-US" sz="2000" err="1"/>
              <a:t>tiempo</a:t>
            </a:r>
            <a:r>
              <a:rPr lang="en-US" sz="2000"/>
              <a:t> de </a:t>
            </a:r>
            <a:r>
              <a:rPr lang="en-US" sz="2000" err="1"/>
              <a:t>datos</a:t>
            </a:r>
            <a:r>
              <a:rPr lang="en-US" sz="2000"/>
              <a:t> los </a:t>
            </a:r>
            <a:r>
              <a:rPr lang="en-US" sz="2000" err="1"/>
              <a:t>cuales</a:t>
            </a:r>
            <a:r>
              <a:rPr lang="en-US" sz="2000"/>
              <a:t> no </a:t>
            </a:r>
            <a:r>
              <a:rPr lang="en-US" sz="2000" err="1"/>
              <a:t>estan</a:t>
            </a:r>
            <a:r>
              <a:rPr lang="en-US" sz="2000"/>
              <a:t> </a:t>
            </a:r>
            <a:r>
              <a:rPr lang="en-US" sz="2000" err="1"/>
              <a:t>hechos</a:t>
            </a:r>
            <a:r>
              <a:rPr lang="en-US" sz="2000"/>
              <a:t> para ser </a:t>
            </a:r>
            <a:r>
              <a:rPr lang="en-US" sz="2000" err="1"/>
              <a:t>interpretados</a:t>
            </a:r>
            <a:r>
              <a:rPr lang="en-US" sz="2000"/>
              <a:t>, </a:t>
            </a:r>
            <a:r>
              <a:rPr lang="en-US" sz="2000" err="1"/>
              <a:t>ya</a:t>
            </a:r>
            <a:r>
              <a:rPr lang="en-US" sz="2000"/>
              <a:t> que </a:t>
            </a:r>
            <a:r>
              <a:rPr lang="en-US" sz="2000" err="1"/>
              <a:t>su</a:t>
            </a:r>
            <a:r>
              <a:rPr lang="en-US" sz="2000"/>
              <a:t> </a:t>
            </a:r>
            <a:r>
              <a:rPr lang="en-US" sz="2000" err="1"/>
              <a:t>interpretacion</a:t>
            </a:r>
            <a:r>
              <a:rPr lang="en-US" sz="2000"/>
              <a:t> </a:t>
            </a:r>
            <a:r>
              <a:rPr lang="en-US" sz="2000" err="1"/>
              <a:t>deperende</a:t>
            </a:r>
            <a:r>
              <a:rPr lang="en-US" sz="2000"/>
              <a:t> del </a:t>
            </a:r>
            <a:r>
              <a:rPr lang="en-US" sz="2000" err="1"/>
              <a:t>uso</a:t>
            </a:r>
            <a:endParaRPr lang="en-US" sz="2000"/>
          </a:p>
          <a:p>
            <a:r>
              <a:rPr lang="en-US" sz="2000" b="1"/>
              <a:t>LONGRAW</a:t>
            </a:r>
            <a:r>
              <a:rPr lang="en-US" sz="2000"/>
              <a:t> </a:t>
            </a:r>
            <a:r>
              <a:rPr lang="en-US" sz="2000" err="1"/>
              <a:t>puede</a:t>
            </a:r>
            <a:r>
              <a:rPr lang="en-US" sz="2000"/>
              <a:t> ser </a:t>
            </a:r>
            <a:r>
              <a:rPr lang="en-US" sz="2000" err="1"/>
              <a:t>usado</a:t>
            </a:r>
            <a:r>
              <a:rPr lang="en-US" sz="2000"/>
              <a:t> </a:t>
            </a:r>
            <a:r>
              <a:rPr lang="en-US" sz="2000" err="1"/>
              <a:t>pata</a:t>
            </a:r>
            <a:r>
              <a:rPr lang="en-US" sz="2000"/>
              <a:t> </a:t>
            </a:r>
            <a:r>
              <a:rPr lang="en-US" sz="2000" err="1"/>
              <a:t>guardar</a:t>
            </a:r>
            <a:r>
              <a:rPr lang="en-US" sz="2000"/>
              <a:t>, </a:t>
            </a:r>
            <a:r>
              <a:rPr lang="en-US" sz="2000" err="1"/>
              <a:t>sonidos</a:t>
            </a:r>
            <a:r>
              <a:rPr lang="en-US" sz="2000"/>
              <a:t>, </a:t>
            </a:r>
            <a:r>
              <a:rPr lang="en-US" sz="2000" err="1"/>
              <a:t>documetos</a:t>
            </a:r>
            <a:r>
              <a:rPr lang="en-US" sz="2000"/>
              <a:t> y </a:t>
            </a:r>
            <a:r>
              <a:rPr lang="en-US" sz="2000" err="1"/>
              <a:t>arreglos</a:t>
            </a:r>
            <a:r>
              <a:rPr lang="en-US" sz="2000"/>
              <a:t> de binary Data.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622909" y="2728977"/>
            <a:ext cx="798489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/>
              <a:t>ROWID Y UROWID D</a:t>
            </a:r>
            <a:r>
              <a:rPr lang="es-CO" sz="6000"/>
              <a:t>a</a:t>
            </a:r>
            <a:r>
              <a:rPr lang="en" sz="6000" err="1"/>
              <a:t>tatype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089478" y="4130012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Guarda </a:t>
            </a:r>
            <a:r>
              <a:rPr lang="en" sz="1400" err="1"/>
              <a:t>direcciones</a:t>
            </a:r>
            <a:r>
              <a:rPr lang="en" sz="1400"/>
              <a:t> de </a:t>
            </a:r>
            <a:r>
              <a:rPr lang="en" sz="1400" err="1"/>
              <a:t>filas</a:t>
            </a:r>
            <a:r>
              <a:rPr lang="en" sz="1400"/>
              <a:t> en la base de </a:t>
            </a:r>
            <a:r>
              <a:rPr lang="en" sz="1400" err="1"/>
              <a:t>datos</a:t>
            </a:r>
            <a:r>
              <a:rPr lang="en" sz="1400"/>
              <a:t>, que </a:t>
            </a:r>
            <a:r>
              <a:rPr lang="en" sz="1400" err="1"/>
              <a:t>pueden</a:t>
            </a:r>
            <a:r>
              <a:rPr lang="en" sz="1400"/>
              <a:t> ser physical o logical (UROWID)</a:t>
            </a:r>
          </a:p>
        </p:txBody>
      </p:sp>
      <p:sp>
        <p:nvSpPr>
          <p:cNvPr id="312" name="Google Shape;312;p18"/>
          <p:cNvSpPr/>
          <p:nvPr/>
        </p:nvSpPr>
        <p:spPr>
          <a:xfrm>
            <a:off x="4828358" y="2195636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686186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07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35AB-681B-4A72-B73B-D0F8A3CA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762C-3E65-4DF2-B766-246F9193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123" y="2221166"/>
            <a:ext cx="3226200" cy="127329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ROWID</a:t>
            </a:r>
          </a:p>
          <a:p>
            <a:r>
              <a:rPr lang="en-US"/>
              <a:t>Es una pseudo </a:t>
            </a:r>
            <a:r>
              <a:rPr lang="en-US" err="1"/>
              <a:t>columna</a:t>
            </a:r>
            <a:r>
              <a:rPr lang="en-US"/>
              <a:t> no visible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49FF3-D580-406F-8833-BC6913C9316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Physical:</a:t>
            </a:r>
          </a:p>
          <a:p>
            <a:r>
              <a:rPr lang="en-US" dirty="0" err="1"/>
              <a:t>Guarda</a:t>
            </a:r>
            <a:r>
              <a:rPr lang="en-US" dirty="0"/>
              <a:t> las </a:t>
            </a:r>
            <a:r>
              <a:rPr lang="en-US" dirty="0" err="1"/>
              <a:t>direcciones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ordinarias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Logical:</a:t>
            </a:r>
          </a:p>
          <a:p>
            <a:r>
              <a:rPr lang="en-US" dirty="0" err="1"/>
              <a:t>Guarda</a:t>
            </a:r>
            <a:r>
              <a:rPr lang="en-US" dirty="0"/>
              <a:t> las </a:t>
            </a:r>
            <a:r>
              <a:rPr lang="en-US" dirty="0" err="1"/>
              <a:t>direcciones</a:t>
            </a:r>
            <a:r>
              <a:rPr lang="en-US" dirty="0"/>
              <a:t> de </a:t>
            </a:r>
            <a:r>
              <a:rPr lang="en-US" dirty="0" err="1"/>
              <a:t>filas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organizadas</a:t>
            </a:r>
            <a:r>
              <a:rPr lang="en-US" dirty="0"/>
              <a:t> por </a:t>
            </a:r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64C43-151A-4909-ADCC-0E752993D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279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630792" y="2953636"/>
            <a:ext cx="798489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400">
                <a:latin typeface="Inconsolata"/>
              </a:rPr>
              <a:t>ANSI, DB2, and SQL/DS</a:t>
            </a:r>
            <a:endParaRPr lang="en-US" sz="5400"/>
          </a:p>
          <a:p>
            <a:r>
              <a:rPr lang="en" sz="6000"/>
              <a:t> D</a:t>
            </a:r>
            <a:r>
              <a:rPr lang="es-CO" sz="6000"/>
              <a:t>a</a:t>
            </a:r>
            <a:r>
              <a:rPr lang="en" sz="6000" err="1"/>
              <a:t>tatype</a:t>
            </a:r>
            <a:endParaRPr lang="en" sz="6000"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089478" y="4358612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Oracle </a:t>
            </a:r>
            <a:r>
              <a:rPr lang="en" sz="1400" err="1"/>
              <a:t>soporta</a:t>
            </a:r>
            <a:r>
              <a:rPr lang="en" sz="1400"/>
              <a:t> </a:t>
            </a:r>
            <a:r>
              <a:rPr lang="en" sz="1400" err="1"/>
              <a:t>todos</a:t>
            </a:r>
            <a:r>
              <a:rPr lang="en" sz="1400"/>
              <a:t> los </a:t>
            </a:r>
            <a:r>
              <a:rPr lang="en" sz="1400" err="1"/>
              <a:t>datos</a:t>
            </a:r>
            <a:r>
              <a:rPr lang="en" sz="1400"/>
              <a:t> de </a:t>
            </a:r>
            <a:r>
              <a:rPr lang="en" sz="1400" err="1"/>
              <a:t>estos</a:t>
            </a:r>
            <a:r>
              <a:rPr lang="en" sz="1400"/>
              <a:t> </a:t>
            </a:r>
            <a:r>
              <a:rPr lang="en" sz="1400" err="1"/>
              <a:t>motores</a:t>
            </a:r>
            <a:r>
              <a:rPr lang="en" sz="1400"/>
              <a:t> de bases de </a:t>
            </a:r>
            <a:r>
              <a:rPr lang="en" sz="1400" err="1"/>
              <a:t>datos</a:t>
            </a:r>
          </a:p>
        </p:txBody>
      </p:sp>
      <p:sp>
        <p:nvSpPr>
          <p:cNvPr id="312" name="Google Shape;312;p18"/>
          <p:cNvSpPr/>
          <p:nvPr/>
        </p:nvSpPr>
        <p:spPr>
          <a:xfrm>
            <a:off x="4828358" y="2195636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686186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596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622909" y="2728977"/>
            <a:ext cx="798489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/>
              <a:t>XML D</a:t>
            </a:r>
            <a:r>
              <a:rPr lang="es-CO" sz="6000"/>
              <a:t>a</a:t>
            </a:r>
            <a:r>
              <a:rPr lang="en" sz="6000" err="1"/>
              <a:t>tatype</a:t>
            </a:r>
            <a:endParaRPr lang="en" sz="6000"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089478" y="4130012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Oracle </a:t>
            </a:r>
            <a:r>
              <a:rPr lang="en" sz="1400" err="1"/>
              <a:t>tiene</a:t>
            </a:r>
            <a:r>
              <a:rPr lang="en" sz="1400"/>
              <a:t> </a:t>
            </a:r>
            <a:r>
              <a:rPr lang="en" sz="1400" err="1"/>
              <a:t>muchas</a:t>
            </a:r>
            <a:r>
              <a:rPr lang="en" sz="1400"/>
              <a:t> </a:t>
            </a:r>
            <a:r>
              <a:rPr lang="en" sz="1400" err="1"/>
              <a:t>funciones</a:t>
            </a:r>
            <a:r>
              <a:rPr lang="en" sz="1400"/>
              <a:t> para </a:t>
            </a:r>
            <a:r>
              <a:rPr lang="en" sz="1400" err="1"/>
              <a:t>operar</a:t>
            </a:r>
            <a:r>
              <a:rPr lang="en" sz="1400"/>
              <a:t> en </a:t>
            </a:r>
            <a:r>
              <a:rPr lang="en" sz="1400" err="1"/>
              <a:t>este</a:t>
            </a:r>
            <a:r>
              <a:rPr lang="en" sz="1400"/>
              <a:t> </a:t>
            </a:r>
            <a:r>
              <a:rPr lang="en" sz="1400" err="1"/>
              <a:t>contenido</a:t>
            </a:r>
          </a:p>
        </p:txBody>
      </p:sp>
      <p:sp>
        <p:nvSpPr>
          <p:cNvPr id="312" name="Google Shape;312;p18"/>
          <p:cNvSpPr/>
          <p:nvPr/>
        </p:nvSpPr>
        <p:spPr>
          <a:xfrm>
            <a:off x="4828358" y="2195636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686186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2285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622909" y="2728977"/>
            <a:ext cx="798489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/>
              <a:t>URI Datatype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235309" y="4027536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Guarda direcciones o referencia a archivos dentro de la base de datos o el servidor donde esta se encuentra</a:t>
            </a:r>
          </a:p>
        </p:txBody>
      </p:sp>
      <p:sp>
        <p:nvSpPr>
          <p:cNvPr id="312" name="Google Shape;312;p18"/>
          <p:cNvSpPr/>
          <p:nvPr/>
        </p:nvSpPr>
        <p:spPr>
          <a:xfrm>
            <a:off x="4828358" y="2195636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686186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868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¡Gracias!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 b="1" dirty="0">
                <a:solidFill>
                  <a:srgbClr val="FF9900"/>
                </a:solidFill>
              </a:rPr>
              <a:t>¿</a:t>
            </a:r>
            <a:r>
              <a:rPr lang="en" sz="1400" b="1" err="1">
                <a:solidFill>
                  <a:srgbClr val="FF9900"/>
                </a:solidFill>
              </a:rPr>
              <a:t>Alguna</a:t>
            </a:r>
            <a:r>
              <a:rPr lang="en" sz="1400" b="1" dirty="0">
                <a:solidFill>
                  <a:srgbClr val="FF9900"/>
                </a:solidFill>
              </a:rPr>
              <a:t> </a:t>
            </a:r>
            <a:r>
              <a:rPr lang="en" sz="1400" b="1" err="1">
                <a:solidFill>
                  <a:srgbClr val="FF9900"/>
                </a:solidFill>
              </a:rPr>
              <a:t>pregunta</a:t>
            </a:r>
            <a:r>
              <a:rPr lang="en" sz="1400" b="1" dirty="0">
                <a:solidFill>
                  <a:srgbClr val="FF9900"/>
                </a:solidFill>
              </a:rPr>
              <a:t>?</a:t>
            </a:r>
            <a:endParaRPr lang="es-CO" sz="1400" b="1"/>
          </a:p>
        </p:txBody>
      </p:sp>
      <p:sp>
        <p:nvSpPr>
          <p:cNvPr id="475" name="Google Shape;475;p35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476" name="Google Shape;476;p3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1.</a:t>
            </a:r>
            <a:endParaRPr sz="6000">
              <a:solidFill>
                <a:srgbClr val="6D9EEB"/>
              </a:solidFill>
            </a:endParaRPr>
          </a:p>
          <a:p>
            <a:r>
              <a:rPr lang="en-US"/>
              <a:t>¿</a:t>
            </a:r>
            <a:r>
              <a:rPr lang="en-US" err="1"/>
              <a:t>Qué</a:t>
            </a:r>
            <a:r>
              <a:rPr lang="en-US"/>
              <a:t> es oracle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Breve </a:t>
            </a:r>
            <a:r>
              <a:rPr lang="en" err="1"/>
              <a:t>introducción</a:t>
            </a:r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198258" y="1601936"/>
            <a:ext cx="6702127" cy="23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s-MX"/>
              <a:t>Oracle </a:t>
            </a:r>
            <a:r>
              <a:rPr lang="es-MX" err="1"/>
              <a:t>Corporation</a:t>
            </a:r>
            <a:r>
              <a:rPr lang="es-MX"/>
              <a:t> es una compañía especializada en el desarrollo de soluciones de nube y locales. Según la clasificación correspondiente al año 2006, ocupa el primer lugar en la categoría de las bases de datos y el séptimo lugar a nivel mundial de las compañías de tecnologías de la información.</a:t>
            </a: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98" name="Google Shape;298;p1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¿Qué es Oracle Data Base?</a:t>
            </a:r>
            <a:endParaRPr dirty="0"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7D7653-181B-42D1-BD4A-9B704E3C329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9127" y="1323576"/>
            <a:ext cx="3688222" cy="3007500"/>
          </a:xfrm>
        </p:spPr>
        <p:txBody>
          <a:bodyPr/>
          <a:lstStyle/>
          <a:p>
            <a:r>
              <a:rPr lang="es-MX" dirty="0"/>
              <a:t>Es una base de datos comúnmente utilizada para ejecutar cargas de trabajo de procesamiento de transacciones en línea, almacenamiento de datos y bases de datos mixtas. 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1294940-3736-4A36-9112-D523B446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674" y="1323576"/>
            <a:ext cx="3226200" cy="3007500"/>
          </a:xfrm>
        </p:spPr>
        <p:txBody>
          <a:bodyPr/>
          <a:lstStyle/>
          <a:p>
            <a:r>
              <a:rPr lang="es-MX" dirty="0"/>
              <a:t>Oracle </a:t>
            </a:r>
            <a:r>
              <a:rPr lang="es-MX" dirty="0" err="1"/>
              <a:t>Database</a:t>
            </a:r>
            <a:r>
              <a:rPr lang="es-MX" dirty="0"/>
              <a:t> (comúnmente conocida como Oracle RDBMS o simplemente como Oracle) es un sistema de gestión de bases de datos </a:t>
            </a:r>
            <a:r>
              <a:rPr lang="es-MX" dirty="0" err="1"/>
              <a:t>multimodelo</a:t>
            </a:r>
            <a:r>
              <a:rPr lang="es-MX" dirty="0"/>
              <a:t> producido y comercializado por Oracle </a:t>
            </a:r>
            <a:r>
              <a:rPr lang="es-MX" dirty="0" err="1"/>
              <a:t>Corporation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E8FC2D6-3264-44FA-B07A-DBE39BC1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625" y="5639879"/>
            <a:ext cx="5668800" cy="11598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2F083887-AE09-40C7-BCB5-0A09A22415BE}"/>
              </a:ext>
            </a:extLst>
          </p:cNvPr>
          <p:cNvSpPr txBox="1">
            <a:spLocks/>
          </p:cNvSpPr>
          <p:nvPr/>
        </p:nvSpPr>
        <p:spPr>
          <a:xfrm>
            <a:off x="433667" y="1436676"/>
            <a:ext cx="8276665" cy="30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◍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MX" dirty="0"/>
              <a:t>La última versión de Oracle es la versión 19c. La primera base de datos diseñada para </a:t>
            </a:r>
            <a:r>
              <a:rPr lang="es-MX" i="1" dirty="0"/>
              <a:t>Cloud Computing</a:t>
            </a:r>
            <a:r>
              <a:rPr lang="es-MX" dirty="0"/>
              <a:t>, que fue lanzada en 2013, fue Oracle 12c, con ella Oracle intentaba facilitar los esfuerzos de las empresas para estandarizar, consolidar y automatizar los servicios de las bases de datos en la nube.</a:t>
            </a:r>
          </a:p>
        </p:txBody>
      </p:sp>
    </p:spTree>
    <p:extLst>
      <p:ext uri="{BB962C8B-B14F-4D97-AF65-F5344CB8AC3E}">
        <p14:creationId xmlns:p14="http://schemas.microsoft.com/office/powerpoint/2010/main" val="8636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Programado en:</a:t>
            </a:r>
          </a:p>
          <a:p>
            <a:pPr marL="285750" indent="-285750"/>
            <a:r>
              <a:rPr lang="es-CO" b="1" dirty="0"/>
              <a:t>Java</a:t>
            </a:r>
          </a:p>
          <a:p>
            <a:pPr marL="285750" indent="-285750"/>
            <a:r>
              <a:rPr lang="es-CO" b="1" dirty="0"/>
              <a:t>C</a:t>
            </a:r>
          </a:p>
          <a:p>
            <a:pPr marL="285750" indent="-285750"/>
            <a:r>
              <a:rPr lang="es-CO" b="1" dirty="0"/>
              <a:t>C++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332" name="Google Shape;332;p19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Escrito en:</a:t>
            </a:r>
          </a:p>
          <a:p>
            <a:pPr marL="285750" indent="-285750"/>
            <a:r>
              <a:rPr lang="es-CO" b="1" dirty="0"/>
              <a:t>Lenguaje ensamblador</a:t>
            </a:r>
          </a:p>
          <a:p>
            <a:pPr marL="285750" indent="-285750"/>
            <a:r>
              <a:rPr lang="es-CO" b="1" dirty="0"/>
              <a:t>C</a:t>
            </a:r>
          </a:p>
          <a:p>
            <a:pPr marL="285750" indent="-285750"/>
            <a:r>
              <a:rPr lang="es-CO" b="1" dirty="0"/>
              <a:t>C++</a:t>
            </a:r>
          </a:p>
        </p:txBody>
      </p:sp>
      <p:sp>
        <p:nvSpPr>
          <p:cNvPr id="333" name="Google Shape;333;p19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0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2.</a:t>
            </a:r>
            <a:endParaRPr sz="6000">
              <a:solidFill>
                <a:srgbClr val="6D9EEB"/>
              </a:solidFill>
            </a:endParaRPr>
          </a:p>
          <a:p>
            <a:r>
              <a:rPr lang="en-US" err="1"/>
              <a:t>Tipos</a:t>
            </a:r>
            <a:r>
              <a:rPr lang="en-US"/>
              <a:t> de </a:t>
            </a:r>
            <a:r>
              <a:rPr lang="en-US" err="1"/>
              <a:t>datos</a:t>
            </a:r>
          </a:p>
        </p:txBody>
      </p:sp>
      <p:sp>
        <p:nvSpPr>
          <p:cNvPr id="291" name="Google Shape;291;p15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Breve </a:t>
            </a:r>
            <a:r>
              <a:rPr lang="en" err="1"/>
              <a:t>introducción</a:t>
            </a:r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6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2112750" y="2878750"/>
            <a:ext cx="491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/>
              <a:t>Character Datatype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085536" y="4358612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Guarda </a:t>
            </a:r>
            <a:r>
              <a:rPr lang="en" sz="1400" err="1"/>
              <a:t>caracteres</a:t>
            </a:r>
            <a:r>
              <a:rPr lang="en" sz="1400"/>
              <a:t> </a:t>
            </a:r>
            <a:r>
              <a:rPr lang="en" sz="1400" err="1"/>
              <a:t>alfanumericos</a:t>
            </a:r>
            <a:r>
              <a:rPr lang="en" sz="1400"/>
              <a:t> en </a:t>
            </a:r>
            <a:r>
              <a:rPr lang="en" sz="1400" err="1"/>
              <a:t>cadenas</a:t>
            </a:r>
            <a:r>
              <a:rPr lang="en" sz="1400"/>
              <a:t> Strings</a:t>
            </a:r>
          </a:p>
        </p:txBody>
      </p:sp>
      <p:sp>
        <p:nvSpPr>
          <p:cNvPr id="312" name="Google Shape;312;p18"/>
          <p:cNvSpPr/>
          <p:nvPr/>
        </p:nvSpPr>
        <p:spPr>
          <a:xfrm>
            <a:off x="4828358" y="2195636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686186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E004A"/>
      </a:dk1>
      <a:lt1>
        <a:srgbClr val="FFFFFF"/>
      </a:lt1>
      <a:dk2>
        <a:srgbClr val="8E7CC3"/>
      </a:dk2>
      <a:lt2>
        <a:srgbClr val="ECE9F0"/>
      </a:lt2>
      <a:accent1>
        <a:srgbClr val="432E64"/>
      </a:accent1>
      <a:accent2>
        <a:srgbClr val="51387A"/>
      </a:accent2>
      <a:accent3>
        <a:srgbClr val="C20E9B"/>
      </a:accent3>
      <a:accent4>
        <a:srgbClr val="00B4C2"/>
      </a:accent4>
      <a:accent5>
        <a:srgbClr val="FF9900"/>
      </a:accent5>
      <a:accent6>
        <a:srgbClr val="6D9EE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1F552DF13A6D40B459BD2966D82FC3" ma:contentTypeVersion="2" ma:contentTypeDescription="Crear nuevo documento." ma:contentTypeScope="" ma:versionID="cb6b097333074f1272ee6a480753d2eb">
  <xsd:schema xmlns:xsd="http://www.w3.org/2001/XMLSchema" xmlns:xs="http://www.w3.org/2001/XMLSchema" xmlns:p="http://schemas.microsoft.com/office/2006/metadata/properties" xmlns:ns2="580b4332-39d2-4436-8fe6-7a9bf13888b4" targetNamespace="http://schemas.microsoft.com/office/2006/metadata/properties" ma:root="true" ma:fieldsID="7654efbc84f9c50c391881551787005a" ns2:_="">
    <xsd:import namespace="580b4332-39d2-4436-8fe6-7a9bf1388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b4332-39d2-4436-8fe6-7a9bf1388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DD4E3E-3852-4BBD-85DE-72F34D557385}"/>
</file>

<file path=customXml/itemProps2.xml><?xml version="1.0" encoding="utf-8"?>
<ds:datastoreItem xmlns:ds="http://schemas.openxmlformats.org/officeDocument/2006/customXml" ds:itemID="{4FD4F2F8-DCD8-4CAB-A6C5-96AF7F4A6096}"/>
</file>

<file path=customXml/itemProps3.xml><?xml version="1.0" encoding="utf-8"?>
<ds:datastoreItem xmlns:ds="http://schemas.openxmlformats.org/officeDocument/2006/customXml" ds:itemID="{79E857D6-5C50-4EDD-B5B4-566B55719BEC}"/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723</Words>
  <Application>Microsoft Office PowerPoint</Application>
  <PresentationFormat>Presentación en pantalla (16:9)</PresentationFormat>
  <Paragraphs>129</Paragraphs>
  <Slides>27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Inconsolata</vt:lpstr>
      <vt:lpstr>Arial</vt:lpstr>
      <vt:lpstr>Wingdings</vt:lpstr>
      <vt:lpstr>Nixie One</vt:lpstr>
      <vt:lpstr>Hecate template</vt:lpstr>
      <vt:lpstr>Oracle Database</vt:lpstr>
      <vt:lpstr>Integrantes</vt:lpstr>
      <vt:lpstr>1. ¿Qué es oracle</vt:lpstr>
      <vt:lpstr>Presentación de PowerPoint</vt:lpstr>
      <vt:lpstr>¿Qué es Oracle Data Base?</vt:lpstr>
      <vt:lpstr>Presentación de PowerPoint</vt:lpstr>
      <vt:lpstr>Presentación de PowerPoint</vt:lpstr>
      <vt:lpstr>2. Tipos de datos</vt:lpstr>
      <vt:lpstr>Character Datatype</vt:lpstr>
      <vt:lpstr>Character Datatype</vt:lpstr>
      <vt:lpstr>Numeric  Datatype</vt:lpstr>
      <vt:lpstr>Number datatype</vt:lpstr>
      <vt:lpstr>Presentación de PowerPoint</vt:lpstr>
      <vt:lpstr>LONG y LOB number datatype</vt:lpstr>
      <vt:lpstr>DATE  Datatype</vt:lpstr>
      <vt:lpstr>Date Datatype</vt:lpstr>
      <vt:lpstr>Presentación de PowerPoint</vt:lpstr>
      <vt:lpstr>LOB  Datatype</vt:lpstr>
      <vt:lpstr>BLOB</vt:lpstr>
      <vt:lpstr>RAW  Datatype</vt:lpstr>
      <vt:lpstr>Raw datatype</vt:lpstr>
      <vt:lpstr>ROWID Y UROWID Datatype</vt:lpstr>
      <vt:lpstr>Presentación de PowerPoint</vt:lpstr>
      <vt:lpstr>ANSI, DB2, and SQL/DS  Datatype</vt:lpstr>
      <vt:lpstr>XML Datatype</vt:lpstr>
      <vt:lpstr>URI Datatype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Database</dc:title>
  <dc:creator>amaldonade</dc:creator>
  <cp:lastModifiedBy>ademaes@outlook.com</cp:lastModifiedBy>
  <cp:revision>2</cp:revision>
  <dcterms:modified xsi:type="dcterms:W3CDTF">2020-03-23T16:24:07Z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0x010100731F552DF13A6D40B459BD2966D82FC3</vt:lpwstr>
  </property>
</Properties>
</file>