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8" r:id="rId17"/>
    <p:sldId id="279" r:id="rId18"/>
    <p:sldId id="272" r:id="rId19"/>
    <p:sldId id="287" r:id="rId20"/>
    <p:sldId id="277" r:id="rId21"/>
    <p:sldId id="288" r:id="rId22"/>
    <p:sldId id="280" r:id="rId23"/>
    <p:sldId id="281" r:id="rId24"/>
    <p:sldId id="273" r:id="rId25"/>
    <p:sldId id="274" r:id="rId26"/>
    <p:sldId id="275" r:id="rId27"/>
    <p:sldId id="282" r:id="rId28"/>
    <p:sldId id="284" r:id="rId29"/>
    <p:sldId id="285" r:id="rId30"/>
    <p:sldId id="276" r:id="rId31"/>
  </p:sldIdLst>
  <p:sldSz cx="9144000" cy="5143500" type="screen16x9"/>
  <p:notesSz cx="9144000" cy="51435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1"/>
  </p:normalViewPr>
  <p:slideViewPr>
    <p:cSldViewPr>
      <p:cViewPr>
        <p:scale>
          <a:sx n="180" d="100"/>
          <a:sy n="180" d="100"/>
        </p:scale>
        <p:origin x="-32" y="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EB9E90E-3328-4D44-A403-69C44C012B3B}" type="datetimeFigureOut">
              <a:rPr lang="es-CO" smtClean="0"/>
              <a:t>17/02/19</a:t>
            </a:fld>
            <a:endParaRPr lang="es-CO"/>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C6385972-FA52-469D-8026-A1DBAC83804A}" type="slidenum">
              <a:rPr lang="es-CO" smtClean="0"/>
              <a:t>‹Nº›</a:t>
            </a:fld>
            <a:endParaRPr lang="es-CO"/>
          </a:p>
        </p:txBody>
      </p:sp>
    </p:spTree>
    <p:extLst>
      <p:ext uri="{BB962C8B-B14F-4D97-AF65-F5344CB8AC3E}">
        <p14:creationId xmlns:p14="http://schemas.microsoft.com/office/powerpoint/2010/main" val="376491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C6385972-FA52-469D-8026-A1DBAC83804A}" type="slidenum">
              <a:rPr lang="es-CO" smtClean="0"/>
              <a:t>27</a:t>
            </a:fld>
            <a:endParaRPr lang="es-CO"/>
          </a:p>
        </p:txBody>
      </p:sp>
    </p:spTree>
    <p:extLst>
      <p:ext uri="{BB962C8B-B14F-4D97-AF65-F5344CB8AC3E}">
        <p14:creationId xmlns:p14="http://schemas.microsoft.com/office/powerpoint/2010/main" val="2867483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412605" y="1961285"/>
            <a:ext cx="5374050" cy="290637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9144000" cy="916305"/>
          </a:xfrm>
          <a:custGeom>
            <a:avLst/>
            <a:gdLst/>
            <a:ahLst/>
            <a:cxnLst/>
            <a:rect l="l" t="t" r="r" b="b"/>
            <a:pathLst>
              <a:path w="9144000" h="916305">
                <a:moveTo>
                  <a:pt x="0" y="915924"/>
                </a:moveTo>
                <a:lnTo>
                  <a:pt x="9144000" y="915924"/>
                </a:lnTo>
                <a:lnTo>
                  <a:pt x="9144000" y="0"/>
                </a:lnTo>
                <a:lnTo>
                  <a:pt x="0" y="0"/>
                </a:lnTo>
                <a:lnTo>
                  <a:pt x="0" y="915924"/>
                </a:lnTo>
                <a:close/>
              </a:path>
            </a:pathLst>
          </a:custGeom>
          <a:solidFill>
            <a:srgbClr val="1F487C"/>
          </a:solidFill>
        </p:spPr>
        <p:txBody>
          <a:bodyPr wrap="square" lIns="0" tIns="0" rIns="0" bIns="0" rtlCol="0"/>
          <a:lstStyle/>
          <a:p>
            <a:endParaRPr/>
          </a:p>
        </p:txBody>
      </p:sp>
      <p:sp>
        <p:nvSpPr>
          <p:cNvPr id="18" name="bk object 18"/>
          <p:cNvSpPr/>
          <p:nvPr/>
        </p:nvSpPr>
        <p:spPr>
          <a:xfrm>
            <a:off x="179831" y="262127"/>
            <a:ext cx="903732" cy="437388"/>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1187196" y="335279"/>
            <a:ext cx="0" cy="288290"/>
          </a:xfrm>
          <a:custGeom>
            <a:avLst/>
            <a:gdLst/>
            <a:ahLst/>
            <a:cxnLst/>
            <a:rect l="l" t="t" r="r" b="b"/>
            <a:pathLst>
              <a:path h="288290">
                <a:moveTo>
                  <a:pt x="0" y="0"/>
                </a:moveTo>
                <a:lnTo>
                  <a:pt x="0" y="288036"/>
                </a:lnTo>
              </a:path>
            </a:pathLst>
          </a:custGeom>
          <a:ln w="9144">
            <a:solidFill>
              <a:srgbClr val="FFFFFF"/>
            </a:solidFill>
          </a:ln>
        </p:spPr>
        <p:txBody>
          <a:bodyPr wrap="square" lIns="0" tIns="0" rIns="0" bIns="0" rtlCol="0"/>
          <a:lstStyle/>
          <a:p>
            <a:endParaRPr/>
          </a:p>
        </p:txBody>
      </p:sp>
      <p:sp>
        <p:nvSpPr>
          <p:cNvPr id="2" name="Holder 2"/>
          <p:cNvSpPr>
            <a:spLocks noGrp="1"/>
          </p:cNvSpPr>
          <p:nvPr>
            <p:ph type="ctrTitle"/>
          </p:nvPr>
        </p:nvSpPr>
        <p:spPr>
          <a:xfrm>
            <a:off x="4085971" y="321690"/>
            <a:ext cx="972057"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916305"/>
          </a:xfrm>
          <a:custGeom>
            <a:avLst/>
            <a:gdLst/>
            <a:ahLst/>
            <a:cxnLst/>
            <a:rect l="l" t="t" r="r" b="b"/>
            <a:pathLst>
              <a:path w="9144000" h="916305">
                <a:moveTo>
                  <a:pt x="0" y="915924"/>
                </a:moveTo>
                <a:lnTo>
                  <a:pt x="9144000" y="915924"/>
                </a:lnTo>
                <a:lnTo>
                  <a:pt x="9144000" y="0"/>
                </a:lnTo>
                <a:lnTo>
                  <a:pt x="0" y="0"/>
                </a:lnTo>
                <a:lnTo>
                  <a:pt x="0" y="915924"/>
                </a:lnTo>
                <a:close/>
              </a:path>
            </a:pathLst>
          </a:custGeom>
          <a:solidFill>
            <a:srgbClr val="1F487C"/>
          </a:solidFill>
        </p:spPr>
        <p:txBody>
          <a:bodyPr wrap="square" lIns="0" tIns="0" rIns="0" bIns="0" rtlCol="0"/>
          <a:lstStyle/>
          <a:p>
            <a:endParaRPr/>
          </a:p>
        </p:txBody>
      </p:sp>
      <p:sp>
        <p:nvSpPr>
          <p:cNvPr id="17" name="bk object 17"/>
          <p:cNvSpPr/>
          <p:nvPr/>
        </p:nvSpPr>
        <p:spPr>
          <a:xfrm>
            <a:off x="179831" y="262127"/>
            <a:ext cx="903732" cy="437388"/>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1187196" y="335279"/>
            <a:ext cx="0" cy="288290"/>
          </a:xfrm>
          <a:custGeom>
            <a:avLst/>
            <a:gdLst/>
            <a:ahLst/>
            <a:cxnLst/>
            <a:rect l="l" t="t" r="r" b="b"/>
            <a:pathLst>
              <a:path h="288290">
                <a:moveTo>
                  <a:pt x="0" y="0"/>
                </a:moveTo>
                <a:lnTo>
                  <a:pt x="0" y="288036"/>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916305"/>
          </a:xfrm>
          <a:custGeom>
            <a:avLst/>
            <a:gdLst/>
            <a:ahLst/>
            <a:cxnLst/>
            <a:rect l="l" t="t" r="r" b="b"/>
            <a:pathLst>
              <a:path w="9144000" h="916305">
                <a:moveTo>
                  <a:pt x="0" y="915924"/>
                </a:moveTo>
                <a:lnTo>
                  <a:pt x="9144000" y="915924"/>
                </a:lnTo>
                <a:lnTo>
                  <a:pt x="9144000" y="0"/>
                </a:lnTo>
                <a:lnTo>
                  <a:pt x="0" y="0"/>
                </a:lnTo>
                <a:lnTo>
                  <a:pt x="0" y="915924"/>
                </a:lnTo>
                <a:close/>
              </a:path>
            </a:pathLst>
          </a:custGeom>
          <a:solidFill>
            <a:srgbClr val="1F487C"/>
          </a:solidFill>
        </p:spPr>
        <p:txBody>
          <a:bodyPr wrap="square" lIns="0" tIns="0" rIns="0" bIns="0" rtlCol="0"/>
          <a:lstStyle/>
          <a:p>
            <a:endParaRPr/>
          </a:p>
        </p:txBody>
      </p:sp>
      <p:sp>
        <p:nvSpPr>
          <p:cNvPr id="17" name="bk object 17"/>
          <p:cNvSpPr/>
          <p:nvPr/>
        </p:nvSpPr>
        <p:spPr>
          <a:xfrm>
            <a:off x="179831" y="262127"/>
            <a:ext cx="903732" cy="437388"/>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1187196" y="335279"/>
            <a:ext cx="0" cy="288290"/>
          </a:xfrm>
          <a:custGeom>
            <a:avLst/>
            <a:gdLst/>
            <a:ahLst/>
            <a:cxnLst/>
            <a:rect l="l" t="t" r="r" b="b"/>
            <a:pathLst>
              <a:path h="288290">
                <a:moveTo>
                  <a:pt x="0" y="0"/>
                </a:moveTo>
                <a:lnTo>
                  <a:pt x="0" y="288036"/>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916305"/>
          </a:xfrm>
          <a:custGeom>
            <a:avLst/>
            <a:gdLst/>
            <a:ahLst/>
            <a:cxnLst/>
            <a:rect l="l" t="t" r="r" b="b"/>
            <a:pathLst>
              <a:path w="9144000" h="916305">
                <a:moveTo>
                  <a:pt x="0" y="915924"/>
                </a:moveTo>
                <a:lnTo>
                  <a:pt x="9144000" y="915924"/>
                </a:lnTo>
                <a:lnTo>
                  <a:pt x="9144000" y="0"/>
                </a:lnTo>
                <a:lnTo>
                  <a:pt x="0" y="0"/>
                </a:lnTo>
                <a:lnTo>
                  <a:pt x="0" y="915924"/>
                </a:lnTo>
                <a:close/>
              </a:path>
            </a:pathLst>
          </a:custGeom>
          <a:solidFill>
            <a:srgbClr val="1F487C"/>
          </a:solidFill>
        </p:spPr>
        <p:txBody>
          <a:bodyPr wrap="square" lIns="0" tIns="0" rIns="0" bIns="0" rtlCol="0"/>
          <a:lstStyle/>
          <a:p>
            <a:endParaRPr/>
          </a:p>
        </p:txBody>
      </p:sp>
      <p:sp>
        <p:nvSpPr>
          <p:cNvPr id="2" name="Holder 2"/>
          <p:cNvSpPr>
            <a:spLocks noGrp="1"/>
          </p:cNvSpPr>
          <p:nvPr>
            <p:ph type="title"/>
          </p:nvPr>
        </p:nvSpPr>
        <p:spPr>
          <a:xfrm>
            <a:off x="3048634" y="376555"/>
            <a:ext cx="3046730" cy="330834"/>
          </a:xfrm>
          <a:prstGeom prst="rect">
            <a:avLst/>
          </a:prstGeom>
        </p:spPr>
        <p:txBody>
          <a:bodyPr wrap="square" lIns="0" tIns="0" rIns="0" bIns="0">
            <a:spAutoFit/>
          </a:bodyPr>
          <a:lstStyle>
            <a:lvl1pPr>
              <a:defRPr sz="2000" b="1" i="0">
                <a:solidFill>
                  <a:schemeClr val="bg1"/>
                </a:solidFill>
                <a:latin typeface="Arial"/>
                <a:cs typeface="Arial"/>
              </a:defRPr>
            </a:lvl1pPr>
          </a:lstStyle>
          <a:p>
            <a:endParaRPr/>
          </a:p>
        </p:txBody>
      </p:sp>
      <p:sp>
        <p:nvSpPr>
          <p:cNvPr id="3" name="Holder 3"/>
          <p:cNvSpPr>
            <a:spLocks noGrp="1"/>
          </p:cNvSpPr>
          <p:nvPr>
            <p:ph type="body" idx="1"/>
          </p:nvPr>
        </p:nvSpPr>
        <p:spPr>
          <a:xfrm>
            <a:off x="831900" y="2129917"/>
            <a:ext cx="7480198" cy="2319020"/>
          </a:xfrm>
          <a:prstGeom prst="rect">
            <a:avLst/>
          </a:prstGeom>
        </p:spPr>
        <p:txBody>
          <a:bodyPr wrap="square" lIns="0" tIns="0" rIns="0" bIns="0">
            <a:spAutoFit/>
          </a:bodyPr>
          <a:lstStyle>
            <a:lvl1pPr>
              <a:defRPr sz="12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2/17/19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bit.ly/1LQX7Hm"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bit.ly/2wpUQV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bit.ly/2xE3y1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bit.ly/1LQX7H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it.ly/2pF3b2Z"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28015"/>
          </a:xfrm>
          <a:custGeom>
            <a:avLst/>
            <a:gdLst/>
            <a:ahLst/>
            <a:cxnLst/>
            <a:rect l="l" t="t" r="r" b="b"/>
            <a:pathLst>
              <a:path w="9144000" h="628015">
                <a:moveTo>
                  <a:pt x="0" y="627888"/>
                </a:moveTo>
                <a:lnTo>
                  <a:pt x="9144000" y="627888"/>
                </a:lnTo>
                <a:lnTo>
                  <a:pt x="9144000" y="0"/>
                </a:lnTo>
                <a:lnTo>
                  <a:pt x="0" y="0"/>
                </a:lnTo>
                <a:lnTo>
                  <a:pt x="0" y="627888"/>
                </a:lnTo>
                <a:close/>
              </a:path>
            </a:pathLst>
          </a:custGeom>
          <a:solidFill>
            <a:srgbClr val="1F487C"/>
          </a:solidFill>
        </p:spPr>
        <p:txBody>
          <a:bodyPr wrap="square" lIns="0" tIns="0" rIns="0" bIns="0" rtlCol="0"/>
          <a:lstStyle/>
          <a:p>
            <a:endParaRPr/>
          </a:p>
        </p:txBody>
      </p:sp>
      <p:sp>
        <p:nvSpPr>
          <p:cNvPr id="3" name="object 3"/>
          <p:cNvSpPr/>
          <p:nvPr/>
        </p:nvSpPr>
        <p:spPr>
          <a:xfrm>
            <a:off x="0" y="2167127"/>
            <a:ext cx="9144000" cy="2976880"/>
          </a:xfrm>
          <a:custGeom>
            <a:avLst/>
            <a:gdLst/>
            <a:ahLst/>
            <a:cxnLst/>
            <a:rect l="l" t="t" r="r" b="b"/>
            <a:pathLst>
              <a:path w="9144000" h="2976879">
                <a:moveTo>
                  <a:pt x="0" y="2976371"/>
                </a:moveTo>
                <a:lnTo>
                  <a:pt x="9144000" y="2976371"/>
                </a:lnTo>
                <a:lnTo>
                  <a:pt x="9144000" y="0"/>
                </a:lnTo>
                <a:lnTo>
                  <a:pt x="0" y="0"/>
                </a:lnTo>
                <a:lnTo>
                  <a:pt x="0" y="2976371"/>
                </a:lnTo>
                <a:close/>
              </a:path>
            </a:pathLst>
          </a:custGeom>
          <a:solidFill>
            <a:srgbClr val="1F487C"/>
          </a:solidFill>
        </p:spPr>
        <p:txBody>
          <a:bodyPr wrap="square" lIns="0" tIns="0" rIns="0" bIns="0" rtlCol="0"/>
          <a:lstStyle/>
          <a:p>
            <a:endParaRPr/>
          </a:p>
        </p:txBody>
      </p:sp>
      <p:sp>
        <p:nvSpPr>
          <p:cNvPr id="4" name="object 4"/>
          <p:cNvSpPr/>
          <p:nvPr/>
        </p:nvSpPr>
        <p:spPr>
          <a:xfrm>
            <a:off x="5795771" y="4114800"/>
            <a:ext cx="1191768" cy="57607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92695" y="4187952"/>
            <a:ext cx="0" cy="432434"/>
          </a:xfrm>
          <a:custGeom>
            <a:avLst/>
            <a:gdLst/>
            <a:ahLst/>
            <a:cxnLst/>
            <a:rect l="l" t="t" r="r" b="b"/>
            <a:pathLst>
              <a:path h="432435">
                <a:moveTo>
                  <a:pt x="0" y="0"/>
                </a:moveTo>
                <a:lnTo>
                  <a:pt x="0" y="432054"/>
                </a:lnTo>
              </a:path>
            </a:pathLst>
          </a:custGeom>
          <a:ln w="9144">
            <a:solidFill>
              <a:srgbClr val="FFFFFF"/>
            </a:solidFill>
          </a:ln>
        </p:spPr>
        <p:txBody>
          <a:bodyPr wrap="square" lIns="0" tIns="0" rIns="0" bIns="0" rtlCol="0"/>
          <a:lstStyle/>
          <a:p>
            <a:endParaRPr/>
          </a:p>
        </p:txBody>
      </p:sp>
      <p:sp>
        <p:nvSpPr>
          <p:cNvPr id="7" name="object 7"/>
          <p:cNvSpPr txBox="1">
            <a:spLocks noGrp="1"/>
          </p:cNvSpPr>
          <p:nvPr>
            <p:ph type="title"/>
          </p:nvPr>
        </p:nvSpPr>
        <p:spPr>
          <a:xfrm>
            <a:off x="1524000" y="941260"/>
            <a:ext cx="6002655" cy="714555"/>
          </a:xfrm>
          <a:prstGeom prst="rect">
            <a:avLst/>
          </a:prstGeom>
        </p:spPr>
        <p:txBody>
          <a:bodyPr vert="horz" wrap="square" lIns="0" tIns="12700" rIns="0" bIns="0" rtlCol="0">
            <a:spAutoFit/>
          </a:bodyPr>
          <a:lstStyle/>
          <a:p>
            <a:pPr marL="1270" algn="ctr">
              <a:lnSpc>
                <a:spcPct val="95000"/>
              </a:lnSpc>
            </a:pPr>
            <a:r>
              <a:rPr sz="2400" spc="-150" dirty="0">
                <a:solidFill>
                  <a:srgbClr val="1F487C"/>
                </a:solidFill>
              </a:rPr>
              <a:t>Celee</a:t>
            </a:r>
            <a:endParaRPr sz="2400" spc="-150" dirty="0"/>
          </a:p>
          <a:p>
            <a:pPr algn="ctr">
              <a:lnSpc>
                <a:spcPct val="95000"/>
              </a:lnSpc>
            </a:pPr>
            <a:r>
              <a:rPr lang="es-CO" sz="2400" spc="-150" dirty="0">
                <a:solidFill>
                  <a:srgbClr val="1F487C"/>
                </a:solidFill>
              </a:rPr>
              <a:t>Centro de estudios en lectura y escritura</a:t>
            </a:r>
            <a:endParaRPr lang="es-CO" sz="2400" spc="-150" dirty="0"/>
          </a:p>
        </p:txBody>
      </p:sp>
      <p:sp>
        <p:nvSpPr>
          <p:cNvPr id="8" name="object 8"/>
          <p:cNvSpPr txBox="1"/>
          <p:nvPr/>
        </p:nvSpPr>
        <p:spPr>
          <a:xfrm>
            <a:off x="1752600" y="2730955"/>
            <a:ext cx="7017384" cy="1849224"/>
          </a:xfrm>
          <a:prstGeom prst="rect">
            <a:avLst/>
          </a:prstGeom>
        </p:spPr>
        <p:txBody>
          <a:bodyPr vert="horz" wrap="square" lIns="0" tIns="12700" rIns="0" bIns="0" rtlCol="0">
            <a:spAutoFit/>
          </a:bodyPr>
          <a:lstStyle/>
          <a:p>
            <a:pPr>
              <a:lnSpc>
                <a:spcPct val="100000"/>
              </a:lnSpc>
              <a:spcBef>
                <a:spcPts val="5"/>
              </a:spcBef>
            </a:pPr>
            <a:endParaRPr sz="1800" dirty="0">
              <a:latin typeface="Times New Roman"/>
              <a:cs typeface="Times New Roman"/>
            </a:endParaRPr>
          </a:p>
          <a:p>
            <a:pPr marR="1457325" algn="ctr">
              <a:lnSpc>
                <a:spcPct val="100000"/>
              </a:lnSpc>
            </a:pPr>
            <a:r>
              <a:rPr sz="1800" b="1" spc="-120" dirty="0">
                <a:solidFill>
                  <a:srgbClr val="FFFFFF"/>
                </a:solidFill>
                <a:latin typeface="Trebuchet MS"/>
                <a:cs typeface="Trebuchet MS"/>
              </a:rPr>
              <a:t>Referencias </a:t>
            </a:r>
            <a:r>
              <a:rPr sz="1800" b="1" spc="-105" dirty="0">
                <a:solidFill>
                  <a:srgbClr val="FFFFFF"/>
                </a:solidFill>
                <a:latin typeface="Trebuchet MS"/>
                <a:cs typeface="Trebuchet MS"/>
              </a:rPr>
              <a:t>bibliográficas: </a:t>
            </a:r>
            <a:r>
              <a:rPr sz="1800" b="1" spc="-114" dirty="0">
                <a:solidFill>
                  <a:srgbClr val="FFFFFF"/>
                </a:solidFill>
                <a:latin typeface="Trebuchet MS"/>
                <a:cs typeface="Trebuchet MS"/>
              </a:rPr>
              <a:t>reproducción </a:t>
            </a:r>
            <a:r>
              <a:rPr sz="1800" b="1" spc="-105" dirty="0">
                <a:solidFill>
                  <a:srgbClr val="FFFFFF"/>
                </a:solidFill>
                <a:latin typeface="Trebuchet MS"/>
                <a:cs typeface="Trebuchet MS"/>
              </a:rPr>
              <a:t>del </a:t>
            </a:r>
            <a:r>
              <a:rPr sz="1800" b="1" spc="-100" dirty="0">
                <a:solidFill>
                  <a:srgbClr val="FFFFFF"/>
                </a:solidFill>
                <a:latin typeface="Trebuchet MS"/>
                <a:cs typeface="Trebuchet MS"/>
              </a:rPr>
              <a:t>discurso</a:t>
            </a:r>
            <a:r>
              <a:rPr sz="1800" b="1" spc="-285" dirty="0">
                <a:solidFill>
                  <a:srgbClr val="FFFFFF"/>
                </a:solidFill>
                <a:latin typeface="Trebuchet MS"/>
                <a:cs typeface="Trebuchet MS"/>
              </a:rPr>
              <a:t> </a:t>
            </a:r>
            <a:r>
              <a:rPr sz="1800" b="1" spc="-110" dirty="0">
                <a:solidFill>
                  <a:srgbClr val="FFFFFF"/>
                </a:solidFill>
                <a:latin typeface="Trebuchet MS"/>
                <a:cs typeface="Trebuchet MS"/>
              </a:rPr>
              <a:t>ajeno</a:t>
            </a:r>
            <a:endParaRPr sz="1800" dirty="0">
              <a:latin typeface="Trebuchet MS"/>
              <a:cs typeface="Trebuchet MS"/>
            </a:endParaRPr>
          </a:p>
          <a:p>
            <a:pPr>
              <a:lnSpc>
                <a:spcPct val="100000"/>
              </a:lnSpc>
              <a:spcBef>
                <a:spcPts val="15"/>
              </a:spcBef>
            </a:pPr>
            <a:endParaRPr sz="1900" dirty="0">
              <a:latin typeface="Times New Roman"/>
              <a:cs typeface="Times New Roman"/>
            </a:endParaRPr>
          </a:p>
          <a:p>
            <a:pPr marR="1461135" algn="ctr">
              <a:lnSpc>
                <a:spcPct val="100000"/>
              </a:lnSpc>
            </a:pPr>
            <a:r>
              <a:rPr sz="1400" b="1" spc="-90" dirty="0">
                <a:solidFill>
                  <a:srgbClr val="FFFFFF"/>
                </a:solidFill>
                <a:latin typeface="Trebuchet MS"/>
                <a:cs typeface="Trebuchet MS"/>
              </a:rPr>
              <a:t>Clemencia </a:t>
            </a:r>
            <a:r>
              <a:rPr sz="1400" b="1" spc="-70" dirty="0">
                <a:solidFill>
                  <a:srgbClr val="FFFFFF"/>
                </a:solidFill>
                <a:latin typeface="Trebuchet MS"/>
                <a:cs typeface="Trebuchet MS"/>
              </a:rPr>
              <a:t>Ardila </a:t>
            </a:r>
            <a:r>
              <a:rPr sz="1400" b="1" spc="-80" dirty="0">
                <a:solidFill>
                  <a:srgbClr val="FFFFFF"/>
                </a:solidFill>
                <a:latin typeface="Arial"/>
                <a:cs typeface="Arial"/>
              </a:rPr>
              <a:t>– </a:t>
            </a:r>
            <a:r>
              <a:rPr sz="1400" b="1" spc="-75" dirty="0">
                <a:solidFill>
                  <a:srgbClr val="FFFFFF"/>
                </a:solidFill>
                <a:latin typeface="Trebuchet MS"/>
                <a:cs typeface="Trebuchet MS"/>
              </a:rPr>
              <a:t>Andrés </a:t>
            </a:r>
            <a:r>
              <a:rPr sz="1400" b="1" spc="-70" dirty="0">
                <a:solidFill>
                  <a:srgbClr val="FFFFFF"/>
                </a:solidFill>
                <a:latin typeface="Trebuchet MS"/>
                <a:cs typeface="Trebuchet MS"/>
              </a:rPr>
              <a:t>Bustamante</a:t>
            </a:r>
            <a:r>
              <a:rPr sz="1400" b="1" spc="-315" dirty="0">
                <a:solidFill>
                  <a:srgbClr val="FFFFFF"/>
                </a:solidFill>
                <a:latin typeface="Trebuchet MS"/>
                <a:cs typeface="Trebuchet MS"/>
              </a:rPr>
              <a:t> </a:t>
            </a:r>
            <a:r>
              <a:rPr sz="1400" b="1" spc="-75" dirty="0">
                <a:solidFill>
                  <a:srgbClr val="FFFFFF"/>
                </a:solidFill>
                <a:latin typeface="Trebuchet MS"/>
                <a:cs typeface="Trebuchet MS"/>
              </a:rPr>
              <a:t>Londoño</a:t>
            </a:r>
            <a:endParaRPr sz="1400" dirty="0">
              <a:latin typeface="Trebuchet MS"/>
              <a:cs typeface="Trebuchet MS"/>
            </a:endParaRPr>
          </a:p>
          <a:p>
            <a:pPr>
              <a:lnSpc>
                <a:spcPct val="100000"/>
              </a:lnSpc>
            </a:pPr>
            <a:endParaRPr sz="1400" dirty="0">
              <a:latin typeface="Times New Roman"/>
              <a:cs typeface="Times New Roman"/>
            </a:endParaRPr>
          </a:p>
          <a:p>
            <a:pPr marL="5424170" marR="5080">
              <a:lnSpc>
                <a:spcPct val="100000"/>
              </a:lnSpc>
              <a:spcBef>
                <a:spcPts val="1019"/>
              </a:spcBef>
            </a:pPr>
            <a:r>
              <a:rPr sz="1400" dirty="0">
                <a:solidFill>
                  <a:srgbClr val="FFFFFF"/>
                </a:solidFill>
                <a:latin typeface="Verdana"/>
                <a:cs typeface="Verdana"/>
              </a:rPr>
              <a:t>Departamento</a:t>
            </a:r>
            <a:r>
              <a:rPr sz="1400" spc="-160" dirty="0">
                <a:solidFill>
                  <a:srgbClr val="FFFFFF"/>
                </a:solidFill>
                <a:latin typeface="Verdana"/>
                <a:cs typeface="Verdana"/>
              </a:rPr>
              <a:t> </a:t>
            </a:r>
            <a:r>
              <a:rPr sz="1400" spc="75" dirty="0">
                <a:solidFill>
                  <a:srgbClr val="FFFFFF"/>
                </a:solidFill>
                <a:latin typeface="Verdana"/>
                <a:cs typeface="Verdana"/>
              </a:rPr>
              <a:t>de  </a:t>
            </a:r>
            <a:r>
              <a:rPr sz="1400" spc="-5" dirty="0">
                <a:solidFill>
                  <a:srgbClr val="FFFFFF"/>
                </a:solidFill>
                <a:latin typeface="Verdana"/>
                <a:cs typeface="Verdana"/>
              </a:rPr>
              <a:t>Humanidades</a:t>
            </a:r>
            <a:endParaRPr sz="14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1842" y="321690"/>
            <a:ext cx="2776220" cy="391160"/>
          </a:xfrm>
          <a:prstGeom prst="rect">
            <a:avLst/>
          </a:prstGeom>
        </p:spPr>
        <p:txBody>
          <a:bodyPr vert="horz" wrap="square" lIns="0" tIns="12700" rIns="0" bIns="0" rtlCol="0">
            <a:spAutoFit/>
          </a:bodyPr>
          <a:lstStyle/>
          <a:p>
            <a:pPr marL="12700">
              <a:lnSpc>
                <a:spcPct val="100000"/>
              </a:lnSpc>
              <a:spcBef>
                <a:spcPts val="100"/>
              </a:spcBef>
            </a:pPr>
            <a:r>
              <a:rPr sz="2400" spc="-204" dirty="0">
                <a:latin typeface="Trebuchet MS"/>
                <a:cs typeface="Trebuchet MS"/>
              </a:rPr>
              <a:t>La </a:t>
            </a:r>
            <a:r>
              <a:rPr sz="2400" spc="-165" dirty="0">
                <a:latin typeface="Trebuchet MS"/>
                <a:cs typeface="Trebuchet MS"/>
              </a:rPr>
              <a:t>cita:</a:t>
            </a:r>
            <a:r>
              <a:rPr sz="2400" spc="-190" dirty="0">
                <a:latin typeface="Trebuchet MS"/>
                <a:cs typeface="Trebuchet MS"/>
              </a:rPr>
              <a:t> </a:t>
            </a:r>
            <a:r>
              <a:rPr sz="2400" spc="-155" dirty="0">
                <a:latin typeface="Trebuchet MS"/>
                <a:cs typeface="Trebuchet MS"/>
              </a:rPr>
              <a:t>características</a:t>
            </a:r>
            <a:endParaRPr sz="2400">
              <a:latin typeface="Trebuchet MS"/>
              <a:cs typeface="Trebuchet MS"/>
            </a:endParaRPr>
          </a:p>
        </p:txBody>
      </p:sp>
      <p:sp>
        <p:nvSpPr>
          <p:cNvPr id="3" name="object 3"/>
          <p:cNvSpPr txBox="1"/>
          <p:nvPr/>
        </p:nvSpPr>
        <p:spPr>
          <a:xfrm>
            <a:off x="258267" y="1300937"/>
            <a:ext cx="2854960" cy="3014345"/>
          </a:xfrm>
          <a:prstGeom prst="rect">
            <a:avLst/>
          </a:prstGeom>
        </p:spPr>
        <p:txBody>
          <a:bodyPr vert="horz" wrap="square" lIns="0" tIns="13335" rIns="0" bIns="0" rtlCol="0">
            <a:spAutoFit/>
          </a:bodyPr>
          <a:lstStyle/>
          <a:p>
            <a:pPr marL="12700">
              <a:lnSpc>
                <a:spcPct val="100000"/>
              </a:lnSpc>
              <a:spcBef>
                <a:spcPts val="105"/>
              </a:spcBef>
            </a:pPr>
            <a:r>
              <a:rPr sz="1400" spc="-85" dirty="0">
                <a:solidFill>
                  <a:srgbClr val="7E7E7E"/>
                </a:solidFill>
                <a:latin typeface="Trebuchet MS"/>
                <a:cs typeface="Trebuchet MS"/>
              </a:rPr>
              <a:t>La</a:t>
            </a:r>
            <a:r>
              <a:rPr sz="1400" spc="-35" dirty="0">
                <a:solidFill>
                  <a:srgbClr val="7E7E7E"/>
                </a:solidFill>
                <a:latin typeface="Trebuchet MS"/>
                <a:cs typeface="Trebuchet MS"/>
              </a:rPr>
              <a:t> </a:t>
            </a:r>
            <a:r>
              <a:rPr sz="1400" spc="-120" dirty="0">
                <a:solidFill>
                  <a:srgbClr val="7E7E7E"/>
                </a:solidFill>
                <a:latin typeface="Trebuchet MS"/>
                <a:cs typeface="Trebuchet MS"/>
              </a:rPr>
              <a:t>cita:</a:t>
            </a:r>
            <a:endParaRPr sz="1400" dirty="0">
              <a:latin typeface="Trebuchet MS"/>
              <a:cs typeface="Trebuchet MS"/>
            </a:endParaRPr>
          </a:p>
          <a:p>
            <a:pPr marL="12700">
              <a:lnSpc>
                <a:spcPct val="100000"/>
              </a:lnSpc>
              <a:spcBef>
                <a:spcPts val="5"/>
              </a:spcBef>
            </a:pPr>
            <a:r>
              <a:rPr sz="1400" spc="50" dirty="0">
                <a:solidFill>
                  <a:srgbClr val="7E7E7E"/>
                </a:solidFill>
                <a:latin typeface="Trebuchet MS"/>
                <a:cs typeface="Trebuchet MS"/>
              </a:rPr>
              <a:t>CARACTERÍSTICAS</a:t>
            </a:r>
            <a:endParaRPr sz="1400" dirty="0">
              <a:latin typeface="Trebuchet MS"/>
              <a:cs typeface="Trebuchet MS"/>
            </a:endParaRPr>
          </a:p>
          <a:p>
            <a:pPr>
              <a:lnSpc>
                <a:spcPct val="100000"/>
              </a:lnSpc>
              <a:spcBef>
                <a:spcPts val="10"/>
              </a:spcBef>
            </a:pPr>
            <a:endParaRPr sz="1450" dirty="0">
              <a:latin typeface="Times New Roman"/>
              <a:cs typeface="Times New Roman"/>
            </a:endParaRPr>
          </a:p>
          <a:p>
            <a:pPr marL="12700" marR="133985">
              <a:lnSpc>
                <a:spcPct val="100000"/>
              </a:lnSpc>
            </a:pPr>
            <a:r>
              <a:rPr sz="1400" spc="-5" dirty="0">
                <a:solidFill>
                  <a:srgbClr val="7E7E7E"/>
                </a:solidFill>
                <a:latin typeface="Trebuchet MS"/>
                <a:cs typeface="Trebuchet MS"/>
              </a:rPr>
              <a:t>Lo </a:t>
            </a:r>
            <a:r>
              <a:rPr sz="1400" spc="-80" dirty="0">
                <a:solidFill>
                  <a:srgbClr val="7E7E7E"/>
                </a:solidFill>
                <a:latin typeface="Trebuchet MS"/>
                <a:cs typeface="Trebuchet MS"/>
              </a:rPr>
              <a:t>que dice </a:t>
            </a:r>
            <a:r>
              <a:rPr sz="1400" spc="-90" dirty="0">
                <a:solidFill>
                  <a:srgbClr val="7E7E7E"/>
                </a:solidFill>
                <a:latin typeface="Trebuchet MS"/>
                <a:cs typeface="Trebuchet MS"/>
              </a:rPr>
              <a:t>una </a:t>
            </a:r>
            <a:r>
              <a:rPr sz="1400" spc="-120" dirty="0">
                <a:solidFill>
                  <a:srgbClr val="7E7E7E"/>
                </a:solidFill>
                <a:latin typeface="Trebuchet MS"/>
                <a:cs typeface="Trebuchet MS"/>
              </a:rPr>
              <a:t>cita, </a:t>
            </a:r>
            <a:r>
              <a:rPr sz="1400" spc="-15" dirty="0">
                <a:solidFill>
                  <a:srgbClr val="7E7E7E"/>
                </a:solidFill>
                <a:latin typeface="Trebuchet MS"/>
                <a:cs typeface="Trebuchet MS"/>
              </a:rPr>
              <a:t>por </a:t>
            </a:r>
            <a:r>
              <a:rPr sz="1400" spc="-100" dirty="0">
                <a:solidFill>
                  <a:srgbClr val="7E7E7E"/>
                </a:solidFill>
                <a:latin typeface="Trebuchet MS"/>
                <a:cs typeface="Trebuchet MS"/>
              </a:rPr>
              <a:t>el </a:t>
            </a:r>
            <a:r>
              <a:rPr sz="1400" spc="-30" dirty="0">
                <a:solidFill>
                  <a:srgbClr val="7E7E7E"/>
                </a:solidFill>
                <a:latin typeface="Trebuchet MS"/>
                <a:cs typeface="Trebuchet MS"/>
              </a:rPr>
              <a:t>modo </a:t>
            </a:r>
            <a:r>
              <a:rPr sz="1400" spc="-80" dirty="0">
                <a:solidFill>
                  <a:srgbClr val="7E7E7E"/>
                </a:solidFill>
                <a:latin typeface="Trebuchet MS"/>
                <a:cs typeface="Trebuchet MS"/>
              </a:rPr>
              <a:t>en  que </a:t>
            </a:r>
            <a:r>
              <a:rPr sz="1400" spc="-60" dirty="0">
                <a:solidFill>
                  <a:srgbClr val="7E7E7E"/>
                </a:solidFill>
                <a:latin typeface="Trebuchet MS"/>
                <a:cs typeface="Trebuchet MS"/>
              </a:rPr>
              <a:t>se </a:t>
            </a:r>
            <a:r>
              <a:rPr sz="1400" spc="-70" dirty="0">
                <a:solidFill>
                  <a:srgbClr val="7E7E7E"/>
                </a:solidFill>
                <a:latin typeface="Trebuchet MS"/>
                <a:cs typeface="Trebuchet MS"/>
              </a:rPr>
              <a:t>inserta </a:t>
            </a:r>
            <a:r>
              <a:rPr sz="1400" spc="-80" dirty="0">
                <a:solidFill>
                  <a:srgbClr val="7E7E7E"/>
                </a:solidFill>
                <a:latin typeface="Trebuchet MS"/>
                <a:cs typeface="Trebuchet MS"/>
              </a:rPr>
              <a:t>en </a:t>
            </a:r>
            <a:r>
              <a:rPr sz="1400" spc="-65" dirty="0">
                <a:solidFill>
                  <a:srgbClr val="7E7E7E"/>
                </a:solidFill>
                <a:latin typeface="Trebuchet MS"/>
                <a:cs typeface="Trebuchet MS"/>
              </a:rPr>
              <a:t>un </a:t>
            </a:r>
            <a:r>
              <a:rPr sz="1400" spc="-70" dirty="0">
                <a:solidFill>
                  <a:srgbClr val="7E7E7E"/>
                </a:solidFill>
                <a:latin typeface="Trebuchet MS"/>
                <a:cs typeface="Trebuchet MS"/>
              </a:rPr>
              <a:t>nuevo </a:t>
            </a:r>
            <a:r>
              <a:rPr sz="1400" spc="-40" dirty="0">
                <a:solidFill>
                  <a:srgbClr val="7E7E7E"/>
                </a:solidFill>
                <a:latin typeface="Trebuchet MS"/>
                <a:cs typeface="Trebuchet MS"/>
              </a:rPr>
              <a:t>discurso  </a:t>
            </a:r>
            <a:r>
              <a:rPr sz="1400" spc="-85" dirty="0">
                <a:solidFill>
                  <a:srgbClr val="7E7E7E"/>
                </a:solidFill>
                <a:latin typeface="Trebuchet MS"/>
                <a:cs typeface="Trebuchet MS"/>
              </a:rPr>
              <a:t>(engastadas </a:t>
            </a:r>
            <a:r>
              <a:rPr sz="1400" spc="20" dirty="0">
                <a:solidFill>
                  <a:srgbClr val="7E7E7E"/>
                </a:solidFill>
                <a:latin typeface="Trebuchet MS"/>
                <a:cs typeface="Trebuchet MS"/>
              </a:rPr>
              <a:t>o </a:t>
            </a:r>
            <a:r>
              <a:rPr sz="1400" spc="-110" dirty="0">
                <a:solidFill>
                  <a:srgbClr val="7E7E7E"/>
                </a:solidFill>
                <a:latin typeface="Trebuchet MS"/>
                <a:cs typeface="Trebuchet MS"/>
              </a:rPr>
              <a:t>amalgamadas), </a:t>
            </a:r>
            <a:r>
              <a:rPr sz="1400" spc="-80" dirty="0">
                <a:solidFill>
                  <a:srgbClr val="7E7E7E"/>
                </a:solidFill>
                <a:latin typeface="Trebuchet MS"/>
                <a:cs typeface="Trebuchet MS"/>
              </a:rPr>
              <a:t>puede  </a:t>
            </a:r>
            <a:r>
              <a:rPr sz="1400" spc="-75" dirty="0">
                <a:solidFill>
                  <a:srgbClr val="7E7E7E"/>
                </a:solidFill>
                <a:latin typeface="Trebuchet MS"/>
                <a:cs typeface="Trebuchet MS"/>
              </a:rPr>
              <a:t>hacer </a:t>
            </a:r>
            <a:r>
              <a:rPr sz="1400" spc="-65" dirty="0">
                <a:solidFill>
                  <a:srgbClr val="7E7E7E"/>
                </a:solidFill>
                <a:latin typeface="Trebuchet MS"/>
                <a:cs typeface="Trebuchet MS"/>
              </a:rPr>
              <a:t>decir </a:t>
            </a:r>
            <a:r>
              <a:rPr sz="1400" spc="-85" dirty="0">
                <a:solidFill>
                  <a:srgbClr val="7E7E7E"/>
                </a:solidFill>
                <a:latin typeface="Trebuchet MS"/>
                <a:cs typeface="Trebuchet MS"/>
              </a:rPr>
              <a:t>algo </a:t>
            </a:r>
            <a:r>
              <a:rPr sz="1400" spc="-90" dirty="0">
                <a:solidFill>
                  <a:srgbClr val="7E7E7E"/>
                </a:solidFill>
                <a:latin typeface="Trebuchet MS"/>
                <a:cs typeface="Trebuchet MS"/>
              </a:rPr>
              <a:t>diferente </a:t>
            </a:r>
            <a:r>
              <a:rPr sz="1400" spc="-140" dirty="0">
                <a:solidFill>
                  <a:srgbClr val="7E7E7E"/>
                </a:solidFill>
                <a:latin typeface="Trebuchet MS"/>
                <a:cs typeface="Trebuchet MS"/>
              </a:rPr>
              <a:t>a </a:t>
            </a:r>
            <a:r>
              <a:rPr sz="1400" spc="-125" dirty="0">
                <a:solidFill>
                  <a:srgbClr val="7E7E7E"/>
                </a:solidFill>
                <a:latin typeface="Trebuchet MS"/>
                <a:cs typeface="Trebuchet MS"/>
              </a:rPr>
              <a:t>la </a:t>
            </a:r>
            <a:r>
              <a:rPr sz="1400" spc="-95" dirty="0">
                <a:solidFill>
                  <a:srgbClr val="7E7E7E"/>
                </a:solidFill>
                <a:latin typeface="Trebuchet MS"/>
                <a:cs typeface="Trebuchet MS"/>
              </a:rPr>
              <a:t>palabra  </a:t>
            </a:r>
            <a:r>
              <a:rPr sz="1400" spc="-114" dirty="0">
                <a:solidFill>
                  <a:srgbClr val="7E7E7E"/>
                </a:solidFill>
                <a:latin typeface="Trebuchet MS"/>
                <a:cs typeface="Trebuchet MS"/>
              </a:rPr>
              <a:t>citada.</a:t>
            </a:r>
            <a:endParaRPr sz="1400" dirty="0">
              <a:latin typeface="Trebuchet MS"/>
              <a:cs typeface="Trebuchet MS"/>
            </a:endParaRPr>
          </a:p>
          <a:p>
            <a:pPr marL="12700">
              <a:lnSpc>
                <a:spcPct val="100000"/>
              </a:lnSpc>
              <a:spcBef>
                <a:spcPts val="5"/>
              </a:spcBef>
            </a:pPr>
            <a:r>
              <a:rPr sz="1400" spc="-100" dirty="0">
                <a:solidFill>
                  <a:srgbClr val="7E7E7E"/>
                </a:solidFill>
                <a:latin typeface="Trebuchet MS"/>
                <a:cs typeface="Trebuchet MS"/>
              </a:rPr>
              <a:t>Ejemplo:</a:t>
            </a:r>
            <a:endParaRPr sz="1400" dirty="0">
              <a:latin typeface="Trebuchet MS"/>
              <a:cs typeface="Trebuchet MS"/>
            </a:endParaRPr>
          </a:p>
          <a:p>
            <a:pPr marL="12700" marR="5080">
              <a:lnSpc>
                <a:spcPct val="100000"/>
              </a:lnSpc>
            </a:pPr>
            <a:r>
              <a:rPr sz="1400" spc="55" dirty="0">
                <a:solidFill>
                  <a:srgbClr val="7E7E7E"/>
                </a:solidFill>
                <a:latin typeface="Trebuchet MS"/>
                <a:cs typeface="Trebuchet MS"/>
              </a:rPr>
              <a:t>«[…] </a:t>
            </a:r>
            <a:r>
              <a:rPr sz="1400" spc="-65" dirty="0">
                <a:solidFill>
                  <a:srgbClr val="7E7E7E"/>
                </a:solidFill>
                <a:latin typeface="Trebuchet MS"/>
                <a:cs typeface="Trebuchet MS"/>
              </a:rPr>
              <a:t>un </a:t>
            </a:r>
            <a:r>
              <a:rPr sz="1400" spc="-50" dirty="0">
                <a:solidFill>
                  <a:srgbClr val="7E7E7E"/>
                </a:solidFill>
                <a:latin typeface="Trebuchet MS"/>
                <a:cs typeface="Trebuchet MS"/>
              </a:rPr>
              <a:t>concierto </a:t>
            </a:r>
            <a:r>
              <a:rPr sz="1400" spc="-140" dirty="0">
                <a:solidFill>
                  <a:srgbClr val="7E7E7E"/>
                </a:solidFill>
                <a:latin typeface="Trebuchet MS"/>
                <a:cs typeface="Trebuchet MS"/>
              </a:rPr>
              <a:t>a </a:t>
            </a:r>
            <a:r>
              <a:rPr sz="1400" spc="-85" dirty="0">
                <a:solidFill>
                  <a:srgbClr val="7E7E7E"/>
                </a:solidFill>
                <a:latin typeface="Trebuchet MS"/>
                <a:cs typeface="Trebuchet MS"/>
              </a:rPr>
              <a:t>favor </a:t>
            </a:r>
            <a:r>
              <a:rPr sz="1400" spc="-80" dirty="0">
                <a:solidFill>
                  <a:srgbClr val="7E7E7E"/>
                </a:solidFill>
                <a:latin typeface="Trebuchet MS"/>
                <a:cs typeface="Trebuchet MS"/>
              </a:rPr>
              <a:t>de </a:t>
            </a:r>
            <a:r>
              <a:rPr sz="1400" spc="-130" dirty="0">
                <a:solidFill>
                  <a:srgbClr val="7E7E7E"/>
                </a:solidFill>
                <a:latin typeface="Trebuchet MS"/>
                <a:cs typeface="Trebuchet MS"/>
              </a:rPr>
              <a:t>la  </a:t>
            </a:r>
            <a:r>
              <a:rPr sz="1400" spc="-55" dirty="0">
                <a:solidFill>
                  <a:srgbClr val="7E7E7E"/>
                </a:solidFill>
                <a:latin typeface="Trebuchet MS"/>
                <a:cs typeface="Trebuchet MS"/>
              </a:rPr>
              <a:t>concordia </a:t>
            </a:r>
            <a:r>
              <a:rPr sz="1400" spc="-75" dirty="0">
                <a:solidFill>
                  <a:srgbClr val="7E7E7E"/>
                </a:solidFill>
                <a:latin typeface="Trebuchet MS"/>
                <a:cs typeface="Trebuchet MS"/>
              </a:rPr>
              <a:t>y </a:t>
            </a:r>
            <a:r>
              <a:rPr sz="1400" spc="-120" dirty="0">
                <a:solidFill>
                  <a:srgbClr val="7E7E7E"/>
                </a:solidFill>
                <a:latin typeface="Trebuchet MS"/>
                <a:cs typeface="Trebuchet MS"/>
              </a:rPr>
              <a:t>la </a:t>
            </a:r>
            <a:r>
              <a:rPr sz="1400" spc="-125" dirty="0">
                <a:solidFill>
                  <a:srgbClr val="7E7E7E"/>
                </a:solidFill>
                <a:latin typeface="Trebuchet MS"/>
                <a:cs typeface="Trebuchet MS"/>
              </a:rPr>
              <a:t>paz, </a:t>
            </a:r>
            <a:r>
              <a:rPr sz="1400" spc="-120" dirty="0">
                <a:solidFill>
                  <a:srgbClr val="7E7E7E"/>
                </a:solidFill>
                <a:latin typeface="Trebuchet MS"/>
                <a:cs typeface="Trebuchet MS"/>
              </a:rPr>
              <a:t>al </a:t>
            </a:r>
            <a:r>
              <a:rPr sz="1400" spc="-55" dirty="0">
                <a:solidFill>
                  <a:srgbClr val="7E7E7E"/>
                </a:solidFill>
                <a:latin typeface="Trebuchet MS"/>
                <a:cs typeface="Trebuchet MS"/>
              </a:rPr>
              <a:t>comienzo </a:t>
            </a:r>
            <a:r>
              <a:rPr sz="1400" spc="-90" dirty="0">
                <a:solidFill>
                  <a:srgbClr val="7E7E7E"/>
                </a:solidFill>
                <a:latin typeface="Trebuchet MS"/>
                <a:cs typeface="Trebuchet MS"/>
              </a:rPr>
              <a:t>del </a:t>
            </a:r>
            <a:r>
              <a:rPr sz="1400" spc="-95" dirty="0">
                <a:solidFill>
                  <a:srgbClr val="7E7E7E"/>
                </a:solidFill>
                <a:latin typeface="Trebuchet MS"/>
                <a:cs typeface="Trebuchet MS"/>
              </a:rPr>
              <a:t>cual  </a:t>
            </a:r>
            <a:r>
              <a:rPr sz="1400" spc="-75" dirty="0">
                <a:solidFill>
                  <a:srgbClr val="7E7E7E"/>
                </a:solidFill>
                <a:latin typeface="Trebuchet MS"/>
                <a:cs typeface="Trebuchet MS"/>
              </a:rPr>
              <a:t>lanzó </a:t>
            </a:r>
            <a:r>
              <a:rPr sz="1400" spc="-100" dirty="0">
                <a:solidFill>
                  <a:srgbClr val="7E7E7E"/>
                </a:solidFill>
                <a:latin typeface="Trebuchet MS"/>
                <a:cs typeface="Trebuchet MS"/>
              </a:rPr>
              <a:t>el </a:t>
            </a:r>
            <a:r>
              <a:rPr sz="1400" spc="-70" dirty="0">
                <a:solidFill>
                  <a:srgbClr val="7E7E7E"/>
                </a:solidFill>
                <a:latin typeface="Trebuchet MS"/>
                <a:cs typeface="Trebuchet MS"/>
              </a:rPr>
              <a:t>agresivo </a:t>
            </a:r>
            <a:r>
              <a:rPr sz="1400" spc="-75" dirty="0">
                <a:solidFill>
                  <a:srgbClr val="7E7E7E"/>
                </a:solidFill>
                <a:latin typeface="Trebuchet MS"/>
                <a:cs typeface="Trebuchet MS"/>
              </a:rPr>
              <a:t>(y onanista) grito:  “¡Estoy </a:t>
            </a:r>
            <a:r>
              <a:rPr sz="1400" spc="-80" dirty="0">
                <a:solidFill>
                  <a:srgbClr val="7E7E7E"/>
                </a:solidFill>
                <a:latin typeface="Trebuchet MS"/>
                <a:cs typeface="Trebuchet MS"/>
              </a:rPr>
              <a:t>que </a:t>
            </a:r>
            <a:r>
              <a:rPr sz="1400" spc="-90" dirty="0">
                <a:solidFill>
                  <a:srgbClr val="7E7E7E"/>
                </a:solidFill>
                <a:latin typeface="Trebuchet MS"/>
                <a:cs typeface="Trebuchet MS"/>
              </a:rPr>
              <a:t>me </a:t>
            </a:r>
            <a:r>
              <a:rPr sz="1400" spc="-75" dirty="0">
                <a:solidFill>
                  <a:srgbClr val="7E7E7E"/>
                </a:solidFill>
                <a:latin typeface="Trebuchet MS"/>
                <a:cs typeface="Trebuchet MS"/>
              </a:rPr>
              <a:t>toco, </a:t>
            </a:r>
            <a:r>
              <a:rPr sz="1400" spc="-100" dirty="0">
                <a:solidFill>
                  <a:srgbClr val="7E7E7E"/>
                </a:solidFill>
                <a:latin typeface="Trebuchet MS"/>
                <a:cs typeface="Trebuchet MS"/>
              </a:rPr>
              <a:t>hijueputa!”»  </a:t>
            </a:r>
            <a:r>
              <a:rPr sz="1400" spc="-95" dirty="0">
                <a:solidFill>
                  <a:srgbClr val="7E7E7E"/>
                </a:solidFill>
                <a:latin typeface="Trebuchet MS"/>
                <a:cs typeface="Trebuchet MS"/>
              </a:rPr>
              <a:t>(Sanín,</a:t>
            </a:r>
            <a:r>
              <a:rPr sz="1400" spc="-210" dirty="0">
                <a:solidFill>
                  <a:srgbClr val="7E7E7E"/>
                </a:solidFill>
                <a:latin typeface="Trebuchet MS"/>
                <a:cs typeface="Trebuchet MS"/>
              </a:rPr>
              <a:t> </a:t>
            </a:r>
            <a:r>
              <a:rPr sz="1400" spc="-70" dirty="0">
                <a:solidFill>
                  <a:srgbClr val="7E7E7E"/>
                </a:solidFill>
                <a:latin typeface="Trebuchet MS"/>
                <a:cs typeface="Trebuchet MS"/>
              </a:rPr>
              <a:t>2008,</a:t>
            </a:r>
            <a:r>
              <a:rPr sz="1400" spc="-204" dirty="0">
                <a:solidFill>
                  <a:srgbClr val="7E7E7E"/>
                </a:solidFill>
                <a:latin typeface="Trebuchet MS"/>
                <a:cs typeface="Trebuchet MS"/>
              </a:rPr>
              <a:t> </a:t>
            </a:r>
            <a:r>
              <a:rPr sz="1400" spc="-114" dirty="0">
                <a:solidFill>
                  <a:srgbClr val="7E7E7E"/>
                </a:solidFill>
                <a:latin typeface="Trebuchet MS"/>
                <a:cs typeface="Trebuchet MS"/>
              </a:rPr>
              <a:t>párr.</a:t>
            </a:r>
            <a:r>
              <a:rPr sz="1400" spc="-180" dirty="0">
                <a:solidFill>
                  <a:srgbClr val="7E7E7E"/>
                </a:solidFill>
                <a:latin typeface="Trebuchet MS"/>
                <a:cs typeface="Trebuchet MS"/>
              </a:rPr>
              <a:t> </a:t>
            </a:r>
            <a:r>
              <a:rPr sz="1400" spc="-105" dirty="0">
                <a:solidFill>
                  <a:srgbClr val="7E7E7E"/>
                </a:solidFill>
                <a:latin typeface="Trebuchet MS"/>
                <a:cs typeface="Trebuchet MS"/>
              </a:rPr>
              <a:t>5).</a:t>
            </a:r>
            <a:endParaRPr sz="1400" dirty="0">
              <a:latin typeface="Trebuchet MS"/>
              <a:cs typeface="Trebuchet MS"/>
            </a:endParaRPr>
          </a:p>
        </p:txBody>
      </p:sp>
      <p:sp>
        <p:nvSpPr>
          <p:cNvPr id="4" name="object 4"/>
          <p:cNvSpPr/>
          <p:nvPr/>
        </p:nvSpPr>
        <p:spPr>
          <a:xfrm>
            <a:off x="3278123" y="1115329"/>
            <a:ext cx="5479628" cy="375367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58267" y="4509617"/>
            <a:ext cx="2890520" cy="116839"/>
          </a:xfrm>
          <a:prstGeom prst="rect">
            <a:avLst/>
          </a:prstGeom>
        </p:spPr>
        <p:txBody>
          <a:bodyPr vert="horz" wrap="square" lIns="0" tIns="12700" rIns="0" bIns="0" rtlCol="0">
            <a:spAutoFit/>
          </a:bodyPr>
          <a:lstStyle/>
          <a:p>
            <a:pPr marL="12700">
              <a:lnSpc>
                <a:spcPct val="100000"/>
              </a:lnSpc>
              <a:spcBef>
                <a:spcPts val="100"/>
              </a:spcBef>
            </a:pPr>
            <a:r>
              <a:rPr sz="600" spc="-50" dirty="0">
                <a:latin typeface="Arial"/>
                <a:cs typeface="Arial"/>
              </a:rPr>
              <a:t>Sanín, </a:t>
            </a:r>
            <a:r>
              <a:rPr sz="600" spc="-65" dirty="0">
                <a:latin typeface="Arial"/>
                <a:cs typeface="Arial"/>
              </a:rPr>
              <a:t>C. </a:t>
            </a:r>
            <a:r>
              <a:rPr sz="600" spc="-30" dirty="0">
                <a:latin typeface="Arial"/>
                <a:cs typeface="Arial"/>
              </a:rPr>
              <a:t>(2008). </a:t>
            </a:r>
            <a:r>
              <a:rPr sz="600" spc="-55" dirty="0">
                <a:latin typeface="Arial"/>
                <a:cs typeface="Arial"/>
              </a:rPr>
              <a:t>El </a:t>
            </a:r>
            <a:r>
              <a:rPr sz="600" spc="-20" dirty="0">
                <a:latin typeface="Arial"/>
                <a:cs typeface="Arial"/>
              </a:rPr>
              <a:t>“personaje del </a:t>
            </a:r>
            <a:r>
              <a:rPr sz="600" spc="-15" dirty="0">
                <a:latin typeface="Arial"/>
                <a:cs typeface="Arial"/>
              </a:rPr>
              <a:t>año”. </a:t>
            </a:r>
            <a:r>
              <a:rPr sz="600" i="1" spc="-30" dirty="0">
                <a:latin typeface="Trebuchet MS"/>
                <a:cs typeface="Trebuchet MS"/>
              </a:rPr>
              <a:t>Semana.com. </a:t>
            </a:r>
            <a:r>
              <a:rPr sz="600" spc="-40" dirty="0">
                <a:latin typeface="Arial"/>
                <a:cs typeface="Arial"/>
              </a:rPr>
              <a:t>Recuperado </a:t>
            </a:r>
            <a:r>
              <a:rPr sz="600" spc="-30" dirty="0">
                <a:latin typeface="Arial"/>
                <a:cs typeface="Arial"/>
              </a:rPr>
              <a:t>de</a:t>
            </a:r>
            <a:r>
              <a:rPr sz="600" spc="-25" dirty="0">
                <a:latin typeface="Arial"/>
                <a:cs typeface="Arial"/>
              </a:rPr>
              <a:t> </a:t>
            </a:r>
            <a:r>
              <a:rPr sz="600" spc="-15" dirty="0">
                <a:latin typeface="Arial"/>
                <a:cs typeface="Arial"/>
                <a:hlinkClick r:id="rId3"/>
              </a:rPr>
              <a:t>http://bit.ly/1LQX7Hm</a:t>
            </a:r>
            <a:endParaRPr sz="600">
              <a:latin typeface="Arial"/>
              <a:cs typeface="Arial"/>
            </a:endParaRPr>
          </a:p>
        </p:txBody>
      </p:sp>
      <p:sp>
        <p:nvSpPr>
          <p:cNvPr id="6" name="object 6"/>
          <p:cNvSpPr txBox="1"/>
          <p:nvPr/>
        </p:nvSpPr>
        <p:spPr>
          <a:xfrm>
            <a:off x="6099175" y="4834838"/>
            <a:ext cx="2632710" cy="116839"/>
          </a:xfrm>
          <a:prstGeom prst="rect">
            <a:avLst/>
          </a:prstGeom>
        </p:spPr>
        <p:txBody>
          <a:bodyPr vert="horz" wrap="square" lIns="0" tIns="12700" rIns="0" bIns="0" rtlCol="0">
            <a:spAutoFit/>
          </a:bodyPr>
          <a:lstStyle/>
          <a:p>
            <a:pPr marL="12700">
              <a:lnSpc>
                <a:spcPct val="100000"/>
              </a:lnSpc>
              <a:spcBef>
                <a:spcPts val="100"/>
              </a:spcBef>
            </a:pPr>
            <a:r>
              <a:rPr sz="600" spc="-35" dirty="0">
                <a:latin typeface="Arial"/>
                <a:cs typeface="Arial"/>
              </a:rPr>
              <a:t>Vladdo </a:t>
            </a:r>
            <a:r>
              <a:rPr sz="600" spc="-30" dirty="0">
                <a:latin typeface="Arial"/>
                <a:cs typeface="Arial"/>
              </a:rPr>
              <a:t>(2008). </a:t>
            </a:r>
            <a:r>
              <a:rPr sz="600" spc="-45" dirty="0">
                <a:latin typeface="Arial"/>
                <a:cs typeface="Arial"/>
              </a:rPr>
              <a:t>Disco </a:t>
            </a:r>
            <a:r>
              <a:rPr sz="600" spc="-20" dirty="0">
                <a:latin typeface="Arial"/>
                <a:cs typeface="Arial"/>
              </a:rPr>
              <a:t>duro </a:t>
            </a:r>
            <a:r>
              <a:rPr sz="600" spc="-30" dirty="0">
                <a:latin typeface="Arial"/>
                <a:cs typeface="Arial"/>
              </a:rPr>
              <a:t>de </a:t>
            </a:r>
            <a:r>
              <a:rPr sz="600" spc="-35" dirty="0">
                <a:latin typeface="Arial"/>
                <a:cs typeface="Arial"/>
              </a:rPr>
              <a:t>callar</a:t>
            </a:r>
            <a:r>
              <a:rPr sz="600" i="1" spc="-35" dirty="0">
                <a:latin typeface="Trebuchet MS"/>
                <a:cs typeface="Trebuchet MS"/>
              </a:rPr>
              <a:t>. </a:t>
            </a:r>
            <a:r>
              <a:rPr sz="600" i="1" spc="-20" dirty="0">
                <a:latin typeface="Trebuchet MS"/>
                <a:cs typeface="Trebuchet MS"/>
              </a:rPr>
              <a:t>Semana</a:t>
            </a:r>
            <a:r>
              <a:rPr sz="600" spc="-20" dirty="0">
                <a:latin typeface="Arial"/>
                <a:cs typeface="Arial"/>
              </a:rPr>
              <a:t>. </a:t>
            </a:r>
            <a:r>
              <a:rPr sz="600" spc="-35" dirty="0">
                <a:latin typeface="Arial"/>
                <a:cs typeface="Arial"/>
              </a:rPr>
              <a:t>Recuiperado </a:t>
            </a:r>
            <a:r>
              <a:rPr sz="600" spc="-30" dirty="0">
                <a:latin typeface="Arial"/>
                <a:cs typeface="Arial"/>
              </a:rPr>
              <a:t>de</a:t>
            </a:r>
            <a:r>
              <a:rPr sz="600" spc="100" dirty="0">
                <a:latin typeface="Arial"/>
                <a:cs typeface="Arial"/>
              </a:rPr>
              <a:t> </a:t>
            </a:r>
            <a:r>
              <a:rPr sz="600" spc="-10" dirty="0">
                <a:latin typeface="Arial"/>
                <a:cs typeface="Arial"/>
                <a:hlinkClick r:id="rId4"/>
              </a:rPr>
              <a:t>http://bit.ly/2wpUQVy</a:t>
            </a:r>
            <a:endParaRPr sz="6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1842" y="321690"/>
            <a:ext cx="2523490" cy="391160"/>
          </a:xfrm>
          <a:prstGeom prst="rect">
            <a:avLst/>
          </a:prstGeom>
        </p:spPr>
        <p:txBody>
          <a:bodyPr vert="horz" wrap="square" lIns="0" tIns="12700" rIns="0" bIns="0" rtlCol="0">
            <a:spAutoFit/>
          </a:bodyPr>
          <a:lstStyle/>
          <a:p>
            <a:pPr marL="12700">
              <a:lnSpc>
                <a:spcPct val="100000"/>
              </a:lnSpc>
              <a:spcBef>
                <a:spcPts val="100"/>
              </a:spcBef>
            </a:pPr>
            <a:r>
              <a:rPr sz="2400" spc="-155" dirty="0">
                <a:latin typeface="Trebuchet MS"/>
                <a:cs typeface="Trebuchet MS"/>
              </a:rPr>
              <a:t>Estructura </a:t>
            </a:r>
            <a:r>
              <a:rPr sz="2400" spc="-140" dirty="0">
                <a:latin typeface="Trebuchet MS"/>
                <a:cs typeface="Trebuchet MS"/>
              </a:rPr>
              <a:t>de </a:t>
            </a:r>
            <a:r>
              <a:rPr sz="2400" spc="-110" dirty="0">
                <a:latin typeface="Trebuchet MS"/>
                <a:cs typeface="Trebuchet MS"/>
              </a:rPr>
              <a:t>la</a:t>
            </a:r>
            <a:r>
              <a:rPr sz="2400" spc="-300" dirty="0">
                <a:latin typeface="Trebuchet MS"/>
                <a:cs typeface="Trebuchet MS"/>
              </a:rPr>
              <a:t> </a:t>
            </a:r>
            <a:r>
              <a:rPr sz="2400" spc="-155" dirty="0">
                <a:latin typeface="Trebuchet MS"/>
                <a:cs typeface="Trebuchet MS"/>
              </a:rPr>
              <a:t>cita</a:t>
            </a:r>
            <a:endParaRPr sz="2400">
              <a:latin typeface="Trebuchet MS"/>
              <a:cs typeface="Trebuchet MS"/>
            </a:endParaRPr>
          </a:p>
        </p:txBody>
      </p:sp>
      <p:sp>
        <p:nvSpPr>
          <p:cNvPr id="3" name="object 3"/>
          <p:cNvSpPr txBox="1"/>
          <p:nvPr/>
        </p:nvSpPr>
        <p:spPr>
          <a:xfrm>
            <a:off x="834339" y="1293113"/>
            <a:ext cx="3177540" cy="482568"/>
          </a:xfrm>
          <a:prstGeom prst="rect">
            <a:avLst/>
          </a:prstGeom>
        </p:spPr>
        <p:txBody>
          <a:bodyPr vert="horz" wrap="square" lIns="0" tIns="6985" rIns="0" bIns="0" rtlCol="0">
            <a:spAutoFit/>
          </a:bodyPr>
          <a:lstStyle/>
          <a:p>
            <a:pPr marL="12700" marR="5080">
              <a:lnSpc>
                <a:spcPct val="102899"/>
              </a:lnSpc>
              <a:spcBef>
                <a:spcPts val="55"/>
              </a:spcBef>
            </a:pPr>
            <a:r>
              <a:rPr sz="1400" spc="-165" dirty="0">
                <a:solidFill>
                  <a:srgbClr val="548ED4"/>
                </a:solidFill>
                <a:latin typeface="Arial"/>
                <a:cs typeface="Arial"/>
              </a:rPr>
              <a:t>INTRODUCTOR</a:t>
            </a:r>
            <a:r>
              <a:rPr sz="1600" spc="-165" dirty="0">
                <a:solidFill>
                  <a:srgbClr val="548ED4"/>
                </a:solidFill>
                <a:latin typeface="Arial"/>
                <a:cs typeface="Arial"/>
              </a:rPr>
              <a:t>:</a:t>
            </a:r>
            <a:r>
              <a:rPr sz="1400" spc="-165" dirty="0">
                <a:solidFill>
                  <a:srgbClr val="548ED4"/>
                </a:solidFill>
                <a:latin typeface="Arial"/>
                <a:cs typeface="Arial"/>
              </a:rPr>
              <a:t> </a:t>
            </a:r>
            <a:r>
              <a:rPr sz="1400" spc="-45" dirty="0">
                <a:solidFill>
                  <a:srgbClr val="C0504D"/>
                </a:solidFill>
                <a:latin typeface="Arial"/>
                <a:cs typeface="Arial"/>
              </a:rPr>
              <a:t>contexto </a:t>
            </a:r>
            <a:r>
              <a:rPr sz="1400" spc="-40" dirty="0">
                <a:solidFill>
                  <a:srgbClr val="C0504D"/>
                </a:solidFill>
                <a:latin typeface="Arial"/>
                <a:cs typeface="Arial"/>
              </a:rPr>
              <a:t>temático</a:t>
            </a:r>
            <a:r>
              <a:rPr sz="1400" spc="-40" dirty="0">
                <a:latin typeface="Arial"/>
                <a:cs typeface="Arial"/>
              </a:rPr>
              <a:t>, </a:t>
            </a:r>
            <a:r>
              <a:rPr sz="1400" spc="-35" dirty="0">
                <a:latin typeface="Arial"/>
                <a:cs typeface="Arial"/>
              </a:rPr>
              <a:t>el </a:t>
            </a:r>
            <a:r>
              <a:rPr sz="1400" spc="-45" dirty="0">
                <a:solidFill>
                  <a:srgbClr val="FF0000"/>
                </a:solidFill>
                <a:latin typeface="Arial"/>
                <a:cs typeface="Arial"/>
              </a:rPr>
              <a:t>verbo  </a:t>
            </a:r>
            <a:r>
              <a:rPr sz="1400" spc="-20" dirty="0">
                <a:solidFill>
                  <a:srgbClr val="FF0000"/>
                </a:solidFill>
                <a:latin typeface="Arial"/>
                <a:cs typeface="Arial"/>
              </a:rPr>
              <a:t>introductor </a:t>
            </a:r>
            <a:r>
              <a:rPr sz="1400" spc="-65" dirty="0">
                <a:latin typeface="Arial"/>
                <a:cs typeface="Arial"/>
              </a:rPr>
              <a:t>y </a:t>
            </a:r>
            <a:r>
              <a:rPr lang="es-CO" sz="1400" spc="-65" dirty="0">
                <a:latin typeface="Arial"/>
                <a:cs typeface="Arial"/>
              </a:rPr>
              <a:t>parte de </a:t>
            </a:r>
            <a:r>
              <a:rPr sz="1400" spc="-50" dirty="0">
                <a:latin typeface="Arial"/>
                <a:cs typeface="Arial"/>
              </a:rPr>
              <a:t>la</a:t>
            </a:r>
            <a:r>
              <a:rPr sz="1400" spc="-195" dirty="0">
                <a:latin typeface="Arial"/>
                <a:cs typeface="Arial"/>
              </a:rPr>
              <a:t> </a:t>
            </a:r>
            <a:r>
              <a:rPr lang="es-CO" sz="1400" spc="-55" dirty="0">
                <a:latin typeface="Arial"/>
                <a:cs typeface="Arial"/>
              </a:rPr>
              <a:t>referencia.</a:t>
            </a:r>
            <a:endParaRPr sz="1400" dirty="0">
              <a:latin typeface="Arial"/>
              <a:cs typeface="Arial"/>
            </a:endParaRPr>
          </a:p>
        </p:txBody>
      </p:sp>
      <p:sp>
        <p:nvSpPr>
          <p:cNvPr id="4" name="object 4"/>
          <p:cNvSpPr txBox="1"/>
          <p:nvPr/>
        </p:nvSpPr>
        <p:spPr>
          <a:xfrm>
            <a:off x="825286" y="2228388"/>
            <a:ext cx="3377565" cy="2110834"/>
          </a:xfrm>
          <a:prstGeom prst="rect">
            <a:avLst/>
          </a:prstGeom>
        </p:spPr>
        <p:txBody>
          <a:bodyPr vert="horz" wrap="square" lIns="0" tIns="12700" rIns="0" bIns="0" rtlCol="0">
            <a:spAutoFit/>
          </a:bodyPr>
          <a:lstStyle/>
          <a:p>
            <a:pPr marL="12700" marR="208279">
              <a:lnSpc>
                <a:spcPct val="100000"/>
              </a:lnSpc>
              <a:spcBef>
                <a:spcPts val="100"/>
              </a:spcBef>
            </a:pPr>
            <a:r>
              <a:rPr sz="1400" spc="-150" dirty="0">
                <a:solidFill>
                  <a:srgbClr val="548ED4"/>
                </a:solidFill>
                <a:latin typeface="Arial"/>
                <a:cs typeface="Arial"/>
              </a:rPr>
              <a:t>IDEA CITADA</a:t>
            </a:r>
            <a:r>
              <a:rPr lang="es-CO" sz="1400" spc="-150" dirty="0">
                <a:solidFill>
                  <a:srgbClr val="548ED4"/>
                </a:solidFill>
                <a:latin typeface="Arial"/>
                <a:cs typeface="Arial"/>
              </a:rPr>
              <a:t> </a:t>
            </a:r>
            <a:r>
              <a:rPr sz="1600" spc="-150" dirty="0">
                <a:solidFill>
                  <a:srgbClr val="548ED4"/>
                </a:solidFill>
                <a:latin typeface="Arial"/>
                <a:cs typeface="Arial"/>
              </a:rPr>
              <a:t>:</a:t>
            </a:r>
            <a:r>
              <a:rPr sz="1400" spc="-150" dirty="0">
                <a:solidFill>
                  <a:srgbClr val="548ED4"/>
                </a:solidFill>
                <a:latin typeface="Arial"/>
                <a:cs typeface="Arial"/>
              </a:rPr>
              <a:t> </a:t>
            </a:r>
            <a:r>
              <a:rPr sz="1400" spc="-100" dirty="0">
                <a:latin typeface="Arial"/>
                <a:cs typeface="Arial"/>
              </a:rPr>
              <a:t>voz </a:t>
            </a:r>
            <a:r>
              <a:rPr sz="1400" spc="-65" dirty="0">
                <a:latin typeface="Arial"/>
                <a:cs typeface="Arial"/>
              </a:rPr>
              <a:t>ajena y </a:t>
            </a:r>
            <a:r>
              <a:rPr sz="1400" spc="-50" dirty="0">
                <a:latin typeface="Arial"/>
                <a:cs typeface="Arial"/>
              </a:rPr>
              <a:t>la </a:t>
            </a:r>
            <a:r>
              <a:rPr sz="1400" spc="-60" dirty="0">
                <a:latin typeface="Arial"/>
                <a:cs typeface="Arial"/>
              </a:rPr>
              <a:t>idea </a:t>
            </a:r>
            <a:r>
              <a:rPr sz="1400" spc="-110" dirty="0">
                <a:latin typeface="Arial"/>
                <a:cs typeface="Arial"/>
              </a:rPr>
              <a:t>a </a:t>
            </a:r>
            <a:r>
              <a:rPr sz="1400" spc="-85" dirty="0">
                <a:latin typeface="Arial"/>
                <a:cs typeface="Arial"/>
              </a:rPr>
              <a:t>destacar.  </a:t>
            </a:r>
            <a:r>
              <a:rPr sz="1400" spc="-100" dirty="0">
                <a:latin typeface="Arial"/>
                <a:cs typeface="Arial"/>
              </a:rPr>
              <a:t>Respeta </a:t>
            </a:r>
            <a:r>
              <a:rPr sz="1400" spc="-85" dirty="0">
                <a:latin typeface="Arial"/>
                <a:cs typeface="Arial"/>
              </a:rPr>
              <a:t>las </a:t>
            </a:r>
            <a:r>
              <a:rPr sz="1400" spc="-65" dirty="0">
                <a:latin typeface="Arial"/>
                <a:cs typeface="Arial"/>
              </a:rPr>
              <a:t>normas </a:t>
            </a:r>
            <a:r>
              <a:rPr sz="1400" spc="-95" dirty="0">
                <a:latin typeface="Arial"/>
                <a:cs typeface="Arial"/>
              </a:rPr>
              <a:t>académicas </a:t>
            </a:r>
            <a:r>
              <a:rPr sz="1400" spc="-70" dirty="0">
                <a:latin typeface="Arial"/>
                <a:cs typeface="Arial"/>
              </a:rPr>
              <a:t>de</a:t>
            </a:r>
            <a:r>
              <a:rPr sz="1400" spc="10" dirty="0">
                <a:latin typeface="Arial"/>
                <a:cs typeface="Arial"/>
              </a:rPr>
              <a:t> </a:t>
            </a:r>
            <a:r>
              <a:rPr sz="1400" spc="-45" dirty="0">
                <a:latin typeface="Arial"/>
                <a:cs typeface="Arial"/>
              </a:rPr>
              <a:t>citación.</a:t>
            </a:r>
            <a:endParaRPr sz="1400" dirty="0">
              <a:latin typeface="Arial"/>
              <a:cs typeface="Arial"/>
            </a:endParaRPr>
          </a:p>
          <a:p>
            <a:pPr>
              <a:lnSpc>
                <a:spcPct val="100000"/>
              </a:lnSpc>
            </a:pPr>
            <a:endParaRPr sz="1400" dirty="0">
              <a:latin typeface="Times New Roman"/>
              <a:cs typeface="Times New Roman"/>
            </a:endParaRPr>
          </a:p>
          <a:p>
            <a:pPr>
              <a:lnSpc>
                <a:spcPct val="100000"/>
              </a:lnSpc>
              <a:spcBef>
                <a:spcPts val="50"/>
              </a:spcBef>
            </a:pPr>
            <a:endParaRPr sz="1650" dirty="0">
              <a:latin typeface="Times New Roman"/>
              <a:cs typeface="Times New Roman"/>
            </a:endParaRPr>
          </a:p>
          <a:p>
            <a:pPr marL="12700">
              <a:lnSpc>
                <a:spcPct val="100000"/>
              </a:lnSpc>
            </a:pPr>
            <a:endParaRPr lang="es-CO" sz="1400" spc="-165" dirty="0">
              <a:solidFill>
                <a:srgbClr val="548ED4"/>
              </a:solidFill>
              <a:latin typeface="Arial"/>
              <a:cs typeface="Arial"/>
            </a:endParaRPr>
          </a:p>
          <a:p>
            <a:pPr marL="12700">
              <a:lnSpc>
                <a:spcPct val="100000"/>
              </a:lnSpc>
            </a:pPr>
            <a:r>
              <a:rPr sz="1400" spc="-165" dirty="0">
                <a:solidFill>
                  <a:srgbClr val="548ED4"/>
                </a:solidFill>
                <a:latin typeface="Arial"/>
                <a:cs typeface="Arial"/>
              </a:rPr>
              <a:t>FUENTE</a:t>
            </a:r>
            <a:r>
              <a:rPr lang="es-CO" sz="1400" spc="-165" dirty="0">
                <a:solidFill>
                  <a:srgbClr val="548ED4"/>
                </a:solidFill>
                <a:latin typeface="Arial"/>
                <a:cs typeface="Arial"/>
              </a:rPr>
              <a:t> </a:t>
            </a:r>
            <a:r>
              <a:rPr sz="1600" spc="-165" dirty="0">
                <a:solidFill>
                  <a:srgbClr val="548ED4"/>
                </a:solidFill>
                <a:latin typeface="Arial"/>
                <a:cs typeface="Arial"/>
              </a:rPr>
              <a:t>: </a:t>
            </a:r>
            <a:r>
              <a:rPr sz="1400" spc="-55" dirty="0">
                <a:latin typeface="Arial"/>
                <a:cs typeface="Arial"/>
              </a:rPr>
              <a:t>referencia </a:t>
            </a:r>
            <a:r>
              <a:rPr sz="1400" spc="-45" dirty="0">
                <a:latin typeface="Arial"/>
                <a:cs typeface="Arial"/>
              </a:rPr>
              <a:t>bibliográfica </a:t>
            </a:r>
            <a:r>
              <a:rPr sz="1400" spc="-95" dirty="0">
                <a:latin typeface="Arial"/>
                <a:cs typeface="Arial"/>
              </a:rPr>
              <a:t>según</a:t>
            </a:r>
            <a:r>
              <a:rPr sz="1400" spc="-165" dirty="0">
                <a:latin typeface="Arial"/>
                <a:cs typeface="Arial"/>
              </a:rPr>
              <a:t> </a:t>
            </a:r>
            <a:r>
              <a:rPr sz="1400" spc="-45" dirty="0">
                <a:latin typeface="Arial"/>
                <a:cs typeface="Arial"/>
              </a:rPr>
              <a:t>norma.</a:t>
            </a:r>
            <a:endParaRPr sz="1400" dirty="0">
              <a:latin typeface="Arial"/>
              <a:cs typeface="Arial"/>
            </a:endParaRPr>
          </a:p>
          <a:p>
            <a:pPr>
              <a:lnSpc>
                <a:spcPct val="100000"/>
              </a:lnSpc>
              <a:spcBef>
                <a:spcPts val="5"/>
              </a:spcBef>
            </a:pPr>
            <a:endParaRPr sz="1500" dirty="0">
              <a:latin typeface="Times New Roman"/>
              <a:cs typeface="Times New Roman"/>
            </a:endParaRPr>
          </a:p>
          <a:p>
            <a:pPr marL="12700" marR="501015">
              <a:lnSpc>
                <a:spcPct val="100000"/>
              </a:lnSpc>
            </a:pPr>
            <a:r>
              <a:rPr sz="1400" spc="-195" dirty="0">
                <a:solidFill>
                  <a:srgbClr val="548ED4"/>
                </a:solidFill>
                <a:latin typeface="Arial"/>
                <a:cs typeface="Arial"/>
              </a:rPr>
              <a:t>DESARROLLO</a:t>
            </a:r>
            <a:r>
              <a:rPr lang="es-CO" sz="1400" spc="-195" dirty="0">
                <a:solidFill>
                  <a:srgbClr val="548ED4"/>
                </a:solidFill>
                <a:latin typeface="Arial"/>
                <a:cs typeface="Arial"/>
              </a:rPr>
              <a:t> </a:t>
            </a:r>
            <a:r>
              <a:rPr sz="1400" spc="-195" dirty="0">
                <a:solidFill>
                  <a:srgbClr val="548ED4"/>
                </a:solidFill>
                <a:latin typeface="Arial"/>
                <a:cs typeface="Arial"/>
              </a:rPr>
              <a:t>:</a:t>
            </a:r>
            <a:r>
              <a:rPr sz="1600" spc="-195" dirty="0">
                <a:solidFill>
                  <a:srgbClr val="548ED4"/>
                </a:solidFill>
                <a:latin typeface="Arial"/>
                <a:cs typeface="Arial"/>
              </a:rPr>
              <a:t> </a:t>
            </a:r>
            <a:r>
              <a:rPr lang="es-CO" sz="1400" spc="-195" dirty="0">
                <a:solidFill>
                  <a:srgbClr val="548ED4"/>
                </a:solidFill>
                <a:latin typeface="Arial"/>
                <a:cs typeface="Arial"/>
              </a:rPr>
              <a:t> </a:t>
            </a:r>
            <a:r>
              <a:rPr lang="es-CO" sz="1400" spc="-60" dirty="0">
                <a:latin typeface="Arial"/>
                <a:cs typeface="Arial"/>
              </a:rPr>
              <a:t>explicación</a:t>
            </a:r>
            <a:r>
              <a:rPr sz="1400" spc="-60" dirty="0">
                <a:latin typeface="Arial"/>
                <a:cs typeface="Arial"/>
              </a:rPr>
              <a:t>, </a:t>
            </a:r>
            <a:r>
              <a:rPr sz="1400" spc="-45" dirty="0">
                <a:latin typeface="Arial"/>
                <a:cs typeface="Arial"/>
              </a:rPr>
              <a:t>comentario,  </a:t>
            </a:r>
            <a:r>
              <a:rPr sz="1400" spc="-30" dirty="0">
                <a:latin typeface="Arial"/>
                <a:cs typeface="Arial"/>
              </a:rPr>
              <a:t>interpretación, </a:t>
            </a:r>
            <a:r>
              <a:rPr sz="1400" spc="-60" dirty="0">
                <a:latin typeface="Arial"/>
                <a:cs typeface="Arial"/>
              </a:rPr>
              <a:t>aclaración, </a:t>
            </a:r>
            <a:r>
              <a:rPr lang="es-CO" sz="1400" spc="-50" dirty="0">
                <a:latin typeface="Arial"/>
                <a:cs typeface="Arial"/>
              </a:rPr>
              <a:t>ampliación</a:t>
            </a:r>
            <a:r>
              <a:rPr sz="1400" spc="-35" dirty="0">
                <a:latin typeface="Arial"/>
                <a:cs typeface="Arial"/>
              </a:rPr>
              <a:t>.</a:t>
            </a:r>
            <a:endParaRPr sz="1400" dirty="0">
              <a:latin typeface="Arial"/>
              <a:cs typeface="Arial"/>
            </a:endParaRPr>
          </a:p>
        </p:txBody>
      </p:sp>
      <p:sp>
        <p:nvSpPr>
          <p:cNvPr id="5" name="object 5"/>
          <p:cNvSpPr/>
          <p:nvPr/>
        </p:nvSpPr>
        <p:spPr>
          <a:xfrm>
            <a:off x="4581144" y="1089660"/>
            <a:ext cx="274320" cy="974090"/>
          </a:xfrm>
          <a:custGeom>
            <a:avLst/>
            <a:gdLst/>
            <a:ahLst/>
            <a:cxnLst/>
            <a:rect l="l" t="t" r="r" b="b"/>
            <a:pathLst>
              <a:path w="274320" h="974089">
                <a:moveTo>
                  <a:pt x="274319" y="973835"/>
                </a:moveTo>
                <a:lnTo>
                  <a:pt x="220956" y="972032"/>
                </a:lnTo>
                <a:lnTo>
                  <a:pt x="177355" y="967120"/>
                </a:lnTo>
                <a:lnTo>
                  <a:pt x="147947" y="959852"/>
                </a:lnTo>
                <a:lnTo>
                  <a:pt x="137159" y="950976"/>
                </a:lnTo>
                <a:lnTo>
                  <a:pt x="137159" y="509777"/>
                </a:lnTo>
                <a:lnTo>
                  <a:pt x="126372" y="500901"/>
                </a:lnTo>
                <a:lnTo>
                  <a:pt x="96964" y="493633"/>
                </a:lnTo>
                <a:lnTo>
                  <a:pt x="53363" y="488721"/>
                </a:lnTo>
                <a:lnTo>
                  <a:pt x="0" y="486917"/>
                </a:lnTo>
                <a:lnTo>
                  <a:pt x="53363" y="485114"/>
                </a:lnTo>
                <a:lnTo>
                  <a:pt x="96964" y="480202"/>
                </a:lnTo>
                <a:lnTo>
                  <a:pt x="126372" y="472934"/>
                </a:lnTo>
                <a:lnTo>
                  <a:pt x="137159" y="464057"/>
                </a:lnTo>
                <a:lnTo>
                  <a:pt x="137159" y="22860"/>
                </a:lnTo>
                <a:lnTo>
                  <a:pt x="147947" y="13983"/>
                </a:lnTo>
                <a:lnTo>
                  <a:pt x="177355" y="6715"/>
                </a:lnTo>
                <a:lnTo>
                  <a:pt x="220956" y="1803"/>
                </a:lnTo>
                <a:lnTo>
                  <a:pt x="274319" y="0"/>
                </a:lnTo>
              </a:path>
            </a:pathLst>
          </a:custGeom>
          <a:ln w="9144">
            <a:solidFill>
              <a:srgbClr val="497DBA"/>
            </a:solidFill>
          </a:ln>
        </p:spPr>
        <p:txBody>
          <a:bodyPr wrap="square" lIns="0" tIns="0" rIns="0" bIns="0" rtlCol="0"/>
          <a:lstStyle/>
          <a:p>
            <a:endParaRPr/>
          </a:p>
        </p:txBody>
      </p:sp>
      <p:sp>
        <p:nvSpPr>
          <p:cNvPr id="6" name="object 6"/>
          <p:cNvSpPr txBox="1"/>
          <p:nvPr/>
        </p:nvSpPr>
        <p:spPr>
          <a:xfrm>
            <a:off x="5011673" y="1020571"/>
            <a:ext cx="3733800" cy="3998531"/>
          </a:xfrm>
          <a:prstGeom prst="rect">
            <a:avLst/>
          </a:prstGeom>
        </p:spPr>
        <p:txBody>
          <a:bodyPr vert="horz" wrap="square" lIns="0" tIns="12700" rIns="0" bIns="0" rtlCol="0">
            <a:spAutoFit/>
          </a:bodyPr>
          <a:lstStyle/>
          <a:p>
            <a:pPr marL="12700" marR="5715" algn="just">
              <a:lnSpc>
                <a:spcPct val="100000"/>
              </a:lnSpc>
              <a:spcBef>
                <a:spcPts val="100"/>
              </a:spcBef>
            </a:pPr>
            <a:r>
              <a:rPr lang="es-CO" sz="1200" spc="-85" dirty="0">
                <a:latin typeface="Arial"/>
                <a:cs typeface="Arial"/>
              </a:rPr>
              <a:t>Laura </a:t>
            </a:r>
            <a:r>
              <a:rPr lang="es-CO" sz="1200" spc="-70" dirty="0">
                <a:latin typeface="Arial"/>
                <a:cs typeface="Arial"/>
              </a:rPr>
              <a:t>Restrepo</a:t>
            </a:r>
            <a:r>
              <a:rPr lang="es-CO" sz="1200" spc="-70" dirty="0">
                <a:solidFill>
                  <a:srgbClr val="C0504D"/>
                </a:solidFill>
                <a:latin typeface="Arial"/>
                <a:cs typeface="Arial"/>
              </a:rPr>
              <a:t>, </a:t>
            </a:r>
            <a:r>
              <a:rPr lang="es-CO" sz="1200" spc="-40" dirty="0">
                <a:solidFill>
                  <a:srgbClr val="C0504D"/>
                </a:solidFill>
                <a:latin typeface="Arial"/>
                <a:cs typeface="Arial"/>
              </a:rPr>
              <a:t>quien </a:t>
            </a:r>
            <a:r>
              <a:rPr lang="es-CO" sz="1200" spc="-70" dirty="0">
                <a:solidFill>
                  <a:srgbClr val="C0504D"/>
                </a:solidFill>
                <a:latin typeface="Arial"/>
                <a:cs typeface="Arial"/>
              </a:rPr>
              <a:t>comenzó </a:t>
            </a:r>
            <a:r>
              <a:rPr lang="es-CO" sz="1200" spc="-95" dirty="0">
                <a:solidFill>
                  <a:srgbClr val="C0504D"/>
                </a:solidFill>
                <a:latin typeface="Arial"/>
                <a:cs typeface="Arial"/>
              </a:rPr>
              <a:t>a </a:t>
            </a:r>
            <a:r>
              <a:rPr lang="es-CO" sz="1200" spc="-40" dirty="0">
                <a:solidFill>
                  <a:srgbClr val="C0504D"/>
                </a:solidFill>
                <a:latin typeface="Arial"/>
                <a:cs typeface="Arial"/>
              </a:rPr>
              <a:t>escribir </a:t>
            </a:r>
            <a:r>
              <a:rPr lang="es-CO" sz="1200" spc="-60" dirty="0">
                <a:solidFill>
                  <a:srgbClr val="C0504D"/>
                </a:solidFill>
                <a:latin typeface="Arial"/>
                <a:cs typeface="Arial"/>
              </a:rPr>
              <a:t>y </a:t>
            </a:r>
            <a:r>
              <a:rPr lang="es-CO" sz="1200" spc="-95" dirty="0">
                <a:solidFill>
                  <a:srgbClr val="C0504D"/>
                </a:solidFill>
                <a:latin typeface="Arial"/>
                <a:cs typeface="Arial"/>
              </a:rPr>
              <a:t>a </a:t>
            </a:r>
            <a:r>
              <a:rPr lang="es-CO" sz="1200" spc="-50" dirty="0">
                <a:solidFill>
                  <a:srgbClr val="C0504D"/>
                </a:solidFill>
                <a:latin typeface="Arial"/>
                <a:cs typeface="Arial"/>
              </a:rPr>
              <a:t>dar </a:t>
            </a:r>
            <a:r>
              <a:rPr lang="es-CO" sz="1200" spc="-90" dirty="0">
                <a:solidFill>
                  <a:srgbClr val="C0504D"/>
                </a:solidFill>
                <a:latin typeface="Arial"/>
                <a:cs typeface="Arial"/>
              </a:rPr>
              <a:t>clases </a:t>
            </a:r>
            <a:r>
              <a:rPr lang="es-CO" sz="1200" spc="-50" dirty="0">
                <a:solidFill>
                  <a:srgbClr val="C0504D"/>
                </a:solidFill>
                <a:latin typeface="Arial"/>
                <a:cs typeface="Arial"/>
              </a:rPr>
              <a:t>de  </a:t>
            </a:r>
            <a:r>
              <a:rPr lang="es-CO" sz="1200" spc="-25" dirty="0">
                <a:solidFill>
                  <a:srgbClr val="C0504D"/>
                </a:solidFill>
                <a:latin typeface="Arial"/>
                <a:cs typeface="Arial"/>
              </a:rPr>
              <a:t>literatura </a:t>
            </a:r>
            <a:r>
              <a:rPr lang="es-CO" sz="1200" spc="-75" dirty="0">
                <a:solidFill>
                  <a:srgbClr val="C0504D"/>
                </a:solidFill>
                <a:latin typeface="Arial"/>
                <a:cs typeface="Arial"/>
              </a:rPr>
              <a:t>desde </a:t>
            </a:r>
            <a:r>
              <a:rPr lang="es-CO" sz="1200" spc="-50" dirty="0">
                <a:solidFill>
                  <a:srgbClr val="C0504D"/>
                </a:solidFill>
                <a:latin typeface="Arial"/>
                <a:cs typeface="Arial"/>
              </a:rPr>
              <a:t>muy </a:t>
            </a:r>
            <a:r>
              <a:rPr lang="es-CO" sz="1200" spc="-45" dirty="0">
                <a:solidFill>
                  <a:srgbClr val="C0504D"/>
                </a:solidFill>
                <a:latin typeface="Arial"/>
                <a:cs typeface="Arial"/>
              </a:rPr>
              <a:t>joven </a:t>
            </a:r>
            <a:r>
              <a:rPr lang="es-CO" sz="1200" spc="-65" dirty="0">
                <a:solidFill>
                  <a:srgbClr val="C0504D"/>
                </a:solidFill>
                <a:latin typeface="Arial"/>
                <a:cs typeface="Arial"/>
              </a:rPr>
              <a:t>–17 </a:t>
            </a:r>
            <a:r>
              <a:rPr lang="es-CO" sz="1200" spc="-70" dirty="0">
                <a:solidFill>
                  <a:srgbClr val="C0504D"/>
                </a:solidFill>
                <a:latin typeface="Arial"/>
                <a:cs typeface="Arial"/>
              </a:rPr>
              <a:t>años–, </a:t>
            </a:r>
            <a:r>
              <a:rPr lang="es-CO" sz="1200" spc="-30" dirty="0">
                <a:solidFill>
                  <a:srgbClr val="C0504D"/>
                </a:solidFill>
                <a:latin typeface="Arial"/>
                <a:cs typeface="Arial"/>
              </a:rPr>
              <a:t>toma </a:t>
            </a:r>
            <a:r>
              <a:rPr lang="es-CO" sz="1200" spc="-40" dirty="0">
                <a:solidFill>
                  <a:srgbClr val="C0504D"/>
                </a:solidFill>
                <a:latin typeface="Arial"/>
                <a:cs typeface="Arial"/>
              </a:rPr>
              <a:t>del periodismo  </a:t>
            </a:r>
            <a:r>
              <a:rPr lang="es-CO" sz="1200" spc="-35" dirty="0">
                <a:solidFill>
                  <a:srgbClr val="C0504D"/>
                </a:solidFill>
                <a:latin typeface="Arial"/>
                <a:cs typeface="Arial"/>
              </a:rPr>
              <a:t>el </a:t>
            </a:r>
            <a:r>
              <a:rPr lang="es-CO" sz="1200" spc="-30" dirty="0">
                <a:solidFill>
                  <a:srgbClr val="C0504D"/>
                </a:solidFill>
                <a:latin typeface="Arial"/>
                <a:cs typeface="Arial"/>
              </a:rPr>
              <a:t>método </a:t>
            </a:r>
            <a:r>
              <a:rPr lang="es-CO" sz="1200" spc="-60" dirty="0">
                <a:solidFill>
                  <a:srgbClr val="C0504D"/>
                </a:solidFill>
                <a:latin typeface="Arial"/>
                <a:cs typeface="Arial"/>
              </a:rPr>
              <a:t>y </a:t>
            </a:r>
            <a:r>
              <a:rPr lang="es-CO" sz="1200" spc="-45" dirty="0">
                <a:solidFill>
                  <a:srgbClr val="C0504D"/>
                </a:solidFill>
                <a:latin typeface="Arial"/>
                <a:cs typeface="Arial"/>
              </a:rPr>
              <a:t>la </a:t>
            </a:r>
            <a:r>
              <a:rPr lang="es-CO" sz="1200" spc="-40" dirty="0">
                <a:solidFill>
                  <a:srgbClr val="C0504D"/>
                </a:solidFill>
                <a:latin typeface="Arial"/>
                <a:cs typeface="Arial"/>
              </a:rPr>
              <a:t>disciplina </a:t>
            </a:r>
            <a:r>
              <a:rPr lang="es-CO" sz="1200" spc="-65" dirty="0">
                <a:solidFill>
                  <a:srgbClr val="C0504D"/>
                </a:solidFill>
                <a:latin typeface="Arial"/>
                <a:cs typeface="Arial"/>
              </a:rPr>
              <a:t>para </a:t>
            </a:r>
            <a:r>
              <a:rPr lang="es-CO" sz="1200" spc="-40" dirty="0">
                <a:solidFill>
                  <a:srgbClr val="C0504D"/>
                </a:solidFill>
                <a:latin typeface="Arial"/>
                <a:cs typeface="Arial"/>
              </a:rPr>
              <a:t>recolectar </a:t>
            </a:r>
            <a:r>
              <a:rPr lang="es-CO" sz="1200" spc="-35" dirty="0">
                <a:solidFill>
                  <a:srgbClr val="C0504D"/>
                </a:solidFill>
                <a:latin typeface="Arial"/>
                <a:cs typeface="Arial"/>
              </a:rPr>
              <a:t>información,  </a:t>
            </a:r>
            <a:r>
              <a:rPr lang="es-CO" sz="1200" spc="-50" dirty="0">
                <a:solidFill>
                  <a:srgbClr val="C0504D"/>
                </a:solidFill>
                <a:latin typeface="Arial"/>
                <a:cs typeface="Arial"/>
              </a:rPr>
              <a:t>documentos </a:t>
            </a:r>
            <a:r>
              <a:rPr lang="es-CO" sz="1200" spc="-60" dirty="0">
                <a:solidFill>
                  <a:srgbClr val="C0504D"/>
                </a:solidFill>
                <a:latin typeface="Arial"/>
                <a:cs typeface="Arial"/>
              </a:rPr>
              <a:t>y </a:t>
            </a:r>
            <a:r>
              <a:rPr lang="es-CO" sz="1200" spc="-35" dirty="0">
                <a:solidFill>
                  <a:srgbClr val="C0504D"/>
                </a:solidFill>
                <a:latin typeface="Arial"/>
                <a:cs typeface="Arial"/>
              </a:rPr>
              <a:t>testimonios </a:t>
            </a:r>
            <a:r>
              <a:rPr lang="es-CO" sz="1200" spc="-80" dirty="0">
                <a:solidFill>
                  <a:srgbClr val="C0504D"/>
                </a:solidFill>
                <a:latin typeface="Arial"/>
                <a:cs typeface="Arial"/>
              </a:rPr>
              <a:t>acerca </a:t>
            </a:r>
            <a:r>
              <a:rPr lang="es-CO" sz="1200" spc="-55" dirty="0">
                <a:solidFill>
                  <a:srgbClr val="C0504D"/>
                </a:solidFill>
                <a:latin typeface="Arial"/>
                <a:cs typeface="Arial"/>
              </a:rPr>
              <a:t>de </a:t>
            </a:r>
            <a:r>
              <a:rPr lang="es-CO" sz="1200" spc="-60" dirty="0">
                <a:solidFill>
                  <a:srgbClr val="C0504D"/>
                </a:solidFill>
                <a:latin typeface="Arial"/>
                <a:cs typeface="Arial"/>
              </a:rPr>
              <a:t>una </a:t>
            </a:r>
            <a:r>
              <a:rPr lang="es-CO" sz="1200" spc="-40" dirty="0">
                <a:solidFill>
                  <a:srgbClr val="C0504D"/>
                </a:solidFill>
                <a:latin typeface="Arial"/>
                <a:cs typeface="Arial"/>
              </a:rPr>
              <a:t>situación, </a:t>
            </a:r>
            <a:r>
              <a:rPr lang="es-CO" sz="1200" spc="-55" dirty="0">
                <a:solidFill>
                  <a:srgbClr val="C0504D"/>
                </a:solidFill>
                <a:latin typeface="Arial"/>
                <a:cs typeface="Arial"/>
              </a:rPr>
              <a:t>de </a:t>
            </a:r>
            <a:r>
              <a:rPr lang="es-CO" sz="1200" spc="-60" dirty="0">
                <a:solidFill>
                  <a:srgbClr val="C0504D"/>
                </a:solidFill>
                <a:latin typeface="Arial"/>
                <a:cs typeface="Arial"/>
              </a:rPr>
              <a:t>una  persona </a:t>
            </a:r>
            <a:r>
              <a:rPr lang="es-CO" sz="1200" spc="-55" dirty="0">
                <a:solidFill>
                  <a:srgbClr val="C0504D"/>
                </a:solidFill>
                <a:latin typeface="Arial"/>
                <a:cs typeface="Arial"/>
              </a:rPr>
              <a:t>en </a:t>
            </a:r>
            <a:r>
              <a:rPr lang="es-CO" sz="1200" spc="-40" dirty="0">
                <a:solidFill>
                  <a:srgbClr val="C0504D"/>
                </a:solidFill>
                <a:latin typeface="Arial"/>
                <a:cs typeface="Arial"/>
              </a:rPr>
              <a:t>particular, </a:t>
            </a:r>
            <a:r>
              <a:rPr lang="es-CO" sz="1200" spc="-60" dirty="0">
                <a:solidFill>
                  <a:srgbClr val="C0504D"/>
                </a:solidFill>
                <a:latin typeface="Arial"/>
                <a:cs typeface="Arial"/>
              </a:rPr>
              <a:t>de </a:t>
            </a:r>
            <a:r>
              <a:rPr lang="es-CO" sz="1200" spc="-45" dirty="0">
                <a:solidFill>
                  <a:srgbClr val="C0504D"/>
                </a:solidFill>
                <a:latin typeface="Arial"/>
                <a:cs typeface="Arial"/>
              </a:rPr>
              <a:t>un grupo </a:t>
            </a:r>
            <a:r>
              <a:rPr lang="es-CO" sz="1200" spc="-60" dirty="0">
                <a:solidFill>
                  <a:srgbClr val="C0504D"/>
                </a:solidFill>
                <a:latin typeface="Arial"/>
                <a:cs typeface="Arial"/>
              </a:rPr>
              <a:t>social</a:t>
            </a:r>
            <a:r>
              <a:rPr lang="es-CO" sz="1200" spc="-60" dirty="0">
                <a:latin typeface="Arial"/>
                <a:cs typeface="Arial"/>
              </a:rPr>
              <a:t>. </a:t>
            </a:r>
            <a:r>
              <a:rPr lang="es-CO" sz="1200" u="sng" spc="-75" dirty="0">
                <a:solidFill>
                  <a:srgbClr val="FF0000"/>
                </a:solidFill>
                <a:uFill>
                  <a:solidFill>
                    <a:srgbClr val="FF0000"/>
                  </a:solidFill>
                </a:uFill>
                <a:latin typeface="Arial"/>
                <a:cs typeface="Arial"/>
              </a:rPr>
              <a:t>Dice</a:t>
            </a:r>
            <a:r>
              <a:rPr lang="es-CO" sz="1200" spc="-75" dirty="0">
                <a:solidFill>
                  <a:srgbClr val="FF0000"/>
                </a:solidFill>
                <a:latin typeface="Arial"/>
                <a:cs typeface="Arial"/>
              </a:rPr>
              <a:t> </a:t>
            </a:r>
            <a:r>
              <a:rPr lang="es-CO" sz="1200" spc="-55" dirty="0">
                <a:latin typeface="Arial"/>
                <a:cs typeface="Arial"/>
              </a:rPr>
              <a:t>en </a:t>
            </a:r>
            <a:r>
              <a:rPr lang="es-CO" sz="1200" spc="-60" dirty="0">
                <a:latin typeface="Arial"/>
                <a:cs typeface="Arial"/>
              </a:rPr>
              <a:t>una </a:t>
            </a:r>
            <a:r>
              <a:rPr lang="es-CO" sz="1200" spc="-50" dirty="0">
                <a:latin typeface="Arial"/>
                <a:cs typeface="Arial"/>
              </a:rPr>
              <a:t>de  </a:t>
            </a:r>
            <a:r>
              <a:rPr lang="es-CO" sz="1200" spc="-105" dirty="0">
                <a:latin typeface="Arial"/>
                <a:cs typeface="Arial"/>
              </a:rPr>
              <a:t>sus</a:t>
            </a:r>
            <a:r>
              <a:rPr lang="es-CO" sz="1200" spc="-65" dirty="0">
                <a:latin typeface="Arial"/>
                <a:cs typeface="Arial"/>
              </a:rPr>
              <a:t> </a:t>
            </a:r>
            <a:r>
              <a:rPr lang="es-CO" sz="1200" spc="-45" dirty="0">
                <a:latin typeface="Arial"/>
                <a:cs typeface="Arial"/>
              </a:rPr>
              <a:t>entrevistas:</a:t>
            </a:r>
            <a:endParaRPr lang="es-CO" sz="1200" dirty="0">
              <a:latin typeface="Arial"/>
              <a:cs typeface="Arial"/>
            </a:endParaRPr>
          </a:p>
          <a:p>
            <a:pPr marL="372110" marR="5080" algn="just">
              <a:lnSpc>
                <a:spcPct val="100000"/>
              </a:lnSpc>
              <a:spcBef>
                <a:spcPts val="10"/>
              </a:spcBef>
            </a:pPr>
            <a:r>
              <a:rPr lang="es-CO" sz="1000" spc="-50" dirty="0">
                <a:latin typeface="Arial"/>
                <a:cs typeface="Arial"/>
              </a:rPr>
              <a:t>Antes de </a:t>
            </a:r>
            <a:r>
              <a:rPr lang="es-CO" sz="1000" spc="-60" dirty="0">
                <a:latin typeface="Arial"/>
                <a:cs typeface="Arial"/>
              </a:rPr>
              <a:t>ser </a:t>
            </a:r>
            <a:r>
              <a:rPr lang="es-CO" sz="1000" spc="-35" dirty="0">
                <a:latin typeface="Arial"/>
                <a:cs typeface="Arial"/>
              </a:rPr>
              <a:t>escritora, </a:t>
            </a:r>
            <a:r>
              <a:rPr lang="es-CO" sz="1000" spc="-25" dirty="0">
                <a:latin typeface="Arial"/>
                <a:cs typeface="Arial"/>
              </a:rPr>
              <a:t>trabajé </a:t>
            </a:r>
            <a:r>
              <a:rPr lang="es-CO" sz="1000" spc="-45" dirty="0">
                <a:latin typeface="Arial"/>
                <a:cs typeface="Arial"/>
              </a:rPr>
              <a:t>como </a:t>
            </a:r>
            <a:r>
              <a:rPr lang="es-CO" sz="1000" spc="-30" dirty="0">
                <a:latin typeface="Arial"/>
                <a:cs typeface="Arial"/>
              </a:rPr>
              <a:t>periodista, </a:t>
            </a:r>
            <a:r>
              <a:rPr lang="es-CO" sz="1000" spc="-50" dirty="0">
                <a:latin typeface="Arial"/>
                <a:cs typeface="Arial"/>
              </a:rPr>
              <a:t>y </a:t>
            </a:r>
            <a:r>
              <a:rPr lang="es-CO" sz="1000" spc="-45" dirty="0">
                <a:latin typeface="Arial"/>
                <a:cs typeface="Arial"/>
              </a:rPr>
              <a:t>antes </a:t>
            </a:r>
            <a:r>
              <a:rPr lang="es-CO" sz="1000" spc="-55" dirty="0">
                <a:latin typeface="Arial"/>
                <a:cs typeface="Arial"/>
              </a:rPr>
              <a:t>de </a:t>
            </a:r>
            <a:r>
              <a:rPr lang="es-CO" sz="1000" spc="-65" dirty="0">
                <a:latin typeface="Arial"/>
                <a:cs typeface="Arial"/>
              </a:rPr>
              <a:t>eso,  </a:t>
            </a:r>
            <a:r>
              <a:rPr lang="es-CO" sz="1000" spc="-45" dirty="0">
                <a:latin typeface="Arial"/>
                <a:cs typeface="Arial"/>
              </a:rPr>
              <a:t>hice </a:t>
            </a:r>
            <a:r>
              <a:rPr lang="es-CO" sz="1000" spc="-30" dirty="0">
                <a:latin typeface="Arial"/>
                <a:cs typeface="Arial"/>
              </a:rPr>
              <a:t>política </a:t>
            </a:r>
            <a:r>
              <a:rPr lang="es-CO" sz="1000" spc="-25" dirty="0">
                <a:latin typeface="Arial"/>
                <a:cs typeface="Arial"/>
              </a:rPr>
              <a:t>durante </a:t>
            </a:r>
            <a:r>
              <a:rPr lang="es-CO" sz="1000" spc="-55" dirty="0">
                <a:latin typeface="Arial"/>
                <a:cs typeface="Arial"/>
              </a:rPr>
              <a:t>muchos </a:t>
            </a:r>
            <a:r>
              <a:rPr lang="es-CO" sz="1000" spc="-65" dirty="0">
                <a:latin typeface="Arial"/>
                <a:cs typeface="Arial"/>
              </a:rPr>
              <a:t>años </a:t>
            </a:r>
            <a:r>
              <a:rPr lang="es-CO" sz="1000" spc="-50" dirty="0">
                <a:latin typeface="Arial"/>
                <a:cs typeface="Arial"/>
              </a:rPr>
              <a:t>y </a:t>
            </a:r>
            <a:r>
              <a:rPr lang="es-CO" sz="1000" spc="-35" dirty="0">
                <a:latin typeface="Arial"/>
                <a:cs typeface="Arial"/>
              </a:rPr>
              <a:t>siento </a:t>
            </a:r>
            <a:r>
              <a:rPr lang="es-CO" sz="1000" spc="-45" dirty="0">
                <a:latin typeface="Arial"/>
                <a:cs typeface="Arial"/>
              </a:rPr>
              <a:t>que </a:t>
            </a:r>
            <a:r>
              <a:rPr lang="es-CO" sz="1000" spc="-50" dirty="0">
                <a:latin typeface="Arial"/>
                <a:cs typeface="Arial"/>
              </a:rPr>
              <a:t>en </a:t>
            </a:r>
            <a:r>
              <a:rPr lang="es-CO" sz="1000" spc="-30" dirty="0">
                <a:latin typeface="Arial"/>
                <a:cs typeface="Arial"/>
              </a:rPr>
              <a:t>el </a:t>
            </a:r>
            <a:r>
              <a:rPr lang="es-CO" sz="1000" spc="-50" dirty="0">
                <a:latin typeface="Arial"/>
                <a:cs typeface="Arial"/>
              </a:rPr>
              <a:t>proceso de  </a:t>
            </a:r>
            <a:r>
              <a:rPr lang="es-CO" sz="1000" spc="-35" dirty="0">
                <a:latin typeface="Arial"/>
                <a:cs typeface="Arial"/>
              </a:rPr>
              <a:t>escribir </a:t>
            </a:r>
            <a:r>
              <a:rPr lang="es-CO" sz="1000" spc="-55" dirty="0">
                <a:latin typeface="Arial"/>
                <a:cs typeface="Arial"/>
              </a:rPr>
              <a:t>novelas </a:t>
            </a:r>
            <a:r>
              <a:rPr lang="es-CO" sz="1000" spc="-35" dirty="0">
                <a:latin typeface="Arial"/>
                <a:cs typeface="Arial"/>
              </a:rPr>
              <a:t>pervive </a:t>
            </a:r>
            <a:r>
              <a:rPr lang="es-CO" sz="1000" spc="-10" dirty="0">
                <a:latin typeface="Arial"/>
                <a:cs typeface="Arial"/>
              </a:rPr>
              <a:t>tanto </a:t>
            </a:r>
            <a:r>
              <a:rPr lang="es-CO" sz="1000" spc="-40" dirty="0">
                <a:latin typeface="Arial"/>
                <a:cs typeface="Arial"/>
              </a:rPr>
              <a:t>la </a:t>
            </a:r>
            <a:r>
              <a:rPr lang="es-CO" sz="1000" spc="-50" dirty="0">
                <a:latin typeface="Arial"/>
                <a:cs typeface="Arial"/>
              </a:rPr>
              <a:t>persona </a:t>
            </a:r>
            <a:r>
              <a:rPr lang="es-CO" sz="1000" spc="-45" dirty="0">
                <a:latin typeface="Arial"/>
                <a:cs typeface="Arial"/>
              </a:rPr>
              <a:t>que hizo </a:t>
            </a:r>
            <a:r>
              <a:rPr lang="es-CO" sz="1000" spc="-30" dirty="0">
                <a:latin typeface="Arial"/>
                <a:cs typeface="Arial"/>
              </a:rPr>
              <a:t>política </a:t>
            </a:r>
            <a:r>
              <a:rPr lang="es-CO" sz="1000" spc="-45" dirty="0">
                <a:latin typeface="Arial"/>
                <a:cs typeface="Arial"/>
              </a:rPr>
              <a:t>como  </a:t>
            </a:r>
            <a:r>
              <a:rPr lang="es-CO" sz="1000" spc="-40" dirty="0">
                <a:latin typeface="Arial"/>
                <a:cs typeface="Arial"/>
              </a:rPr>
              <a:t>la </a:t>
            </a:r>
            <a:r>
              <a:rPr lang="es-CO" sz="1000" spc="-30" dirty="0">
                <a:latin typeface="Arial"/>
                <a:cs typeface="Arial"/>
              </a:rPr>
              <a:t>periodista. </a:t>
            </a:r>
            <a:r>
              <a:rPr lang="es-CO" sz="1000" spc="-95" dirty="0">
                <a:latin typeface="Arial"/>
                <a:cs typeface="Arial"/>
              </a:rPr>
              <a:t>El </a:t>
            </a:r>
            <a:r>
              <a:rPr lang="es-CO" sz="1000" spc="-50" dirty="0">
                <a:latin typeface="Arial"/>
                <a:cs typeface="Arial"/>
              </a:rPr>
              <a:t>hecho de </a:t>
            </a:r>
            <a:r>
              <a:rPr lang="es-CO" sz="1000" spc="-35" dirty="0">
                <a:latin typeface="Arial"/>
                <a:cs typeface="Arial"/>
              </a:rPr>
              <a:t>escribir </a:t>
            </a:r>
            <a:r>
              <a:rPr lang="es-CO" sz="1000" spc="-80" dirty="0">
                <a:latin typeface="Arial"/>
                <a:cs typeface="Arial"/>
              </a:rPr>
              <a:t>pasa </a:t>
            </a:r>
            <a:r>
              <a:rPr lang="es-CO" sz="1000" spc="-20" dirty="0">
                <a:latin typeface="Arial"/>
                <a:cs typeface="Arial"/>
              </a:rPr>
              <a:t>por </a:t>
            </a:r>
            <a:r>
              <a:rPr lang="es-CO" sz="1000" spc="-60" dirty="0">
                <a:latin typeface="Arial"/>
                <a:cs typeface="Arial"/>
              </a:rPr>
              <a:t>dos </a:t>
            </a:r>
            <a:r>
              <a:rPr lang="es-CO" sz="1000" spc="-70" dirty="0">
                <a:latin typeface="Arial"/>
                <a:cs typeface="Arial"/>
              </a:rPr>
              <a:t>fases, </a:t>
            </a:r>
            <a:r>
              <a:rPr lang="es-CO" sz="1000" spc="-40" dirty="0">
                <a:latin typeface="Arial"/>
                <a:cs typeface="Arial"/>
              </a:rPr>
              <a:t>la </a:t>
            </a:r>
            <a:r>
              <a:rPr lang="es-CO" sz="1000" spc="-50" dirty="0">
                <a:latin typeface="Arial"/>
                <a:cs typeface="Arial"/>
              </a:rPr>
              <a:t>de  </a:t>
            </a:r>
            <a:r>
              <a:rPr lang="es-CO" sz="1000" spc="-40" dirty="0">
                <a:latin typeface="Arial"/>
                <a:cs typeface="Arial"/>
              </a:rPr>
              <a:t>encerrarme </a:t>
            </a:r>
            <a:r>
              <a:rPr lang="es-CO" sz="1000" spc="-20" dirty="0">
                <a:latin typeface="Arial"/>
                <a:cs typeface="Arial"/>
              </a:rPr>
              <a:t>por </a:t>
            </a:r>
            <a:r>
              <a:rPr lang="es-CO" sz="1000" spc="-80" dirty="0">
                <a:latin typeface="Arial"/>
                <a:cs typeface="Arial"/>
              </a:rPr>
              <a:t>meses </a:t>
            </a:r>
            <a:r>
              <a:rPr lang="es-CO" sz="1000" spc="-40" dirty="0">
                <a:latin typeface="Arial"/>
                <a:cs typeface="Arial"/>
              </a:rPr>
              <a:t>reconcentrada </a:t>
            </a:r>
            <a:r>
              <a:rPr lang="es-CO" sz="1000" spc="-50" dirty="0">
                <a:latin typeface="Arial"/>
                <a:cs typeface="Arial"/>
              </a:rPr>
              <a:t>con mis </a:t>
            </a:r>
            <a:r>
              <a:rPr lang="es-CO" sz="1000" spc="-45" dirty="0">
                <a:latin typeface="Arial"/>
                <a:cs typeface="Arial"/>
              </a:rPr>
              <a:t>apuntes </a:t>
            </a:r>
            <a:r>
              <a:rPr lang="es-CO" sz="1000" spc="-50" dirty="0">
                <a:latin typeface="Arial"/>
                <a:cs typeface="Arial"/>
              </a:rPr>
              <a:t>y mis  </a:t>
            </a:r>
            <a:r>
              <a:rPr lang="es-CO" sz="1000" spc="-25" dirty="0">
                <a:latin typeface="Arial"/>
                <a:cs typeface="Arial"/>
              </a:rPr>
              <a:t>libros </a:t>
            </a:r>
            <a:r>
              <a:rPr lang="es-CO" sz="1000" spc="-50" dirty="0">
                <a:latin typeface="Arial"/>
                <a:cs typeface="Arial"/>
              </a:rPr>
              <a:t>y </a:t>
            </a:r>
            <a:r>
              <a:rPr lang="es-CO" sz="1000" spc="-30" dirty="0">
                <a:latin typeface="Arial"/>
                <a:cs typeface="Arial"/>
              </a:rPr>
              <a:t>el computador, pero también, </a:t>
            </a:r>
            <a:r>
              <a:rPr lang="es-CO" sz="1000" spc="-80" dirty="0">
                <a:latin typeface="Arial"/>
                <a:cs typeface="Arial"/>
              </a:rPr>
              <a:t>pasa </a:t>
            </a:r>
            <a:r>
              <a:rPr lang="es-CO" sz="1000" spc="-20" dirty="0">
                <a:latin typeface="Arial"/>
                <a:cs typeface="Arial"/>
              </a:rPr>
              <a:t>por </a:t>
            </a:r>
            <a:r>
              <a:rPr lang="es-CO" sz="1000" spc="-85" dirty="0">
                <a:latin typeface="Arial"/>
                <a:cs typeface="Arial"/>
              </a:rPr>
              <a:t>meses </a:t>
            </a:r>
            <a:r>
              <a:rPr lang="es-CO" sz="1000" spc="-50" dirty="0">
                <a:latin typeface="Arial"/>
                <a:cs typeface="Arial"/>
              </a:rPr>
              <a:t>de </a:t>
            </a:r>
            <a:r>
              <a:rPr lang="es-CO" sz="1000" spc="-45" dirty="0">
                <a:latin typeface="Arial"/>
                <a:cs typeface="Arial"/>
              </a:rPr>
              <a:t>andar  </a:t>
            </a:r>
            <a:r>
              <a:rPr lang="es-CO" sz="1000" spc="-40" dirty="0">
                <a:latin typeface="Arial"/>
                <a:cs typeface="Arial"/>
              </a:rPr>
              <a:t>afuera, </a:t>
            </a:r>
            <a:r>
              <a:rPr lang="es-CO" sz="1000" spc="-50" dirty="0">
                <a:latin typeface="Arial"/>
                <a:cs typeface="Arial"/>
              </a:rPr>
              <a:t>de </a:t>
            </a:r>
            <a:r>
              <a:rPr lang="es-CO" sz="1000" spc="-35" dirty="0">
                <a:latin typeface="Arial"/>
                <a:cs typeface="Arial"/>
              </a:rPr>
              <a:t>viajar, </a:t>
            </a:r>
            <a:r>
              <a:rPr lang="es-CO" sz="1000" spc="-40" dirty="0">
                <a:latin typeface="Arial"/>
                <a:cs typeface="Arial"/>
              </a:rPr>
              <a:t>averiguar, </a:t>
            </a:r>
            <a:r>
              <a:rPr lang="es-CO" sz="1000" spc="-30" dirty="0">
                <a:latin typeface="Arial"/>
                <a:cs typeface="Arial"/>
              </a:rPr>
              <a:t>preguntar, </a:t>
            </a:r>
            <a:r>
              <a:rPr lang="es-CO" sz="1000" spc="-50" dirty="0">
                <a:latin typeface="Arial"/>
                <a:cs typeface="Arial"/>
              </a:rPr>
              <a:t>de </a:t>
            </a:r>
            <a:r>
              <a:rPr lang="es-CO" sz="1000" spc="-30" dirty="0">
                <a:latin typeface="Arial"/>
                <a:cs typeface="Arial"/>
              </a:rPr>
              <a:t>meterme </a:t>
            </a:r>
            <a:r>
              <a:rPr lang="es-CO" sz="1000" spc="-50" dirty="0">
                <a:latin typeface="Arial"/>
                <a:cs typeface="Arial"/>
              </a:rPr>
              <a:t>en </a:t>
            </a:r>
            <a:r>
              <a:rPr lang="es-CO" sz="1000" spc="-65" dirty="0">
                <a:latin typeface="Arial"/>
                <a:cs typeface="Arial"/>
              </a:rPr>
              <a:t>las </a:t>
            </a:r>
            <a:r>
              <a:rPr lang="es-CO" sz="1000" spc="-95" dirty="0">
                <a:latin typeface="Arial"/>
                <a:cs typeface="Arial"/>
              </a:rPr>
              <a:t>casas  </a:t>
            </a:r>
            <a:r>
              <a:rPr lang="es-CO" sz="1000" spc="-50" dirty="0">
                <a:latin typeface="Arial"/>
                <a:cs typeface="Arial"/>
              </a:rPr>
              <a:t>de </a:t>
            </a:r>
            <a:r>
              <a:rPr lang="es-CO" sz="1000" spc="-40" dirty="0">
                <a:latin typeface="Arial"/>
                <a:cs typeface="Arial"/>
              </a:rPr>
              <a:t>la gente, de </a:t>
            </a:r>
            <a:r>
              <a:rPr lang="es-CO" sz="1000" spc="-55" dirty="0">
                <a:latin typeface="Arial"/>
                <a:cs typeface="Arial"/>
              </a:rPr>
              <a:t>buscar. </a:t>
            </a:r>
            <a:r>
              <a:rPr lang="es-CO" sz="1000" spc="-114" dirty="0">
                <a:latin typeface="Arial"/>
                <a:cs typeface="Arial"/>
              </a:rPr>
              <a:t>Eso </a:t>
            </a:r>
            <a:r>
              <a:rPr lang="es-CO" sz="1000" spc="-25" dirty="0">
                <a:latin typeface="Arial"/>
                <a:cs typeface="Arial"/>
              </a:rPr>
              <a:t>tiene </a:t>
            </a:r>
            <a:r>
              <a:rPr lang="es-CO" sz="1000" spc="-45" dirty="0">
                <a:latin typeface="Arial"/>
                <a:cs typeface="Arial"/>
              </a:rPr>
              <a:t>mucho </a:t>
            </a:r>
            <a:r>
              <a:rPr lang="es-CO" sz="1000" spc="-50" dirty="0">
                <a:latin typeface="Arial"/>
                <a:cs typeface="Arial"/>
              </a:rPr>
              <a:t>en </a:t>
            </a:r>
            <a:r>
              <a:rPr lang="es-CO" sz="1000" spc="-45" dirty="0">
                <a:latin typeface="Arial"/>
                <a:cs typeface="Arial"/>
              </a:rPr>
              <a:t>común </a:t>
            </a:r>
            <a:r>
              <a:rPr lang="es-CO" sz="1000" spc="-50" dirty="0">
                <a:latin typeface="Arial"/>
                <a:cs typeface="Arial"/>
              </a:rPr>
              <a:t>con </a:t>
            </a:r>
            <a:r>
              <a:rPr lang="es-CO" sz="1000" spc="-40" dirty="0">
                <a:latin typeface="Arial"/>
                <a:cs typeface="Arial"/>
              </a:rPr>
              <a:t>la </a:t>
            </a:r>
            <a:r>
              <a:rPr lang="es-CO" sz="1000" spc="-35" dirty="0">
                <a:latin typeface="Arial"/>
                <a:cs typeface="Arial"/>
              </a:rPr>
              <a:t>tarea  del </a:t>
            </a:r>
            <a:r>
              <a:rPr lang="es-CO" sz="1000" spc="-15" dirty="0">
                <a:latin typeface="Arial"/>
                <a:cs typeface="Arial"/>
              </a:rPr>
              <a:t>reportero </a:t>
            </a:r>
            <a:r>
              <a:rPr lang="es-CO" sz="1000" spc="-45" dirty="0">
                <a:latin typeface="Arial"/>
                <a:cs typeface="Arial"/>
              </a:rPr>
              <a:t>que </a:t>
            </a:r>
            <a:r>
              <a:rPr lang="es-CO" sz="1000" spc="-20" dirty="0">
                <a:latin typeface="Arial"/>
                <a:cs typeface="Arial"/>
              </a:rPr>
              <a:t>por </a:t>
            </a:r>
            <a:r>
              <a:rPr lang="es-CO" sz="1000" spc="-40" dirty="0">
                <a:latin typeface="Arial"/>
                <a:cs typeface="Arial"/>
              </a:rPr>
              <a:t>ningún </a:t>
            </a:r>
            <a:r>
              <a:rPr lang="es-CO" sz="1000" spc="-20" dirty="0">
                <a:latin typeface="Arial"/>
                <a:cs typeface="Arial"/>
              </a:rPr>
              <a:t>motivo </a:t>
            </a:r>
            <a:r>
              <a:rPr lang="es-CO" sz="1000" spc="-45" dirty="0">
                <a:latin typeface="Arial"/>
                <a:cs typeface="Arial"/>
              </a:rPr>
              <a:t>dejaría </a:t>
            </a:r>
            <a:r>
              <a:rPr lang="es-CO" sz="1000" spc="-50" dirty="0">
                <a:latin typeface="Arial"/>
                <a:cs typeface="Arial"/>
              </a:rPr>
              <a:t>de hacer </a:t>
            </a:r>
            <a:r>
              <a:rPr lang="es-CO" sz="1000" spc="-80" dirty="0">
                <a:solidFill>
                  <a:srgbClr val="548ED4"/>
                </a:solidFill>
                <a:latin typeface="Arial"/>
                <a:cs typeface="Arial"/>
              </a:rPr>
              <a:t>(Sánchez-  </a:t>
            </a:r>
            <a:r>
              <a:rPr lang="es-CO" sz="1000" spc="-60" dirty="0">
                <a:solidFill>
                  <a:srgbClr val="548ED4"/>
                </a:solidFill>
                <a:latin typeface="Arial"/>
                <a:cs typeface="Arial"/>
              </a:rPr>
              <a:t>Blake, </a:t>
            </a:r>
            <a:r>
              <a:rPr lang="es-CO" sz="1000" spc="-55" dirty="0">
                <a:solidFill>
                  <a:srgbClr val="548ED4"/>
                </a:solidFill>
                <a:latin typeface="Arial"/>
                <a:cs typeface="Arial"/>
              </a:rPr>
              <a:t>2001, </a:t>
            </a:r>
            <a:r>
              <a:rPr lang="es-CO" sz="1000" spc="-30" dirty="0">
                <a:solidFill>
                  <a:srgbClr val="548ED4"/>
                </a:solidFill>
                <a:latin typeface="Arial"/>
                <a:cs typeface="Arial"/>
              </a:rPr>
              <a:t>p.</a:t>
            </a:r>
            <a:r>
              <a:rPr lang="es-CO" sz="1000" spc="-15" dirty="0">
                <a:solidFill>
                  <a:srgbClr val="548ED4"/>
                </a:solidFill>
                <a:latin typeface="Arial"/>
                <a:cs typeface="Arial"/>
              </a:rPr>
              <a:t> 59)</a:t>
            </a:r>
            <a:r>
              <a:rPr lang="es-CO" sz="1000" spc="-15" dirty="0">
                <a:latin typeface="Arial"/>
                <a:cs typeface="Arial"/>
              </a:rPr>
              <a:t>.*</a:t>
            </a:r>
            <a:endParaRPr lang="es-CO" sz="1000" dirty="0">
              <a:latin typeface="Arial"/>
              <a:cs typeface="Arial"/>
            </a:endParaRPr>
          </a:p>
          <a:p>
            <a:pPr marL="12700" marR="5715" algn="just">
              <a:lnSpc>
                <a:spcPct val="100000"/>
              </a:lnSpc>
              <a:spcBef>
                <a:spcPts val="595"/>
              </a:spcBef>
            </a:pPr>
            <a:r>
              <a:rPr lang="es-CO" sz="1200" spc="-90" dirty="0">
                <a:solidFill>
                  <a:srgbClr val="5F497A"/>
                </a:solidFill>
                <a:latin typeface="Arial"/>
                <a:cs typeface="Arial"/>
              </a:rPr>
              <a:t>Como </a:t>
            </a:r>
            <a:r>
              <a:rPr lang="es-CO" sz="1200" spc="-35" dirty="0">
                <a:solidFill>
                  <a:srgbClr val="5F497A"/>
                </a:solidFill>
                <a:latin typeface="Arial"/>
                <a:cs typeface="Arial"/>
              </a:rPr>
              <a:t>bien </a:t>
            </a:r>
            <a:r>
              <a:rPr lang="es-CO" sz="1200" spc="-15" dirty="0">
                <a:solidFill>
                  <a:srgbClr val="5F497A"/>
                </a:solidFill>
                <a:latin typeface="Arial"/>
                <a:cs typeface="Arial"/>
              </a:rPr>
              <a:t>lo </a:t>
            </a:r>
            <a:r>
              <a:rPr lang="es-CO" sz="1200" spc="-70" dirty="0">
                <a:solidFill>
                  <a:srgbClr val="5F497A"/>
                </a:solidFill>
                <a:latin typeface="Arial"/>
                <a:cs typeface="Arial"/>
              </a:rPr>
              <a:t>señalan </a:t>
            </a:r>
            <a:r>
              <a:rPr lang="es-CO" sz="1200" spc="-105" dirty="0">
                <a:solidFill>
                  <a:srgbClr val="5F497A"/>
                </a:solidFill>
                <a:latin typeface="Arial"/>
                <a:cs typeface="Arial"/>
              </a:rPr>
              <a:t>sus </a:t>
            </a:r>
            <a:r>
              <a:rPr lang="es-CO" sz="1200" spc="-60" dirty="0">
                <a:solidFill>
                  <a:srgbClr val="5F497A"/>
                </a:solidFill>
                <a:latin typeface="Arial"/>
                <a:cs typeface="Arial"/>
              </a:rPr>
              <a:t>palabras, </a:t>
            </a:r>
            <a:r>
              <a:rPr lang="es-CO" sz="1200" spc="-90" dirty="0">
                <a:solidFill>
                  <a:srgbClr val="5F497A"/>
                </a:solidFill>
                <a:latin typeface="Arial"/>
                <a:cs typeface="Arial"/>
              </a:rPr>
              <a:t>su </a:t>
            </a:r>
            <a:r>
              <a:rPr lang="es-CO" sz="1200" spc="-35" dirty="0">
                <a:solidFill>
                  <a:srgbClr val="5F497A"/>
                </a:solidFill>
                <a:latin typeface="Arial"/>
                <a:cs typeface="Arial"/>
              </a:rPr>
              <a:t>ejercicio </a:t>
            </a:r>
            <a:r>
              <a:rPr lang="es-CO" sz="1200" spc="-55" dirty="0">
                <a:solidFill>
                  <a:srgbClr val="5F497A"/>
                </a:solidFill>
                <a:latin typeface="Arial"/>
                <a:cs typeface="Arial"/>
              </a:rPr>
              <a:t>de </a:t>
            </a:r>
            <a:r>
              <a:rPr lang="es-CO" sz="1200" spc="-40" dirty="0">
                <a:solidFill>
                  <a:srgbClr val="5F497A"/>
                </a:solidFill>
                <a:latin typeface="Arial"/>
                <a:cs typeface="Arial"/>
              </a:rPr>
              <a:t>escritora  </a:t>
            </a:r>
            <a:r>
              <a:rPr lang="es-CO" sz="1200" spc="-55" dirty="0">
                <a:solidFill>
                  <a:srgbClr val="5F497A"/>
                </a:solidFill>
                <a:latin typeface="Arial"/>
                <a:cs typeface="Arial"/>
              </a:rPr>
              <a:t>de </a:t>
            </a:r>
            <a:r>
              <a:rPr lang="es-CO" sz="1200" spc="-50" dirty="0">
                <a:solidFill>
                  <a:srgbClr val="5F497A"/>
                </a:solidFill>
                <a:latin typeface="Arial"/>
                <a:cs typeface="Arial"/>
              </a:rPr>
              <a:t>ficciones </a:t>
            </a:r>
            <a:r>
              <a:rPr lang="es-CO" sz="1200" spc="-35" dirty="0">
                <a:solidFill>
                  <a:srgbClr val="5F497A"/>
                </a:solidFill>
                <a:latin typeface="Arial"/>
                <a:cs typeface="Arial"/>
              </a:rPr>
              <a:t>no </a:t>
            </a:r>
            <a:r>
              <a:rPr lang="es-CO" sz="1200" spc="-105" dirty="0">
                <a:solidFill>
                  <a:srgbClr val="5F497A"/>
                </a:solidFill>
                <a:latin typeface="Arial"/>
                <a:cs typeface="Arial"/>
              </a:rPr>
              <a:t>se </a:t>
            </a:r>
            <a:r>
              <a:rPr lang="es-CO" sz="1200" spc="-45" dirty="0">
                <a:solidFill>
                  <a:srgbClr val="5F497A"/>
                </a:solidFill>
                <a:latin typeface="Arial"/>
                <a:cs typeface="Arial"/>
              </a:rPr>
              <a:t>diferencia </a:t>
            </a:r>
            <a:r>
              <a:rPr lang="es-CO" sz="1200" spc="-55" dirty="0">
                <a:solidFill>
                  <a:srgbClr val="5F497A"/>
                </a:solidFill>
                <a:latin typeface="Arial"/>
                <a:cs typeface="Arial"/>
              </a:rPr>
              <a:t>de </a:t>
            </a:r>
            <a:r>
              <a:rPr lang="es-CO" sz="1200" spc="-45" dirty="0">
                <a:solidFill>
                  <a:srgbClr val="5F497A"/>
                </a:solidFill>
                <a:latin typeface="Arial"/>
                <a:cs typeface="Arial"/>
              </a:rPr>
              <a:t>la </a:t>
            </a:r>
            <a:r>
              <a:rPr lang="es-CO" sz="1200" spc="-35" dirty="0">
                <a:solidFill>
                  <a:srgbClr val="5F497A"/>
                </a:solidFill>
                <a:latin typeface="Arial"/>
                <a:cs typeface="Arial"/>
              </a:rPr>
              <a:t>del </a:t>
            </a:r>
            <a:r>
              <a:rPr lang="es-CO" sz="1200" spc="-25" dirty="0">
                <a:solidFill>
                  <a:srgbClr val="5F497A"/>
                </a:solidFill>
                <a:latin typeface="Arial"/>
                <a:cs typeface="Arial"/>
              </a:rPr>
              <a:t>reportero </a:t>
            </a:r>
            <a:r>
              <a:rPr lang="es-CO" sz="1200" spc="-55" dirty="0">
                <a:solidFill>
                  <a:srgbClr val="5F497A"/>
                </a:solidFill>
                <a:latin typeface="Arial"/>
                <a:cs typeface="Arial"/>
              </a:rPr>
              <a:t>en </a:t>
            </a:r>
            <a:r>
              <a:rPr lang="es-CO" sz="1200" spc="-100" dirty="0">
                <a:solidFill>
                  <a:srgbClr val="5F497A"/>
                </a:solidFill>
                <a:latin typeface="Arial"/>
                <a:cs typeface="Arial"/>
              </a:rPr>
              <a:t>esa  </a:t>
            </a:r>
            <a:r>
              <a:rPr lang="es-CO" sz="1200" spc="-35" dirty="0">
                <a:solidFill>
                  <a:srgbClr val="5F497A"/>
                </a:solidFill>
                <a:latin typeface="Arial"/>
                <a:cs typeface="Arial"/>
              </a:rPr>
              <a:t>primera </a:t>
            </a:r>
            <a:r>
              <a:rPr lang="es-CO" sz="1200" spc="-55" dirty="0">
                <a:solidFill>
                  <a:srgbClr val="5F497A"/>
                </a:solidFill>
                <a:latin typeface="Arial"/>
                <a:cs typeface="Arial"/>
              </a:rPr>
              <a:t>etapa de </a:t>
            </a:r>
            <a:r>
              <a:rPr lang="es-CO" sz="1200" spc="-50" dirty="0">
                <a:solidFill>
                  <a:srgbClr val="5F497A"/>
                </a:solidFill>
                <a:latin typeface="Arial"/>
                <a:cs typeface="Arial"/>
              </a:rPr>
              <a:t>recolección </a:t>
            </a:r>
            <a:r>
              <a:rPr lang="es-CO" sz="1200" spc="-55" dirty="0">
                <a:solidFill>
                  <a:srgbClr val="5F497A"/>
                </a:solidFill>
                <a:latin typeface="Arial"/>
                <a:cs typeface="Arial"/>
              </a:rPr>
              <a:t>de </a:t>
            </a:r>
            <a:r>
              <a:rPr lang="es-CO" sz="1200" spc="-45" dirty="0">
                <a:solidFill>
                  <a:srgbClr val="5F497A"/>
                </a:solidFill>
                <a:latin typeface="Arial"/>
                <a:cs typeface="Arial"/>
              </a:rPr>
              <a:t>la </a:t>
            </a:r>
            <a:r>
              <a:rPr lang="es-CO" sz="1200" spc="-35" dirty="0">
                <a:solidFill>
                  <a:srgbClr val="5F497A"/>
                </a:solidFill>
                <a:latin typeface="Arial"/>
                <a:cs typeface="Arial"/>
              </a:rPr>
              <a:t>información.</a:t>
            </a:r>
            <a:r>
              <a:rPr lang="es-CO" sz="1000" spc="-35" dirty="0">
                <a:solidFill>
                  <a:srgbClr val="5F497A"/>
                </a:solidFill>
                <a:latin typeface="Arial"/>
                <a:cs typeface="Arial"/>
              </a:rPr>
              <a:t>**</a:t>
            </a:r>
            <a:r>
              <a:rPr lang="es-CO" sz="1200" spc="-35" dirty="0">
                <a:solidFill>
                  <a:srgbClr val="5F497A"/>
                </a:solidFill>
                <a:latin typeface="Arial"/>
                <a:cs typeface="Arial"/>
              </a:rPr>
              <a:t> </a:t>
            </a:r>
            <a:endParaRPr lang="es-CO" sz="1200" dirty="0">
              <a:latin typeface="Arial"/>
              <a:cs typeface="Arial"/>
            </a:endParaRPr>
          </a:p>
          <a:p>
            <a:pPr marL="12700" marR="7620" algn="just">
              <a:lnSpc>
                <a:spcPct val="100000"/>
              </a:lnSpc>
              <a:spcBef>
                <a:spcPts val="615"/>
              </a:spcBef>
            </a:pPr>
            <a:r>
              <a:rPr lang="es-CO" sz="800" spc="85" dirty="0">
                <a:latin typeface="Arial"/>
                <a:cs typeface="Arial"/>
              </a:rPr>
              <a:t>* </a:t>
            </a:r>
            <a:r>
              <a:rPr lang="es-CO" sz="800" spc="-45" dirty="0">
                <a:latin typeface="Arial"/>
                <a:cs typeface="Arial"/>
              </a:rPr>
              <a:t>Por ser </a:t>
            </a:r>
            <a:r>
              <a:rPr lang="es-CO" sz="800" spc="-40" dirty="0">
                <a:latin typeface="Arial"/>
                <a:cs typeface="Arial"/>
              </a:rPr>
              <a:t>una </a:t>
            </a:r>
            <a:r>
              <a:rPr lang="es-CO" sz="800" spc="-25" dirty="0">
                <a:latin typeface="Arial"/>
                <a:cs typeface="Arial"/>
              </a:rPr>
              <a:t>entrevista, </a:t>
            </a:r>
            <a:r>
              <a:rPr lang="es-CO" sz="800" spc="-40" dirty="0">
                <a:latin typeface="Arial"/>
                <a:cs typeface="Arial"/>
              </a:rPr>
              <a:t>en </a:t>
            </a:r>
            <a:r>
              <a:rPr lang="es-CO" sz="800" spc="-30" dirty="0">
                <a:latin typeface="Arial"/>
                <a:cs typeface="Arial"/>
              </a:rPr>
              <a:t>la </a:t>
            </a:r>
            <a:r>
              <a:rPr lang="es-CO" sz="800" spc="-25" dirty="0">
                <a:latin typeface="Arial"/>
                <a:cs typeface="Arial"/>
              </a:rPr>
              <a:t>referencia </a:t>
            </a:r>
            <a:r>
              <a:rPr lang="es-CO" sz="800" spc="-40" dirty="0">
                <a:latin typeface="Arial"/>
                <a:cs typeface="Arial"/>
              </a:rPr>
              <a:t>de </a:t>
            </a:r>
            <a:r>
              <a:rPr lang="es-CO" sz="800" spc="-45" dirty="0">
                <a:latin typeface="Arial"/>
                <a:cs typeface="Arial"/>
              </a:rPr>
              <a:t>esta </a:t>
            </a:r>
            <a:r>
              <a:rPr lang="es-CO" sz="800" spc="-25" dirty="0">
                <a:latin typeface="Arial"/>
                <a:cs typeface="Arial"/>
              </a:rPr>
              <a:t>cita </a:t>
            </a:r>
            <a:r>
              <a:rPr lang="es-CO" sz="800" spc="-40" dirty="0">
                <a:latin typeface="Arial"/>
                <a:cs typeface="Arial"/>
              </a:rPr>
              <a:t>en </a:t>
            </a:r>
            <a:r>
              <a:rPr lang="es-CO" sz="800" spc="-25" dirty="0">
                <a:latin typeface="Arial"/>
                <a:cs typeface="Arial"/>
              </a:rPr>
              <a:t>bloque </a:t>
            </a:r>
            <a:r>
              <a:rPr lang="es-CO" sz="800" spc="-50" dirty="0">
                <a:latin typeface="Arial"/>
                <a:cs typeface="Arial"/>
              </a:rPr>
              <a:t>(su </a:t>
            </a:r>
            <a:r>
              <a:rPr lang="es-CO" sz="800" spc="-35" dirty="0">
                <a:latin typeface="Arial"/>
                <a:cs typeface="Arial"/>
              </a:rPr>
              <a:t>extensión </a:t>
            </a:r>
            <a:r>
              <a:rPr lang="es-CO" sz="800" spc="-40" dirty="0">
                <a:latin typeface="Arial"/>
                <a:cs typeface="Arial"/>
              </a:rPr>
              <a:t>supera  </a:t>
            </a:r>
            <a:r>
              <a:rPr lang="es-CO" sz="800" spc="-25" dirty="0">
                <a:latin typeface="Arial"/>
                <a:cs typeface="Arial"/>
              </a:rPr>
              <a:t>cuatro </a:t>
            </a:r>
            <a:r>
              <a:rPr lang="es-CO" sz="800" spc="-35" dirty="0">
                <a:latin typeface="Arial"/>
                <a:cs typeface="Arial"/>
              </a:rPr>
              <a:t>renglones </a:t>
            </a:r>
            <a:r>
              <a:rPr lang="es-CO" sz="800" spc="-25" dirty="0">
                <a:latin typeface="Arial"/>
                <a:cs typeface="Arial"/>
              </a:rPr>
              <a:t>o </a:t>
            </a:r>
            <a:r>
              <a:rPr lang="es-CO" sz="800" spc="-40" dirty="0">
                <a:latin typeface="Arial"/>
                <a:cs typeface="Arial"/>
              </a:rPr>
              <a:t>40 palabras) </a:t>
            </a:r>
            <a:r>
              <a:rPr lang="es-CO" sz="800" spc="-55" dirty="0">
                <a:latin typeface="Arial"/>
                <a:cs typeface="Arial"/>
              </a:rPr>
              <a:t>va </a:t>
            </a:r>
            <a:r>
              <a:rPr lang="es-CO" sz="800" spc="-25" dirty="0">
                <a:latin typeface="Arial"/>
                <a:cs typeface="Arial"/>
              </a:rPr>
              <a:t>el </a:t>
            </a:r>
            <a:r>
              <a:rPr lang="es-CO" sz="800" spc="-20" dirty="0">
                <a:latin typeface="Arial"/>
                <a:cs typeface="Arial"/>
              </a:rPr>
              <a:t>apellido </a:t>
            </a:r>
            <a:r>
              <a:rPr lang="es-CO" sz="800" spc="-25" dirty="0">
                <a:latin typeface="Arial"/>
                <a:cs typeface="Arial"/>
              </a:rPr>
              <a:t>del </a:t>
            </a:r>
            <a:r>
              <a:rPr lang="es-CO" sz="800" spc="-20" dirty="0">
                <a:latin typeface="Arial"/>
                <a:cs typeface="Arial"/>
              </a:rPr>
              <a:t>entrevistador </a:t>
            </a:r>
            <a:r>
              <a:rPr lang="es-CO" sz="800" spc="-40" dirty="0">
                <a:latin typeface="Arial"/>
                <a:cs typeface="Arial"/>
              </a:rPr>
              <a:t>y </a:t>
            </a:r>
            <a:r>
              <a:rPr lang="es-CO" sz="800" spc="-25" dirty="0">
                <a:latin typeface="Arial"/>
                <a:cs typeface="Arial"/>
              </a:rPr>
              <a:t>no el del </a:t>
            </a:r>
            <a:r>
              <a:rPr lang="es-CO" sz="800" spc="-15" dirty="0">
                <a:latin typeface="Arial"/>
                <a:cs typeface="Arial"/>
              </a:rPr>
              <a:t>autor </a:t>
            </a:r>
            <a:r>
              <a:rPr lang="es-CO" sz="800" spc="-25" dirty="0">
                <a:latin typeface="Arial"/>
                <a:cs typeface="Arial"/>
              </a:rPr>
              <a:t>o  </a:t>
            </a:r>
            <a:r>
              <a:rPr lang="es-CO" sz="800" spc="-45" dirty="0">
                <a:latin typeface="Arial"/>
                <a:cs typeface="Arial"/>
              </a:rPr>
              <a:t>persona</a:t>
            </a:r>
            <a:r>
              <a:rPr lang="es-CO" sz="800" spc="-40" dirty="0">
                <a:latin typeface="Arial"/>
                <a:cs typeface="Arial"/>
              </a:rPr>
              <a:t> </a:t>
            </a:r>
            <a:r>
              <a:rPr lang="es-CO" sz="800" spc="-30" dirty="0">
                <a:latin typeface="Arial"/>
                <a:cs typeface="Arial"/>
              </a:rPr>
              <a:t>entrevistada.</a:t>
            </a:r>
          </a:p>
          <a:p>
            <a:pPr marL="12700" marR="7620" algn="just">
              <a:lnSpc>
                <a:spcPct val="100000"/>
              </a:lnSpc>
              <a:spcBef>
                <a:spcPts val="615"/>
              </a:spcBef>
            </a:pPr>
            <a:r>
              <a:rPr lang="es-CO" sz="800" spc="-30" dirty="0">
                <a:latin typeface="Arial"/>
                <a:cs typeface="Arial"/>
              </a:rPr>
              <a:t>** </a:t>
            </a:r>
            <a:r>
              <a:rPr lang="es-CO" sz="800" spc="-40" dirty="0">
                <a:latin typeface="Arial"/>
                <a:cs typeface="Arial"/>
              </a:rPr>
              <a:t>Fuente: Ardila (</a:t>
            </a:r>
            <a:r>
              <a:rPr lang="es-CO" sz="800" spc="-55" dirty="0">
                <a:latin typeface="Arial"/>
                <a:cs typeface="Arial"/>
              </a:rPr>
              <a:t>2015, </a:t>
            </a:r>
            <a:r>
              <a:rPr lang="es-CO" sz="800" spc="-35" dirty="0">
                <a:latin typeface="Arial"/>
                <a:cs typeface="Arial"/>
              </a:rPr>
              <a:t>pp.</a:t>
            </a:r>
            <a:r>
              <a:rPr lang="es-CO" sz="800" spc="-85" dirty="0">
                <a:latin typeface="Arial"/>
                <a:cs typeface="Arial"/>
              </a:rPr>
              <a:t> </a:t>
            </a:r>
            <a:r>
              <a:rPr lang="es-CO" sz="800" spc="-55" dirty="0">
                <a:latin typeface="Arial"/>
                <a:cs typeface="Arial"/>
              </a:rPr>
              <a:t>228-229).</a:t>
            </a:r>
            <a:endParaRPr lang="es-CO" sz="800" dirty="0">
              <a:latin typeface="Arial"/>
              <a:cs typeface="Arial"/>
            </a:endParaRPr>
          </a:p>
        </p:txBody>
      </p:sp>
      <p:sp>
        <p:nvSpPr>
          <p:cNvPr id="7" name="object 7"/>
          <p:cNvSpPr/>
          <p:nvPr/>
        </p:nvSpPr>
        <p:spPr>
          <a:xfrm>
            <a:off x="4640579" y="2196083"/>
            <a:ext cx="224154" cy="1461770"/>
          </a:xfrm>
          <a:custGeom>
            <a:avLst/>
            <a:gdLst/>
            <a:ahLst/>
            <a:cxnLst/>
            <a:rect l="l" t="t" r="r" b="b"/>
            <a:pathLst>
              <a:path w="224154" h="1461770">
                <a:moveTo>
                  <a:pt x="224028" y="1461516"/>
                </a:moveTo>
                <a:lnTo>
                  <a:pt x="180433" y="1460045"/>
                </a:lnTo>
                <a:lnTo>
                  <a:pt x="144827" y="1456039"/>
                </a:lnTo>
                <a:lnTo>
                  <a:pt x="120818" y="1450103"/>
                </a:lnTo>
                <a:lnTo>
                  <a:pt x="112014" y="1442847"/>
                </a:lnTo>
                <a:lnTo>
                  <a:pt x="112014" y="769239"/>
                </a:lnTo>
                <a:lnTo>
                  <a:pt x="103209" y="761928"/>
                </a:lnTo>
                <a:lnTo>
                  <a:pt x="79200" y="755999"/>
                </a:lnTo>
                <a:lnTo>
                  <a:pt x="43594" y="752022"/>
                </a:lnTo>
                <a:lnTo>
                  <a:pt x="0" y="750570"/>
                </a:lnTo>
                <a:lnTo>
                  <a:pt x="43594" y="749099"/>
                </a:lnTo>
                <a:lnTo>
                  <a:pt x="79200" y="745093"/>
                </a:lnTo>
                <a:lnTo>
                  <a:pt x="103209" y="739157"/>
                </a:lnTo>
                <a:lnTo>
                  <a:pt x="112014" y="731901"/>
                </a:lnTo>
                <a:lnTo>
                  <a:pt x="112014" y="18668"/>
                </a:lnTo>
                <a:lnTo>
                  <a:pt x="120818" y="11412"/>
                </a:lnTo>
                <a:lnTo>
                  <a:pt x="144827" y="5476"/>
                </a:lnTo>
                <a:lnTo>
                  <a:pt x="180433" y="1470"/>
                </a:lnTo>
                <a:lnTo>
                  <a:pt x="224028" y="0"/>
                </a:lnTo>
              </a:path>
            </a:pathLst>
          </a:custGeom>
          <a:ln w="9144">
            <a:solidFill>
              <a:srgbClr val="497DBA"/>
            </a:solidFill>
          </a:ln>
        </p:spPr>
        <p:txBody>
          <a:bodyPr wrap="square" lIns="0" tIns="0" rIns="0" bIns="0" rtlCol="0"/>
          <a:lstStyle/>
          <a:p>
            <a:endParaRPr/>
          </a:p>
        </p:txBody>
      </p:sp>
      <p:sp>
        <p:nvSpPr>
          <p:cNvPr id="8" name="object 8"/>
          <p:cNvSpPr/>
          <p:nvPr/>
        </p:nvSpPr>
        <p:spPr>
          <a:xfrm>
            <a:off x="4581144" y="3848100"/>
            <a:ext cx="241300" cy="746760"/>
          </a:xfrm>
          <a:custGeom>
            <a:avLst/>
            <a:gdLst/>
            <a:ahLst/>
            <a:cxnLst/>
            <a:rect l="l" t="t" r="r" b="b"/>
            <a:pathLst>
              <a:path w="241300" h="746760">
                <a:moveTo>
                  <a:pt x="240791" y="746760"/>
                </a:moveTo>
                <a:lnTo>
                  <a:pt x="193905" y="742845"/>
                </a:lnTo>
                <a:lnTo>
                  <a:pt x="155638" y="732170"/>
                </a:lnTo>
                <a:lnTo>
                  <a:pt x="129849" y="716338"/>
                </a:lnTo>
                <a:lnTo>
                  <a:pt x="120395" y="696950"/>
                </a:lnTo>
                <a:lnTo>
                  <a:pt x="120395" y="417055"/>
                </a:lnTo>
                <a:lnTo>
                  <a:pt x="110942" y="397667"/>
                </a:lnTo>
                <a:lnTo>
                  <a:pt x="85153" y="381835"/>
                </a:lnTo>
                <a:lnTo>
                  <a:pt x="46886" y="371160"/>
                </a:lnTo>
                <a:lnTo>
                  <a:pt x="0" y="367245"/>
                </a:lnTo>
                <a:lnTo>
                  <a:pt x="46886" y="363331"/>
                </a:lnTo>
                <a:lnTo>
                  <a:pt x="85153" y="352655"/>
                </a:lnTo>
                <a:lnTo>
                  <a:pt x="110942" y="336818"/>
                </a:lnTo>
                <a:lnTo>
                  <a:pt x="120395" y="317423"/>
                </a:lnTo>
                <a:lnTo>
                  <a:pt x="120395" y="49809"/>
                </a:lnTo>
                <a:lnTo>
                  <a:pt x="129849" y="30443"/>
                </a:lnTo>
                <a:lnTo>
                  <a:pt x="155638" y="14608"/>
                </a:lnTo>
                <a:lnTo>
                  <a:pt x="193905" y="3921"/>
                </a:lnTo>
                <a:lnTo>
                  <a:pt x="240791" y="0"/>
                </a:lnTo>
              </a:path>
            </a:pathLst>
          </a:custGeom>
          <a:ln w="9144">
            <a:solidFill>
              <a:srgbClr val="497DBA"/>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7301" y="222178"/>
            <a:ext cx="2523490" cy="391160"/>
          </a:xfrm>
          <a:prstGeom prst="rect">
            <a:avLst/>
          </a:prstGeom>
        </p:spPr>
        <p:txBody>
          <a:bodyPr vert="horz" wrap="square" lIns="0" tIns="12700" rIns="0" bIns="0" rtlCol="0">
            <a:spAutoFit/>
          </a:bodyPr>
          <a:lstStyle/>
          <a:p>
            <a:pPr marL="12700">
              <a:lnSpc>
                <a:spcPct val="100000"/>
              </a:lnSpc>
              <a:spcBef>
                <a:spcPts val="100"/>
              </a:spcBef>
            </a:pPr>
            <a:r>
              <a:rPr sz="2400" spc="-155" dirty="0">
                <a:latin typeface="Trebuchet MS"/>
                <a:cs typeface="Trebuchet MS"/>
              </a:rPr>
              <a:t>Estructura </a:t>
            </a:r>
            <a:r>
              <a:rPr sz="2400" spc="-140" dirty="0">
                <a:latin typeface="Trebuchet MS"/>
                <a:cs typeface="Trebuchet MS"/>
              </a:rPr>
              <a:t>de </a:t>
            </a:r>
            <a:r>
              <a:rPr sz="2400" spc="-110" dirty="0">
                <a:latin typeface="Trebuchet MS"/>
                <a:cs typeface="Trebuchet MS"/>
              </a:rPr>
              <a:t>la</a:t>
            </a:r>
            <a:r>
              <a:rPr sz="2400" spc="-300" dirty="0">
                <a:latin typeface="Trebuchet MS"/>
                <a:cs typeface="Trebuchet MS"/>
              </a:rPr>
              <a:t> </a:t>
            </a:r>
            <a:r>
              <a:rPr sz="2400" spc="-155" dirty="0">
                <a:latin typeface="Trebuchet MS"/>
                <a:cs typeface="Trebuchet MS"/>
              </a:rPr>
              <a:t>cita</a:t>
            </a:r>
            <a:endParaRPr sz="2400" dirty="0">
              <a:latin typeface="Trebuchet MS"/>
              <a:cs typeface="Trebuchet MS"/>
            </a:endParaRPr>
          </a:p>
        </p:txBody>
      </p:sp>
      <p:sp>
        <p:nvSpPr>
          <p:cNvPr id="3" name="object 3"/>
          <p:cNvSpPr txBox="1"/>
          <p:nvPr/>
        </p:nvSpPr>
        <p:spPr>
          <a:xfrm>
            <a:off x="681823" y="1246521"/>
            <a:ext cx="3576675" cy="2339615"/>
          </a:xfrm>
          <a:prstGeom prst="rect">
            <a:avLst/>
          </a:prstGeom>
        </p:spPr>
        <p:txBody>
          <a:bodyPr vert="horz" wrap="square" lIns="0" tIns="6985" rIns="0" bIns="0" rtlCol="0">
            <a:spAutoFit/>
          </a:bodyPr>
          <a:lstStyle/>
          <a:p>
            <a:pPr marL="37465" marR="179070">
              <a:lnSpc>
                <a:spcPct val="102899"/>
              </a:lnSpc>
              <a:spcBef>
                <a:spcPts val="55"/>
              </a:spcBef>
            </a:pPr>
            <a:r>
              <a:rPr sz="1200" spc="-165" dirty="0">
                <a:solidFill>
                  <a:srgbClr val="548ED4"/>
                </a:solidFill>
                <a:latin typeface="Arial"/>
                <a:cs typeface="Arial"/>
              </a:rPr>
              <a:t>INTRODUCTOR</a:t>
            </a:r>
            <a:r>
              <a:rPr lang="es-CO" sz="1200" spc="-165" dirty="0">
                <a:solidFill>
                  <a:srgbClr val="548ED4"/>
                </a:solidFill>
                <a:latin typeface="Arial"/>
                <a:cs typeface="Arial"/>
              </a:rPr>
              <a:t> </a:t>
            </a:r>
            <a:r>
              <a:rPr sz="1400" spc="-165" dirty="0">
                <a:solidFill>
                  <a:srgbClr val="548ED4"/>
                </a:solidFill>
                <a:latin typeface="Arial"/>
                <a:cs typeface="Arial"/>
              </a:rPr>
              <a:t>: </a:t>
            </a:r>
            <a:r>
              <a:rPr sz="1200" spc="-45" dirty="0">
                <a:solidFill>
                  <a:srgbClr val="C0504D"/>
                </a:solidFill>
                <a:latin typeface="Arial"/>
                <a:cs typeface="Arial"/>
              </a:rPr>
              <a:t>contexto </a:t>
            </a:r>
            <a:r>
              <a:rPr sz="1200" spc="-40" dirty="0">
                <a:solidFill>
                  <a:srgbClr val="C0504D"/>
                </a:solidFill>
                <a:latin typeface="Arial"/>
                <a:cs typeface="Arial"/>
              </a:rPr>
              <a:t>temático</a:t>
            </a:r>
            <a:r>
              <a:rPr sz="1200" spc="-40" dirty="0">
                <a:latin typeface="Arial"/>
                <a:cs typeface="Arial"/>
              </a:rPr>
              <a:t>, </a:t>
            </a:r>
            <a:r>
              <a:rPr lang="es-CO" sz="1200" spc="-35" dirty="0">
                <a:latin typeface="Arial"/>
                <a:cs typeface="Arial"/>
              </a:rPr>
              <a:t>presentación de la voz</a:t>
            </a:r>
            <a:r>
              <a:rPr sz="1200" spc="-35" dirty="0">
                <a:latin typeface="Arial"/>
                <a:cs typeface="Arial"/>
              </a:rPr>
              <a:t> </a:t>
            </a:r>
            <a:r>
              <a:rPr lang="es-CO" sz="1200" spc="-45" dirty="0">
                <a:latin typeface="Arial"/>
                <a:cs typeface="Arial"/>
              </a:rPr>
              <a:t>convocada en el texto</a:t>
            </a:r>
            <a:r>
              <a:rPr sz="1200" spc="-20" dirty="0">
                <a:solidFill>
                  <a:srgbClr val="FF0000"/>
                </a:solidFill>
                <a:latin typeface="Arial"/>
                <a:cs typeface="Arial"/>
              </a:rPr>
              <a:t> </a:t>
            </a:r>
            <a:r>
              <a:rPr sz="1200" spc="-65" dirty="0">
                <a:latin typeface="Arial"/>
                <a:cs typeface="Arial"/>
              </a:rPr>
              <a:t>y </a:t>
            </a:r>
            <a:r>
              <a:rPr lang="es-CO" sz="1200" spc="-65" dirty="0">
                <a:latin typeface="Arial"/>
                <a:cs typeface="Arial"/>
              </a:rPr>
              <a:t>parte de </a:t>
            </a:r>
            <a:r>
              <a:rPr sz="1200" spc="-50" dirty="0">
                <a:latin typeface="Arial"/>
                <a:cs typeface="Arial"/>
              </a:rPr>
              <a:t>la</a:t>
            </a:r>
            <a:r>
              <a:rPr sz="1200" spc="-195" dirty="0">
                <a:latin typeface="Arial"/>
                <a:cs typeface="Arial"/>
              </a:rPr>
              <a:t> </a:t>
            </a:r>
            <a:r>
              <a:rPr lang="es-CO" sz="1200" spc="-55" dirty="0">
                <a:latin typeface="Arial"/>
                <a:cs typeface="Arial"/>
              </a:rPr>
              <a:t>referencia.</a:t>
            </a:r>
            <a:endParaRPr sz="1200" dirty="0">
              <a:latin typeface="Arial"/>
              <a:cs typeface="Arial"/>
            </a:endParaRPr>
          </a:p>
          <a:p>
            <a:pPr>
              <a:lnSpc>
                <a:spcPct val="100000"/>
              </a:lnSpc>
            </a:pPr>
            <a:endParaRPr sz="1400" dirty="0">
              <a:latin typeface="Times New Roman"/>
              <a:cs typeface="Times New Roman"/>
            </a:endParaRPr>
          </a:p>
          <a:p>
            <a:pPr>
              <a:lnSpc>
                <a:spcPct val="100000"/>
              </a:lnSpc>
            </a:pPr>
            <a:endParaRPr sz="1200" dirty="0">
              <a:latin typeface="Times New Roman"/>
              <a:cs typeface="Times New Roman"/>
            </a:endParaRPr>
          </a:p>
          <a:p>
            <a:pPr marL="12700" marR="5080">
              <a:lnSpc>
                <a:spcPct val="113900"/>
              </a:lnSpc>
            </a:pPr>
            <a:r>
              <a:rPr sz="1200" spc="-150" dirty="0">
                <a:solidFill>
                  <a:srgbClr val="548ED4"/>
                </a:solidFill>
                <a:latin typeface="Arial"/>
                <a:cs typeface="Arial"/>
              </a:rPr>
              <a:t>IDEA </a:t>
            </a:r>
            <a:r>
              <a:rPr lang="es-CO" sz="1200" spc="-150" dirty="0">
                <a:solidFill>
                  <a:srgbClr val="548ED4"/>
                </a:solidFill>
                <a:latin typeface="Arial"/>
                <a:cs typeface="Arial"/>
              </a:rPr>
              <a:t> </a:t>
            </a:r>
            <a:r>
              <a:rPr sz="1200" spc="-150" dirty="0">
                <a:solidFill>
                  <a:srgbClr val="548ED4"/>
                </a:solidFill>
                <a:latin typeface="Arial"/>
                <a:cs typeface="Arial"/>
              </a:rPr>
              <a:t>CITADA</a:t>
            </a:r>
            <a:r>
              <a:rPr lang="es-CO" sz="1200" spc="-150" dirty="0">
                <a:solidFill>
                  <a:srgbClr val="548ED4"/>
                </a:solidFill>
                <a:latin typeface="Arial"/>
                <a:cs typeface="Arial"/>
              </a:rPr>
              <a:t>  </a:t>
            </a:r>
            <a:r>
              <a:rPr sz="1200" b="1" spc="-150" dirty="0">
                <a:solidFill>
                  <a:srgbClr val="548ED4"/>
                </a:solidFill>
                <a:latin typeface="Arial"/>
                <a:cs typeface="Arial"/>
              </a:rPr>
              <a:t>: </a:t>
            </a:r>
            <a:r>
              <a:rPr lang="es-CO" sz="1200" spc="-150" dirty="0">
                <a:solidFill>
                  <a:srgbClr val="548ED4"/>
                </a:solidFill>
                <a:latin typeface="Arial"/>
                <a:cs typeface="Arial"/>
              </a:rPr>
              <a:t> </a:t>
            </a:r>
            <a:r>
              <a:rPr lang="es-CO" sz="1200" spc="-100" dirty="0">
                <a:latin typeface="Arial"/>
                <a:cs typeface="Arial"/>
              </a:rPr>
              <a:t>voz</a:t>
            </a:r>
            <a:r>
              <a:rPr sz="1200" spc="-100" dirty="0">
                <a:latin typeface="Arial"/>
                <a:cs typeface="Arial"/>
              </a:rPr>
              <a:t> </a:t>
            </a:r>
            <a:r>
              <a:rPr sz="1200" spc="-65" dirty="0">
                <a:latin typeface="Arial"/>
                <a:cs typeface="Arial"/>
              </a:rPr>
              <a:t>ajena y </a:t>
            </a:r>
            <a:r>
              <a:rPr sz="1200" spc="-40" dirty="0">
                <a:solidFill>
                  <a:srgbClr val="548ED4"/>
                </a:solidFill>
                <a:latin typeface="Arial"/>
                <a:cs typeface="Arial"/>
              </a:rPr>
              <a:t>la idea a </a:t>
            </a:r>
            <a:r>
              <a:rPr lang="es-CO" sz="1200" spc="-40" dirty="0">
                <a:solidFill>
                  <a:srgbClr val="548ED4"/>
                </a:solidFill>
                <a:latin typeface="Arial"/>
                <a:cs typeface="Arial"/>
              </a:rPr>
              <a:t>destacar</a:t>
            </a:r>
            <a:r>
              <a:rPr lang="es-CO" sz="1200" spc="-85" dirty="0">
                <a:latin typeface="Arial"/>
                <a:cs typeface="Arial"/>
              </a:rPr>
              <a:t>.</a:t>
            </a:r>
            <a:r>
              <a:rPr sz="1200" spc="-85" dirty="0">
                <a:latin typeface="Arial"/>
                <a:cs typeface="Arial"/>
              </a:rPr>
              <a:t> </a:t>
            </a:r>
            <a:r>
              <a:rPr lang="es-CO" sz="1200" spc="-100" dirty="0">
                <a:latin typeface="Arial"/>
                <a:cs typeface="Arial"/>
              </a:rPr>
              <a:t>Se respetan</a:t>
            </a:r>
            <a:r>
              <a:rPr sz="1200" spc="-100" dirty="0">
                <a:latin typeface="Arial"/>
                <a:cs typeface="Arial"/>
              </a:rPr>
              <a:t> </a:t>
            </a:r>
            <a:r>
              <a:rPr sz="1200" spc="-85" dirty="0">
                <a:latin typeface="Arial"/>
                <a:cs typeface="Arial"/>
              </a:rPr>
              <a:t>las </a:t>
            </a:r>
            <a:r>
              <a:rPr sz="1200" spc="-65" dirty="0">
                <a:latin typeface="Arial"/>
                <a:cs typeface="Arial"/>
              </a:rPr>
              <a:t>normas </a:t>
            </a:r>
            <a:r>
              <a:rPr sz="1200" spc="-95" dirty="0">
                <a:latin typeface="Arial"/>
                <a:cs typeface="Arial"/>
              </a:rPr>
              <a:t>académicas </a:t>
            </a:r>
            <a:r>
              <a:rPr sz="1200" spc="-70" dirty="0">
                <a:latin typeface="Arial"/>
                <a:cs typeface="Arial"/>
              </a:rPr>
              <a:t>de </a:t>
            </a:r>
            <a:r>
              <a:rPr lang="es-CO" sz="1200" spc="-45" dirty="0">
                <a:latin typeface="Arial"/>
                <a:cs typeface="Arial"/>
              </a:rPr>
              <a:t>citación</a:t>
            </a:r>
            <a:r>
              <a:rPr sz="1200" spc="-45" dirty="0">
                <a:latin typeface="Arial"/>
                <a:cs typeface="Arial"/>
              </a:rPr>
              <a:t>.</a:t>
            </a:r>
            <a:r>
              <a:rPr lang="es-CO" sz="1200" spc="-45" dirty="0">
                <a:latin typeface="Arial"/>
                <a:cs typeface="Arial"/>
              </a:rPr>
              <a:t> </a:t>
            </a:r>
          </a:p>
          <a:p>
            <a:pPr marL="12700" marR="5080">
              <a:lnSpc>
                <a:spcPct val="80000"/>
              </a:lnSpc>
            </a:pPr>
            <a:r>
              <a:rPr sz="1200" spc="-45" dirty="0">
                <a:latin typeface="Arial"/>
                <a:cs typeface="Arial"/>
              </a:rPr>
              <a:t> </a:t>
            </a:r>
            <a:endParaRPr lang="es-CO" sz="1200" spc="-45" dirty="0">
              <a:latin typeface="Arial"/>
              <a:cs typeface="Arial"/>
            </a:endParaRPr>
          </a:p>
          <a:p>
            <a:pPr marL="12700" marR="5080">
              <a:lnSpc>
                <a:spcPct val="113900"/>
              </a:lnSpc>
            </a:pPr>
            <a:r>
              <a:rPr sz="1200" spc="-165" dirty="0">
                <a:solidFill>
                  <a:srgbClr val="548ED4"/>
                </a:solidFill>
                <a:latin typeface="Arial"/>
                <a:cs typeface="Arial"/>
              </a:rPr>
              <a:t>FUENTE</a:t>
            </a:r>
            <a:r>
              <a:rPr lang="es-CO" sz="1200" spc="-165" dirty="0">
                <a:solidFill>
                  <a:srgbClr val="548ED4"/>
                </a:solidFill>
                <a:latin typeface="Arial"/>
                <a:cs typeface="Arial"/>
              </a:rPr>
              <a:t> </a:t>
            </a:r>
            <a:r>
              <a:rPr sz="1200" spc="-165" dirty="0">
                <a:solidFill>
                  <a:srgbClr val="548ED4"/>
                </a:solidFill>
                <a:latin typeface="Arial"/>
                <a:cs typeface="Arial"/>
              </a:rPr>
              <a:t>: </a:t>
            </a:r>
            <a:r>
              <a:rPr sz="1200" spc="-55" dirty="0">
                <a:latin typeface="Arial"/>
                <a:cs typeface="Arial"/>
              </a:rPr>
              <a:t>referencia </a:t>
            </a:r>
            <a:r>
              <a:rPr sz="1200" spc="-45" dirty="0">
                <a:latin typeface="Arial"/>
                <a:cs typeface="Arial"/>
              </a:rPr>
              <a:t>bibliográfica </a:t>
            </a:r>
            <a:r>
              <a:rPr sz="1200" spc="-95" dirty="0">
                <a:latin typeface="Arial"/>
                <a:cs typeface="Arial"/>
              </a:rPr>
              <a:t>según</a:t>
            </a:r>
            <a:r>
              <a:rPr sz="1200" spc="-170" dirty="0">
                <a:latin typeface="Arial"/>
                <a:cs typeface="Arial"/>
              </a:rPr>
              <a:t> </a:t>
            </a:r>
            <a:r>
              <a:rPr sz="1200" spc="-45" dirty="0">
                <a:latin typeface="Arial"/>
                <a:cs typeface="Arial"/>
              </a:rPr>
              <a:t>norma.</a:t>
            </a:r>
            <a:endParaRPr sz="1200" dirty="0">
              <a:latin typeface="Arial"/>
              <a:cs typeface="Arial"/>
            </a:endParaRPr>
          </a:p>
          <a:p>
            <a:pPr>
              <a:lnSpc>
                <a:spcPct val="100000"/>
              </a:lnSpc>
              <a:spcBef>
                <a:spcPts val="45"/>
              </a:spcBef>
            </a:pPr>
            <a:endParaRPr sz="1600" dirty="0">
              <a:latin typeface="Times New Roman"/>
              <a:cs typeface="Times New Roman"/>
            </a:endParaRPr>
          </a:p>
          <a:p>
            <a:pPr marL="12700" marR="561340">
              <a:lnSpc>
                <a:spcPct val="107900"/>
              </a:lnSpc>
            </a:pPr>
            <a:r>
              <a:rPr lang="es-CO" sz="1200" spc="-195" dirty="0">
                <a:solidFill>
                  <a:srgbClr val="548ED4"/>
                </a:solidFill>
                <a:latin typeface="Arial"/>
                <a:cs typeface="Arial"/>
              </a:rPr>
              <a:t>DESARROLLO  </a:t>
            </a:r>
            <a:r>
              <a:rPr lang="es-CO" sz="1400" spc="-195" dirty="0">
                <a:solidFill>
                  <a:srgbClr val="548ED4"/>
                </a:solidFill>
                <a:latin typeface="Arial"/>
                <a:cs typeface="Arial"/>
              </a:rPr>
              <a:t>:</a:t>
            </a:r>
            <a:r>
              <a:rPr sz="1200" spc="-195" dirty="0">
                <a:solidFill>
                  <a:srgbClr val="548ED4"/>
                </a:solidFill>
                <a:latin typeface="Arial"/>
                <a:cs typeface="Arial"/>
              </a:rPr>
              <a:t> </a:t>
            </a:r>
            <a:r>
              <a:rPr lang="es-CO" sz="1200" spc="-195" dirty="0">
                <a:solidFill>
                  <a:srgbClr val="548ED4"/>
                </a:solidFill>
                <a:latin typeface="Arial"/>
                <a:cs typeface="Arial"/>
              </a:rPr>
              <a:t> </a:t>
            </a:r>
            <a:r>
              <a:rPr lang="es-CO" sz="1200" spc="-60" dirty="0">
                <a:latin typeface="Arial"/>
                <a:cs typeface="Arial"/>
              </a:rPr>
              <a:t>explicación</a:t>
            </a:r>
            <a:r>
              <a:rPr sz="1200" spc="-60" dirty="0">
                <a:latin typeface="Arial"/>
                <a:cs typeface="Arial"/>
              </a:rPr>
              <a:t>, </a:t>
            </a:r>
            <a:r>
              <a:rPr sz="1200" spc="-45" dirty="0">
                <a:latin typeface="Arial"/>
                <a:cs typeface="Arial"/>
              </a:rPr>
              <a:t>comentario,  </a:t>
            </a:r>
            <a:r>
              <a:rPr sz="1200" spc="-30" dirty="0">
                <a:latin typeface="Arial"/>
                <a:cs typeface="Arial"/>
              </a:rPr>
              <a:t>interpretación,</a:t>
            </a:r>
            <a:r>
              <a:rPr sz="1200" spc="-50" dirty="0">
                <a:latin typeface="Arial"/>
                <a:cs typeface="Arial"/>
              </a:rPr>
              <a:t> </a:t>
            </a:r>
            <a:r>
              <a:rPr lang="es-CO" sz="1200" spc="-45" dirty="0">
                <a:latin typeface="Arial"/>
                <a:cs typeface="Arial"/>
              </a:rPr>
              <a:t>aclaración, ampliación</a:t>
            </a:r>
            <a:r>
              <a:rPr sz="1200" spc="-45" dirty="0">
                <a:latin typeface="Arial"/>
                <a:cs typeface="Arial"/>
              </a:rPr>
              <a:t>.</a:t>
            </a:r>
            <a:endParaRPr sz="1200" dirty="0">
              <a:latin typeface="Arial"/>
              <a:cs typeface="Arial"/>
            </a:endParaRPr>
          </a:p>
        </p:txBody>
      </p:sp>
      <p:sp>
        <p:nvSpPr>
          <p:cNvPr id="4" name="object 4"/>
          <p:cNvSpPr txBox="1"/>
          <p:nvPr/>
        </p:nvSpPr>
        <p:spPr>
          <a:xfrm>
            <a:off x="4404073" y="1115877"/>
            <a:ext cx="4509167" cy="2505814"/>
          </a:xfrm>
          <a:prstGeom prst="rect">
            <a:avLst/>
          </a:prstGeom>
        </p:spPr>
        <p:txBody>
          <a:bodyPr vert="horz" wrap="square" lIns="0" tIns="12700" rIns="0" bIns="0" rtlCol="0">
            <a:spAutoFit/>
          </a:bodyPr>
          <a:lstStyle/>
          <a:p>
            <a:pPr marL="307975" marR="5080" algn="just">
              <a:lnSpc>
                <a:spcPct val="150000"/>
              </a:lnSpc>
              <a:spcBef>
                <a:spcPts val="100"/>
              </a:spcBef>
            </a:pPr>
            <a:r>
              <a:rPr lang="es-CO" sz="1200" spc="-100" dirty="0">
                <a:solidFill>
                  <a:srgbClr val="C0504D"/>
                </a:solidFill>
                <a:latin typeface="Arial"/>
                <a:cs typeface="Arial"/>
              </a:rPr>
              <a:t>Valga </a:t>
            </a:r>
            <a:r>
              <a:rPr lang="es-CO" sz="1200" spc="-60" dirty="0">
                <a:solidFill>
                  <a:srgbClr val="C0504D"/>
                </a:solidFill>
                <a:latin typeface="Arial"/>
                <a:cs typeface="Arial"/>
              </a:rPr>
              <a:t>señalar </a:t>
            </a:r>
            <a:r>
              <a:rPr lang="es-CO" sz="1200" spc="-55" dirty="0">
                <a:solidFill>
                  <a:srgbClr val="C0504D"/>
                </a:solidFill>
                <a:latin typeface="Arial"/>
                <a:cs typeface="Arial"/>
              </a:rPr>
              <a:t>que </a:t>
            </a:r>
            <a:r>
              <a:rPr lang="es-CO" sz="1200" spc="-45" dirty="0">
                <a:solidFill>
                  <a:srgbClr val="C0504D"/>
                </a:solidFill>
                <a:latin typeface="Arial"/>
                <a:cs typeface="Arial"/>
              </a:rPr>
              <a:t>la configuración </a:t>
            </a:r>
            <a:r>
              <a:rPr lang="es-CO" sz="1200" spc="-55" dirty="0">
                <a:solidFill>
                  <a:srgbClr val="C0504D"/>
                </a:solidFill>
                <a:latin typeface="Arial"/>
                <a:cs typeface="Arial"/>
              </a:rPr>
              <a:t>de </a:t>
            </a:r>
            <a:r>
              <a:rPr lang="es-CO" sz="1200" spc="-45" dirty="0">
                <a:solidFill>
                  <a:srgbClr val="C0504D"/>
                </a:solidFill>
                <a:latin typeface="Arial"/>
                <a:cs typeface="Arial"/>
              </a:rPr>
              <a:t>la </a:t>
            </a:r>
            <a:r>
              <a:rPr lang="es-CO" sz="1200" spc="-90" dirty="0">
                <a:solidFill>
                  <a:srgbClr val="C0504D"/>
                </a:solidFill>
                <a:latin typeface="Arial"/>
                <a:cs typeface="Arial"/>
              </a:rPr>
              <a:t>voz </a:t>
            </a:r>
            <a:r>
              <a:rPr lang="es-CO" sz="1200" spc="-40" dirty="0">
                <a:solidFill>
                  <a:srgbClr val="C0504D"/>
                </a:solidFill>
                <a:latin typeface="Arial"/>
                <a:cs typeface="Arial"/>
              </a:rPr>
              <a:t>narrativa </a:t>
            </a:r>
            <a:r>
              <a:rPr lang="es-CO" sz="1200" spc="-60" dirty="0">
                <a:solidFill>
                  <a:srgbClr val="C0504D"/>
                </a:solidFill>
                <a:latin typeface="Arial"/>
                <a:cs typeface="Arial"/>
              </a:rPr>
              <a:t>en </a:t>
            </a:r>
            <a:r>
              <a:rPr lang="es-CO" sz="1200" spc="-80" dirty="0">
                <a:solidFill>
                  <a:srgbClr val="C0504D"/>
                </a:solidFill>
                <a:latin typeface="Arial"/>
                <a:cs typeface="Arial"/>
              </a:rPr>
              <a:t>estas </a:t>
            </a:r>
            <a:r>
              <a:rPr lang="es-CO" sz="1200" spc="-70" dirty="0">
                <a:solidFill>
                  <a:srgbClr val="C0504D"/>
                </a:solidFill>
                <a:latin typeface="Arial"/>
                <a:cs typeface="Arial"/>
              </a:rPr>
              <a:t>dos </a:t>
            </a:r>
            <a:r>
              <a:rPr lang="es-CO" sz="1200" spc="-65" dirty="0">
                <a:solidFill>
                  <a:srgbClr val="C0504D"/>
                </a:solidFill>
                <a:latin typeface="Arial"/>
                <a:cs typeface="Arial"/>
              </a:rPr>
              <a:t>novelas </a:t>
            </a:r>
            <a:r>
              <a:rPr lang="es-CO" sz="1200" spc="-55" dirty="0">
                <a:solidFill>
                  <a:srgbClr val="C0504D"/>
                </a:solidFill>
                <a:latin typeface="Arial"/>
                <a:cs typeface="Arial"/>
              </a:rPr>
              <a:t>de </a:t>
            </a:r>
            <a:r>
              <a:rPr lang="es-CO" sz="1200" spc="-70" dirty="0">
                <a:solidFill>
                  <a:srgbClr val="C0504D"/>
                </a:solidFill>
                <a:latin typeface="Arial"/>
                <a:cs typeface="Arial"/>
              </a:rPr>
              <a:t>Restrepo, </a:t>
            </a:r>
            <a:r>
              <a:rPr lang="es-CO" sz="1200" spc="-95" dirty="0">
                <a:solidFill>
                  <a:srgbClr val="C0504D"/>
                </a:solidFill>
                <a:latin typeface="Arial"/>
                <a:cs typeface="Arial"/>
              </a:rPr>
              <a:t>a </a:t>
            </a:r>
            <a:r>
              <a:rPr lang="es-CO" sz="1200" spc="-65" dirty="0">
                <a:solidFill>
                  <a:srgbClr val="C0504D"/>
                </a:solidFill>
                <a:latin typeface="Arial"/>
                <a:cs typeface="Arial"/>
              </a:rPr>
              <a:t>pesar </a:t>
            </a:r>
            <a:r>
              <a:rPr lang="es-CO" sz="1200" spc="-55" dirty="0">
                <a:solidFill>
                  <a:srgbClr val="C0504D"/>
                </a:solidFill>
                <a:latin typeface="Arial"/>
                <a:cs typeface="Arial"/>
              </a:rPr>
              <a:t>de que </a:t>
            </a:r>
            <a:r>
              <a:rPr lang="es-CO" sz="1200" spc="-45" dirty="0">
                <a:solidFill>
                  <a:srgbClr val="C0504D"/>
                </a:solidFill>
                <a:latin typeface="Arial"/>
                <a:cs typeface="Arial"/>
              </a:rPr>
              <a:t>comparten </a:t>
            </a:r>
            <a:r>
              <a:rPr lang="es-CO" sz="1200" spc="-90" dirty="0">
                <a:solidFill>
                  <a:srgbClr val="C0504D"/>
                </a:solidFill>
                <a:latin typeface="Arial"/>
                <a:cs typeface="Arial"/>
              </a:rPr>
              <a:t>rasgos </a:t>
            </a:r>
            <a:r>
              <a:rPr lang="es-CO" sz="1200" spc="-70" dirty="0">
                <a:solidFill>
                  <a:srgbClr val="C0504D"/>
                </a:solidFill>
                <a:latin typeface="Arial"/>
                <a:cs typeface="Arial"/>
              </a:rPr>
              <a:t>comunes </a:t>
            </a:r>
            <a:r>
              <a:rPr lang="es-CO" sz="1200" spc="-80" dirty="0">
                <a:solidFill>
                  <a:srgbClr val="C0504D"/>
                </a:solidFill>
                <a:latin typeface="Arial"/>
                <a:cs typeface="Arial"/>
              </a:rPr>
              <a:t>–su </a:t>
            </a:r>
            <a:r>
              <a:rPr lang="es-CO" sz="1200" spc="-50" dirty="0">
                <a:solidFill>
                  <a:srgbClr val="C0504D"/>
                </a:solidFill>
                <a:latin typeface="Arial"/>
                <a:cs typeface="Arial"/>
              </a:rPr>
              <a:t>papel </a:t>
            </a:r>
            <a:r>
              <a:rPr lang="es-CO" sz="1200" spc="-55" dirty="0">
                <a:solidFill>
                  <a:srgbClr val="C0504D"/>
                </a:solidFill>
                <a:latin typeface="Arial"/>
                <a:cs typeface="Arial"/>
              </a:rPr>
              <a:t>como</a:t>
            </a:r>
            <a:r>
              <a:rPr lang="es-CO" sz="1200" spc="160" dirty="0">
                <a:solidFill>
                  <a:srgbClr val="C0504D"/>
                </a:solidFill>
                <a:latin typeface="Arial"/>
                <a:cs typeface="Arial"/>
              </a:rPr>
              <a:t> </a:t>
            </a:r>
            <a:r>
              <a:rPr lang="es-CO" sz="1200" spc="-40" dirty="0">
                <a:solidFill>
                  <a:srgbClr val="C0504D"/>
                </a:solidFill>
                <a:latin typeface="Arial"/>
                <a:cs typeface="Arial"/>
              </a:rPr>
              <a:t>interlocutoras-informadoras-</a:t>
            </a:r>
            <a:r>
              <a:rPr lang="es-CO" sz="1200" spc="-45" dirty="0">
                <a:solidFill>
                  <a:srgbClr val="C0504D"/>
                </a:solidFill>
                <a:latin typeface="Arial"/>
                <a:cs typeface="Arial"/>
              </a:rPr>
              <a:t>reporteras–, </a:t>
            </a:r>
            <a:r>
              <a:rPr lang="es-CO" sz="1200" spc="-35" dirty="0">
                <a:latin typeface="Arial"/>
                <a:cs typeface="Arial"/>
              </a:rPr>
              <a:t>no </a:t>
            </a:r>
            <a:r>
              <a:rPr lang="es-CO" sz="1200" spc="-40" dirty="0">
                <a:latin typeface="Arial"/>
                <a:cs typeface="Arial"/>
              </a:rPr>
              <a:t>incide </a:t>
            </a:r>
            <a:r>
              <a:rPr lang="es-CO" sz="1200" spc="-60" dirty="0">
                <a:latin typeface="Arial"/>
                <a:cs typeface="Arial"/>
              </a:rPr>
              <a:t>de </a:t>
            </a:r>
            <a:r>
              <a:rPr lang="es-CO" sz="1200" spc="-45" dirty="0">
                <a:latin typeface="Arial"/>
                <a:cs typeface="Arial"/>
              </a:rPr>
              <a:t>igual </a:t>
            </a:r>
            <a:r>
              <a:rPr lang="es-CO" sz="1200" spc="-60" dirty="0">
                <a:latin typeface="Arial"/>
                <a:cs typeface="Arial"/>
              </a:rPr>
              <a:t>manera en </a:t>
            </a:r>
            <a:r>
              <a:rPr lang="es-CO" sz="1200" spc="-45" dirty="0">
                <a:latin typeface="Arial"/>
                <a:cs typeface="Arial"/>
              </a:rPr>
              <a:t>la configuración </a:t>
            </a:r>
            <a:r>
              <a:rPr lang="es-CO" sz="1200" spc="-50" dirty="0">
                <a:latin typeface="Arial"/>
                <a:cs typeface="Arial"/>
              </a:rPr>
              <a:t>de </a:t>
            </a:r>
            <a:r>
              <a:rPr lang="es-CO" sz="1200" spc="-45" dirty="0">
                <a:latin typeface="Arial"/>
                <a:cs typeface="Arial"/>
              </a:rPr>
              <a:t>la dimensión referencial </a:t>
            </a:r>
            <a:r>
              <a:rPr lang="es-CO" sz="1200" spc="-35" dirty="0">
                <a:latin typeface="Arial"/>
                <a:cs typeface="Arial"/>
              </a:rPr>
              <a:t>del </a:t>
            </a:r>
            <a:r>
              <a:rPr lang="es-CO" sz="1200" spc="-25" dirty="0">
                <a:latin typeface="Arial"/>
                <a:cs typeface="Arial"/>
              </a:rPr>
              <a:t>texto, </a:t>
            </a:r>
            <a:r>
              <a:rPr lang="es-CO" sz="1200" spc="-105" dirty="0">
                <a:latin typeface="Arial"/>
                <a:cs typeface="Arial"/>
              </a:rPr>
              <a:t>es </a:t>
            </a:r>
            <a:r>
              <a:rPr lang="es-CO" sz="1200" spc="-55" dirty="0">
                <a:latin typeface="Arial"/>
                <a:cs typeface="Arial"/>
              </a:rPr>
              <a:t>decir, </a:t>
            </a:r>
            <a:r>
              <a:rPr lang="es-CO" sz="1200" spc="-55" dirty="0">
                <a:solidFill>
                  <a:srgbClr val="548ED4"/>
                </a:solidFill>
                <a:latin typeface="Arial"/>
                <a:cs typeface="Arial"/>
              </a:rPr>
              <a:t>en </a:t>
            </a:r>
            <a:r>
              <a:rPr lang="es-CO" sz="1200" spc="-45" dirty="0">
                <a:solidFill>
                  <a:srgbClr val="548ED4"/>
                </a:solidFill>
                <a:latin typeface="Arial"/>
                <a:cs typeface="Arial"/>
              </a:rPr>
              <a:t>la </a:t>
            </a:r>
            <a:r>
              <a:rPr lang="es-CO" sz="1200" spc="-40" dirty="0">
                <a:solidFill>
                  <a:srgbClr val="548ED4"/>
                </a:solidFill>
                <a:latin typeface="Arial"/>
                <a:cs typeface="Arial"/>
              </a:rPr>
              <a:t>relación </a:t>
            </a:r>
            <a:r>
              <a:rPr lang="es-CO" sz="1200" spc="-55" dirty="0">
                <a:solidFill>
                  <a:srgbClr val="548ED4"/>
                </a:solidFill>
                <a:latin typeface="Arial"/>
                <a:cs typeface="Arial"/>
              </a:rPr>
              <a:t>que </a:t>
            </a:r>
            <a:r>
              <a:rPr lang="es-CO" sz="1200" spc="-20" dirty="0">
                <a:solidFill>
                  <a:srgbClr val="548ED4"/>
                </a:solidFill>
                <a:latin typeface="Arial"/>
                <a:cs typeface="Arial"/>
              </a:rPr>
              <a:t>por </a:t>
            </a:r>
            <a:r>
              <a:rPr lang="es-CO" sz="1200" spc="-45" dirty="0">
                <a:solidFill>
                  <a:srgbClr val="548ED4"/>
                </a:solidFill>
                <a:latin typeface="Arial"/>
                <a:cs typeface="Arial"/>
              </a:rPr>
              <a:t>mediación </a:t>
            </a:r>
            <a:r>
              <a:rPr lang="es-CO" sz="1200" spc="-40" dirty="0">
                <a:solidFill>
                  <a:srgbClr val="548ED4"/>
                </a:solidFill>
                <a:latin typeface="Arial"/>
                <a:cs typeface="Arial"/>
              </a:rPr>
              <a:t>del </a:t>
            </a:r>
            <a:r>
              <a:rPr lang="es-CO" sz="1200" spc="-20" dirty="0">
                <a:solidFill>
                  <a:srgbClr val="548ED4"/>
                </a:solidFill>
                <a:latin typeface="Arial"/>
                <a:cs typeface="Arial"/>
              </a:rPr>
              <a:t>texto </a:t>
            </a:r>
            <a:r>
              <a:rPr lang="es-CO" sz="1200" spc="-105" dirty="0">
                <a:solidFill>
                  <a:srgbClr val="548ED4"/>
                </a:solidFill>
                <a:latin typeface="Arial"/>
                <a:cs typeface="Arial"/>
              </a:rPr>
              <a:t>se </a:t>
            </a:r>
            <a:r>
              <a:rPr lang="es-CO" sz="1200" spc="-60" dirty="0">
                <a:solidFill>
                  <a:srgbClr val="548ED4"/>
                </a:solidFill>
                <a:latin typeface="Arial"/>
                <a:cs typeface="Arial"/>
              </a:rPr>
              <a:t>establece </a:t>
            </a:r>
            <a:r>
              <a:rPr lang="es-CO" sz="1200" spc="-30" dirty="0">
                <a:solidFill>
                  <a:srgbClr val="548ED4"/>
                </a:solidFill>
                <a:latin typeface="Arial"/>
                <a:cs typeface="Arial"/>
              </a:rPr>
              <a:t>entre </a:t>
            </a:r>
            <a:r>
              <a:rPr lang="es-CO" sz="1200" spc="-35" dirty="0">
                <a:solidFill>
                  <a:srgbClr val="548ED4"/>
                </a:solidFill>
                <a:latin typeface="Arial"/>
                <a:cs typeface="Arial"/>
              </a:rPr>
              <a:t>el </a:t>
            </a:r>
            <a:r>
              <a:rPr lang="es-CO" sz="1200" spc="-45" dirty="0">
                <a:solidFill>
                  <a:srgbClr val="548ED4"/>
                </a:solidFill>
                <a:latin typeface="Arial"/>
                <a:cs typeface="Arial"/>
              </a:rPr>
              <a:t>hombre </a:t>
            </a:r>
            <a:r>
              <a:rPr lang="es-CO" sz="1200" spc="-60" dirty="0">
                <a:solidFill>
                  <a:srgbClr val="548ED4"/>
                </a:solidFill>
                <a:latin typeface="Arial"/>
                <a:cs typeface="Arial"/>
              </a:rPr>
              <a:t>y </a:t>
            </a:r>
            <a:r>
              <a:rPr lang="es-CO" sz="1200" spc="-35" dirty="0">
                <a:solidFill>
                  <a:srgbClr val="548ED4"/>
                </a:solidFill>
                <a:latin typeface="Arial"/>
                <a:cs typeface="Arial"/>
              </a:rPr>
              <a:t>el </a:t>
            </a:r>
            <a:r>
              <a:rPr lang="es-CO" sz="1200" spc="-40" dirty="0">
                <a:solidFill>
                  <a:srgbClr val="548ED4"/>
                </a:solidFill>
                <a:latin typeface="Arial"/>
                <a:cs typeface="Arial"/>
              </a:rPr>
              <a:t>mundo </a:t>
            </a:r>
            <a:r>
              <a:rPr lang="es-CO" sz="1200" spc="-80" dirty="0">
                <a:solidFill>
                  <a:srgbClr val="00B0F0"/>
                </a:solidFill>
                <a:latin typeface="Arial"/>
                <a:cs typeface="Arial"/>
              </a:rPr>
              <a:t>(</a:t>
            </a:r>
            <a:r>
              <a:rPr lang="fr-FR" sz="1200" spc="-80" dirty="0">
                <a:solidFill>
                  <a:srgbClr val="00B0F0"/>
                </a:solidFill>
                <a:latin typeface="Arial"/>
                <a:cs typeface="Arial"/>
              </a:rPr>
              <a:t>Ricœur</a:t>
            </a:r>
            <a:r>
              <a:rPr lang="es-CO" sz="1200" spc="-80" dirty="0">
                <a:solidFill>
                  <a:srgbClr val="00B0F0"/>
                </a:solidFill>
                <a:latin typeface="Arial"/>
                <a:cs typeface="Arial"/>
              </a:rPr>
              <a:t>, </a:t>
            </a:r>
            <a:r>
              <a:rPr lang="es-CO" sz="1200" spc="-55" dirty="0">
                <a:solidFill>
                  <a:srgbClr val="00B0F0"/>
                </a:solidFill>
                <a:latin typeface="Arial"/>
                <a:cs typeface="Arial"/>
              </a:rPr>
              <a:t>2006, </a:t>
            </a:r>
            <a:r>
              <a:rPr lang="es-CO" sz="1200" spc="-40" dirty="0">
                <a:solidFill>
                  <a:srgbClr val="00B0F0"/>
                </a:solidFill>
                <a:latin typeface="Arial"/>
                <a:cs typeface="Arial"/>
              </a:rPr>
              <a:t>p. </a:t>
            </a:r>
            <a:r>
              <a:rPr lang="es-CO" sz="1200" spc="-50" dirty="0">
                <a:solidFill>
                  <a:srgbClr val="00B0F0"/>
                </a:solidFill>
                <a:latin typeface="Arial"/>
                <a:cs typeface="Arial"/>
              </a:rPr>
              <a:t>16)</a:t>
            </a:r>
            <a:r>
              <a:rPr lang="es-CO" sz="1200" spc="-50" dirty="0">
                <a:latin typeface="Arial"/>
                <a:cs typeface="Arial"/>
              </a:rPr>
              <a:t>. </a:t>
            </a:r>
            <a:r>
              <a:rPr lang="es-CO" sz="1200" spc="-130" dirty="0">
                <a:latin typeface="Arial"/>
                <a:cs typeface="Arial"/>
              </a:rPr>
              <a:t>La </a:t>
            </a:r>
            <a:r>
              <a:rPr lang="es-CO" sz="1200" spc="-45" dirty="0">
                <a:latin typeface="Arial"/>
                <a:cs typeface="Arial"/>
              </a:rPr>
              <a:t>dimensión referencial </a:t>
            </a:r>
            <a:r>
              <a:rPr lang="es-CO" sz="1200" spc="-55" dirty="0">
                <a:latin typeface="Arial"/>
                <a:cs typeface="Arial"/>
              </a:rPr>
              <a:t>de </a:t>
            </a:r>
            <a:r>
              <a:rPr lang="es-CO" sz="1200" spc="-45" dirty="0">
                <a:latin typeface="Arial"/>
                <a:cs typeface="Arial"/>
              </a:rPr>
              <a:t>la narración </a:t>
            </a:r>
            <a:r>
              <a:rPr lang="es-CO" sz="1200" spc="-55" dirty="0">
                <a:latin typeface="Arial"/>
                <a:cs typeface="Arial"/>
              </a:rPr>
              <a:t>de </a:t>
            </a:r>
            <a:r>
              <a:rPr lang="es-CO" sz="1200" spc="-35" dirty="0">
                <a:latin typeface="Arial"/>
                <a:cs typeface="Arial"/>
              </a:rPr>
              <a:t>ficción </a:t>
            </a:r>
            <a:r>
              <a:rPr lang="es-CO" sz="1200" spc="-25" dirty="0">
                <a:latin typeface="Arial"/>
                <a:cs typeface="Arial"/>
              </a:rPr>
              <a:t>tiene </a:t>
            </a:r>
            <a:r>
              <a:rPr lang="es-CO" sz="1200" spc="-60" dirty="0">
                <a:latin typeface="Arial"/>
                <a:cs typeface="Arial"/>
              </a:rPr>
              <a:t>como </a:t>
            </a:r>
            <a:r>
              <a:rPr lang="es-CO" sz="1200" spc="-25" dirty="0">
                <a:latin typeface="Arial"/>
                <a:cs typeface="Arial"/>
              </a:rPr>
              <a:t>punto </a:t>
            </a:r>
            <a:r>
              <a:rPr lang="es-CO" sz="1200" spc="-55" dirty="0">
                <a:latin typeface="Arial"/>
                <a:cs typeface="Arial"/>
              </a:rPr>
              <a:t>de </a:t>
            </a:r>
            <a:r>
              <a:rPr lang="es-CO" sz="1200" spc="-30" dirty="0">
                <a:latin typeface="Arial"/>
                <a:cs typeface="Arial"/>
              </a:rPr>
              <a:t>partida </a:t>
            </a:r>
            <a:r>
              <a:rPr lang="es-CO" sz="1200" spc="-35" dirty="0">
                <a:latin typeface="Arial"/>
                <a:cs typeface="Arial"/>
              </a:rPr>
              <a:t>el </a:t>
            </a:r>
            <a:r>
              <a:rPr lang="es-CO" sz="1200" spc="-45" dirty="0">
                <a:latin typeface="Arial"/>
                <a:cs typeface="Arial"/>
              </a:rPr>
              <a:t>mundo </a:t>
            </a:r>
            <a:r>
              <a:rPr lang="es-CO" sz="1200" spc="-50" dirty="0">
                <a:latin typeface="Arial"/>
                <a:cs typeface="Arial"/>
              </a:rPr>
              <a:t>de </a:t>
            </a:r>
            <a:r>
              <a:rPr lang="es-CO" sz="1200" spc="-45" dirty="0">
                <a:latin typeface="Arial"/>
                <a:cs typeface="Arial"/>
              </a:rPr>
              <a:t>la </a:t>
            </a:r>
            <a:r>
              <a:rPr lang="es-CO" sz="1200" spc="-50" dirty="0">
                <a:latin typeface="Arial"/>
                <a:cs typeface="Arial"/>
              </a:rPr>
              <a:t>acción: </a:t>
            </a:r>
            <a:r>
              <a:rPr lang="es-CO" sz="1200" spc="-60" dirty="0">
                <a:latin typeface="Arial"/>
                <a:cs typeface="Arial"/>
              </a:rPr>
              <a:t>este </a:t>
            </a:r>
            <a:r>
              <a:rPr lang="es-CO" sz="1200" spc="-105" dirty="0">
                <a:latin typeface="Arial"/>
                <a:cs typeface="Arial"/>
              </a:rPr>
              <a:t>es </a:t>
            </a:r>
            <a:r>
              <a:rPr lang="es-CO" sz="1200" spc="-90" dirty="0">
                <a:latin typeface="Arial"/>
                <a:cs typeface="Arial"/>
              </a:rPr>
              <a:t>su </a:t>
            </a:r>
            <a:r>
              <a:rPr lang="es-CO" sz="1200" spc="-35" dirty="0">
                <a:latin typeface="Arial"/>
                <a:cs typeface="Arial"/>
              </a:rPr>
              <a:t>referente </a:t>
            </a:r>
            <a:r>
              <a:rPr lang="es-CO" sz="1200" spc="-25" dirty="0">
                <a:latin typeface="Arial"/>
                <a:cs typeface="Arial"/>
              </a:rPr>
              <a:t>primero </a:t>
            </a:r>
            <a:r>
              <a:rPr lang="es-CO" sz="1200" spc="-60" dirty="0">
                <a:latin typeface="Arial"/>
                <a:cs typeface="Arial"/>
              </a:rPr>
              <a:t>y </a:t>
            </a:r>
            <a:r>
              <a:rPr lang="es-CO" sz="1200" spc="-40" dirty="0">
                <a:latin typeface="Arial"/>
                <a:cs typeface="Arial"/>
              </a:rPr>
              <a:t>funciona </a:t>
            </a:r>
            <a:r>
              <a:rPr lang="es-CO" sz="1200" spc="-60" dirty="0">
                <a:latin typeface="Arial"/>
                <a:cs typeface="Arial"/>
              </a:rPr>
              <a:t>como </a:t>
            </a:r>
            <a:r>
              <a:rPr lang="es-CO" sz="1200" spc="-55" dirty="0">
                <a:latin typeface="Arial"/>
                <a:cs typeface="Arial"/>
              </a:rPr>
              <a:t>anclaje de </a:t>
            </a:r>
            <a:r>
              <a:rPr lang="es-CO" sz="1200" spc="-45" dirty="0">
                <a:latin typeface="Arial"/>
                <a:cs typeface="Arial"/>
              </a:rPr>
              <a:t>la </a:t>
            </a:r>
            <a:r>
              <a:rPr lang="es-CO" sz="1200" spc="-35" dirty="0">
                <a:latin typeface="Arial"/>
                <a:cs typeface="Arial"/>
              </a:rPr>
              <a:t>ficción </a:t>
            </a:r>
            <a:r>
              <a:rPr lang="es-CO" sz="1200" spc="-95" dirty="0">
                <a:latin typeface="Arial"/>
                <a:cs typeface="Arial"/>
              </a:rPr>
              <a:t>a </a:t>
            </a:r>
            <a:r>
              <a:rPr lang="es-CO" sz="1200" spc="-45" dirty="0">
                <a:latin typeface="Arial"/>
                <a:cs typeface="Arial"/>
              </a:rPr>
              <a:t>la</a:t>
            </a:r>
            <a:r>
              <a:rPr lang="es-CO" sz="1200" spc="-90" dirty="0">
                <a:latin typeface="Arial"/>
                <a:cs typeface="Arial"/>
              </a:rPr>
              <a:t> </a:t>
            </a:r>
            <a:r>
              <a:rPr lang="es-CO" sz="1200" spc="-40" dirty="0">
                <a:latin typeface="Arial"/>
                <a:cs typeface="Arial"/>
              </a:rPr>
              <a:t>realidad.*</a:t>
            </a:r>
            <a:endParaRPr lang="es-CO" sz="1200" dirty="0">
              <a:latin typeface="Arial"/>
              <a:cs typeface="Arial"/>
            </a:endParaRPr>
          </a:p>
        </p:txBody>
      </p:sp>
      <p:sp>
        <p:nvSpPr>
          <p:cNvPr id="5" name="object 5"/>
          <p:cNvSpPr/>
          <p:nvPr/>
        </p:nvSpPr>
        <p:spPr>
          <a:xfrm>
            <a:off x="4307991" y="2248941"/>
            <a:ext cx="214297" cy="475210"/>
          </a:xfrm>
          <a:custGeom>
            <a:avLst/>
            <a:gdLst/>
            <a:ahLst/>
            <a:cxnLst/>
            <a:rect l="l" t="t" r="r" b="b"/>
            <a:pathLst>
              <a:path w="222885" h="619125">
                <a:moveTo>
                  <a:pt x="222503" y="618744"/>
                </a:moveTo>
                <a:lnTo>
                  <a:pt x="179189" y="614642"/>
                </a:lnTo>
                <a:lnTo>
                  <a:pt x="143827" y="603456"/>
                </a:lnTo>
                <a:lnTo>
                  <a:pt x="119991" y="586865"/>
                </a:lnTo>
                <a:lnTo>
                  <a:pt x="111251" y="566547"/>
                </a:lnTo>
                <a:lnTo>
                  <a:pt x="111251" y="367411"/>
                </a:lnTo>
                <a:lnTo>
                  <a:pt x="102512" y="347092"/>
                </a:lnTo>
                <a:lnTo>
                  <a:pt x="78676" y="330501"/>
                </a:lnTo>
                <a:lnTo>
                  <a:pt x="43314" y="319315"/>
                </a:lnTo>
                <a:lnTo>
                  <a:pt x="0" y="315213"/>
                </a:lnTo>
                <a:lnTo>
                  <a:pt x="43314" y="311092"/>
                </a:lnTo>
                <a:lnTo>
                  <a:pt x="78676" y="299862"/>
                </a:lnTo>
                <a:lnTo>
                  <a:pt x="102512" y="283227"/>
                </a:lnTo>
                <a:lnTo>
                  <a:pt x="111251" y="262889"/>
                </a:lnTo>
                <a:lnTo>
                  <a:pt x="111251" y="52197"/>
                </a:lnTo>
                <a:lnTo>
                  <a:pt x="119991" y="31878"/>
                </a:lnTo>
                <a:lnTo>
                  <a:pt x="143827" y="15287"/>
                </a:lnTo>
                <a:lnTo>
                  <a:pt x="179189" y="4101"/>
                </a:lnTo>
                <a:lnTo>
                  <a:pt x="222503" y="0"/>
                </a:lnTo>
              </a:path>
            </a:pathLst>
          </a:custGeom>
          <a:ln w="9144">
            <a:solidFill>
              <a:srgbClr val="497DBA"/>
            </a:solidFill>
          </a:ln>
        </p:spPr>
        <p:txBody>
          <a:bodyPr wrap="square" lIns="0" tIns="0" rIns="0" bIns="0" rtlCol="0"/>
          <a:lstStyle/>
          <a:p>
            <a:endParaRPr/>
          </a:p>
        </p:txBody>
      </p:sp>
      <p:sp>
        <p:nvSpPr>
          <p:cNvPr id="6" name="object 6"/>
          <p:cNvSpPr/>
          <p:nvPr/>
        </p:nvSpPr>
        <p:spPr>
          <a:xfrm>
            <a:off x="4307023" y="2829079"/>
            <a:ext cx="252023" cy="733272"/>
          </a:xfrm>
          <a:custGeom>
            <a:avLst/>
            <a:gdLst/>
            <a:ahLst/>
            <a:cxnLst/>
            <a:rect l="l" t="t" r="r" b="b"/>
            <a:pathLst>
              <a:path w="215264" h="850900">
                <a:moveTo>
                  <a:pt x="214884" y="850392"/>
                </a:moveTo>
                <a:lnTo>
                  <a:pt x="173075" y="848564"/>
                </a:lnTo>
                <a:lnTo>
                  <a:pt x="138922" y="843581"/>
                </a:lnTo>
                <a:lnTo>
                  <a:pt x="115889" y="836193"/>
                </a:lnTo>
                <a:lnTo>
                  <a:pt x="107442" y="827151"/>
                </a:lnTo>
                <a:lnTo>
                  <a:pt x="107442" y="448437"/>
                </a:lnTo>
                <a:lnTo>
                  <a:pt x="98994" y="439394"/>
                </a:lnTo>
                <a:lnTo>
                  <a:pt x="75961" y="432006"/>
                </a:lnTo>
                <a:lnTo>
                  <a:pt x="41808" y="427023"/>
                </a:lnTo>
                <a:lnTo>
                  <a:pt x="0" y="425196"/>
                </a:lnTo>
                <a:lnTo>
                  <a:pt x="41808" y="423368"/>
                </a:lnTo>
                <a:lnTo>
                  <a:pt x="75961" y="418385"/>
                </a:lnTo>
                <a:lnTo>
                  <a:pt x="98994" y="410997"/>
                </a:lnTo>
                <a:lnTo>
                  <a:pt x="107442" y="401955"/>
                </a:lnTo>
                <a:lnTo>
                  <a:pt x="107442" y="23241"/>
                </a:lnTo>
                <a:lnTo>
                  <a:pt x="115889" y="14198"/>
                </a:lnTo>
                <a:lnTo>
                  <a:pt x="138922" y="6810"/>
                </a:lnTo>
                <a:lnTo>
                  <a:pt x="173075" y="1827"/>
                </a:lnTo>
                <a:lnTo>
                  <a:pt x="214884" y="0"/>
                </a:lnTo>
              </a:path>
            </a:pathLst>
          </a:custGeom>
          <a:ln w="9143">
            <a:solidFill>
              <a:srgbClr val="497DBA"/>
            </a:solidFill>
          </a:ln>
        </p:spPr>
        <p:txBody>
          <a:bodyPr wrap="square" lIns="0" tIns="0" rIns="0" bIns="0" rtlCol="0"/>
          <a:lstStyle/>
          <a:p>
            <a:endParaRPr/>
          </a:p>
        </p:txBody>
      </p:sp>
      <p:sp>
        <p:nvSpPr>
          <p:cNvPr id="7" name="object 7"/>
          <p:cNvSpPr txBox="1"/>
          <p:nvPr/>
        </p:nvSpPr>
        <p:spPr>
          <a:xfrm>
            <a:off x="4646442" y="4476750"/>
            <a:ext cx="4497558" cy="136576"/>
          </a:xfrm>
          <a:prstGeom prst="rect">
            <a:avLst/>
          </a:prstGeom>
        </p:spPr>
        <p:txBody>
          <a:bodyPr vert="horz" wrap="square" lIns="0" tIns="13335" rIns="0" bIns="0" rtlCol="0">
            <a:spAutoFit/>
          </a:bodyPr>
          <a:lstStyle/>
          <a:p>
            <a:pPr marL="12700">
              <a:lnSpc>
                <a:spcPct val="100000"/>
              </a:lnSpc>
              <a:spcBef>
                <a:spcPts val="105"/>
              </a:spcBef>
            </a:pPr>
            <a:r>
              <a:rPr lang="es-CO" sz="800" spc="-25" dirty="0">
                <a:latin typeface="Arial"/>
                <a:cs typeface="Arial"/>
              </a:rPr>
              <a:t>* Ardila</a:t>
            </a:r>
            <a:r>
              <a:rPr sz="800" spc="-25" dirty="0">
                <a:latin typeface="Arial"/>
                <a:cs typeface="Arial"/>
              </a:rPr>
              <a:t> </a:t>
            </a:r>
            <a:r>
              <a:rPr sz="800" spc="-70" dirty="0">
                <a:latin typeface="Arial"/>
                <a:cs typeface="Arial"/>
              </a:rPr>
              <a:t>J., </a:t>
            </a:r>
            <a:r>
              <a:rPr sz="800" spc="-90" dirty="0">
                <a:latin typeface="Arial"/>
                <a:cs typeface="Arial"/>
              </a:rPr>
              <a:t>C. </a:t>
            </a:r>
            <a:r>
              <a:rPr sz="800" spc="-35" dirty="0">
                <a:latin typeface="Arial"/>
                <a:cs typeface="Arial"/>
              </a:rPr>
              <a:t>(2015). </a:t>
            </a:r>
            <a:r>
              <a:rPr sz="800" spc="-70" dirty="0">
                <a:latin typeface="Arial"/>
                <a:cs typeface="Arial"/>
              </a:rPr>
              <a:t>De </a:t>
            </a:r>
            <a:r>
              <a:rPr sz="800" spc="-35" dirty="0">
                <a:latin typeface="Arial"/>
                <a:cs typeface="Arial"/>
              </a:rPr>
              <a:t>la </a:t>
            </a:r>
            <a:r>
              <a:rPr sz="800" spc="-30" dirty="0">
                <a:latin typeface="Arial"/>
                <a:cs typeface="Arial"/>
              </a:rPr>
              <a:t>realidad </a:t>
            </a:r>
            <a:r>
              <a:rPr sz="800" spc="-60" dirty="0">
                <a:latin typeface="Arial"/>
                <a:cs typeface="Arial"/>
              </a:rPr>
              <a:t>a </a:t>
            </a:r>
            <a:r>
              <a:rPr sz="800" spc="-35" dirty="0">
                <a:latin typeface="Arial"/>
                <a:cs typeface="Arial"/>
              </a:rPr>
              <a:t>la </a:t>
            </a:r>
            <a:r>
              <a:rPr sz="800" spc="-25" dirty="0">
                <a:latin typeface="Arial"/>
                <a:cs typeface="Arial"/>
              </a:rPr>
              <a:t>ficción, </a:t>
            </a:r>
            <a:r>
              <a:rPr sz="800" spc="-35" dirty="0">
                <a:latin typeface="Arial"/>
                <a:cs typeface="Arial"/>
              </a:rPr>
              <a:t>de la </a:t>
            </a:r>
            <a:r>
              <a:rPr sz="800" spc="-15" dirty="0">
                <a:latin typeface="Arial"/>
                <a:cs typeface="Arial"/>
              </a:rPr>
              <a:t>literatura </a:t>
            </a:r>
            <a:r>
              <a:rPr sz="800" spc="-30" dirty="0">
                <a:latin typeface="Arial"/>
                <a:cs typeface="Arial"/>
              </a:rPr>
              <a:t>al </a:t>
            </a:r>
            <a:r>
              <a:rPr sz="800" spc="-35" dirty="0">
                <a:latin typeface="Arial"/>
                <a:cs typeface="Arial"/>
              </a:rPr>
              <a:t>periodismo</a:t>
            </a:r>
            <a:r>
              <a:rPr sz="800" i="1" spc="-35" dirty="0">
                <a:latin typeface="Trebuchet MS"/>
                <a:cs typeface="Trebuchet MS"/>
              </a:rPr>
              <a:t>. </a:t>
            </a:r>
            <a:r>
              <a:rPr sz="800" i="1" spc="-45" dirty="0">
                <a:latin typeface="Trebuchet MS"/>
                <a:cs typeface="Trebuchet MS"/>
              </a:rPr>
              <a:t>Co-herencia</a:t>
            </a:r>
            <a:r>
              <a:rPr sz="800" spc="-45" dirty="0">
                <a:latin typeface="Arial"/>
                <a:cs typeface="Arial"/>
              </a:rPr>
              <a:t>, </a:t>
            </a:r>
            <a:r>
              <a:rPr sz="800" i="1" spc="-30" dirty="0">
                <a:latin typeface="Trebuchet MS"/>
                <a:cs typeface="Trebuchet MS"/>
              </a:rPr>
              <a:t>12</a:t>
            </a:r>
            <a:r>
              <a:rPr sz="800" spc="-30" dirty="0">
                <a:latin typeface="Arial"/>
                <a:cs typeface="Arial"/>
              </a:rPr>
              <a:t>(22),</a:t>
            </a:r>
            <a:r>
              <a:rPr sz="800" spc="50" dirty="0">
                <a:latin typeface="Arial"/>
                <a:cs typeface="Arial"/>
              </a:rPr>
              <a:t> </a:t>
            </a:r>
            <a:r>
              <a:rPr sz="800" spc="-35" dirty="0">
                <a:latin typeface="Arial"/>
                <a:cs typeface="Arial"/>
              </a:rPr>
              <a:t>227-248.</a:t>
            </a:r>
            <a:endParaRPr sz="800" dirty="0">
              <a:latin typeface="Arial"/>
              <a:cs typeface="Arial"/>
            </a:endParaRPr>
          </a:p>
        </p:txBody>
      </p:sp>
      <p:sp>
        <p:nvSpPr>
          <p:cNvPr id="8" name="object 6"/>
          <p:cNvSpPr/>
          <p:nvPr/>
        </p:nvSpPr>
        <p:spPr>
          <a:xfrm>
            <a:off x="4315612" y="1200150"/>
            <a:ext cx="206676" cy="943863"/>
          </a:xfrm>
          <a:custGeom>
            <a:avLst/>
            <a:gdLst/>
            <a:ahLst/>
            <a:cxnLst/>
            <a:rect l="l" t="t" r="r" b="b"/>
            <a:pathLst>
              <a:path w="215264" h="850900">
                <a:moveTo>
                  <a:pt x="214884" y="850392"/>
                </a:moveTo>
                <a:lnTo>
                  <a:pt x="173075" y="848564"/>
                </a:lnTo>
                <a:lnTo>
                  <a:pt x="138922" y="843581"/>
                </a:lnTo>
                <a:lnTo>
                  <a:pt x="115889" y="836193"/>
                </a:lnTo>
                <a:lnTo>
                  <a:pt x="107442" y="827151"/>
                </a:lnTo>
                <a:lnTo>
                  <a:pt x="107442" y="448437"/>
                </a:lnTo>
                <a:lnTo>
                  <a:pt x="98994" y="439394"/>
                </a:lnTo>
                <a:lnTo>
                  <a:pt x="75961" y="432006"/>
                </a:lnTo>
                <a:lnTo>
                  <a:pt x="41808" y="427023"/>
                </a:lnTo>
                <a:lnTo>
                  <a:pt x="0" y="425196"/>
                </a:lnTo>
                <a:lnTo>
                  <a:pt x="41808" y="423368"/>
                </a:lnTo>
                <a:lnTo>
                  <a:pt x="75961" y="418385"/>
                </a:lnTo>
                <a:lnTo>
                  <a:pt x="98994" y="410997"/>
                </a:lnTo>
                <a:lnTo>
                  <a:pt x="107442" y="401955"/>
                </a:lnTo>
                <a:lnTo>
                  <a:pt x="107442" y="23241"/>
                </a:lnTo>
                <a:lnTo>
                  <a:pt x="115889" y="14198"/>
                </a:lnTo>
                <a:lnTo>
                  <a:pt x="138922" y="6810"/>
                </a:lnTo>
                <a:lnTo>
                  <a:pt x="173075" y="1827"/>
                </a:lnTo>
                <a:lnTo>
                  <a:pt x="214884" y="0"/>
                </a:lnTo>
              </a:path>
            </a:pathLst>
          </a:custGeom>
          <a:ln w="9143">
            <a:solidFill>
              <a:srgbClr val="497DBA"/>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015" y="321690"/>
            <a:ext cx="1731010"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Trebuchet MS"/>
                <a:cs typeface="Trebuchet MS"/>
              </a:rPr>
              <a:t>Tipos de</a:t>
            </a:r>
            <a:r>
              <a:rPr sz="2400" spc="-280" dirty="0">
                <a:latin typeface="Trebuchet MS"/>
                <a:cs typeface="Trebuchet MS"/>
              </a:rPr>
              <a:t> </a:t>
            </a:r>
            <a:r>
              <a:rPr sz="2400" spc="-140" dirty="0">
                <a:latin typeface="Trebuchet MS"/>
                <a:cs typeface="Trebuchet MS"/>
              </a:rPr>
              <a:t>citas</a:t>
            </a:r>
            <a:endParaRPr sz="2400">
              <a:latin typeface="Trebuchet MS"/>
              <a:cs typeface="Trebuchet MS"/>
            </a:endParaRPr>
          </a:p>
        </p:txBody>
      </p:sp>
      <p:sp>
        <p:nvSpPr>
          <p:cNvPr id="3" name="object 3"/>
          <p:cNvSpPr txBox="1"/>
          <p:nvPr/>
        </p:nvSpPr>
        <p:spPr>
          <a:xfrm>
            <a:off x="1600200" y="1276350"/>
            <a:ext cx="1011555" cy="240029"/>
          </a:xfrm>
          <a:prstGeom prst="rect">
            <a:avLst/>
          </a:prstGeom>
        </p:spPr>
        <p:txBody>
          <a:bodyPr vert="horz" wrap="square" lIns="0" tIns="13335" rIns="0" bIns="0" rtlCol="0">
            <a:spAutoFit/>
          </a:bodyPr>
          <a:lstStyle/>
          <a:p>
            <a:pPr marL="12700">
              <a:lnSpc>
                <a:spcPct val="100000"/>
              </a:lnSpc>
              <a:spcBef>
                <a:spcPts val="105"/>
              </a:spcBef>
            </a:pPr>
            <a:r>
              <a:rPr sz="1400" b="1" spc="-114" dirty="0">
                <a:latin typeface="Trebuchet MS"/>
                <a:cs typeface="Trebuchet MS"/>
              </a:rPr>
              <a:t>CITA</a:t>
            </a:r>
            <a:r>
              <a:rPr sz="1400" b="1" spc="-180" dirty="0">
                <a:latin typeface="Trebuchet MS"/>
                <a:cs typeface="Trebuchet MS"/>
              </a:rPr>
              <a:t> </a:t>
            </a:r>
            <a:r>
              <a:rPr sz="1400" b="1" spc="-95" dirty="0">
                <a:latin typeface="Trebuchet MS"/>
                <a:cs typeface="Trebuchet MS"/>
              </a:rPr>
              <a:t>DIRECTA</a:t>
            </a:r>
            <a:endParaRPr sz="1400" dirty="0">
              <a:latin typeface="Trebuchet MS"/>
              <a:cs typeface="Trebuchet MS"/>
            </a:endParaRPr>
          </a:p>
        </p:txBody>
      </p:sp>
      <p:sp>
        <p:nvSpPr>
          <p:cNvPr id="4" name="object 4"/>
          <p:cNvSpPr txBox="1"/>
          <p:nvPr/>
        </p:nvSpPr>
        <p:spPr>
          <a:xfrm>
            <a:off x="228600" y="1775206"/>
            <a:ext cx="4114800" cy="1521570"/>
          </a:xfrm>
          <a:prstGeom prst="rect">
            <a:avLst/>
          </a:prstGeom>
        </p:spPr>
        <p:txBody>
          <a:bodyPr vert="horz" wrap="square" lIns="0" tIns="13335" rIns="0" bIns="0" rtlCol="0">
            <a:spAutoFit/>
          </a:bodyPr>
          <a:lstStyle/>
          <a:p>
            <a:pPr marL="12700" marR="5080" algn="just">
              <a:lnSpc>
                <a:spcPct val="100000"/>
              </a:lnSpc>
              <a:spcBef>
                <a:spcPts val="105"/>
              </a:spcBef>
            </a:pPr>
            <a:r>
              <a:rPr lang="es-CO" sz="1400" spc="-190" dirty="0">
                <a:latin typeface="Arial"/>
                <a:cs typeface="Arial"/>
              </a:rPr>
              <a:t>Se  </a:t>
            </a:r>
            <a:r>
              <a:rPr lang="es-CO" sz="1400" spc="-40" dirty="0">
                <a:latin typeface="Arial"/>
                <a:cs typeface="Arial"/>
              </a:rPr>
              <a:t>cita textualmente </a:t>
            </a:r>
            <a:r>
              <a:rPr lang="es-CO" sz="1400" spc="-65" dirty="0">
                <a:latin typeface="Arial"/>
                <a:cs typeface="Arial"/>
              </a:rPr>
              <a:t>y en </a:t>
            </a:r>
            <a:r>
              <a:rPr lang="es-CO" sz="1400" spc="-35" dirty="0">
                <a:latin typeface="Arial"/>
                <a:cs typeface="Arial"/>
              </a:rPr>
              <a:t>estilo </a:t>
            </a:r>
            <a:r>
              <a:rPr lang="es-CO" sz="1400" spc="-30" dirty="0">
                <a:latin typeface="Arial"/>
                <a:cs typeface="Arial"/>
              </a:rPr>
              <a:t>directo </a:t>
            </a:r>
            <a:r>
              <a:rPr lang="es-CO" sz="1400" spc="-70" dirty="0">
                <a:latin typeface="Arial"/>
                <a:cs typeface="Arial"/>
              </a:rPr>
              <a:t>(en </a:t>
            </a:r>
            <a:r>
              <a:rPr lang="es-CO" sz="1400" spc="-60" dirty="0">
                <a:latin typeface="Arial"/>
                <a:cs typeface="Arial"/>
              </a:rPr>
              <a:t>comillas) </a:t>
            </a:r>
            <a:r>
              <a:rPr lang="es-CO" sz="1400" spc="-15" dirty="0">
                <a:latin typeface="Arial"/>
                <a:cs typeface="Arial"/>
              </a:rPr>
              <a:t>lo </a:t>
            </a:r>
            <a:r>
              <a:rPr lang="es-CO" sz="1400" spc="-65" dirty="0">
                <a:latin typeface="Arial"/>
                <a:cs typeface="Arial"/>
              </a:rPr>
              <a:t>dicho </a:t>
            </a:r>
            <a:r>
              <a:rPr lang="es-CO" sz="1400" spc="-60" dirty="0">
                <a:latin typeface="Arial"/>
                <a:cs typeface="Arial"/>
              </a:rPr>
              <a:t>por </a:t>
            </a:r>
            <a:r>
              <a:rPr lang="es-CO" sz="1400" dirty="0">
                <a:latin typeface="Arial"/>
                <a:cs typeface="Arial"/>
              </a:rPr>
              <a:t>otro</a:t>
            </a:r>
            <a:r>
              <a:rPr lang="es-CO" sz="1400" spc="-120" dirty="0">
                <a:latin typeface="Arial"/>
                <a:cs typeface="Arial"/>
              </a:rPr>
              <a:t> </a:t>
            </a:r>
            <a:r>
              <a:rPr lang="es-CO" sz="1400" spc="-50" dirty="0">
                <a:latin typeface="Arial"/>
                <a:cs typeface="Arial"/>
              </a:rPr>
              <a:t>autor. Cuando el texto a citar tiene más de 40 palabras, este se separa del párrafo con una sangría de 1 cm a la izquierda, como se muestra en el ejemplo subrayado en color rojo. A su vez, el tamaño de letra se reduce un punto y </a:t>
            </a:r>
            <a:r>
              <a:rPr lang="es-CO" sz="1400" b="1" spc="-50" dirty="0">
                <a:latin typeface="Arial"/>
                <a:cs typeface="Arial"/>
              </a:rPr>
              <a:t>no se marcan comillas de apertura ni de cierre</a:t>
            </a:r>
            <a:r>
              <a:rPr lang="es-CO" sz="1400" spc="-50" dirty="0">
                <a:latin typeface="Arial"/>
                <a:cs typeface="Arial"/>
              </a:rPr>
              <a:t>.</a:t>
            </a:r>
            <a:endParaRPr lang="es-CO" sz="1400" dirty="0">
              <a:latin typeface="Arial"/>
              <a:cs typeface="Arial"/>
            </a:endParaRPr>
          </a:p>
        </p:txBody>
      </p:sp>
      <p:sp>
        <p:nvSpPr>
          <p:cNvPr id="6" name="object 6"/>
          <p:cNvSpPr txBox="1"/>
          <p:nvPr/>
        </p:nvSpPr>
        <p:spPr>
          <a:xfrm>
            <a:off x="4723638" y="1123950"/>
            <a:ext cx="4040632" cy="3600345"/>
          </a:xfrm>
          <a:prstGeom prst="rect">
            <a:avLst/>
          </a:prstGeom>
        </p:spPr>
        <p:txBody>
          <a:bodyPr vert="horz" wrap="square" lIns="0" tIns="12065" rIns="0" bIns="0" rtlCol="0">
            <a:spAutoFit/>
          </a:bodyPr>
          <a:lstStyle/>
          <a:p>
            <a:pPr marL="12700" marR="6350" algn="just">
              <a:lnSpc>
                <a:spcPct val="120100"/>
              </a:lnSpc>
              <a:spcBef>
                <a:spcPts val="95"/>
              </a:spcBef>
            </a:pPr>
            <a:r>
              <a:rPr lang="es-CO" sz="1100" spc="-90" dirty="0">
                <a:latin typeface="Arial"/>
                <a:cs typeface="Arial"/>
              </a:rPr>
              <a:t>Esta, más </a:t>
            </a:r>
            <a:r>
              <a:rPr lang="es-CO" sz="1100" spc="-45" dirty="0">
                <a:latin typeface="Arial"/>
                <a:cs typeface="Arial"/>
              </a:rPr>
              <a:t>que </a:t>
            </a:r>
            <a:r>
              <a:rPr lang="es-CO" sz="1100" spc="-20" dirty="0">
                <a:latin typeface="Arial"/>
                <a:cs typeface="Arial"/>
              </a:rPr>
              <a:t>definir </a:t>
            </a:r>
            <a:r>
              <a:rPr lang="es-CO" sz="1100" spc="-35" dirty="0">
                <a:latin typeface="Arial"/>
                <a:cs typeface="Arial"/>
              </a:rPr>
              <a:t>el </a:t>
            </a:r>
            <a:r>
              <a:rPr lang="es-CO" sz="1100" spc="-55" dirty="0">
                <a:latin typeface="Arial"/>
                <a:cs typeface="Arial"/>
              </a:rPr>
              <a:t>código </a:t>
            </a:r>
            <a:r>
              <a:rPr lang="es-CO" sz="1100" spc="-45" dirty="0">
                <a:latin typeface="Arial"/>
                <a:cs typeface="Arial"/>
              </a:rPr>
              <a:t>que </a:t>
            </a:r>
            <a:r>
              <a:rPr lang="es-CO" sz="1100" spc="-35" dirty="0">
                <a:latin typeface="Arial"/>
                <a:cs typeface="Arial"/>
              </a:rPr>
              <a:t>el hablante/oyente</a:t>
            </a:r>
            <a:r>
              <a:rPr lang="es-CO" sz="1100" spc="145" dirty="0">
                <a:latin typeface="Arial"/>
                <a:cs typeface="Arial"/>
              </a:rPr>
              <a:t> </a:t>
            </a:r>
            <a:r>
              <a:rPr lang="es-CO" sz="1100" spc="-25" dirty="0">
                <a:latin typeface="Arial"/>
                <a:cs typeface="Arial"/>
              </a:rPr>
              <a:t>interioriza</a:t>
            </a:r>
            <a:r>
              <a:rPr lang="es-CO" sz="1100" spc="-35" dirty="0">
                <a:latin typeface="Arial"/>
                <a:cs typeface="Arial"/>
              </a:rPr>
              <a:t>, </a:t>
            </a:r>
            <a:r>
              <a:rPr lang="es-CO" sz="1100" spc="-75" dirty="0">
                <a:latin typeface="Arial"/>
                <a:cs typeface="Arial"/>
              </a:rPr>
              <a:t>hace </a:t>
            </a:r>
            <a:r>
              <a:rPr lang="es-CO" sz="1100" spc="-45" dirty="0">
                <a:latin typeface="Arial"/>
                <a:cs typeface="Arial"/>
              </a:rPr>
              <a:t>referencia al </a:t>
            </a:r>
            <a:r>
              <a:rPr lang="es-CO" sz="1100" spc="-70" dirty="0">
                <a:latin typeface="Arial"/>
                <a:cs typeface="Arial"/>
              </a:rPr>
              <a:t>uso </a:t>
            </a:r>
            <a:r>
              <a:rPr lang="es-CO" sz="1100" spc="-55" dirty="0">
                <a:latin typeface="Arial"/>
                <a:cs typeface="Arial"/>
              </a:rPr>
              <a:t>que </a:t>
            </a:r>
            <a:r>
              <a:rPr lang="es-CO" sz="1100" spc="-60" dirty="0">
                <a:latin typeface="Arial"/>
                <a:cs typeface="Arial"/>
              </a:rPr>
              <a:t>éste </a:t>
            </a:r>
            <a:r>
              <a:rPr lang="es-CO" sz="1100" spc="-80" dirty="0">
                <a:latin typeface="Arial"/>
                <a:cs typeface="Arial"/>
              </a:rPr>
              <a:t>hace </a:t>
            </a:r>
            <a:r>
              <a:rPr lang="es-CO" sz="1100" spc="-55" dirty="0">
                <a:latin typeface="Arial"/>
                <a:cs typeface="Arial"/>
              </a:rPr>
              <a:t>de </a:t>
            </a:r>
            <a:r>
              <a:rPr lang="es-CO" sz="1100" spc="-45" dirty="0">
                <a:latin typeface="Arial"/>
                <a:cs typeface="Arial"/>
              </a:rPr>
              <a:t>la </a:t>
            </a:r>
            <a:r>
              <a:rPr lang="es-CO" sz="1100" spc="-60" dirty="0">
                <a:latin typeface="Arial"/>
                <a:cs typeface="Arial"/>
              </a:rPr>
              <a:t>lengua </a:t>
            </a:r>
            <a:r>
              <a:rPr lang="es-CO" sz="1100" spc="-65" dirty="0">
                <a:latin typeface="Arial"/>
                <a:cs typeface="Arial"/>
              </a:rPr>
              <a:t>en </a:t>
            </a:r>
            <a:r>
              <a:rPr lang="es-CO" sz="1100" spc="-60" dirty="0">
                <a:latin typeface="Arial"/>
                <a:cs typeface="Arial"/>
              </a:rPr>
              <a:t>una </a:t>
            </a:r>
            <a:r>
              <a:rPr lang="es-CO" sz="1100" spc="-40" dirty="0">
                <a:latin typeface="Arial"/>
                <a:cs typeface="Arial"/>
              </a:rPr>
              <a:t>situación </a:t>
            </a:r>
            <a:r>
              <a:rPr lang="es-CO" sz="1100" spc="-50" dirty="0">
                <a:latin typeface="Arial"/>
                <a:cs typeface="Arial"/>
              </a:rPr>
              <a:t>comunicativa concreta, </a:t>
            </a:r>
            <a:r>
              <a:rPr lang="es-CO" sz="1100" spc="-40" dirty="0">
                <a:latin typeface="Arial"/>
                <a:cs typeface="Arial"/>
              </a:rPr>
              <a:t>particular. </a:t>
            </a:r>
            <a:r>
              <a:rPr lang="es-CO" sz="1100" spc="-135" dirty="0">
                <a:latin typeface="Arial"/>
                <a:cs typeface="Arial"/>
              </a:rPr>
              <a:t>La</a:t>
            </a:r>
            <a:r>
              <a:rPr lang="es-CO" sz="1100" spc="60" dirty="0">
                <a:latin typeface="Arial"/>
                <a:cs typeface="Arial"/>
              </a:rPr>
              <a:t> </a:t>
            </a:r>
            <a:r>
              <a:rPr lang="es-CO" sz="1100" spc="-55" dirty="0">
                <a:latin typeface="Arial"/>
                <a:cs typeface="Arial"/>
              </a:rPr>
              <a:t>mencionada </a:t>
            </a:r>
            <a:r>
              <a:rPr lang="es-CO" sz="1100" spc="-50" dirty="0">
                <a:latin typeface="Arial"/>
                <a:cs typeface="Arial"/>
              </a:rPr>
              <a:t>variedad </a:t>
            </a:r>
            <a:r>
              <a:rPr lang="es-CO" sz="1100" spc="-105" dirty="0">
                <a:latin typeface="Arial"/>
                <a:cs typeface="Arial"/>
              </a:rPr>
              <a:t>se </a:t>
            </a:r>
            <a:r>
              <a:rPr lang="es-CO" sz="1100" spc="-45" dirty="0">
                <a:latin typeface="Arial"/>
                <a:cs typeface="Arial"/>
              </a:rPr>
              <a:t>patentiza </a:t>
            </a:r>
            <a:r>
              <a:rPr lang="es-CO" sz="1100" spc="-40" dirty="0">
                <a:latin typeface="Arial"/>
                <a:cs typeface="Arial"/>
              </a:rPr>
              <a:t>mediante </a:t>
            </a:r>
            <a:r>
              <a:rPr lang="es-CO" sz="1100" spc="-35" dirty="0">
                <a:latin typeface="Arial"/>
                <a:cs typeface="Arial"/>
              </a:rPr>
              <a:t>el </a:t>
            </a:r>
            <a:r>
              <a:rPr lang="es-CO" sz="1100" spc="-40" dirty="0">
                <a:latin typeface="Arial"/>
                <a:cs typeface="Arial"/>
              </a:rPr>
              <a:t>registro </a:t>
            </a:r>
            <a:r>
              <a:rPr lang="es-CO" sz="1100" spc="-55" dirty="0">
                <a:latin typeface="Arial"/>
                <a:cs typeface="Arial"/>
              </a:rPr>
              <a:t>que </a:t>
            </a:r>
            <a:r>
              <a:rPr lang="es-CO" sz="1100" spc="-85" dirty="0">
                <a:latin typeface="Arial"/>
                <a:cs typeface="Arial"/>
              </a:rPr>
              <a:t>Bosque </a:t>
            </a:r>
            <a:r>
              <a:rPr lang="es-CO" sz="1100" i="1" spc="-95" dirty="0">
                <a:latin typeface="Arial" panose="020B0604020202020204" pitchFamily="34" charset="0"/>
                <a:cs typeface="Arial" panose="020B0604020202020204" pitchFamily="34" charset="0"/>
              </a:rPr>
              <a:t>et </a:t>
            </a:r>
            <a:r>
              <a:rPr lang="es-CO" sz="1100" i="1" spc="-90" dirty="0">
                <a:latin typeface="Arial" panose="020B0604020202020204" pitchFamily="34" charset="0"/>
                <a:cs typeface="Arial" panose="020B0604020202020204" pitchFamily="34" charset="0"/>
              </a:rPr>
              <a:t>al.</a:t>
            </a:r>
            <a:r>
              <a:rPr lang="es-CO" sz="1100" i="1" spc="100" dirty="0">
                <a:latin typeface="Arial" panose="020B0604020202020204" pitchFamily="34" charset="0"/>
                <a:cs typeface="Arial" panose="020B0604020202020204" pitchFamily="34" charset="0"/>
              </a:rPr>
              <a:t> </a:t>
            </a:r>
            <a:r>
              <a:rPr lang="es-CO" sz="1100" spc="-55" dirty="0">
                <a:latin typeface="Arial"/>
                <a:cs typeface="Arial"/>
              </a:rPr>
              <a:t>(1999,</a:t>
            </a:r>
            <a:endParaRPr lang="es-CO" sz="1100" dirty="0">
              <a:latin typeface="Arial"/>
              <a:cs typeface="Arial"/>
            </a:endParaRPr>
          </a:p>
          <a:p>
            <a:pPr marL="12700" marR="5080" algn="just">
              <a:lnSpc>
                <a:spcPct val="120000"/>
              </a:lnSpc>
            </a:pPr>
            <a:r>
              <a:rPr lang="es-CO" sz="1100" spc="-35" dirty="0">
                <a:latin typeface="Arial"/>
                <a:cs typeface="Arial"/>
              </a:rPr>
              <a:t>p. </a:t>
            </a:r>
            <a:r>
              <a:rPr lang="es-CO" sz="1100" spc="-55" dirty="0">
                <a:latin typeface="Arial"/>
                <a:cs typeface="Arial"/>
              </a:rPr>
              <a:t>171) </a:t>
            </a:r>
            <a:r>
              <a:rPr lang="es-CO" sz="1100" spc="-40" dirty="0">
                <a:latin typeface="Arial"/>
                <a:cs typeface="Arial"/>
              </a:rPr>
              <a:t>definen </a:t>
            </a:r>
            <a:r>
              <a:rPr lang="es-CO" sz="1100" spc="-50" dirty="0">
                <a:latin typeface="Arial"/>
                <a:cs typeface="Arial"/>
              </a:rPr>
              <a:t>como: </a:t>
            </a:r>
            <a:r>
              <a:rPr lang="es-CO" sz="1100" i="1" spc="-30" dirty="0">
                <a:solidFill>
                  <a:srgbClr val="00AFEF"/>
                </a:solidFill>
                <a:latin typeface="Trebuchet MS"/>
                <a:cs typeface="Trebuchet MS"/>
              </a:rPr>
              <a:t>«</a:t>
            </a:r>
            <a:r>
              <a:rPr lang="es-CO" sz="1100" spc="-30" dirty="0">
                <a:solidFill>
                  <a:srgbClr val="00AFEF"/>
                </a:solidFill>
                <a:latin typeface="Arial"/>
                <a:cs typeface="Arial"/>
              </a:rPr>
              <a:t>conjunto </a:t>
            </a:r>
            <a:r>
              <a:rPr lang="es-CO" sz="1100" spc="-55" dirty="0">
                <a:solidFill>
                  <a:srgbClr val="00AFEF"/>
                </a:solidFill>
                <a:latin typeface="Arial"/>
                <a:cs typeface="Arial"/>
              </a:rPr>
              <a:t>de </a:t>
            </a:r>
            <a:r>
              <a:rPr lang="es-CO" sz="1100" spc="-60" dirty="0">
                <a:solidFill>
                  <a:srgbClr val="00AFEF"/>
                </a:solidFill>
                <a:latin typeface="Arial"/>
                <a:cs typeface="Arial"/>
              </a:rPr>
              <a:t>características </a:t>
            </a:r>
            <a:r>
              <a:rPr lang="es-CO" sz="1100" spc="-55" dirty="0">
                <a:solidFill>
                  <a:srgbClr val="00AFEF"/>
                </a:solidFill>
                <a:latin typeface="Arial"/>
                <a:cs typeface="Arial"/>
              </a:rPr>
              <a:t>lingüísticas </a:t>
            </a:r>
            <a:r>
              <a:rPr lang="es-CO" sz="1100" spc="-45" dirty="0">
                <a:solidFill>
                  <a:srgbClr val="00AFEF"/>
                </a:solidFill>
                <a:latin typeface="Arial"/>
                <a:cs typeface="Arial"/>
              </a:rPr>
              <a:t>que  resultan </a:t>
            </a:r>
            <a:r>
              <a:rPr lang="es-CO" sz="1100" spc="-55" dirty="0">
                <a:solidFill>
                  <a:srgbClr val="00AFEF"/>
                </a:solidFill>
                <a:latin typeface="Arial"/>
                <a:cs typeface="Arial"/>
              </a:rPr>
              <a:t>de </a:t>
            </a:r>
            <a:r>
              <a:rPr lang="es-CO" sz="1100" spc="-45" dirty="0">
                <a:solidFill>
                  <a:srgbClr val="00AFEF"/>
                </a:solidFill>
                <a:latin typeface="Arial"/>
                <a:cs typeface="Arial"/>
              </a:rPr>
              <a:t>la </a:t>
            </a:r>
            <a:r>
              <a:rPr lang="es-CO" sz="1100" spc="-50" dirty="0">
                <a:solidFill>
                  <a:srgbClr val="00AFEF"/>
                </a:solidFill>
                <a:latin typeface="Arial"/>
                <a:cs typeface="Arial"/>
              </a:rPr>
              <a:t>adaptación </a:t>
            </a:r>
            <a:r>
              <a:rPr lang="es-CO" sz="1100" spc="-35" dirty="0">
                <a:solidFill>
                  <a:srgbClr val="00AFEF"/>
                </a:solidFill>
                <a:latin typeface="Arial"/>
                <a:cs typeface="Arial"/>
              </a:rPr>
              <a:t>del </a:t>
            </a:r>
            <a:r>
              <a:rPr lang="es-CO" sz="1100" spc="-70" dirty="0">
                <a:solidFill>
                  <a:srgbClr val="00AFEF"/>
                </a:solidFill>
                <a:latin typeface="Arial"/>
                <a:cs typeface="Arial"/>
              </a:rPr>
              <a:t>uso </a:t>
            </a:r>
            <a:r>
              <a:rPr lang="es-CO" sz="1100" spc="-55" dirty="0">
                <a:solidFill>
                  <a:srgbClr val="00AFEF"/>
                </a:solidFill>
                <a:latin typeface="Arial"/>
                <a:cs typeface="Arial"/>
              </a:rPr>
              <a:t>de </a:t>
            </a:r>
            <a:r>
              <a:rPr lang="es-CO" sz="1100" spc="-45" dirty="0">
                <a:solidFill>
                  <a:srgbClr val="00AFEF"/>
                </a:solidFill>
                <a:latin typeface="Arial"/>
                <a:cs typeface="Arial"/>
              </a:rPr>
              <a:t>la </a:t>
            </a:r>
            <a:r>
              <a:rPr lang="es-CO" sz="1100" spc="-65" dirty="0">
                <a:solidFill>
                  <a:srgbClr val="00AFEF"/>
                </a:solidFill>
                <a:latin typeface="Arial"/>
                <a:cs typeface="Arial"/>
              </a:rPr>
              <a:t>lengua </a:t>
            </a:r>
            <a:r>
              <a:rPr lang="es-CO" sz="1100" spc="-55" dirty="0">
                <a:solidFill>
                  <a:srgbClr val="00AFEF"/>
                </a:solidFill>
                <a:latin typeface="Arial"/>
                <a:cs typeface="Arial"/>
              </a:rPr>
              <a:t>en </a:t>
            </a:r>
            <a:r>
              <a:rPr lang="es-CO" sz="1100" spc="-60" dirty="0">
                <a:solidFill>
                  <a:srgbClr val="00AFEF"/>
                </a:solidFill>
                <a:latin typeface="Arial"/>
                <a:cs typeface="Arial"/>
              </a:rPr>
              <a:t>una </a:t>
            </a:r>
            <a:r>
              <a:rPr lang="es-CO" sz="1100" spc="-45" dirty="0">
                <a:solidFill>
                  <a:srgbClr val="00AFEF"/>
                </a:solidFill>
                <a:latin typeface="Arial"/>
                <a:cs typeface="Arial"/>
              </a:rPr>
              <a:t>situación  </a:t>
            </a:r>
            <a:r>
              <a:rPr lang="es-CO" sz="1100" spc="-50" dirty="0">
                <a:solidFill>
                  <a:srgbClr val="00AFEF"/>
                </a:solidFill>
                <a:latin typeface="Arial"/>
                <a:cs typeface="Arial"/>
              </a:rPr>
              <a:t>comunicativa, </a:t>
            </a:r>
            <a:r>
              <a:rPr lang="es-CO" sz="1100" spc="-20" dirty="0">
                <a:solidFill>
                  <a:srgbClr val="00AFEF"/>
                </a:solidFill>
                <a:latin typeface="Arial"/>
                <a:cs typeface="Arial"/>
              </a:rPr>
              <a:t>por </a:t>
            </a:r>
            <a:r>
              <a:rPr lang="es-CO" sz="1100" spc="-30" dirty="0">
                <a:solidFill>
                  <a:srgbClr val="00AFEF"/>
                </a:solidFill>
                <a:latin typeface="Arial"/>
                <a:cs typeface="Arial"/>
              </a:rPr>
              <a:t>parte </a:t>
            </a:r>
            <a:r>
              <a:rPr lang="es-CO" sz="1100" spc="-35" dirty="0">
                <a:solidFill>
                  <a:srgbClr val="00AFEF"/>
                </a:solidFill>
                <a:latin typeface="Arial"/>
                <a:cs typeface="Arial"/>
              </a:rPr>
              <a:t>del </a:t>
            </a:r>
            <a:r>
              <a:rPr lang="es-CO" sz="1100" spc="-45" dirty="0">
                <a:solidFill>
                  <a:srgbClr val="00AFEF"/>
                </a:solidFill>
                <a:latin typeface="Arial"/>
                <a:cs typeface="Arial"/>
              </a:rPr>
              <a:t>hablante. </a:t>
            </a:r>
            <a:r>
              <a:rPr lang="es-CO" sz="1100" spc="-114" dirty="0">
                <a:solidFill>
                  <a:srgbClr val="00AFEF"/>
                </a:solidFill>
                <a:latin typeface="Arial"/>
                <a:cs typeface="Arial"/>
              </a:rPr>
              <a:t>Los </a:t>
            </a:r>
            <a:r>
              <a:rPr lang="es-CO" sz="1100" spc="-50" dirty="0">
                <a:solidFill>
                  <a:srgbClr val="00AFEF"/>
                </a:solidFill>
                <a:latin typeface="Arial"/>
                <a:cs typeface="Arial"/>
              </a:rPr>
              <a:t>registros </a:t>
            </a:r>
            <a:r>
              <a:rPr lang="es-CO" sz="1100" spc="-65" dirty="0">
                <a:solidFill>
                  <a:srgbClr val="00AFEF"/>
                </a:solidFill>
                <a:latin typeface="Arial"/>
                <a:cs typeface="Arial"/>
              </a:rPr>
              <a:t>son, </a:t>
            </a:r>
            <a:r>
              <a:rPr lang="es-CO" sz="1100" spc="-25" dirty="0">
                <a:solidFill>
                  <a:srgbClr val="00AFEF"/>
                </a:solidFill>
                <a:latin typeface="Arial"/>
                <a:cs typeface="Arial"/>
              </a:rPr>
              <a:t>por tanto,  </a:t>
            </a:r>
            <a:r>
              <a:rPr lang="es-CO" sz="1100" spc="-70" dirty="0">
                <a:solidFill>
                  <a:srgbClr val="00AFEF"/>
                </a:solidFill>
                <a:latin typeface="Arial"/>
                <a:cs typeface="Arial"/>
              </a:rPr>
              <a:t>mecanismos </a:t>
            </a:r>
            <a:r>
              <a:rPr lang="es-CO" sz="1100" spc="-45" dirty="0">
                <a:solidFill>
                  <a:srgbClr val="00AFEF"/>
                </a:solidFill>
                <a:latin typeface="Arial"/>
                <a:cs typeface="Arial"/>
              </a:rPr>
              <a:t>que </a:t>
            </a:r>
            <a:r>
              <a:rPr lang="es-CO" sz="1100" spc="-25" dirty="0">
                <a:solidFill>
                  <a:srgbClr val="00AFEF"/>
                </a:solidFill>
                <a:latin typeface="Arial"/>
                <a:cs typeface="Arial"/>
              </a:rPr>
              <a:t>permiten </a:t>
            </a:r>
            <a:r>
              <a:rPr lang="es-CO" sz="1100" spc="-45" dirty="0">
                <a:solidFill>
                  <a:srgbClr val="00AFEF"/>
                </a:solidFill>
                <a:latin typeface="Arial"/>
                <a:cs typeface="Arial"/>
              </a:rPr>
              <a:t>la </a:t>
            </a:r>
            <a:r>
              <a:rPr lang="es-CO" sz="1100" spc="-60" dirty="0">
                <a:solidFill>
                  <a:srgbClr val="00AFEF"/>
                </a:solidFill>
                <a:latin typeface="Arial"/>
                <a:cs typeface="Arial"/>
              </a:rPr>
              <a:t>adecuación </a:t>
            </a:r>
            <a:r>
              <a:rPr lang="es-CO" sz="1100" spc="-35" dirty="0">
                <a:solidFill>
                  <a:srgbClr val="00AFEF"/>
                </a:solidFill>
                <a:latin typeface="Arial"/>
                <a:cs typeface="Arial"/>
              </a:rPr>
              <a:t>del </a:t>
            </a:r>
            <a:r>
              <a:rPr lang="es-CO" sz="1100" spc="-60" dirty="0">
                <a:solidFill>
                  <a:srgbClr val="00AFEF"/>
                </a:solidFill>
                <a:latin typeface="Arial"/>
                <a:cs typeface="Arial"/>
              </a:rPr>
              <a:t>discurso </a:t>
            </a:r>
            <a:r>
              <a:rPr lang="es-CO" sz="1100" spc="-45" dirty="0">
                <a:solidFill>
                  <a:srgbClr val="00AFEF"/>
                </a:solidFill>
                <a:latin typeface="Arial"/>
                <a:cs typeface="Arial"/>
              </a:rPr>
              <a:t>al</a:t>
            </a:r>
            <a:r>
              <a:rPr lang="es-CO" sz="1100" spc="-150" dirty="0">
                <a:solidFill>
                  <a:srgbClr val="00AFEF"/>
                </a:solidFill>
                <a:latin typeface="Arial"/>
                <a:cs typeface="Arial"/>
              </a:rPr>
              <a:t> </a:t>
            </a:r>
            <a:r>
              <a:rPr lang="es-CO" sz="1100" spc="-40" dirty="0">
                <a:solidFill>
                  <a:srgbClr val="00AFEF"/>
                </a:solidFill>
                <a:latin typeface="Arial"/>
                <a:cs typeface="Arial"/>
              </a:rPr>
              <a:t>contexto».</a:t>
            </a:r>
            <a:endParaRPr lang="es-CO" sz="1100" dirty="0">
              <a:latin typeface="Arial"/>
              <a:cs typeface="Arial"/>
            </a:endParaRPr>
          </a:p>
          <a:p>
            <a:pPr marL="12700" marR="5080" algn="just">
              <a:lnSpc>
                <a:spcPct val="120000"/>
              </a:lnSpc>
              <a:spcBef>
                <a:spcPts val="5"/>
              </a:spcBef>
            </a:pPr>
            <a:r>
              <a:rPr lang="es-CO" sz="1100" spc="-110" dirty="0">
                <a:latin typeface="Arial"/>
                <a:cs typeface="Arial"/>
              </a:rPr>
              <a:t>[…] ¿A </a:t>
            </a:r>
            <a:r>
              <a:rPr lang="es-CO" sz="1100" spc="-55" dirty="0">
                <a:latin typeface="Arial"/>
                <a:cs typeface="Arial"/>
              </a:rPr>
              <a:t>qué </a:t>
            </a:r>
            <a:r>
              <a:rPr lang="es-CO" sz="1100" spc="-75" dirty="0">
                <a:latin typeface="Arial"/>
                <a:cs typeface="Arial"/>
              </a:rPr>
              <a:t>hacemos </a:t>
            </a:r>
            <a:r>
              <a:rPr lang="es-CO" sz="1100" spc="-50" dirty="0">
                <a:latin typeface="Arial"/>
                <a:cs typeface="Arial"/>
              </a:rPr>
              <a:t>referencia </a:t>
            </a:r>
            <a:r>
              <a:rPr lang="es-CO" sz="1100" spc="-60" dirty="0">
                <a:latin typeface="Arial"/>
                <a:cs typeface="Arial"/>
              </a:rPr>
              <a:t>cuando </a:t>
            </a:r>
            <a:r>
              <a:rPr lang="es-CO" sz="1100" spc="-65" dirty="0">
                <a:latin typeface="Arial"/>
                <a:cs typeface="Arial"/>
              </a:rPr>
              <a:t>hablamos </a:t>
            </a:r>
            <a:r>
              <a:rPr lang="es-CO" sz="1100" spc="-55" dirty="0">
                <a:latin typeface="Arial"/>
                <a:cs typeface="Arial"/>
              </a:rPr>
              <a:t>sobre </a:t>
            </a:r>
            <a:r>
              <a:rPr lang="es-CO" sz="1100" spc="-50" dirty="0">
                <a:latin typeface="Arial"/>
                <a:cs typeface="Arial"/>
              </a:rPr>
              <a:t>oralidad?  </a:t>
            </a:r>
            <a:r>
              <a:rPr lang="es-CO" sz="1100" spc="-30" dirty="0">
                <a:latin typeface="Arial"/>
                <a:cs typeface="Arial"/>
              </a:rPr>
              <a:t>Walter </a:t>
            </a:r>
            <a:r>
              <a:rPr lang="es-CO" sz="1100" spc="-95" dirty="0">
                <a:latin typeface="Arial"/>
                <a:cs typeface="Arial"/>
              </a:rPr>
              <a:t>Ong </a:t>
            </a:r>
            <a:r>
              <a:rPr lang="es-CO" sz="1100" spc="-55" dirty="0">
                <a:latin typeface="Arial"/>
                <a:cs typeface="Arial"/>
              </a:rPr>
              <a:t>realiza </a:t>
            </a:r>
            <a:r>
              <a:rPr lang="es-CO" sz="1100" spc="-45" dirty="0">
                <a:latin typeface="Arial"/>
                <a:cs typeface="Arial"/>
              </a:rPr>
              <a:t>la siguiente </a:t>
            </a:r>
            <a:r>
              <a:rPr lang="es-CO" sz="1100" spc="-60" dirty="0">
                <a:latin typeface="Arial"/>
                <a:cs typeface="Arial"/>
              </a:rPr>
              <a:t>y esclarecedora</a:t>
            </a:r>
            <a:r>
              <a:rPr lang="es-CO" sz="1100" spc="-190" dirty="0">
                <a:latin typeface="Arial"/>
                <a:cs typeface="Arial"/>
              </a:rPr>
              <a:t> </a:t>
            </a:r>
            <a:r>
              <a:rPr lang="es-CO" sz="1100" spc="-40" dirty="0">
                <a:latin typeface="Arial"/>
                <a:cs typeface="Arial"/>
              </a:rPr>
              <a:t>precisión:</a:t>
            </a:r>
            <a:endParaRPr lang="es-CO" sz="1100" dirty="0">
              <a:latin typeface="Arial"/>
              <a:cs typeface="Arial"/>
            </a:endParaRPr>
          </a:p>
          <a:p>
            <a:pPr marL="156845" marR="5080" algn="just">
              <a:lnSpc>
                <a:spcPct val="120000"/>
              </a:lnSpc>
              <a:spcBef>
                <a:spcPts val="30"/>
              </a:spcBef>
            </a:pPr>
            <a:r>
              <a:rPr lang="es-CO" sz="1000" spc="-30" dirty="0">
                <a:solidFill>
                  <a:srgbClr val="FF0000"/>
                </a:solidFill>
                <a:latin typeface="Arial"/>
                <a:cs typeface="Arial"/>
              </a:rPr>
              <a:t>llamo </a:t>
            </a:r>
            <a:r>
              <a:rPr lang="es-CO" sz="1000" dirty="0">
                <a:solidFill>
                  <a:srgbClr val="FF0000"/>
                </a:solidFill>
              </a:rPr>
              <a:t>“</a:t>
            </a:r>
            <a:r>
              <a:rPr lang="es-CO" sz="1000" spc="-30" dirty="0">
                <a:solidFill>
                  <a:srgbClr val="FF0000"/>
                </a:solidFill>
                <a:latin typeface="Arial"/>
                <a:cs typeface="Arial"/>
              </a:rPr>
              <a:t>oralidad </a:t>
            </a:r>
            <a:r>
              <a:rPr lang="es-CO" sz="1000" spc="-20" dirty="0">
                <a:solidFill>
                  <a:srgbClr val="FF0000"/>
                </a:solidFill>
                <a:latin typeface="Arial"/>
                <a:cs typeface="Arial"/>
              </a:rPr>
              <a:t>primaria</a:t>
            </a:r>
            <a:r>
              <a:rPr lang="es-CO" sz="1000" dirty="0">
                <a:solidFill>
                  <a:srgbClr val="FF0000"/>
                </a:solidFill>
              </a:rPr>
              <a:t>” </a:t>
            </a:r>
            <a:r>
              <a:rPr lang="es-CO" sz="1000" spc="-80" dirty="0">
                <a:solidFill>
                  <a:srgbClr val="FF0000"/>
                </a:solidFill>
                <a:latin typeface="Arial"/>
                <a:cs typeface="Arial"/>
              </a:rPr>
              <a:t>a </a:t>
            </a:r>
            <a:r>
              <a:rPr lang="es-CO" sz="1000" spc="-45" dirty="0">
                <a:solidFill>
                  <a:srgbClr val="FF0000"/>
                </a:solidFill>
                <a:latin typeface="Arial"/>
                <a:cs typeface="Arial"/>
              </a:rPr>
              <a:t>la </a:t>
            </a:r>
            <a:r>
              <a:rPr lang="es-CO" sz="1000" spc="-30" dirty="0">
                <a:solidFill>
                  <a:srgbClr val="FF0000"/>
                </a:solidFill>
                <a:latin typeface="Arial"/>
                <a:cs typeface="Arial"/>
              </a:rPr>
              <a:t>oralidad </a:t>
            </a:r>
            <a:r>
              <a:rPr lang="es-CO" sz="1000" spc="-45" dirty="0">
                <a:solidFill>
                  <a:srgbClr val="FF0000"/>
                </a:solidFill>
                <a:latin typeface="Arial"/>
                <a:cs typeface="Arial"/>
              </a:rPr>
              <a:t>que </a:t>
            </a:r>
            <a:r>
              <a:rPr lang="es-CO" sz="1000" spc="-60" dirty="0">
                <a:solidFill>
                  <a:srgbClr val="FF0000"/>
                </a:solidFill>
                <a:latin typeface="Arial"/>
                <a:cs typeface="Arial"/>
              </a:rPr>
              <a:t>carece </a:t>
            </a:r>
            <a:r>
              <a:rPr lang="es-CO" sz="1000" spc="-40" dirty="0">
                <a:solidFill>
                  <a:srgbClr val="FF0000"/>
                </a:solidFill>
                <a:latin typeface="Arial"/>
                <a:cs typeface="Arial"/>
              </a:rPr>
              <a:t>de </a:t>
            </a:r>
            <a:r>
              <a:rPr lang="es-CO" sz="1000" spc="-10" dirty="0">
                <a:solidFill>
                  <a:srgbClr val="FF0000"/>
                </a:solidFill>
                <a:latin typeface="Arial"/>
                <a:cs typeface="Arial"/>
              </a:rPr>
              <a:t>todo </a:t>
            </a:r>
            <a:r>
              <a:rPr lang="es-CO" sz="1000" spc="-30" dirty="0">
                <a:solidFill>
                  <a:srgbClr val="FF0000"/>
                </a:solidFill>
                <a:latin typeface="Arial"/>
                <a:cs typeface="Arial"/>
              </a:rPr>
              <a:t>conocimiento </a:t>
            </a:r>
            <a:r>
              <a:rPr lang="es-CO" sz="1000" spc="-50" dirty="0">
                <a:solidFill>
                  <a:srgbClr val="FF0000"/>
                </a:solidFill>
                <a:latin typeface="Arial"/>
                <a:cs typeface="Arial"/>
              </a:rPr>
              <a:t>de </a:t>
            </a:r>
            <a:r>
              <a:rPr lang="es-CO" sz="1000" spc="-45" dirty="0">
                <a:solidFill>
                  <a:srgbClr val="FF0000"/>
                </a:solidFill>
                <a:latin typeface="Arial"/>
                <a:cs typeface="Arial"/>
              </a:rPr>
              <a:t>la  </a:t>
            </a:r>
            <a:r>
              <a:rPr lang="es-CO" sz="1000" spc="-35" dirty="0">
                <a:solidFill>
                  <a:srgbClr val="FF0000"/>
                </a:solidFill>
                <a:latin typeface="Arial"/>
                <a:cs typeface="Arial"/>
              </a:rPr>
              <a:t>escritura o </a:t>
            </a:r>
            <a:r>
              <a:rPr lang="es-CO" sz="1000" spc="-50" dirty="0">
                <a:solidFill>
                  <a:srgbClr val="FF0000"/>
                </a:solidFill>
                <a:latin typeface="Arial"/>
                <a:cs typeface="Arial"/>
              </a:rPr>
              <a:t>de </a:t>
            </a:r>
            <a:r>
              <a:rPr lang="es-CO" sz="1000" spc="-40" dirty="0">
                <a:solidFill>
                  <a:srgbClr val="FF0000"/>
                </a:solidFill>
                <a:latin typeface="Arial"/>
                <a:cs typeface="Arial"/>
              </a:rPr>
              <a:t>la </a:t>
            </a:r>
            <a:r>
              <a:rPr lang="es-CO" sz="1000" spc="-35" dirty="0">
                <a:solidFill>
                  <a:srgbClr val="FF0000"/>
                </a:solidFill>
                <a:latin typeface="Arial"/>
                <a:cs typeface="Arial"/>
              </a:rPr>
              <a:t>impresión. </a:t>
            </a:r>
            <a:r>
              <a:rPr lang="es-CO" sz="1000" spc="-145" dirty="0">
                <a:solidFill>
                  <a:srgbClr val="FF0000"/>
                </a:solidFill>
                <a:latin typeface="Arial"/>
                <a:cs typeface="Arial"/>
              </a:rPr>
              <a:t>Es </a:t>
            </a:r>
            <a:r>
              <a:rPr lang="es-CO" sz="1000" dirty="0">
                <a:solidFill>
                  <a:srgbClr val="FF0000"/>
                </a:solidFill>
              </a:rPr>
              <a:t>“</a:t>
            </a:r>
            <a:r>
              <a:rPr lang="es-CO" sz="1000" spc="-15" dirty="0">
                <a:solidFill>
                  <a:srgbClr val="FF0000"/>
                </a:solidFill>
                <a:latin typeface="Arial"/>
                <a:cs typeface="Arial"/>
              </a:rPr>
              <a:t>primaria</a:t>
            </a:r>
            <a:r>
              <a:rPr lang="es-CO" sz="1000" dirty="0">
                <a:solidFill>
                  <a:srgbClr val="FF0000"/>
                </a:solidFill>
              </a:rPr>
              <a:t>”</a:t>
            </a:r>
            <a:r>
              <a:rPr lang="es-CO" sz="1000" spc="-15" dirty="0">
                <a:solidFill>
                  <a:srgbClr val="FF0000"/>
                </a:solidFill>
                <a:latin typeface="Arial"/>
                <a:cs typeface="Arial"/>
              </a:rPr>
              <a:t> </a:t>
            </a:r>
            <a:r>
              <a:rPr lang="es-CO" sz="1000" spc="-20" dirty="0">
                <a:solidFill>
                  <a:srgbClr val="FF0000"/>
                </a:solidFill>
                <a:latin typeface="Arial"/>
                <a:cs typeface="Arial"/>
              </a:rPr>
              <a:t>por </a:t>
            </a:r>
            <a:r>
              <a:rPr lang="es-CO" sz="1000" spc="-30" dirty="0">
                <a:solidFill>
                  <a:srgbClr val="FF0000"/>
                </a:solidFill>
                <a:latin typeface="Arial"/>
                <a:cs typeface="Arial"/>
              </a:rPr>
              <a:t>el contraste </a:t>
            </a:r>
            <a:r>
              <a:rPr lang="es-CO" sz="1000" spc="-50" dirty="0">
                <a:solidFill>
                  <a:srgbClr val="FF0000"/>
                </a:solidFill>
                <a:latin typeface="Arial"/>
                <a:cs typeface="Arial"/>
              </a:rPr>
              <a:t>con </a:t>
            </a:r>
            <a:r>
              <a:rPr lang="es-CO" sz="1000" spc="-40" dirty="0">
                <a:solidFill>
                  <a:srgbClr val="FF0000"/>
                </a:solidFill>
                <a:latin typeface="Arial"/>
                <a:cs typeface="Arial"/>
              </a:rPr>
              <a:t>la </a:t>
            </a:r>
            <a:r>
              <a:rPr lang="es-CO" sz="1000" dirty="0">
                <a:solidFill>
                  <a:srgbClr val="FF0000"/>
                </a:solidFill>
              </a:rPr>
              <a:t>“</a:t>
            </a:r>
            <a:r>
              <a:rPr lang="es-CO" sz="1000" spc="-25" dirty="0">
                <a:solidFill>
                  <a:srgbClr val="FF0000"/>
                </a:solidFill>
                <a:latin typeface="Arial"/>
                <a:cs typeface="Arial"/>
              </a:rPr>
              <a:t>oralidad  </a:t>
            </a:r>
            <a:r>
              <a:rPr lang="es-CO" sz="1000" spc="-45" dirty="0">
                <a:solidFill>
                  <a:srgbClr val="FF0000"/>
                </a:solidFill>
                <a:latin typeface="Arial"/>
                <a:cs typeface="Arial"/>
              </a:rPr>
              <a:t>secundaria</a:t>
            </a:r>
            <a:r>
              <a:rPr lang="es-CO" sz="1000" dirty="0">
                <a:solidFill>
                  <a:srgbClr val="FF0000"/>
                </a:solidFill>
              </a:rPr>
              <a:t>”</a:t>
            </a:r>
            <a:r>
              <a:rPr lang="es-CO" sz="1000" spc="-45" dirty="0">
                <a:solidFill>
                  <a:srgbClr val="FF0000"/>
                </a:solidFill>
                <a:latin typeface="Arial"/>
                <a:cs typeface="Arial"/>
              </a:rPr>
              <a:t> </a:t>
            </a:r>
            <a:r>
              <a:rPr lang="es-CO" sz="1000" spc="-50" dirty="0">
                <a:solidFill>
                  <a:srgbClr val="FF0000"/>
                </a:solidFill>
                <a:latin typeface="Arial"/>
                <a:cs typeface="Arial"/>
              </a:rPr>
              <a:t>de </a:t>
            </a:r>
            <a:r>
              <a:rPr lang="es-CO" sz="1000" spc="-40" dirty="0">
                <a:solidFill>
                  <a:srgbClr val="FF0000"/>
                </a:solidFill>
                <a:latin typeface="Arial"/>
                <a:cs typeface="Arial"/>
              </a:rPr>
              <a:t>la </a:t>
            </a:r>
            <a:r>
              <a:rPr lang="es-CO" sz="1000" spc="-35" dirty="0">
                <a:solidFill>
                  <a:srgbClr val="FF0000"/>
                </a:solidFill>
                <a:latin typeface="Arial"/>
                <a:cs typeface="Arial"/>
              </a:rPr>
              <a:t>actual </a:t>
            </a:r>
            <a:r>
              <a:rPr lang="es-CO" sz="1000" spc="-25" dirty="0">
                <a:solidFill>
                  <a:srgbClr val="FF0000"/>
                </a:solidFill>
                <a:latin typeface="Arial"/>
                <a:cs typeface="Arial"/>
              </a:rPr>
              <a:t>cultura </a:t>
            </a:r>
            <a:r>
              <a:rPr lang="es-CO" sz="1000" spc="-50" dirty="0">
                <a:solidFill>
                  <a:srgbClr val="FF0000"/>
                </a:solidFill>
                <a:latin typeface="Arial"/>
                <a:cs typeface="Arial"/>
              </a:rPr>
              <a:t>de </a:t>
            </a:r>
            <a:r>
              <a:rPr lang="es-CO" sz="1000" spc="-40" dirty="0">
                <a:solidFill>
                  <a:srgbClr val="FF0000"/>
                </a:solidFill>
                <a:latin typeface="Arial"/>
                <a:cs typeface="Arial"/>
              </a:rPr>
              <a:t>la </a:t>
            </a:r>
            <a:r>
              <a:rPr lang="es-CO" sz="1000" spc="-30" dirty="0">
                <a:solidFill>
                  <a:srgbClr val="FF0000"/>
                </a:solidFill>
                <a:latin typeface="Arial"/>
                <a:cs typeface="Arial"/>
              </a:rPr>
              <a:t>alta </a:t>
            </a:r>
            <a:r>
              <a:rPr lang="es-CO" sz="1000" spc="-40" dirty="0">
                <a:solidFill>
                  <a:srgbClr val="FF0000"/>
                </a:solidFill>
                <a:latin typeface="Arial"/>
                <a:cs typeface="Arial"/>
              </a:rPr>
              <a:t>tecnología</a:t>
            </a:r>
            <a:r>
              <a:rPr lang="es-CO" sz="1000" spc="-30" dirty="0">
                <a:solidFill>
                  <a:srgbClr val="FF0000"/>
                </a:solidFill>
                <a:latin typeface="Arial"/>
                <a:cs typeface="Arial"/>
              </a:rPr>
              <a:t>, </a:t>
            </a:r>
            <a:r>
              <a:rPr lang="es-CO" sz="1000" spc="-50" dirty="0">
                <a:solidFill>
                  <a:srgbClr val="FF0000"/>
                </a:solidFill>
                <a:latin typeface="Arial"/>
                <a:cs typeface="Arial"/>
              </a:rPr>
              <a:t>en </a:t>
            </a:r>
            <a:r>
              <a:rPr lang="es-CO" sz="1000" spc="-45" dirty="0">
                <a:solidFill>
                  <a:srgbClr val="FF0000"/>
                </a:solidFill>
                <a:latin typeface="Arial"/>
                <a:cs typeface="Arial"/>
              </a:rPr>
              <a:t>la </a:t>
            </a:r>
            <a:r>
              <a:rPr lang="es-CO" sz="1000" spc="-50" dirty="0">
                <a:solidFill>
                  <a:srgbClr val="FF0000"/>
                </a:solidFill>
                <a:latin typeface="Arial"/>
                <a:cs typeface="Arial"/>
              </a:rPr>
              <a:t>cual </a:t>
            </a:r>
            <a:r>
              <a:rPr lang="es-CO" sz="1000" spc="-95" dirty="0">
                <a:solidFill>
                  <a:srgbClr val="FF0000"/>
                </a:solidFill>
                <a:latin typeface="Arial"/>
                <a:cs typeface="Arial"/>
              </a:rPr>
              <a:t>se </a:t>
            </a:r>
            <a:r>
              <a:rPr lang="es-CO" sz="1000" spc="-35" dirty="0">
                <a:solidFill>
                  <a:srgbClr val="FF0000"/>
                </a:solidFill>
                <a:latin typeface="Arial"/>
                <a:cs typeface="Arial"/>
              </a:rPr>
              <a:t>mantiene  </a:t>
            </a:r>
            <a:r>
              <a:rPr lang="es-CO" sz="1000" spc="-50" dirty="0">
                <a:solidFill>
                  <a:srgbClr val="FF0000"/>
                </a:solidFill>
                <a:latin typeface="Arial"/>
                <a:cs typeface="Arial"/>
              </a:rPr>
              <a:t>una </a:t>
            </a:r>
            <a:r>
              <a:rPr lang="es-CO" sz="1000" spc="-55" dirty="0">
                <a:solidFill>
                  <a:srgbClr val="FF0000"/>
                </a:solidFill>
                <a:latin typeface="Arial"/>
                <a:cs typeface="Arial"/>
              </a:rPr>
              <a:t>nueva </a:t>
            </a:r>
            <a:r>
              <a:rPr lang="es-CO" sz="1000" spc="-35" dirty="0">
                <a:solidFill>
                  <a:srgbClr val="FF0000"/>
                </a:solidFill>
                <a:latin typeface="Arial"/>
                <a:cs typeface="Arial"/>
              </a:rPr>
              <a:t>oralidad mediante </a:t>
            </a:r>
            <a:r>
              <a:rPr lang="es-CO" sz="1000" spc="-30" dirty="0">
                <a:solidFill>
                  <a:srgbClr val="FF0000"/>
                </a:solidFill>
                <a:latin typeface="Arial"/>
                <a:cs typeface="Arial"/>
              </a:rPr>
              <a:t>el </a:t>
            </a:r>
            <a:r>
              <a:rPr lang="es-CO" sz="1000" spc="-20" dirty="0">
                <a:solidFill>
                  <a:srgbClr val="FF0000"/>
                </a:solidFill>
                <a:latin typeface="Arial"/>
                <a:cs typeface="Arial"/>
              </a:rPr>
              <a:t>teléfono, </a:t>
            </a:r>
            <a:r>
              <a:rPr lang="es-CO" sz="1000" spc="-40" dirty="0">
                <a:solidFill>
                  <a:srgbClr val="FF0000"/>
                </a:solidFill>
                <a:latin typeface="Arial"/>
                <a:cs typeface="Arial"/>
              </a:rPr>
              <a:t>la </a:t>
            </a:r>
            <a:r>
              <a:rPr lang="es-CO" sz="1000" spc="-30" dirty="0">
                <a:solidFill>
                  <a:srgbClr val="FF0000"/>
                </a:solidFill>
                <a:latin typeface="Arial"/>
                <a:cs typeface="Arial"/>
              </a:rPr>
              <a:t>radio, </a:t>
            </a:r>
            <a:r>
              <a:rPr lang="es-CO" sz="1000" spc="-40" dirty="0">
                <a:solidFill>
                  <a:srgbClr val="FF0000"/>
                </a:solidFill>
                <a:latin typeface="Arial"/>
                <a:cs typeface="Arial"/>
              </a:rPr>
              <a:t>la </a:t>
            </a:r>
            <a:r>
              <a:rPr lang="es-CO" sz="1000" spc="-30" dirty="0">
                <a:solidFill>
                  <a:srgbClr val="FF0000"/>
                </a:solidFill>
                <a:latin typeface="Arial"/>
                <a:cs typeface="Arial"/>
              </a:rPr>
              <a:t>televisión </a:t>
            </a:r>
            <a:r>
              <a:rPr lang="es-CO" sz="1000" spc="-50" dirty="0">
                <a:solidFill>
                  <a:srgbClr val="FF0000"/>
                </a:solidFill>
                <a:latin typeface="Arial"/>
                <a:cs typeface="Arial"/>
              </a:rPr>
              <a:t>y </a:t>
            </a:r>
            <a:r>
              <a:rPr lang="es-CO" sz="1000" spc="-25" dirty="0">
                <a:solidFill>
                  <a:srgbClr val="FF0000"/>
                </a:solidFill>
                <a:latin typeface="Arial"/>
                <a:cs typeface="Arial"/>
              </a:rPr>
              <a:t>otros </a:t>
            </a:r>
            <a:r>
              <a:rPr lang="es-CO" sz="1000" spc="-45" dirty="0">
                <a:solidFill>
                  <a:srgbClr val="FF0000"/>
                </a:solidFill>
                <a:latin typeface="Arial"/>
                <a:cs typeface="Arial"/>
              </a:rPr>
              <a:t>aparatos </a:t>
            </a:r>
            <a:r>
              <a:rPr lang="es-CO" sz="1000" spc="-35" dirty="0">
                <a:solidFill>
                  <a:srgbClr val="FF0000"/>
                </a:solidFill>
                <a:latin typeface="Arial"/>
                <a:cs typeface="Arial"/>
              </a:rPr>
              <a:t>electrónicos </a:t>
            </a:r>
            <a:r>
              <a:rPr lang="es-CO" sz="1000" spc="-45" dirty="0">
                <a:solidFill>
                  <a:srgbClr val="FF0000"/>
                </a:solidFill>
                <a:latin typeface="Arial"/>
                <a:cs typeface="Arial"/>
              </a:rPr>
              <a:t>que </a:t>
            </a:r>
            <a:r>
              <a:rPr lang="es-CO" sz="1000" spc="-50" dirty="0">
                <a:solidFill>
                  <a:srgbClr val="FF0000"/>
                </a:solidFill>
                <a:latin typeface="Arial"/>
                <a:cs typeface="Arial"/>
              </a:rPr>
              <a:t>para </a:t>
            </a:r>
            <a:r>
              <a:rPr lang="es-CO" sz="1000" spc="-80" dirty="0">
                <a:solidFill>
                  <a:srgbClr val="FF0000"/>
                </a:solidFill>
                <a:latin typeface="Arial"/>
                <a:cs typeface="Arial"/>
              </a:rPr>
              <a:t>su </a:t>
            </a:r>
            <a:r>
              <a:rPr lang="es-CO" sz="1000" spc="-45" dirty="0">
                <a:solidFill>
                  <a:srgbClr val="FF0000"/>
                </a:solidFill>
                <a:latin typeface="Arial"/>
                <a:cs typeface="Arial"/>
              </a:rPr>
              <a:t>existencia </a:t>
            </a:r>
            <a:r>
              <a:rPr lang="es-CO" sz="1000" spc="-50" dirty="0">
                <a:solidFill>
                  <a:srgbClr val="FF0000"/>
                </a:solidFill>
                <a:latin typeface="Arial"/>
                <a:cs typeface="Arial"/>
              </a:rPr>
              <a:t>y </a:t>
            </a:r>
            <a:r>
              <a:rPr lang="es-CO" sz="1000" spc="-30" dirty="0">
                <a:solidFill>
                  <a:srgbClr val="FF0000"/>
                </a:solidFill>
                <a:latin typeface="Arial"/>
                <a:cs typeface="Arial"/>
              </a:rPr>
              <a:t>funcionamiento </a:t>
            </a:r>
            <a:r>
              <a:rPr lang="es-CO" sz="1000" spc="-50" dirty="0">
                <a:solidFill>
                  <a:srgbClr val="FF0000"/>
                </a:solidFill>
                <a:latin typeface="Arial"/>
                <a:cs typeface="Arial"/>
              </a:rPr>
              <a:t>dependen de </a:t>
            </a:r>
            <a:r>
              <a:rPr lang="es-CO" sz="1000" spc="-55" dirty="0">
                <a:solidFill>
                  <a:srgbClr val="FF0000"/>
                </a:solidFill>
                <a:latin typeface="Arial"/>
                <a:cs typeface="Arial"/>
              </a:rPr>
              <a:t>la </a:t>
            </a:r>
            <a:r>
              <a:rPr lang="es-CO" sz="1000" spc="-35" dirty="0">
                <a:solidFill>
                  <a:srgbClr val="FF0000"/>
                </a:solidFill>
                <a:latin typeface="Arial"/>
                <a:cs typeface="Arial"/>
              </a:rPr>
              <a:t>escritura </a:t>
            </a:r>
            <a:r>
              <a:rPr lang="es-CO" sz="1000" spc="-50" dirty="0">
                <a:solidFill>
                  <a:srgbClr val="FF0000"/>
                </a:solidFill>
                <a:latin typeface="Arial"/>
                <a:cs typeface="Arial"/>
              </a:rPr>
              <a:t>y </a:t>
            </a:r>
            <a:r>
              <a:rPr lang="es-CO" sz="1000" spc="-40" dirty="0">
                <a:solidFill>
                  <a:srgbClr val="FF0000"/>
                </a:solidFill>
                <a:latin typeface="Arial"/>
                <a:cs typeface="Arial"/>
              </a:rPr>
              <a:t>la </a:t>
            </a:r>
            <a:r>
              <a:rPr lang="es-CO" sz="1000" spc="-35" dirty="0">
                <a:solidFill>
                  <a:srgbClr val="FF0000"/>
                </a:solidFill>
                <a:latin typeface="Arial"/>
                <a:cs typeface="Arial"/>
              </a:rPr>
              <a:t>impresión </a:t>
            </a:r>
            <a:r>
              <a:rPr lang="es-CO" sz="1000" spc="-50" dirty="0">
                <a:solidFill>
                  <a:srgbClr val="FF0000"/>
                </a:solidFill>
                <a:latin typeface="Arial"/>
                <a:cs typeface="Arial"/>
              </a:rPr>
              <a:t>(1997, </a:t>
            </a:r>
            <a:r>
              <a:rPr lang="es-CO" sz="1000" spc="-30" dirty="0">
                <a:solidFill>
                  <a:srgbClr val="FF0000"/>
                </a:solidFill>
                <a:latin typeface="Arial"/>
                <a:cs typeface="Arial"/>
              </a:rPr>
              <a:t>p.</a:t>
            </a:r>
            <a:r>
              <a:rPr lang="es-CO" sz="1000" spc="-75" dirty="0">
                <a:solidFill>
                  <a:srgbClr val="FF0000"/>
                </a:solidFill>
                <a:latin typeface="Arial"/>
                <a:cs typeface="Arial"/>
              </a:rPr>
              <a:t> </a:t>
            </a:r>
            <a:r>
              <a:rPr lang="es-CO" sz="1000" spc="-45" dirty="0">
                <a:solidFill>
                  <a:srgbClr val="FF0000"/>
                </a:solidFill>
                <a:latin typeface="Arial"/>
                <a:cs typeface="Arial"/>
              </a:rPr>
              <a:t>20).</a:t>
            </a:r>
            <a:endParaRPr lang="es-CO" sz="1000" dirty="0">
              <a:latin typeface="Arial"/>
              <a:cs typeface="Arial"/>
            </a:endParaRPr>
          </a:p>
          <a:p>
            <a:pPr marL="12700" marR="5715" algn="just">
              <a:lnSpc>
                <a:spcPts val="1730"/>
              </a:lnSpc>
              <a:spcBef>
                <a:spcPts val="75"/>
              </a:spcBef>
            </a:pPr>
            <a:r>
              <a:rPr lang="es-CO" sz="1100" spc="-100" dirty="0">
                <a:latin typeface="Arial"/>
                <a:cs typeface="Arial"/>
              </a:rPr>
              <a:t>Esta </a:t>
            </a:r>
            <a:r>
              <a:rPr lang="es-CO" sz="1100" spc="-35" dirty="0">
                <a:latin typeface="Arial"/>
                <a:cs typeface="Arial"/>
              </a:rPr>
              <a:t>distinción </a:t>
            </a:r>
            <a:r>
              <a:rPr lang="es-CO" sz="1100" spc="-70" dirty="0">
                <a:latin typeface="Arial"/>
                <a:cs typeface="Arial"/>
              </a:rPr>
              <a:t>nos </a:t>
            </a:r>
            <a:r>
              <a:rPr lang="es-CO" sz="1100" spc="-40" dirty="0">
                <a:latin typeface="Arial"/>
                <a:cs typeface="Arial"/>
              </a:rPr>
              <a:t>resulta </a:t>
            </a:r>
            <a:r>
              <a:rPr lang="es-CO" sz="1100" spc="5" dirty="0">
                <a:latin typeface="Arial"/>
                <a:cs typeface="Arial"/>
              </a:rPr>
              <a:t>útil </a:t>
            </a:r>
            <a:r>
              <a:rPr lang="es-CO" sz="1100" spc="-40" dirty="0">
                <a:latin typeface="Arial"/>
                <a:cs typeface="Arial"/>
              </a:rPr>
              <a:t>porque </a:t>
            </a:r>
            <a:r>
              <a:rPr lang="es-CO" sz="1100" spc="-25" dirty="0">
                <a:latin typeface="Arial"/>
                <a:cs typeface="Arial"/>
              </a:rPr>
              <a:t>delimita </a:t>
            </a:r>
            <a:r>
              <a:rPr lang="es-CO" sz="1100" spc="-35" dirty="0">
                <a:latin typeface="Arial"/>
                <a:cs typeface="Arial"/>
              </a:rPr>
              <a:t>el </a:t>
            </a:r>
            <a:r>
              <a:rPr lang="es-CO" sz="1100" spc="-40" dirty="0">
                <a:latin typeface="Arial"/>
                <a:cs typeface="Arial"/>
              </a:rPr>
              <a:t>tema </a:t>
            </a:r>
            <a:r>
              <a:rPr lang="es-CO" sz="1100" spc="-45" dirty="0">
                <a:latin typeface="Arial"/>
                <a:cs typeface="Arial"/>
              </a:rPr>
              <a:t>al </a:t>
            </a:r>
            <a:r>
              <a:rPr lang="es-CO" sz="1100" spc="-55" dirty="0">
                <a:latin typeface="Arial"/>
                <a:cs typeface="Arial"/>
              </a:rPr>
              <a:t>cual  queremos</a:t>
            </a:r>
            <a:r>
              <a:rPr lang="es-CO" sz="1100" spc="-90" dirty="0">
                <a:latin typeface="Arial"/>
                <a:cs typeface="Arial"/>
              </a:rPr>
              <a:t> </a:t>
            </a:r>
            <a:r>
              <a:rPr lang="es-CO" sz="1100" spc="-30" dirty="0">
                <a:latin typeface="Arial"/>
                <a:cs typeface="Arial"/>
              </a:rPr>
              <a:t>referirnos.*</a:t>
            </a:r>
            <a:endParaRPr lang="es-CO" sz="1100" dirty="0">
              <a:latin typeface="Arial"/>
              <a:cs typeface="Arial"/>
            </a:endParaRPr>
          </a:p>
        </p:txBody>
      </p:sp>
      <p:sp>
        <p:nvSpPr>
          <p:cNvPr id="7" name="object 7"/>
          <p:cNvSpPr txBox="1"/>
          <p:nvPr/>
        </p:nvSpPr>
        <p:spPr>
          <a:xfrm>
            <a:off x="4723638" y="4804600"/>
            <a:ext cx="4234815" cy="271356"/>
          </a:xfrm>
          <a:prstGeom prst="rect">
            <a:avLst/>
          </a:prstGeom>
        </p:spPr>
        <p:txBody>
          <a:bodyPr vert="horz" wrap="square" lIns="0" tIns="12700" rIns="0" bIns="0" rtlCol="0">
            <a:spAutoFit/>
          </a:bodyPr>
          <a:lstStyle/>
          <a:p>
            <a:pPr marL="12700" marR="5080">
              <a:lnSpc>
                <a:spcPct val="120300"/>
              </a:lnSpc>
              <a:spcBef>
                <a:spcPts val="100"/>
              </a:spcBef>
            </a:pPr>
            <a:r>
              <a:rPr lang="es-CO" sz="700" spc="-60" dirty="0">
                <a:latin typeface="Arial"/>
                <a:cs typeface="Arial"/>
              </a:rPr>
              <a:t>* Casales, F</a:t>
            </a:r>
            <a:r>
              <a:rPr sz="700" spc="-60" dirty="0">
                <a:latin typeface="Arial"/>
                <a:cs typeface="Arial"/>
              </a:rPr>
              <a:t>. </a:t>
            </a:r>
            <a:r>
              <a:rPr sz="700" spc="-30" dirty="0">
                <a:latin typeface="Arial"/>
                <a:cs typeface="Arial"/>
              </a:rPr>
              <a:t>(2006). </a:t>
            </a:r>
            <a:r>
              <a:rPr sz="700" spc="-45" dirty="0">
                <a:latin typeface="Arial"/>
                <a:cs typeface="Arial"/>
              </a:rPr>
              <a:t>Algunos </a:t>
            </a:r>
            <a:r>
              <a:rPr sz="700" spc="-25" dirty="0">
                <a:latin typeface="Arial"/>
                <a:cs typeface="Arial"/>
              </a:rPr>
              <a:t>aportes </a:t>
            </a:r>
            <a:r>
              <a:rPr sz="700" spc="-30" dirty="0">
                <a:latin typeface="Arial"/>
                <a:cs typeface="Arial"/>
              </a:rPr>
              <a:t>sobre la </a:t>
            </a:r>
            <a:r>
              <a:rPr sz="700" spc="-25" dirty="0">
                <a:latin typeface="Arial"/>
                <a:cs typeface="Arial"/>
              </a:rPr>
              <a:t>oralidad </a:t>
            </a:r>
            <a:r>
              <a:rPr sz="700" spc="-35" dirty="0">
                <a:latin typeface="Arial"/>
                <a:cs typeface="Arial"/>
              </a:rPr>
              <a:t>y </a:t>
            </a:r>
            <a:r>
              <a:rPr sz="700" spc="-55" dirty="0">
                <a:latin typeface="Arial"/>
                <a:cs typeface="Arial"/>
              </a:rPr>
              <a:t>su </a:t>
            </a:r>
            <a:r>
              <a:rPr sz="700" spc="-25" dirty="0">
                <a:latin typeface="Arial"/>
                <a:cs typeface="Arial"/>
              </a:rPr>
              <a:t>didáctica. </a:t>
            </a:r>
            <a:r>
              <a:rPr sz="700" i="1" spc="-40" dirty="0">
                <a:latin typeface="Trebuchet MS"/>
                <a:cs typeface="Trebuchet MS"/>
              </a:rPr>
              <a:t>Espéculo. </a:t>
            </a:r>
            <a:r>
              <a:rPr sz="700" i="1" spc="-35" dirty="0">
                <a:latin typeface="Trebuchet MS"/>
                <a:cs typeface="Trebuchet MS"/>
              </a:rPr>
              <a:t>Revista </a:t>
            </a:r>
            <a:r>
              <a:rPr sz="700" i="1" spc="-40" dirty="0">
                <a:latin typeface="Trebuchet MS"/>
                <a:cs typeface="Trebuchet MS"/>
              </a:rPr>
              <a:t>de </a:t>
            </a:r>
            <a:r>
              <a:rPr sz="700" i="1" spc="-35" dirty="0">
                <a:latin typeface="Trebuchet MS"/>
                <a:cs typeface="Trebuchet MS"/>
              </a:rPr>
              <a:t>estudios </a:t>
            </a:r>
            <a:r>
              <a:rPr sz="700" i="1" spc="-40" dirty="0">
                <a:latin typeface="Trebuchet MS"/>
                <a:cs typeface="Trebuchet MS"/>
              </a:rPr>
              <a:t>literarios</a:t>
            </a:r>
            <a:r>
              <a:rPr sz="700" spc="-40" dirty="0">
                <a:latin typeface="Arial"/>
                <a:cs typeface="Arial"/>
              </a:rPr>
              <a:t>, </a:t>
            </a:r>
            <a:r>
              <a:rPr sz="700" spc="-30" dirty="0">
                <a:latin typeface="Arial"/>
                <a:cs typeface="Arial"/>
              </a:rPr>
              <a:t>(33)</a:t>
            </a:r>
            <a:r>
              <a:rPr lang="es-CO" sz="700" spc="-30" dirty="0">
                <a:latin typeface="Arial"/>
                <a:cs typeface="Arial"/>
              </a:rPr>
              <a:t>, s. p.</a:t>
            </a:r>
            <a:r>
              <a:rPr sz="700" spc="-30" dirty="0">
                <a:latin typeface="Arial"/>
                <a:cs typeface="Arial"/>
              </a:rPr>
              <a:t> </a:t>
            </a:r>
            <a:r>
              <a:rPr sz="700" spc="-45" dirty="0">
                <a:latin typeface="Arial"/>
                <a:cs typeface="Arial"/>
              </a:rPr>
              <a:t>Recuperado </a:t>
            </a:r>
            <a:r>
              <a:rPr sz="700" spc="-30" dirty="0">
                <a:latin typeface="Arial"/>
                <a:cs typeface="Arial"/>
              </a:rPr>
              <a:t>de:</a:t>
            </a:r>
            <a:r>
              <a:rPr sz="700" dirty="0">
                <a:latin typeface="Arial"/>
                <a:cs typeface="Arial"/>
              </a:rPr>
              <a:t> </a:t>
            </a:r>
            <a:r>
              <a:rPr sz="700" spc="-15" dirty="0">
                <a:latin typeface="Arial"/>
                <a:cs typeface="Arial"/>
                <a:hlinkClick r:id="rId2"/>
              </a:rPr>
              <a:t>http://bit.ly/2xE3y18</a:t>
            </a:r>
            <a:endParaRPr sz="7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015" y="321690"/>
            <a:ext cx="1731010"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Trebuchet MS"/>
                <a:cs typeface="Trebuchet MS"/>
              </a:rPr>
              <a:t>Tipos de</a:t>
            </a:r>
            <a:r>
              <a:rPr sz="2400" spc="-280" dirty="0">
                <a:latin typeface="Trebuchet MS"/>
                <a:cs typeface="Trebuchet MS"/>
              </a:rPr>
              <a:t> </a:t>
            </a:r>
            <a:r>
              <a:rPr sz="2400" spc="-140" dirty="0">
                <a:latin typeface="Trebuchet MS"/>
                <a:cs typeface="Trebuchet MS"/>
              </a:rPr>
              <a:t>citas</a:t>
            </a:r>
            <a:endParaRPr sz="2400">
              <a:latin typeface="Trebuchet MS"/>
              <a:cs typeface="Trebuchet MS"/>
            </a:endParaRPr>
          </a:p>
        </p:txBody>
      </p:sp>
      <p:sp>
        <p:nvSpPr>
          <p:cNvPr id="3" name="object 3"/>
          <p:cNvSpPr txBox="1"/>
          <p:nvPr/>
        </p:nvSpPr>
        <p:spPr>
          <a:xfrm>
            <a:off x="304800" y="1679205"/>
            <a:ext cx="3886199" cy="1093470"/>
          </a:xfrm>
          <a:prstGeom prst="rect">
            <a:avLst/>
          </a:prstGeom>
        </p:spPr>
        <p:txBody>
          <a:bodyPr vert="horz" wrap="square" lIns="0" tIns="13335" rIns="0" bIns="0" rtlCol="0">
            <a:spAutoFit/>
          </a:bodyPr>
          <a:lstStyle/>
          <a:p>
            <a:pPr marL="1471295">
              <a:lnSpc>
                <a:spcPct val="100000"/>
              </a:lnSpc>
              <a:spcBef>
                <a:spcPts val="105"/>
              </a:spcBef>
            </a:pPr>
            <a:r>
              <a:rPr sz="1400" b="1" spc="-114" dirty="0">
                <a:latin typeface="Trebuchet MS"/>
                <a:cs typeface="Trebuchet MS"/>
              </a:rPr>
              <a:t>CITA</a:t>
            </a:r>
            <a:r>
              <a:rPr sz="1400" b="1" spc="-130" dirty="0">
                <a:latin typeface="Trebuchet MS"/>
                <a:cs typeface="Trebuchet MS"/>
              </a:rPr>
              <a:t> </a:t>
            </a:r>
            <a:r>
              <a:rPr sz="1400" b="1" spc="-80" dirty="0">
                <a:latin typeface="Trebuchet MS"/>
                <a:cs typeface="Trebuchet MS"/>
              </a:rPr>
              <a:t>INDIRECTA</a:t>
            </a:r>
            <a:endParaRPr sz="1400" dirty="0">
              <a:latin typeface="Trebuchet MS"/>
              <a:cs typeface="Trebuchet MS"/>
            </a:endParaRPr>
          </a:p>
          <a:p>
            <a:pPr>
              <a:lnSpc>
                <a:spcPct val="100000"/>
              </a:lnSpc>
              <a:spcBef>
                <a:spcPts val="15"/>
              </a:spcBef>
            </a:pPr>
            <a:endParaRPr sz="1450" dirty="0">
              <a:latin typeface="Times New Roman"/>
              <a:cs typeface="Times New Roman"/>
            </a:endParaRPr>
          </a:p>
          <a:p>
            <a:pPr marL="12700" marR="5080" algn="just">
              <a:lnSpc>
                <a:spcPct val="100000"/>
              </a:lnSpc>
            </a:pPr>
            <a:r>
              <a:rPr lang="es-CO" sz="1400" spc="-190" dirty="0">
                <a:latin typeface="Arial"/>
                <a:cs typeface="Arial"/>
              </a:rPr>
              <a:t>Se  </a:t>
            </a:r>
            <a:r>
              <a:rPr lang="es-CO" sz="1400" spc="-55" dirty="0">
                <a:latin typeface="Arial"/>
                <a:cs typeface="Arial"/>
              </a:rPr>
              <a:t>reproduce </a:t>
            </a:r>
            <a:r>
              <a:rPr lang="es-CO" sz="1400" spc="-75" dirty="0">
                <a:latin typeface="Arial"/>
                <a:cs typeface="Arial"/>
              </a:rPr>
              <a:t>con </a:t>
            </a:r>
            <a:r>
              <a:rPr lang="es-CO" sz="1400" spc="-70" dirty="0">
                <a:latin typeface="Arial"/>
                <a:cs typeface="Arial"/>
              </a:rPr>
              <a:t>nuestras </a:t>
            </a:r>
            <a:r>
              <a:rPr lang="es-CO" sz="1400" spc="-60" dirty="0">
                <a:latin typeface="Arial"/>
                <a:cs typeface="Arial"/>
              </a:rPr>
              <a:t>propias </a:t>
            </a:r>
            <a:r>
              <a:rPr lang="es-CO" sz="1400" spc="-75" dirty="0">
                <a:latin typeface="Arial"/>
                <a:cs typeface="Arial"/>
              </a:rPr>
              <a:t>palabras </a:t>
            </a:r>
            <a:r>
              <a:rPr lang="es-CO" sz="1400" spc="-15" dirty="0">
                <a:latin typeface="Arial"/>
                <a:cs typeface="Arial"/>
              </a:rPr>
              <a:t>lo </a:t>
            </a:r>
            <a:r>
              <a:rPr lang="es-CO" sz="1400" spc="-50" dirty="0">
                <a:latin typeface="Arial"/>
                <a:cs typeface="Arial"/>
              </a:rPr>
              <a:t>dicho </a:t>
            </a:r>
            <a:r>
              <a:rPr lang="es-CO" sz="1400" spc="-30" dirty="0">
                <a:latin typeface="Arial"/>
                <a:cs typeface="Arial"/>
              </a:rPr>
              <a:t>por </a:t>
            </a:r>
            <a:r>
              <a:rPr lang="es-CO" sz="1400" spc="-5" dirty="0">
                <a:latin typeface="Arial"/>
                <a:cs typeface="Arial"/>
              </a:rPr>
              <a:t>otros </a:t>
            </a:r>
            <a:r>
              <a:rPr lang="es-CO" sz="1400" spc="-50" dirty="0">
                <a:latin typeface="Arial"/>
                <a:cs typeface="Arial"/>
              </a:rPr>
              <a:t>autores. </a:t>
            </a:r>
            <a:r>
              <a:rPr lang="es-CO" sz="1400" spc="-150" dirty="0">
                <a:latin typeface="Arial"/>
                <a:cs typeface="Arial"/>
              </a:rPr>
              <a:t>En </a:t>
            </a:r>
            <a:r>
              <a:rPr lang="es-CO" sz="1400" spc="-100" dirty="0">
                <a:latin typeface="Arial"/>
                <a:cs typeface="Arial"/>
              </a:rPr>
              <a:t>cada </a:t>
            </a:r>
            <a:r>
              <a:rPr lang="es-CO" sz="1400" spc="-110" dirty="0">
                <a:latin typeface="Arial"/>
                <a:cs typeface="Arial"/>
              </a:rPr>
              <a:t>caso </a:t>
            </a:r>
            <a:r>
              <a:rPr lang="es-CO" sz="1400" spc="-120" dirty="0">
                <a:latin typeface="Arial"/>
                <a:cs typeface="Arial"/>
              </a:rPr>
              <a:t>se </a:t>
            </a:r>
            <a:r>
              <a:rPr lang="es-CO" sz="1400" spc="-70" dirty="0">
                <a:latin typeface="Arial"/>
                <a:cs typeface="Arial"/>
              </a:rPr>
              <a:t>debe </a:t>
            </a:r>
            <a:r>
              <a:rPr lang="es-CO" sz="1400" spc="-45" dirty="0">
                <a:latin typeface="Arial"/>
                <a:cs typeface="Arial"/>
              </a:rPr>
              <a:t>indicar </a:t>
            </a:r>
            <a:r>
              <a:rPr lang="es-CO" sz="1400" spc="-50" dirty="0">
                <a:latin typeface="Arial"/>
                <a:cs typeface="Arial"/>
              </a:rPr>
              <a:t>la </a:t>
            </a:r>
            <a:r>
              <a:rPr lang="es-CO" sz="1400" spc="-65" dirty="0">
                <a:latin typeface="Arial"/>
                <a:cs typeface="Arial"/>
              </a:rPr>
              <a:t>procedencia  </a:t>
            </a:r>
            <a:r>
              <a:rPr lang="es-CO" sz="1400" spc="-35" dirty="0">
                <a:latin typeface="Arial"/>
                <a:cs typeface="Arial"/>
              </a:rPr>
              <a:t>(fuente) </a:t>
            </a:r>
            <a:r>
              <a:rPr lang="es-CO" sz="1400" spc="-70" dirty="0">
                <a:latin typeface="Arial"/>
                <a:cs typeface="Arial"/>
              </a:rPr>
              <a:t>de </a:t>
            </a:r>
            <a:r>
              <a:rPr lang="es-CO" sz="1400" spc="-50" dirty="0">
                <a:latin typeface="Arial"/>
                <a:cs typeface="Arial"/>
              </a:rPr>
              <a:t>la </a:t>
            </a:r>
            <a:r>
              <a:rPr lang="es-CO" sz="1400" spc="-40" dirty="0">
                <a:latin typeface="Arial"/>
                <a:cs typeface="Arial"/>
              </a:rPr>
              <a:t>información</a:t>
            </a:r>
            <a:r>
              <a:rPr lang="es-CO" sz="1400" spc="-160" dirty="0">
                <a:latin typeface="Arial"/>
                <a:cs typeface="Arial"/>
              </a:rPr>
              <a:t> </a:t>
            </a:r>
            <a:r>
              <a:rPr lang="es-CO" sz="1400" spc="-50" dirty="0">
                <a:latin typeface="Arial"/>
                <a:cs typeface="Arial"/>
              </a:rPr>
              <a:t>reproducida.</a:t>
            </a:r>
            <a:endParaRPr lang="es-CO" sz="1400" dirty="0">
              <a:latin typeface="Arial"/>
              <a:cs typeface="Arial"/>
            </a:endParaRPr>
          </a:p>
        </p:txBody>
      </p:sp>
      <p:sp>
        <p:nvSpPr>
          <p:cNvPr id="4" name="object 4"/>
          <p:cNvSpPr txBox="1"/>
          <p:nvPr/>
        </p:nvSpPr>
        <p:spPr>
          <a:xfrm>
            <a:off x="4670768" y="1733550"/>
            <a:ext cx="572770" cy="208279"/>
          </a:xfrm>
          <a:prstGeom prst="rect">
            <a:avLst/>
          </a:prstGeom>
        </p:spPr>
        <p:txBody>
          <a:bodyPr vert="horz" wrap="square" lIns="0" tIns="12700" rIns="0" bIns="0" rtlCol="0">
            <a:spAutoFit/>
          </a:bodyPr>
          <a:lstStyle/>
          <a:p>
            <a:pPr marL="12700">
              <a:lnSpc>
                <a:spcPct val="100000"/>
              </a:lnSpc>
              <a:spcBef>
                <a:spcPts val="100"/>
              </a:spcBef>
            </a:pPr>
            <a:r>
              <a:rPr sz="1200" spc="-50" dirty="0">
                <a:latin typeface="Arial"/>
                <a:cs typeface="Arial"/>
              </a:rPr>
              <a:t>Ejemplo:</a:t>
            </a:r>
            <a:endParaRPr sz="1200" dirty="0">
              <a:latin typeface="Arial"/>
              <a:cs typeface="Arial"/>
            </a:endParaRPr>
          </a:p>
        </p:txBody>
      </p:sp>
      <p:sp>
        <p:nvSpPr>
          <p:cNvPr id="5" name="object 5"/>
          <p:cNvSpPr txBox="1"/>
          <p:nvPr/>
        </p:nvSpPr>
        <p:spPr>
          <a:xfrm>
            <a:off x="4660121" y="2325426"/>
            <a:ext cx="4236085" cy="903605"/>
          </a:xfrm>
          <a:prstGeom prst="rect">
            <a:avLst/>
          </a:prstGeom>
        </p:spPr>
        <p:txBody>
          <a:bodyPr vert="horz" wrap="square" lIns="0" tIns="12700" rIns="0" bIns="0" rtlCol="0">
            <a:spAutoFit/>
          </a:bodyPr>
          <a:lstStyle/>
          <a:p>
            <a:pPr marL="12700" marR="5080" algn="just">
              <a:lnSpc>
                <a:spcPct val="120000"/>
              </a:lnSpc>
              <a:spcBef>
                <a:spcPts val="100"/>
              </a:spcBef>
            </a:pPr>
            <a:r>
              <a:rPr sz="1200" spc="-70" dirty="0">
                <a:latin typeface="Arial"/>
                <a:cs typeface="Arial"/>
              </a:rPr>
              <a:t>David </a:t>
            </a:r>
            <a:r>
              <a:rPr sz="1200" spc="-95" dirty="0">
                <a:latin typeface="Arial"/>
                <a:cs typeface="Arial"/>
              </a:rPr>
              <a:t>Locke </a:t>
            </a:r>
            <a:r>
              <a:rPr sz="1200" spc="-35" dirty="0">
                <a:latin typeface="Arial"/>
                <a:cs typeface="Arial"/>
              </a:rPr>
              <a:t>afirma </a:t>
            </a:r>
            <a:r>
              <a:rPr sz="1200" spc="-55" dirty="0">
                <a:latin typeface="Arial"/>
                <a:cs typeface="Arial"/>
              </a:rPr>
              <a:t>que </a:t>
            </a:r>
            <a:r>
              <a:rPr sz="1200" spc="-35" dirty="0">
                <a:latin typeface="Arial"/>
                <a:cs typeface="Arial"/>
              </a:rPr>
              <a:t>el </a:t>
            </a:r>
            <a:r>
              <a:rPr sz="1200" spc="-55" dirty="0">
                <a:latin typeface="Arial"/>
                <a:cs typeface="Arial"/>
              </a:rPr>
              <a:t>lenguaje de </a:t>
            </a:r>
            <a:r>
              <a:rPr sz="1200" spc="-45" dirty="0">
                <a:latin typeface="Arial"/>
                <a:cs typeface="Arial"/>
              </a:rPr>
              <a:t>la </a:t>
            </a:r>
            <a:r>
              <a:rPr sz="1200" spc="-55" dirty="0">
                <a:latin typeface="Arial"/>
                <a:cs typeface="Arial"/>
              </a:rPr>
              <a:t>ciencia </a:t>
            </a:r>
            <a:r>
              <a:rPr sz="1200" spc="-105" dirty="0">
                <a:latin typeface="Arial"/>
                <a:cs typeface="Arial"/>
              </a:rPr>
              <a:t>es </a:t>
            </a:r>
            <a:r>
              <a:rPr sz="1200" spc="-60" dirty="0">
                <a:latin typeface="Arial"/>
                <a:cs typeface="Arial"/>
              </a:rPr>
              <a:t>una </a:t>
            </a:r>
            <a:r>
              <a:rPr sz="1200" spc="-35" dirty="0">
                <a:latin typeface="Arial"/>
                <a:cs typeface="Arial"/>
              </a:rPr>
              <a:t>parte  </a:t>
            </a:r>
            <a:r>
              <a:rPr sz="1200" spc="-30" dirty="0">
                <a:latin typeface="Arial"/>
                <a:cs typeface="Arial"/>
              </a:rPr>
              <a:t>ineludible </a:t>
            </a:r>
            <a:r>
              <a:rPr sz="1200" spc="-55" dirty="0">
                <a:latin typeface="Arial"/>
                <a:cs typeface="Arial"/>
              </a:rPr>
              <a:t>de </a:t>
            </a:r>
            <a:r>
              <a:rPr sz="1200" spc="-45" dirty="0">
                <a:latin typeface="Arial"/>
                <a:cs typeface="Arial"/>
              </a:rPr>
              <a:t>la metodología </a:t>
            </a:r>
            <a:r>
              <a:rPr sz="1200" spc="-40" dirty="0">
                <a:latin typeface="Arial"/>
                <a:cs typeface="Arial"/>
              </a:rPr>
              <a:t>científica, </a:t>
            </a:r>
            <a:r>
              <a:rPr sz="1200" spc="-50" dirty="0">
                <a:latin typeface="Arial"/>
                <a:cs typeface="Arial"/>
              </a:rPr>
              <a:t>puesto </a:t>
            </a:r>
            <a:r>
              <a:rPr sz="1200" spc="-55" dirty="0">
                <a:latin typeface="Arial"/>
                <a:cs typeface="Arial"/>
              </a:rPr>
              <a:t>que </a:t>
            </a:r>
            <a:r>
              <a:rPr sz="1200" spc="-35" dirty="0">
                <a:latin typeface="Arial"/>
                <a:cs typeface="Arial"/>
              </a:rPr>
              <a:t>el </a:t>
            </a:r>
            <a:r>
              <a:rPr sz="1200" spc="-50" dirty="0">
                <a:latin typeface="Arial"/>
                <a:cs typeface="Arial"/>
              </a:rPr>
              <a:t>lenguaje </a:t>
            </a:r>
            <a:r>
              <a:rPr sz="1200" spc="-35" dirty="0">
                <a:latin typeface="Arial"/>
                <a:cs typeface="Arial"/>
              </a:rPr>
              <a:t>no  </a:t>
            </a:r>
            <a:r>
              <a:rPr sz="1200" spc="-55" dirty="0">
                <a:latin typeface="Arial"/>
                <a:cs typeface="Arial"/>
              </a:rPr>
              <a:t>describe </a:t>
            </a:r>
            <a:r>
              <a:rPr sz="1200" spc="-45" dirty="0">
                <a:latin typeface="Arial"/>
                <a:cs typeface="Arial"/>
              </a:rPr>
              <a:t>únicamente </a:t>
            </a:r>
            <a:r>
              <a:rPr sz="1200" spc="-15" dirty="0">
                <a:latin typeface="Arial"/>
                <a:cs typeface="Arial"/>
              </a:rPr>
              <a:t>lo </a:t>
            </a:r>
            <a:r>
              <a:rPr sz="1200" spc="-55" dirty="0">
                <a:latin typeface="Arial"/>
                <a:cs typeface="Arial"/>
              </a:rPr>
              <a:t>que </a:t>
            </a:r>
            <a:r>
              <a:rPr sz="1200" spc="-35" dirty="0">
                <a:latin typeface="Arial"/>
                <a:cs typeface="Arial"/>
              </a:rPr>
              <a:t>el </a:t>
            </a:r>
            <a:r>
              <a:rPr sz="1200" spc="-50" dirty="0">
                <a:latin typeface="Arial"/>
                <a:cs typeface="Arial"/>
              </a:rPr>
              <a:t>investigador </a:t>
            </a:r>
            <a:r>
              <a:rPr sz="1200" spc="-60" dirty="0">
                <a:latin typeface="Arial"/>
                <a:cs typeface="Arial"/>
              </a:rPr>
              <a:t>realiza </a:t>
            </a:r>
            <a:r>
              <a:rPr sz="1200" spc="-55" dirty="0">
                <a:latin typeface="Arial"/>
                <a:cs typeface="Arial"/>
              </a:rPr>
              <a:t>sino </a:t>
            </a:r>
            <a:r>
              <a:rPr sz="1200" spc="-50" dirty="0">
                <a:latin typeface="Arial"/>
                <a:cs typeface="Arial"/>
              </a:rPr>
              <a:t>que, </a:t>
            </a:r>
            <a:r>
              <a:rPr sz="1200" spc="-65" dirty="0">
                <a:latin typeface="Arial"/>
                <a:cs typeface="Arial"/>
              </a:rPr>
              <a:t>en  </a:t>
            </a:r>
            <a:r>
              <a:rPr sz="1200" spc="-40" dirty="0">
                <a:latin typeface="Arial"/>
                <a:cs typeface="Arial"/>
              </a:rPr>
              <a:t>realidad, </a:t>
            </a:r>
            <a:r>
              <a:rPr sz="1200" spc="-35" dirty="0">
                <a:latin typeface="Arial"/>
                <a:cs typeface="Arial"/>
              </a:rPr>
              <a:t>contribuye </a:t>
            </a:r>
            <a:r>
              <a:rPr sz="1200" spc="-95" dirty="0">
                <a:latin typeface="Arial"/>
                <a:cs typeface="Arial"/>
              </a:rPr>
              <a:t>a </a:t>
            </a:r>
            <a:r>
              <a:rPr sz="1200" spc="-25" dirty="0">
                <a:latin typeface="Arial"/>
                <a:cs typeface="Arial"/>
              </a:rPr>
              <a:t>determinarlo </a:t>
            </a:r>
            <a:r>
              <a:rPr sz="1200" spc="-60" dirty="0">
                <a:solidFill>
                  <a:srgbClr val="00AFEF"/>
                </a:solidFill>
                <a:latin typeface="Arial"/>
                <a:cs typeface="Arial"/>
              </a:rPr>
              <a:t>(1997, p. 58)</a:t>
            </a:r>
            <a:r>
              <a:rPr sz="1200" spc="-50" dirty="0">
                <a:latin typeface="Arial"/>
                <a:cs typeface="Arial"/>
              </a:rPr>
              <a:t>.</a:t>
            </a:r>
            <a:r>
              <a:rPr lang="es-CO" sz="1200" spc="-50" dirty="0">
                <a:latin typeface="Arial"/>
                <a:cs typeface="Arial"/>
              </a:rPr>
              <a:t>*</a:t>
            </a:r>
            <a:endParaRPr sz="1200" dirty="0">
              <a:latin typeface="Arial"/>
              <a:cs typeface="Arial"/>
            </a:endParaRPr>
          </a:p>
        </p:txBody>
      </p:sp>
      <p:sp>
        <p:nvSpPr>
          <p:cNvPr id="6" name="object 6"/>
          <p:cNvSpPr txBox="1"/>
          <p:nvPr/>
        </p:nvSpPr>
        <p:spPr>
          <a:xfrm>
            <a:off x="4670768" y="3342355"/>
            <a:ext cx="4232910" cy="318135"/>
          </a:xfrm>
          <a:prstGeom prst="rect">
            <a:avLst/>
          </a:prstGeom>
        </p:spPr>
        <p:txBody>
          <a:bodyPr vert="horz" wrap="square" lIns="0" tIns="12700" rIns="0" bIns="0" rtlCol="0">
            <a:spAutoFit/>
          </a:bodyPr>
          <a:lstStyle/>
          <a:p>
            <a:pPr marL="12700" marR="5080">
              <a:lnSpc>
                <a:spcPct val="120000"/>
              </a:lnSpc>
              <a:spcBef>
                <a:spcPts val="100"/>
              </a:spcBef>
            </a:pPr>
            <a:r>
              <a:rPr lang="es-CO" sz="800" spc="-70" dirty="0">
                <a:latin typeface="Arial"/>
                <a:cs typeface="Arial"/>
              </a:rPr>
              <a:t>* </a:t>
            </a:r>
            <a:r>
              <a:rPr sz="800" spc="-70" dirty="0">
                <a:latin typeface="Arial"/>
                <a:cs typeface="Arial"/>
              </a:rPr>
              <a:t>Sánchez </a:t>
            </a:r>
            <a:r>
              <a:rPr sz="800" spc="-40" dirty="0">
                <a:latin typeface="Arial"/>
                <a:cs typeface="Arial"/>
              </a:rPr>
              <a:t>Upegui, </a:t>
            </a:r>
            <a:r>
              <a:rPr sz="800" spc="-45" dirty="0">
                <a:latin typeface="Arial"/>
                <a:cs typeface="Arial"/>
              </a:rPr>
              <a:t>A. A. </a:t>
            </a:r>
            <a:r>
              <a:rPr sz="800" spc="-40" dirty="0">
                <a:latin typeface="Arial"/>
                <a:cs typeface="Arial"/>
              </a:rPr>
              <a:t>(2015</a:t>
            </a:r>
            <a:r>
              <a:rPr lang="es-CO" sz="800" spc="-40" dirty="0">
                <a:latin typeface="Arial"/>
                <a:cs typeface="Arial"/>
              </a:rPr>
              <a:t>a</a:t>
            </a:r>
            <a:r>
              <a:rPr sz="800" spc="-40" dirty="0">
                <a:latin typeface="Arial"/>
                <a:cs typeface="Arial"/>
              </a:rPr>
              <a:t>). Análisis </a:t>
            </a:r>
            <a:r>
              <a:rPr sz="800" spc="-30" dirty="0">
                <a:latin typeface="Arial"/>
                <a:cs typeface="Arial"/>
              </a:rPr>
              <a:t>lingüístico </a:t>
            </a:r>
            <a:r>
              <a:rPr sz="800" spc="-35" dirty="0">
                <a:latin typeface="Arial"/>
                <a:cs typeface="Arial"/>
              </a:rPr>
              <a:t>de </a:t>
            </a:r>
            <a:r>
              <a:rPr sz="800" spc="-30" dirty="0">
                <a:latin typeface="Arial"/>
                <a:cs typeface="Arial"/>
              </a:rPr>
              <a:t>la </a:t>
            </a:r>
            <a:r>
              <a:rPr lang="es-CO" sz="800" spc="-25" dirty="0">
                <a:latin typeface="Arial"/>
                <a:cs typeface="Arial"/>
              </a:rPr>
              <a:t>citación en</a:t>
            </a:r>
            <a:r>
              <a:rPr sz="800" spc="-35" dirty="0">
                <a:latin typeface="Arial"/>
                <a:cs typeface="Arial"/>
              </a:rPr>
              <a:t> </a:t>
            </a:r>
            <a:r>
              <a:rPr sz="800" spc="-30" dirty="0">
                <a:latin typeface="Arial"/>
                <a:cs typeface="Arial"/>
              </a:rPr>
              <a:t>artículos </a:t>
            </a:r>
            <a:r>
              <a:rPr sz="800" spc="-40" dirty="0">
                <a:latin typeface="Arial"/>
                <a:cs typeface="Arial"/>
              </a:rPr>
              <a:t>de </a:t>
            </a:r>
            <a:r>
              <a:rPr lang="es-CO" sz="800" spc="-35" dirty="0">
                <a:latin typeface="Arial"/>
                <a:cs typeface="Arial"/>
              </a:rPr>
              <a:t>investigación</a:t>
            </a:r>
            <a:r>
              <a:rPr sz="800" spc="-35" dirty="0">
                <a:latin typeface="Arial"/>
                <a:cs typeface="Arial"/>
              </a:rPr>
              <a:t> </a:t>
            </a:r>
            <a:r>
              <a:rPr sz="800" spc="-40" dirty="0">
                <a:latin typeface="Arial"/>
                <a:cs typeface="Arial"/>
              </a:rPr>
              <a:t>en </a:t>
            </a:r>
            <a:r>
              <a:rPr sz="800" spc="-45" dirty="0">
                <a:latin typeface="Arial"/>
                <a:cs typeface="Arial"/>
              </a:rPr>
              <a:t>ciencias </a:t>
            </a:r>
            <a:r>
              <a:rPr sz="800" spc="-50" dirty="0">
                <a:latin typeface="Arial"/>
                <a:cs typeface="Arial"/>
              </a:rPr>
              <a:t>sociales </a:t>
            </a:r>
            <a:r>
              <a:rPr sz="800" spc="-40" dirty="0">
                <a:latin typeface="Arial"/>
                <a:cs typeface="Arial"/>
              </a:rPr>
              <a:t>y </a:t>
            </a:r>
            <a:r>
              <a:rPr sz="800" spc="-45" dirty="0">
                <a:latin typeface="Arial"/>
                <a:cs typeface="Arial"/>
              </a:rPr>
              <a:t>humanas. </a:t>
            </a:r>
            <a:r>
              <a:rPr sz="800" i="1" spc="-40" dirty="0">
                <a:latin typeface="Trebuchet MS"/>
                <a:cs typeface="Trebuchet MS"/>
              </a:rPr>
              <a:t>Revista </a:t>
            </a:r>
            <a:r>
              <a:rPr sz="800" i="1" spc="-45" dirty="0">
                <a:latin typeface="Trebuchet MS"/>
                <a:cs typeface="Trebuchet MS"/>
              </a:rPr>
              <a:t>Lasallista de </a:t>
            </a:r>
            <a:r>
              <a:rPr sz="800" i="1" spc="-40" dirty="0">
                <a:latin typeface="Trebuchet MS"/>
                <a:cs typeface="Trebuchet MS"/>
              </a:rPr>
              <a:t>Investigación. </a:t>
            </a:r>
            <a:r>
              <a:rPr sz="800" i="1" spc="-25" dirty="0">
                <a:latin typeface="Trebuchet MS"/>
                <a:cs typeface="Trebuchet MS"/>
              </a:rPr>
              <a:t>12</a:t>
            </a:r>
            <a:r>
              <a:rPr sz="800" spc="-25" dirty="0">
                <a:latin typeface="Arial"/>
                <a:cs typeface="Arial"/>
              </a:rPr>
              <a:t>(1),</a:t>
            </a:r>
            <a:r>
              <a:rPr sz="800" spc="5" dirty="0">
                <a:latin typeface="Arial"/>
                <a:cs typeface="Arial"/>
              </a:rPr>
              <a:t> </a:t>
            </a:r>
            <a:r>
              <a:rPr sz="800" spc="-35" dirty="0">
                <a:latin typeface="Arial"/>
                <a:cs typeface="Arial"/>
              </a:rPr>
              <a:t>99-124.</a:t>
            </a:r>
            <a:endParaRPr sz="8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015" y="321690"/>
            <a:ext cx="1731010"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Trebuchet MS"/>
                <a:cs typeface="Trebuchet MS"/>
              </a:rPr>
              <a:t>Tipos de</a:t>
            </a:r>
            <a:r>
              <a:rPr sz="2400" spc="-280" dirty="0">
                <a:latin typeface="Trebuchet MS"/>
                <a:cs typeface="Trebuchet MS"/>
              </a:rPr>
              <a:t> </a:t>
            </a:r>
            <a:r>
              <a:rPr sz="2400" spc="-140" dirty="0">
                <a:latin typeface="Trebuchet MS"/>
                <a:cs typeface="Trebuchet MS"/>
              </a:rPr>
              <a:t>citas</a:t>
            </a:r>
            <a:endParaRPr sz="2400">
              <a:latin typeface="Trebuchet MS"/>
              <a:cs typeface="Trebuchet MS"/>
            </a:endParaRPr>
          </a:p>
        </p:txBody>
      </p:sp>
      <p:sp>
        <p:nvSpPr>
          <p:cNvPr id="3" name="object 3"/>
          <p:cNvSpPr txBox="1"/>
          <p:nvPr/>
        </p:nvSpPr>
        <p:spPr>
          <a:xfrm>
            <a:off x="107188" y="1123950"/>
            <a:ext cx="4299585" cy="2252540"/>
          </a:xfrm>
          <a:prstGeom prst="rect">
            <a:avLst/>
          </a:prstGeom>
        </p:spPr>
        <p:txBody>
          <a:bodyPr vert="horz" wrap="square" lIns="0" tIns="13335" rIns="0" bIns="0" rtlCol="0">
            <a:spAutoFit/>
          </a:bodyPr>
          <a:lstStyle/>
          <a:p>
            <a:pPr marL="1426845">
              <a:lnSpc>
                <a:spcPct val="100000"/>
              </a:lnSpc>
              <a:spcBef>
                <a:spcPts val="105"/>
              </a:spcBef>
            </a:pPr>
            <a:r>
              <a:rPr sz="1400" b="1" spc="-114" dirty="0">
                <a:latin typeface="Trebuchet MS"/>
                <a:cs typeface="Trebuchet MS"/>
              </a:rPr>
              <a:t>CITA</a:t>
            </a:r>
            <a:r>
              <a:rPr sz="1400" b="1" spc="-130" dirty="0">
                <a:latin typeface="Trebuchet MS"/>
                <a:cs typeface="Trebuchet MS"/>
              </a:rPr>
              <a:t> </a:t>
            </a:r>
            <a:r>
              <a:rPr sz="1400" b="1" spc="-65" dirty="0">
                <a:latin typeface="Trebuchet MS"/>
                <a:cs typeface="Trebuchet MS"/>
              </a:rPr>
              <a:t>INTEGRADA</a:t>
            </a:r>
            <a:endParaRPr sz="1400" dirty="0">
              <a:latin typeface="Trebuchet MS"/>
              <a:cs typeface="Trebuchet MS"/>
            </a:endParaRPr>
          </a:p>
          <a:p>
            <a:pPr>
              <a:lnSpc>
                <a:spcPct val="100000"/>
              </a:lnSpc>
              <a:spcBef>
                <a:spcPts val="15"/>
              </a:spcBef>
            </a:pPr>
            <a:endParaRPr sz="1450" dirty="0">
              <a:latin typeface="Times New Roman"/>
              <a:cs typeface="Times New Roman"/>
            </a:endParaRPr>
          </a:p>
          <a:p>
            <a:pPr marL="72000" marR="5080" algn="just">
              <a:lnSpc>
                <a:spcPct val="100000"/>
              </a:lnSpc>
            </a:pPr>
            <a:r>
              <a:rPr sz="1300" spc="-125" dirty="0">
                <a:latin typeface="Arial"/>
                <a:cs typeface="Arial"/>
              </a:rPr>
              <a:t>El </a:t>
            </a:r>
            <a:r>
              <a:rPr sz="1300" spc="-50" dirty="0">
                <a:latin typeface="Arial"/>
                <a:cs typeface="Arial"/>
              </a:rPr>
              <a:t>nombre </a:t>
            </a:r>
            <a:r>
              <a:rPr sz="1300" spc="-40" dirty="0">
                <a:latin typeface="Arial"/>
                <a:cs typeface="Arial"/>
              </a:rPr>
              <a:t>del </a:t>
            </a:r>
            <a:r>
              <a:rPr sz="1300" spc="-25" dirty="0">
                <a:latin typeface="Arial"/>
                <a:cs typeface="Arial"/>
              </a:rPr>
              <a:t>autor </a:t>
            </a:r>
            <a:r>
              <a:rPr sz="1300" spc="-50" dirty="0">
                <a:latin typeface="Arial"/>
                <a:cs typeface="Arial"/>
              </a:rPr>
              <a:t>referenciado </a:t>
            </a:r>
            <a:r>
              <a:rPr sz="1300" spc="-120" dirty="0">
                <a:latin typeface="Arial"/>
                <a:cs typeface="Arial"/>
              </a:rPr>
              <a:t>se </a:t>
            </a:r>
            <a:r>
              <a:rPr sz="1300" spc="-50" dirty="0">
                <a:latin typeface="Arial"/>
                <a:cs typeface="Arial"/>
              </a:rPr>
              <a:t>incluye </a:t>
            </a:r>
            <a:r>
              <a:rPr sz="1300" spc="-65" dirty="0">
                <a:latin typeface="Arial"/>
                <a:cs typeface="Arial"/>
              </a:rPr>
              <a:t>en </a:t>
            </a:r>
            <a:r>
              <a:rPr sz="1300" spc="-35" dirty="0">
                <a:latin typeface="Arial"/>
                <a:cs typeface="Arial"/>
              </a:rPr>
              <a:t>el </a:t>
            </a:r>
            <a:r>
              <a:rPr lang="es-CO" sz="1300" spc="-70" dirty="0">
                <a:latin typeface="Arial"/>
                <a:cs typeface="Arial"/>
              </a:rPr>
              <a:t>discurso </a:t>
            </a:r>
            <a:r>
              <a:rPr lang="es-CO" sz="1300" spc="-40" dirty="0">
                <a:latin typeface="Arial"/>
                <a:cs typeface="Arial"/>
              </a:rPr>
              <a:t>del </a:t>
            </a:r>
            <a:r>
              <a:rPr lang="es-CO" sz="1300" spc="-35" dirty="0">
                <a:latin typeface="Arial"/>
                <a:cs typeface="Arial"/>
              </a:rPr>
              <a:t>escritor </a:t>
            </a:r>
            <a:r>
              <a:rPr lang="es-CO" sz="1300" spc="-40" dirty="0">
                <a:latin typeface="Arial"/>
                <a:cs typeface="Arial"/>
              </a:rPr>
              <a:t>del artículo, </a:t>
            </a:r>
            <a:r>
              <a:rPr lang="es-CO" sz="1300" spc="-75" dirty="0">
                <a:latin typeface="Arial"/>
                <a:cs typeface="Arial"/>
              </a:rPr>
              <a:t>destacando </a:t>
            </a:r>
            <a:r>
              <a:rPr lang="es-CO" sz="1300" spc="-100" dirty="0">
                <a:latin typeface="Arial"/>
                <a:cs typeface="Arial"/>
              </a:rPr>
              <a:t>su </a:t>
            </a:r>
            <a:r>
              <a:rPr lang="es-CO" sz="1300" spc="-35" dirty="0">
                <a:latin typeface="Arial"/>
                <a:cs typeface="Arial"/>
              </a:rPr>
              <a:t>aporte </a:t>
            </a:r>
            <a:r>
              <a:rPr lang="es-CO" sz="1300" spc="-40" dirty="0">
                <a:latin typeface="Arial"/>
                <a:cs typeface="Arial"/>
              </a:rPr>
              <a:t>o </a:t>
            </a:r>
            <a:r>
              <a:rPr lang="es-CO" sz="1300" spc="-35" dirty="0">
                <a:latin typeface="Arial"/>
                <a:cs typeface="Arial"/>
              </a:rPr>
              <a:t>contribución </a:t>
            </a:r>
            <a:r>
              <a:rPr lang="es-CO" sz="1300" spc="-50" dirty="0">
                <a:latin typeface="Arial"/>
                <a:cs typeface="Arial"/>
              </a:rPr>
              <a:t>al </a:t>
            </a:r>
            <a:r>
              <a:rPr lang="es-CO" sz="1300" spc="-45" dirty="0">
                <a:latin typeface="Arial"/>
                <a:cs typeface="Arial"/>
              </a:rPr>
              <a:t>desarrollo </a:t>
            </a:r>
            <a:r>
              <a:rPr lang="es-CO" sz="1300" spc="-50" dirty="0">
                <a:latin typeface="Arial"/>
                <a:cs typeface="Arial"/>
              </a:rPr>
              <a:t>investigativo </a:t>
            </a:r>
            <a:r>
              <a:rPr lang="es-CO" sz="1300" spc="-65" dirty="0">
                <a:latin typeface="Arial"/>
                <a:cs typeface="Arial"/>
              </a:rPr>
              <a:t>sobre </a:t>
            </a:r>
            <a:r>
              <a:rPr lang="es-CO" sz="1300" spc="-35" dirty="0">
                <a:latin typeface="Arial"/>
                <a:cs typeface="Arial"/>
              </a:rPr>
              <a:t>el</a:t>
            </a:r>
            <a:r>
              <a:rPr lang="es-CO" sz="1300" spc="-204" dirty="0">
                <a:latin typeface="Arial"/>
                <a:cs typeface="Arial"/>
              </a:rPr>
              <a:t> </a:t>
            </a:r>
            <a:r>
              <a:rPr lang="es-CO" sz="1300" spc="-45" dirty="0">
                <a:latin typeface="Arial"/>
                <a:cs typeface="Arial"/>
              </a:rPr>
              <a:t>tema</a:t>
            </a:r>
            <a:r>
              <a:rPr sz="1300" spc="-45" dirty="0">
                <a:latin typeface="Arial"/>
                <a:cs typeface="Arial"/>
              </a:rPr>
              <a:t>.</a:t>
            </a:r>
            <a:r>
              <a:rPr lang="es-CO" sz="1300" spc="-45" dirty="0">
                <a:latin typeface="Arial"/>
                <a:cs typeface="Arial"/>
              </a:rPr>
              <a:t> Este realce se evidencia en la «función sintáctico-semántica del segmento textual o en la oración» (Bolívar, </a:t>
            </a:r>
            <a:r>
              <a:rPr lang="de-DE" sz="1300" spc="-45" dirty="0">
                <a:latin typeface="Arial"/>
                <a:cs typeface="Arial"/>
              </a:rPr>
              <a:t>Beke</a:t>
            </a:r>
            <a:r>
              <a:rPr lang="es-CO" sz="1300" spc="-45" dirty="0">
                <a:latin typeface="Arial"/>
                <a:cs typeface="Arial"/>
              </a:rPr>
              <a:t> y </a:t>
            </a:r>
            <a:r>
              <a:rPr lang="de-DE" sz="1300" spc="-45" dirty="0">
                <a:latin typeface="Arial"/>
                <a:cs typeface="Arial"/>
              </a:rPr>
              <a:t>Shiro</a:t>
            </a:r>
            <a:r>
              <a:rPr lang="es-CO" sz="1300" spc="-45" dirty="0">
                <a:latin typeface="Arial"/>
                <a:cs typeface="Arial"/>
              </a:rPr>
              <a:t>, 2010, p. 110) en la que se presenta a la voz ajena. Por ejemplo: la función del sujeto del verbo en oraciones activas y pasivas; la inclusión del autor en un grupo nominal o en un grupo preposicional; en un inciso; o en una metonimia. </a:t>
            </a:r>
            <a:endParaRPr sz="1200" dirty="0">
              <a:latin typeface="Arial"/>
              <a:cs typeface="Arial"/>
            </a:endParaRPr>
          </a:p>
        </p:txBody>
      </p:sp>
      <p:sp>
        <p:nvSpPr>
          <p:cNvPr id="4" name="object 4"/>
          <p:cNvSpPr txBox="1"/>
          <p:nvPr/>
        </p:nvSpPr>
        <p:spPr>
          <a:xfrm>
            <a:off x="4724400" y="1123950"/>
            <a:ext cx="4344162" cy="3954929"/>
          </a:xfrm>
          <a:prstGeom prst="rect">
            <a:avLst/>
          </a:prstGeom>
        </p:spPr>
        <p:txBody>
          <a:bodyPr vert="horz" wrap="square" lIns="0" tIns="12700" rIns="0" bIns="0" rtlCol="0">
            <a:spAutoFit/>
          </a:bodyPr>
          <a:lstStyle/>
          <a:p>
            <a:pPr marL="184785" indent="-172085">
              <a:lnSpc>
                <a:spcPct val="100000"/>
              </a:lnSpc>
              <a:spcBef>
                <a:spcPts val="720"/>
              </a:spcBef>
              <a:buChar char="•"/>
              <a:tabLst>
                <a:tab pos="185420" algn="l"/>
              </a:tabLst>
            </a:pPr>
            <a:r>
              <a:rPr lang="es-CO" sz="1200" spc="-30" dirty="0">
                <a:latin typeface="Arial"/>
                <a:cs typeface="Arial"/>
              </a:rPr>
              <a:t>Inclusión del autor en </a:t>
            </a:r>
            <a:r>
              <a:rPr lang="es-CO" sz="1200" u="sng" spc="-30" dirty="0">
                <a:latin typeface="Arial"/>
                <a:cs typeface="Arial"/>
              </a:rPr>
              <a:t>función de sujeto de oración activa</a:t>
            </a:r>
            <a:r>
              <a:rPr lang="es-CO" sz="1200" spc="-30" dirty="0">
                <a:latin typeface="Arial"/>
                <a:cs typeface="Arial"/>
              </a:rPr>
              <a:t>:</a:t>
            </a:r>
          </a:p>
          <a:p>
            <a:pPr marL="252000">
              <a:spcBef>
                <a:spcPts val="720"/>
              </a:spcBef>
              <a:tabLst>
                <a:tab pos="185420" algn="l"/>
              </a:tabLst>
            </a:pPr>
            <a:r>
              <a:rPr lang="es-CO" sz="1200" b="1" spc="-65" dirty="0">
                <a:solidFill>
                  <a:srgbClr val="00AFEF"/>
                </a:solidFill>
                <a:latin typeface="Trebuchet MS"/>
                <a:cs typeface="Trebuchet MS"/>
              </a:rPr>
              <a:t>Paul Grice (1991) </a:t>
            </a:r>
            <a:r>
              <a:rPr lang="es-CO" sz="1200" spc="-50" dirty="0">
                <a:latin typeface="Arial"/>
                <a:cs typeface="Arial"/>
              </a:rPr>
              <a:t>describe tres tipos de contexto en los cuales…</a:t>
            </a:r>
          </a:p>
          <a:p>
            <a:pPr marL="252000">
              <a:lnSpc>
                <a:spcPct val="100000"/>
              </a:lnSpc>
              <a:spcBef>
                <a:spcPts val="720"/>
              </a:spcBef>
              <a:tabLst>
                <a:tab pos="185420" algn="l"/>
              </a:tabLst>
            </a:pPr>
            <a:r>
              <a:rPr lang="es-CO" sz="1200" b="1" spc="-65" dirty="0">
                <a:solidFill>
                  <a:srgbClr val="00AFEF"/>
                </a:solidFill>
                <a:latin typeface="Trebuchet MS"/>
                <a:cs typeface="Trebuchet MS"/>
              </a:rPr>
              <a:t>Kelly Dean (2007) </a:t>
            </a:r>
            <a:r>
              <a:rPr lang="es-CO" sz="1200" spc="-30" dirty="0">
                <a:latin typeface="Arial"/>
                <a:cs typeface="Arial"/>
              </a:rPr>
              <a:t>argumenta que los malentendidos de…</a:t>
            </a:r>
          </a:p>
          <a:p>
            <a:pPr marL="184785" indent="-172085">
              <a:spcBef>
                <a:spcPts val="720"/>
              </a:spcBef>
              <a:buFontTx/>
              <a:buChar char="•"/>
              <a:tabLst>
                <a:tab pos="185420" algn="l"/>
              </a:tabLst>
            </a:pPr>
            <a:r>
              <a:rPr lang="es-CO" sz="1200" spc="-30" dirty="0">
                <a:latin typeface="Arial"/>
                <a:cs typeface="Arial"/>
              </a:rPr>
              <a:t>Inclusión del autor en </a:t>
            </a:r>
            <a:r>
              <a:rPr lang="es-CO" sz="1200" u="sng" spc="-30" dirty="0">
                <a:latin typeface="Arial"/>
                <a:cs typeface="Arial"/>
              </a:rPr>
              <a:t>función de sujeto de oración pasiva</a:t>
            </a:r>
            <a:r>
              <a:rPr lang="es-CO" sz="1200" spc="-30" dirty="0">
                <a:latin typeface="Arial"/>
                <a:cs typeface="Arial"/>
              </a:rPr>
              <a:t>:</a:t>
            </a:r>
          </a:p>
          <a:p>
            <a:pPr marL="252000">
              <a:spcBef>
                <a:spcPts val="720"/>
              </a:spcBef>
              <a:tabLst>
                <a:tab pos="185420" algn="l"/>
              </a:tabLst>
            </a:pPr>
            <a:r>
              <a:rPr lang="es-CO" sz="1200" spc="-110" dirty="0">
                <a:latin typeface="Arial"/>
                <a:cs typeface="Arial"/>
              </a:rPr>
              <a:t>Estas </a:t>
            </a:r>
            <a:r>
              <a:rPr lang="es-CO" sz="1200" spc="-60" dirty="0">
                <a:latin typeface="Arial"/>
                <a:cs typeface="Arial"/>
              </a:rPr>
              <a:t>consideraciones </a:t>
            </a:r>
            <a:r>
              <a:rPr lang="es-CO" sz="1200" spc="-65" dirty="0">
                <a:latin typeface="Arial"/>
                <a:cs typeface="Arial"/>
              </a:rPr>
              <a:t>tienen en cuenta la</a:t>
            </a:r>
            <a:r>
              <a:rPr lang="es-CO" sz="1200" spc="-30" dirty="0">
                <a:latin typeface="Arial"/>
                <a:cs typeface="Arial"/>
              </a:rPr>
              <a:t> </a:t>
            </a:r>
            <a:r>
              <a:rPr lang="es-CO" sz="1200" b="1" spc="-70" dirty="0">
                <a:solidFill>
                  <a:srgbClr val="00AFEF"/>
                </a:solidFill>
                <a:latin typeface="Trebuchet MS"/>
                <a:cs typeface="Trebuchet MS"/>
              </a:rPr>
              <a:t>indicación de </a:t>
            </a:r>
            <a:r>
              <a:rPr lang="es-CO" sz="1200" b="1" spc="-100" dirty="0">
                <a:solidFill>
                  <a:srgbClr val="00AFEF"/>
                </a:solidFill>
                <a:latin typeface="Trebuchet MS"/>
                <a:cs typeface="Trebuchet MS"/>
              </a:rPr>
              <a:t>W. </a:t>
            </a:r>
            <a:r>
              <a:rPr lang="es-CO" sz="1200" b="1" spc="-60" dirty="0">
                <a:solidFill>
                  <a:srgbClr val="00AFEF"/>
                </a:solidFill>
                <a:latin typeface="Trebuchet MS"/>
                <a:cs typeface="Trebuchet MS"/>
              </a:rPr>
              <a:t>Iser </a:t>
            </a:r>
            <a:r>
              <a:rPr lang="es-CO" sz="1200" b="1" spc="-90" dirty="0">
                <a:solidFill>
                  <a:srgbClr val="00AFEF"/>
                </a:solidFill>
                <a:latin typeface="Trebuchet MS"/>
                <a:cs typeface="Trebuchet MS"/>
              </a:rPr>
              <a:t>(1975) </a:t>
            </a:r>
            <a:r>
              <a:rPr lang="es-CO" sz="1200" spc="-55" dirty="0">
                <a:latin typeface="Arial"/>
                <a:cs typeface="Arial"/>
              </a:rPr>
              <a:t>según la cual…</a:t>
            </a:r>
          </a:p>
          <a:p>
            <a:pPr marL="252000">
              <a:spcBef>
                <a:spcPts val="720"/>
              </a:spcBef>
              <a:tabLst>
                <a:tab pos="185420" algn="l"/>
              </a:tabLst>
            </a:pPr>
            <a:r>
              <a:rPr lang="es-CO" sz="1200" spc="-30" dirty="0">
                <a:latin typeface="Arial"/>
                <a:cs typeface="Arial"/>
              </a:rPr>
              <a:t>Esta investigación sigue el planteamiento de </a:t>
            </a:r>
            <a:r>
              <a:rPr lang="es-CO" sz="1200" b="1" spc="-70" dirty="0">
                <a:solidFill>
                  <a:srgbClr val="00AFEF"/>
                </a:solidFill>
                <a:latin typeface="Trebuchet MS"/>
                <a:cs typeface="Trebuchet MS"/>
              </a:rPr>
              <a:t>Stone (2014)</a:t>
            </a:r>
            <a:r>
              <a:rPr lang="es-CO" sz="1200" spc="-30" dirty="0">
                <a:latin typeface="Arial"/>
                <a:cs typeface="Arial"/>
              </a:rPr>
              <a:t> con el fin de…</a:t>
            </a:r>
          </a:p>
          <a:p>
            <a:pPr marL="184785" marR="84455" indent="-172085">
              <a:lnSpc>
                <a:spcPct val="150000"/>
              </a:lnSpc>
              <a:spcBef>
                <a:spcPts val="100"/>
              </a:spcBef>
              <a:buChar char="•"/>
              <a:tabLst>
                <a:tab pos="185420" algn="l"/>
              </a:tabLst>
            </a:pPr>
            <a:r>
              <a:rPr lang="es-CO" sz="1200" spc="-30" dirty="0">
                <a:latin typeface="Arial"/>
                <a:cs typeface="Arial"/>
              </a:rPr>
              <a:t>Inclusión del autor en un </a:t>
            </a:r>
            <a:r>
              <a:rPr lang="es-CO" sz="1200" u="sng" spc="-30" dirty="0">
                <a:latin typeface="Arial"/>
                <a:cs typeface="Arial"/>
              </a:rPr>
              <a:t>grupo nominal</a:t>
            </a:r>
            <a:r>
              <a:rPr lang="es-CO" sz="1200" spc="-30" dirty="0">
                <a:latin typeface="Arial"/>
                <a:cs typeface="Arial"/>
              </a:rPr>
              <a:t>: </a:t>
            </a:r>
          </a:p>
          <a:p>
            <a:pPr marL="252000" marR="84455">
              <a:lnSpc>
                <a:spcPct val="150000"/>
              </a:lnSpc>
              <a:spcBef>
                <a:spcPts val="100"/>
              </a:spcBef>
              <a:tabLst>
                <a:tab pos="185420" algn="l"/>
              </a:tabLst>
            </a:pPr>
            <a:r>
              <a:rPr lang="es-CO" sz="1200" spc="-30" dirty="0">
                <a:latin typeface="Arial"/>
                <a:cs typeface="Arial"/>
              </a:rPr>
              <a:t>La </a:t>
            </a:r>
            <a:r>
              <a:rPr lang="es-CO" sz="1200" b="1" spc="-65" dirty="0">
                <a:solidFill>
                  <a:srgbClr val="00AFEF"/>
                </a:solidFill>
                <a:latin typeface="Trebuchet MS"/>
                <a:cs typeface="Trebuchet MS"/>
              </a:rPr>
              <a:t>ética foucaultiana </a:t>
            </a:r>
            <a:r>
              <a:rPr lang="es-CO" sz="1200" spc="-35" dirty="0">
                <a:latin typeface="Arial"/>
                <a:cs typeface="Arial"/>
              </a:rPr>
              <a:t>del cuidado de sí postula que… </a:t>
            </a:r>
          </a:p>
          <a:p>
            <a:pPr marL="252000" marR="84455">
              <a:lnSpc>
                <a:spcPct val="150000"/>
              </a:lnSpc>
              <a:spcBef>
                <a:spcPts val="100"/>
              </a:spcBef>
              <a:tabLst>
                <a:tab pos="185420" algn="l"/>
              </a:tabLst>
            </a:pPr>
            <a:r>
              <a:rPr lang="es-CO" sz="1200" spc="-35" dirty="0">
                <a:latin typeface="Arial"/>
                <a:cs typeface="Arial"/>
              </a:rPr>
              <a:t>La </a:t>
            </a:r>
            <a:r>
              <a:rPr lang="es-CO" sz="1200" b="1" spc="-65" dirty="0">
                <a:solidFill>
                  <a:srgbClr val="00AFEF"/>
                </a:solidFill>
                <a:latin typeface="Trebuchet MS"/>
                <a:cs typeface="Trebuchet MS"/>
              </a:rPr>
              <a:t>distinción fregeana </a:t>
            </a:r>
            <a:r>
              <a:rPr lang="es-CO" sz="1200" spc="-55" dirty="0">
                <a:latin typeface="Arial"/>
                <a:cs typeface="Arial"/>
              </a:rPr>
              <a:t>entre concepto y objeto muestra que…</a:t>
            </a:r>
            <a:r>
              <a:rPr lang="es-CO" sz="1200" spc="-20" dirty="0">
                <a:latin typeface="Arial"/>
                <a:cs typeface="Arial"/>
              </a:rPr>
              <a:t>  </a:t>
            </a:r>
            <a:r>
              <a:rPr lang="es-CO" sz="1200" spc="-30" dirty="0">
                <a:latin typeface="Arial"/>
                <a:cs typeface="Arial"/>
              </a:rPr>
              <a:t> </a:t>
            </a:r>
          </a:p>
          <a:p>
            <a:pPr marL="184785" marR="5080" indent="-172085">
              <a:lnSpc>
                <a:spcPct val="150000"/>
              </a:lnSpc>
              <a:buChar char="•"/>
              <a:tabLst>
                <a:tab pos="185420" algn="l"/>
              </a:tabLst>
            </a:pPr>
            <a:r>
              <a:rPr lang="es-CO" sz="1200" spc="-30" dirty="0">
                <a:latin typeface="Arial"/>
                <a:cs typeface="Arial"/>
              </a:rPr>
              <a:t>Inclusión del autor en un </a:t>
            </a:r>
            <a:r>
              <a:rPr lang="es-CO" sz="1200" u="sng" spc="-30" dirty="0">
                <a:latin typeface="Arial"/>
                <a:cs typeface="Arial"/>
              </a:rPr>
              <a:t>grupo preposicional</a:t>
            </a:r>
            <a:r>
              <a:rPr lang="es-CO" sz="1200" spc="-30" dirty="0">
                <a:latin typeface="Arial"/>
                <a:cs typeface="Arial"/>
              </a:rPr>
              <a:t>:</a:t>
            </a:r>
          </a:p>
          <a:p>
            <a:pPr marL="252000" marR="84455">
              <a:lnSpc>
                <a:spcPct val="150000"/>
              </a:lnSpc>
              <a:spcBef>
                <a:spcPts val="100"/>
              </a:spcBef>
              <a:tabLst>
                <a:tab pos="185420" algn="l"/>
              </a:tabLst>
            </a:pPr>
            <a:r>
              <a:rPr lang="es-CO" sz="1200" spc="-30" dirty="0">
                <a:latin typeface="Arial"/>
                <a:cs typeface="Arial"/>
              </a:rPr>
              <a:t>Para </a:t>
            </a:r>
            <a:r>
              <a:rPr lang="es-CO" sz="1200" b="1" spc="-65" dirty="0">
                <a:solidFill>
                  <a:srgbClr val="00AFEF"/>
                </a:solidFill>
                <a:latin typeface="Trebuchet MS"/>
                <a:cs typeface="Trebuchet MS"/>
              </a:rPr>
              <a:t>Nietzsche y Foucault </a:t>
            </a:r>
            <a:r>
              <a:rPr lang="es-CO" sz="1200" spc="-35" dirty="0">
                <a:latin typeface="Arial"/>
                <a:cs typeface="Arial"/>
              </a:rPr>
              <a:t>la estética tiene…</a:t>
            </a:r>
          </a:p>
          <a:p>
            <a:pPr marL="252000" marR="84455">
              <a:lnSpc>
                <a:spcPct val="150000"/>
              </a:lnSpc>
              <a:spcBef>
                <a:spcPts val="100"/>
              </a:spcBef>
              <a:tabLst>
                <a:tab pos="185420" algn="l"/>
              </a:tabLst>
            </a:pPr>
            <a:r>
              <a:rPr lang="es-CO" sz="1200" spc="-35" dirty="0">
                <a:latin typeface="Arial"/>
                <a:cs typeface="Arial"/>
              </a:rPr>
              <a:t>Según el argumento de </a:t>
            </a:r>
            <a:r>
              <a:rPr lang="es-CO" sz="1200" b="1" spc="-65" dirty="0">
                <a:solidFill>
                  <a:srgbClr val="00AFEF"/>
                </a:solidFill>
                <a:latin typeface="Trebuchet MS"/>
                <a:cs typeface="Trebuchet MS"/>
              </a:rPr>
              <a:t>Wittgenstein</a:t>
            </a:r>
            <a:r>
              <a:rPr lang="es-CO" sz="1200" spc="-35" dirty="0">
                <a:latin typeface="Arial"/>
                <a:cs typeface="Arial"/>
              </a:rPr>
              <a:t>, un </a:t>
            </a:r>
            <a:r>
              <a:rPr lang="es-CO" sz="1200" spc="-55" dirty="0">
                <a:latin typeface="Arial"/>
                <a:cs typeface="Arial"/>
              </a:rPr>
              <a:t>concepto…</a:t>
            </a:r>
          </a:p>
          <a:p>
            <a:pPr marL="252000" marR="84455">
              <a:lnSpc>
                <a:spcPct val="150000"/>
              </a:lnSpc>
              <a:spcBef>
                <a:spcPts val="100"/>
              </a:spcBef>
              <a:tabLst>
                <a:tab pos="185420" algn="l"/>
              </a:tabLst>
            </a:pPr>
            <a:endParaRPr lang="es-CO" sz="1200" spc="-55" dirty="0">
              <a:latin typeface="Arial"/>
              <a:cs typeface="Arial"/>
            </a:endParaRPr>
          </a:p>
        </p:txBody>
      </p:sp>
      <p:sp>
        <p:nvSpPr>
          <p:cNvPr id="7" name="Rectángulo 6"/>
          <p:cNvSpPr/>
          <p:nvPr/>
        </p:nvSpPr>
        <p:spPr>
          <a:xfrm>
            <a:off x="92853" y="3562350"/>
            <a:ext cx="4322219" cy="1495281"/>
          </a:xfrm>
          <a:prstGeom prst="rect">
            <a:avLst/>
          </a:prstGeom>
        </p:spPr>
        <p:txBody>
          <a:bodyPr wrap="square">
            <a:spAutoFit/>
          </a:bodyPr>
          <a:lstStyle/>
          <a:p>
            <a:pPr marL="184785" indent="-172085">
              <a:lnSpc>
                <a:spcPct val="100000"/>
              </a:lnSpc>
              <a:spcBef>
                <a:spcPts val="720"/>
              </a:spcBef>
              <a:buChar char="•"/>
              <a:tabLst>
                <a:tab pos="185420" algn="l"/>
              </a:tabLst>
            </a:pPr>
            <a:r>
              <a:rPr lang="es-CO" sz="1200" spc="-30" dirty="0">
                <a:latin typeface="Arial"/>
                <a:cs typeface="Arial"/>
              </a:rPr>
              <a:t>Ejemplo de inclusión del autor en un inciso:</a:t>
            </a:r>
          </a:p>
          <a:p>
            <a:pPr marL="252000">
              <a:spcBef>
                <a:spcPts val="720"/>
              </a:spcBef>
              <a:tabLst>
                <a:tab pos="185420" algn="l"/>
              </a:tabLst>
            </a:pPr>
            <a:r>
              <a:rPr lang="es-CO" sz="1200" spc="-30" dirty="0">
                <a:latin typeface="Arial"/>
                <a:cs typeface="Arial"/>
              </a:rPr>
              <a:t>Las escuelas helenísticas</a:t>
            </a:r>
            <a:r>
              <a:rPr lang="es-CO" sz="1200" b="1" spc="-65" dirty="0">
                <a:solidFill>
                  <a:srgbClr val="00AFEF"/>
                </a:solidFill>
                <a:latin typeface="Trebuchet MS"/>
                <a:cs typeface="Trebuchet MS"/>
              </a:rPr>
              <a:t>, como subraya Pierre Hadot (1998),</a:t>
            </a:r>
            <a:r>
              <a:rPr lang="es-CO" sz="1200" spc="-30" dirty="0">
                <a:latin typeface="Arial"/>
                <a:cs typeface="Arial"/>
              </a:rPr>
              <a:t> concebían la filosofía como una forma de vida.</a:t>
            </a:r>
          </a:p>
          <a:p>
            <a:pPr marL="184785" indent="-172085">
              <a:lnSpc>
                <a:spcPct val="100000"/>
              </a:lnSpc>
              <a:spcBef>
                <a:spcPts val="720"/>
              </a:spcBef>
              <a:buChar char="•"/>
              <a:tabLst>
                <a:tab pos="185420" algn="l"/>
              </a:tabLst>
            </a:pPr>
            <a:r>
              <a:rPr lang="es-CO" sz="1200" spc="-30" dirty="0">
                <a:latin typeface="Arial"/>
                <a:cs typeface="Arial"/>
              </a:rPr>
              <a:t>Inclusión de un autor en una metonimia: </a:t>
            </a:r>
          </a:p>
          <a:p>
            <a:pPr marL="252000">
              <a:lnSpc>
                <a:spcPct val="100000"/>
              </a:lnSpc>
              <a:spcBef>
                <a:spcPts val="720"/>
              </a:spcBef>
              <a:tabLst>
                <a:tab pos="185420" algn="l"/>
              </a:tabLst>
            </a:pPr>
            <a:r>
              <a:rPr lang="es-CO" sz="1200" spc="-50" dirty="0">
                <a:latin typeface="Arial"/>
                <a:cs typeface="Arial"/>
              </a:rPr>
              <a:t>Mientras el </a:t>
            </a:r>
            <a:r>
              <a:rPr lang="es-CO" sz="1200" b="1" spc="-70" dirty="0">
                <a:solidFill>
                  <a:srgbClr val="00AFEF"/>
                </a:solidFill>
                <a:latin typeface="Trebuchet MS"/>
                <a:cs typeface="Trebuchet MS"/>
              </a:rPr>
              <a:t>taylorismo</a:t>
            </a:r>
            <a:r>
              <a:rPr lang="es-CO" sz="1200" spc="-50" dirty="0">
                <a:latin typeface="Arial"/>
                <a:cs typeface="Arial"/>
              </a:rPr>
              <a:t> defiende que…</a:t>
            </a:r>
          </a:p>
          <a:p>
            <a:pPr marL="252000">
              <a:lnSpc>
                <a:spcPct val="100000"/>
              </a:lnSpc>
              <a:spcBef>
                <a:spcPts val="200"/>
              </a:spcBef>
              <a:tabLst>
                <a:tab pos="185420" algn="l"/>
              </a:tabLst>
            </a:pPr>
            <a:r>
              <a:rPr lang="es-CO" sz="1200" spc="-30" dirty="0">
                <a:latin typeface="Arial"/>
                <a:cs typeface="Arial"/>
              </a:rPr>
              <a:t>En su defensa, </a:t>
            </a:r>
            <a:r>
              <a:rPr lang="es-CO" sz="1200" b="1" spc="-70" dirty="0">
                <a:solidFill>
                  <a:srgbClr val="00AFEF"/>
                </a:solidFill>
                <a:latin typeface="Trebuchet MS"/>
                <a:cs typeface="Trebuchet MS"/>
              </a:rPr>
              <a:t>la teoría marxista </a:t>
            </a:r>
            <a:r>
              <a:rPr lang="es-CO" sz="1200" spc="-30" dirty="0">
                <a:latin typeface="Arial"/>
                <a:cs typeface="Arial"/>
              </a:rPr>
              <a:t>aduce que…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015" y="321690"/>
            <a:ext cx="1731010"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Trebuchet MS"/>
                <a:cs typeface="Trebuchet MS"/>
              </a:rPr>
              <a:t>Tipos de</a:t>
            </a:r>
            <a:r>
              <a:rPr sz="2400" spc="-280" dirty="0">
                <a:latin typeface="Trebuchet MS"/>
                <a:cs typeface="Trebuchet MS"/>
              </a:rPr>
              <a:t> </a:t>
            </a:r>
            <a:r>
              <a:rPr sz="2400" spc="-140" dirty="0">
                <a:latin typeface="Trebuchet MS"/>
                <a:cs typeface="Trebuchet MS"/>
              </a:rPr>
              <a:t>citas</a:t>
            </a:r>
            <a:endParaRPr sz="2400">
              <a:latin typeface="Trebuchet MS"/>
              <a:cs typeface="Trebuchet MS"/>
            </a:endParaRPr>
          </a:p>
        </p:txBody>
      </p:sp>
      <p:sp>
        <p:nvSpPr>
          <p:cNvPr id="3" name="object 3"/>
          <p:cNvSpPr txBox="1"/>
          <p:nvPr/>
        </p:nvSpPr>
        <p:spPr>
          <a:xfrm>
            <a:off x="121920" y="1473610"/>
            <a:ext cx="4419600" cy="2391039"/>
          </a:xfrm>
          <a:prstGeom prst="rect">
            <a:avLst/>
          </a:prstGeom>
        </p:spPr>
        <p:txBody>
          <a:bodyPr vert="horz" wrap="square" lIns="0" tIns="13335" rIns="0" bIns="0" rtlCol="0">
            <a:spAutoFit/>
          </a:bodyPr>
          <a:lstStyle/>
          <a:p>
            <a:pPr algn="ctr">
              <a:lnSpc>
                <a:spcPct val="100000"/>
              </a:lnSpc>
            </a:pPr>
            <a:r>
              <a:rPr lang="es-CO" sz="1400" b="1" spc="-114" dirty="0">
                <a:latin typeface="Trebuchet MS"/>
                <a:cs typeface="Trebuchet MS"/>
              </a:rPr>
              <a:t>   </a:t>
            </a:r>
            <a:r>
              <a:rPr sz="1400" b="1" spc="-114" dirty="0">
                <a:latin typeface="Trebuchet MS"/>
                <a:cs typeface="Trebuchet MS"/>
              </a:rPr>
              <a:t>CITA </a:t>
            </a:r>
            <a:r>
              <a:rPr lang="es-CO" sz="1400" b="1" spc="-114" dirty="0">
                <a:latin typeface="Trebuchet MS"/>
                <a:cs typeface="Trebuchet MS"/>
              </a:rPr>
              <a:t>REFERENCIAL </a:t>
            </a:r>
            <a:r>
              <a:rPr sz="1400" b="1" spc="-25" dirty="0">
                <a:latin typeface="Trebuchet MS"/>
                <a:cs typeface="Trebuchet MS"/>
              </a:rPr>
              <a:t>NO</a:t>
            </a:r>
            <a:r>
              <a:rPr sz="1400" b="1" spc="-130" dirty="0">
                <a:latin typeface="Trebuchet MS"/>
                <a:cs typeface="Trebuchet MS"/>
              </a:rPr>
              <a:t> </a:t>
            </a:r>
            <a:r>
              <a:rPr sz="1400" b="1" spc="-65" dirty="0">
                <a:latin typeface="Trebuchet MS"/>
                <a:cs typeface="Trebuchet MS"/>
              </a:rPr>
              <a:t>INTEGRADA</a:t>
            </a:r>
            <a:endParaRPr lang="es-CO" sz="1400" b="1" spc="-65" dirty="0">
              <a:latin typeface="Trebuchet MS"/>
              <a:cs typeface="Trebuchet MS"/>
            </a:endParaRPr>
          </a:p>
          <a:p>
            <a:pPr>
              <a:lnSpc>
                <a:spcPct val="100000"/>
              </a:lnSpc>
              <a:spcBef>
                <a:spcPts val="20"/>
              </a:spcBef>
            </a:pPr>
            <a:endParaRPr sz="1450" dirty="0">
              <a:latin typeface="Times New Roman"/>
              <a:cs typeface="Times New Roman"/>
            </a:endParaRPr>
          </a:p>
          <a:p>
            <a:pPr marL="72000" algn="just">
              <a:spcAft>
                <a:spcPts val="0"/>
              </a:spcAft>
            </a:pPr>
            <a:r>
              <a:rPr lang="es-CO" sz="1250" dirty="0">
                <a:latin typeface="Arial" panose="020B0604020202020204" pitchFamily="34" charset="0"/>
                <a:ea typeface="Times New Roman" panose="02020603050405020304" pitchFamily="18" charset="0"/>
              </a:rPr>
              <a:t>Este tipo de cita se asimila a la función discursiva de los testigos (Cisneros y Olave, 2012, p. 84) y a la estrategia del resumen (ver diapositiva 24). Con ella el autor del artículo indica una fuente a la que atribuye de una «manera indirecta o implícita conocimiento que considera relevante, pero con la cual no se compromete de manera [explícita] o discursiva […] Con este tipo de citas, que en realidad son una</a:t>
            </a:r>
            <a:r>
              <a:rPr lang="es-CO" sz="1300" dirty="0">
                <a:latin typeface="Arial" panose="020B0604020202020204" pitchFamily="34" charset="0"/>
                <a:ea typeface="Times New Roman" panose="02020603050405020304" pitchFamily="18" charset="0"/>
              </a:rPr>
              <a:t> </a:t>
            </a:r>
            <a:r>
              <a:rPr lang="es-CO" sz="1250" dirty="0">
                <a:latin typeface="Arial" panose="020B0604020202020204" pitchFamily="34" charset="0"/>
                <a:ea typeface="Times New Roman" panose="02020603050405020304" pitchFamily="18" charset="0"/>
              </a:rPr>
              <a:t>referencia/señal</a:t>
            </a:r>
            <a:r>
              <a:rPr lang="es-CO" sz="1300" dirty="0">
                <a:latin typeface="Arial" panose="020B0604020202020204" pitchFamily="34" charset="0"/>
                <a:ea typeface="Times New Roman" panose="02020603050405020304" pitchFamily="18" charset="0"/>
              </a:rPr>
              <a:t>, </a:t>
            </a:r>
            <a:r>
              <a:rPr lang="es-CO" sz="1250" dirty="0">
                <a:latin typeface="Arial" panose="020B0604020202020204" pitchFamily="34" charset="0"/>
                <a:ea typeface="Times New Roman" panose="02020603050405020304" pitchFamily="18" charset="0"/>
              </a:rPr>
              <a:t>se evidencia el origen o fundamentación</a:t>
            </a:r>
            <a:r>
              <a:rPr lang="es-CO" sz="1300" dirty="0">
                <a:latin typeface="Arial" panose="020B0604020202020204" pitchFamily="34" charset="0"/>
                <a:ea typeface="Times New Roman" panose="02020603050405020304" pitchFamily="18" charset="0"/>
              </a:rPr>
              <a:t> de </a:t>
            </a:r>
            <a:r>
              <a:rPr lang="es-CO" sz="1250" dirty="0">
                <a:latin typeface="Arial" panose="020B0604020202020204" pitchFamily="34" charset="0"/>
                <a:ea typeface="Times New Roman" panose="02020603050405020304" pitchFamily="18" charset="0"/>
              </a:rPr>
              <a:t>un contenido o planteamiento» (Sánchez Upegui, 2016, p. 202).</a:t>
            </a:r>
            <a:endParaRPr lang="es-CO" sz="1250" dirty="0">
              <a:latin typeface="Times New Roman" panose="02020603050405020304" pitchFamily="18" charset="0"/>
              <a:ea typeface="Times New Roman" panose="02020603050405020304" pitchFamily="18" charset="0"/>
            </a:endParaRPr>
          </a:p>
        </p:txBody>
      </p:sp>
      <p:sp>
        <p:nvSpPr>
          <p:cNvPr id="5" name="object 5"/>
          <p:cNvSpPr txBox="1"/>
          <p:nvPr/>
        </p:nvSpPr>
        <p:spPr>
          <a:xfrm>
            <a:off x="4572000" y="4625409"/>
            <a:ext cx="4449445" cy="518091"/>
          </a:xfrm>
          <a:prstGeom prst="rect">
            <a:avLst/>
          </a:prstGeom>
        </p:spPr>
        <p:txBody>
          <a:bodyPr vert="horz" wrap="square" lIns="0" tIns="12700" rIns="0" bIns="0" rtlCol="0">
            <a:spAutoFit/>
          </a:bodyPr>
          <a:lstStyle/>
          <a:p>
            <a:pPr marL="12700" marR="5080" algn="just">
              <a:lnSpc>
                <a:spcPct val="100000"/>
              </a:lnSpc>
              <a:spcBef>
                <a:spcPts val="100"/>
              </a:spcBef>
            </a:pPr>
            <a:r>
              <a:rPr lang="es-CO" sz="800" spc="-45" dirty="0">
                <a:latin typeface="Arial"/>
                <a:cs typeface="Arial"/>
              </a:rPr>
              <a:t>* </a:t>
            </a:r>
            <a:r>
              <a:rPr lang="es-CO" sz="800" spc="-40" dirty="0">
                <a:latin typeface="Arial"/>
                <a:cs typeface="Arial"/>
              </a:rPr>
              <a:t>Mendoza </a:t>
            </a:r>
            <a:r>
              <a:rPr lang="es-CO" sz="800" spc="-25" dirty="0">
                <a:latin typeface="Arial"/>
                <a:cs typeface="Arial"/>
              </a:rPr>
              <a:t>Fillola, </a:t>
            </a:r>
            <a:r>
              <a:rPr lang="es-CO" sz="800" spc="-45" dirty="0">
                <a:latin typeface="Arial"/>
                <a:cs typeface="Arial"/>
              </a:rPr>
              <a:t>A. </a:t>
            </a:r>
            <a:r>
              <a:rPr lang="es-CO" sz="800" spc="-40" dirty="0">
                <a:latin typeface="Arial"/>
                <a:cs typeface="Arial"/>
              </a:rPr>
              <a:t>(1996). </a:t>
            </a:r>
            <a:r>
              <a:rPr lang="es-CO" sz="800" spc="-70" dirty="0">
                <a:latin typeface="Arial"/>
                <a:cs typeface="Arial"/>
              </a:rPr>
              <a:t>El </a:t>
            </a:r>
            <a:r>
              <a:rPr lang="es-CO" sz="800" spc="-10" dirty="0">
                <a:latin typeface="Arial"/>
                <a:cs typeface="Arial"/>
              </a:rPr>
              <a:t>intertexto </a:t>
            </a:r>
            <a:r>
              <a:rPr lang="es-CO" sz="800" spc="-30" dirty="0">
                <a:latin typeface="Arial"/>
                <a:cs typeface="Arial"/>
              </a:rPr>
              <a:t>del </a:t>
            </a:r>
            <a:r>
              <a:rPr lang="es-CO" sz="800" spc="-15" dirty="0">
                <a:latin typeface="Arial"/>
                <a:cs typeface="Arial"/>
              </a:rPr>
              <a:t>lector: </a:t>
            </a:r>
            <a:r>
              <a:rPr lang="es-CO" sz="800" spc="-25" dirty="0">
                <a:latin typeface="Arial"/>
                <a:cs typeface="Arial"/>
              </a:rPr>
              <a:t>un </a:t>
            </a:r>
            <a:r>
              <a:rPr lang="es-CO" sz="800" spc="-40" dirty="0">
                <a:latin typeface="Arial"/>
                <a:cs typeface="Arial"/>
              </a:rPr>
              <a:t>análisis </a:t>
            </a:r>
            <a:r>
              <a:rPr lang="es-CO" sz="800" spc="-50" dirty="0">
                <a:latin typeface="Arial"/>
                <a:cs typeface="Arial"/>
              </a:rPr>
              <a:t>desde </a:t>
            </a:r>
            <a:r>
              <a:rPr lang="es-CO" sz="800" spc="-30" dirty="0">
                <a:latin typeface="Arial"/>
                <a:cs typeface="Arial"/>
              </a:rPr>
              <a:t>la </a:t>
            </a:r>
            <a:r>
              <a:rPr lang="es-CO" sz="800" spc="-35" dirty="0">
                <a:latin typeface="Arial"/>
                <a:cs typeface="Arial"/>
              </a:rPr>
              <a:t>perspectiva </a:t>
            </a:r>
            <a:r>
              <a:rPr lang="es-CO" sz="800" spc="-40" dirty="0">
                <a:latin typeface="Arial"/>
                <a:cs typeface="Arial"/>
              </a:rPr>
              <a:t>de </a:t>
            </a:r>
            <a:r>
              <a:rPr lang="es-CO" sz="800" spc="-25" dirty="0">
                <a:latin typeface="Arial"/>
                <a:cs typeface="Arial"/>
              </a:rPr>
              <a:t>la </a:t>
            </a:r>
            <a:r>
              <a:rPr lang="es-CO" sz="800" spc="-55" dirty="0">
                <a:latin typeface="Arial"/>
                <a:cs typeface="Arial"/>
              </a:rPr>
              <a:t>enseñanza </a:t>
            </a:r>
            <a:r>
              <a:rPr lang="es-CO" sz="800" spc="-40" dirty="0">
                <a:latin typeface="Arial"/>
                <a:cs typeface="Arial"/>
              </a:rPr>
              <a:t>de </a:t>
            </a:r>
            <a:r>
              <a:rPr lang="es-CO" sz="800" spc="-35" dirty="0">
                <a:latin typeface="Arial"/>
                <a:cs typeface="Arial"/>
              </a:rPr>
              <a:t>la   </a:t>
            </a:r>
            <a:r>
              <a:rPr lang="es-CO" sz="800" spc="-15" dirty="0">
                <a:latin typeface="Arial"/>
                <a:cs typeface="Arial"/>
              </a:rPr>
              <a:t>literatura. </a:t>
            </a:r>
            <a:r>
              <a:rPr lang="es-CO" sz="800" i="1" spc="-40" dirty="0">
                <a:latin typeface="Trebuchet MS"/>
                <a:cs typeface="Trebuchet MS"/>
              </a:rPr>
              <a:t>Signa. Revista </a:t>
            </a:r>
            <a:r>
              <a:rPr lang="es-CO" sz="800" i="1" spc="-45" dirty="0">
                <a:latin typeface="Trebuchet MS"/>
                <a:cs typeface="Trebuchet MS"/>
              </a:rPr>
              <a:t>de </a:t>
            </a:r>
            <a:r>
              <a:rPr lang="es-CO" sz="800" i="1" spc="-40" dirty="0">
                <a:latin typeface="Trebuchet MS"/>
                <a:cs typeface="Trebuchet MS"/>
              </a:rPr>
              <a:t>la </a:t>
            </a:r>
            <a:r>
              <a:rPr lang="es-CO" sz="800" i="1" spc="-35" dirty="0">
                <a:latin typeface="Trebuchet MS"/>
                <a:cs typeface="Trebuchet MS"/>
              </a:rPr>
              <a:t>Asociación </a:t>
            </a:r>
            <a:r>
              <a:rPr lang="es-CO" sz="800" i="1" spc="-30" dirty="0">
                <a:latin typeface="Trebuchet MS"/>
                <a:cs typeface="Trebuchet MS"/>
              </a:rPr>
              <a:t>Española </a:t>
            </a:r>
            <a:r>
              <a:rPr lang="es-CO" sz="800" i="1" spc="-45" dirty="0">
                <a:latin typeface="Trebuchet MS"/>
                <a:cs typeface="Trebuchet MS"/>
              </a:rPr>
              <a:t>de </a:t>
            </a:r>
            <a:r>
              <a:rPr lang="es-CO" sz="800" i="1" spc="-40" dirty="0">
                <a:latin typeface="Trebuchet MS"/>
                <a:cs typeface="Trebuchet MS"/>
              </a:rPr>
              <a:t>Semiótica</a:t>
            </a:r>
            <a:r>
              <a:rPr lang="es-CO" sz="800" spc="-40" dirty="0">
                <a:latin typeface="Arial"/>
                <a:cs typeface="Arial"/>
              </a:rPr>
              <a:t>, </a:t>
            </a:r>
            <a:r>
              <a:rPr lang="es-CO" sz="800" spc="-35" dirty="0">
                <a:latin typeface="Arial"/>
                <a:cs typeface="Arial"/>
              </a:rPr>
              <a:t>(5), </a:t>
            </a:r>
            <a:r>
              <a:rPr lang="es-CO" sz="800" spc="-40" dirty="0">
                <a:latin typeface="Arial"/>
                <a:cs typeface="Arial"/>
              </a:rPr>
              <a:t>265-288. </a:t>
            </a:r>
            <a:endParaRPr lang="es-CO" sz="800" spc="-45" dirty="0">
              <a:latin typeface="Arial"/>
              <a:cs typeface="Arial"/>
            </a:endParaRPr>
          </a:p>
          <a:p>
            <a:pPr marL="12700" marR="5080" algn="just">
              <a:lnSpc>
                <a:spcPct val="100000"/>
              </a:lnSpc>
              <a:spcBef>
                <a:spcPts val="100"/>
              </a:spcBef>
            </a:pPr>
            <a:r>
              <a:rPr lang="es-CO" sz="800" spc="-45" dirty="0">
                <a:latin typeface="Arial"/>
                <a:cs typeface="Arial"/>
              </a:rPr>
              <a:t>**Portolés Lázaro, J. (1993). Conectores y marcadores del discurso en español. </a:t>
            </a:r>
            <a:r>
              <a:rPr lang="es-CO" sz="800" i="1" spc="-45" dirty="0">
                <a:latin typeface="Arial"/>
                <a:cs typeface="Arial"/>
              </a:rPr>
              <a:t>Verba</a:t>
            </a:r>
            <a:r>
              <a:rPr lang="es-CO" sz="800" spc="-45" dirty="0">
                <a:latin typeface="Arial"/>
                <a:cs typeface="Arial"/>
              </a:rPr>
              <a:t>, (20), 141-170. </a:t>
            </a:r>
            <a:br>
              <a:rPr lang="es-CO" sz="800" spc="-45" dirty="0">
                <a:latin typeface="Arial"/>
                <a:cs typeface="Arial"/>
              </a:rPr>
            </a:br>
            <a:endParaRPr sz="800" dirty="0">
              <a:solidFill>
                <a:srgbClr val="FF0000"/>
              </a:solidFill>
              <a:latin typeface="Arial"/>
              <a:cs typeface="Arial"/>
            </a:endParaRPr>
          </a:p>
        </p:txBody>
      </p:sp>
      <p:sp>
        <p:nvSpPr>
          <p:cNvPr id="6" name="object 4"/>
          <p:cNvSpPr txBox="1"/>
          <p:nvPr/>
        </p:nvSpPr>
        <p:spPr>
          <a:xfrm>
            <a:off x="4747503" y="1078860"/>
            <a:ext cx="717028" cy="197490"/>
          </a:xfrm>
          <a:prstGeom prst="rect">
            <a:avLst/>
          </a:prstGeom>
        </p:spPr>
        <p:txBody>
          <a:bodyPr vert="horz" wrap="square" lIns="0" tIns="12700" rIns="0" bIns="0" rtlCol="0">
            <a:spAutoFit/>
          </a:bodyPr>
          <a:lstStyle/>
          <a:p>
            <a:pPr marL="12700">
              <a:lnSpc>
                <a:spcPct val="100000"/>
              </a:lnSpc>
              <a:spcBef>
                <a:spcPts val="100"/>
              </a:spcBef>
            </a:pPr>
            <a:r>
              <a:rPr lang="es-CO" sz="1200" spc="-50" dirty="0">
                <a:latin typeface="Arial"/>
                <a:cs typeface="Arial"/>
              </a:rPr>
              <a:t>Ejemplos</a:t>
            </a:r>
            <a:r>
              <a:rPr sz="1200" spc="-50" dirty="0">
                <a:latin typeface="Arial"/>
                <a:cs typeface="Arial"/>
              </a:rPr>
              <a:t>:</a:t>
            </a:r>
            <a:endParaRPr sz="1200" dirty="0">
              <a:latin typeface="Arial"/>
              <a:cs typeface="Arial"/>
            </a:endParaRPr>
          </a:p>
        </p:txBody>
      </p:sp>
      <p:sp>
        <p:nvSpPr>
          <p:cNvPr id="7" name="object 5"/>
          <p:cNvSpPr txBox="1"/>
          <p:nvPr/>
        </p:nvSpPr>
        <p:spPr>
          <a:xfrm>
            <a:off x="4732773" y="1390196"/>
            <a:ext cx="4127897" cy="3121367"/>
          </a:xfrm>
          <a:prstGeom prst="rect">
            <a:avLst/>
          </a:prstGeom>
        </p:spPr>
        <p:txBody>
          <a:bodyPr vert="horz" wrap="square" lIns="0" tIns="12700" rIns="0" bIns="0" rtlCol="0">
            <a:spAutoFit/>
          </a:bodyPr>
          <a:lstStyle/>
          <a:p>
            <a:pPr marL="184150" marR="5080" indent="-171450" algn="just">
              <a:spcAft>
                <a:spcPts val="600"/>
              </a:spcAft>
              <a:buFont typeface="Arial" panose="020B0604020202020204" pitchFamily="34" charset="0"/>
              <a:buChar char="•"/>
            </a:pPr>
            <a:r>
              <a:rPr lang="es-CO" sz="1200" spc="-105" dirty="0">
                <a:latin typeface="Arial"/>
                <a:cs typeface="Arial"/>
              </a:rPr>
              <a:t>El </a:t>
            </a:r>
            <a:r>
              <a:rPr lang="es-CO" sz="1200" spc="-55" dirty="0">
                <a:latin typeface="Arial"/>
                <a:cs typeface="Arial"/>
              </a:rPr>
              <a:t>progresivo </a:t>
            </a:r>
            <a:r>
              <a:rPr lang="es-CO" sz="1200" spc="-40" dirty="0">
                <a:latin typeface="Arial"/>
                <a:cs typeface="Arial"/>
              </a:rPr>
              <a:t>incremento </a:t>
            </a:r>
            <a:r>
              <a:rPr lang="es-CO" sz="1200" spc="-55" dirty="0">
                <a:latin typeface="Arial"/>
                <a:cs typeface="Arial"/>
              </a:rPr>
              <a:t>de datos </a:t>
            </a:r>
            <a:r>
              <a:rPr lang="es-CO" sz="1200" spc="-60" dirty="0">
                <a:latin typeface="Arial"/>
                <a:cs typeface="Arial"/>
              </a:rPr>
              <a:t>y </a:t>
            </a:r>
            <a:r>
              <a:rPr lang="es-CO" sz="1200" spc="-55" dirty="0">
                <a:latin typeface="Arial"/>
                <a:cs typeface="Arial"/>
              </a:rPr>
              <a:t>de </a:t>
            </a:r>
            <a:r>
              <a:rPr lang="es-CO" sz="1200" spc="-45" dirty="0">
                <a:latin typeface="Arial"/>
                <a:cs typeface="Arial"/>
              </a:rPr>
              <a:t>referentes </a:t>
            </a:r>
            <a:r>
              <a:rPr lang="es-CO" sz="1200" spc="-40" dirty="0">
                <a:latin typeface="Arial"/>
                <a:cs typeface="Arial"/>
              </a:rPr>
              <a:t>del </a:t>
            </a:r>
            <a:r>
              <a:rPr lang="es-CO" sz="1200" spc="-15" dirty="0">
                <a:latin typeface="Arial"/>
                <a:cs typeface="Arial"/>
              </a:rPr>
              <a:t>intertexto </a:t>
            </a:r>
            <a:r>
              <a:rPr lang="es-CO" sz="1200" spc="-35" dirty="0">
                <a:latin typeface="Arial"/>
                <a:cs typeface="Arial"/>
              </a:rPr>
              <a:t>del  </a:t>
            </a:r>
            <a:r>
              <a:rPr lang="es-CO" sz="1200" spc="-20" dirty="0">
                <a:latin typeface="Arial"/>
                <a:cs typeface="Arial"/>
              </a:rPr>
              <a:t>lector </a:t>
            </a:r>
            <a:r>
              <a:rPr lang="es-CO" sz="1200" spc="-35" dirty="0">
                <a:latin typeface="Arial"/>
                <a:cs typeface="Arial"/>
              </a:rPr>
              <a:t>modifican </a:t>
            </a:r>
            <a:r>
              <a:rPr lang="es-CO" sz="1200" spc="-75" dirty="0">
                <a:latin typeface="Arial"/>
                <a:cs typeface="Arial"/>
              </a:rPr>
              <a:t>las </a:t>
            </a:r>
            <a:r>
              <a:rPr lang="es-CO" sz="1200" spc="-90" dirty="0">
                <a:latin typeface="Arial"/>
                <a:cs typeface="Arial"/>
              </a:rPr>
              <a:t>sucesivas </a:t>
            </a:r>
            <a:r>
              <a:rPr lang="es-CO" sz="1200" spc="-60" dirty="0">
                <a:latin typeface="Arial"/>
                <a:cs typeface="Arial"/>
              </a:rPr>
              <a:t>percepciones </a:t>
            </a:r>
            <a:r>
              <a:rPr lang="es-CO" sz="1200" spc="-55" dirty="0">
                <a:latin typeface="Arial"/>
                <a:cs typeface="Arial"/>
              </a:rPr>
              <a:t>de </a:t>
            </a:r>
            <a:r>
              <a:rPr lang="es-CO" sz="1200" spc="-40" dirty="0">
                <a:latin typeface="Arial"/>
                <a:cs typeface="Arial"/>
              </a:rPr>
              <a:t>distintas </a:t>
            </a:r>
            <a:r>
              <a:rPr lang="es-CO" sz="1200" spc="-65" dirty="0">
                <a:latin typeface="Arial"/>
                <a:cs typeface="Arial"/>
              </a:rPr>
              <a:t>obras </a:t>
            </a:r>
            <a:r>
              <a:rPr lang="es-CO" sz="1200" spc="-35" dirty="0">
                <a:latin typeface="Arial"/>
                <a:cs typeface="Arial"/>
              </a:rPr>
              <a:t>o </a:t>
            </a:r>
            <a:r>
              <a:rPr lang="es-CO" sz="1200" spc="-55" dirty="0">
                <a:latin typeface="Arial"/>
                <a:cs typeface="Arial"/>
              </a:rPr>
              <a:t>de </a:t>
            </a:r>
            <a:r>
              <a:rPr lang="es-CO" sz="1200" spc="-45" dirty="0">
                <a:latin typeface="Arial"/>
                <a:cs typeface="Arial"/>
              </a:rPr>
              <a:t>la  </a:t>
            </a:r>
            <a:r>
              <a:rPr lang="es-CO" sz="1200" spc="-60" dirty="0">
                <a:latin typeface="Arial"/>
                <a:cs typeface="Arial"/>
              </a:rPr>
              <a:t>misma </a:t>
            </a:r>
            <a:r>
              <a:rPr lang="es-CO" sz="1200" spc="-45" dirty="0">
                <a:latin typeface="Arial"/>
                <a:cs typeface="Arial"/>
              </a:rPr>
              <a:t>obra </a:t>
            </a:r>
            <a:r>
              <a:rPr lang="es-CO" sz="1200" b="1" spc="-75" dirty="0">
                <a:solidFill>
                  <a:srgbClr val="00AFEF"/>
                </a:solidFill>
                <a:latin typeface="Trebuchet MS"/>
                <a:cs typeface="Trebuchet MS"/>
              </a:rPr>
              <a:t>(Barthes, </a:t>
            </a:r>
            <a:r>
              <a:rPr lang="es-CO" sz="1200" b="1" spc="-105" dirty="0">
                <a:solidFill>
                  <a:srgbClr val="00AFEF"/>
                </a:solidFill>
                <a:latin typeface="Trebuchet MS"/>
                <a:cs typeface="Trebuchet MS"/>
              </a:rPr>
              <a:t>1973, </a:t>
            </a:r>
            <a:r>
              <a:rPr lang="es-CO" sz="1200" b="1" spc="-90" dirty="0">
                <a:solidFill>
                  <a:srgbClr val="00AFEF"/>
                </a:solidFill>
                <a:latin typeface="Trebuchet MS"/>
                <a:cs typeface="Trebuchet MS"/>
              </a:rPr>
              <a:t>p. 83) </a:t>
            </a:r>
            <a:r>
              <a:rPr lang="es-CO" sz="1200" spc="-60" dirty="0">
                <a:latin typeface="Arial"/>
                <a:cs typeface="Arial"/>
              </a:rPr>
              <a:t>y </a:t>
            </a:r>
            <a:r>
              <a:rPr lang="es-CO" sz="1200" spc="-40" dirty="0">
                <a:latin typeface="Arial"/>
                <a:cs typeface="Arial"/>
              </a:rPr>
              <a:t>mejoran </a:t>
            </a:r>
            <a:r>
              <a:rPr lang="es-CO" sz="1200" spc="-75" dirty="0">
                <a:latin typeface="Arial"/>
                <a:cs typeface="Arial"/>
              </a:rPr>
              <a:t>las </a:t>
            </a:r>
            <a:r>
              <a:rPr lang="es-CO" sz="1200" spc="-50" dirty="0">
                <a:latin typeface="Arial"/>
                <a:cs typeface="Arial"/>
              </a:rPr>
              <a:t>habilidades</a:t>
            </a:r>
            <a:r>
              <a:rPr lang="es-CO" sz="1200" spc="-55" dirty="0">
                <a:latin typeface="Arial"/>
                <a:cs typeface="Arial"/>
              </a:rPr>
              <a:t> </a:t>
            </a:r>
            <a:r>
              <a:rPr lang="es-CO" sz="1200" spc="-45" dirty="0">
                <a:latin typeface="Arial"/>
                <a:cs typeface="Arial"/>
              </a:rPr>
              <a:t>lectoras.</a:t>
            </a:r>
            <a:endParaRPr lang="es-CO" sz="1000" dirty="0">
              <a:latin typeface="Times New Roman"/>
              <a:cs typeface="Times New Roman"/>
            </a:endParaRPr>
          </a:p>
          <a:p>
            <a:pPr marL="184150" marR="5080" indent="-171450" algn="just">
              <a:spcAft>
                <a:spcPts val="600"/>
              </a:spcAft>
              <a:buFont typeface="Arial" panose="020B0604020202020204" pitchFamily="34" charset="0"/>
              <a:buChar char="•"/>
            </a:pPr>
            <a:r>
              <a:rPr lang="es-CO" sz="1200" spc="-135" dirty="0">
                <a:latin typeface="Arial"/>
                <a:cs typeface="Arial"/>
              </a:rPr>
              <a:t>La </a:t>
            </a:r>
            <a:r>
              <a:rPr lang="es-CO" sz="1200" spc="-35" dirty="0">
                <a:latin typeface="Arial"/>
                <a:cs typeface="Arial"/>
              </a:rPr>
              <a:t>comprensión</a:t>
            </a:r>
            <a:r>
              <a:rPr lang="es-CO" sz="1200" spc="-55" dirty="0">
                <a:latin typeface="Arial"/>
                <a:cs typeface="Arial"/>
              </a:rPr>
              <a:t> de </a:t>
            </a:r>
            <a:r>
              <a:rPr lang="es-CO" sz="1200" spc="-45" dirty="0">
                <a:latin typeface="Arial"/>
                <a:cs typeface="Arial"/>
              </a:rPr>
              <a:t>textos </a:t>
            </a:r>
            <a:r>
              <a:rPr lang="es-CO" sz="1200" spc="-25" dirty="0">
                <a:latin typeface="Arial"/>
                <a:cs typeface="Arial"/>
              </a:rPr>
              <a:t>literarios </a:t>
            </a:r>
            <a:r>
              <a:rPr lang="es-CO" sz="1200" spc="-40" dirty="0">
                <a:latin typeface="Arial"/>
                <a:cs typeface="Arial"/>
              </a:rPr>
              <a:t>implica </a:t>
            </a:r>
            <a:r>
              <a:rPr lang="es-CO" sz="1200" spc="-45" dirty="0">
                <a:latin typeface="Arial"/>
                <a:cs typeface="Arial"/>
              </a:rPr>
              <a:t>la conjunción </a:t>
            </a:r>
            <a:r>
              <a:rPr lang="es-CO" sz="1200" spc="-55" dirty="0">
                <a:latin typeface="Arial"/>
                <a:cs typeface="Arial"/>
              </a:rPr>
              <a:t>de </a:t>
            </a:r>
            <a:r>
              <a:rPr lang="es-CO" sz="1200" spc="-45" dirty="0">
                <a:latin typeface="Arial"/>
                <a:cs typeface="Arial"/>
              </a:rPr>
              <a:t>la  </a:t>
            </a:r>
            <a:r>
              <a:rPr lang="es-CO" sz="1200" spc="-40" dirty="0">
                <a:latin typeface="Arial"/>
                <a:cs typeface="Arial"/>
              </a:rPr>
              <a:t>anticipación </a:t>
            </a:r>
            <a:r>
              <a:rPr lang="es-CO" sz="1200" spc="-20" dirty="0">
                <a:latin typeface="Arial"/>
                <a:cs typeface="Arial"/>
              </a:rPr>
              <a:t>intuitiva </a:t>
            </a:r>
            <a:r>
              <a:rPr lang="es-CO" sz="1200" spc="-35" dirty="0">
                <a:latin typeface="Arial"/>
                <a:cs typeface="Arial"/>
              </a:rPr>
              <a:t>del </a:t>
            </a:r>
            <a:r>
              <a:rPr lang="es-CO" sz="1200" spc="-20" dirty="0">
                <a:latin typeface="Arial"/>
                <a:cs typeface="Arial"/>
              </a:rPr>
              <a:t>lector </a:t>
            </a:r>
            <a:r>
              <a:rPr lang="es-CO" sz="1200" spc="-50" dirty="0">
                <a:latin typeface="Arial"/>
                <a:cs typeface="Arial"/>
              </a:rPr>
              <a:t>(precomprensión) </a:t>
            </a:r>
            <a:r>
              <a:rPr lang="es-CO" sz="1200" spc="-60" dirty="0">
                <a:latin typeface="Arial"/>
                <a:cs typeface="Arial"/>
              </a:rPr>
              <a:t>y </a:t>
            </a:r>
            <a:r>
              <a:rPr lang="es-CO" sz="1200" spc="-55" dirty="0">
                <a:latin typeface="Arial"/>
                <a:cs typeface="Arial"/>
              </a:rPr>
              <a:t>los </a:t>
            </a:r>
            <a:r>
              <a:rPr lang="es-CO" sz="1200" spc="-50" dirty="0">
                <a:latin typeface="Arial"/>
                <a:cs typeface="Arial"/>
              </a:rPr>
              <a:t>condicionantes  </a:t>
            </a:r>
            <a:r>
              <a:rPr lang="es-CO" sz="1200" spc="-55" dirty="0">
                <a:latin typeface="Arial"/>
                <a:cs typeface="Arial"/>
              </a:rPr>
              <a:t>de </a:t>
            </a:r>
            <a:r>
              <a:rPr lang="es-CO" sz="1200" spc="-50" dirty="0">
                <a:latin typeface="Arial"/>
                <a:cs typeface="Arial"/>
              </a:rPr>
              <a:t>la </a:t>
            </a:r>
            <a:r>
              <a:rPr lang="es-CO" sz="1200" spc="-35" dirty="0">
                <a:latin typeface="Arial"/>
                <a:cs typeface="Arial"/>
              </a:rPr>
              <a:t>propia </a:t>
            </a:r>
            <a:r>
              <a:rPr lang="es-CO" sz="1200" spc="-55" dirty="0">
                <a:latin typeface="Arial"/>
                <a:cs typeface="Arial"/>
              </a:rPr>
              <a:t>competencia </a:t>
            </a:r>
            <a:r>
              <a:rPr lang="es-CO" sz="1200" spc="-25" dirty="0">
                <a:latin typeface="Arial"/>
                <a:cs typeface="Arial"/>
              </a:rPr>
              <a:t>literaria </a:t>
            </a:r>
            <a:r>
              <a:rPr lang="es-CO" sz="1200" spc="-40" dirty="0">
                <a:latin typeface="Arial"/>
                <a:cs typeface="Arial"/>
              </a:rPr>
              <a:t>(explicitación); </a:t>
            </a:r>
            <a:r>
              <a:rPr lang="es-CO" sz="1200" spc="-25" dirty="0">
                <a:latin typeface="Arial"/>
                <a:cs typeface="Arial"/>
              </a:rPr>
              <a:t>ello </a:t>
            </a:r>
            <a:r>
              <a:rPr lang="es-CO" sz="1200" spc="-70" dirty="0">
                <a:latin typeface="Arial"/>
                <a:cs typeface="Arial"/>
              </a:rPr>
              <a:t>nos </a:t>
            </a:r>
            <a:r>
              <a:rPr lang="es-CO" sz="1200" spc="-25" dirty="0">
                <a:latin typeface="Arial"/>
                <a:cs typeface="Arial"/>
              </a:rPr>
              <a:t>remite </a:t>
            </a:r>
            <a:r>
              <a:rPr lang="es-CO" sz="1200" spc="-95" dirty="0">
                <a:latin typeface="Arial"/>
                <a:cs typeface="Arial"/>
              </a:rPr>
              <a:t>a </a:t>
            </a:r>
            <a:r>
              <a:rPr lang="es-CO" sz="1200" spc="-45" dirty="0">
                <a:latin typeface="Arial"/>
                <a:cs typeface="Arial"/>
              </a:rPr>
              <a:t>la  </a:t>
            </a:r>
            <a:r>
              <a:rPr lang="es-CO" sz="1200" spc="-55" dirty="0">
                <a:latin typeface="Arial"/>
                <a:cs typeface="Arial"/>
              </a:rPr>
              <a:t>pragmatización de </a:t>
            </a:r>
            <a:r>
              <a:rPr lang="es-CO" sz="1200" spc="-60" dirty="0">
                <a:latin typeface="Arial"/>
                <a:cs typeface="Arial"/>
              </a:rPr>
              <a:t>una </a:t>
            </a:r>
            <a:r>
              <a:rPr lang="es-CO" sz="1200" spc="-40" dirty="0">
                <a:latin typeface="Arial"/>
                <a:cs typeface="Arial"/>
              </a:rPr>
              <a:t>actividad </a:t>
            </a:r>
            <a:r>
              <a:rPr lang="es-CO" sz="1200" spc="-45" dirty="0">
                <a:latin typeface="Arial"/>
                <a:cs typeface="Arial"/>
              </a:rPr>
              <a:t>didáctica </a:t>
            </a:r>
            <a:r>
              <a:rPr lang="es-CO" sz="1200" spc="-85" dirty="0">
                <a:latin typeface="Arial"/>
                <a:cs typeface="Arial"/>
              </a:rPr>
              <a:t>basada </a:t>
            </a:r>
            <a:r>
              <a:rPr lang="es-CO" sz="1200" spc="-55" dirty="0">
                <a:latin typeface="Arial"/>
                <a:cs typeface="Arial"/>
              </a:rPr>
              <a:t>en los </a:t>
            </a:r>
            <a:r>
              <a:rPr lang="es-CO" sz="1200" spc="-60" dirty="0">
                <a:latin typeface="Arial"/>
                <a:cs typeface="Arial"/>
              </a:rPr>
              <a:t>modos y  </a:t>
            </a:r>
            <a:r>
              <a:rPr lang="es-CO" sz="1200" spc="-50" dirty="0">
                <a:latin typeface="Arial"/>
                <a:cs typeface="Arial"/>
              </a:rPr>
              <a:t>resultados</a:t>
            </a:r>
            <a:r>
              <a:rPr lang="es-CO" sz="1200" spc="40" dirty="0">
                <a:latin typeface="Arial"/>
                <a:cs typeface="Arial"/>
              </a:rPr>
              <a:t> </a:t>
            </a:r>
            <a:r>
              <a:rPr lang="es-CO" sz="1200" spc="-35" dirty="0">
                <a:latin typeface="Arial"/>
                <a:cs typeface="Arial"/>
              </a:rPr>
              <a:t>del</a:t>
            </a:r>
            <a:r>
              <a:rPr lang="es-CO" sz="1200" spc="50" dirty="0">
                <a:latin typeface="Arial"/>
                <a:cs typeface="Arial"/>
              </a:rPr>
              <a:t> </a:t>
            </a:r>
            <a:r>
              <a:rPr lang="es-CO" sz="1200" spc="-45" dirty="0">
                <a:latin typeface="Arial"/>
                <a:cs typeface="Arial"/>
              </a:rPr>
              <a:t>encuentro</a:t>
            </a:r>
            <a:r>
              <a:rPr lang="es-CO" sz="1200" spc="60" dirty="0">
                <a:latin typeface="Arial"/>
                <a:cs typeface="Arial"/>
              </a:rPr>
              <a:t> </a:t>
            </a:r>
            <a:r>
              <a:rPr lang="es-CO" sz="1200" spc="-55" dirty="0">
                <a:latin typeface="Arial"/>
                <a:cs typeface="Arial"/>
              </a:rPr>
              <a:t>de</a:t>
            </a:r>
            <a:r>
              <a:rPr lang="es-CO" sz="1200" spc="40" dirty="0">
                <a:latin typeface="Arial"/>
                <a:cs typeface="Arial"/>
              </a:rPr>
              <a:t> </a:t>
            </a:r>
            <a:r>
              <a:rPr lang="es-CO" sz="1200" spc="-45" dirty="0">
                <a:latin typeface="Arial"/>
                <a:cs typeface="Arial"/>
              </a:rPr>
              <a:t>la</a:t>
            </a:r>
            <a:r>
              <a:rPr lang="es-CO" sz="1200" spc="55" dirty="0">
                <a:latin typeface="Arial"/>
                <a:cs typeface="Arial"/>
              </a:rPr>
              <a:t> </a:t>
            </a:r>
            <a:r>
              <a:rPr lang="es-CO" sz="1200" spc="-50" dirty="0">
                <a:latin typeface="Arial"/>
                <a:cs typeface="Arial"/>
              </a:rPr>
              <a:t>obra</a:t>
            </a:r>
            <a:r>
              <a:rPr lang="es-CO" sz="1200" spc="50" dirty="0">
                <a:latin typeface="Arial"/>
                <a:cs typeface="Arial"/>
              </a:rPr>
              <a:t> </a:t>
            </a:r>
            <a:r>
              <a:rPr lang="es-CO" sz="1200" spc="-60" dirty="0">
                <a:latin typeface="Arial"/>
                <a:cs typeface="Arial"/>
              </a:rPr>
              <a:t>y</a:t>
            </a:r>
            <a:r>
              <a:rPr lang="es-CO" sz="1200" spc="35" dirty="0">
                <a:latin typeface="Arial"/>
                <a:cs typeface="Arial"/>
              </a:rPr>
              <a:t> </a:t>
            </a:r>
            <a:r>
              <a:rPr lang="es-CO" sz="1200" spc="-90" dirty="0">
                <a:latin typeface="Arial"/>
                <a:cs typeface="Arial"/>
              </a:rPr>
              <a:t>su</a:t>
            </a:r>
            <a:r>
              <a:rPr lang="es-CO" sz="1200" spc="35" dirty="0">
                <a:latin typeface="Arial"/>
                <a:cs typeface="Arial"/>
              </a:rPr>
              <a:t> </a:t>
            </a:r>
            <a:r>
              <a:rPr lang="es-CO" sz="1200" spc="-35" dirty="0">
                <a:latin typeface="Arial"/>
                <a:cs typeface="Arial"/>
              </a:rPr>
              <a:t>destinatario</a:t>
            </a:r>
            <a:r>
              <a:rPr lang="es-CO" sz="1200" spc="55" dirty="0">
                <a:latin typeface="Arial"/>
                <a:cs typeface="Arial"/>
              </a:rPr>
              <a:t> </a:t>
            </a:r>
            <a:r>
              <a:rPr lang="es-CO" sz="1200" b="1" spc="-65" dirty="0">
                <a:solidFill>
                  <a:srgbClr val="00AFEF"/>
                </a:solidFill>
                <a:latin typeface="Trebuchet MS"/>
                <a:cs typeface="Trebuchet MS"/>
              </a:rPr>
              <a:t>(Warning,</a:t>
            </a:r>
            <a:r>
              <a:rPr lang="es-CO" sz="1200" b="1" spc="30" dirty="0">
                <a:solidFill>
                  <a:srgbClr val="00AFEF"/>
                </a:solidFill>
                <a:latin typeface="Trebuchet MS"/>
                <a:cs typeface="Trebuchet MS"/>
              </a:rPr>
              <a:t> </a:t>
            </a:r>
            <a:r>
              <a:rPr lang="es-CO" sz="1200" b="1" spc="-105" dirty="0">
                <a:solidFill>
                  <a:srgbClr val="00AFEF"/>
                </a:solidFill>
                <a:latin typeface="Trebuchet MS"/>
                <a:cs typeface="Trebuchet MS"/>
              </a:rPr>
              <a:t>1989,</a:t>
            </a:r>
            <a:r>
              <a:rPr lang="es-CO" sz="1200" dirty="0">
                <a:latin typeface="Trebuchet MS"/>
                <a:cs typeface="Trebuchet MS"/>
              </a:rPr>
              <a:t> </a:t>
            </a:r>
            <a:r>
              <a:rPr lang="es-CO" sz="1200" b="1" spc="-90" dirty="0">
                <a:solidFill>
                  <a:srgbClr val="00AFEF"/>
                </a:solidFill>
                <a:latin typeface="Trebuchet MS"/>
                <a:cs typeface="Trebuchet MS"/>
              </a:rPr>
              <a:t>p. </a:t>
            </a:r>
            <a:r>
              <a:rPr lang="es-CO" sz="1200" b="1" spc="-75" dirty="0">
                <a:solidFill>
                  <a:srgbClr val="00AFEF"/>
                </a:solidFill>
                <a:latin typeface="Trebuchet MS"/>
                <a:cs typeface="Trebuchet MS"/>
              </a:rPr>
              <a:t>13)</a:t>
            </a:r>
            <a:r>
              <a:rPr lang="es-CO" sz="1200" spc="-75" dirty="0">
                <a:latin typeface="Arial"/>
                <a:cs typeface="Arial"/>
              </a:rPr>
              <a:t>, </a:t>
            </a:r>
            <a:r>
              <a:rPr lang="es-CO" sz="1200" spc="-40" dirty="0">
                <a:latin typeface="Arial"/>
                <a:cs typeface="Arial"/>
              </a:rPr>
              <a:t>en nuestro caso referido al período escolar.*</a:t>
            </a:r>
            <a:endParaRPr lang="es-CO" sz="1200" spc="-70" dirty="0">
              <a:latin typeface="Arial"/>
              <a:cs typeface="Arial"/>
            </a:endParaRPr>
          </a:p>
          <a:p>
            <a:pPr marL="184150" marR="5080" indent="-171450" algn="just">
              <a:spcAft>
                <a:spcPts val="600"/>
              </a:spcAft>
              <a:buFont typeface="Arial" panose="020B0604020202020204" pitchFamily="34" charset="0"/>
              <a:buChar char="•"/>
            </a:pPr>
            <a:r>
              <a:rPr lang="es-CO" sz="1200" spc="-70" dirty="0">
                <a:latin typeface="Arial"/>
                <a:cs typeface="Arial"/>
              </a:rPr>
              <a:t>Con los conectores, la restricción inferencial entre los dos miembros de la oración es mutua; en el caso de los marcadores discursivos reformulativos, es retroactiva: permiten al locutor volver al elemento anterior y asignarle una nueva interpretación </a:t>
            </a:r>
            <a:r>
              <a:rPr sz="1200" b="1" spc="-65" dirty="0">
                <a:solidFill>
                  <a:srgbClr val="00AFEF"/>
                </a:solidFill>
                <a:latin typeface="Arial" panose="020B0604020202020204" pitchFamily="34" charset="0"/>
                <a:cs typeface="Arial" panose="020B0604020202020204" pitchFamily="34" charset="0"/>
              </a:rPr>
              <a:t>(</a:t>
            </a:r>
            <a:r>
              <a:rPr lang="it-IT" sz="1200" b="1" spc="-65" dirty="0">
                <a:solidFill>
                  <a:srgbClr val="00AFEF"/>
                </a:solidFill>
                <a:latin typeface="Arial" panose="020B0604020202020204" pitchFamily="34" charset="0"/>
                <a:cs typeface="Arial" panose="020B0604020202020204" pitchFamily="34" charset="0"/>
              </a:rPr>
              <a:t>Rossari</a:t>
            </a:r>
            <a:r>
              <a:rPr lang="es-CO" sz="1200" b="1" spc="-65" dirty="0">
                <a:solidFill>
                  <a:srgbClr val="00AFEF"/>
                </a:solidFill>
                <a:latin typeface="Arial" panose="020B0604020202020204" pitchFamily="34" charset="0"/>
                <a:cs typeface="Arial" panose="020B0604020202020204" pitchFamily="34" charset="0"/>
              </a:rPr>
              <a:t>, </a:t>
            </a:r>
            <a:r>
              <a:rPr sz="1200" b="1" spc="-65" dirty="0">
                <a:solidFill>
                  <a:srgbClr val="00AFEF"/>
                </a:solidFill>
                <a:latin typeface="Arial" panose="020B0604020202020204" pitchFamily="34" charset="0"/>
                <a:cs typeface="Arial" panose="020B0604020202020204" pitchFamily="34" charset="0"/>
              </a:rPr>
              <a:t>199</a:t>
            </a:r>
            <a:r>
              <a:rPr lang="es-CO" sz="1200" b="1" spc="-65" dirty="0">
                <a:solidFill>
                  <a:srgbClr val="00AFEF"/>
                </a:solidFill>
                <a:latin typeface="Arial" panose="020B0604020202020204" pitchFamily="34" charset="0"/>
                <a:cs typeface="Arial" panose="020B0604020202020204" pitchFamily="34" charset="0"/>
              </a:rPr>
              <a:t>0</a:t>
            </a:r>
            <a:r>
              <a:rPr sz="1200" b="1" spc="-65" dirty="0">
                <a:solidFill>
                  <a:srgbClr val="00AFEF"/>
                </a:solidFill>
                <a:latin typeface="Arial" panose="020B0604020202020204" pitchFamily="34" charset="0"/>
                <a:cs typeface="Arial" panose="020B0604020202020204" pitchFamily="34" charset="0"/>
              </a:rPr>
              <a:t>, p. </a:t>
            </a:r>
            <a:r>
              <a:rPr lang="es-CO" sz="1200" b="1" spc="-65" dirty="0">
                <a:solidFill>
                  <a:srgbClr val="00AFEF"/>
                </a:solidFill>
                <a:latin typeface="Arial" panose="020B0604020202020204" pitchFamily="34" charset="0"/>
                <a:cs typeface="Arial" panose="020B0604020202020204" pitchFamily="34" charset="0"/>
              </a:rPr>
              <a:t>346</a:t>
            </a:r>
            <a:r>
              <a:rPr sz="1200" b="1" spc="-65" dirty="0">
                <a:solidFill>
                  <a:srgbClr val="00AFEF"/>
                </a:solidFill>
                <a:latin typeface="Arial" panose="020B0604020202020204" pitchFamily="34" charset="0"/>
                <a:cs typeface="Arial" panose="020B0604020202020204" pitchFamily="34" charset="0"/>
              </a:rPr>
              <a:t>).</a:t>
            </a:r>
            <a:r>
              <a:rPr lang="es-CO" sz="1200" spc="-50" dirty="0">
                <a:latin typeface="Arial"/>
                <a:cs typeface="Arial"/>
              </a:rPr>
              <a:t>**</a:t>
            </a:r>
            <a:endParaRPr sz="1200" dirty="0">
              <a:latin typeface="Arial"/>
              <a:cs typeface="Arial"/>
            </a:endParaRPr>
          </a:p>
        </p:txBody>
      </p:sp>
    </p:spTree>
    <p:extLst>
      <p:ext uri="{BB962C8B-B14F-4D97-AF65-F5344CB8AC3E}">
        <p14:creationId xmlns:p14="http://schemas.microsoft.com/office/powerpoint/2010/main" val="404372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015" y="321690"/>
            <a:ext cx="1731010"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Trebuchet MS"/>
                <a:cs typeface="Trebuchet MS"/>
              </a:rPr>
              <a:t>Tipos de</a:t>
            </a:r>
            <a:r>
              <a:rPr sz="2400" spc="-280" dirty="0">
                <a:latin typeface="Trebuchet MS"/>
                <a:cs typeface="Trebuchet MS"/>
              </a:rPr>
              <a:t> </a:t>
            </a:r>
            <a:r>
              <a:rPr sz="2400" spc="-140" dirty="0">
                <a:latin typeface="Trebuchet MS"/>
                <a:cs typeface="Trebuchet MS"/>
              </a:rPr>
              <a:t>citas</a:t>
            </a:r>
            <a:endParaRPr sz="2400">
              <a:latin typeface="Trebuchet MS"/>
              <a:cs typeface="Trebuchet MS"/>
            </a:endParaRPr>
          </a:p>
        </p:txBody>
      </p:sp>
      <p:sp>
        <p:nvSpPr>
          <p:cNvPr id="3" name="object 3"/>
          <p:cNvSpPr txBox="1"/>
          <p:nvPr/>
        </p:nvSpPr>
        <p:spPr>
          <a:xfrm>
            <a:off x="23388" y="1208495"/>
            <a:ext cx="4389120" cy="3652923"/>
          </a:xfrm>
          <a:prstGeom prst="rect">
            <a:avLst/>
          </a:prstGeom>
        </p:spPr>
        <p:txBody>
          <a:bodyPr vert="horz" wrap="square" lIns="0" tIns="13335" rIns="0" bIns="0" rtlCol="0">
            <a:spAutoFit/>
          </a:bodyPr>
          <a:lstStyle/>
          <a:p>
            <a:pPr algn="ctr">
              <a:lnSpc>
                <a:spcPct val="100000"/>
              </a:lnSpc>
              <a:spcBef>
                <a:spcPts val="105"/>
              </a:spcBef>
            </a:pPr>
            <a:r>
              <a:rPr lang="es-CO" sz="1400" b="1" spc="-114" dirty="0">
                <a:latin typeface="Trebuchet MS"/>
                <a:cs typeface="Trebuchet MS"/>
              </a:rPr>
              <a:t>  </a:t>
            </a:r>
            <a:r>
              <a:rPr sz="1400" b="1" spc="-114" dirty="0">
                <a:latin typeface="Trebuchet MS"/>
                <a:cs typeface="Trebuchet MS"/>
              </a:rPr>
              <a:t>CITA </a:t>
            </a:r>
            <a:r>
              <a:rPr lang="es-CO" sz="1400" b="1" spc="-114" dirty="0">
                <a:latin typeface="Trebuchet MS"/>
                <a:cs typeface="Trebuchet MS"/>
              </a:rPr>
              <a:t>REFERENCIAL DE APOYO </a:t>
            </a:r>
            <a:r>
              <a:rPr sz="1400" b="1" spc="-25" dirty="0">
                <a:latin typeface="Trebuchet MS"/>
                <a:cs typeface="Trebuchet MS"/>
              </a:rPr>
              <a:t>NO</a:t>
            </a:r>
            <a:r>
              <a:rPr sz="1400" b="1" spc="-130" dirty="0">
                <a:latin typeface="Trebuchet MS"/>
                <a:cs typeface="Trebuchet MS"/>
              </a:rPr>
              <a:t> </a:t>
            </a:r>
            <a:r>
              <a:rPr sz="1400" b="1" spc="-65" dirty="0">
                <a:latin typeface="Trebuchet MS"/>
                <a:cs typeface="Trebuchet MS"/>
              </a:rPr>
              <a:t>INTEGRADA</a:t>
            </a:r>
            <a:endParaRPr sz="1400" dirty="0">
              <a:latin typeface="Trebuchet MS"/>
              <a:cs typeface="Trebuchet MS"/>
            </a:endParaRPr>
          </a:p>
          <a:p>
            <a:pPr>
              <a:lnSpc>
                <a:spcPct val="100000"/>
              </a:lnSpc>
              <a:spcBef>
                <a:spcPts val="20"/>
              </a:spcBef>
            </a:pPr>
            <a:endParaRPr sz="1450" dirty="0">
              <a:latin typeface="Times New Roman"/>
              <a:cs typeface="Times New Roman"/>
            </a:endParaRPr>
          </a:p>
          <a:p>
            <a:pPr marL="72000" algn="just"/>
            <a:r>
              <a:rPr lang="es-CO" sz="1300" dirty="0">
                <a:latin typeface="Arial" panose="020B0604020202020204" pitchFamily="34" charset="0"/>
                <a:ea typeface="Times New Roman" panose="02020603050405020304" pitchFamily="18" charset="0"/>
              </a:rPr>
              <a:t>Esta cita se asimila a la estrategia de generalización (diap. 24), con la cual se «referencia, relaciona, generaliza o se resume el saber de dos o más autores con el fin de apoyar un asunto determinado en el texto y evidenciar que se ha realizado una </a:t>
            </a:r>
            <a:r>
              <a:rPr lang="es-CO" sz="1250" dirty="0">
                <a:latin typeface="Arial" panose="020B0604020202020204" pitchFamily="34" charset="0"/>
                <a:ea typeface="Times New Roman" panose="02020603050405020304" pitchFamily="18" charset="0"/>
              </a:rPr>
              <a:t>revisión bibliográfica </a:t>
            </a:r>
            <a:r>
              <a:rPr lang="es-CO" sz="1300" dirty="0">
                <a:latin typeface="Arial" panose="020B0604020202020204" pitchFamily="34" charset="0"/>
                <a:ea typeface="Times New Roman" panose="02020603050405020304" pitchFamily="18" charset="0"/>
              </a:rPr>
              <a:t>para fundamentar el propio trabajo y dar a entender que hay actualización y conocimiento del tema tratado […] La diferencia sustancial con respecto a las citas referenciales no integradas es de carácter cuantitativo y discursivo /polifónico; pues mientras </a:t>
            </a:r>
            <a:r>
              <a:rPr lang="es-CO" sz="1250" dirty="0">
                <a:latin typeface="Arial" panose="020B0604020202020204" pitchFamily="34" charset="0"/>
                <a:ea typeface="Times New Roman" panose="02020603050405020304" pitchFamily="18" charset="0"/>
              </a:rPr>
              <a:t>que las</a:t>
            </a:r>
            <a:r>
              <a:rPr lang="es-CO" sz="1300" dirty="0">
                <a:latin typeface="Arial" panose="020B0604020202020204" pitchFamily="34" charset="0"/>
                <a:ea typeface="Times New Roman" panose="02020603050405020304" pitchFamily="18" charset="0"/>
              </a:rPr>
              <a:t> primeras son </a:t>
            </a:r>
            <a:r>
              <a:rPr lang="es-CO" sz="1250" dirty="0">
                <a:latin typeface="Arial" panose="020B0604020202020204" pitchFamily="34" charset="0"/>
                <a:ea typeface="Times New Roman" panose="02020603050405020304" pitchFamily="18" charset="0"/>
              </a:rPr>
              <a:t>monorreferenciales</a:t>
            </a:r>
            <a:r>
              <a:rPr lang="es-CO" sz="1300" dirty="0">
                <a:latin typeface="Arial" panose="020B0604020202020204" pitchFamily="34" charset="0"/>
                <a:ea typeface="Times New Roman" panose="02020603050405020304" pitchFamily="18" charset="0"/>
              </a:rPr>
              <a:t>, estas en cambio son multirreferenciales y tienen una relación directa con la revisión de la literatura, la polifonía (la referencia a varias voces) y […] la fundamentación del propio trabajo en el saber de otros» (Sánchez Upegui, 2016, pp. 203-204).</a:t>
            </a:r>
          </a:p>
          <a:p>
            <a:pPr marL="72000" algn="just">
              <a:spcAft>
                <a:spcPts val="0"/>
              </a:spcAft>
            </a:pPr>
            <a:endParaRPr lang="es-CO" sz="1300" dirty="0">
              <a:latin typeface="Arial" panose="020B0604020202020204" pitchFamily="34" charset="0"/>
              <a:ea typeface="Times New Roman" panose="02020603050405020304" pitchFamily="18" charset="0"/>
            </a:endParaRPr>
          </a:p>
          <a:p>
            <a:pPr algn="just">
              <a:spcAft>
                <a:spcPts val="0"/>
              </a:spcAft>
            </a:pPr>
            <a:endParaRPr lang="es-CO" sz="1300" dirty="0">
              <a:latin typeface="Times New Roman" panose="02020603050405020304" pitchFamily="18" charset="0"/>
              <a:ea typeface="Times New Roman" panose="02020603050405020304" pitchFamily="18" charset="0"/>
            </a:endParaRPr>
          </a:p>
        </p:txBody>
      </p:sp>
      <p:sp>
        <p:nvSpPr>
          <p:cNvPr id="5" name="object 5"/>
          <p:cNvSpPr txBox="1"/>
          <p:nvPr/>
        </p:nvSpPr>
        <p:spPr>
          <a:xfrm>
            <a:off x="4618355" y="4809012"/>
            <a:ext cx="4449445" cy="135935"/>
          </a:xfrm>
          <a:prstGeom prst="rect">
            <a:avLst/>
          </a:prstGeom>
        </p:spPr>
        <p:txBody>
          <a:bodyPr vert="horz" wrap="square" lIns="0" tIns="12700" rIns="0" bIns="0" rtlCol="0">
            <a:spAutoFit/>
          </a:bodyPr>
          <a:lstStyle/>
          <a:p>
            <a:pPr marL="12700" marR="5080" algn="just">
              <a:lnSpc>
                <a:spcPct val="100000"/>
              </a:lnSpc>
              <a:spcBef>
                <a:spcPts val="100"/>
              </a:spcBef>
            </a:pPr>
            <a:r>
              <a:rPr lang="es-CO" sz="800" spc="-40" dirty="0">
                <a:latin typeface="Arial"/>
                <a:cs typeface="Arial"/>
              </a:rPr>
              <a:t>* Bustamante</a:t>
            </a:r>
            <a:r>
              <a:rPr lang="es-CO" sz="800" spc="-25" dirty="0">
                <a:latin typeface="Arial"/>
                <a:cs typeface="Arial"/>
              </a:rPr>
              <a:t>, </a:t>
            </a:r>
            <a:r>
              <a:rPr lang="es-CO" sz="800" spc="-45" dirty="0">
                <a:latin typeface="Arial"/>
                <a:cs typeface="Arial"/>
              </a:rPr>
              <a:t>A. </a:t>
            </a:r>
            <a:r>
              <a:rPr lang="es-CO" sz="800" spc="-40" dirty="0">
                <a:latin typeface="Arial"/>
                <a:cs typeface="Arial"/>
              </a:rPr>
              <a:t>(2016). </a:t>
            </a:r>
            <a:r>
              <a:rPr lang="es-CO" sz="800" spc="-70" dirty="0">
                <a:latin typeface="Arial"/>
                <a:cs typeface="Arial"/>
              </a:rPr>
              <a:t>Material inédito.</a:t>
            </a:r>
            <a:endParaRPr sz="800" dirty="0">
              <a:latin typeface="Arial"/>
              <a:cs typeface="Arial"/>
            </a:endParaRPr>
          </a:p>
        </p:txBody>
      </p:sp>
      <p:sp>
        <p:nvSpPr>
          <p:cNvPr id="6" name="object 4"/>
          <p:cNvSpPr txBox="1"/>
          <p:nvPr/>
        </p:nvSpPr>
        <p:spPr>
          <a:xfrm>
            <a:off x="4615542" y="1370676"/>
            <a:ext cx="717028" cy="197490"/>
          </a:xfrm>
          <a:prstGeom prst="rect">
            <a:avLst/>
          </a:prstGeom>
        </p:spPr>
        <p:txBody>
          <a:bodyPr vert="horz" wrap="square" lIns="0" tIns="12700" rIns="0" bIns="0" rtlCol="0">
            <a:spAutoFit/>
          </a:bodyPr>
          <a:lstStyle/>
          <a:p>
            <a:pPr marL="12700">
              <a:lnSpc>
                <a:spcPct val="100000"/>
              </a:lnSpc>
              <a:spcBef>
                <a:spcPts val="100"/>
              </a:spcBef>
            </a:pPr>
            <a:r>
              <a:rPr lang="es-CO" sz="1200" spc="-50" dirty="0">
                <a:latin typeface="+mj-lt"/>
                <a:cs typeface="Arial"/>
              </a:rPr>
              <a:t>Ejemplo</a:t>
            </a:r>
            <a:r>
              <a:rPr sz="1200" spc="-50" dirty="0">
                <a:latin typeface="Arial"/>
                <a:cs typeface="Arial"/>
              </a:rPr>
              <a:t>:</a:t>
            </a:r>
            <a:endParaRPr sz="1200" dirty="0">
              <a:latin typeface="Arial"/>
              <a:cs typeface="Arial"/>
            </a:endParaRPr>
          </a:p>
        </p:txBody>
      </p:sp>
      <p:sp>
        <p:nvSpPr>
          <p:cNvPr id="7" name="object 5"/>
          <p:cNvSpPr txBox="1"/>
          <p:nvPr/>
        </p:nvSpPr>
        <p:spPr>
          <a:xfrm>
            <a:off x="4615542" y="1809750"/>
            <a:ext cx="4452258" cy="2893613"/>
          </a:xfrm>
          <a:prstGeom prst="rect">
            <a:avLst/>
          </a:prstGeom>
        </p:spPr>
        <p:txBody>
          <a:bodyPr vert="horz" wrap="square" lIns="0" tIns="12700" rIns="0" bIns="0" rtlCol="0">
            <a:spAutoFit/>
          </a:bodyPr>
          <a:lstStyle/>
          <a:p>
            <a:pPr marL="12700" marR="5080" algn="just">
              <a:lnSpc>
                <a:spcPct val="120000"/>
              </a:lnSpc>
              <a:spcBef>
                <a:spcPts val="100"/>
              </a:spcBef>
            </a:pPr>
            <a:r>
              <a:rPr lang="es-CO" sz="1200" dirty="0"/>
              <a:t>Los estudios realizados en Colombia sobre la lectura y la escritura en el nivel superior </a:t>
            </a:r>
            <a:r>
              <a:rPr lang="es-CO" sz="1200" dirty="0">
                <a:solidFill>
                  <a:srgbClr val="00B0F0"/>
                </a:solidFill>
              </a:rPr>
              <a:t>(Salazar et al., 2015; Pérez y Rincón, 2013; Benavides y Sierra, 2013; González y Vega, 2012; Uribe y Camargo, 2011)</a:t>
            </a:r>
            <a:r>
              <a:rPr lang="es-CO" sz="1200" dirty="0"/>
              <a:t> dan cuenta del rezago de nuestro país frente a la discusión actual sobre la alfabetización académica en Latinoamérica. </a:t>
            </a:r>
            <a:r>
              <a:rPr lang="es-CO" sz="1200" dirty="0">
                <a:solidFill>
                  <a:srgbClr val="00B0F0"/>
                </a:solidFill>
              </a:rPr>
              <a:t>El trabajo exploratorio de la Red de Lectura y Escritura en Educación Superior (REDLEES)</a:t>
            </a:r>
            <a:r>
              <a:rPr lang="es-CO" sz="1200" dirty="0"/>
              <a:t> en varias universidades bogotanas (2008-2010), que antecede a un estudio de mayor envergadura realizado en diecisiete universidades colombianas, </a:t>
            </a:r>
            <a:r>
              <a:rPr lang="es-CO" sz="1200" dirty="0">
                <a:solidFill>
                  <a:srgbClr val="002060"/>
                </a:solidFill>
              </a:rPr>
              <a:t>confirma</a:t>
            </a:r>
            <a:r>
              <a:rPr lang="es-CO" sz="1200" dirty="0">
                <a:solidFill>
                  <a:srgbClr val="00B0F0"/>
                </a:solidFill>
              </a:rPr>
              <a:t> </a:t>
            </a:r>
            <a:r>
              <a:rPr lang="es-CO" sz="1200" b="1" dirty="0">
                <a:solidFill>
                  <a:srgbClr val="00B0F0"/>
                </a:solidFill>
              </a:rPr>
              <a:t>«</a:t>
            </a:r>
            <a:r>
              <a:rPr lang="es-CO" sz="1200" dirty="0">
                <a:solidFill>
                  <a:srgbClr val="00B0F0"/>
                </a:solidFill>
              </a:rPr>
              <a:t>la tendencia a diseñar asignaturas con carácter remedial, los esfuerzos individuales y no institucionales y la concepción de la lectura y la escritura como habilidades</a:t>
            </a:r>
            <a:r>
              <a:rPr lang="es-CO" sz="1200" b="1" dirty="0">
                <a:solidFill>
                  <a:srgbClr val="00B0F0"/>
                </a:solidFill>
              </a:rPr>
              <a:t>»</a:t>
            </a:r>
            <a:r>
              <a:rPr lang="es-CO" sz="1200" dirty="0">
                <a:solidFill>
                  <a:srgbClr val="00B0F0"/>
                </a:solidFill>
              </a:rPr>
              <a:t> (Salazar et al</a:t>
            </a:r>
            <a:r>
              <a:rPr lang="es-CO" sz="1200" i="1" dirty="0">
                <a:solidFill>
                  <a:srgbClr val="00B0F0"/>
                </a:solidFill>
              </a:rPr>
              <a:t>., </a:t>
            </a:r>
            <a:r>
              <a:rPr lang="es-CO" sz="1200" dirty="0">
                <a:solidFill>
                  <a:srgbClr val="00B0F0"/>
                </a:solidFill>
              </a:rPr>
              <a:t>2015, p. 51)</a:t>
            </a:r>
            <a:r>
              <a:rPr lang="es-CO" sz="1200" dirty="0"/>
              <a:t>,</a:t>
            </a:r>
            <a:r>
              <a:rPr lang="es-CO" sz="1200" dirty="0">
                <a:solidFill>
                  <a:srgbClr val="002060"/>
                </a:solidFill>
              </a:rPr>
              <a:t> en lugar de asumirlas</a:t>
            </a:r>
            <a:r>
              <a:rPr lang="es-CO" sz="1200" dirty="0"/>
              <a:t> </a:t>
            </a:r>
            <a:r>
              <a:rPr lang="es-CO" sz="1200" b="1" dirty="0">
                <a:solidFill>
                  <a:srgbClr val="00B0F0"/>
                </a:solidFill>
              </a:rPr>
              <a:t>«</a:t>
            </a:r>
            <a:r>
              <a:rPr lang="es-CO" sz="1200" dirty="0">
                <a:solidFill>
                  <a:srgbClr val="00B0F0"/>
                </a:solidFill>
              </a:rPr>
              <a:t>como prácticas sociales y culturales que hacen parte de la cultura académica</a:t>
            </a:r>
            <a:r>
              <a:rPr lang="es-CO" sz="1200" b="1" dirty="0">
                <a:solidFill>
                  <a:srgbClr val="00B0F0"/>
                </a:solidFill>
              </a:rPr>
              <a:t>»</a:t>
            </a:r>
            <a:r>
              <a:rPr lang="es-CO" sz="1200" dirty="0">
                <a:solidFill>
                  <a:srgbClr val="00B0F0"/>
                </a:solidFill>
              </a:rPr>
              <a:t> (2015, p. 66)</a:t>
            </a:r>
            <a:r>
              <a:rPr lang="es-CO" sz="1200" dirty="0"/>
              <a:t>.</a:t>
            </a:r>
            <a:r>
              <a:rPr lang="es-CO" sz="1100" dirty="0"/>
              <a:t>*</a:t>
            </a:r>
            <a:endParaRPr sz="1100" dirty="0">
              <a:latin typeface="Arial"/>
              <a:cs typeface="Arial"/>
            </a:endParaRPr>
          </a:p>
        </p:txBody>
      </p:sp>
    </p:spTree>
    <p:extLst>
      <p:ext uri="{BB962C8B-B14F-4D97-AF65-F5344CB8AC3E}">
        <p14:creationId xmlns:p14="http://schemas.microsoft.com/office/powerpoint/2010/main" val="3728106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015" y="321690"/>
            <a:ext cx="1731010"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Trebuchet MS"/>
                <a:cs typeface="Trebuchet MS"/>
              </a:rPr>
              <a:t>Tipos de</a:t>
            </a:r>
            <a:r>
              <a:rPr sz="2400" spc="-280" dirty="0">
                <a:latin typeface="Trebuchet MS"/>
                <a:cs typeface="Trebuchet MS"/>
              </a:rPr>
              <a:t> </a:t>
            </a:r>
            <a:r>
              <a:rPr sz="2400" spc="-140" dirty="0">
                <a:latin typeface="Trebuchet MS"/>
                <a:cs typeface="Trebuchet MS"/>
              </a:rPr>
              <a:t>citas</a:t>
            </a:r>
            <a:endParaRPr sz="2400">
              <a:latin typeface="Trebuchet MS"/>
              <a:cs typeface="Trebuchet MS"/>
            </a:endParaRPr>
          </a:p>
        </p:txBody>
      </p:sp>
      <p:sp>
        <p:nvSpPr>
          <p:cNvPr id="3" name="object 3"/>
          <p:cNvSpPr txBox="1"/>
          <p:nvPr/>
        </p:nvSpPr>
        <p:spPr>
          <a:xfrm>
            <a:off x="1490852" y="1347927"/>
            <a:ext cx="1591310" cy="240029"/>
          </a:xfrm>
          <a:prstGeom prst="rect">
            <a:avLst/>
          </a:prstGeom>
        </p:spPr>
        <p:txBody>
          <a:bodyPr vert="horz" wrap="square" lIns="0" tIns="13335" rIns="0" bIns="0" rtlCol="0">
            <a:spAutoFit/>
          </a:bodyPr>
          <a:lstStyle/>
          <a:p>
            <a:pPr marL="12700">
              <a:lnSpc>
                <a:spcPct val="100000"/>
              </a:lnSpc>
              <a:spcBef>
                <a:spcPts val="105"/>
              </a:spcBef>
            </a:pPr>
            <a:r>
              <a:rPr sz="1400" b="1" spc="-114" dirty="0">
                <a:latin typeface="Trebuchet MS"/>
                <a:cs typeface="Trebuchet MS"/>
              </a:rPr>
              <a:t>CITA</a:t>
            </a:r>
            <a:r>
              <a:rPr sz="1400" b="1" spc="-160" dirty="0">
                <a:latin typeface="Trebuchet MS"/>
                <a:cs typeface="Trebuchet MS"/>
              </a:rPr>
              <a:t> </a:t>
            </a:r>
            <a:r>
              <a:rPr sz="1400" b="1" spc="-50" dirty="0">
                <a:latin typeface="Trebuchet MS"/>
                <a:cs typeface="Trebuchet MS"/>
              </a:rPr>
              <a:t>SEMINTEGRADA</a:t>
            </a:r>
            <a:endParaRPr sz="1400">
              <a:latin typeface="Trebuchet MS"/>
              <a:cs typeface="Trebuchet MS"/>
            </a:endParaRPr>
          </a:p>
        </p:txBody>
      </p:sp>
      <p:sp>
        <p:nvSpPr>
          <p:cNvPr id="4" name="object 4"/>
          <p:cNvSpPr txBox="1"/>
          <p:nvPr/>
        </p:nvSpPr>
        <p:spPr>
          <a:xfrm>
            <a:off x="222910" y="1776729"/>
            <a:ext cx="4125595" cy="812402"/>
          </a:xfrm>
          <a:prstGeom prst="rect">
            <a:avLst/>
          </a:prstGeom>
        </p:spPr>
        <p:txBody>
          <a:bodyPr vert="horz" wrap="square" lIns="0" tIns="12065" rIns="0" bIns="0" rtlCol="0">
            <a:spAutoFit/>
          </a:bodyPr>
          <a:lstStyle/>
          <a:p>
            <a:pPr marL="12700" marR="5080" algn="just">
              <a:lnSpc>
                <a:spcPct val="100000"/>
              </a:lnSpc>
              <a:spcBef>
                <a:spcPts val="95"/>
              </a:spcBef>
            </a:pPr>
            <a:r>
              <a:rPr sz="1300" spc="-85" dirty="0">
                <a:latin typeface="Arial"/>
                <a:cs typeface="Arial"/>
              </a:rPr>
              <a:t>Consiste </a:t>
            </a:r>
            <a:r>
              <a:rPr sz="1300" spc="-65" dirty="0">
                <a:latin typeface="Arial"/>
                <a:cs typeface="Arial"/>
              </a:rPr>
              <a:t>en </a:t>
            </a:r>
            <a:r>
              <a:rPr sz="1300" spc="-50" dirty="0">
                <a:latin typeface="Arial"/>
                <a:cs typeface="Arial"/>
              </a:rPr>
              <a:t>la combinación </a:t>
            </a:r>
            <a:r>
              <a:rPr sz="1300" spc="-65" dirty="0">
                <a:latin typeface="Arial"/>
                <a:cs typeface="Arial"/>
              </a:rPr>
              <a:t>de </a:t>
            </a:r>
            <a:r>
              <a:rPr sz="1300" spc="-55" dirty="0">
                <a:latin typeface="Arial"/>
                <a:cs typeface="Arial"/>
              </a:rPr>
              <a:t>citas </a:t>
            </a:r>
            <a:r>
              <a:rPr sz="1300" spc="-50" dirty="0">
                <a:latin typeface="Arial"/>
                <a:cs typeface="Arial"/>
              </a:rPr>
              <a:t>directas </a:t>
            </a:r>
            <a:r>
              <a:rPr sz="1300" spc="-80" dirty="0">
                <a:latin typeface="Arial"/>
                <a:cs typeface="Arial"/>
              </a:rPr>
              <a:t>e </a:t>
            </a:r>
            <a:r>
              <a:rPr sz="1300" spc="-45" dirty="0">
                <a:latin typeface="Arial"/>
                <a:cs typeface="Arial"/>
              </a:rPr>
              <a:t>indirectas </a:t>
            </a:r>
            <a:r>
              <a:rPr sz="1300" spc="-70" dirty="0">
                <a:latin typeface="Arial"/>
                <a:cs typeface="Arial"/>
              </a:rPr>
              <a:t>con  </a:t>
            </a:r>
            <a:r>
              <a:rPr sz="1300" spc="-35" dirty="0">
                <a:latin typeface="Arial"/>
                <a:cs typeface="Arial"/>
              </a:rPr>
              <a:t>el </a:t>
            </a:r>
            <a:r>
              <a:rPr sz="1300" dirty="0">
                <a:latin typeface="Arial"/>
                <a:cs typeface="Arial"/>
              </a:rPr>
              <a:t>fin </a:t>
            </a:r>
            <a:r>
              <a:rPr sz="1300" spc="-65" dirty="0">
                <a:latin typeface="Arial"/>
                <a:cs typeface="Arial"/>
              </a:rPr>
              <a:t>de hacer </a:t>
            </a:r>
            <a:r>
              <a:rPr sz="1300" spc="-45" dirty="0">
                <a:latin typeface="Arial"/>
                <a:cs typeface="Arial"/>
              </a:rPr>
              <a:t>un </a:t>
            </a:r>
            <a:r>
              <a:rPr sz="1300" spc="-65" dirty="0">
                <a:latin typeface="Arial"/>
                <a:cs typeface="Arial"/>
              </a:rPr>
              <a:t>resumen </a:t>
            </a:r>
            <a:r>
              <a:rPr sz="1300" spc="-40" dirty="0">
                <a:latin typeface="Arial"/>
                <a:cs typeface="Arial"/>
              </a:rPr>
              <a:t>valorativo, </a:t>
            </a:r>
            <a:r>
              <a:rPr sz="1300" spc="-65" dirty="0">
                <a:latin typeface="Arial"/>
                <a:cs typeface="Arial"/>
              </a:rPr>
              <a:t>una </a:t>
            </a:r>
            <a:r>
              <a:rPr sz="1300" spc="-30" dirty="0">
                <a:latin typeface="Arial"/>
                <a:cs typeface="Arial"/>
              </a:rPr>
              <a:t>interpretación </a:t>
            </a:r>
            <a:r>
              <a:rPr sz="1300" spc="-40" dirty="0">
                <a:latin typeface="Arial"/>
                <a:cs typeface="Arial"/>
              </a:rPr>
              <a:t>o  </a:t>
            </a:r>
            <a:r>
              <a:rPr lang="es-CO" sz="1300" spc="-40" dirty="0">
                <a:latin typeface="Arial"/>
                <a:cs typeface="Arial"/>
              </a:rPr>
              <a:t>una </a:t>
            </a:r>
            <a:r>
              <a:rPr lang="es-CO" sz="1300" spc="-65" dirty="0">
                <a:latin typeface="Arial"/>
                <a:cs typeface="Arial"/>
              </a:rPr>
              <a:t>discusión</a:t>
            </a:r>
            <a:r>
              <a:rPr sz="1300" spc="-65" dirty="0">
                <a:latin typeface="Arial"/>
                <a:cs typeface="Arial"/>
              </a:rPr>
              <a:t> </a:t>
            </a:r>
            <a:r>
              <a:rPr sz="1300" spc="-70" dirty="0">
                <a:latin typeface="Arial"/>
                <a:cs typeface="Arial"/>
              </a:rPr>
              <a:t>con </a:t>
            </a:r>
            <a:r>
              <a:rPr sz="1300" spc="-35" dirty="0">
                <a:latin typeface="Arial"/>
                <a:cs typeface="Arial"/>
              </a:rPr>
              <a:t>el </a:t>
            </a:r>
            <a:r>
              <a:rPr lang="es-CO" sz="1300" spc="-25" dirty="0">
                <a:latin typeface="Arial"/>
                <a:cs typeface="Arial"/>
              </a:rPr>
              <a:t>texto</a:t>
            </a:r>
            <a:r>
              <a:rPr sz="1300" spc="-15" dirty="0">
                <a:latin typeface="Arial"/>
                <a:cs typeface="Arial"/>
              </a:rPr>
              <a:t> </a:t>
            </a:r>
            <a:r>
              <a:rPr lang="es-CO" sz="1300" spc="-40" dirty="0">
                <a:latin typeface="Arial"/>
                <a:cs typeface="Arial"/>
              </a:rPr>
              <a:t>reproducido</a:t>
            </a:r>
            <a:r>
              <a:rPr sz="1300" spc="-40" dirty="0">
                <a:latin typeface="Arial"/>
                <a:cs typeface="Arial"/>
              </a:rPr>
              <a:t>.</a:t>
            </a:r>
            <a:r>
              <a:rPr lang="es-CO" sz="1300" spc="-40" dirty="0">
                <a:latin typeface="Arial"/>
                <a:cs typeface="Arial"/>
              </a:rPr>
              <a:t> En este sentido, se asimila a la estrategia de parafraseo (ver diapositiva 24).</a:t>
            </a:r>
            <a:endParaRPr sz="1300" dirty="0">
              <a:latin typeface="Arial"/>
              <a:cs typeface="Arial"/>
            </a:endParaRPr>
          </a:p>
        </p:txBody>
      </p:sp>
      <p:sp>
        <p:nvSpPr>
          <p:cNvPr id="5" name="object 5"/>
          <p:cNvSpPr txBox="1"/>
          <p:nvPr/>
        </p:nvSpPr>
        <p:spPr>
          <a:xfrm>
            <a:off x="4441442" y="1208620"/>
            <a:ext cx="4568191" cy="1485087"/>
          </a:xfrm>
          <a:prstGeom prst="rect">
            <a:avLst/>
          </a:prstGeom>
        </p:spPr>
        <p:txBody>
          <a:bodyPr vert="horz" wrap="square" lIns="0" tIns="11430" rIns="0" bIns="0" rtlCol="0">
            <a:spAutoFit/>
          </a:bodyPr>
          <a:lstStyle/>
          <a:p>
            <a:pPr marL="12700" marR="5080" algn="just">
              <a:lnSpc>
                <a:spcPct val="113999"/>
              </a:lnSpc>
              <a:spcBef>
                <a:spcPts val="90"/>
              </a:spcBef>
            </a:pPr>
            <a:r>
              <a:rPr sz="1200" spc="-160" dirty="0">
                <a:latin typeface="Arial"/>
                <a:cs typeface="Arial"/>
              </a:rPr>
              <a:t>Se </a:t>
            </a:r>
            <a:r>
              <a:rPr sz="1200" spc="-45" dirty="0">
                <a:latin typeface="Arial"/>
                <a:cs typeface="Arial"/>
              </a:rPr>
              <a:t>lee </a:t>
            </a:r>
            <a:r>
              <a:rPr sz="1200" spc="-55" dirty="0">
                <a:latin typeface="Arial"/>
                <a:cs typeface="Arial"/>
              </a:rPr>
              <a:t>en </a:t>
            </a:r>
            <a:r>
              <a:rPr sz="1200" i="1" spc="-105" dirty="0">
                <a:solidFill>
                  <a:srgbClr val="00AFEF"/>
                </a:solidFill>
                <a:latin typeface="Arial"/>
                <a:cs typeface="Arial"/>
              </a:rPr>
              <a:t>El </a:t>
            </a:r>
            <a:r>
              <a:rPr sz="1200" i="1" spc="-50" dirty="0">
                <a:solidFill>
                  <a:srgbClr val="00AFEF"/>
                </a:solidFill>
                <a:latin typeface="Arial"/>
                <a:cs typeface="Arial"/>
              </a:rPr>
              <a:t>Tiempo</a:t>
            </a:r>
            <a:r>
              <a:rPr sz="1200" spc="-50" dirty="0">
                <a:latin typeface="Arial"/>
                <a:cs typeface="Arial"/>
              </a:rPr>
              <a:t>: </a:t>
            </a:r>
            <a:r>
              <a:rPr sz="1200" spc="-105" dirty="0">
                <a:solidFill>
                  <a:srgbClr val="00AFEF"/>
                </a:solidFill>
                <a:latin typeface="Arial"/>
                <a:cs typeface="Arial"/>
              </a:rPr>
              <a:t>«En </a:t>
            </a:r>
            <a:r>
              <a:rPr sz="1200" spc="-60" dirty="0">
                <a:solidFill>
                  <a:srgbClr val="00AFEF"/>
                </a:solidFill>
                <a:latin typeface="Arial"/>
                <a:cs typeface="Arial"/>
              </a:rPr>
              <a:t>una </a:t>
            </a:r>
            <a:r>
              <a:rPr sz="1200" spc="-40" dirty="0">
                <a:solidFill>
                  <a:srgbClr val="00AFEF"/>
                </a:solidFill>
                <a:latin typeface="Arial"/>
                <a:cs typeface="Arial"/>
              </a:rPr>
              <a:t>entrevista reciente, </a:t>
            </a:r>
            <a:r>
              <a:rPr sz="1200" spc="-100" dirty="0">
                <a:solidFill>
                  <a:srgbClr val="00AFEF"/>
                </a:solidFill>
                <a:latin typeface="Arial"/>
                <a:cs typeface="Arial"/>
              </a:rPr>
              <a:t>Juanes </a:t>
            </a:r>
            <a:r>
              <a:rPr sz="1200" spc="-65" dirty="0">
                <a:solidFill>
                  <a:srgbClr val="00AFEF"/>
                </a:solidFill>
                <a:latin typeface="Arial"/>
                <a:cs typeface="Arial"/>
              </a:rPr>
              <a:t>confesó </a:t>
            </a:r>
            <a:r>
              <a:rPr sz="1200" spc="-55" dirty="0">
                <a:solidFill>
                  <a:srgbClr val="00AFEF"/>
                </a:solidFill>
                <a:latin typeface="Arial"/>
                <a:cs typeface="Arial"/>
              </a:rPr>
              <a:t>que  </a:t>
            </a:r>
            <a:r>
              <a:rPr sz="1200" spc="-65" dirty="0">
                <a:solidFill>
                  <a:srgbClr val="00AFEF"/>
                </a:solidFill>
                <a:latin typeface="Arial"/>
                <a:cs typeface="Arial"/>
              </a:rPr>
              <a:t>estaba </a:t>
            </a:r>
            <a:r>
              <a:rPr sz="1200" spc="-50" dirty="0">
                <a:solidFill>
                  <a:srgbClr val="00AFEF"/>
                </a:solidFill>
                <a:latin typeface="Arial"/>
                <a:cs typeface="Arial"/>
              </a:rPr>
              <a:t>leyendo </a:t>
            </a:r>
            <a:r>
              <a:rPr sz="1200" i="1" spc="-85" dirty="0">
                <a:solidFill>
                  <a:srgbClr val="00AFEF"/>
                </a:solidFill>
                <a:latin typeface="Arial" panose="020B0604020202020204" pitchFamily="34" charset="0"/>
                <a:cs typeface="Arial" panose="020B0604020202020204" pitchFamily="34" charset="0"/>
              </a:rPr>
              <a:t>El </a:t>
            </a:r>
            <a:r>
              <a:rPr sz="1200" i="1" spc="-75" dirty="0">
                <a:solidFill>
                  <a:srgbClr val="00AFEF"/>
                </a:solidFill>
                <a:latin typeface="Arial" panose="020B0604020202020204" pitchFamily="34" charset="0"/>
                <a:cs typeface="Arial" panose="020B0604020202020204" pitchFamily="34" charset="0"/>
              </a:rPr>
              <a:t>Capital </a:t>
            </a:r>
            <a:r>
              <a:rPr sz="1200" spc="-55" dirty="0">
                <a:solidFill>
                  <a:srgbClr val="00AFEF"/>
                </a:solidFill>
                <a:latin typeface="Arial"/>
                <a:cs typeface="Arial"/>
              </a:rPr>
              <a:t>de </a:t>
            </a:r>
            <a:r>
              <a:rPr sz="1200" spc="-70" dirty="0">
                <a:solidFill>
                  <a:srgbClr val="00AFEF"/>
                </a:solidFill>
                <a:latin typeface="Arial"/>
                <a:cs typeface="Arial"/>
              </a:rPr>
              <a:t>Karl </a:t>
            </a:r>
            <a:r>
              <a:rPr sz="1200" spc="-35" dirty="0">
                <a:solidFill>
                  <a:srgbClr val="00AFEF"/>
                </a:solidFill>
                <a:latin typeface="Arial"/>
                <a:cs typeface="Arial"/>
              </a:rPr>
              <a:t>Marx </a:t>
            </a:r>
            <a:r>
              <a:rPr sz="1200" spc="-65" dirty="0">
                <a:solidFill>
                  <a:srgbClr val="00AFEF"/>
                </a:solidFill>
                <a:latin typeface="Arial"/>
                <a:cs typeface="Arial"/>
              </a:rPr>
              <a:t>para </a:t>
            </a:r>
            <a:r>
              <a:rPr sz="1200" spc="-35" dirty="0">
                <a:solidFill>
                  <a:srgbClr val="00AFEF"/>
                </a:solidFill>
                <a:latin typeface="Arial"/>
                <a:cs typeface="Arial"/>
              </a:rPr>
              <a:t>poder </a:t>
            </a:r>
            <a:r>
              <a:rPr sz="1200" spc="-45" dirty="0">
                <a:solidFill>
                  <a:srgbClr val="00AFEF"/>
                </a:solidFill>
                <a:latin typeface="Arial"/>
                <a:cs typeface="Arial"/>
              </a:rPr>
              <a:t>comprender </a:t>
            </a:r>
            <a:r>
              <a:rPr sz="1200" spc="-25" dirty="0">
                <a:solidFill>
                  <a:srgbClr val="00AFEF"/>
                </a:solidFill>
                <a:latin typeface="Arial"/>
                <a:cs typeface="Arial"/>
              </a:rPr>
              <a:t>mejor </a:t>
            </a:r>
            <a:r>
              <a:rPr sz="1200" spc="-60" dirty="0">
                <a:solidFill>
                  <a:srgbClr val="00AFEF"/>
                </a:solidFill>
                <a:latin typeface="Arial"/>
                <a:cs typeface="Arial"/>
              </a:rPr>
              <a:t>la  </a:t>
            </a:r>
            <a:r>
              <a:rPr sz="1200" spc="-40" dirty="0">
                <a:solidFill>
                  <a:srgbClr val="00AFEF"/>
                </a:solidFill>
                <a:latin typeface="Arial"/>
                <a:cs typeface="Arial"/>
              </a:rPr>
              <a:t>actual </a:t>
            </a:r>
            <a:r>
              <a:rPr sz="1200" spc="-45" dirty="0">
                <a:solidFill>
                  <a:srgbClr val="00AFEF"/>
                </a:solidFill>
                <a:latin typeface="Arial"/>
                <a:cs typeface="Arial"/>
              </a:rPr>
              <a:t>coyuntura </a:t>
            </a:r>
            <a:r>
              <a:rPr sz="1200" spc="-60" dirty="0">
                <a:solidFill>
                  <a:srgbClr val="00AFEF"/>
                </a:solidFill>
                <a:latin typeface="Arial"/>
                <a:cs typeface="Arial"/>
              </a:rPr>
              <a:t>económica, </a:t>
            </a:r>
            <a:r>
              <a:rPr sz="1200" spc="-55" dirty="0">
                <a:solidFill>
                  <a:srgbClr val="00AFEF"/>
                </a:solidFill>
                <a:latin typeface="Arial"/>
                <a:cs typeface="Arial"/>
              </a:rPr>
              <a:t>en </a:t>
            </a:r>
            <a:r>
              <a:rPr sz="1200" spc="-45" dirty="0">
                <a:solidFill>
                  <a:srgbClr val="00AFEF"/>
                </a:solidFill>
                <a:latin typeface="Arial"/>
                <a:cs typeface="Arial"/>
              </a:rPr>
              <a:t>un </a:t>
            </a:r>
            <a:r>
              <a:rPr sz="1200" spc="-65" dirty="0">
                <a:solidFill>
                  <a:srgbClr val="00AFEF"/>
                </a:solidFill>
                <a:latin typeface="Arial"/>
                <a:cs typeface="Arial"/>
              </a:rPr>
              <a:t>gesto </a:t>
            </a:r>
            <a:r>
              <a:rPr sz="1200" spc="-55" dirty="0">
                <a:solidFill>
                  <a:srgbClr val="00AFEF"/>
                </a:solidFill>
                <a:latin typeface="Arial"/>
                <a:cs typeface="Arial"/>
              </a:rPr>
              <a:t>que </a:t>
            </a:r>
            <a:r>
              <a:rPr lang="es-CO" sz="1200" spc="-55" dirty="0">
                <a:solidFill>
                  <a:srgbClr val="00AFEF"/>
                </a:solidFill>
                <a:latin typeface="Arial"/>
                <a:cs typeface="Arial"/>
              </a:rPr>
              <a:t>sólo</a:t>
            </a:r>
            <a:r>
              <a:rPr sz="1200" spc="-55" dirty="0">
                <a:solidFill>
                  <a:srgbClr val="00AFEF"/>
                </a:solidFill>
                <a:latin typeface="Arial"/>
                <a:cs typeface="Arial"/>
              </a:rPr>
              <a:t> </a:t>
            </a:r>
            <a:r>
              <a:rPr lang="es-CO" sz="1200" spc="-35" dirty="0">
                <a:solidFill>
                  <a:srgbClr val="00AFEF"/>
                </a:solidFill>
                <a:latin typeface="Arial"/>
                <a:cs typeface="Arial"/>
              </a:rPr>
              <a:t>confirma</a:t>
            </a:r>
            <a:r>
              <a:rPr sz="1200" spc="-35" dirty="0">
                <a:solidFill>
                  <a:srgbClr val="00AFEF"/>
                </a:solidFill>
                <a:latin typeface="Arial"/>
                <a:cs typeface="Arial"/>
              </a:rPr>
              <a:t> </a:t>
            </a:r>
            <a:r>
              <a:rPr lang="es-CO" sz="1200" spc="-105" dirty="0">
                <a:solidFill>
                  <a:srgbClr val="00AFEF"/>
                </a:solidFill>
                <a:latin typeface="Arial"/>
                <a:cs typeface="Arial"/>
              </a:rPr>
              <a:t>sus</a:t>
            </a:r>
            <a:r>
              <a:rPr sz="1200" spc="-105" dirty="0">
                <a:solidFill>
                  <a:srgbClr val="00AFEF"/>
                </a:solidFill>
                <a:latin typeface="Arial"/>
                <a:cs typeface="Arial"/>
              </a:rPr>
              <a:t> </a:t>
            </a:r>
            <a:r>
              <a:rPr lang="es-CO" sz="1200" spc="-100" dirty="0">
                <a:solidFill>
                  <a:srgbClr val="00AFEF"/>
                </a:solidFill>
                <a:latin typeface="Arial"/>
                <a:cs typeface="Arial"/>
              </a:rPr>
              <a:t>ganas</a:t>
            </a:r>
            <a:r>
              <a:rPr sz="1200" spc="-100" dirty="0">
                <a:solidFill>
                  <a:srgbClr val="00AFEF"/>
                </a:solidFill>
                <a:latin typeface="Arial"/>
                <a:cs typeface="Arial"/>
              </a:rPr>
              <a:t> </a:t>
            </a:r>
            <a:r>
              <a:rPr sz="1200" spc="-55" dirty="0">
                <a:solidFill>
                  <a:srgbClr val="00AFEF"/>
                </a:solidFill>
                <a:latin typeface="Arial"/>
                <a:cs typeface="Arial"/>
              </a:rPr>
              <a:t>de </a:t>
            </a:r>
            <a:r>
              <a:rPr sz="1200" spc="-50" dirty="0">
                <a:solidFill>
                  <a:srgbClr val="00AFEF"/>
                </a:solidFill>
                <a:latin typeface="Arial"/>
                <a:cs typeface="Arial"/>
              </a:rPr>
              <a:t>aprender»</a:t>
            </a:r>
            <a:r>
              <a:rPr sz="1200" spc="-50" dirty="0">
                <a:latin typeface="Arial"/>
                <a:cs typeface="Arial"/>
              </a:rPr>
              <a:t>. </a:t>
            </a:r>
            <a:r>
              <a:rPr sz="1200" spc="-170" dirty="0">
                <a:latin typeface="Arial"/>
                <a:cs typeface="Arial"/>
              </a:rPr>
              <a:t>Yo </a:t>
            </a:r>
            <a:r>
              <a:rPr sz="1200" spc="-35" dirty="0">
                <a:latin typeface="Arial"/>
                <a:cs typeface="Arial"/>
              </a:rPr>
              <a:t>le </a:t>
            </a:r>
            <a:r>
              <a:rPr sz="1200" spc="-55" dirty="0">
                <a:latin typeface="Arial"/>
                <a:cs typeface="Arial"/>
              </a:rPr>
              <a:t>sugeriría </a:t>
            </a:r>
            <a:r>
              <a:rPr sz="1200" spc="-95" dirty="0">
                <a:latin typeface="Arial"/>
                <a:cs typeface="Arial"/>
              </a:rPr>
              <a:t>a Juanes, </a:t>
            </a:r>
            <a:r>
              <a:rPr sz="1200" spc="-55" dirty="0">
                <a:solidFill>
                  <a:srgbClr val="00AFEF"/>
                </a:solidFill>
                <a:latin typeface="Arial"/>
                <a:cs typeface="Arial"/>
              </a:rPr>
              <a:t>en </a:t>
            </a:r>
            <a:r>
              <a:rPr sz="1200" spc="-50" dirty="0">
                <a:solidFill>
                  <a:srgbClr val="00AFEF"/>
                </a:solidFill>
                <a:latin typeface="Arial"/>
                <a:cs typeface="Arial"/>
              </a:rPr>
              <a:t>vista </a:t>
            </a:r>
            <a:r>
              <a:rPr sz="1200" spc="-55" dirty="0">
                <a:solidFill>
                  <a:srgbClr val="00AFEF"/>
                </a:solidFill>
                <a:latin typeface="Arial"/>
                <a:cs typeface="Arial"/>
              </a:rPr>
              <a:t>de </a:t>
            </a:r>
            <a:r>
              <a:rPr sz="1200" spc="-105" dirty="0">
                <a:solidFill>
                  <a:srgbClr val="00AFEF"/>
                </a:solidFill>
                <a:latin typeface="Arial"/>
                <a:cs typeface="Arial"/>
              </a:rPr>
              <a:t>sus </a:t>
            </a:r>
            <a:r>
              <a:rPr sz="1200" spc="-100" dirty="0">
                <a:solidFill>
                  <a:srgbClr val="00AFEF"/>
                </a:solidFill>
                <a:latin typeface="Arial"/>
                <a:cs typeface="Arial"/>
              </a:rPr>
              <a:t>ganas </a:t>
            </a:r>
            <a:r>
              <a:rPr sz="1200" spc="-50" dirty="0">
                <a:solidFill>
                  <a:srgbClr val="00AFEF"/>
                </a:solidFill>
                <a:latin typeface="Arial"/>
                <a:cs typeface="Arial"/>
              </a:rPr>
              <a:t>de </a:t>
            </a:r>
            <a:r>
              <a:rPr lang="es-CO" sz="1200" spc="-55" dirty="0">
                <a:solidFill>
                  <a:srgbClr val="00AFEF"/>
                </a:solidFill>
                <a:latin typeface="Arial"/>
                <a:cs typeface="Arial"/>
              </a:rPr>
              <a:t>aprender</a:t>
            </a:r>
            <a:r>
              <a:rPr sz="1200" spc="-55" dirty="0">
                <a:latin typeface="Arial"/>
                <a:cs typeface="Arial"/>
              </a:rPr>
              <a:t>, que </a:t>
            </a:r>
            <a:r>
              <a:rPr sz="1200" spc="-75" dirty="0">
                <a:latin typeface="Arial"/>
                <a:cs typeface="Arial"/>
              </a:rPr>
              <a:t>buscara </a:t>
            </a:r>
            <a:r>
              <a:rPr sz="1200" spc="-55" dirty="0">
                <a:latin typeface="Arial"/>
                <a:cs typeface="Arial"/>
              </a:rPr>
              <a:t>en </a:t>
            </a:r>
            <a:r>
              <a:rPr sz="1200" spc="-40" dirty="0">
                <a:latin typeface="Arial"/>
                <a:cs typeface="Arial"/>
              </a:rPr>
              <a:t>Wikipedia </a:t>
            </a:r>
            <a:r>
              <a:rPr sz="1200" spc="-45" dirty="0">
                <a:latin typeface="Arial"/>
                <a:cs typeface="Arial"/>
              </a:rPr>
              <a:t>la </a:t>
            </a:r>
            <a:r>
              <a:rPr lang="es-CO" sz="1200" spc="-45" dirty="0">
                <a:latin typeface="Arial"/>
                <a:cs typeface="Arial"/>
              </a:rPr>
              <a:t>connotación</a:t>
            </a:r>
            <a:r>
              <a:rPr sz="1200" spc="-45" dirty="0">
                <a:latin typeface="Arial"/>
                <a:cs typeface="Arial"/>
              </a:rPr>
              <a:t> </a:t>
            </a:r>
            <a:r>
              <a:rPr sz="1200" spc="-35" dirty="0">
                <a:latin typeface="Arial"/>
                <a:cs typeface="Arial"/>
              </a:rPr>
              <a:t>principal</a:t>
            </a:r>
            <a:r>
              <a:rPr sz="1200" spc="-100" dirty="0">
                <a:latin typeface="Arial"/>
                <a:cs typeface="Arial"/>
              </a:rPr>
              <a:t> </a:t>
            </a:r>
            <a:r>
              <a:rPr sz="1200" spc="-50" dirty="0">
                <a:latin typeface="Arial"/>
                <a:cs typeface="Arial"/>
              </a:rPr>
              <a:t>de</a:t>
            </a:r>
            <a:r>
              <a:rPr lang="es-CO" sz="1200" dirty="0">
                <a:latin typeface="Arial"/>
                <a:cs typeface="Arial"/>
              </a:rPr>
              <a:t> </a:t>
            </a:r>
            <a:r>
              <a:rPr sz="1200" spc="-75" dirty="0">
                <a:latin typeface="Arial"/>
                <a:cs typeface="Arial"/>
              </a:rPr>
              <a:t>«</a:t>
            </a:r>
            <a:r>
              <a:rPr lang="es-CO" sz="1200" spc="-75" dirty="0">
                <a:latin typeface="Arial"/>
                <a:cs typeface="Arial"/>
              </a:rPr>
              <a:t>camisa</a:t>
            </a:r>
            <a:r>
              <a:rPr sz="1200" spc="-75" dirty="0">
                <a:latin typeface="Arial"/>
                <a:cs typeface="Arial"/>
              </a:rPr>
              <a:t> </a:t>
            </a:r>
            <a:r>
              <a:rPr sz="1200" spc="-60" dirty="0">
                <a:latin typeface="Arial"/>
                <a:cs typeface="Arial"/>
              </a:rPr>
              <a:t>negra». </a:t>
            </a:r>
            <a:r>
              <a:rPr sz="1200" spc="-50" dirty="0">
                <a:latin typeface="Arial"/>
                <a:cs typeface="Arial"/>
              </a:rPr>
              <a:t>Al </a:t>
            </a:r>
            <a:r>
              <a:rPr sz="1200" spc="-25" dirty="0">
                <a:latin typeface="Arial"/>
                <a:cs typeface="Arial"/>
              </a:rPr>
              <a:t>autor </a:t>
            </a:r>
            <a:r>
              <a:rPr sz="1200" spc="-35" dirty="0">
                <a:latin typeface="Arial"/>
                <a:cs typeface="Arial"/>
              </a:rPr>
              <a:t>del </a:t>
            </a:r>
            <a:r>
              <a:rPr sz="1200" spc="-30" dirty="0">
                <a:latin typeface="Arial"/>
                <a:cs typeface="Arial"/>
              </a:rPr>
              <a:t>artículo </a:t>
            </a:r>
            <a:r>
              <a:rPr sz="1200" spc="-35" dirty="0">
                <a:latin typeface="Arial"/>
                <a:cs typeface="Arial"/>
              </a:rPr>
              <a:t>le </a:t>
            </a:r>
            <a:r>
              <a:rPr sz="1200" spc="-55" dirty="0">
                <a:latin typeface="Arial"/>
                <a:cs typeface="Arial"/>
              </a:rPr>
              <a:t>recordaría que </a:t>
            </a:r>
            <a:r>
              <a:rPr sz="1200" spc="-35" dirty="0">
                <a:solidFill>
                  <a:srgbClr val="00AFEF"/>
                </a:solidFill>
                <a:latin typeface="Arial"/>
                <a:cs typeface="Arial"/>
              </a:rPr>
              <a:t>decir </a:t>
            </a:r>
            <a:r>
              <a:rPr sz="1200" spc="-55" dirty="0">
                <a:solidFill>
                  <a:srgbClr val="00AFEF"/>
                </a:solidFill>
                <a:latin typeface="Arial"/>
                <a:cs typeface="Arial"/>
              </a:rPr>
              <a:t>que </a:t>
            </a:r>
            <a:r>
              <a:rPr lang="es-CO" sz="1200" spc="-40" dirty="0">
                <a:solidFill>
                  <a:srgbClr val="00AFEF"/>
                </a:solidFill>
                <a:latin typeface="Arial"/>
                <a:cs typeface="Arial"/>
              </a:rPr>
              <a:t>uno</a:t>
            </a:r>
            <a:r>
              <a:rPr sz="1200" spc="-40" dirty="0">
                <a:solidFill>
                  <a:srgbClr val="00AFEF"/>
                </a:solidFill>
                <a:latin typeface="Arial"/>
                <a:cs typeface="Arial"/>
              </a:rPr>
              <a:t> </a:t>
            </a:r>
            <a:r>
              <a:rPr sz="1200" spc="-65" dirty="0">
                <a:solidFill>
                  <a:srgbClr val="00AFEF"/>
                </a:solidFill>
                <a:latin typeface="Arial"/>
                <a:cs typeface="Arial"/>
              </a:rPr>
              <a:t>está </a:t>
            </a:r>
            <a:r>
              <a:rPr sz="1200" spc="-50" dirty="0">
                <a:solidFill>
                  <a:srgbClr val="00AFEF"/>
                </a:solidFill>
                <a:latin typeface="Arial"/>
                <a:cs typeface="Arial"/>
              </a:rPr>
              <a:t>leyendo </a:t>
            </a:r>
            <a:r>
              <a:rPr sz="1200" i="1" spc="-85" dirty="0">
                <a:solidFill>
                  <a:srgbClr val="00AFEF"/>
                </a:solidFill>
                <a:latin typeface="Arial" panose="020B0604020202020204" pitchFamily="34" charset="0"/>
                <a:cs typeface="Arial" panose="020B0604020202020204" pitchFamily="34" charset="0"/>
              </a:rPr>
              <a:t>El </a:t>
            </a:r>
            <a:r>
              <a:rPr sz="1200" i="1" spc="-75" dirty="0">
                <a:solidFill>
                  <a:srgbClr val="00AFEF"/>
                </a:solidFill>
                <a:latin typeface="Arial" panose="020B0604020202020204" pitchFamily="34" charset="0"/>
                <a:cs typeface="Arial" panose="020B0604020202020204" pitchFamily="34" charset="0"/>
              </a:rPr>
              <a:t>Capital </a:t>
            </a:r>
            <a:r>
              <a:rPr sz="1200" spc="-45" dirty="0">
                <a:solidFill>
                  <a:srgbClr val="00AFEF"/>
                </a:solidFill>
                <a:latin typeface="Arial"/>
                <a:cs typeface="Arial"/>
              </a:rPr>
              <a:t>no </a:t>
            </a:r>
            <a:r>
              <a:rPr sz="1200" spc="-25" dirty="0">
                <a:solidFill>
                  <a:srgbClr val="00AFEF"/>
                </a:solidFill>
                <a:latin typeface="Arial"/>
                <a:cs typeface="Arial"/>
              </a:rPr>
              <a:t>tiene por </a:t>
            </a:r>
            <a:r>
              <a:rPr sz="1200" spc="-55" dirty="0">
                <a:solidFill>
                  <a:srgbClr val="00AFEF"/>
                </a:solidFill>
                <a:latin typeface="Arial"/>
                <a:cs typeface="Arial"/>
              </a:rPr>
              <a:t>qué </a:t>
            </a:r>
            <a:r>
              <a:rPr sz="1200" spc="-35" dirty="0">
                <a:solidFill>
                  <a:srgbClr val="00AFEF"/>
                </a:solidFill>
                <a:latin typeface="Arial"/>
                <a:cs typeface="Arial"/>
              </a:rPr>
              <a:t>constituir</a:t>
            </a:r>
            <a:r>
              <a:rPr sz="1200" spc="-35" dirty="0">
                <a:latin typeface="Arial"/>
                <a:cs typeface="Arial"/>
              </a:rPr>
              <a:t>, </a:t>
            </a:r>
            <a:r>
              <a:rPr lang="es-CO" sz="1200" spc="-60" dirty="0">
                <a:latin typeface="Arial"/>
                <a:cs typeface="Arial"/>
              </a:rPr>
              <a:t>en</a:t>
            </a:r>
            <a:r>
              <a:rPr sz="1200" spc="-60" dirty="0">
                <a:latin typeface="Arial"/>
                <a:cs typeface="Arial"/>
              </a:rPr>
              <a:t> </a:t>
            </a:r>
            <a:r>
              <a:rPr lang="es-CO" sz="1200" spc="-60" dirty="0">
                <a:latin typeface="Arial"/>
                <a:cs typeface="Arial"/>
              </a:rPr>
              <a:t>una</a:t>
            </a:r>
            <a:r>
              <a:rPr sz="1200" spc="-60" dirty="0">
                <a:latin typeface="Arial"/>
                <a:cs typeface="Arial"/>
              </a:rPr>
              <a:t> </a:t>
            </a:r>
            <a:r>
              <a:rPr lang="es-CO" sz="1200" spc="-70" dirty="0">
                <a:latin typeface="Arial"/>
                <a:cs typeface="Arial"/>
              </a:rPr>
              <a:t>sociedad</a:t>
            </a:r>
            <a:r>
              <a:rPr sz="1200" spc="-70" dirty="0">
                <a:latin typeface="Arial"/>
                <a:cs typeface="Arial"/>
              </a:rPr>
              <a:t> </a:t>
            </a:r>
            <a:r>
              <a:rPr sz="1200" spc="-60" dirty="0">
                <a:latin typeface="Arial"/>
                <a:cs typeface="Arial"/>
              </a:rPr>
              <a:t>sin </a:t>
            </a:r>
            <a:r>
              <a:rPr sz="1200" spc="-65" dirty="0">
                <a:latin typeface="Arial"/>
                <a:cs typeface="Arial"/>
              </a:rPr>
              <a:t>censura, </a:t>
            </a:r>
            <a:r>
              <a:rPr sz="1200" spc="-55" dirty="0">
                <a:latin typeface="Arial"/>
                <a:cs typeface="Arial"/>
              </a:rPr>
              <a:t>una</a:t>
            </a:r>
            <a:r>
              <a:rPr sz="1200" spc="-90" dirty="0">
                <a:latin typeface="Arial"/>
                <a:cs typeface="Arial"/>
              </a:rPr>
              <a:t> </a:t>
            </a:r>
            <a:r>
              <a:rPr sz="1200" spc="-50" dirty="0">
                <a:solidFill>
                  <a:srgbClr val="00B0F0"/>
                </a:solidFill>
                <a:latin typeface="Arial"/>
                <a:cs typeface="Arial"/>
              </a:rPr>
              <a:t>«confesión»</a:t>
            </a:r>
            <a:r>
              <a:rPr sz="1200" spc="-50" dirty="0">
                <a:latin typeface="Arial"/>
                <a:cs typeface="Arial"/>
              </a:rPr>
              <a:t>.</a:t>
            </a:r>
            <a:endParaRPr sz="1200" dirty="0">
              <a:latin typeface="Arial"/>
              <a:cs typeface="Arial"/>
            </a:endParaRPr>
          </a:p>
        </p:txBody>
      </p:sp>
      <p:sp>
        <p:nvSpPr>
          <p:cNvPr id="6" name="object 6"/>
          <p:cNvSpPr txBox="1"/>
          <p:nvPr/>
        </p:nvSpPr>
        <p:spPr>
          <a:xfrm>
            <a:off x="4440687" y="2736806"/>
            <a:ext cx="4436110" cy="135935"/>
          </a:xfrm>
          <a:prstGeom prst="rect">
            <a:avLst/>
          </a:prstGeom>
        </p:spPr>
        <p:txBody>
          <a:bodyPr vert="horz" wrap="square" lIns="0" tIns="12700" rIns="0" bIns="0" rtlCol="0">
            <a:spAutoFit/>
          </a:bodyPr>
          <a:lstStyle/>
          <a:p>
            <a:pPr marL="12700">
              <a:lnSpc>
                <a:spcPct val="100000"/>
              </a:lnSpc>
              <a:spcBef>
                <a:spcPts val="100"/>
              </a:spcBef>
            </a:pPr>
            <a:r>
              <a:rPr sz="800" spc="-60" dirty="0">
                <a:latin typeface="Arial"/>
                <a:cs typeface="Arial"/>
              </a:rPr>
              <a:t>Sanín, </a:t>
            </a:r>
            <a:r>
              <a:rPr sz="800" spc="-85" dirty="0">
                <a:latin typeface="Arial"/>
                <a:cs typeface="Arial"/>
              </a:rPr>
              <a:t>C. </a:t>
            </a:r>
            <a:r>
              <a:rPr sz="800" spc="-35" dirty="0">
                <a:latin typeface="Arial"/>
                <a:cs typeface="Arial"/>
              </a:rPr>
              <a:t>(2008, </a:t>
            </a:r>
            <a:r>
              <a:rPr sz="800" spc="-30" dirty="0">
                <a:latin typeface="Arial"/>
                <a:cs typeface="Arial"/>
              </a:rPr>
              <a:t>diciembre </a:t>
            </a:r>
            <a:r>
              <a:rPr sz="800" spc="-35" dirty="0">
                <a:latin typeface="Arial"/>
                <a:cs typeface="Arial"/>
              </a:rPr>
              <a:t>19). </a:t>
            </a:r>
            <a:r>
              <a:rPr sz="800" spc="-70" dirty="0">
                <a:latin typeface="Arial"/>
                <a:cs typeface="Arial"/>
              </a:rPr>
              <a:t>El</a:t>
            </a:r>
            <a:r>
              <a:rPr lang="es-CO" sz="800" spc="-70" dirty="0">
                <a:latin typeface="Arial"/>
                <a:cs typeface="Arial"/>
              </a:rPr>
              <a:t> </a:t>
            </a:r>
            <a:r>
              <a:rPr sz="800" spc="-30" dirty="0">
                <a:latin typeface="Arial"/>
                <a:cs typeface="Arial"/>
              </a:rPr>
              <a:t>“personaje del </a:t>
            </a:r>
            <a:r>
              <a:rPr sz="800" spc="-15" dirty="0">
                <a:latin typeface="Arial"/>
                <a:cs typeface="Arial"/>
              </a:rPr>
              <a:t>año”. </a:t>
            </a:r>
            <a:r>
              <a:rPr sz="800" spc="-50" dirty="0">
                <a:latin typeface="Arial"/>
                <a:cs typeface="Arial"/>
              </a:rPr>
              <a:t>Semana.com. Recuperado </a:t>
            </a:r>
            <a:r>
              <a:rPr sz="800" spc="-40" dirty="0">
                <a:latin typeface="Arial"/>
                <a:cs typeface="Arial"/>
              </a:rPr>
              <a:t>de</a:t>
            </a:r>
            <a:r>
              <a:rPr sz="800" spc="15" dirty="0">
                <a:latin typeface="Arial"/>
                <a:cs typeface="Arial"/>
              </a:rPr>
              <a:t> </a:t>
            </a:r>
            <a:r>
              <a:rPr sz="800" spc="-15" dirty="0">
                <a:latin typeface="Arial"/>
                <a:cs typeface="Arial"/>
                <a:hlinkClick r:id="rId2"/>
              </a:rPr>
              <a:t>http://bit.ly/1LQX7Hm</a:t>
            </a:r>
            <a:endParaRPr sz="800" dirty="0">
              <a:latin typeface="Arial"/>
              <a:cs typeface="Arial"/>
            </a:endParaRPr>
          </a:p>
        </p:txBody>
      </p:sp>
      <p:sp>
        <p:nvSpPr>
          <p:cNvPr id="7" name="object 4"/>
          <p:cNvSpPr txBox="1"/>
          <p:nvPr/>
        </p:nvSpPr>
        <p:spPr>
          <a:xfrm>
            <a:off x="4440687" y="961807"/>
            <a:ext cx="717028" cy="197490"/>
          </a:xfrm>
          <a:prstGeom prst="rect">
            <a:avLst/>
          </a:prstGeom>
        </p:spPr>
        <p:txBody>
          <a:bodyPr vert="horz" wrap="square" lIns="0" tIns="12700" rIns="0" bIns="0" rtlCol="0">
            <a:spAutoFit/>
          </a:bodyPr>
          <a:lstStyle/>
          <a:p>
            <a:pPr marL="12700">
              <a:lnSpc>
                <a:spcPct val="100000"/>
              </a:lnSpc>
              <a:spcBef>
                <a:spcPts val="100"/>
              </a:spcBef>
            </a:pPr>
            <a:r>
              <a:rPr lang="es-CO" sz="1200" spc="-50" dirty="0">
                <a:latin typeface="+mj-lt"/>
                <a:cs typeface="Arial"/>
              </a:rPr>
              <a:t>Ejemplos:</a:t>
            </a:r>
            <a:endParaRPr sz="1200" dirty="0">
              <a:latin typeface="Arial"/>
              <a:cs typeface="Arial"/>
            </a:endParaRPr>
          </a:p>
        </p:txBody>
      </p:sp>
      <p:sp>
        <p:nvSpPr>
          <p:cNvPr id="8" name="object 5"/>
          <p:cNvSpPr txBox="1"/>
          <p:nvPr/>
        </p:nvSpPr>
        <p:spPr>
          <a:xfrm>
            <a:off x="4441442" y="2961216"/>
            <a:ext cx="4568191" cy="1927066"/>
          </a:xfrm>
          <a:prstGeom prst="rect">
            <a:avLst/>
          </a:prstGeom>
        </p:spPr>
        <p:txBody>
          <a:bodyPr vert="horz" wrap="square" lIns="0" tIns="11430" rIns="0" bIns="0" rtlCol="0">
            <a:spAutoFit/>
          </a:bodyPr>
          <a:lstStyle/>
          <a:p>
            <a:pPr marL="12700" marR="5080" algn="just">
              <a:lnSpc>
                <a:spcPct val="113999"/>
              </a:lnSpc>
              <a:spcBef>
                <a:spcPts val="90"/>
              </a:spcBef>
            </a:pPr>
            <a:r>
              <a:rPr lang="es-CO" sz="1200" spc="-50" dirty="0">
                <a:solidFill>
                  <a:srgbClr val="00AFEF"/>
                </a:solidFill>
                <a:latin typeface="Arial"/>
                <a:cs typeface="Arial"/>
              </a:rPr>
              <a:t>“Somos como enanos trepados en gigantes</a:t>
            </a:r>
            <a:r>
              <a:rPr lang="es-CO" sz="1200" spc="-45" dirty="0">
                <a:solidFill>
                  <a:srgbClr val="00B0F0"/>
                </a:solidFill>
                <a:latin typeface="Arial"/>
                <a:cs typeface="Arial"/>
              </a:rPr>
              <a:t>”</a:t>
            </a:r>
            <a:r>
              <a:rPr lang="es-CO" sz="1200" spc="-45" dirty="0">
                <a:latin typeface="Arial"/>
                <a:cs typeface="Arial"/>
              </a:rPr>
              <a:t>, decía Bernardo de Chartres (muerto hacia 1130); </a:t>
            </a:r>
            <a:r>
              <a:rPr lang="es-CO" sz="1200" spc="-45" dirty="0">
                <a:solidFill>
                  <a:srgbClr val="00B0F0"/>
                </a:solidFill>
                <a:latin typeface="Arial"/>
                <a:cs typeface="Arial"/>
              </a:rPr>
              <a:t>“por eso vemos más que ellos”</a:t>
            </a:r>
            <a:r>
              <a:rPr lang="es-CO" sz="1200" spc="-45" dirty="0">
                <a:latin typeface="Arial"/>
                <a:cs typeface="Arial"/>
              </a:rPr>
              <a:t> (Robert K. </a:t>
            </a:r>
            <a:r>
              <a:rPr lang="en-US" sz="1200" spc="-45" dirty="0">
                <a:latin typeface="Arial"/>
                <a:cs typeface="Arial"/>
              </a:rPr>
              <a:t>Merton, </a:t>
            </a:r>
            <a:r>
              <a:rPr lang="en-US" sz="1200" i="1" spc="-45" dirty="0">
                <a:latin typeface="Arial"/>
                <a:cs typeface="Arial"/>
              </a:rPr>
              <a:t>On the shoulders of giants</a:t>
            </a:r>
            <a:r>
              <a:rPr lang="es-CO" sz="1200" spc="-45" dirty="0">
                <a:latin typeface="Arial"/>
                <a:cs typeface="Arial"/>
              </a:rPr>
              <a:t>). Pero </a:t>
            </a:r>
            <a:r>
              <a:rPr lang="es-CO" sz="1200" spc="-45" dirty="0">
                <a:solidFill>
                  <a:srgbClr val="00B0F0"/>
                </a:solidFill>
                <a:latin typeface="Arial"/>
                <a:cs typeface="Arial"/>
              </a:rPr>
              <a:t>hay formas de trepar que no son útiles para ver mejor</a:t>
            </a:r>
            <a:r>
              <a:rPr lang="es-CO" sz="1200" spc="-45" dirty="0">
                <a:latin typeface="Arial"/>
                <a:cs typeface="Arial"/>
              </a:rPr>
              <a:t>, sino para verse mejor. Las universidades (cuyo embrión fueron los centros escolásticos de las catedrales, como el de Chartres) transformaron el saber en credenciales para el ascenso. En esa transformación, las citas se volvieron puntos de crédito a favor </a:t>
            </a:r>
            <a:r>
              <a:rPr lang="es-CO" sz="1200" spc="-45" dirty="0">
                <a:solidFill>
                  <a:srgbClr val="00B0F0"/>
                </a:solidFill>
                <a:latin typeface="Arial"/>
                <a:cs typeface="Arial"/>
              </a:rPr>
              <a:t>del que cita a los gigantes de la Antigüedad</a:t>
            </a:r>
            <a:r>
              <a:rPr lang="es-CO" sz="1200" spc="-45" dirty="0">
                <a:latin typeface="Arial"/>
                <a:cs typeface="Arial"/>
              </a:rPr>
              <a:t>, y finalmente puntos de crédito a favor del autor vivo citado.</a:t>
            </a:r>
            <a:endParaRPr sz="1200" dirty="0">
              <a:latin typeface="Arial"/>
              <a:cs typeface="Arial"/>
            </a:endParaRPr>
          </a:p>
        </p:txBody>
      </p:sp>
      <p:sp>
        <p:nvSpPr>
          <p:cNvPr id="10" name="object 6"/>
          <p:cNvSpPr txBox="1"/>
          <p:nvPr/>
        </p:nvSpPr>
        <p:spPr>
          <a:xfrm>
            <a:off x="4440687" y="4888282"/>
            <a:ext cx="4703313" cy="259045"/>
          </a:xfrm>
          <a:prstGeom prst="rect">
            <a:avLst/>
          </a:prstGeom>
        </p:spPr>
        <p:txBody>
          <a:bodyPr vert="horz" wrap="square" lIns="0" tIns="12700" rIns="0" bIns="0" rtlCol="0">
            <a:spAutoFit/>
          </a:bodyPr>
          <a:lstStyle/>
          <a:p>
            <a:pPr marL="12700">
              <a:lnSpc>
                <a:spcPct val="100000"/>
              </a:lnSpc>
              <a:spcBef>
                <a:spcPts val="100"/>
              </a:spcBef>
            </a:pPr>
            <a:r>
              <a:rPr lang="es-CO" sz="800" spc="-60" dirty="0">
                <a:latin typeface="Arial"/>
                <a:cs typeface="Arial"/>
              </a:rPr>
              <a:t>Zaid</a:t>
            </a:r>
            <a:r>
              <a:rPr sz="800" spc="-60" dirty="0">
                <a:latin typeface="Arial"/>
                <a:cs typeface="Arial"/>
              </a:rPr>
              <a:t>, </a:t>
            </a:r>
            <a:r>
              <a:rPr lang="es-CO" sz="800" spc="-85" dirty="0">
                <a:latin typeface="Arial"/>
                <a:cs typeface="Arial"/>
              </a:rPr>
              <a:t>G</a:t>
            </a:r>
            <a:r>
              <a:rPr sz="800" spc="-85" dirty="0">
                <a:latin typeface="Arial"/>
                <a:cs typeface="Arial"/>
              </a:rPr>
              <a:t>. </a:t>
            </a:r>
            <a:r>
              <a:rPr sz="800" spc="-35" dirty="0">
                <a:latin typeface="Arial"/>
                <a:cs typeface="Arial"/>
              </a:rPr>
              <a:t>(</a:t>
            </a:r>
            <a:r>
              <a:rPr lang="es-CO" sz="800" spc="-35" dirty="0">
                <a:latin typeface="Arial"/>
                <a:cs typeface="Arial"/>
              </a:rPr>
              <a:t>2012</a:t>
            </a:r>
            <a:r>
              <a:rPr sz="800" spc="-35" dirty="0">
                <a:latin typeface="Arial"/>
                <a:cs typeface="Arial"/>
              </a:rPr>
              <a:t>). </a:t>
            </a:r>
            <a:r>
              <a:rPr lang="es-CO" sz="800" spc="-70" dirty="0">
                <a:latin typeface="Arial"/>
                <a:cs typeface="Arial"/>
              </a:rPr>
              <a:t>Citas exóticas, citas abusivas y citas acumulables</a:t>
            </a:r>
            <a:r>
              <a:rPr sz="800" spc="-15" dirty="0">
                <a:latin typeface="Arial"/>
                <a:cs typeface="Arial"/>
              </a:rPr>
              <a:t>. </a:t>
            </a:r>
            <a:r>
              <a:rPr lang="es-CO" sz="800" i="1" spc="-50" dirty="0">
                <a:latin typeface="Arial"/>
                <a:cs typeface="Arial"/>
              </a:rPr>
              <a:t>Revista de Economía Internacional</a:t>
            </a:r>
            <a:r>
              <a:rPr lang="es-CO" sz="800" spc="-50" dirty="0">
                <a:latin typeface="Arial"/>
                <a:cs typeface="Arial"/>
              </a:rPr>
              <a:t>,</a:t>
            </a:r>
            <a:r>
              <a:rPr lang="es-CO" sz="800" i="1" spc="-50" dirty="0">
                <a:latin typeface="Arial"/>
                <a:cs typeface="Arial"/>
              </a:rPr>
              <a:t>14</a:t>
            </a:r>
            <a:r>
              <a:rPr lang="es-CO" sz="800" spc="-50" dirty="0">
                <a:latin typeface="Arial"/>
                <a:cs typeface="Arial"/>
              </a:rPr>
              <a:t>(27), 273-282. Recuperado</a:t>
            </a:r>
            <a:r>
              <a:rPr sz="800" spc="-50" dirty="0">
                <a:latin typeface="Arial"/>
                <a:cs typeface="Arial"/>
              </a:rPr>
              <a:t> </a:t>
            </a:r>
            <a:r>
              <a:rPr sz="800" spc="-40" dirty="0">
                <a:latin typeface="Arial"/>
                <a:cs typeface="Arial"/>
              </a:rPr>
              <a:t>de</a:t>
            </a:r>
            <a:r>
              <a:rPr lang="es-CO" sz="800" spc="-40" dirty="0">
                <a:latin typeface="Arial"/>
                <a:cs typeface="Arial"/>
              </a:rPr>
              <a:t> https://bit.ly/2ppxivJ</a:t>
            </a:r>
            <a:endParaRPr sz="8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015" y="321690"/>
            <a:ext cx="1731010"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Trebuchet MS"/>
                <a:cs typeface="Trebuchet MS"/>
              </a:rPr>
              <a:t>Tipos de</a:t>
            </a:r>
            <a:r>
              <a:rPr sz="2400" spc="-280" dirty="0">
                <a:latin typeface="Trebuchet MS"/>
                <a:cs typeface="Trebuchet MS"/>
              </a:rPr>
              <a:t> </a:t>
            </a:r>
            <a:r>
              <a:rPr sz="2400" spc="-140" dirty="0">
                <a:latin typeface="Trebuchet MS"/>
                <a:cs typeface="Trebuchet MS"/>
              </a:rPr>
              <a:t>citas</a:t>
            </a:r>
            <a:endParaRPr sz="2400">
              <a:latin typeface="Trebuchet MS"/>
              <a:cs typeface="Trebuchet MS"/>
            </a:endParaRPr>
          </a:p>
        </p:txBody>
      </p:sp>
      <p:sp>
        <p:nvSpPr>
          <p:cNvPr id="3" name="object 3"/>
          <p:cNvSpPr txBox="1"/>
          <p:nvPr/>
        </p:nvSpPr>
        <p:spPr>
          <a:xfrm>
            <a:off x="23388" y="1208495"/>
            <a:ext cx="4389120" cy="2665473"/>
          </a:xfrm>
          <a:prstGeom prst="rect">
            <a:avLst/>
          </a:prstGeom>
        </p:spPr>
        <p:txBody>
          <a:bodyPr vert="horz" wrap="square" lIns="0" tIns="13335" rIns="0" bIns="0" rtlCol="0">
            <a:spAutoFit/>
          </a:bodyPr>
          <a:lstStyle/>
          <a:p>
            <a:pPr algn="ctr">
              <a:lnSpc>
                <a:spcPct val="100000"/>
              </a:lnSpc>
              <a:spcBef>
                <a:spcPts val="105"/>
              </a:spcBef>
            </a:pPr>
            <a:r>
              <a:rPr sz="1400" b="1" spc="-114" dirty="0">
                <a:latin typeface="Trebuchet MS"/>
                <a:cs typeface="Trebuchet MS"/>
              </a:rPr>
              <a:t>CITA </a:t>
            </a:r>
            <a:r>
              <a:rPr lang="es-CO" sz="1400" b="1" spc="-114" dirty="0">
                <a:latin typeface="Trebuchet MS"/>
                <a:cs typeface="Trebuchet MS"/>
              </a:rPr>
              <a:t>DE CITA</a:t>
            </a:r>
            <a:endParaRPr sz="1400" dirty="0">
              <a:latin typeface="Trebuchet MS"/>
              <a:cs typeface="Trebuchet MS"/>
            </a:endParaRPr>
          </a:p>
          <a:p>
            <a:pPr>
              <a:lnSpc>
                <a:spcPct val="100000"/>
              </a:lnSpc>
              <a:spcBef>
                <a:spcPts val="20"/>
              </a:spcBef>
            </a:pPr>
            <a:endParaRPr sz="1450" dirty="0">
              <a:latin typeface="Times New Roman"/>
              <a:cs typeface="Times New Roman"/>
            </a:endParaRPr>
          </a:p>
          <a:p>
            <a:pPr marL="72000" marR="5080" algn="just">
              <a:lnSpc>
                <a:spcPct val="100000"/>
              </a:lnSpc>
              <a:spcBef>
                <a:spcPts val="95"/>
              </a:spcBef>
            </a:pPr>
            <a:r>
              <a:rPr lang="es-CO" sz="1300" spc="-85" dirty="0">
                <a:latin typeface="Arial"/>
                <a:cs typeface="Arial"/>
              </a:rPr>
              <a:t>«Las citas de citas reportan fuentes secundarias no consultadas directamente por el escritor del texto, sino reportadas por otra fuente. En el ámbito académico-investigativo los evaluadores consideran por lo general que su uso está justificado cuando no se tiene acceso a la fuente original, bien sea porque editorialmente no está disponible o es una obra escrita en un idioma que el escritor del texto desconoce. Es pertinente anotar que las citas de citas pueden ser integradas, no integradas, semiintegradas y/o directas breves o extensas» (Sánchez Upegui, 2016, p. 206)</a:t>
            </a:r>
            <a:r>
              <a:rPr lang="es-CO" sz="1300" spc="-40" dirty="0">
                <a:latin typeface="Arial"/>
                <a:cs typeface="Arial"/>
              </a:rPr>
              <a:t>.</a:t>
            </a:r>
            <a:endParaRPr lang="es-CO" sz="1300" dirty="0">
              <a:latin typeface="Arial"/>
              <a:cs typeface="Arial"/>
            </a:endParaRPr>
          </a:p>
          <a:p>
            <a:pPr marL="72000" algn="just">
              <a:spcAft>
                <a:spcPts val="0"/>
              </a:spcAft>
            </a:pPr>
            <a:endParaRPr lang="es-CO" sz="1300" dirty="0">
              <a:latin typeface="Arial" panose="020B0604020202020204" pitchFamily="34" charset="0"/>
              <a:ea typeface="Times New Roman" panose="02020603050405020304" pitchFamily="18" charset="0"/>
            </a:endParaRPr>
          </a:p>
          <a:p>
            <a:pPr algn="just">
              <a:spcAft>
                <a:spcPts val="0"/>
              </a:spcAft>
            </a:pPr>
            <a:endParaRPr lang="es-CO" sz="1300" dirty="0">
              <a:latin typeface="Times New Roman" panose="02020603050405020304" pitchFamily="18" charset="0"/>
              <a:ea typeface="Times New Roman" panose="02020603050405020304" pitchFamily="18" charset="0"/>
            </a:endParaRPr>
          </a:p>
        </p:txBody>
      </p:sp>
      <p:sp>
        <p:nvSpPr>
          <p:cNvPr id="5" name="object 5"/>
          <p:cNvSpPr txBox="1"/>
          <p:nvPr/>
        </p:nvSpPr>
        <p:spPr>
          <a:xfrm>
            <a:off x="4548860" y="4774109"/>
            <a:ext cx="4449445" cy="135935"/>
          </a:xfrm>
          <a:prstGeom prst="rect">
            <a:avLst/>
          </a:prstGeom>
        </p:spPr>
        <p:txBody>
          <a:bodyPr vert="horz" wrap="square" lIns="0" tIns="12700" rIns="0" bIns="0" rtlCol="0">
            <a:spAutoFit/>
          </a:bodyPr>
          <a:lstStyle/>
          <a:p>
            <a:pPr marL="12700" marR="5080" algn="just">
              <a:lnSpc>
                <a:spcPct val="100000"/>
              </a:lnSpc>
              <a:spcBef>
                <a:spcPts val="100"/>
              </a:spcBef>
            </a:pPr>
            <a:r>
              <a:rPr lang="es-CO" sz="800" spc="-40" dirty="0">
                <a:latin typeface="Arial"/>
                <a:cs typeface="Arial"/>
              </a:rPr>
              <a:t>* Bustamante</a:t>
            </a:r>
            <a:r>
              <a:rPr sz="800" spc="-25" dirty="0">
                <a:latin typeface="Arial"/>
                <a:cs typeface="Arial"/>
              </a:rPr>
              <a:t>, </a:t>
            </a:r>
            <a:r>
              <a:rPr sz="800" spc="-45" dirty="0">
                <a:latin typeface="Arial"/>
                <a:cs typeface="Arial"/>
              </a:rPr>
              <a:t>A. </a:t>
            </a:r>
            <a:r>
              <a:rPr sz="800" spc="-40" dirty="0">
                <a:latin typeface="Arial"/>
                <a:cs typeface="Arial"/>
              </a:rPr>
              <a:t>(</a:t>
            </a:r>
            <a:r>
              <a:rPr lang="es-CO" sz="800" spc="-40" dirty="0">
                <a:latin typeface="Arial"/>
                <a:cs typeface="Arial"/>
              </a:rPr>
              <a:t>201</a:t>
            </a:r>
            <a:r>
              <a:rPr sz="800" spc="-40" dirty="0">
                <a:latin typeface="Arial"/>
                <a:cs typeface="Arial"/>
              </a:rPr>
              <a:t>6). </a:t>
            </a:r>
            <a:r>
              <a:rPr lang="es-CO" sz="800" spc="-70" dirty="0">
                <a:latin typeface="Arial"/>
                <a:cs typeface="Arial"/>
              </a:rPr>
              <a:t>Material inédito.</a:t>
            </a:r>
            <a:endParaRPr sz="800" dirty="0">
              <a:latin typeface="Arial"/>
              <a:cs typeface="Arial"/>
            </a:endParaRPr>
          </a:p>
        </p:txBody>
      </p:sp>
      <p:sp>
        <p:nvSpPr>
          <p:cNvPr id="6" name="object 4"/>
          <p:cNvSpPr txBox="1"/>
          <p:nvPr/>
        </p:nvSpPr>
        <p:spPr>
          <a:xfrm>
            <a:off x="4543783" y="1147988"/>
            <a:ext cx="717028" cy="197490"/>
          </a:xfrm>
          <a:prstGeom prst="rect">
            <a:avLst/>
          </a:prstGeom>
        </p:spPr>
        <p:txBody>
          <a:bodyPr vert="horz" wrap="square" lIns="0" tIns="12700" rIns="0" bIns="0" rtlCol="0">
            <a:spAutoFit/>
          </a:bodyPr>
          <a:lstStyle/>
          <a:p>
            <a:pPr marL="12700">
              <a:lnSpc>
                <a:spcPct val="100000"/>
              </a:lnSpc>
              <a:spcBef>
                <a:spcPts val="100"/>
              </a:spcBef>
            </a:pPr>
            <a:r>
              <a:rPr lang="es-CO" sz="1200" spc="-50" dirty="0">
                <a:latin typeface="+mj-lt"/>
                <a:cs typeface="Arial"/>
              </a:rPr>
              <a:t>Ejemplo</a:t>
            </a:r>
            <a:r>
              <a:rPr sz="1200" spc="-50" dirty="0">
                <a:latin typeface="Arial"/>
                <a:cs typeface="Arial"/>
              </a:rPr>
              <a:t>:</a:t>
            </a:r>
            <a:endParaRPr sz="1200" dirty="0">
              <a:latin typeface="Arial"/>
              <a:cs typeface="Arial"/>
            </a:endParaRPr>
          </a:p>
        </p:txBody>
      </p:sp>
      <p:sp>
        <p:nvSpPr>
          <p:cNvPr id="7" name="object 5"/>
          <p:cNvSpPr txBox="1"/>
          <p:nvPr/>
        </p:nvSpPr>
        <p:spPr>
          <a:xfrm>
            <a:off x="4541520" y="1517705"/>
            <a:ext cx="4452258" cy="3152145"/>
          </a:xfrm>
          <a:prstGeom prst="rect">
            <a:avLst/>
          </a:prstGeom>
        </p:spPr>
        <p:txBody>
          <a:bodyPr vert="horz" wrap="square" lIns="0" tIns="12700" rIns="0" bIns="0" rtlCol="0">
            <a:spAutoFit/>
          </a:bodyPr>
          <a:lstStyle/>
          <a:p>
            <a:pPr marL="12700" marR="5080" algn="just">
              <a:spcBef>
                <a:spcPts val="100"/>
              </a:spcBef>
            </a:pPr>
            <a:r>
              <a:rPr lang="es-CO" sz="1200" dirty="0"/>
              <a:t>La integración curricular de todos los programas para atender «el desarrollo de las competencias de lectura y escritura de los estudiantes en su respectiva especialidad» (Ardila y López, 2015) es un objetivo a largo plazo que ha de ser asegurado mediante un plan de acción que contempla, además de los insumos teóricos de la alfabetización académica –en sus dos vertientes: la escritura a través del currículo (WAC, por sus siglas en inglés), y en las disciplinas (WID, ídem)–, el aporte del movimiento WPA (</a:t>
            </a:r>
            <a:r>
              <a:rPr lang="en-US" sz="1200" i="1" dirty="0"/>
              <a:t>Writing Program Administration</a:t>
            </a:r>
            <a:r>
              <a:rPr lang="es-CO" sz="1200" dirty="0"/>
              <a:t>), poco conocido aún en el ámbito latinoamericano (Ávila, González y Peñalosa, 2013), y que parte de una pregunta acorde con la visión antes citada: </a:t>
            </a:r>
            <a:r>
              <a:rPr lang="es-CO" sz="1200" i="1" dirty="0"/>
              <a:t>¿cómo acoplar el ideal con la estrategia? </a:t>
            </a:r>
            <a:r>
              <a:rPr lang="es-CO" sz="1200" dirty="0"/>
              <a:t>Fruto de su experiencia al frente de programas de escritura en universidades de EE. UU., </a:t>
            </a:r>
            <a:r>
              <a:rPr lang="en-US" sz="1200" dirty="0">
                <a:solidFill>
                  <a:srgbClr val="00B0F0"/>
                </a:solidFill>
              </a:rPr>
              <a:t>Susan McLeod</a:t>
            </a:r>
            <a:r>
              <a:rPr lang="es-CO" sz="1200" dirty="0">
                <a:solidFill>
                  <a:srgbClr val="00B0F0"/>
                </a:solidFill>
              </a:rPr>
              <a:t> (1995)</a:t>
            </a:r>
            <a:r>
              <a:rPr lang="es-CO" sz="1200" dirty="0"/>
              <a:t> los concibe como unos espacios de </a:t>
            </a:r>
            <a:r>
              <a:rPr lang="es-CO" sz="1200" i="1" dirty="0"/>
              <a:t>activismo social</a:t>
            </a:r>
            <a:r>
              <a:rPr lang="es-CO" sz="1200" dirty="0"/>
              <a:t> o </a:t>
            </a:r>
            <a:r>
              <a:rPr lang="es-CO" sz="1200" i="1" dirty="0"/>
              <a:t>agentes de cambio </a:t>
            </a:r>
            <a:r>
              <a:rPr lang="es-CO" sz="1200" dirty="0"/>
              <a:t>al interior de una institución: </a:t>
            </a:r>
            <a:r>
              <a:rPr lang="es-CO" sz="1200" dirty="0">
                <a:solidFill>
                  <a:srgbClr val="00B0F0"/>
                </a:solidFill>
              </a:rPr>
              <a:t>«Los programas de escritura académica poseen la visión, el conocimiento y la ética para modificar las prácticas y las filosofías institucionales» (</a:t>
            </a:r>
            <a:r>
              <a:rPr lang="es-CO" sz="1200" b="1" dirty="0">
                <a:solidFill>
                  <a:srgbClr val="00B0F0"/>
                </a:solidFill>
              </a:rPr>
              <a:t>citado en </a:t>
            </a:r>
            <a:r>
              <a:rPr lang="de-DE" sz="1200" b="1" dirty="0">
                <a:solidFill>
                  <a:srgbClr val="00B0F0"/>
                </a:solidFill>
              </a:rPr>
              <a:t>Adler-Kassner</a:t>
            </a:r>
            <a:r>
              <a:rPr lang="es-CO" sz="1200" dirty="0">
                <a:solidFill>
                  <a:srgbClr val="00B0F0"/>
                </a:solidFill>
              </a:rPr>
              <a:t>, 2008, p. 7)</a:t>
            </a:r>
            <a:r>
              <a:rPr lang="es-CO" sz="1200" dirty="0">
                <a:solidFill>
                  <a:srgbClr val="002060"/>
                </a:solidFill>
              </a:rPr>
              <a:t>.</a:t>
            </a:r>
            <a:r>
              <a:rPr lang="es-CO" sz="1100" dirty="0"/>
              <a:t>*</a:t>
            </a:r>
            <a:endParaRPr sz="1100" dirty="0">
              <a:latin typeface="Arial"/>
              <a:cs typeface="Arial"/>
            </a:endParaRPr>
          </a:p>
        </p:txBody>
      </p:sp>
    </p:spTree>
    <p:extLst>
      <p:ext uri="{BB962C8B-B14F-4D97-AF65-F5344CB8AC3E}">
        <p14:creationId xmlns:p14="http://schemas.microsoft.com/office/powerpoint/2010/main" val="360771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3826" y="417703"/>
            <a:ext cx="5545455"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Trebuchet MS"/>
                <a:cs typeface="Trebuchet MS"/>
              </a:rPr>
              <a:t>Referencias </a:t>
            </a:r>
            <a:r>
              <a:rPr sz="1800" spc="-105" dirty="0">
                <a:latin typeface="Trebuchet MS"/>
                <a:cs typeface="Trebuchet MS"/>
              </a:rPr>
              <a:t>bibliográficas: </a:t>
            </a:r>
            <a:r>
              <a:rPr sz="1800" spc="-114" dirty="0">
                <a:latin typeface="Trebuchet MS"/>
                <a:cs typeface="Trebuchet MS"/>
              </a:rPr>
              <a:t>reproducción </a:t>
            </a:r>
            <a:r>
              <a:rPr sz="1800" spc="-100" dirty="0">
                <a:latin typeface="Trebuchet MS"/>
                <a:cs typeface="Trebuchet MS"/>
              </a:rPr>
              <a:t>del discurso</a:t>
            </a:r>
            <a:r>
              <a:rPr sz="1800" spc="-350" dirty="0">
                <a:latin typeface="Trebuchet MS"/>
                <a:cs typeface="Trebuchet MS"/>
              </a:rPr>
              <a:t> </a:t>
            </a:r>
            <a:r>
              <a:rPr sz="1800" spc="-110" dirty="0">
                <a:latin typeface="Trebuchet MS"/>
                <a:cs typeface="Trebuchet MS"/>
              </a:rPr>
              <a:t>ajeno</a:t>
            </a:r>
            <a:endParaRPr sz="1800" dirty="0">
              <a:latin typeface="Trebuchet MS"/>
              <a:cs typeface="Trebuchet MS"/>
            </a:endParaRPr>
          </a:p>
        </p:txBody>
      </p:sp>
      <p:sp>
        <p:nvSpPr>
          <p:cNvPr id="3" name="object 3"/>
          <p:cNvSpPr/>
          <p:nvPr/>
        </p:nvSpPr>
        <p:spPr>
          <a:xfrm>
            <a:off x="4607052" y="1402841"/>
            <a:ext cx="1553845" cy="1553845"/>
          </a:xfrm>
          <a:custGeom>
            <a:avLst/>
            <a:gdLst/>
            <a:ahLst/>
            <a:cxnLst/>
            <a:rect l="l" t="t" r="r" b="b"/>
            <a:pathLst>
              <a:path w="1553845" h="1553845">
                <a:moveTo>
                  <a:pt x="0" y="0"/>
                </a:moveTo>
                <a:lnTo>
                  <a:pt x="0" y="1553718"/>
                </a:lnTo>
                <a:lnTo>
                  <a:pt x="1553718" y="1553718"/>
                </a:lnTo>
                <a:lnTo>
                  <a:pt x="1552978" y="1505321"/>
                </a:lnTo>
                <a:lnTo>
                  <a:pt x="1550775" y="1457293"/>
                </a:lnTo>
                <a:lnTo>
                  <a:pt x="1547128" y="1409655"/>
                </a:lnTo>
                <a:lnTo>
                  <a:pt x="1542061" y="1362429"/>
                </a:lnTo>
                <a:lnTo>
                  <a:pt x="1535593" y="1315636"/>
                </a:lnTo>
                <a:lnTo>
                  <a:pt x="1527747" y="1269297"/>
                </a:lnTo>
                <a:lnTo>
                  <a:pt x="1518545" y="1223435"/>
                </a:lnTo>
                <a:lnTo>
                  <a:pt x="1508007" y="1178071"/>
                </a:lnTo>
                <a:lnTo>
                  <a:pt x="1496155" y="1133225"/>
                </a:lnTo>
                <a:lnTo>
                  <a:pt x="1483010" y="1088920"/>
                </a:lnTo>
                <a:lnTo>
                  <a:pt x="1468595" y="1045177"/>
                </a:lnTo>
                <a:lnTo>
                  <a:pt x="1452930" y="1002018"/>
                </a:lnTo>
                <a:lnTo>
                  <a:pt x="1436037" y="959463"/>
                </a:lnTo>
                <a:lnTo>
                  <a:pt x="1417938" y="917535"/>
                </a:lnTo>
                <a:lnTo>
                  <a:pt x="1398654" y="876255"/>
                </a:lnTo>
                <a:lnTo>
                  <a:pt x="1378206" y="835645"/>
                </a:lnTo>
                <a:lnTo>
                  <a:pt x="1356616" y="795725"/>
                </a:lnTo>
                <a:lnTo>
                  <a:pt x="1333906" y="756518"/>
                </a:lnTo>
                <a:lnTo>
                  <a:pt x="1310097" y="718045"/>
                </a:lnTo>
                <a:lnTo>
                  <a:pt x="1285209" y="680327"/>
                </a:lnTo>
                <a:lnTo>
                  <a:pt x="1259266" y="643386"/>
                </a:lnTo>
                <a:lnTo>
                  <a:pt x="1232288" y="607243"/>
                </a:lnTo>
                <a:lnTo>
                  <a:pt x="1204297" y="571920"/>
                </a:lnTo>
                <a:lnTo>
                  <a:pt x="1175315" y="537439"/>
                </a:lnTo>
                <a:lnTo>
                  <a:pt x="1145362" y="503820"/>
                </a:lnTo>
                <a:lnTo>
                  <a:pt x="1114460" y="471085"/>
                </a:lnTo>
                <a:lnTo>
                  <a:pt x="1082632" y="439257"/>
                </a:lnTo>
                <a:lnTo>
                  <a:pt x="1049897" y="408355"/>
                </a:lnTo>
                <a:lnTo>
                  <a:pt x="1016278" y="378402"/>
                </a:lnTo>
                <a:lnTo>
                  <a:pt x="981797" y="349420"/>
                </a:lnTo>
                <a:lnTo>
                  <a:pt x="946474" y="321429"/>
                </a:lnTo>
                <a:lnTo>
                  <a:pt x="910331" y="294451"/>
                </a:lnTo>
                <a:lnTo>
                  <a:pt x="873390" y="268508"/>
                </a:lnTo>
                <a:lnTo>
                  <a:pt x="835672" y="243620"/>
                </a:lnTo>
                <a:lnTo>
                  <a:pt x="797199" y="219811"/>
                </a:lnTo>
                <a:lnTo>
                  <a:pt x="757992" y="197101"/>
                </a:lnTo>
                <a:lnTo>
                  <a:pt x="718072" y="175511"/>
                </a:lnTo>
                <a:lnTo>
                  <a:pt x="677462" y="155063"/>
                </a:lnTo>
                <a:lnTo>
                  <a:pt x="636182" y="135779"/>
                </a:lnTo>
                <a:lnTo>
                  <a:pt x="594254" y="117680"/>
                </a:lnTo>
                <a:lnTo>
                  <a:pt x="551699" y="100787"/>
                </a:lnTo>
                <a:lnTo>
                  <a:pt x="508540" y="85122"/>
                </a:lnTo>
                <a:lnTo>
                  <a:pt x="464797" y="70707"/>
                </a:lnTo>
                <a:lnTo>
                  <a:pt x="420492" y="57562"/>
                </a:lnTo>
                <a:lnTo>
                  <a:pt x="375646" y="45710"/>
                </a:lnTo>
                <a:lnTo>
                  <a:pt x="330282" y="35172"/>
                </a:lnTo>
                <a:lnTo>
                  <a:pt x="284420" y="25970"/>
                </a:lnTo>
                <a:lnTo>
                  <a:pt x="238081" y="18124"/>
                </a:lnTo>
                <a:lnTo>
                  <a:pt x="191288" y="11656"/>
                </a:lnTo>
                <a:lnTo>
                  <a:pt x="144062" y="6589"/>
                </a:lnTo>
                <a:lnTo>
                  <a:pt x="96424" y="2942"/>
                </a:lnTo>
                <a:lnTo>
                  <a:pt x="48396" y="739"/>
                </a:lnTo>
                <a:lnTo>
                  <a:pt x="0" y="0"/>
                </a:lnTo>
                <a:close/>
              </a:path>
            </a:pathLst>
          </a:custGeom>
          <a:solidFill>
            <a:srgbClr val="4F81BC"/>
          </a:solidFill>
        </p:spPr>
        <p:txBody>
          <a:bodyPr wrap="square" lIns="0" tIns="0" rIns="0" bIns="0" rtlCol="0"/>
          <a:lstStyle/>
          <a:p>
            <a:endParaRPr/>
          </a:p>
        </p:txBody>
      </p:sp>
      <p:sp>
        <p:nvSpPr>
          <p:cNvPr id="4" name="object 4"/>
          <p:cNvSpPr/>
          <p:nvPr/>
        </p:nvSpPr>
        <p:spPr>
          <a:xfrm>
            <a:off x="4607052" y="1402841"/>
            <a:ext cx="1553845" cy="1553845"/>
          </a:xfrm>
          <a:custGeom>
            <a:avLst/>
            <a:gdLst/>
            <a:ahLst/>
            <a:cxnLst/>
            <a:rect l="l" t="t" r="r" b="b"/>
            <a:pathLst>
              <a:path w="1553845" h="1553845">
                <a:moveTo>
                  <a:pt x="0" y="0"/>
                </a:moveTo>
                <a:lnTo>
                  <a:pt x="48396" y="739"/>
                </a:lnTo>
                <a:lnTo>
                  <a:pt x="96424" y="2942"/>
                </a:lnTo>
                <a:lnTo>
                  <a:pt x="144062" y="6589"/>
                </a:lnTo>
                <a:lnTo>
                  <a:pt x="191288" y="11656"/>
                </a:lnTo>
                <a:lnTo>
                  <a:pt x="238081" y="18124"/>
                </a:lnTo>
                <a:lnTo>
                  <a:pt x="284420" y="25970"/>
                </a:lnTo>
                <a:lnTo>
                  <a:pt x="330282" y="35172"/>
                </a:lnTo>
                <a:lnTo>
                  <a:pt x="375646" y="45710"/>
                </a:lnTo>
                <a:lnTo>
                  <a:pt x="420492" y="57562"/>
                </a:lnTo>
                <a:lnTo>
                  <a:pt x="464797" y="70707"/>
                </a:lnTo>
                <a:lnTo>
                  <a:pt x="508540" y="85122"/>
                </a:lnTo>
                <a:lnTo>
                  <a:pt x="551699" y="100787"/>
                </a:lnTo>
                <a:lnTo>
                  <a:pt x="594254" y="117680"/>
                </a:lnTo>
                <a:lnTo>
                  <a:pt x="636182" y="135779"/>
                </a:lnTo>
                <a:lnTo>
                  <a:pt x="677462" y="155063"/>
                </a:lnTo>
                <a:lnTo>
                  <a:pt x="718072" y="175511"/>
                </a:lnTo>
                <a:lnTo>
                  <a:pt x="757992" y="197101"/>
                </a:lnTo>
                <a:lnTo>
                  <a:pt x="797199" y="219811"/>
                </a:lnTo>
                <a:lnTo>
                  <a:pt x="835672" y="243620"/>
                </a:lnTo>
                <a:lnTo>
                  <a:pt x="873390" y="268508"/>
                </a:lnTo>
                <a:lnTo>
                  <a:pt x="910331" y="294451"/>
                </a:lnTo>
                <a:lnTo>
                  <a:pt x="946474" y="321429"/>
                </a:lnTo>
                <a:lnTo>
                  <a:pt x="981797" y="349420"/>
                </a:lnTo>
                <a:lnTo>
                  <a:pt x="1016278" y="378402"/>
                </a:lnTo>
                <a:lnTo>
                  <a:pt x="1049897" y="408355"/>
                </a:lnTo>
                <a:lnTo>
                  <a:pt x="1082632" y="439257"/>
                </a:lnTo>
                <a:lnTo>
                  <a:pt x="1114460" y="471085"/>
                </a:lnTo>
                <a:lnTo>
                  <a:pt x="1145362" y="503820"/>
                </a:lnTo>
                <a:lnTo>
                  <a:pt x="1175315" y="537439"/>
                </a:lnTo>
                <a:lnTo>
                  <a:pt x="1204297" y="571920"/>
                </a:lnTo>
                <a:lnTo>
                  <a:pt x="1232288" y="607243"/>
                </a:lnTo>
                <a:lnTo>
                  <a:pt x="1259266" y="643386"/>
                </a:lnTo>
                <a:lnTo>
                  <a:pt x="1285209" y="680327"/>
                </a:lnTo>
                <a:lnTo>
                  <a:pt x="1310097" y="718045"/>
                </a:lnTo>
                <a:lnTo>
                  <a:pt x="1333906" y="756518"/>
                </a:lnTo>
                <a:lnTo>
                  <a:pt x="1356616" y="795725"/>
                </a:lnTo>
                <a:lnTo>
                  <a:pt x="1378206" y="835645"/>
                </a:lnTo>
                <a:lnTo>
                  <a:pt x="1398654" y="876255"/>
                </a:lnTo>
                <a:lnTo>
                  <a:pt x="1417938" y="917535"/>
                </a:lnTo>
                <a:lnTo>
                  <a:pt x="1436037" y="959463"/>
                </a:lnTo>
                <a:lnTo>
                  <a:pt x="1452930" y="1002018"/>
                </a:lnTo>
                <a:lnTo>
                  <a:pt x="1468595" y="1045177"/>
                </a:lnTo>
                <a:lnTo>
                  <a:pt x="1483010" y="1088920"/>
                </a:lnTo>
                <a:lnTo>
                  <a:pt x="1496155" y="1133225"/>
                </a:lnTo>
                <a:lnTo>
                  <a:pt x="1508007" y="1178071"/>
                </a:lnTo>
                <a:lnTo>
                  <a:pt x="1518545" y="1223435"/>
                </a:lnTo>
                <a:lnTo>
                  <a:pt x="1527747" y="1269297"/>
                </a:lnTo>
                <a:lnTo>
                  <a:pt x="1535593" y="1315636"/>
                </a:lnTo>
                <a:lnTo>
                  <a:pt x="1542061" y="1362429"/>
                </a:lnTo>
                <a:lnTo>
                  <a:pt x="1547128" y="1409655"/>
                </a:lnTo>
                <a:lnTo>
                  <a:pt x="1550775" y="1457293"/>
                </a:lnTo>
                <a:lnTo>
                  <a:pt x="1552978" y="1505321"/>
                </a:lnTo>
                <a:lnTo>
                  <a:pt x="1553718" y="1553718"/>
                </a:lnTo>
                <a:lnTo>
                  <a:pt x="0" y="1553718"/>
                </a:lnTo>
                <a:lnTo>
                  <a:pt x="0" y="0"/>
                </a:lnTo>
                <a:close/>
              </a:path>
            </a:pathLst>
          </a:custGeom>
          <a:ln w="25908">
            <a:solidFill>
              <a:srgbClr val="FFFFFF"/>
            </a:solidFill>
          </a:ln>
        </p:spPr>
        <p:txBody>
          <a:bodyPr wrap="square" lIns="0" tIns="0" rIns="0" bIns="0" rtlCol="0"/>
          <a:lstStyle/>
          <a:p>
            <a:endParaRPr/>
          </a:p>
        </p:txBody>
      </p:sp>
      <p:sp>
        <p:nvSpPr>
          <p:cNvPr id="5" name="object 5"/>
          <p:cNvSpPr txBox="1"/>
          <p:nvPr/>
        </p:nvSpPr>
        <p:spPr>
          <a:xfrm>
            <a:off x="4782841" y="2109017"/>
            <a:ext cx="757238" cy="538609"/>
          </a:xfrm>
          <a:prstGeom prst="rect">
            <a:avLst/>
          </a:prstGeom>
        </p:spPr>
        <p:txBody>
          <a:bodyPr vert="horz" wrap="square" lIns="0" tIns="25400" rIns="0" bIns="0" rtlCol="0">
            <a:spAutoFit/>
          </a:bodyPr>
          <a:lstStyle/>
          <a:p>
            <a:pPr marL="12700" marR="5080" indent="38100" algn="ctr">
              <a:lnSpc>
                <a:spcPts val="1000"/>
              </a:lnSpc>
              <a:spcBef>
                <a:spcPts val="200"/>
              </a:spcBef>
            </a:pPr>
            <a:r>
              <a:rPr sz="900" spc="-45" dirty="0">
                <a:solidFill>
                  <a:srgbClr val="FFFFFF"/>
                </a:solidFill>
                <a:latin typeface="Arial"/>
                <a:cs typeface="Arial"/>
              </a:rPr>
              <a:t>Situación de  </a:t>
            </a:r>
            <a:r>
              <a:rPr lang="es-ES_tradnl" sz="900" spc="-70" dirty="0">
                <a:solidFill>
                  <a:srgbClr val="FFFFFF"/>
                </a:solidFill>
                <a:latin typeface="Arial"/>
                <a:cs typeface="Arial"/>
              </a:rPr>
              <a:t>c</a:t>
            </a:r>
            <a:r>
              <a:rPr lang="es-ES_tradnl" sz="900" spc="-30" dirty="0">
                <a:solidFill>
                  <a:srgbClr val="FFFFFF"/>
                </a:solidFill>
                <a:latin typeface="Arial"/>
                <a:cs typeface="Arial"/>
              </a:rPr>
              <a:t>o</a:t>
            </a:r>
            <a:r>
              <a:rPr lang="es-ES_tradnl" sz="900" spc="-35" dirty="0">
                <a:solidFill>
                  <a:srgbClr val="FFFFFF"/>
                </a:solidFill>
                <a:latin typeface="Arial"/>
                <a:cs typeface="Arial"/>
              </a:rPr>
              <a:t>m</a:t>
            </a:r>
            <a:r>
              <a:rPr lang="es-ES_tradnl" sz="900" spc="-30" dirty="0">
                <a:solidFill>
                  <a:srgbClr val="FFFFFF"/>
                </a:solidFill>
                <a:latin typeface="Arial"/>
                <a:cs typeface="Arial"/>
              </a:rPr>
              <a:t>u</a:t>
            </a:r>
            <a:r>
              <a:rPr lang="es-ES_tradnl" sz="900" spc="-35" dirty="0">
                <a:solidFill>
                  <a:srgbClr val="FFFFFF"/>
                </a:solidFill>
                <a:latin typeface="Arial"/>
                <a:cs typeface="Arial"/>
              </a:rPr>
              <a:t>n</a:t>
            </a:r>
            <a:r>
              <a:rPr lang="es-ES_tradnl" sz="900" dirty="0">
                <a:solidFill>
                  <a:srgbClr val="FFFFFF"/>
                </a:solidFill>
                <a:latin typeface="Arial"/>
                <a:cs typeface="Arial"/>
              </a:rPr>
              <a:t>i</a:t>
            </a:r>
            <a:r>
              <a:rPr lang="es-ES_tradnl" sz="900" spc="-70" dirty="0">
                <a:solidFill>
                  <a:srgbClr val="FFFFFF"/>
                </a:solidFill>
                <a:latin typeface="Arial"/>
                <a:cs typeface="Arial"/>
              </a:rPr>
              <a:t>cac</a:t>
            </a:r>
            <a:r>
              <a:rPr lang="es-ES_tradnl" sz="900" dirty="0">
                <a:solidFill>
                  <a:srgbClr val="FFFFFF"/>
                </a:solidFill>
                <a:latin typeface="Arial"/>
                <a:cs typeface="Arial"/>
              </a:rPr>
              <a:t>i</a:t>
            </a:r>
            <a:r>
              <a:rPr lang="es-ES_tradnl" sz="900" spc="-30" dirty="0">
                <a:solidFill>
                  <a:srgbClr val="FFFFFF"/>
                </a:solidFill>
                <a:latin typeface="Arial"/>
                <a:cs typeface="Arial"/>
              </a:rPr>
              <a:t>ón:</a:t>
            </a:r>
            <a:r>
              <a:rPr lang="es-ES" sz="900" spc="-30" dirty="0">
                <a:solidFill>
                  <a:srgbClr val="FFFFFF"/>
                </a:solidFill>
                <a:latin typeface="Arial"/>
                <a:cs typeface="Arial"/>
              </a:rPr>
              <a:t> autor/ lector/ otros autores. </a:t>
            </a:r>
            <a:endParaRPr sz="900" dirty="0">
              <a:latin typeface="Arial"/>
              <a:cs typeface="Arial"/>
            </a:endParaRPr>
          </a:p>
        </p:txBody>
      </p:sp>
      <p:sp>
        <p:nvSpPr>
          <p:cNvPr id="6" name="object 6"/>
          <p:cNvSpPr/>
          <p:nvPr/>
        </p:nvSpPr>
        <p:spPr>
          <a:xfrm>
            <a:off x="4607052" y="3061716"/>
            <a:ext cx="1553845" cy="1553845"/>
          </a:xfrm>
          <a:custGeom>
            <a:avLst/>
            <a:gdLst/>
            <a:ahLst/>
            <a:cxnLst/>
            <a:rect l="l" t="t" r="r" b="b"/>
            <a:pathLst>
              <a:path w="1553845" h="1553845">
                <a:moveTo>
                  <a:pt x="1553718" y="0"/>
                </a:moveTo>
                <a:lnTo>
                  <a:pt x="0" y="0"/>
                </a:lnTo>
                <a:lnTo>
                  <a:pt x="0" y="1553717"/>
                </a:lnTo>
                <a:lnTo>
                  <a:pt x="48396" y="1552978"/>
                </a:lnTo>
                <a:lnTo>
                  <a:pt x="96424" y="1550774"/>
                </a:lnTo>
                <a:lnTo>
                  <a:pt x="144062" y="1547128"/>
                </a:lnTo>
                <a:lnTo>
                  <a:pt x="191288" y="1542060"/>
                </a:lnTo>
                <a:lnTo>
                  <a:pt x="238081" y="1535592"/>
                </a:lnTo>
                <a:lnTo>
                  <a:pt x="284420" y="1527746"/>
                </a:lnTo>
                <a:lnTo>
                  <a:pt x="330282" y="1518542"/>
                </a:lnTo>
                <a:lnTo>
                  <a:pt x="375646" y="1508004"/>
                </a:lnTo>
                <a:lnTo>
                  <a:pt x="420492" y="1496151"/>
                </a:lnTo>
                <a:lnTo>
                  <a:pt x="464797" y="1483006"/>
                </a:lnTo>
                <a:lnTo>
                  <a:pt x="508540" y="1468590"/>
                </a:lnTo>
                <a:lnTo>
                  <a:pt x="551699" y="1452924"/>
                </a:lnTo>
                <a:lnTo>
                  <a:pt x="594254" y="1436030"/>
                </a:lnTo>
                <a:lnTo>
                  <a:pt x="636182" y="1417930"/>
                </a:lnTo>
                <a:lnTo>
                  <a:pt x="677462" y="1398645"/>
                </a:lnTo>
                <a:lnTo>
                  <a:pt x="718072" y="1378196"/>
                </a:lnTo>
                <a:lnTo>
                  <a:pt x="757992" y="1356606"/>
                </a:lnTo>
                <a:lnTo>
                  <a:pt x="797199" y="1333894"/>
                </a:lnTo>
                <a:lnTo>
                  <a:pt x="835672" y="1310084"/>
                </a:lnTo>
                <a:lnTo>
                  <a:pt x="873390" y="1285196"/>
                </a:lnTo>
                <a:lnTo>
                  <a:pt x="910331" y="1259252"/>
                </a:lnTo>
                <a:lnTo>
                  <a:pt x="946474" y="1232273"/>
                </a:lnTo>
                <a:lnTo>
                  <a:pt x="981797" y="1204281"/>
                </a:lnTo>
                <a:lnTo>
                  <a:pt x="1016278" y="1175298"/>
                </a:lnTo>
                <a:lnTo>
                  <a:pt x="1049897" y="1145344"/>
                </a:lnTo>
                <a:lnTo>
                  <a:pt x="1082632" y="1114442"/>
                </a:lnTo>
                <a:lnTo>
                  <a:pt x="1114460" y="1082612"/>
                </a:lnTo>
                <a:lnTo>
                  <a:pt x="1145362" y="1049877"/>
                </a:lnTo>
                <a:lnTo>
                  <a:pt x="1175315" y="1016258"/>
                </a:lnTo>
                <a:lnTo>
                  <a:pt x="1204297" y="981776"/>
                </a:lnTo>
                <a:lnTo>
                  <a:pt x="1232288" y="946452"/>
                </a:lnTo>
                <a:lnTo>
                  <a:pt x="1259266" y="910309"/>
                </a:lnTo>
                <a:lnTo>
                  <a:pt x="1285209" y="873368"/>
                </a:lnTo>
                <a:lnTo>
                  <a:pt x="1310097" y="835650"/>
                </a:lnTo>
                <a:lnTo>
                  <a:pt x="1333906" y="797176"/>
                </a:lnTo>
                <a:lnTo>
                  <a:pt x="1356616" y="757969"/>
                </a:lnTo>
                <a:lnTo>
                  <a:pt x="1378206" y="718050"/>
                </a:lnTo>
                <a:lnTo>
                  <a:pt x="1398654" y="677440"/>
                </a:lnTo>
                <a:lnTo>
                  <a:pt x="1417938" y="636160"/>
                </a:lnTo>
                <a:lnTo>
                  <a:pt x="1436037" y="594232"/>
                </a:lnTo>
                <a:lnTo>
                  <a:pt x="1452930" y="551679"/>
                </a:lnTo>
                <a:lnTo>
                  <a:pt x="1468595" y="508520"/>
                </a:lnTo>
                <a:lnTo>
                  <a:pt x="1483010" y="464778"/>
                </a:lnTo>
                <a:lnTo>
                  <a:pt x="1496155" y="420474"/>
                </a:lnTo>
                <a:lnTo>
                  <a:pt x="1508007" y="375630"/>
                </a:lnTo>
                <a:lnTo>
                  <a:pt x="1518545" y="330267"/>
                </a:lnTo>
                <a:lnTo>
                  <a:pt x="1527747" y="284406"/>
                </a:lnTo>
                <a:lnTo>
                  <a:pt x="1535593" y="238069"/>
                </a:lnTo>
                <a:lnTo>
                  <a:pt x="1542061" y="191278"/>
                </a:lnTo>
                <a:lnTo>
                  <a:pt x="1547128" y="144054"/>
                </a:lnTo>
                <a:lnTo>
                  <a:pt x="1550775" y="96419"/>
                </a:lnTo>
                <a:lnTo>
                  <a:pt x="1552978" y="48393"/>
                </a:lnTo>
                <a:lnTo>
                  <a:pt x="1553718" y="0"/>
                </a:lnTo>
                <a:close/>
              </a:path>
            </a:pathLst>
          </a:custGeom>
          <a:solidFill>
            <a:srgbClr val="4F81BC"/>
          </a:solidFill>
        </p:spPr>
        <p:txBody>
          <a:bodyPr wrap="square" lIns="0" tIns="0" rIns="0" bIns="0" rtlCol="0"/>
          <a:lstStyle/>
          <a:p>
            <a:endParaRPr/>
          </a:p>
        </p:txBody>
      </p:sp>
      <p:sp>
        <p:nvSpPr>
          <p:cNvPr id="7" name="object 7"/>
          <p:cNvSpPr/>
          <p:nvPr/>
        </p:nvSpPr>
        <p:spPr>
          <a:xfrm>
            <a:off x="4607052" y="3061716"/>
            <a:ext cx="1553845" cy="1553845"/>
          </a:xfrm>
          <a:custGeom>
            <a:avLst/>
            <a:gdLst/>
            <a:ahLst/>
            <a:cxnLst/>
            <a:rect l="l" t="t" r="r" b="b"/>
            <a:pathLst>
              <a:path w="1553845" h="1553845">
                <a:moveTo>
                  <a:pt x="1553718" y="0"/>
                </a:moveTo>
                <a:lnTo>
                  <a:pt x="1552978" y="48393"/>
                </a:lnTo>
                <a:lnTo>
                  <a:pt x="1550775" y="96419"/>
                </a:lnTo>
                <a:lnTo>
                  <a:pt x="1547128" y="144054"/>
                </a:lnTo>
                <a:lnTo>
                  <a:pt x="1542061" y="191278"/>
                </a:lnTo>
                <a:lnTo>
                  <a:pt x="1535593" y="238069"/>
                </a:lnTo>
                <a:lnTo>
                  <a:pt x="1527747" y="284406"/>
                </a:lnTo>
                <a:lnTo>
                  <a:pt x="1518545" y="330267"/>
                </a:lnTo>
                <a:lnTo>
                  <a:pt x="1508007" y="375630"/>
                </a:lnTo>
                <a:lnTo>
                  <a:pt x="1496155" y="420474"/>
                </a:lnTo>
                <a:lnTo>
                  <a:pt x="1483010" y="464778"/>
                </a:lnTo>
                <a:lnTo>
                  <a:pt x="1468595" y="508520"/>
                </a:lnTo>
                <a:lnTo>
                  <a:pt x="1452930" y="551679"/>
                </a:lnTo>
                <a:lnTo>
                  <a:pt x="1436037" y="594232"/>
                </a:lnTo>
                <a:lnTo>
                  <a:pt x="1417938" y="636160"/>
                </a:lnTo>
                <a:lnTo>
                  <a:pt x="1398654" y="677440"/>
                </a:lnTo>
                <a:lnTo>
                  <a:pt x="1378206" y="718050"/>
                </a:lnTo>
                <a:lnTo>
                  <a:pt x="1356616" y="757969"/>
                </a:lnTo>
                <a:lnTo>
                  <a:pt x="1333906" y="797176"/>
                </a:lnTo>
                <a:lnTo>
                  <a:pt x="1310097" y="835650"/>
                </a:lnTo>
                <a:lnTo>
                  <a:pt x="1285209" y="873368"/>
                </a:lnTo>
                <a:lnTo>
                  <a:pt x="1259266" y="910309"/>
                </a:lnTo>
                <a:lnTo>
                  <a:pt x="1232288" y="946452"/>
                </a:lnTo>
                <a:lnTo>
                  <a:pt x="1204297" y="981776"/>
                </a:lnTo>
                <a:lnTo>
                  <a:pt x="1175315" y="1016258"/>
                </a:lnTo>
                <a:lnTo>
                  <a:pt x="1145362" y="1049877"/>
                </a:lnTo>
                <a:lnTo>
                  <a:pt x="1114460" y="1082612"/>
                </a:lnTo>
                <a:lnTo>
                  <a:pt x="1082632" y="1114442"/>
                </a:lnTo>
                <a:lnTo>
                  <a:pt x="1049897" y="1145344"/>
                </a:lnTo>
                <a:lnTo>
                  <a:pt x="1016278" y="1175298"/>
                </a:lnTo>
                <a:lnTo>
                  <a:pt x="981797" y="1204281"/>
                </a:lnTo>
                <a:lnTo>
                  <a:pt x="946474" y="1232273"/>
                </a:lnTo>
                <a:lnTo>
                  <a:pt x="910331" y="1259252"/>
                </a:lnTo>
                <a:lnTo>
                  <a:pt x="873390" y="1285196"/>
                </a:lnTo>
                <a:lnTo>
                  <a:pt x="835672" y="1310084"/>
                </a:lnTo>
                <a:lnTo>
                  <a:pt x="797199" y="1333894"/>
                </a:lnTo>
                <a:lnTo>
                  <a:pt x="757992" y="1356606"/>
                </a:lnTo>
                <a:lnTo>
                  <a:pt x="718072" y="1378196"/>
                </a:lnTo>
                <a:lnTo>
                  <a:pt x="677462" y="1398645"/>
                </a:lnTo>
                <a:lnTo>
                  <a:pt x="636182" y="1417930"/>
                </a:lnTo>
                <a:lnTo>
                  <a:pt x="594254" y="1436030"/>
                </a:lnTo>
                <a:lnTo>
                  <a:pt x="551699" y="1452924"/>
                </a:lnTo>
                <a:lnTo>
                  <a:pt x="508540" y="1468590"/>
                </a:lnTo>
                <a:lnTo>
                  <a:pt x="464797" y="1483006"/>
                </a:lnTo>
                <a:lnTo>
                  <a:pt x="420492" y="1496151"/>
                </a:lnTo>
                <a:lnTo>
                  <a:pt x="375646" y="1508004"/>
                </a:lnTo>
                <a:lnTo>
                  <a:pt x="330282" y="1518542"/>
                </a:lnTo>
                <a:lnTo>
                  <a:pt x="284420" y="1527746"/>
                </a:lnTo>
                <a:lnTo>
                  <a:pt x="238081" y="1535592"/>
                </a:lnTo>
                <a:lnTo>
                  <a:pt x="191288" y="1542060"/>
                </a:lnTo>
                <a:lnTo>
                  <a:pt x="144062" y="1547128"/>
                </a:lnTo>
                <a:lnTo>
                  <a:pt x="96424" y="1550774"/>
                </a:lnTo>
                <a:lnTo>
                  <a:pt x="48396" y="1552978"/>
                </a:lnTo>
                <a:lnTo>
                  <a:pt x="0" y="1553717"/>
                </a:lnTo>
                <a:lnTo>
                  <a:pt x="0" y="0"/>
                </a:lnTo>
                <a:lnTo>
                  <a:pt x="1553718" y="0"/>
                </a:lnTo>
                <a:close/>
              </a:path>
            </a:pathLst>
          </a:custGeom>
          <a:ln w="25908">
            <a:solidFill>
              <a:srgbClr val="FFFFFF"/>
            </a:solidFill>
          </a:ln>
        </p:spPr>
        <p:txBody>
          <a:bodyPr wrap="square" lIns="0" tIns="0" rIns="0" bIns="0" rtlCol="0"/>
          <a:lstStyle/>
          <a:p>
            <a:endParaRPr/>
          </a:p>
        </p:txBody>
      </p:sp>
      <p:sp>
        <p:nvSpPr>
          <p:cNvPr id="8" name="object 8"/>
          <p:cNvSpPr txBox="1"/>
          <p:nvPr/>
        </p:nvSpPr>
        <p:spPr>
          <a:xfrm>
            <a:off x="4676380" y="3146065"/>
            <a:ext cx="1025525" cy="1043619"/>
          </a:xfrm>
          <a:prstGeom prst="rect">
            <a:avLst/>
          </a:prstGeom>
        </p:spPr>
        <p:txBody>
          <a:bodyPr vert="horz" wrap="square" lIns="0" tIns="24130" rIns="0" bIns="0" rtlCol="0">
            <a:spAutoFit/>
          </a:bodyPr>
          <a:lstStyle/>
          <a:p>
            <a:pPr marL="12700" marR="5080" algn="ctr">
              <a:lnSpc>
                <a:spcPct val="91500"/>
              </a:lnSpc>
              <a:spcBef>
                <a:spcPts val="190"/>
              </a:spcBef>
            </a:pPr>
            <a:r>
              <a:rPr sz="900" spc="-125" dirty="0">
                <a:solidFill>
                  <a:srgbClr val="FFFFFF"/>
                </a:solidFill>
                <a:latin typeface="Arial"/>
                <a:cs typeface="Arial"/>
              </a:rPr>
              <a:t>Se </a:t>
            </a:r>
            <a:r>
              <a:rPr lang="es-ES" sz="900" spc="-125" dirty="0">
                <a:solidFill>
                  <a:srgbClr val="FFFFFF"/>
                </a:solidFill>
                <a:latin typeface="Arial"/>
                <a:cs typeface="Arial"/>
              </a:rPr>
              <a:t> </a:t>
            </a:r>
            <a:r>
              <a:rPr lang="es-ES_tradnl" sz="900" spc="-35" dirty="0">
                <a:solidFill>
                  <a:srgbClr val="FFFFFF"/>
                </a:solidFill>
                <a:latin typeface="Arial"/>
                <a:cs typeface="Arial"/>
              </a:rPr>
              <a:t>referencian</a:t>
            </a:r>
            <a:r>
              <a:rPr sz="900" spc="-35" dirty="0">
                <a:solidFill>
                  <a:srgbClr val="FFFFFF"/>
                </a:solidFill>
                <a:latin typeface="Arial"/>
                <a:cs typeface="Arial"/>
              </a:rPr>
              <a:t> </a:t>
            </a:r>
            <a:r>
              <a:rPr sz="900" spc="-45" dirty="0">
                <a:solidFill>
                  <a:srgbClr val="FFFFFF"/>
                </a:solidFill>
                <a:latin typeface="Arial"/>
                <a:cs typeface="Arial"/>
              </a:rPr>
              <a:t>y </a:t>
            </a:r>
            <a:r>
              <a:rPr sz="900" spc="-25" dirty="0">
                <a:solidFill>
                  <a:srgbClr val="FFFFFF"/>
                </a:solidFill>
                <a:latin typeface="Arial"/>
                <a:cs typeface="Arial"/>
              </a:rPr>
              <a:t>citan  </a:t>
            </a:r>
            <a:r>
              <a:rPr sz="900" spc="-60" dirty="0">
                <a:solidFill>
                  <a:srgbClr val="FFFFFF"/>
                </a:solidFill>
                <a:latin typeface="Arial"/>
                <a:cs typeface="Arial"/>
              </a:rPr>
              <a:t>las voces </a:t>
            </a:r>
            <a:r>
              <a:rPr sz="900" spc="-45" dirty="0">
                <a:solidFill>
                  <a:srgbClr val="FFFFFF"/>
                </a:solidFill>
                <a:latin typeface="Arial"/>
                <a:cs typeface="Arial"/>
              </a:rPr>
              <a:t>de </a:t>
            </a:r>
            <a:r>
              <a:rPr sz="900" spc="-30" dirty="0">
                <a:solidFill>
                  <a:srgbClr val="FFFFFF"/>
                </a:solidFill>
                <a:latin typeface="Arial"/>
                <a:cs typeface="Arial"/>
              </a:rPr>
              <a:t>«otros»  </a:t>
            </a:r>
            <a:r>
              <a:rPr sz="900" spc="-40" dirty="0">
                <a:solidFill>
                  <a:srgbClr val="FFFFFF"/>
                </a:solidFill>
                <a:latin typeface="Arial"/>
                <a:cs typeface="Arial"/>
              </a:rPr>
              <a:t>investigadores </a:t>
            </a:r>
            <a:r>
              <a:rPr sz="900" spc="-45" dirty="0">
                <a:solidFill>
                  <a:srgbClr val="FFFFFF"/>
                </a:solidFill>
                <a:latin typeface="Arial"/>
                <a:cs typeface="Arial"/>
              </a:rPr>
              <a:t>y  </a:t>
            </a:r>
            <a:r>
              <a:rPr lang="es-ES_tradnl" sz="900" spc="-50" dirty="0">
                <a:solidFill>
                  <a:srgbClr val="FFFFFF"/>
                </a:solidFill>
                <a:latin typeface="Arial"/>
                <a:cs typeface="Arial"/>
              </a:rPr>
              <a:t>académicos</a:t>
            </a:r>
            <a:r>
              <a:rPr lang="es-ES" sz="900" spc="-50" dirty="0">
                <a:solidFill>
                  <a:srgbClr val="FFFFFF"/>
                </a:solidFill>
                <a:latin typeface="Arial"/>
                <a:cs typeface="Arial"/>
              </a:rPr>
              <a:t>, en una «articulación entre el saber propio y el saber ajeno» (Meza, 2012, p. 72).</a:t>
            </a:r>
            <a:endParaRPr sz="900" dirty="0">
              <a:latin typeface="Arial"/>
              <a:cs typeface="Arial"/>
            </a:endParaRPr>
          </a:p>
        </p:txBody>
      </p:sp>
      <p:sp>
        <p:nvSpPr>
          <p:cNvPr id="9" name="object 9"/>
          <p:cNvSpPr/>
          <p:nvPr/>
        </p:nvSpPr>
        <p:spPr>
          <a:xfrm>
            <a:off x="2949701" y="3061716"/>
            <a:ext cx="1553210" cy="1553845"/>
          </a:xfrm>
          <a:custGeom>
            <a:avLst/>
            <a:gdLst/>
            <a:ahLst/>
            <a:cxnLst/>
            <a:rect l="l" t="t" r="r" b="b"/>
            <a:pathLst>
              <a:path w="1553210" h="1553845">
                <a:moveTo>
                  <a:pt x="1552956" y="0"/>
                </a:moveTo>
                <a:lnTo>
                  <a:pt x="0" y="0"/>
                </a:lnTo>
                <a:lnTo>
                  <a:pt x="739" y="48393"/>
                </a:lnTo>
                <a:lnTo>
                  <a:pt x="2941" y="96419"/>
                </a:lnTo>
                <a:lnTo>
                  <a:pt x="6586" y="144054"/>
                </a:lnTo>
                <a:lnTo>
                  <a:pt x="11652" y="191278"/>
                </a:lnTo>
                <a:lnTo>
                  <a:pt x="18117" y="238069"/>
                </a:lnTo>
                <a:lnTo>
                  <a:pt x="25960" y="284406"/>
                </a:lnTo>
                <a:lnTo>
                  <a:pt x="35159" y="330267"/>
                </a:lnTo>
                <a:lnTo>
                  <a:pt x="45693" y="375630"/>
                </a:lnTo>
                <a:lnTo>
                  <a:pt x="57540" y="420474"/>
                </a:lnTo>
                <a:lnTo>
                  <a:pt x="70680" y="464778"/>
                </a:lnTo>
                <a:lnTo>
                  <a:pt x="85089" y="508520"/>
                </a:lnTo>
                <a:lnTo>
                  <a:pt x="100748" y="551679"/>
                </a:lnTo>
                <a:lnTo>
                  <a:pt x="117634" y="594232"/>
                </a:lnTo>
                <a:lnTo>
                  <a:pt x="135726" y="636160"/>
                </a:lnTo>
                <a:lnTo>
                  <a:pt x="155002" y="677440"/>
                </a:lnTo>
                <a:lnTo>
                  <a:pt x="175441" y="718050"/>
                </a:lnTo>
                <a:lnTo>
                  <a:pt x="197022" y="757969"/>
                </a:lnTo>
                <a:lnTo>
                  <a:pt x="219723" y="797176"/>
                </a:lnTo>
                <a:lnTo>
                  <a:pt x="243523" y="835650"/>
                </a:lnTo>
                <a:lnTo>
                  <a:pt x="268399" y="873368"/>
                </a:lnTo>
                <a:lnTo>
                  <a:pt x="294331" y="910309"/>
                </a:lnTo>
                <a:lnTo>
                  <a:pt x="321297" y="946452"/>
                </a:lnTo>
                <a:lnTo>
                  <a:pt x="349276" y="981776"/>
                </a:lnTo>
                <a:lnTo>
                  <a:pt x="378246" y="1016258"/>
                </a:lnTo>
                <a:lnTo>
                  <a:pt x="408185" y="1049877"/>
                </a:lnTo>
                <a:lnTo>
                  <a:pt x="439073" y="1082612"/>
                </a:lnTo>
                <a:lnTo>
                  <a:pt x="470888" y="1114442"/>
                </a:lnTo>
                <a:lnTo>
                  <a:pt x="503607" y="1145344"/>
                </a:lnTo>
                <a:lnTo>
                  <a:pt x="537211" y="1175298"/>
                </a:lnTo>
                <a:lnTo>
                  <a:pt x="571676" y="1204281"/>
                </a:lnTo>
                <a:lnTo>
                  <a:pt x="606982" y="1232273"/>
                </a:lnTo>
                <a:lnTo>
                  <a:pt x="643108" y="1259252"/>
                </a:lnTo>
                <a:lnTo>
                  <a:pt x="680031" y="1285196"/>
                </a:lnTo>
                <a:lnTo>
                  <a:pt x="717731" y="1310084"/>
                </a:lnTo>
                <a:lnTo>
                  <a:pt x="756186" y="1333894"/>
                </a:lnTo>
                <a:lnTo>
                  <a:pt x="795374" y="1356606"/>
                </a:lnTo>
                <a:lnTo>
                  <a:pt x="835273" y="1378196"/>
                </a:lnTo>
                <a:lnTo>
                  <a:pt x="875864" y="1398645"/>
                </a:lnTo>
                <a:lnTo>
                  <a:pt x="917123" y="1417930"/>
                </a:lnTo>
                <a:lnTo>
                  <a:pt x="959029" y="1436030"/>
                </a:lnTo>
                <a:lnTo>
                  <a:pt x="1001562" y="1452924"/>
                </a:lnTo>
                <a:lnTo>
                  <a:pt x="1044699" y="1468590"/>
                </a:lnTo>
                <a:lnTo>
                  <a:pt x="1088418" y="1483006"/>
                </a:lnTo>
                <a:lnTo>
                  <a:pt x="1132700" y="1496151"/>
                </a:lnTo>
                <a:lnTo>
                  <a:pt x="1177521" y="1508004"/>
                </a:lnTo>
                <a:lnTo>
                  <a:pt x="1222861" y="1518542"/>
                </a:lnTo>
                <a:lnTo>
                  <a:pt x="1268698" y="1527746"/>
                </a:lnTo>
                <a:lnTo>
                  <a:pt x="1315011" y="1535592"/>
                </a:lnTo>
                <a:lnTo>
                  <a:pt x="1361778" y="1542060"/>
                </a:lnTo>
                <a:lnTo>
                  <a:pt x="1408977" y="1547128"/>
                </a:lnTo>
                <a:lnTo>
                  <a:pt x="1456587" y="1550774"/>
                </a:lnTo>
                <a:lnTo>
                  <a:pt x="1504587" y="1552978"/>
                </a:lnTo>
                <a:lnTo>
                  <a:pt x="1552956" y="1553717"/>
                </a:lnTo>
                <a:lnTo>
                  <a:pt x="1552956" y="0"/>
                </a:lnTo>
                <a:close/>
              </a:path>
            </a:pathLst>
          </a:custGeom>
          <a:solidFill>
            <a:srgbClr val="4F81BC"/>
          </a:solidFill>
        </p:spPr>
        <p:txBody>
          <a:bodyPr wrap="square" lIns="0" tIns="0" rIns="0" bIns="0" rtlCol="0"/>
          <a:lstStyle/>
          <a:p>
            <a:endParaRPr/>
          </a:p>
        </p:txBody>
      </p:sp>
      <p:sp>
        <p:nvSpPr>
          <p:cNvPr id="10" name="object 10"/>
          <p:cNvSpPr/>
          <p:nvPr/>
        </p:nvSpPr>
        <p:spPr>
          <a:xfrm>
            <a:off x="2949701" y="3061716"/>
            <a:ext cx="1553210" cy="1553845"/>
          </a:xfrm>
          <a:custGeom>
            <a:avLst/>
            <a:gdLst/>
            <a:ahLst/>
            <a:cxnLst/>
            <a:rect l="l" t="t" r="r" b="b"/>
            <a:pathLst>
              <a:path w="1553210" h="1553845">
                <a:moveTo>
                  <a:pt x="1552956" y="1553717"/>
                </a:moveTo>
                <a:lnTo>
                  <a:pt x="1504587" y="1552978"/>
                </a:lnTo>
                <a:lnTo>
                  <a:pt x="1456587" y="1550774"/>
                </a:lnTo>
                <a:lnTo>
                  <a:pt x="1408977" y="1547128"/>
                </a:lnTo>
                <a:lnTo>
                  <a:pt x="1361778" y="1542060"/>
                </a:lnTo>
                <a:lnTo>
                  <a:pt x="1315011" y="1535592"/>
                </a:lnTo>
                <a:lnTo>
                  <a:pt x="1268698" y="1527746"/>
                </a:lnTo>
                <a:lnTo>
                  <a:pt x="1222861" y="1518542"/>
                </a:lnTo>
                <a:lnTo>
                  <a:pt x="1177521" y="1508004"/>
                </a:lnTo>
                <a:lnTo>
                  <a:pt x="1132700" y="1496151"/>
                </a:lnTo>
                <a:lnTo>
                  <a:pt x="1088418" y="1483006"/>
                </a:lnTo>
                <a:lnTo>
                  <a:pt x="1044699" y="1468590"/>
                </a:lnTo>
                <a:lnTo>
                  <a:pt x="1001562" y="1452924"/>
                </a:lnTo>
                <a:lnTo>
                  <a:pt x="959029" y="1436030"/>
                </a:lnTo>
                <a:lnTo>
                  <a:pt x="917123" y="1417930"/>
                </a:lnTo>
                <a:lnTo>
                  <a:pt x="875864" y="1398645"/>
                </a:lnTo>
                <a:lnTo>
                  <a:pt x="835273" y="1378196"/>
                </a:lnTo>
                <a:lnTo>
                  <a:pt x="795374" y="1356606"/>
                </a:lnTo>
                <a:lnTo>
                  <a:pt x="756186" y="1333894"/>
                </a:lnTo>
                <a:lnTo>
                  <a:pt x="717731" y="1310084"/>
                </a:lnTo>
                <a:lnTo>
                  <a:pt x="680031" y="1285196"/>
                </a:lnTo>
                <a:lnTo>
                  <a:pt x="643108" y="1259252"/>
                </a:lnTo>
                <a:lnTo>
                  <a:pt x="606982" y="1232273"/>
                </a:lnTo>
                <a:lnTo>
                  <a:pt x="571676" y="1204281"/>
                </a:lnTo>
                <a:lnTo>
                  <a:pt x="537211" y="1175298"/>
                </a:lnTo>
                <a:lnTo>
                  <a:pt x="503607" y="1145344"/>
                </a:lnTo>
                <a:lnTo>
                  <a:pt x="470888" y="1114442"/>
                </a:lnTo>
                <a:lnTo>
                  <a:pt x="439073" y="1082612"/>
                </a:lnTo>
                <a:lnTo>
                  <a:pt x="408185" y="1049877"/>
                </a:lnTo>
                <a:lnTo>
                  <a:pt x="378246" y="1016258"/>
                </a:lnTo>
                <a:lnTo>
                  <a:pt x="349276" y="981776"/>
                </a:lnTo>
                <a:lnTo>
                  <a:pt x="321297" y="946452"/>
                </a:lnTo>
                <a:lnTo>
                  <a:pt x="294331" y="910309"/>
                </a:lnTo>
                <a:lnTo>
                  <a:pt x="268399" y="873368"/>
                </a:lnTo>
                <a:lnTo>
                  <a:pt x="243523" y="835650"/>
                </a:lnTo>
                <a:lnTo>
                  <a:pt x="219723" y="797176"/>
                </a:lnTo>
                <a:lnTo>
                  <a:pt x="197022" y="757969"/>
                </a:lnTo>
                <a:lnTo>
                  <a:pt x="175441" y="718050"/>
                </a:lnTo>
                <a:lnTo>
                  <a:pt x="155002" y="677440"/>
                </a:lnTo>
                <a:lnTo>
                  <a:pt x="135726" y="636160"/>
                </a:lnTo>
                <a:lnTo>
                  <a:pt x="117634" y="594232"/>
                </a:lnTo>
                <a:lnTo>
                  <a:pt x="100748" y="551679"/>
                </a:lnTo>
                <a:lnTo>
                  <a:pt x="85089" y="508520"/>
                </a:lnTo>
                <a:lnTo>
                  <a:pt x="70680" y="464778"/>
                </a:lnTo>
                <a:lnTo>
                  <a:pt x="57540" y="420474"/>
                </a:lnTo>
                <a:lnTo>
                  <a:pt x="45693" y="375630"/>
                </a:lnTo>
                <a:lnTo>
                  <a:pt x="35159" y="330267"/>
                </a:lnTo>
                <a:lnTo>
                  <a:pt x="25960" y="284406"/>
                </a:lnTo>
                <a:lnTo>
                  <a:pt x="18117" y="238069"/>
                </a:lnTo>
                <a:lnTo>
                  <a:pt x="11652" y="191278"/>
                </a:lnTo>
                <a:lnTo>
                  <a:pt x="6586" y="144054"/>
                </a:lnTo>
                <a:lnTo>
                  <a:pt x="2941" y="96419"/>
                </a:lnTo>
                <a:lnTo>
                  <a:pt x="739" y="48393"/>
                </a:lnTo>
                <a:lnTo>
                  <a:pt x="0" y="0"/>
                </a:lnTo>
                <a:lnTo>
                  <a:pt x="1552956" y="0"/>
                </a:lnTo>
                <a:lnTo>
                  <a:pt x="1552956" y="1553717"/>
                </a:lnTo>
                <a:close/>
              </a:path>
            </a:pathLst>
          </a:custGeom>
          <a:ln w="25908">
            <a:solidFill>
              <a:srgbClr val="FFFFFF"/>
            </a:solidFill>
          </a:ln>
        </p:spPr>
        <p:txBody>
          <a:bodyPr wrap="square" lIns="0" tIns="0" rIns="0" bIns="0" rtlCol="0"/>
          <a:lstStyle/>
          <a:p>
            <a:endParaRPr/>
          </a:p>
        </p:txBody>
      </p:sp>
      <p:sp>
        <p:nvSpPr>
          <p:cNvPr id="11" name="object 11"/>
          <p:cNvSpPr txBox="1"/>
          <p:nvPr/>
        </p:nvSpPr>
        <p:spPr>
          <a:xfrm>
            <a:off x="3339593" y="3180675"/>
            <a:ext cx="1144905" cy="916213"/>
          </a:xfrm>
          <a:prstGeom prst="rect">
            <a:avLst/>
          </a:prstGeom>
        </p:spPr>
        <p:txBody>
          <a:bodyPr vert="horz" wrap="square" lIns="0" tIns="24130" rIns="0" bIns="0" rtlCol="0">
            <a:spAutoFit/>
          </a:bodyPr>
          <a:lstStyle/>
          <a:p>
            <a:pPr marL="12700" marR="5080" algn="ctr">
              <a:lnSpc>
                <a:spcPct val="91700"/>
              </a:lnSpc>
              <a:spcBef>
                <a:spcPts val="190"/>
              </a:spcBef>
            </a:pPr>
            <a:r>
              <a:rPr sz="900" spc="-65" dirty="0">
                <a:solidFill>
                  <a:srgbClr val="FFFFFF"/>
                </a:solidFill>
                <a:latin typeface="Arial"/>
                <a:cs typeface="Arial"/>
              </a:rPr>
              <a:t>«Espacio </a:t>
            </a:r>
            <a:r>
              <a:rPr sz="900" spc="-40" dirty="0">
                <a:solidFill>
                  <a:srgbClr val="FFFFFF"/>
                </a:solidFill>
                <a:latin typeface="Arial"/>
                <a:cs typeface="Arial"/>
              </a:rPr>
              <a:t>para </a:t>
            </a:r>
            <a:r>
              <a:rPr sz="900" spc="-30" dirty="0">
                <a:solidFill>
                  <a:srgbClr val="FFFFFF"/>
                </a:solidFill>
                <a:latin typeface="Arial"/>
                <a:cs typeface="Arial"/>
              </a:rPr>
              <a:t>el</a:t>
            </a:r>
            <a:r>
              <a:rPr sz="900" spc="-85" dirty="0">
                <a:solidFill>
                  <a:srgbClr val="FFFFFF"/>
                </a:solidFill>
                <a:latin typeface="Arial"/>
                <a:cs typeface="Arial"/>
              </a:rPr>
              <a:t> </a:t>
            </a:r>
            <a:r>
              <a:rPr sz="900" spc="-35" dirty="0">
                <a:solidFill>
                  <a:srgbClr val="FFFFFF"/>
                </a:solidFill>
                <a:latin typeface="Arial"/>
                <a:cs typeface="Arial"/>
              </a:rPr>
              <a:t>diálogo  </a:t>
            </a:r>
            <a:r>
              <a:rPr sz="900" spc="-50" dirty="0">
                <a:solidFill>
                  <a:srgbClr val="FFFFFF"/>
                </a:solidFill>
                <a:latin typeface="Arial"/>
                <a:cs typeface="Arial"/>
              </a:rPr>
              <a:t>académico» </a:t>
            </a:r>
            <a:r>
              <a:rPr sz="900" spc="-40" dirty="0">
                <a:solidFill>
                  <a:srgbClr val="FFFFFF"/>
                </a:solidFill>
                <a:latin typeface="Arial"/>
                <a:cs typeface="Arial"/>
              </a:rPr>
              <a:t>(Bolívar,  </a:t>
            </a:r>
            <a:r>
              <a:rPr sz="900" spc="-45" dirty="0">
                <a:solidFill>
                  <a:srgbClr val="FFFFFF"/>
                </a:solidFill>
                <a:latin typeface="Arial"/>
                <a:cs typeface="Arial"/>
              </a:rPr>
              <a:t>2004, </a:t>
            </a:r>
            <a:r>
              <a:rPr sz="900" spc="-30" dirty="0">
                <a:solidFill>
                  <a:srgbClr val="FFFFFF"/>
                </a:solidFill>
                <a:latin typeface="Arial"/>
                <a:cs typeface="Arial"/>
              </a:rPr>
              <a:t>p.</a:t>
            </a:r>
            <a:r>
              <a:rPr sz="900" spc="-70" dirty="0">
                <a:solidFill>
                  <a:srgbClr val="FFFFFF"/>
                </a:solidFill>
                <a:latin typeface="Arial"/>
                <a:cs typeface="Arial"/>
              </a:rPr>
              <a:t> </a:t>
            </a:r>
            <a:r>
              <a:rPr sz="900" spc="-40" dirty="0">
                <a:solidFill>
                  <a:srgbClr val="FFFFFF"/>
                </a:solidFill>
                <a:latin typeface="Arial"/>
                <a:cs typeface="Arial"/>
              </a:rPr>
              <a:t>11)</a:t>
            </a:r>
            <a:r>
              <a:rPr lang="es-ES" sz="900" spc="-40" dirty="0">
                <a:solidFill>
                  <a:srgbClr val="FFFFFF"/>
                </a:solidFill>
                <a:latin typeface="Arial"/>
                <a:cs typeface="Arial"/>
              </a:rPr>
              <a:t> dado a partir de un posiciona-miento frente al tema y las voces de los otros investigadores.</a:t>
            </a:r>
            <a:endParaRPr sz="900" dirty="0">
              <a:latin typeface="Arial"/>
              <a:cs typeface="Arial"/>
            </a:endParaRPr>
          </a:p>
        </p:txBody>
      </p:sp>
      <p:sp>
        <p:nvSpPr>
          <p:cNvPr id="12" name="object 12"/>
          <p:cNvSpPr/>
          <p:nvPr/>
        </p:nvSpPr>
        <p:spPr>
          <a:xfrm>
            <a:off x="2949701" y="1402841"/>
            <a:ext cx="1553210" cy="1553845"/>
          </a:xfrm>
          <a:custGeom>
            <a:avLst/>
            <a:gdLst/>
            <a:ahLst/>
            <a:cxnLst/>
            <a:rect l="l" t="t" r="r" b="b"/>
            <a:pathLst>
              <a:path w="1553210" h="1553845">
                <a:moveTo>
                  <a:pt x="1552956" y="0"/>
                </a:moveTo>
                <a:lnTo>
                  <a:pt x="1504587" y="739"/>
                </a:lnTo>
                <a:lnTo>
                  <a:pt x="1456587" y="2942"/>
                </a:lnTo>
                <a:lnTo>
                  <a:pt x="1408977" y="6589"/>
                </a:lnTo>
                <a:lnTo>
                  <a:pt x="1361778" y="11656"/>
                </a:lnTo>
                <a:lnTo>
                  <a:pt x="1315011" y="18124"/>
                </a:lnTo>
                <a:lnTo>
                  <a:pt x="1268698" y="25970"/>
                </a:lnTo>
                <a:lnTo>
                  <a:pt x="1222861" y="35172"/>
                </a:lnTo>
                <a:lnTo>
                  <a:pt x="1177521" y="45710"/>
                </a:lnTo>
                <a:lnTo>
                  <a:pt x="1132700" y="57562"/>
                </a:lnTo>
                <a:lnTo>
                  <a:pt x="1088418" y="70707"/>
                </a:lnTo>
                <a:lnTo>
                  <a:pt x="1044699" y="85122"/>
                </a:lnTo>
                <a:lnTo>
                  <a:pt x="1001562" y="100787"/>
                </a:lnTo>
                <a:lnTo>
                  <a:pt x="959029" y="117680"/>
                </a:lnTo>
                <a:lnTo>
                  <a:pt x="917123" y="135779"/>
                </a:lnTo>
                <a:lnTo>
                  <a:pt x="875864" y="155063"/>
                </a:lnTo>
                <a:lnTo>
                  <a:pt x="835273" y="175511"/>
                </a:lnTo>
                <a:lnTo>
                  <a:pt x="795374" y="197101"/>
                </a:lnTo>
                <a:lnTo>
                  <a:pt x="756186" y="219811"/>
                </a:lnTo>
                <a:lnTo>
                  <a:pt x="717731" y="243620"/>
                </a:lnTo>
                <a:lnTo>
                  <a:pt x="680031" y="268508"/>
                </a:lnTo>
                <a:lnTo>
                  <a:pt x="643108" y="294451"/>
                </a:lnTo>
                <a:lnTo>
                  <a:pt x="606982" y="321429"/>
                </a:lnTo>
                <a:lnTo>
                  <a:pt x="571676" y="349420"/>
                </a:lnTo>
                <a:lnTo>
                  <a:pt x="537211" y="378402"/>
                </a:lnTo>
                <a:lnTo>
                  <a:pt x="503607" y="408355"/>
                </a:lnTo>
                <a:lnTo>
                  <a:pt x="470888" y="439257"/>
                </a:lnTo>
                <a:lnTo>
                  <a:pt x="439073" y="471085"/>
                </a:lnTo>
                <a:lnTo>
                  <a:pt x="408185" y="503820"/>
                </a:lnTo>
                <a:lnTo>
                  <a:pt x="378246" y="537439"/>
                </a:lnTo>
                <a:lnTo>
                  <a:pt x="349276" y="571920"/>
                </a:lnTo>
                <a:lnTo>
                  <a:pt x="321297" y="607243"/>
                </a:lnTo>
                <a:lnTo>
                  <a:pt x="294331" y="643386"/>
                </a:lnTo>
                <a:lnTo>
                  <a:pt x="268399" y="680327"/>
                </a:lnTo>
                <a:lnTo>
                  <a:pt x="243523" y="718045"/>
                </a:lnTo>
                <a:lnTo>
                  <a:pt x="219723" y="756518"/>
                </a:lnTo>
                <a:lnTo>
                  <a:pt x="197022" y="795725"/>
                </a:lnTo>
                <a:lnTo>
                  <a:pt x="175441" y="835645"/>
                </a:lnTo>
                <a:lnTo>
                  <a:pt x="155002" y="876255"/>
                </a:lnTo>
                <a:lnTo>
                  <a:pt x="135726" y="917535"/>
                </a:lnTo>
                <a:lnTo>
                  <a:pt x="117634" y="959463"/>
                </a:lnTo>
                <a:lnTo>
                  <a:pt x="100748" y="1002018"/>
                </a:lnTo>
                <a:lnTo>
                  <a:pt x="85089" y="1045177"/>
                </a:lnTo>
                <a:lnTo>
                  <a:pt x="70680" y="1088920"/>
                </a:lnTo>
                <a:lnTo>
                  <a:pt x="57540" y="1133225"/>
                </a:lnTo>
                <a:lnTo>
                  <a:pt x="45693" y="1178071"/>
                </a:lnTo>
                <a:lnTo>
                  <a:pt x="35159" y="1223435"/>
                </a:lnTo>
                <a:lnTo>
                  <a:pt x="25960" y="1269297"/>
                </a:lnTo>
                <a:lnTo>
                  <a:pt x="18117" y="1315636"/>
                </a:lnTo>
                <a:lnTo>
                  <a:pt x="11652" y="1362429"/>
                </a:lnTo>
                <a:lnTo>
                  <a:pt x="6586" y="1409655"/>
                </a:lnTo>
                <a:lnTo>
                  <a:pt x="2941" y="1457293"/>
                </a:lnTo>
                <a:lnTo>
                  <a:pt x="739" y="1505321"/>
                </a:lnTo>
                <a:lnTo>
                  <a:pt x="0" y="1553718"/>
                </a:lnTo>
                <a:lnTo>
                  <a:pt x="1552956" y="1553718"/>
                </a:lnTo>
                <a:lnTo>
                  <a:pt x="1552956" y="0"/>
                </a:lnTo>
                <a:close/>
              </a:path>
            </a:pathLst>
          </a:custGeom>
          <a:solidFill>
            <a:srgbClr val="4F81BC"/>
          </a:solidFill>
        </p:spPr>
        <p:txBody>
          <a:bodyPr wrap="square" lIns="0" tIns="0" rIns="0" bIns="0" rtlCol="0"/>
          <a:lstStyle/>
          <a:p>
            <a:endParaRPr/>
          </a:p>
        </p:txBody>
      </p:sp>
      <p:sp>
        <p:nvSpPr>
          <p:cNvPr id="13" name="object 13"/>
          <p:cNvSpPr/>
          <p:nvPr/>
        </p:nvSpPr>
        <p:spPr>
          <a:xfrm>
            <a:off x="2949701" y="1402841"/>
            <a:ext cx="1553210" cy="1553845"/>
          </a:xfrm>
          <a:custGeom>
            <a:avLst/>
            <a:gdLst/>
            <a:ahLst/>
            <a:cxnLst/>
            <a:rect l="l" t="t" r="r" b="b"/>
            <a:pathLst>
              <a:path w="1553210" h="1553845">
                <a:moveTo>
                  <a:pt x="0" y="1553718"/>
                </a:moveTo>
                <a:lnTo>
                  <a:pt x="739" y="1505321"/>
                </a:lnTo>
                <a:lnTo>
                  <a:pt x="2941" y="1457293"/>
                </a:lnTo>
                <a:lnTo>
                  <a:pt x="6586" y="1409655"/>
                </a:lnTo>
                <a:lnTo>
                  <a:pt x="11652" y="1362429"/>
                </a:lnTo>
                <a:lnTo>
                  <a:pt x="18117" y="1315636"/>
                </a:lnTo>
                <a:lnTo>
                  <a:pt x="25960" y="1269297"/>
                </a:lnTo>
                <a:lnTo>
                  <a:pt x="35159" y="1223435"/>
                </a:lnTo>
                <a:lnTo>
                  <a:pt x="45693" y="1178071"/>
                </a:lnTo>
                <a:lnTo>
                  <a:pt x="57540" y="1133225"/>
                </a:lnTo>
                <a:lnTo>
                  <a:pt x="70680" y="1088920"/>
                </a:lnTo>
                <a:lnTo>
                  <a:pt x="85089" y="1045177"/>
                </a:lnTo>
                <a:lnTo>
                  <a:pt x="100748" y="1002018"/>
                </a:lnTo>
                <a:lnTo>
                  <a:pt x="117634" y="959463"/>
                </a:lnTo>
                <a:lnTo>
                  <a:pt x="135726" y="917535"/>
                </a:lnTo>
                <a:lnTo>
                  <a:pt x="155002" y="876255"/>
                </a:lnTo>
                <a:lnTo>
                  <a:pt x="175441" y="835645"/>
                </a:lnTo>
                <a:lnTo>
                  <a:pt x="197022" y="795725"/>
                </a:lnTo>
                <a:lnTo>
                  <a:pt x="219723" y="756518"/>
                </a:lnTo>
                <a:lnTo>
                  <a:pt x="243523" y="718045"/>
                </a:lnTo>
                <a:lnTo>
                  <a:pt x="268399" y="680327"/>
                </a:lnTo>
                <a:lnTo>
                  <a:pt x="294331" y="643386"/>
                </a:lnTo>
                <a:lnTo>
                  <a:pt x="321297" y="607243"/>
                </a:lnTo>
                <a:lnTo>
                  <a:pt x="349276" y="571920"/>
                </a:lnTo>
                <a:lnTo>
                  <a:pt x="378246" y="537439"/>
                </a:lnTo>
                <a:lnTo>
                  <a:pt x="408185" y="503820"/>
                </a:lnTo>
                <a:lnTo>
                  <a:pt x="439073" y="471085"/>
                </a:lnTo>
                <a:lnTo>
                  <a:pt x="470888" y="439257"/>
                </a:lnTo>
                <a:lnTo>
                  <a:pt x="503607" y="408355"/>
                </a:lnTo>
                <a:lnTo>
                  <a:pt x="537211" y="378402"/>
                </a:lnTo>
                <a:lnTo>
                  <a:pt x="571676" y="349420"/>
                </a:lnTo>
                <a:lnTo>
                  <a:pt x="606982" y="321429"/>
                </a:lnTo>
                <a:lnTo>
                  <a:pt x="643108" y="294451"/>
                </a:lnTo>
                <a:lnTo>
                  <a:pt x="680031" y="268508"/>
                </a:lnTo>
                <a:lnTo>
                  <a:pt x="717731" y="243620"/>
                </a:lnTo>
                <a:lnTo>
                  <a:pt x="756186" y="219811"/>
                </a:lnTo>
                <a:lnTo>
                  <a:pt x="795374" y="197101"/>
                </a:lnTo>
                <a:lnTo>
                  <a:pt x="835273" y="175511"/>
                </a:lnTo>
                <a:lnTo>
                  <a:pt x="875864" y="155063"/>
                </a:lnTo>
                <a:lnTo>
                  <a:pt x="917123" y="135779"/>
                </a:lnTo>
                <a:lnTo>
                  <a:pt x="959029" y="117680"/>
                </a:lnTo>
                <a:lnTo>
                  <a:pt x="1001562" y="100787"/>
                </a:lnTo>
                <a:lnTo>
                  <a:pt x="1044699" y="85122"/>
                </a:lnTo>
                <a:lnTo>
                  <a:pt x="1088418" y="70707"/>
                </a:lnTo>
                <a:lnTo>
                  <a:pt x="1132700" y="57562"/>
                </a:lnTo>
                <a:lnTo>
                  <a:pt x="1177521" y="45710"/>
                </a:lnTo>
                <a:lnTo>
                  <a:pt x="1222861" y="35172"/>
                </a:lnTo>
                <a:lnTo>
                  <a:pt x="1268698" y="25970"/>
                </a:lnTo>
                <a:lnTo>
                  <a:pt x="1315011" y="18124"/>
                </a:lnTo>
                <a:lnTo>
                  <a:pt x="1361778" y="11656"/>
                </a:lnTo>
                <a:lnTo>
                  <a:pt x="1408977" y="6589"/>
                </a:lnTo>
                <a:lnTo>
                  <a:pt x="1456587" y="2942"/>
                </a:lnTo>
                <a:lnTo>
                  <a:pt x="1504587" y="739"/>
                </a:lnTo>
                <a:lnTo>
                  <a:pt x="1552956" y="0"/>
                </a:lnTo>
                <a:lnTo>
                  <a:pt x="1552956" y="1553718"/>
                </a:lnTo>
                <a:lnTo>
                  <a:pt x="0" y="1553718"/>
                </a:lnTo>
                <a:close/>
              </a:path>
            </a:pathLst>
          </a:custGeom>
          <a:ln w="25908">
            <a:solidFill>
              <a:srgbClr val="FFFFFF"/>
            </a:solidFill>
          </a:ln>
        </p:spPr>
        <p:txBody>
          <a:bodyPr wrap="square" lIns="0" tIns="0" rIns="0" bIns="0" rtlCol="0"/>
          <a:lstStyle/>
          <a:p>
            <a:endParaRPr/>
          </a:p>
        </p:txBody>
      </p:sp>
      <p:sp>
        <p:nvSpPr>
          <p:cNvPr id="14" name="object 14"/>
          <p:cNvSpPr txBox="1"/>
          <p:nvPr/>
        </p:nvSpPr>
        <p:spPr>
          <a:xfrm>
            <a:off x="3339593" y="2113634"/>
            <a:ext cx="1082040" cy="533992"/>
          </a:xfrm>
          <a:prstGeom prst="rect">
            <a:avLst/>
          </a:prstGeom>
        </p:spPr>
        <p:txBody>
          <a:bodyPr vert="horz" wrap="square" lIns="0" tIns="24130" rIns="0" bIns="0" rtlCol="0">
            <a:spAutoFit/>
          </a:bodyPr>
          <a:lstStyle/>
          <a:p>
            <a:pPr marL="12700" marR="5080" algn="ctr">
              <a:lnSpc>
                <a:spcPct val="91600"/>
              </a:lnSpc>
              <a:spcBef>
                <a:spcPts val="190"/>
              </a:spcBef>
            </a:pPr>
            <a:r>
              <a:rPr sz="900" spc="-50" dirty="0">
                <a:solidFill>
                  <a:srgbClr val="FFFFFF"/>
                </a:solidFill>
                <a:latin typeface="Arial"/>
                <a:cs typeface="Arial"/>
              </a:rPr>
              <a:t>Fuente </a:t>
            </a:r>
            <a:r>
              <a:rPr sz="900" spc="-45" dirty="0">
                <a:solidFill>
                  <a:srgbClr val="FFFFFF"/>
                </a:solidFill>
                <a:latin typeface="Arial"/>
                <a:cs typeface="Arial"/>
              </a:rPr>
              <a:t>de </a:t>
            </a:r>
            <a:r>
              <a:rPr sz="900" spc="-25" dirty="0">
                <a:solidFill>
                  <a:srgbClr val="FFFFFF"/>
                </a:solidFill>
                <a:latin typeface="Arial"/>
                <a:cs typeface="Arial"/>
              </a:rPr>
              <a:t>información  </a:t>
            </a:r>
            <a:r>
              <a:rPr sz="900" spc="-55" dirty="0">
                <a:solidFill>
                  <a:srgbClr val="FFFFFF"/>
                </a:solidFill>
                <a:latin typeface="Arial"/>
                <a:cs typeface="Arial"/>
              </a:rPr>
              <a:t>académica </a:t>
            </a:r>
            <a:r>
              <a:rPr sz="900" spc="-45" dirty="0">
                <a:solidFill>
                  <a:srgbClr val="FFFFFF"/>
                </a:solidFill>
                <a:latin typeface="Arial"/>
                <a:cs typeface="Arial"/>
              </a:rPr>
              <a:t>y de  </a:t>
            </a:r>
            <a:r>
              <a:rPr sz="900" spc="-35" dirty="0">
                <a:solidFill>
                  <a:srgbClr val="FFFFFF"/>
                </a:solidFill>
                <a:latin typeface="Arial"/>
                <a:cs typeface="Arial"/>
              </a:rPr>
              <a:t>referencia </a:t>
            </a:r>
            <a:r>
              <a:rPr sz="900" spc="-40" dirty="0">
                <a:solidFill>
                  <a:srgbClr val="FFFFFF"/>
                </a:solidFill>
                <a:latin typeface="Arial"/>
                <a:cs typeface="Arial"/>
              </a:rPr>
              <a:t>para </a:t>
            </a:r>
            <a:r>
              <a:rPr lang="es-ES_tradnl" sz="900" spc="-20" dirty="0">
                <a:solidFill>
                  <a:srgbClr val="FFFFFF"/>
                </a:solidFill>
                <a:latin typeface="Arial"/>
                <a:cs typeface="Arial"/>
              </a:rPr>
              <a:t>otros</a:t>
            </a:r>
            <a:r>
              <a:rPr sz="900" spc="-20" dirty="0">
                <a:solidFill>
                  <a:srgbClr val="FFFFFF"/>
                </a:solidFill>
                <a:latin typeface="Arial"/>
                <a:cs typeface="Arial"/>
              </a:rPr>
              <a:t>  </a:t>
            </a:r>
            <a:r>
              <a:rPr lang="es-ES" sz="900" spc="-35" dirty="0">
                <a:solidFill>
                  <a:srgbClr val="FFFFFF"/>
                </a:solidFill>
                <a:latin typeface="Arial"/>
                <a:cs typeface="Arial"/>
              </a:rPr>
              <a:t>trabajos. </a:t>
            </a:r>
            <a:endParaRPr sz="900" dirty="0">
              <a:latin typeface="Arial"/>
              <a:cs typeface="Arial"/>
            </a:endParaRPr>
          </a:p>
        </p:txBody>
      </p:sp>
      <p:sp>
        <p:nvSpPr>
          <p:cNvPr id="15" name="object 15"/>
          <p:cNvSpPr/>
          <p:nvPr/>
        </p:nvSpPr>
        <p:spPr>
          <a:xfrm>
            <a:off x="4606290" y="1328419"/>
            <a:ext cx="1739264" cy="1627505"/>
          </a:xfrm>
          <a:custGeom>
            <a:avLst/>
            <a:gdLst/>
            <a:ahLst/>
            <a:cxnLst/>
            <a:rect l="l" t="t" r="r" b="b"/>
            <a:pathLst>
              <a:path w="1739264" h="1627505">
                <a:moveTo>
                  <a:pt x="1738757" y="1480946"/>
                </a:moveTo>
                <a:lnTo>
                  <a:pt x="1324483" y="1480946"/>
                </a:lnTo>
                <a:lnTo>
                  <a:pt x="1538605" y="1627377"/>
                </a:lnTo>
                <a:lnTo>
                  <a:pt x="1738757" y="1480946"/>
                </a:lnTo>
                <a:close/>
              </a:path>
              <a:path w="1739264" h="1627505">
                <a:moveTo>
                  <a:pt x="0" y="0"/>
                </a:moveTo>
                <a:lnTo>
                  <a:pt x="0" y="177545"/>
                </a:lnTo>
                <a:lnTo>
                  <a:pt x="48352" y="178340"/>
                </a:lnTo>
                <a:lnTo>
                  <a:pt x="96334" y="180708"/>
                </a:lnTo>
                <a:lnTo>
                  <a:pt x="143922" y="184625"/>
                </a:lnTo>
                <a:lnTo>
                  <a:pt x="191087" y="190068"/>
                </a:lnTo>
                <a:lnTo>
                  <a:pt x="237805" y="197013"/>
                </a:lnTo>
                <a:lnTo>
                  <a:pt x="284048" y="205436"/>
                </a:lnTo>
                <a:lnTo>
                  <a:pt x="329790" y="215313"/>
                </a:lnTo>
                <a:lnTo>
                  <a:pt x="375005" y="226621"/>
                </a:lnTo>
                <a:lnTo>
                  <a:pt x="419666" y="239335"/>
                </a:lnTo>
                <a:lnTo>
                  <a:pt x="463748" y="253432"/>
                </a:lnTo>
                <a:lnTo>
                  <a:pt x="507224" y="268887"/>
                </a:lnTo>
                <a:lnTo>
                  <a:pt x="550067" y="285678"/>
                </a:lnTo>
                <a:lnTo>
                  <a:pt x="592252" y="303781"/>
                </a:lnTo>
                <a:lnTo>
                  <a:pt x="633751" y="323170"/>
                </a:lnTo>
                <a:lnTo>
                  <a:pt x="674539" y="343824"/>
                </a:lnTo>
                <a:lnTo>
                  <a:pt x="714590" y="365717"/>
                </a:lnTo>
                <a:lnTo>
                  <a:pt x="753876" y="388827"/>
                </a:lnTo>
                <a:lnTo>
                  <a:pt x="792372" y="413129"/>
                </a:lnTo>
                <a:lnTo>
                  <a:pt x="830051" y="438599"/>
                </a:lnTo>
                <a:lnTo>
                  <a:pt x="866887" y="465213"/>
                </a:lnTo>
                <a:lnTo>
                  <a:pt x="902853" y="492949"/>
                </a:lnTo>
                <a:lnTo>
                  <a:pt x="937924" y="521782"/>
                </a:lnTo>
                <a:lnTo>
                  <a:pt x="972073" y="551688"/>
                </a:lnTo>
                <a:lnTo>
                  <a:pt x="1005274" y="582643"/>
                </a:lnTo>
                <a:lnTo>
                  <a:pt x="1037500" y="614623"/>
                </a:lnTo>
                <a:lnTo>
                  <a:pt x="1068725" y="647606"/>
                </a:lnTo>
                <a:lnTo>
                  <a:pt x="1098922" y="681566"/>
                </a:lnTo>
                <a:lnTo>
                  <a:pt x="1128066" y="716481"/>
                </a:lnTo>
                <a:lnTo>
                  <a:pt x="1156130" y="752326"/>
                </a:lnTo>
                <a:lnTo>
                  <a:pt x="1183088" y="789077"/>
                </a:lnTo>
                <a:lnTo>
                  <a:pt x="1208913" y="826711"/>
                </a:lnTo>
                <a:lnTo>
                  <a:pt x="1233578" y="865204"/>
                </a:lnTo>
                <a:lnTo>
                  <a:pt x="1257059" y="904531"/>
                </a:lnTo>
                <a:lnTo>
                  <a:pt x="1279328" y="944670"/>
                </a:lnTo>
                <a:lnTo>
                  <a:pt x="1300359" y="985597"/>
                </a:lnTo>
                <a:lnTo>
                  <a:pt x="1320126" y="1027287"/>
                </a:lnTo>
                <a:lnTo>
                  <a:pt x="1338602" y="1069717"/>
                </a:lnTo>
                <a:lnTo>
                  <a:pt x="1355761" y="1112863"/>
                </a:lnTo>
                <a:lnTo>
                  <a:pt x="1371577" y="1156701"/>
                </a:lnTo>
                <a:lnTo>
                  <a:pt x="1386023" y="1201207"/>
                </a:lnTo>
                <a:lnTo>
                  <a:pt x="1399074" y="1246358"/>
                </a:lnTo>
                <a:lnTo>
                  <a:pt x="1410702" y="1292129"/>
                </a:lnTo>
                <a:lnTo>
                  <a:pt x="1420882" y="1338498"/>
                </a:lnTo>
                <a:lnTo>
                  <a:pt x="1429586" y="1385439"/>
                </a:lnTo>
                <a:lnTo>
                  <a:pt x="1436790" y="1432930"/>
                </a:lnTo>
                <a:lnTo>
                  <a:pt x="1442465" y="1480946"/>
                </a:lnTo>
                <a:lnTo>
                  <a:pt x="1620774" y="1480946"/>
                </a:lnTo>
                <a:lnTo>
                  <a:pt x="1615714" y="1432788"/>
                </a:lnTo>
                <a:lnTo>
                  <a:pt x="1609283" y="1385083"/>
                </a:lnTo>
                <a:lnTo>
                  <a:pt x="1601502" y="1337852"/>
                </a:lnTo>
                <a:lnTo>
                  <a:pt x="1592392" y="1291114"/>
                </a:lnTo>
                <a:lnTo>
                  <a:pt x="1581972" y="1244887"/>
                </a:lnTo>
                <a:lnTo>
                  <a:pt x="1570265" y="1199191"/>
                </a:lnTo>
                <a:lnTo>
                  <a:pt x="1557290" y="1154044"/>
                </a:lnTo>
                <a:lnTo>
                  <a:pt x="1543070" y="1109466"/>
                </a:lnTo>
                <a:lnTo>
                  <a:pt x="1527624" y="1065476"/>
                </a:lnTo>
                <a:lnTo>
                  <a:pt x="1510973" y="1022092"/>
                </a:lnTo>
                <a:lnTo>
                  <a:pt x="1493139" y="979334"/>
                </a:lnTo>
                <a:lnTo>
                  <a:pt x="1474142" y="937221"/>
                </a:lnTo>
                <a:lnTo>
                  <a:pt x="1454003" y="895772"/>
                </a:lnTo>
                <a:lnTo>
                  <a:pt x="1432742" y="855006"/>
                </a:lnTo>
                <a:lnTo>
                  <a:pt x="1410382" y="814942"/>
                </a:lnTo>
                <a:lnTo>
                  <a:pt x="1386942" y="775598"/>
                </a:lnTo>
                <a:lnTo>
                  <a:pt x="1362443" y="736995"/>
                </a:lnTo>
                <a:lnTo>
                  <a:pt x="1336907" y="699150"/>
                </a:lnTo>
                <a:lnTo>
                  <a:pt x="1310353" y="662084"/>
                </a:lnTo>
                <a:lnTo>
                  <a:pt x="1282804" y="625815"/>
                </a:lnTo>
                <a:lnTo>
                  <a:pt x="1254279" y="590362"/>
                </a:lnTo>
                <a:lnTo>
                  <a:pt x="1224800" y="555744"/>
                </a:lnTo>
                <a:lnTo>
                  <a:pt x="1194387" y="521980"/>
                </a:lnTo>
                <a:lnTo>
                  <a:pt x="1163062" y="489090"/>
                </a:lnTo>
                <a:lnTo>
                  <a:pt x="1130844" y="457092"/>
                </a:lnTo>
                <a:lnTo>
                  <a:pt x="1097756" y="426005"/>
                </a:lnTo>
                <a:lnTo>
                  <a:pt x="1063817" y="395849"/>
                </a:lnTo>
                <a:lnTo>
                  <a:pt x="1029049" y="366642"/>
                </a:lnTo>
                <a:lnTo>
                  <a:pt x="993473" y="338403"/>
                </a:lnTo>
                <a:lnTo>
                  <a:pt x="957108" y="311152"/>
                </a:lnTo>
                <a:lnTo>
                  <a:pt x="919977" y="284908"/>
                </a:lnTo>
                <a:lnTo>
                  <a:pt x="882100" y="259689"/>
                </a:lnTo>
                <a:lnTo>
                  <a:pt x="843498" y="235515"/>
                </a:lnTo>
                <a:lnTo>
                  <a:pt x="804192" y="212404"/>
                </a:lnTo>
                <a:lnTo>
                  <a:pt x="764202" y="190376"/>
                </a:lnTo>
                <a:lnTo>
                  <a:pt x="723549" y="169450"/>
                </a:lnTo>
                <a:lnTo>
                  <a:pt x="682255" y="149645"/>
                </a:lnTo>
                <a:lnTo>
                  <a:pt x="640340" y="130979"/>
                </a:lnTo>
                <a:lnTo>
                  <a:pt x="597824" y="113472"/>
                </a:lnTo>
                <a:lnTo>
                  <a:pt x="554730" y="97143"/>
                </a:lnTo>
                <a:lnTo>
                  <a:pt x="511077" y="82011"/>
                </a:lnTo>
                <a:lnTo>
                  <a:pt x="466886" y="68095"/>
                </a:lnTo>
                <a:lnTo>
                  <a:pt x="422179" y="55414"/>
                </a:lnTo>
                <a:lnTo>
                  <a:pt x="376976" y="43987"/>
                </a:lnTo>
                <a:lnTo>
                  <a:pt x="331297" y="33833"/>
                </a:lnTo>
                <a:lnTo>
                  <a:pt x="285165" y="24971"/>
                </a:lnTo>
                <a:lnTo>
                  <a:pt x="238599" y="17420"/>
                </a:lnTo>
                <a:lnTo>
                  <a:pt x="191621" y="11199"/>
                </a:lnTo>
                <a:lnTo>
                  <a:pt x="144251" y="6328"/>
                </a:lnTo>
                <a:lnTo>
                  <a:pt x="96510" y="2825"/>
                </a:lnTo>
                <a:lnTo>
                  <a:pt x="48419" y="709"/>
                </a:lnTo>
                <a:lnTo>
                  <a:pt x="0" y="0"/>
                </a:lnTo>
                <a:close/>
              </a:path>
            </a:pathLst>
          </a:custGeom>
          <a:solidFill>
            <a:srgbClr val="B1C1DB"/>
          </a:solidFill>
        </p:spPr>
        <p:txBody>
          <a:bodyPr wrap="square" lIns="0" tIns="0" rIns="0" bIns="0" rtlCol="0"/>
          <a:lstStyle/>
          <a:p>
            <a:endParaRPr/>
          </a:p>
        </p:txBody>
      </p:sp>
      <p:sp>
        <p:nvSpPr>
          <p:cNvPr id="16" name="object 16"/>
          <p:cNvSpPr/>
          <p:nvPr/>
        </p:nvSpPr>
        <p:spPr>
          <a:xfrm>
            <a:off x="4606290" y="3060954"/>
            <a:ext cx="1627505" cy="1739264"/>
          </a:xfrm>
          <a:custGeom>
            <a:avLst/>
            <a:gdLst/>
            <a:ahLst/>
            <a:cxnLst/>
            <a:rect l="l" t="t" r="r" b="b"/>
            <a:pathLst>
              <a:path w="1627504" h="1739264">
                <a:moveTo>
                  <a:pt x="146431" y="1324533"/>
                </a:moveTo>
                <a:lnTo>
                  <a:pt x="0" y="1538630"/>
                </a:lnTo>
                <a:lnTo>
                  <a:pt x="146431" y="1738769"/>
                </a:lnTo>
                <a:lnTo>
                  <a:pt x="146431" y="1620799"/>
                </a:lnTo>
                <a:lnTo>
                  <a:pt x="194589" y="1615737"/>
                </a:lnTo>
                <a:lnTo>
                  <a:pt x="242294" y="1609305"/>
                </a:lnTo>
                <a:lnTo>
                  <a:pt x="289525" y="1601522"/>
                </a:lnTo>
                <a:lnTo>
                  <a:pt x="336263" y="1592410"/>
                </a:lnTo>
                <a:lnTo>
                  <a:pt x="382490" y="1581989"/>
                </a:lnTo>
                <a:lnTo>
                  <a:pt x="428186" y="1570281"/>
                </a:lnTo>
                <a:lnTo>
                  <a:pt x="473333" y="1557306"/>
                </a:lnTo>
                <a:lnTo>
                  <a:pt x="517911" y="1543085"/>
                </a:lnTo>
                <a:lnTo>
                  <a:pt x="561901" y="1527638"/>
                </a:lnTo>
                <a:lnTo>
                  <a:pt x="605285" y="1510987"/>
                </a:lnTo>
                <a:lnTo>
                  <a:pt x="648043" y="1493153"/>
                </a:lnTo>
                <a:lnTo>
                  <a:pt x="690156" y="1474156"/>
                </a:lnTo>
                <a:lnTo>
                  <a:pt x="731605" y="1454017"/>
                </a:lnTo>
                <a:lnTo>
                  <a:pt x="753779" y="1442453"/>
                </a:lnTo>
                <a:lnTo>
                  <a:pt x="146431" y="1442453"/>
                </a:lnTo>
                <a:lnTo>
                  <a:pt x="146431" y="1324533"/>
                </a:lnTo>
                <a:close/>
              </a:path>
              <a:path w="1627504" h="1739264">
                <a:moveTo>
                  <a:pt x="1627377" y="0"/>
                </a:moveTo>
                <a:lnTo>
                  <a:pt x="1449832" y="0"/>
                </a:lnTo>
                <a:lnTo>
                  <a:pt x="1449033" y="48423"/>
                </a:lnTo>
                <a:lnTo>
                  <a:pt x="1446654" y="96517"/>
                </a:lnTo>
                <a:lnTo>
                  <a:pt x="1442713" y="144261"/>
                </a:lnTo>
                <a:lnTo>
                  <a:pt x="1437309" y="191088"/>
                </a:lnTo>
                <a:lnTo>
                  <a:pt x="1430364" y="237806"/>
                </a:lnTo>
                <a:lnTo>
                  <a:pt x="1421941" y="284050"/>
                </a:lnTo>
                <a:lnTo>
                  <a:pt x="1412064" y="329793"/>
                </a:lnTo>
                <a:lnTo>
                  <a:pt x="1400756" y="375009"/>
                </a:lnTo>
                <a:lnTo>
                  <a:pt x="1388042" y="419671"/>
                </a:lnTo>
                <a:lnTo>
                  <a:pt x="1373945" y="463754"/>
                </a:lnTo>
                <a:lnTo>
                  <a:pt x="1358490" y="507230"/>
                </a:lnTo>
                <a:lnTo>
                  <a:pt x="1341699" y="550075"/>
                </a:lnTo>
                <a:lnTo>
                  <a:pt x="1323596" y="592260"/>
                </a:lnTo>
                <a:lnTo>
                  <a:pt x="1304207" y="633761"/>
                </a:lnTo>
                <a:lnTo>
                  <a:pt x="1283553" y="674550"/>
                </a:lnTo>
                <a:lnTo>
                  <a:pt x="1261660" y="714601"/>
                </a:lnTo>
                <a:lnTo>
                  <a:pt x="1238550" y="753888"/>
                </a:lnTo>
                <a:lnTo>
                  <a:pt x="1214248" y="792385"/>
                </a:lnTo>
                <a:lnTo>
                  <a:pt x="1188778" y="830065"/>
                </a:lnTo>
                <a:lnTo>
                  <a:pt x="1162164" y="866902"/>
                </a:lnTo>
                <a:lnTo>
                  <a:pt x="1134428" y="902869"/>
                </a:lnTo>
                <a:lnTo>
                  <a:pt x="1105595" y="937941"/>
                </a:lnTo>
                <a:lnTo>
                  <a:pt x="1075689" y="972091"/>
                </a:lnTo>
                <a:lnTo>
                  <a:pt x="1044734" y="1005292"/>
                </a:lnTo>
                <a:lnTo>
                  <a:pt x="1012754" y="1037518"/>
                </a:lnTo>
                <a:lnTo>
                  <a:pt x="979771" y="1068744"/>
                </a:lnTo>
                <a:lnTo>
                  <a:pt x="945811" y="1098941"/>
                </a:lnTo>
                <a:lnTo>
                  <a:pt x="910896" y="1128085"/>
                </a:lnTo>
                <a:lnTo>
                  <a:pt x="875051" y="1156149"/>
                </a:lnTo>
                <a:lnTo>
                  <a:pt x="838300" y="1183107"/>
                </a:lnTo>
                <a:lnTo>
                  <a:pt x="800666" y="1208931"/>
                </a:lnTo>
                <a:lnTo>
                  <a:pt x="762173" y="1233597"/>
                </a:lnTo>
                <a:lnTo>
                  <a:pt x="722846" y="1257077"/>
                </a:lnTo>
                <a:lnTo>
                  <a:pt x="682707" y="1279345"/>
                </a:lnTo>
                <a:lnTo>
                  <a:pt x="641780" y="1300375"/>
                </a:lnTo>
                <a:lnTo>
                  <a:pt x="600090" y="1320140"/>
                </a:lnTo>
                <a:lnTo>
                  <a:pt x="557660" y="1338615"/>
                </a:lnTo>
                <a:lnTo>
                  <a:pt x="514514" y="1355772"/>
                </a:lnTo>
                <a:lnTo>
                  <a:pt x="470676" y="1371586"/>
                </a:lnTo>
                <a:lnTo>
                  <a:pt x="426170" y="1386030"/>
                </a:lnTo>
                <a:lnTo>
                  <a:pt x="381019" y="1399078"/>
                </a:lnTo>
                <a:lnTo>
                  <a:pt x="335248" y="1410703"/>
                </a:lnTo>
                <a:lnTo>
                  <a:pt x="288879" y="1420880"/>
                </a:lnTo>
                <a:lnTo>
                  <a:pt x="241938" y="1429581"/>
                </a:lnTo>
                <a:lnTo>
                  <a:pt x="194447" y="1436781"/>
                </a:lnTo>
                <a:lnTo>
                  <a:pt x="146431" y="1442453"/>
                </a:lnTo>
                <a:lnTo>
                  <a:pt x="753779" y="1442453"/>
                </a:lnTo>
                <a:lnTo>
                  <a:pt x="812435" y="1410397"/>
                </a:lnTo>
                <a:lnTo>
                  <a:pt x="851779" y="1386957"/>
                </a:lnTo>
                <a:lnTo>
                  <a:pt x="890382" y="1362459"/>
                </a:lnTo>
                <a:lnTo>
                  <a:pt x="928227" y="1336923"/>
                </a:lnTo>
                <a:lnTo>
                  <a:pt x="965293" y="1310370"/>
                </a:lnTo>
                <a:lnTo>
                  <a:pt x="1001562" y="1282821"/>
                </a:lnTo>
                <a:lnTo>
                  <a:pt x="1037015" y="1254297"/>
                </a:lnTo>
                <a:lnTo>
                  <a:pt x="1071633" y="1224819"/>
                </a:lnTo>
                <a:lnTo>
                  <a:pt x="1105397" y="1194407"/>
                </a:lnTo>
                <a:lnTo>
                  <a:pt x="1138287" y="1163082"/>
                </a:lnTo>
                <a:lnTo>
                  <a:pt x="1170285" y="1130866"/>
                </a:lnTo>
                <a:lnTo>
                  <a:pt x="1201372" y="1097778"/>
                </a:lnTo>
                <a:lnTo>
                  <a:pt x="1231528" y="1063840"/>
                </a:lnTo>
                <a:lnTo>
                  <a:pt x="1260735" y="1029073"/>
                </a:lnTo>
                <a:lnTo>
                  <a:pt x="1288974" y="993497"/>
                </a:lnTo>
                <a:lnTo>
                  <a:pt x="1316225" y="957133"/>
                </a:lnTo>
                <a:lnTo>
                  <a:pt x="1342469" y="920003"/>
                </a:lnTo>
                <a:lnTo>
                  <a:pt x="1367688" y="882126"/>
                </a:lnTo>
                <a:lnTo>
                  <a:pt x="1391862" y="843524"/>
                </a:lnTo>
                <a:lnTo>
                  <a:pt x="1414973" y="804218"/>
                </a:lnTo>
                <a:lnTo>
                  <a:pt x="1437001" y="764228"/>
                </a:lnTo>
                <a:lnTo>
                  <a:pt x="1457927" y="723576"/>
                </a:lnTo>
                <a:lnTo>
                  <a:pt x="1477732" y="682281"/>
                </a:lnTo>
                <a:lnTo>
                  <a:pt x="1496398" y="640365"/>
                </a:lnTo>
                <a:lnTo>
                  <a:pt x="1513905" y="597850"/>
                </a:lnTo>
                <a:lnTo>
                  <a:pt x="1530234" y="554754"/>
                </a:lnTo>
                <a:lnTo>
                  <a:pt x="1545366" y="511101"/>
                </a:lnTo>
                <a:lnTo>
                  <a:pt x="1559282" y="466909"/>
                </a:lnTo>
                <a:lnTo>
                  <a:pt x="1571963" y="422200"/>
                </a:lnTo>
                <a:lnTo>
                  <a:pt x="1583390" y="376996"/>
                </a:lnTo>
                <a:lnTo>
                  <a:pt x="1593544" y="331316"/>
                </a:lnTo>
                <a:lnTo>
                  <a:pt x="1602406" y="285182"/>
                </a:lnTo>
                <a:lnTo>
                  <a:pt x="1609957" y="238614"/>
                </a:lnTo>
                <a:lnTo>
                  <a:pt x="1616178" y="191633"/>
                </a:lnTo>
                <a:lnTo>
                  <a:pt x="1621074" y="143922"/>
                </a:lnTo>
                <a:lnTo>
                  <a:pt x="1624560" y="96335"/>
                </a:lnTo>
                <a:lnTo>
                  <a:pt x="1626669" y="48352"/>
                </a:lnTo>
                <a:lnTo>
                  <a:pt x="1627377" y="0"/>
                </a:lnTo>
                <a:close/>
              </a:path>
            </a:pathLst>
          </a:custGeom>
          <a:solidFill>
            <a:srgbClr val="B1C1DB"/>
          </a:solidFill>
        </p:spPr>
        <p:txBody>
          <a:bodyPr wrap="square" lIns="0" tIns="0" rIns="0" bIns="0" rtlCol="0"/>
          <a:lstStyle/>
          <a:p>
            <a:endParaRPr/>
          </a:p>
        </p:txBody>
      </p:sp>
      <p:sp>
        <p:nvSpPr>
          <p:cNvPr id="17" name="object 17"/>
          <p:cNvSpPr/>
          <p:nvPr/>
        </p:nvSpPr>
        <p:spPr>
          <a:xfrm>
            <a:off x="2762376" y="3060954"/>
            <a:ext cx="1739900" cy="1627505"/>
          </a:xfrm>
          <a:custGeom>
            <a:avLst/>
            <a:gdLst/>
            <a:ahLst/>
            <a:cxnLst/>
            <a:rect l="l" t="t" r="r" b="b"/>
            <a:pathLst>
              <a:path w="1739900" h="1627504">
                <a:moveTo>
                  <a:pt x="296291" y="146431"/>
                </a:moveTo>
                <a:lnTo>
                  <a:pt x="117983" y="146431"/>
                </a:lnTo>
                <a:lnTo>
                  <a:pt x="123049" y="194592"/>
                </a:lnTo>
                <a:lnTo>
                  <a:pt x="129488" y="242299"/>
                </a:lnTo>
                <a:lnTo>
                  <a:pt x="137277" y="289533"/>
                </a:lnTo>
                <a:lnTo>
                  <a:pt x="146396" y="336273"/>
                </a:lnTo>
                <a:lnTo>
                  <a:pt x="156824" y="382503"/>
                </a:lnTo>
                <a:lnTo>
                  <a:pt x="168540" y="428201"/>
                </a:lnTo>
                <a:lnTo>
                  <a:pt x="181524" y="473349"/>
                </a:lnTo>
                <a:lnTo>
                  <a:pt x="195754" y="517929"/>
                </a:lnTo>
                <a:lnTo>
                  <a:pt x="211210" y="561921"/>
                </a:lnTo>
                <a:lnTo>
                  <a:pt x="227870" y="605306"/>
                </a:lnTo>
                <a:lnTo>
                  <a:pt x="245715" y="648066"/>
                </a:lnTo>
                <a:lnTo>
                  <a:pt x="264722" y="690180"/>
                </a:lnTo>
                <a:lnTo>
                  <a:pt x="284872" y="731630"/>
                </a:lnTo>
                <a:lnTo>
                  <a:pt x="306144" y="772398"/>
                </a:lnTo>
                <a:lnTo>
                  <a:pt x="328516" y="812463"/>
                </a:lnTo>
                <a:lnTo>
                  <a:pt x="351967" y="851807"/>
                </a:lnTo>
                <a:lnTo>
                  <a:pt x="376478" y="890411"/>
                </a:lnTo>
                <a:lnTo>
                  <a:pt x="402027" y="928256"/>
                </a:lnTo>
                <a:lnTo>
                  <a:pt x="428593" y="965323"/>
                </a:lnTo>
                <a:lnTo>
                  <a:pt x="456155" y="1001593"/>
                </a:lnTo>
                <a:lnTo>
                  <a:pt x="484693" y="1037046"/>
                </a:lnTo>
                <a:lnTo>
                  <a:pt x="514186" y="1071664"/>
                </a:lnTo>
                <a:lnTo>
                  <a:pt x="544612" y="1105428"/>
                </a:lnTo>
                <a:lnTo>
                  <a:pt x="575951" y="1138319"/>
                </a:lnTo>
                <a:lnTo>
                  <a:pt x="608183" y="1170317"/>
                </a:lnTo>
                <a:lnTo>
                  <a:pt x="641286" y="1201404"/>
                </a:lnTo>
                <a:lnTo>
                  <a:pt x="675239" y="1231560"/>
                </a:lnTo>
                <a:lnTo>
                  <a:pt x="710023" y="1260767"/>
                </a:lnTo>
                <a:lnTo>
                  <a:pt x="745614" y="1289005"/>
                </a:lnTo>
                <a:lnTo>
                  <a:pt x="781994" y="1316256"/>
                </a:lnTo>
                <a:lnTo>
                  <a:pt x="819141" y="1342500"/>
                </a:lnTo>
                <a:lnTo>
                  <a:pt x="857034" y="1367719"/>
                </a:lnTo>
                <a:lnTo>
                  <a:pt x="895653" y="1391893"/>
                </a:lnTo>
                <a:lnTo>
                  <a:pt x="934976" y="1415003"/>
                </a:lnTo>
                <a:lnTo>
                  <a:pt x="974983" y="1437031"/>
                </a:lnTo>
                <a:lnTo>
                  <a:pt x="1015653" y="1457957"/>
                </a:lnTo>
                <a:lnTo>
                  <a:pt x="1056965" y="1477762"/>
                </a:lnTo>
                <a:lnTo>
                  <a:pt x="1098898" y="1496427"/>
                </a:lnTo>
                <a:lnTo>
                  <a:pt x="1141432" y="1513934"/>
                </a:lnTo>
                <a:lnTo>
                  <a:pt x="1184545" y="1530262"/>
                </a:lnTo>
                <a:lnTo>
                  <a:pt x="1228217" y="1545394"/>
                </a:lnTo>
                <a:lnTo>
                  <a:pt x="1272426" y="1559310"/>
                </a:lnTo>
                <a:lnTo>
                  <a:pt x="1317153" y="1571990"/>
                </a:lnTo>
                <a:lnTo>
                  <a:pt x="1362376" y="1583417"/>
                </a:lnTo>
                <a:lnTo>
                  <a:pt x="1408074" y="1593571"/>
                </a:lnTo>
                <a:lnTo>
                  <a:pt x="1454226" y="1602432"/>
                </a:lnTo>
                <a:lnTo>
                  <a:pt x="1500813" y="1609983"/>
                </a:lnTo>
                <a:lnTo>
                  <a:pt x="1547812" y="1616203"/>
                </a:lnTo>
                <a:lnTo>
                  <a:pt x="1595202" y="1621075"/>
                </a:lnTo>
                <a:lnTo>
                  <a:pt x="1642964" y="1624578"/>
                </a:lnTo>
                <a:lnTo>
                  <a:pt x="1691077" y="1626693"/>
                </a:lnTo>
                <a:lnTo>
                  <a:pt x="1739519" y="1627403"/>
                </a:lnTo>
                <a:lnTo>
                  <a:pt x="1739519" y="1449857"/>
                </a:lnTo>
                <a:lnTo>
                  <a:pt x="1691142" y="1449062"/>
                </a:lnTo>
                <a:lnTo>
                  <a:pt x="1643134" y="1446695"/>
                </a:lnTo>
                <a:lnTo>
                  <a:pt x="1595522" y="1442778"/>
                </a:lnTo>
                <a:lnTo>
                  <a:pt x="1548332" y="1437335"/>
                </a:lnTo>
                <a:lnTo>
                  <a:pt x="1501590" y="1430391"/>
                </a:lnTo>
                <a:lnTo>
                  <a:pt x="1455322" y="1421969"/>
                </a:lnTo>
                <a:lnTo>
                  <a:pt x="1409556" y="1412092"/>
                </a:lnTo>
                <a:lnTo>
                  <a:pt x="1364316" y="1400785"/>
                </a:lnTo>
                <a:lnTo>
                  <a:pt x="1319631" y="1388072"/>
                </a:lnTo>
                <a:lnTo>
                  <a:pt x="1275525" y="1373976"/>
                </a:lnTo>
                <a:lnTo>
                  <a:pt x="1232026" y="1358521"/>
                </a:lnTo>
                <a:lnTo>
                  <a:pt x="1189159" y="1341731"/>
                </a:lnTo>
                <a:lnTo>
                  <a:pt x="1146952" y="1323630"/>
                </a:lnTo>
                <a:lnTo>
                  <a:pt x="1105430" y="1304241"/>
                </a:lnTo>
                <a:lnTo>
                  <a:pt x="1064619" y="1283588"/>
                </a:lnTo>
                <a:lnTo>
                  <a:pt x="1024547" y="1261696"/>
                </a:lnTo>
                <a:lnTo>
                  <a:pt x="985239" y="1238587"/>
                </a:lnTo>
                <a:lnTo>
                  <a:pt x="946722" y="1214287"/>
                </a:lnTo>
                <a:lnTo>
                  <a:pt x="909022" y="1188817"/>
                </a:lnTo>
                <a:lnTo>
                  <a:pt x="872166" y="1162203"/>
                </a:lnTo>
                <a:lnTo>
                  <a:pt x="836179" y="1134468"/>
                </a:lnTo>
                <a:lnTo>
                  <a:pt x="801089" y="1105636"/>
                </a:lnTo>
                <a:lnTo>
                  <a:pt x="766921" y="1075731"/>
                </a:lnTo>
                <a:lnTo>
                  <a:pt x="733702" y="1044776"/>
                </a:lnTo>
                <a:lnTo>
                  <a:pt x="701458" y="1012795"/>
                </a:lnTo>
                <a:lnTo>
                  <a:pt x="670216" y="979813"/>
                </a:lnTo>
                <a:lnTo>
                  <a:pt x="640002" y="945853"/>
                </a:lnTo>
                <a:lnTo>
                  <a:pt x="610842" y="910938"/>
                </a:lnTo>
                <a:lnTo>
                  <a:pt x="582763" y="875093"/>
                </a:lnTo>
                <a:lnTo>
                  <a:pt x="555791" y="838341"/>
                </a:lnTo>
                <a:lnTo>
                  <a:pt x="529952" y="800706"/>
                </a:lnTo>
                <a:lnTo>
                  <a:pt x="505273" y="762213"/>
                </a:lnTo>
                <a:lnTo>
                  <a:pt x="481780" y="722884"/>
                </a:lnTo>
                <a:lnTo>
                  <a:pt x="459499" y="682743"/>
                </a:lnTo>
                <a:lnTo>
                  <a:pt x="438457" y="641815"/>
                </a:lnTo>
                <a:lnTo>
                  <a:pt x="418680" y="600123"/>
                </a:lnTo>
                <a:lnTo>
                  <a:pt x="400195" y="557692"/>
                </a:lnTo>
                <a:lnTo>
                  <a:pt x="383027" y="514543"/>
                </a:lnTo>
                <a:lnTo>
                  <a:pt x="367204" y="470703"/>
                </a:lnTo>
                <a:lnTo>
                  <a:pt x="352751" y="426194"/>
                </a:lnTo>
                <a:lnTo>
                  <a:pt x="339695" y="381040"/>
                </a:lnTo>
                <a:lnTo>
                  <a:pt x="328062" y="335265"/>
                </a:lnTo>
                <a:lnTo>
                  <a:pt x="317879" y="288892"/>
                </a:lnTo>
                <a:lnTo>
                  <a:pt x="309172" y="241947"/>
                </a:lnTo>
                <a:lnTo>
                  <a:pt x="301967" y="194452"/>
                </a:lnTo>
                <a:lnTo>
                  <a:pt x="296291" y="146431"/>
                </a:lnTo>
                <a:close/>
              </a:path>
              <a:path w="1739900" h="1627504">
                <a:moveTo>
                  <a:pt x="200152" y="0"/>
                </a:moveTo>
                <a:lnTo>
                  <a:pt x="0" y="146431"/>
                </a:lnTo>
                <a:lnTo>
                  <a:pt x="414274" y="146431"/>
                </a:lnTo>
                <a:lnTo>
                  <a:pt x="200152" y="0"/>
                </a:lnTo>
                <a:close/>
              </a:path>
            </a:pathLst>
          </a:custGeom>
          <a:solidFill>
            <a:srgbClr val="B1C1DB"/>
          </a:solidFill>
        </p:spPr>
        <p:txBody>
          <a:bodyPr wrap="square" lIns="0" tIns="0" rIns="0" bIns="0" rtlCol="0"/>
          <a:lstStyle/>
          <a:p>
            <a:endParaRPr/>
          </a:p>
        </p:txBody>
      </p:sp>
      <p:sp>
        <p:nvSpPr>
          <p:cNvPr id="18" name="object 18"/>
          <p:cNvSpPr/>
          <p:nvPr/>
        </p:nvSpPr>
        <p:spPr>
          <a:xfrm>
            <a:off x="2873755" y="1217041"/>
            <a:ext cx="1628139" cy="1739264"/>
          </a:xfrm>
          <a:custGeom>
            <a:avLst/>
            <a:gdLst/>
            <a:ahLst/>
            <a:cxnLst/>
            <a:rect l="l" t="t" r="r" b="b"/>
            <a:pathLst>
              <a:path w="1628139" h="1739264">
                <a:moveTo>
                  <a:pt x="1481708" y="0"/>
                </a:moveTo>
                <a:lnTo>
                  <a:pt x="1481708" y="117983"/>
                </a:lnTo>
                <a:lnTo>
                  <a:pt x="1433528" y="123042"/>
                </a:lnTo>
                <a:lnTo>
                  <a:pt x="1385801" y="129472"/>
                </a:lnTo>
                <a:lnTo>
                  <a:pt x="1338549" y="137253"/>
                </a:lnTo>
                <a:lnTo>
                  <a:pt x="1291788" y="146362"/>
                </a:lnTo>
                <a:lnTo>
                  <a:pt x="1245540" y="156781"/>
                </a:lnTo>
                <a:lnTo>
                  <a:pt x="1199822" y="168487"/>
                </a:lnTo>
                <a:lnTo>
                  <a:pt x="1154653" y="181460"/>
                </a:lnTo>
                <a:lnTo>
                  <a:pt x="1110054" y="195679"/>
                </a:lnTo>
                <a:lnTo>
                  <a:pt x="1066042" y="211123"/>
                </a:lnTo>
                <a:lnTo>
                  <a:pt x="1022637" y="227772"/>
                </a:lnTo>
                <a:lnTo>
                  <a:pt x="979858" y="245604"/>
                </a:lnTo>
                <a:lnTo>
                  <a:pt x="937724" y="264599"/>
                </a:lnTo>
                <a:lnTo>
                  <a:pt x="896254" y="284735"/>
                </a:lnTo>
                <a:lnTo>
                  <a:pt x="855468" y="305993"/>
                </a:lnTo>
                <a:lnTo>
                  <a:pt x="815383" y="328352"/>
                </a:lnTo>
                <a:lnTo>
                  <a:pt x="776020" y="351789"/>
                </a:lnTo>
                <a:lnTo>
                  <a:pt x="737396" y="376285"/>
                </a:lnTo>
                <a:lnTo>
                  <a:pt x="699532" y="401819"/>
                </a:lnTo>
                <a:lnTo>
                  <a:pt x="662447" y="428370"/>
                </a:lnTo>
                <a:lnTo>
                  <a:pt x="626159" y="455918"/>
                </a:lnTo>
                <a:lnTo>
                  <a:pt x="590687" y="484440"/>
                </a:lnTo>
                <a:lnTo>
                  <a:pt x="556051" y="513917"/>
                </a:lnTo>
                <a:lnTo>
                  <a:pt x="522270" y="544327"/>
                </a:lnTo>
                <a:lnTo>
                  <a:pt x="489362" y="575651"/>
                </a:lnTo>
                <a:lnTo>
                  <a:pt x="457347" y="607866"/>
                </a:lnTo>
                <a:lnTo>
                  <a:pt x="426243" y="640953"/>
                </a:lnTo>
                <a:lnTo>
                  <a:pt x="396071" y="674890"/>
                </a:lnTo>
                <a:lnTo>
                  <a:pt x="366848" y="709656"/>
                </a:lnTo>
                <a:lnTo>
                  <a:pt x="338594" y="745231"/>
                </a:lnTo>
                <a:lnTo>
                  <a:pt x="311328" y="781594"/>
                </a:lnTo>
                <a:lnTo>
                  <a:pt x="285069" y="818724"/>
                </a:lnTo>
                <a:lnTo>
                  <a:pt x="259836" y="856600"/>
                </a:lnTo>
                <a:lnTo>
                  <a:pt x="235649" y="895202"/>
                </a:lnTo>
                <a:lnTo>
                  <a:pt x="212525" y="934508"/>
                </a:lnTo>
                <a:lnTo>
                  <a:pt x="190485" y="974498"/>
                </a:lnTo>
                <a:lnTo>
                  <a:pt x="169547" y="1015151"/>
                </a:lnTo>
                <a:lnTo>
                  <a:pt x="149730" y="1056446"/>
                </a:lnTo>
                <a:lnTo>
                  <a:pt x="131054" y="1098362"/>
                </a:lnTo>
                <a:lnTo>
                  <a:pt x="113537" y="1140878"/>
                </a:lnTo>
                <a:lnTo>
                  <a:pt x="97199" y="1183974"/>
                </a:lnTo>
                <a:lnTo>
                  <a:pt x="82059" y="1227629"/>
                </a:lnTo>
                <a:lnTo>
                  <a:pt x="68134" y="1271822"/>
                </a:lnTo>
                <a:lnTo>
                  <a:pt x="55446" y="1316532"/>
                </a:lnTo>
                <a:lnTo>
                  <a:pt x="44012" y="1361739"/>
                </a:lnTo>
                <a:lnTo>
                  <a:pt x="33852" y="1407420"/>
                </a:lnTo>
                <a:lnTo>
                  <a:pt x="24985" y="1453557"/>
                </a:lnTo>
                <a:lnTo>
                  <a:pt x="17430" y="1500127"/>
                </a:lnTo>
                <a:lnTo>
                  <a:pt x="11206" y="1547110"/>
                </a:lnTo>
                <a:lnTo>
                  <a:pt x="6306" y="1594833"/>
                </a:lnTo>
                <a:lnTo>
                  <a:pt x="2818" y="1642421"/>
                </a:lnTo>
                <a:lnTo>
                  <a:pt x="708" y="1690404"/>
                </a:lnTo>
                <a:lnTo>
                  <a:pt x="0" y="1738757"/>
                </a:lnTo>
                <a:lnTo>
                  <a:pt x="177545" y="1738757"/>
                </a:lnTo>
                <a:lnTo>
                  <a:pt x="178344" y="1690330"/>
                </a:lnTo>
                <a:lnTo>
                  <a:pt x="180725" y="1642232"/>
                </a:lnTo>
                <a:lnTo>
                  <a:pt x="184669" y="1594486"/>
                </a:lnTo>
                <a:lnTo>
                  <a:pt x="190074" y="1547666"/>
                </a:lnTo>
                <a:lnTo>
                  <a:pt x="197022" y="1500947"/>
                </a:lnTo>
                <a:lnTo>
                  <a:pt x="205449" y="1454703"/>
                </a:lnTo>
                <a:lnTo>
                  <a:pt x="215331" y="1408959"/>
                </a:lnTo>
                <a:lnTo>
                  <a:pt x="226644" y="1363742"/>
                </a:lnTo>
                <a:lnTo>
                  <a:pt x="239364" y="1319078"/>
                </a:lnTo>
                <a:lnTo>
                  <a:pt x="253468" y="1274994"/>
                </a:lnTo>
                <a:lnTo>
                  <a:pt x="268931" y="1231515"/>
                </a:lnTo>
                <a:lnTo>
                  <a:pt x="285730" y="1188670"/>
                </a:lnTo>
                <a:lnTo>
                  <a:pt x="303842" y="1146482"/>
                </a:lnTo>
                <a:lnTo>
                  <a:pt x="323241" y="1104980"/>
                </a:lnTo>
                <a:lnTo>
                  <a:pt x="343905" y="1064189"/>
                </a:lnTo>
                <a:lnTo>
                  <a:pt x="365810" y="1024136"/>
                </a:lnTo>
                <a:lnTo>
                  <a:pt x="388931" y="984847"/>
                </a:lnTo>
                <a:lnTo>
                  <a:pt x="413245" y="946349"/>
                </a:lnTo>
                <a:lnTo>
                  <a:pt x="438729" y="908667"/>
                </a:lnTo>
                <a:lnTo>
                  <a:pt x="465358" y="871829"/>
                </a:lnTo>
                <a:lnTo>
                  <a:pt x="493108" y="835859"/>
                </a:lnTo>
                <a:lnTo>
                  <a:pt x="521956" y="800786"/>
                </a:lnTo>
                <a:lnTo>
                  <a:pt x="551878" y="766635"/>
                </a:lnTo>
                <a:lnTo>
                  <a:pt x="582850" y="733432"/>
                </a:lnTo>
                <a:lnTo>
                  <a:pt x="614848" y="701205"/>
                </a:lnTo>
                <a:lnTo>
                  <a:pt x="647849" y="669978"/>
                </a:lnTo>
                <a:lnTo>
                  <a:pt x="681829" y="639779"/>
                </a:lnTo>
                <a:lnTo>
                  <a:pt x="716763" y="610635"/>
                </a:lnTo>
                <a:lnTo>
                  <a:pt x="752628" y="582570"/>
                </a:lnTo>
                <a:lnTo>
                  <a:pt x="789401" y="555612"/>
                </a:lnTo>
                <a:lnTo>
                  <a:pt x="827057" y="529787"/>
                </a:lnTo>
                <a:lnTo>
                  <a:pt x="865572" y="505121"/>
                </a:lnTo>
                <a:lnTo>
                  <a:pt x="904924" y="481641"/>
                </a:lnTo>
                <a:lnTo>
                  <a:pt x="945087" y="459374"/>
                </a:lnTo>
                <a:lnTo>
                  <a:pt x="986038" y="438344"/>
                </a:lnTo>
                <a:lnTo>
                  <a:pt x="1027754" y="418579"/>
                </a:lnTo>
                <a:lnTo>
                  <a:pt x="1070210" y="400106"/>
                </a:lnTo>
                <a:lnTo>
                  <a:pt x="1113383" y="382950"/>
                </a:lnTo>
                <a:lnTo>
                  <a:pt x="1157248" y="367137"/>
                </a:lnTo>
                <a:lnTo>
                  <a:pt x="1201783" y="352695"/>
                </a:lnTo>
                <a:lnTo>
                  <a:pt x="1246963" y="339649"/>
                </a:lnTo>
                <a:lnTo>
                  <a:pt x="1292765" y="328026"/>
                </a:lnTo>
                <a:lnTo>
                  <a:pt x="1339164" y="317853"/>
                </a:lnTo>
                <a:lnTo>
                  <a:pt x="1386137" y="309155"/>
                </a:lnTo>
                <a:lnTo>
                  <a:pt x="1433659" y="301958"/>
                </a:lnTo>
                <a:lnTo>
                  <a:pt x="1481708" y="296291"/>
                </a:lnTo>
                <a:lnTo>
                  <a:pt x="1562393" y="296291"/>
                </a:lnTo>
                <a:lnTo>
                  <a:pt x="1628140" y="200151"/>
                </a:lnTo>
                <a:lnTo>
                  <a:pt x="1481708" y="0"/>
                </a:lnTo>
                <a:close/>
              </a:path>
              <a:path w="1628139" h="1739264">
                <a:moveTo>
                  <a:pt x="1562393" y="296291"/>
                </a:moveTo>
                <a:lnTo>
                  <a:pt x="1481708" y="296291"/>
                </a:lnTo>
                <a:lnTo>
                  <a:pt x="1481708" y="414274"/>
                </a:lnTo>
                <a:lnTo>
                  <a:pt x="1562393" y="296291"/>
                </a:lnTo>
                <a:close/>
              </a:path>
            </a:pathLst>
          </a:custGeom>
          <a:solidFill>
            <a:srgbClr val="B1C1DB"/>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015" y="321690"/>
            <a:ext cx="1731010"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Trebuchet MS"/>
                <a:cs typeface="Trebuchet MS"/>
              </a:rPr>
              <a:t>Tipos de</a:t>
            </a:r>
            <a:r>
              <a:rPr sz="2400" spc="-280" dirty="0">
                <a:latin typeface="Trebuchet MS"/>
                <a:cs typeface="Trebuchet MS"/>
              </a:rPr>
              <a:t> </a:t>
            </a:r>
            <a:r>
              <a:rPr sz="2400" spc="-140" dirty="0">
                <a:latin typeface="Trebuchet MS"/>
                <a:cs typeface="Trebuchet MS"/>
              </a:rPr>
              <a:t>citas</a:t>
            </a:r>
            <a:endParaRPr sz="2400">
              <a:latin typeface="Trebuchet MS"/>
              <a:cs typeface="Trebuchet MS"/>
            </a:endParaRPr>
          </a:p>
        </p:txBody>
      </p:sp>
      <p:sp>
        <p:nvSpPr>
          <p:cNvPr id="3" name="object 3"/>
          <p:cNvSpPr txBox="1"/>
          <p:nvPr/>
        </p:nvSpPr>
        <p:spPr>
          <a:xfrm>
            <a:off x="152400" y="1232788"/>
            <a:ext cx="4322728" cy="3499035"/>
          </a:xfrm>
          <a:prstGeom prst="rect">
            <a:avLst/>
          </a:prstGeom>
        </p:spPr>
        <p:txBody>
          <a:bodyPr vert="horz" wrap="square" lIns="0" tIns="13335" rIns="0" bIns="0" rtlCol="0">
            <a:spAutoFit/>
          </a:bodyPr>
          <a:lstStyle/>
          <a:p>
            <a:pPr algn="ctr">
              <a:lnSpc>
                <a:spcPct val="100000"/>
              </a:lnSpc>
              <a:spcBef>
                <a:spcPts val="105"/>
              </a:spcBef>
            </a:pPr>
            <a:r>
              <a:rPr lang="es-CO" sz="1400" b="1" spc="-114" dirty="0">
                <a:latin typeface="Trebuchet MS"/>
                <a:cs typeface="Trebuchet MS"/>
              </a:rPr>
              <a:t>EXPRESIÓN CITATIVA</a:t>
            </a:r>
            <a:endParaRPr lang="es-CO" sz="1400" dirty="0">
              <a:latin typeface="Trebuchet MS"/>
              <a:cs typeface="Trebuchet MS"/>
            </a:endParaRPr>
          </a:p>
          <a:p>
            <a:pPr>
              <a:lnSpc>
                <a:spcPct val="100000"/>
              </a:lnSpc>
              <a:spcBef>
                <a:spcPts val="20"/>
              </a:spcBef>
            </a:pPr>
            <a:endParaRPr sz="1450" dirty="0">
              <a:latin typeface="Times New Roman"/>
              <a:cs typeface="Times New Roman"/>
            </a:endParaRPr>
          </a:p>
          <a:p>
            <a:pPr algn="just"/>
            <a:r>
              <a:rPr lang="es-CO" sz="1200" dirty="0">
                <a:latin typeface="Arial" panose="020B0604020202020204" pitchFamily="34" charset="0"/>
                <a:ea typeface="Times New Roman" panose="02020603050405020304" pitchFamily="18" charset="0"/>
              </a:rPr>
              <a:t>«Es un segmento textual breve con el cual el escritor del artículo da a entender que está referenciando o ha incorporado de manera directa o indirecta una o más voces/fuentes en su discurso (un contenido)» (Sánchez Upegui, 2016, p. 208). Esto se manifiesta bien sea en la falta de una explicitación clara de la fuente, en la omisión de las normas bibliográficas, o en la presuposición de un conocimiento de carácter general que es compartido por una comunidad discursiva. Todo ello responde a alguna de estas razones: </a:t>
            </a:r>
          </a:p>
          <a:p>
            <a:pPr marL="324000" indent="-180000" algn="just">
              <a:spcBef>
                <a:spcPts val="600"/>
              </a:spcBef>
              <a:spcAft>
                <a:spcPts val="0"/>
              </a:spcAft>
              <a:buAutoNum type="arabicPeriod"/>
            </a:pPr>
            <a:r>
              <a:rPr lang="es-CO" sz="1200" dirty="0">
                <a:latin typeface="Arial" panose="020B0604020202020204" pitchFamily="34" charset="0"/>
                <a:ea typeface="Times New Roman" panose="02020603050405020304" pitchFamily="18" charset="0"/>
              </a:rPr>
              <a:t>No se cuenta con los datos de la referencia o se asume que es innecesario indicar las fuentes.</a:t>
            </a:r>
          </a:p>
          <a:p>
            <a:pPr marL="324000" indent="-180000" algn="just">
              <a:spcAft>
                <a:spcPts val="0"/>
              </a:spcAft>
              <a:buAutoNum type="arabicPeriod"/>
            </a:pPr>
            <a:r>
              <a:rPr lang="es-CO" sz="1200" dirty="0">
                <a:latin typeface="Arial" panose="020B0604020202020204" pitchFamily="34" charset="0"/>
                <a:ea typeface="Times New Roman" panose="02020603050405020304" pitchFamily="18" charset="0"/>
              </a:rPr>
              <a:t>Es una licencia del autor o una estrategia retórica deliberada.</a:t>
            </a:r>
          </a:p>
          <a:p>
            <a:pPr marL="324000" indent="-180000" algn="just">
              <a:spcAft>
                <a:spcPts val="0"/>
              </a:spcAft>
              <a:buAutoNum type="arabicPeriod"/>
            </a:pPr>
            <a:r>
              <a:rPr lang="es-CO" sz="1200" dirty="0">
                <a:latin typeface="Arial" panose="020B0604020202020204" pitchFamily="34" charset="0"/>
                <a:ea typeface="Times New Roman" panose="02020603050405020304" pitchFamily="18" charset="0"/>
              </a:rPr>
              <a:t>Al lector le es fácil recuperar el dato de la fuente con una deixis.</a:t>
            </a:r>
          </a:p>
          <a:p>
            <a:pPr algn="just">
              <a:spcAft>
                <a:spcPts val="0"/>
              </a:spcAft>
            </a:pPr>
            <a:endParaRPr lang="es-CO" sz="1300" dirty="0">
              <a:latin typeface="Times New Roman" panose="02020603050405020304" pitchFamily="18" charset="0"/>
              <a:ea typeface="Times New Roman" panose="02020603050405020304" pitchFamily="18" charset="0"/>
            </a:endParaRPr>
          </a:p>
        </p:txBody>
      </p:sp>
      <p:sp>
        <p:nvSpPr>
          <p:cNvPr id="5" name="object 5"/>
          <p:cNvSpPr txBox="1"/>
          <p:nvPr/>
        </p:nvSpPr>
        <p:spPr>
          <a:xfrm>
            <a:off x="4694045" y="4820106"/>
            <a:ext cx="4267200" cy="259045"/>
          </a:xfrm>
          <a:prstGeom prst="rect">
            <a:avLst/>
          </a:prstGeom>
        </p:spPr>
        <p:txBody>
          <a:bodyPr vert="horz" wrap="square" lIns="0" tIns="12700" rIns="0" bIns="0" rtlCol="0">
            <a:spAutoFit/>
          </a:bodyPr>
          <a:lstStyle/>
          <a:p>
            <a:pPr marL="12700" marR="5080" algn="just">
              <a:lnSpc>
                <a:spcPct val="100000"/>
              </a:lnSpc>
              <a:spcBef>
                <a:spcPts val="100"/>
              </a:spcBef>
            </a:pPr>
            <a:r>
              <a:rPr lang="es-CO" sz="800" spc="-40" dirty="0">
                <a:latin typeface="Arial"/>
                <a:cs typeface="Arial"/>
              </a:rPr>
              <a:t>* </a:t>
            </a:r>
            <a:r>
              <a:rPr lang="en-US" sz="800" spc="-40" dirty="0">
                <a:latin typeface="Arial"/>
                <a:cs typeface="Arial"/>
              </a:rPr>
              <a:t>Deresiewicz, W. (2009, </a:t>
            </a:r>
            <a:r>
              <a:rPr lang="es-CO" sz="800" spc="-40" dirty="0">
                <a:latin typeface="Arial"/>
                <a:cs typeface="Arial"/>
              </a:rPr>
              <a:t>enero</a:t>
            </a:r>
            <a:r>
              <a:rPr lang="en-US" sz="800" spc="-40" dirty="0">
                <a:latin typeface="Arial"/>
                <a:cs typeface="Arial"/>
              </a:rPr>
              <a:t> 30). The End of Solitude. </a:t>
            </a:r>
            <a:r>
              <a:rPr lang="en-US" sz="800" i="1" spc="-40" dirty="0">
                <a:latin typeface="Arial"/>
                <a:cs typeface="Arial"/>
              </a:rPr>
              <a:t>The Chronicle Review of Higher Education.</a:t>
            </a:r>
            <a:r>
              <a:rPr lang="en-US" sz="800" spc="-40" dirty="0">
                <a:latin typeface="Arial"/>
                <a:cs typeface="Arial"/>
              </a:rPr>
              <a:t> </a:t>
            </a:r>
            <a:r>
              <a:rPr lang="es-CO" sz="800" spc="-40" dirty="0">
                <a:latin typeface="Arial"/>
                <a:cs typeface="Arial"/>
              </a:rPr>
              <a:t>Recuperado</a:t>
            </a:r>
            <a:r>
              <a:rPr lang="en-US" sz="800" spc="-40" dirty="0">
                <a:latin typeface="Arial"/>
                <a:cs typeface="Arial"/>
              </a:rPr>
              <a:t> de </a:t>
            </a:r>
            <a:r>
              <a:rPr lang="en-US" sz="800" spc="-40" dirty="0">
                <a:latin typeface="Arial"/>
                <a:cs typeface="Arial"/>
                <a:hlinkClick r:id="rId2"/>
              </a:rPr>
              <a:t>https://bit.ly/2pF3b2Z</a:t>
            </a:r>
            <a:r>
              <a:rPr lang="en-US" sz="800" spc="-40" dirty="0">
                <a:latin typeface="Arial"/>
                <a:cs typeface="Arial"/>
              </a:rPr>
              <a:t> (</a:t>
            </a:r>
            <a:r>
              <a:rPr lang="es-CO" sz="800" spc="-40" dirty="0">
                <a:latin typeface="Arial"/>
                <a:cs typeface="Arial"/>
              </a:rPr>
              <a:t>Traducción libre</a:t>
            </a:r>
            <a:r>
              <a:rPr lang="en-US" sz="800" spc="-40" dirty="0">
                <a:latin typeface="Arial"/>
                <a:cs typeface="Arial"/>
              </a:rPr>
              <a:t>).</a:t>
            </a:r>
            <a:endParaRPr sz="800" dirty="0">
              <a:latin typeface="Arial"/>
              <a:cs typeface="Arial"/>
            </a:endParaRPr>
          </a:p>
        </p:txBody>
      </p:sp>
      <p:sp>
        <p:nvSpPr>
          <p:cNvPr id="6" name="object 4"/>
          <p:cNvSpPr txBox="1"/>
          <p:nvPr/>
        </p:nvSpPr>
        <p:spPr>
          <a:xfrm>
            <a:off x="4715170" y="1123950"/>
            <a:ext cx="717028" cy="197490"/>
          </a:xfrm>
          <a:prstGeom prst="rect">
            <a:avLst/>
          </a:prstGeom>
        </p:spPr>
        <p:txBody>
          <a:bodyPr vert="horz" wrap="square" lIns="0" tIns="12700" rIns="0" bIns="0" rtlCol="0">
            <a:spAutoFit/>
          </a:bodyPr>
          <a:lstStyle/>
          <a:p>
            <a:pPr marL="12700">
              <a:lnSpc>
                <a:spcPct val="100000"/>
              </a:lnSpc>
              <a:spcBef>
                <a:spcPts val="100"/>
              </a:spcBef>
            </a:pPr>
            <a:r>
              <a:rPr lang="es-CO" sz="1200" spc="-50" dirty="0">
                <a:latin typeface="+mj-lt"/>
                <a:cs typeface="Arial"/>
              </a:rPr>
              <a:t>Ejemplos</a:t>
            </a:r>
            <a:r>
              <a:rPr sz="1200" spc="-50" dirty="0">
                <a:latin typeface="Arial"/>
                <a:cs typeface="Arial"/>
              </a:rPr>
              <a:t>:</a:t>
            </a:r>
            <a:endParaRPr sz="1200" dirty="0">
              <a:latin typeface="Arial"/>
              <a:cs typeface="Arial"/>
            </a:endParaRPr>
          </a:p>
        </p:txBody>
      </p:sp>
      <p:sp>
        <p:nvSpPr>
          <p:cNvPr id="7" name="object 5"/>
          <p:cNvSpPr txBox="1"/>
          <p:nvPr/>
        </p:nvSpPr>
        <p:spPr>
          <a:xfrm>
            <a:off x="4694045" y="1446757"/>
            <a:ext cx="4267200" cy="3501984"/>
          </a:xfrm>
          <a:prstGeom prst="rect">
            <a:avLst/>
          </a:prstGeom>
        </p:spPr>
        <p:txBody>
          <a:bodyPr vert="horz" wrap="square" lIns="0" tIns="12700" rIns="0" bIns="0" rtlCol="0">
            <a:spAutoFit/>
          </a:bodyPr>
          <a:lstStyle/>
          <a:p>
            <a:pPr marL="12700" marR="5080" algn="just">
              <a:lnSpc>
                <a:spcPct val="120000"/>
              </a:lnSpc>
              <a:spcBef>
                <a:spcPts val="100"/>
              </a:spcBef>
            </a:pPr>
            <a:r>
              <a:rPr lang="es-CO" sz="1100" spc="-70" dirty="0">
                <a:solidFill>
                  <a:srgbClr val="00B0F0"/>
                </a:solidFill>
                <a:cs typeface="Arial"/>
              </a:rPr>
              <a:t>Si Lionel </a:t>
            </a:r>
            <a:r>
              <a:rPr lang="en-US" sz="1100" spc="-70" dirty="0">
                <a:solidFill>
                  <a:srgbClr val="00B0F0"/>
                </a:solidFill>
                <a:cs typeface="Arial"/>
              </a:rPr>
              <a:t>Trilling</a:t>
            </a:r>
            <a:r>
              <a:rPr lang="es-CO" sz="1100" spc="-70" dirty="0">
                <a:solidFill>
                  <a:srgbClr val="00B0F0"/>
                </a:solidFill>
                <a:cs typeface="Arial"/>
              </a:rPr>
              <a:t> estaba en lo cierto al decir que </a:t>
            </a:r>
            <a:r>
              <a:rPr lang="es-CO" sz="1100" spc="-70" dirty="0">
                <a:cs typeface="Arial"/>
              </a:rPr>
              <a:t>en el Romanticismo lo que caracteriza al yo es la sinceridad y en el Modernismo la autenticidad, lo propio de esta era postmoderna es la visibilidad.</a:t>
            </a:r>
          </a:p>
          <a:p>
            <a:pPr marL="12700" marR="5080" algn="just">
              <a:lnSpc>
                <a:spcPct val="120000"/>
              </a:lnSpc>
              <a:spcBef>
                <a:spcPts val="100"/>
              </a:spcBef>
            </a:pPr>
            <a:r>
              <a:rPr lang="es-CO" sz="1100" spc="-70" dirty="0">
                <a:cs typeface="Arial"/>
              </a:rPr>
              <a:t>[…] Una vez les pregunté a mis alumnos qué lugar ocupaba la soledad en su vida. </a:t>
            </a:r>
            <a:r>
              <a:rPr lang="es-CO" sz="1100" spc="-70" dirty="0">
                <a:solidFill>
                  <a:srgbClr val="00B0F0"/>
                </a:solidFill>
                <a:cs typeface="Arial"/>
              </a:rPr>
              <a:t>Una me dijo que </a:t>
            </a:r>
            <a:r>
              <a:rPr lang="es-CO" sz="1100" spc="-70" dirty="0">
                <a:cs typeface="Arial"/>
              </a:rPr>
              <a:t>la posibilidad de estar sola le resultaba tan inquietante que prefería sentarse con un amigo así tuviera pendiente un trabajo por escribir. </a:t>
            </a:r>
            <a:r>
              <a:rPr lang="es-CO" sz="1100" spc="-70" dirty="0">
                <a:solidFill>
                  <a:srgbClr val="00B0F0"/>
                </a:solidFill>
                <a:cs typeface="Arial"/>
              </a:rPr>
              <a:t>Otro repuso:</a:t>
            </a:r>
            <a:r>
              <a:rPr lang="es-CO" sz="1100" spc="-70" dirty="0">
                <a:cs typeface="Arial"/>
              </a:rPr>
              <a:t> ¿por qué alguien querría estar solo?</a:t>
            </a:r>
          </a:p>
          <a:p>
            <a:pPr marL="12700" marR="5080" algn="just">
              <a:spcBef>
                <a:spcPts val="100"/>
              </a:spcBef>
            </a:pPr>
            <a:r>
              <a:rPr lang="es-CO" sz="1100" spc="-70" dirty="0">
                <a:cs typeface="Arial"/>
              </a:rPr>
              <a:t>[…] </a:t>
            </a:r>
            <a:r>
              <a:rPr lang="es-CO" sz="1100" spc="-70" dirty="0">
                <a:solidFill>
                  <a:srgbClr val="00B0F0"/>
                </a:solidFill>
                <a:cs typeface="Arial"/>
              </a:rPr>
              <a:t>Según la interpretación de </a:t>
            </a:r>
            <a:r>
              <a:rPr lang="en-US" sz="1100" spc="-70" dirty="0">
                <a:solidFill>
                  <a:srgbClr val="00B0F0"/>
                </a:solidFill>
                <a:cs typeface="Arial"/>
              </a:rPr>
              <a:t>Marilynne</a:t>
            </a:r>
            <a:r>
              <a:rPr lang="es-CO" sz="1100" spc="-70" dirty="0">
                <a:solidFill>
                  <a:srgbClr val="00B0F0"/>
                </a:solidFill>
                <a:cs typeface="Arial"/>
              </a:rPr>
              <a:t> Robinson</a:t>
            </a:r>
            <a:r>
              <a:rPr lang="es-CO" sz="1100" spc="-70" dirty="0">
                <a:cs typeface="Arial"/>
              </a:rPr>
              <a:t>, el calvinismo creó al yo moderno al volcar al alma hacia un encuentro íntimo con Dios similar al de los profetas de la antigüedad, en «profundo aislamiento». La lectura, </a:t>
            </a:r>
            <a:r>
              <a:rPr lang="es-CO" sz="1100" spc="-70" dirty="0">
                <a:solidFill>
                  <a:srgbClr val="00B0F0"/>
                </a:solidFill>
                <a:cs typeface="Arial"/>
              </a:rPr>
              <a:t>dice Robinson</a:t>
            </a:r>
            <a:r>
              <a:rPr lang="es-CO" sz="1100" spc="-70" dirty="0">
                <a:cs typeface="Arial"/>
              </a:rPr>
              <a:t>, «es un acto de una gran interioridad y subjetividad […] El alma se encuentra a sí misma en respuesta a un texto: el </a:t>
            </a:r>
            <a:r>
              <a:rPr lang="es-CO" sz="1100" i="1" spc="-70" dirty="0">
                <a:cs typeface="Arial"/>
              </a:rPr>
              <a:t>Génesis</a:t>
            </a:r>
            <a:r>
              <a:rPr lang="es-CO" sz="1100" spc="-70" dirty="0">
                <a:cs typeface="Arial"/>
              </a:rPr>
              <a:t> o </a:t>
            </a:r>
            <a:r>
              <a:rPr lang="es-CO" sz="1100" i="1" spc="-70" dirty="0">
                <a:cs typeface="Arial"/>
              </a:rPr>
              <a:t>El Evangelio según San Mateo </a:t>
            </a:r>
            <a:r>
              <a:rPr lang="es-CO" sz="1100" spc="-70" dirty="0">
                <a:cs typeface="Arial"/>
              </a:rPr>
              <a:t>y luego </a:t>
            </a:r>
            <a:r>
              <a:rPr lang="es-CO" sz="1100" i="1" spc="-70" dirty="0">
                <a:cs typeface="Arial"/>
              </a:rPr>
              <a:t>El Paraíso perdido </a:t>
            </a:r>
            <a:r>
              <a:rPr lang="es-CO" sz="1100" spc="-70" dirty="0">
                <a:cs typeface="Arial"/>
              </a:rPr>
              <a:t>u </a:t>
            </a:r>
            <a:r>
              <a:rPr lang="es-CO" sz="1100" i="1" spc="-70" dirty="0">
                <a:cs typeface="Arial"/>
              </a:rPr>
              <a:t>Hojas de hierba</a:t>
            </a:r>
            <a:r>
              <a:rPr lang="es-CO" sz="1100" spc="-70" dirty="0">
                <a:cs typeface="Arial"/>
              </a:rPr>
              <a:t>». Con el protestantismo y la invención de la imprenta, la búsqueda de la voz divina fue puesta al alcance –e incumbencia– de todos.</a:t>
            </a:r>
          </a:p>
          <a:p>
            <a:pPr marL="12700" marR="5080" algn="just">
              <a:lnSpc>
                <a:spcPct val="120000"/>
              </a:lnSpc>
              <a:spcBef>
                <a:spcPts val="100"/>
              </a:spcBef>
            </a:pPr>
            <a:r>
              <a:rPr lang="es-CO" sz="1100" spc="-70" dirty="0">
                <a:cs typeface="Arial"/>
              </a:rPr>
              <a:t>[…] Hoy la lectura es superficial y fragmentaria; cinco minutos en la misma página web se consideran una eternidad. Esta no es </a:t>
            </a:r>
            <a:r>
              <a:rPr lang="es-CO" sz="1100" spc="-70" dirty="0">
                <a:solidFill>
                  <a:srgbClr val="00B0F0"/>
                </a:solidFill>
                <a:cs typeface="Arial"/>
              </a:rPr>
              <a:t>la lectura que Marilynne Robinson describió:</a:t>
            </a:r>
            <a:r>
              <a:rPr lang="es-CO" sz="1100" spc="-70" dirty="0">
                <a:cs typeface="Arial"/>
              </a:rPr>
              <a:t> el encuentro con otro yo en el silencio de la soledad mental .*</a:t>
            </a:r>
          </a:p>
          <a:p>
            <a:pPr marL="12700" marR="5080" algn="just">
              <a:lnSpc>
                <a:spcPct val="120000"/>
              </a:lnSpc>
              <a:spcBef>
                <a:spcPts val="100"/>
              </a:spcBef>
            </a:pPr>
            <a:endParaRPr lang="es-CO" sz="1200" spc="-70" dirty="0">
              <a:latin typeface="Arial"/>
              <a:cs typeface="Arial"/>
            </a:endParaRPr>
          </a:p>
        </p:txBody>
      </p:sp>
    </p:spTree>
    <p:extLst>
      <p:ext uri="{BB962C8B-B14F-4D97-AF65-F5344CB8AC3E}">
        <p14:creationId xmlns:p14="http://schemas.microsoft.com/office/powerpoint/2010/main" val="2747555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015" y="321690"/>
            <a:ext cx="1731010"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Trebuchet MS"/>
                <a:cs typeface="Trebuchet MS"/>
              </a:rPr>
              <a:t>Tipos de</a:t>
            </a:r>
            <a:r>
              <a:rPr sz="2400" spc="-280" dirty="0">
                <a:latin typeface="Trebuchet MS"/>
                <a:cs typeface="Trebuchet MS"/>
              </a:rPr>
              <a:t> </a:t>
            </a:r>
            <a:r>
              <a:rPr sz="2400" spc="-140" dirty="0">
                <a:latin typeface="Trebuchet MS"/>
                <a:cs typeface="Trebuchet MS"/>
              </a:rPr>
              <a:t>citas</a:t>
            </a:r>
            <a:endParaRPr sz="2400">
              <a:latin typeface="Trebuchet MS"/>
              <a:cs typeface="Trebuchet MS"/>
            </a:endParaRPr>
          </a:p>
        </p:txBody>
      </p:sp>
      <p:sp>
        <p:nvSpPr>
          <p:cNvPr id="3" name="object 3"/>
          <p:cNvSpPr txBox="1"/>
          <p:nvPr/>
        </p:nvSpPr>
        <p:spPr>
          <a:xfrm>
            <a:off x="39231" y="1276350"/>
            <a:ext cx="4136678" cy="2283317"/>
          </a:xfrm>
          <a:prstGeom prst="rect">
            <a:avLst/>
          </a:prstGeom>
        </p:spPr>
        <p:txBody>
          <a:bodyPr vert="horz" wrap="square" lIns="0" tIns="13335" rIns="0" bIns="0" rtlCol="0">
            <a:spAutoFit/>
          </a:bodyPr>
          <a:lstStyle/>
          <a:p>
            <a:pPr algn="ctr">
              <a:lnSpc>
                <a:spcPct val="100000"/>
              </a:lnSpc>
              <a:spcBef>
                <a:spcPts val="105"/>
              </a:spcBef>
            </a:pPr>
            <a:r>
              <a:rPr lang="es-CO" sz="1300" b="1" spc="-114" dirty="0">
                <a:latin typeface="Trebuchet MS"/>
                <a:cs typeface="Trebuchet MS"/>
              </a:rPr>
              <a:t>CITA DE EXPANSIÓN</a:t>
            </a:r>
            <a:endParaRPr lang="es-CO" sz="1300" dirty="0">
              <a:latin typeface="Trebuchet MS"/>
              <a:cs typeface="Trebuchet MS"/>
            </a:endParaRPr>
          </a:p>
          <a:p>
            <a:pPr>
              <a:lnSpc>
                <a:spcPct val="100000"/>
              </a:lnSpc>
              <a:spcBef>
                <a:spcPts val="20"/>
              </a:spcBef>
            </a:pPr>
            <a:endParaRPr sz="1450" dirty="0">
              <a:latin typeface="Times New Roman"/>
              <a:cs typeface="Times New Roman"/>
            </a:endParaRPr>
          </a:p>
          <a:p>
            <a:pPr marL="54000" algn="just"/>
            <a:r>
              <a:rPr lang="es-CO" sz="1200" dirty="0">
                <a:latin typeface="Arial" panose="020B0604020202020204" pitchFamily="34" charset="0"/>
                <a:ea typeface="Times New Roman" panose="02020603050405020304" pitchFamily="18" charset="0"/>
              </a:rPr>
              <a:t>«Mediante estas citas el autor le indica al lector que existe información adicional para ser consultada. Generalmente se utiliza un término directivo, como: véase, consúltese, confróntese. La cita puede ser parentética, aparecer como nota a pie de página o ambas» (Sánchez Upegui, 2015b, p. 10). Es común encontrar estas formas directivas con sus correspondientes abreviaturas: </a:t>
            </a:r>
            <a:r>
              <a:rPr lang="es-CO" sz="1200" b="1" i="1" dirty="0">
                <a:latin typeface="Arial" panose="020B0604020202020204" pitchFamily="34" charset="0"/>
                <a:ea typeface="Times New Roman" panose="02020603050405020304" pitchFamily="18" charset="0"/>
              </a:rPr>
              <a:t>cfr.</a:t>
            </a:r>
            <a:r>
              <a:rPr lang="es-CO" sz="1200" i="1" dirty="0">
                <a:latin typeface="Arial" panose="020B0604020202020204" pitchFamily="34" charset="0"/>
                <a:ea typeface="Times New Roman" panose="02020603050405020304" pitchFamily="18" charset="0"/>
              </a:rPr>
              <a:t> </a:t>
            </a:r>
            <a:r>
              <a:rPr lang="es-CO" sz="1200" dirty="0">
                <a:latin typeface="Arial" panose="020B0604020202020204" pitchFamily="34" charset="0"/>
                <a:ea typeface="Times New Roman" panose="02020603050405020304" pitchFamily="18" charset="0"/>
              </a:rPr>
              <a:t>(en cursiva) para el expresión en latín </a:t>
            </a:r>
            <a:r>
              <a:rPr lang="la-Latn" sz="1200" i="1" dirty="0">
                <a:latin typeface="Arial" panose="020B0604020202020204" pitchFamily="34" charset="0"/>
                <a:ea typeface="Times New Roman" panose="02020603050405020304" pitchFamily="18" charset="0"/>
              </a:rPr>
              <a:t>confer</a:t>
            </a:r>
            <a:r>
              <a:rPr lang="es-CO" sz="1200" i="1" dirty="0">
                <a:latin typeface="Arial" panose="020B0604020202020204" pitchFamily="34" charset="0"/>
                <a:ea typeface="Times New Roman" panose="02020603050405020304" pitchFamily="18" charset="0"/>
              </a:rPr>
              <a:t> </a:t>
            </a:r>
            <a:r>
              <a:rPr lang="es-CO" sz="1200" dirty="0">
                <a:latin typeface="Arial" panose="020B0604020202020204" pitchFamily="34" charset="0"/>
                <a:ea typeface="Times New Roman" panose="02020603050405020304" pitchFamily="18" charset="0"/>
              </a:rPr>
              <a:t>(«comparar»/«compárese»); </a:t>
            </a:r>
            <a:r>
              <a:rPr lang="es-CO" sz="1200" b="1" dirty="0">
                <a:latin typeface="Arial" panose="020B0604020202020204" pitchFamily="34" charset="0"/>
                <a:ea typeface="Times New Roman" panose="02020603050405020304" pitchFamily="18" charset="0"/>
              </a:rPr>
              <a:t>v.</a:t>
            </a:r>
            <a:r>
              <a:rPr lang="es-CO" sz="1200" dirty="0">
                <a:latin typeface="Arial" panose="020B0604020202020204" pitchFamily="34" charset="0"/>
                <a:ea typeface="Times New Roman" panose="02020603050405020304" pitchFamily="18" charset="0"/>
              </a:rPr>
              <a:t> (sin cursiva) para «ver» o «véase»; </a:t>
            </a:r>
            <a:r>
              <a:rPr lang="es-CO" sz="1200" b="1" dirty="0">
                <a:latin typeface="Arial" panose="020B0604020202020204" pitchFamily="34" charset="0"/>
                <a:ea typeface="Times New Roman" panose="02020603050405020304" pitchFamily="18" charset="0"/>
              </a:rPr>
              <a:t>cfr.</a:t>
            </a:r>
            <a:r>
              <a:rPr lang="es-CO" sz="1200" dirty="0">
                <a:latin typeface="Arial" panose="020B0604020202020204" pitchFamily="34" charset="0"/>
                <a:ea typeface="Times New Roman" panose="02020603050405020304" pitchFamily="18" charset="0"/>
              </a:rPr>
              <a:t>/</a:t>
            </a:r>
            <a:r>
              <a:rPr lang="es-CO" sz="1200" b="1" dirty="0">
                <a:latin typeface="Arial" panose="020B0604020202020204" pitchFamily="34" charset="0"/>
                <a:ea typeface="Times New Roman" panose="02020603050405020304" pitchFamily="18" charset="0"/>
              </a:rPr>
              <a:t>cf. </a:t>
            </a:r>
            <a:r>
              <a:rPr lang="es-CO" sz="1200" dirty="0">
                <a:latin typeface="Arial" panose="020B0604020202020204" pitchFamily="34" charset="0"/>
                <a:ea typeface="Times New Roman" panose="02020603050405020304" pitchFamily="18" charset="0"/>
              </a:rPr>
              <a:t>(sin cursiva) para «confróntese».  </a:t>
            </a:r>
            <a:endParaRPr lang="es-CO" sz="1200" dirty="0">
              <a:latin typeface="Times New Roman" panose="02020603050405020304" pitchFamily="18" charset="0"/>
              <a:ea typeface="Times New Roman" panose="02020603050405020304" pitchFamily="18" charset="0"/>
            </a:endParaRPr>
          </a:p>
        </p:txBody>
      </p:sp>
      <p:sp>
        <p:nvSpPr>
          <p:cNvPr id="5" name="object 5"/>
          <p:cNvSpPr txBox="1"/>
          <p:nvPr/>
        </p:nvSpPr>
        <p:spPr>
          <a:xfrm>
            <a:off x="21878" y="4977953"/>
            <a:ext cx="4267200" cy="135935"/>
          </a:xfrm>
          <a:prstGeom prst="rect">
            <a:avLst/>
          </a:prstGeom>
        </p:spPr>
        <p:txBody>
          <a:bodyPr vert="horz" wrap="square" lIns="0" tIns="12700" rIns="0" bIns="0" rtlCol="0">
            <a:spAutoFit/>
          </a:bodyPr>
          <a:lstStyle/>
          <a:p>
            <a:pPr marL="12700" marR="5080" algn="just">
              <a:spcBef>
                <a:spcPts val="100"/>
              </a:spcBef>
            </a:pPr>
            <a:r>
              <a:rPr lang="es-CO" sz="800" spc="-40" dirty="0">
                <a:latin typeface="Arial"/>
                <a:cs typeface="Arial"/>
              </a:rPr>
              <a:t>* </a:t>
            </a:r>
            <a:r>
              <a:rPr lang="es-CO" sz="800" spc="-45" dirty="0">
                <a:latin typeface="Arial"/>
                <a:cs typeface="Arial"/>
              </a:rPr>
              <a:t>Portolés Lázaro, J. (1993). Conectores y marcadores del discurso en español. </a:t>
            </a:r>
            <a:r>
              <a:rPr lang="es-CO" sz="800" i="1" spc="-45" dirty="0">
                <a:latin typeface="Arial"/>
                <a:cs typeface="Arial"/>
              </a:rPr>
              <a:t>Verba</a:t>
            </a:r>
            <a:r>
              <a:rPr lang="es-CO" sz="800" spc="-45" dirty="0">
                <a:latin typeface="Arial"/>
                <a:cs typeface="Arial"/>
              </a:rPr>
              <a:t>, (20), 141-170. </a:t>
            </a:r>
            <a:endParaRPr lang="es-CO" sz="800" dirty="0">
              <a:solidFill>
                <a:srgbClr val="FF0000"/>
              </a:solidFill>
              <a:latin typeface="Arial"/>
              <a:cs typeface="Arial"/>
            </a:endParaRPr>
          </a:p>
        </p:txBody>
      </p:sp>
      <p:sp>
        <p:nvSpPr>
          <p:cNvPr id="6" name="object 4"/>
          <p:cNvSpPr txBox="1"/>
          <p:nvPr/>
        </p:nvSpPr>
        <p:spPr>
          <a:xfrm>
            <a:off x="3676015" y="953532"/>
            <a:ext cx="717028" cy="197490"/>
          </a:xfrm>
          <a:prstGeom prst="rect">
            <a:avLst/>
          </a:prstGeom>
        </p:spPr>
        <p:txBody>
          <a:bodyPr vert="horz" wrap="square" lIns="0" tIns="12700" rIns="0" bIns="0" rtlCol="0">
            <a:spAutoFit/>
          </a:bodyPr>
          <a:lstStyle/>
          <a:p>
            <a:pPr marL="12700">
              <a:lnSpc>
                <a:spcPct val="100000"/>
              </a:lnSpc>
              <a:spcBef>
                <a:spcPts val="100"/>
              </a:spcBef>
            </a:pPr>
            <a:r>
              <a:rPr lang="es-CO" sz="1200" spc="-50" dirty="0">
                <a:latin typeface="+mj-lt"/>
                <a:cs typeface="Arial"/>
              </a:rPr>
              <a:t> Ejemplos</a:t>
            </a:r>
            <a:r>
              <a:rPr sz="1200" spc="-50" dirty="0">
                <a:latin typeface="Arial"/>
                <a:cs typeface="Arial"/>
              </a:rPr>
              <a:t>:</a:t>
            </a:r>
            <a:endParaRPr sz="1200" dirty="0">
              <a:latin typeface="Arial"/>
              <a:cs typeface="Arial"/>
            </a:endParaRPr>
          </a:p>
        </p:txBody>
      </p:sp>
      <p:sp>
        <p:nvSpPr>
          <p:cNvPr id="7" name="object 5"/>
          <p:cNvSpPr txBox="1"/>
          <p:nvPr/>
        </p:nvSpPr>
        <p:spPr>
          <a:xfrm>
            <a:off x="4289078" y="953532"/>
            <a:ext cx="4750957" cy="4190891"/>
          </a:xfrm>
          <a:prstGeom prst="rect">
            <a:avLst/>
          </a:prstGeom>
        </p:spPr>
        <p:txBody>
          <a:bodyPr vert="horz" wrap="square" lIns="0" tIns="12700" rIns="0" bIns="0" rtlCol="0">
            <a:spAutoFit/>
          </a:bodyPr>
          <a:lstStyle/>
          <a:p>
            <a:pPr marL="72000" marR="5080" algn="just">
              <a:lnSpc>
                <a:spcPct val="90000"/>
              </a:lnSpc>
              <a:spcBef>
                <a:spcPts val="100"/>
              </a:spcBef>
            </a:pPr>
            <a:r>
              <a:rPr lang="es-CO" sz="1100" spc="-70" dirty="0">
                <a:cs typeface="Arial"/>
              </a:rPr>
              <a:t>En cualquier caso, aun admitiendo que la mayor parte de las oraciones subordinadas adverbiales impropias tenga una función periférica de modificador oracional y estén, por tanto, ligadas de algún modo en una misma unidad con la oración principal, existen ocasiones en las que la falta de integración es manifiesta. Son los casos en los que las gramáticas tradicionales hablan de conjunciones paratácticas causales </a:t>
            </a:r>
            <a:r>
              <a:rPr lang="es-CO" sz="1100" spc="-70" dirty="0">
                <a:solidFill>
                  <a:srgbClr val="00B0F0"/>
                </a:solidFill>
                <a:cs typeface="Arial"/>
              </a:rPr>
              <a:t>(</a:t>
            </a:r>
            <a:r>
              <a:rPr lang="it-IT" sz="1100" spc="-70" dirty="0">
                <a:solidFill>
                  <a:srgbClr val="00B0F0"/>
                </a:solidFill>
                <a:cs typeface="Arial"/>
              </a:rPr>
              <a:t>cfr. A. Bello, 1988, § 991)</a:t>
            </a:r>
            <a:r>
              <a:rPr lang="it-IT" sz="1100" spc="-70" dirty="0">
                <a:cs typeface="Arial"/>
              </a:rPr>
              <a:t>, paratácticas consecutivas </a:t>
            </a:r>
            <a:r>
              <a:rPr lang="it-IT" sz="1100" spc="-70" dirty="0">
                <a:solidFill>
                  <a:srgbClr val="00B0F0"/>
                </a:solidFill>
                <a:cs typeface="Arial"/>
              </a:rPr>
              <a:t>(</a:t>
            </a:r>
            <a:r>
              <a:rPr lang="it-IT" sz="1100" b="1" spc="-70" dirty="0">
                <a:solidFill>
                  <a:srgbClr val="00B0F0"/>
                </a:solidFill>
                <a:cs typeface="Arial"/>
              </a:rPr>
              <a:t>cfr.</a:t>
            </a:r>
            <a:r>
              <a:rPr lang="it-IT" sz="1100" spc="-70" dirty="0">
                <a:solidFill>
                  <a:srgbClr val="00B0F0"/>
                </a:solidFill>
                <a:cs typeface="Arial"/>
              </a:rPr>
              <a:t> A. Bello, 1988, § 1238; RAE, 1931, § 432 t)</a:t>
            </a:r>
            <a:r>
              <a:rPr lang="it-IT" sz="1100" spc="-70" dirty="0">
                <a:solidFill>
                  <a:srgbClr val="002060"/>
                </a:solidFill>
                <a:cs typeface="Arial"/>
              </a:rPr>
              <a:t>,</a:t>
            </a:r>
            <a:r>
              <a:rPr lang="es-CO" sz="1100" spc="-70" dirty="0">
                <a:cs typeface="Arial"/>
              </a:rPr>
              <a:t> o de </a:t>
            </a:r>
            <a:r>
              <a:rPr lang="es-CO" sz="1100" i="1" spc="-70" dirty="0">
                <a:cs typeface="Arial"/>
              </a:rPr>
              <a:t>aunque</a:t>
            </a:r>
            <a:r>
              <a:rPr lang="es-CO" sz="1100" spc="-70" dirty="0">
                <a:cs typeface="Arial"/>
              </a:rPr>
              <a:t> adversativo </a:t>
            </a:r>
            <a:r>
              <a:rPr lang="es-CO" sz="1100" spc="-70" dirty="0">
                <a:solidFill>
                  <a:srgbClr val="00B0F0"/>
                </a:solidFill>
                <a:cs typeface="Arial"/>
              </a:rPr>
              <a:t>(cfr. A. Bello, 1988, § 1225)</a:t>
            </a:r>
            <a:r>
              <a:rPr lang="es-CO" sz="1100" spc="-70" dirty="0">
                <a:cs typeface="Arial"/>
              </a:rPr>
              <a:t>.</a:t>
            </a:r>
          </a:p>
          <a:p>
            <a:pPr marL="72000" marR="5080" algn="just">
              <a:lnSpc>
                <a:spcPct val="90000"/>
              </a:lnSpc>
              <a:spcBef>
                <a:spcPts val="100"/>
              </a:spcBef>
            </a:pPr>
            <a:r>
              <a:rPr lang="es-CO" sz="1100" spc="-70" dirty="0">
                <a:cs typeface="Arial"/>
              </a:rPr>
              <a:t>[…] Advirtamos que, como sucedía con las conjunciones, no todas las locuciones adverbiales son conectoras. Existen, como veremos más adelante, marcadores reformulativos, ordenadores del discurso, modalizadores, etc., que también son locuciones adverbiales por­que no admiten ni especificadores ni complementos, sin poseer tampoco capacidad de flexión </a:t>
            </a:r>
            <a:r>
              <a:rPr lang="es-CO" sz="1100" spc="-70" dirty="0">
                <a:solidFill>
                  <a:srgbClr val="00B0F0"/>
                </a:solidFill>
                <a:cs typeface="Arial"/>
              </a:rPr>
              <a:t>(cfr. Álvarez Menéndez, 1988)</a:t>
            </a:r>
            <a:r>
              <a:rPr lang="es-CO" sz="1100" spc="-70" dirty="0">
                <a:cs typeface="Arial"/>
              </a:rPr>
              <a:t>.</a:t>
            </a:r>
          </a:p>
          <a:p>
            <a:pPr marL="72000" marR="5080" algn="just">
              <a:lnSpc>
                <a:spcPct val="90000"/>
              </a:lnSpc>
              <a:spcBef>
                <a:spcPts val="100"/>
              </a:spcBef>
            </a:pPr>
            <a:r>
              <a:rPr lang="es-CO" sz="1100" spc="-70" dirty="0">
                <a:cs typeface="Arial"/>
              </a:rPr>
              <a:t>[…] La clasificación de los conectores se puede realizar a partir de distintos criterios, si bien el más empleado es el del tipo de las instrucciones semántico-pragmáticas que guían las inferencias </a:t>
            </a:r>
            <a:r>
              <a:rPr lang="es-CO" sz="1100" spc="-70" baseline="30000" dirty="0">
                <a:solidFill>
                  <a:srgbClr val="00B0F0"/>
                </a:solidFill>
                <a:cs typeface="Arial"/>
              </a:rPr>
              <a:t>28</a:t>
            </a:r>
            <a:r>
              <a:rPr lang="es-CO" sz="1100" spc="-70" dirty="0">
                <a:cs typeface="Arial"/>
              </a:rPr>
              <a:t>. Desde este punto de vista, se distinguen tres clases de conectores</a:t>
            </a:r>
            <a:r>
              <a:rPr lang="es-CO" sz="1100" b="1" spc="-70" baseline="30000" dirty="0">
                <a:solidFill>
                  <a:srgbClr val="00B0F0"/>
                </a:solidFill>
                <a:cs typeface="Arial"/>
              </a:rPr>
              <a:t>29</a:t>
            </a:r>
            <a:r>
              <a:rPr lang="es-CO" sz="1100" spc="-70" dirty="0">
                <a:cs typeface="Arial"/>
              </a:rPr>
              <a:t>:</a:t>
            </a:r>
            <a:endParaRPr lang="es-CO" sz="1100" spc="-70" dirty="0">
              <a:solidFill>
                <a:srgbClr val="002060"/>
              </a:solidFill>
              <a:cs typeface="Arial"/>
            </a:endParaRPr>
          </a:p>
          <a:p>
            <a:pPr marL="180000" marR="5080" indent="-457200" algn="just">
              <a:lnSpc>
                <a:spcPct val="90000"/>
              </a:lnSpc>
              <a:spcBef>
                <a:spcPts val="100"/>
              </a:spcBef>
            </a:pPr>
            <a:r>
              <a:rPr lang="es-CO" sz="1100" spc="-70" dirty="0">
                <a:cs typeface="Arial"/>
              </a:rPr>
              <a:t>      a) Los conectores </a:t>
            </a:r>
            <a:r>
              <a:rPr lang="es-CO" sz="1100" i="1" spc="-70" dirty="0">
                <a:cs typeface="Arial"/>
              </a:rPr>
              <a:t>aditivos</a:t>
            </a:r>
            <a:r>
              <a:rPr lang="es-CO" sz="1100" spc="-70" dirty="0">
                <a:cs typeface="Arial"/>
              </a:rPr>
              <a:t> permiten la obtención de inferencias que serían difíciles de lograr si los enunciados permanecieran independientes</a:t>
            </a:r>
            <a:r>
              <a:rPr lang="es-CO" sz="1100" spc="-70" baseline="30000" dirty="0">
                <a:solidFill>
                  <a:srgbClr val="00B0F0"/>
                </a:solidFill>
                <a:cs typeface="Arial"/>
              </a:rPr>
              <a:t>30</a:t>
            </a:r>
            <a:r>
              <a:rPr lang="es-CO" sz="1100" b="1" spc="-70" dirty="0">
                <a:solidFill>
                  <a:srgbClr val="002060"/>
                </a:solidFill>
                <a:cs typeface="Arial"/>
              </a:rPr>
              <a:t>: </a:t>
            </a:r>
            <a:r>
              <a:rPr lang="es-CO" sz="1100" i="1" spc="-70" dirty="0">
                <a:cs typeface="Arial"/>
              </a:rPr>
              <a:t>y</a:t>
            </a:r>
            <a:r>
              <a:rPr lang="es-CO" sz="1100" spc="-70" dirty="0">
                <a:cs typeface="Arial"/>
              </a:rPr>
              <a:t>,</a:t>
            </a:r>
            <a:r>
              <a:rPr lang="es-CO" sz="1100" i="1" spc="-70" dirty="0">
                <a:cs typeface="Arial"/>
              </a:rPr>
              <a:t> o</a:t>
            </a:r>
            <a:r>
              <a:rPr lang="es-CO" sz="1100" spc="-70" dirty="0">
                <a:cs typeface="Arial"/>
              </a:rPr>
              <a:t>, </a:t>
            </a:r>
            <a:r>
              <a:rPr lang="es-CO" sz="1100" i="1" spc="-70" dirty="0">
                <a:cs typeface="Arial"/>
              </a:rPr>
              <a:t>ni</a:t>
            </a:r>
            <a:r>
              <a:rPr lang="es-CO" sz="1100" spc="-70" dirty="0">
                <a:cs typeface="Arial"/>
              </a:rPr>
              <a:t>, </a:t>
            </a:r>
            <a:r>
              <a:rPr lang="es-CO" sz="1100" i="1" spc="-70" dirty="0">
                <a:cs typeface="Arial"/>
              </a:rPr>
              <a:t>a su vez</a:t>
            </a:r>
            <a:r>
              <a:rPr lang="es-CO" sz="1100" spc="-70" dirty="0">
                <a:cs typeface="Arial"/>
              </a:rPr>
              <a:t>, </a:t>
            </a:r>
            <a:r>
              <a:rPr lang="es-CO" sz="1100" i="1" spc="-70" dirty="0">
                <a:cs typeface="Arial"/>
              </a:rPr>
              <a:t>además</a:t>
            </a:r>
            <a:r>
              <a:rPr lang="es-CO" sz="1100" spc="-70" dirty="0">
                <a:cs typeface="Arial"/>
              </a:rPr>
              <a:t>, </a:t>
            </a:r>
            <a:r>
              <a:rPr lang="es-CO" sz="1100" i="1" spc="-70" dirty="0">
                <a:cs typeface="Arial"/>
              </a:rPr>
              <a:t>asimismo</a:t>
            </a:r>
            <a:r>
              <a:rPr lang="es-CO" sz="1100" spc="-70" dirty="0">
                <a:cs typeface="Arial"/>
              </a:rPr>
              <a:t> (o </a:t>
            </a:r>
            <a:r>
              <a:rPr lang="es-CO" sz="1100" i="1" spc="-70" dirty="0">
                <a:cs typeface="Arial"/>
              </a:rPr>
              <a:t>así</a:t>
            </a:r>
            <a:r>
              <a:rPr lang="es-CO" sz="1100" spc="-70" dirty="0">
                <a:cs typeface="Arial"/>
              </a:rPr>
              <a:t> </a:t>
            </a:r>
            <a:r>
              <a:rPr lang="es-CO" sz="1100" i="1" spc="-70" dirty="0">
                <a:cs typeface="Arial"/>
              </a:rPr>
              <a:t>mismo</a:t>
            </a:r>
            <a:r>
              <a:rPr lang="es-CO" sz="1100" spc="-70" dirty="0">
                <a:cs typeface="Arial"/>
              </a:rPr>
              <a:t>), </a:t>
            </a:r>
            <a:r>
              <a:rPr lang="es-CO" sz="1100" i="1" spc="-70" dirty="0">
                <a:cs typeface="Arial"/>
              </a:rPr>
              <a:t>de hecho</a:t>
            </a:r>
            <a:r>
              <a:rPr lang="es-CO" sz="1100" spc="-70" dirty="0">
                <a:cs typeface="Arial"/>
              </a:rPr>
              <a:t>, </a:t>
            </a:r>
            <a:r>
              <a:rPr lang="es-CO" sz="1100" i="1" spc="-70" dirty="0">
                <a:cs typeface="Arial"/>
              </a:rPr>
              <a:t>de igual manera</a:t>
            </a:r>
            <a:r>
              <a:rPr lang="es-CO" sz="1100" spc="-70" dirty="0">
                <a:cs typeface="Arial"/>
              </a:rPr>
              <a:t>, </a:t>
            </a:r>
            <a:r>
              <a:rPr lang="es-CO" sz="1100" i="1" spc="-70" dirty="0">
                <a:cs typeface="Arial"/>
              </a:rPr>
              <a:t>de igual modo</a:t>
            </a:r>
            <a:r>
              <a:rPr lang="es-CO" sz="1100" spc="-70" dirty="0">
                <a:cs typeface="Arial"/>
              </a:rPr>
              <a:t>, </a:t>
            </a:r>
            <a:r>
              <a:rPr lang="es-CO" sz="1100" i="1" spc="-70" dirty="0">
                <a:cs typeface="Arial"/>
              </a:rPr>
              <a:t>de la misma manera</a:t>
            </a:r>
            <a:r>
              <a:rPr lang="es-CO" sz="1100" spc="-70" dirty="0">
                <a:cs typeface="Arial"/>
              </a:rPr>
              <a:t>, </a:t>
            </a:r>
            <a:r>
              <a:rPr lang="es-CO" sz="1100" i="1" spc="-70" dirty="0">
                <a:cs typeface="Arial"/>
              </a:rPr>
              <a:t>del mismo modo</a:t>
            </a:r>
            <a:r>
              <a:rPr lang="es-CO" sz="1100" spc="-70" dirty="0">
                <a:cs typeface="Arial"/>
              </a:rPr>
              <a:t>, </a:t>
            </a:r>
            <a:r>
              <a:rPr lang="es-CO" sz="1100" i="1" spc="-70" dirty="0">
                <a:cs typeface="Arial"/>
              </a:rPr>
              <a:t>igualmente</a:t>
            </a:r>
            <a:r>
              <a:rPr lang="es-CO" sz="1100" spc="-70" dirty="0">
                <a:cs typeface="Arial"/>
              </a:rPr>
              <a:t>, </a:t>
            </a:r>
            <a:r>
              <a:rPr lang="es-CO" sz="1100" i="1" spc="-70" dirty="0">
                <a:cs typeface="Arial"/>
              </a:rPr>
              <a:t>más aún</a:t>
            </a:r>
            <a:r>
              <a:rPr lang="es-CO" sz="1100" spc="-70" dirty="0">
                <a:cs typeface="Arial"/>
              </a:rPr>
              <a:t>, </a:t>
            </a:r>
            <a:r>
              <a:rPr lang="es-CO" sz="1100" i="1" spc="-70" dirty="0">
                <a:cs typeface="Arial"/>
              </a:rPr>
              <a:t>sobre todo</a:t>
            </a:r>
            <a:r>
              <a:rPr lang="es-CO" sz="1100" spc="-70" dirty="0">
                <a:cs typeface="Arial"/>
              </a:rPr>
              <a:t>, </a:t>
            </a:r>
            <a:r>
              <a:rPr lang="es-CO" sz="1100" i="1" spc="-70" dirty="0">
                <a:cs typeface="Arial"/>
              </a:rPr>
              <a:t>todavía más</a:t>
            </a:r>
            <a:r>
              <a:rPr lang="es-CO" sz="1100" spc="-70" dirty="0">
                <a:cs typeface="Arial"/>
              </a:rPr>
              <a:t>, etc. […]</a:t>
            </a:r>
          </a:p>
          <a:p>
            <a:pPr marL="12700" marR="5080" algn="just">
              <a:lnSpc>
                <a:spcPct val="120000"/>
              </a:lnSpc>
            </a:pPr>
            <a:r>
              <a:rPr lang="es-CO" sz="1200" spc="-70" dirty="0">
                <a:latin typeface="Arial"/>
                <a:cs typeface="Arial"/>
              </a:rPr>
              <a:t>___</a:t>
            </a:r>
          </a:p>
          <a:p>
            <a:pPr marL="72000" marR="5080" algn="just">
              <a:lnSpc>
                <a:spcPct val="80000"/>
              </a:lnSpc>
            </a:pPr>
            <a:r>
              <a:rPr lang="es-CO" sz="1200" b="1" spc="-70" baseline="30000" dirty="0">
                <a:solidFill>
                  <a:srgbClr val="002060"/>
                </a:solidFill>
                <a:cs typeface="Arial"/>
              </a:rPr>
              <a:t>28</a:t>
            </a:r>
            <a:r>
              <a:rPr lang="es-CO" sz="1200" b="1" spc="-70" baseline="30000" dirty="0">
                <a:cs typeface="Arial"/>
              </a:rPr>
              <a:t> </a:t>
            </a:r>
            <a:r>
              <a:rPr lang="es-CO" sz="1200" spc="-70" baseline="30000" dirty="0">
                <a:cs typeface="Arial"/>
              </a:rPr>
              <a:t>Otras clasificaciones pueden nacer de su relación con el enunciado o la enunciación, sus posibilidades polifónicas </a:t>
            </a:r>
            <a:r>
              <a:rPr lang="es-CO" sz="1200" b="1" spc="-70" baseline="30000" dirty="0">
                <a:solidFill>
                  <a:srgbClr val="00B0F0"/>
                </a:solidFill>
                <a:cs typeface="Arial"/>
              </a:rPr>
              <a:t>( J. M.</a:t>
            </a:r>
            <a:r>
              <a:rPr lang="es-CO" sz="1200" b="1" spc="-70" dirty="0">
                <a:solidFill>
                  <a:srgbClr val="00B0F0"/>
                </a:solidFill>
                <a:cs typeface="Arial"/>
              </a:rPr>
              <a:t> </a:t>
            </a:r>
            <a:r>
              <a:rPr lang="es-CO" sz="1200" b="1" spc="-70" baseline="30000" dirty="0">
                <a:solidFill>
                  <a:srgbClr val="00B0F0"/>
                </a:solidFill>
                <a:cs typeface="Arial"/>
              </a:rPr>
              <a:t>Léard, 1987)</a:t>
            </a:r>
            <a:r>
              <a:rPr lang="es-CO" sz="1200" spc="-70" baseline="30000" dirty="0">
                <a:cs typeface="Arial"/>
              </a:rPr>
              <a:t>, su edad de aprendizaje, su distribución social, etc.</a:t>
            </a:r>
          </a:p>
          <a:p>
            <a:pPr marL="72000" marR="5080" algn="just">
              <a:lnSpc>
                <a:spcPct val="80000"/>
              </a:lnSpc>
            </a:pPr>
            <a:r>
              <a:rPr lang="es-CO" sz="1200" b="1" spc="-70" baseline="30000" dirty="0">
                <a:solidFill>
                  <a:srgbClr val="002060"/>
                </a:solidFill>
                <a:cs typeface="Arial"/>
              </a:rPr>
              <a:t>29 </a:t>
            </a:r>
            <a:r>
              <a:rPr lang="es-CO" sz="1200" spc="-70" baseline="30000" dirty="0">
                <a:cs typeface="Arial"/>
              </a:rPr>
              <a:t>La clasificación que me sirve de punto de partida es la de D. Blakemore (1987, 1992), pero las denominaciones que propongo no le pertenecen. Cada uno de estos conectores diferirá dentro de su grupo de los demás en algún otro tipo de instrucciones. Para otras clasificaciones </a:t>
            </a:r>
            <a:r>
              <a:rPr lang="es-CO" sz="1200" spc="-70" baseline="30000" dirty="0">
                <a:solidFill>
                  <a:srgbClr val="00B0F0"/>
                </a:solidFill>
                <a:cs typeface="Arial"/>
              </a:rPr>
              <a:t>cfr. </a:t>
            </a:r>
            <a:r>
              <a:rPr lang="es-CO" sz="1200" b="1" spc="-70" baseline="30000" dirty="0">
                <a:solidFill>
                  <a:srgbClr val="00B0F0"/>
                </a:solidFill>
                <a:cs typeface="Arial"/>
              </a:rPr>
              <a:t>E. </a:t>
            </a:r>
            <a:r>
              <a:rPr lang="es-CO" sz="1200" spc="-70" baseline="30000" dirty="0">
                <a:solidFill>
                  <a:srgbClr val="00B0F0"/>
                </a:solidFill>
                <a:cs typeface="Arial"/>
              </a:rPr>
              <a:t>Roulet y otros (1985)</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C. Fuentes (1987)</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M. L. Gutiérrez (1978, pp. 239-255)</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Ch. Rubattel (1987)</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H. Mederos Martín (1988)</a:t>
            </a:r>
            <a:r>
              <a:rPr lang="es-CO" sz="1200" spc="-70" baseline="30000" dirty="0">
                <a:solidFill>
                  <a:srgbClr val="002060"/>
                </a:solidFill>
                <a:cs typeface="Arial"/>
              </a:rPr>
              <a:t>.</a:t>
            </a:r>
          </a:p>
          <a:p>
            <a:pPr marL="72000" marR="5080" algn="just">
              <a:lnSpc>
                <a:spcPct val="80000"/>
              </a:lnSpc>
            </a:pPr>
            <a:r>
              <a:rPr lang="es-CO" sz="1200" b="1" spc="-70" baseline="30000" dirty="0">
                <a:solidFill>
                  <a:srgbClr val="002060"/>
                </a:solidFill>
                <a:cs typeface="Arial"/>
              </a:rPr>
              <a:t>30 </a:t>
            </a:r>
            <a:r>
              <a:rPr lang="es-CO" sz="1200" spc="-70" baseline="30000" dirty="0">
                <a:solidFill>
                  <a:srgbClr val="002060"/>
                </a:solidFill>
                <a:cs typeface="Arial"/>
              </a:rPr>
              <a:t>S</a:t>
            </a:r>
            <a:r>
              <a:rPr lang="es-CO" sz="1200" spc="-70" baseline="30000" dirty="0">
                <a:cs typeface="Arial"/>
              </a:rPr>
              <a:t>obre conectores de este grupo en español:</a:t>
            </a:r>
            <a:r>
              <a:rPr lang="es-CO" sz="1200" b="1" spc="-70" baseline="30000" dirty="0">
                <a:solidFill>
                  <a:srgbClr val="002060"/>
                </a:solidFill>
                <a:cs typeface="Arial"/>
              </a:rPr>
              <a:t> </a:t>
            </a:r>
            <a:r>
              <a:rPr lang="es-CO" sz="1200" spc="-70" baseline="30000" dirty="0">
                <a:solidFill>
                  <a:srgbClr val="00B0F0"/>
                </a:solidFill>
                <a:cs typeface="Arial"/>
              </a:rPr>
              <a:t>J. Borrego Nieto (1989)</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I. Bosque (1987; en prensa)</a:t>
            </a:r>
            <a:r>
              <a:rPr lang="es-CO" sz="1200" spc="-70" baseline="30000" dirty="0">
                <a:cs typeface="Arial"/>
              </a:rPr>
              <a:t>,</a:t>
            </a:r>
            <a:r>
              <a:rPr lang="es-CO" sz="1200" spc="-70" dirty="0">
                <a:solidFill>
                  <a:srgbClr val="002060"/>
                </a:solidFill>
                <a:cs typeface="Arial"/>
              </a:rPr>
              <a:t> </a:t>
            </a:r>
            <a:r>
              <a:rPr lang="es-CO" sz="1200" spc="-70" baseline="30000" dirty="0">
                <a:solidFill>
                  <a:srgbClr val="00B0F0"/>
                </a:solidFill>
                <a:cs typeface="Arial"/>
              </a:rPr>
              <a:t>M. V. Escandell Vidal (1993, pp. 185-197)</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E. Franchini (1986)</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C. Fuentes (1987)</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T. Jiménez Juliá (1984)</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H. Mederos (1988)</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E. N. Serra Alegre (1987)</a:t>
            </a:r>
            <a:r>
              <a:rPr lang="es-CO" sz="1200" spc="-70" baseline="30000" dirty="0">
                <a:cs typeface="Arial"/>
              </a:rPr>
              <a:t>;</a:t>
            </a:r>
            <a:r>
              <a:rPr lang="es-CO" sz="1200" spc="-70" baseline="30000" dirty="0">
                <a:solidFill>
                  <a:srgbClr val="002060"/>
                </a:solidFill>
                <a:cs typeface="Arial"/>
              </a:rPr>
              <a:t> </a:t>
            </a:r>
            <a:r>
              <a:rPr lang="es-CO" sz="1200" spc="-70" baseline="30000" dirty="0">
                <a:cs typeface="Arial"/>
              </a:rPr>
              <a:t>en francés:</a:t>
            </a:r>
            <a:r>
              <a:rPr lang="es-CO" sz="1200" spc="-70" baseline="30000" dirty="0">
                <a:solidFill>
                  <a:srgbClr val="002060"/>
                </a:solidFill>
                <a:cs typeface="Arial"/>
              </a:rPr>
              <a:t> </a:t>
            </a:r>
            <a:r>
              <a:rPr lang="es-CO" sz="1200" spc="-70" baseline="30000" dirty="0">
                <a:solidFill>
                  <a:srgbClr val="00B0F0"/>
                </a:solidFill>
                <a:cs typeface="Arial"/>
              </a:rPr>
              <a:t>J. M. Luscher (1989)</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J. M. Luscher y J. Moeschler (1990)</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J. Moeschler (1989b)</a:t>
            </a:r>
            <a:r>
              <a:rPr lang="es-CO" sz="1200" spc="-70" baseline="30000" dirty="0">
                <a:cs typeface="Arial"/>
              </a:rPr>
              <a:t>;</a:t>
            </a:r>
            <a:r>
              <a:rPr lang="es-CO" sz="1200" spc="-70" baseline="30000" dirty="0">
                <a:solidFill>
                  <a:srgbClr val="002060"/>
                </a:solidFill>
                <a:cs typeface="Arial"/>
              </a:rPr>
              <a:t> </a:t>
            </a:r>
            <a:r>
              <a:rPr lang="es-CO" sz="1200" spc="-70" baseline="30000" dirty="0">
                <a:cs typeface="Arial"/>
              </a:rPr>
              <a:t>en inglés:</a:t>
            </a:r>
            <a:r>
              <a:rPr lang="es-CO" sz="1200" spc="-70" baseline="30000" dirty="0">
                <a:solidFill>
                  <a:srgbClr val="002060"/>
                </a:solidFill>
                <a:cs typeface="Arial"/>
              </a:rPr>
              <a:t> </a:t>
            </a:r>
            <a:r>
              <a:rPr lang="es-CO" sz="1200" spc="-70" baseline="30000" dirty="0">
                <a:solidFill>
                  <a:srgbClr val="00B0F0"/>
                </a:solidFill>
                <a:cs typeface="Arial"/>
              </a:rPr>
              <a:t>D. Blakemore (1987)</a:t>
            </a:r>
            <a:r>
              <a:rPr lang="es-CO" sz="1200" spc="-70" baseline="30000" dirty="0">
                <a:cs typeface="Arial"/>
              </a:rPr>
              <a:t>,</a:t>
            </a:r>
            <a:r>
              <a:rPr lang="es-CO" sz="1200" spc="-70" baseline="30000" dirty="0">
                <a:solidFill>
                  <a:srgbClr val="002060"/>
                </a:solidFill>
                <a:cs typeface="Arial"/>
              </a:rPr>
              <a:t> </a:t>
            </a:r>
            <a:r>
              <a:rPr lang="es-CO" sz="1200" spc="-70" baseline="30000" dirty="0">
                <a:solidFill>
                  <a:srgbClr val="00B0F0"/>
                </a:solidFill>
                <a:cs typeface="Arial"/>
              </a:rPr>
              <a:t>R. Lakoff (l 971, pp. 115-131)</a:t>
            </a:r>
            <a:r>
              <a:rPr lang="es-CO" sz="1200" spc="-70" baseline="30000" dirty="0">
                <a:cs typeface="Arial"/>
              </a:rPr>
              <a:t>.*</a:t>
            </a:r>
          </a:p>
          <a:p>
            <a:pPr marL="12700" marR="5080" algn="just">
              <a:lnSpc>
                <a:spcPct val="50000"/>
              </a:lnSpc>
            </a:pPr>
            <a:endParaRPr lang="es-CO" sz="1200" spc="-70" dirty="0">
              <a:latin typeface="Arial"/>
              <a:cs typeface="Arial"/>
            </a:endParaRPr>
          </a:p>
        </p:txBody>
      </p:sp>
    </p:spTree>
    <p:extLst>
      <p:ext uri="{BB962C8B-B14F-4D97-AF65-F5344CB8AC3E}">
        <p14:creationId xmlns:p14="http://schemas.microsoft.com/office/powerpoint/2010/main" val="259137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015" y="321690"/>
            <a:ext cx="1731010"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Trebuchet MS"/>
                <a:cs typeface="Trebuchet MS"/>
              </a:rPr>
              <a:t>Tipos de</a:t>
            </a:r>
            <a:r>
              <a:rPr sz="2400" spc="-280" dirty="0">
                <a:latin typeface="Trebuchet MS"/>
                <a:cs typeface="Trebuchet MS"/>
              </a:rPr>
              <a:t> </a:t>
            </a:r>
            <a:r>
              <a:rPr sz="2400" spc="-140" dirty="0">
                <a:latin typeface="Trebuchet MS"/>
                <a:cs typeface="Trebuchet MS"/>
              </a:rPr>
              <a:t>citas</a:t>
            </a:r>
            <a:endParaRPr sz="2400">
              <a:latin typeface="Trebuchet MS"/>
              <a:cs typeface="Trebuchet MS"/>
            </a:endParaRPr>
          </a:p>
        </p:txBody>
      </p:sp>
      <p:sp>
        <p:nvSpPr>
          <p:cNvPr id="3" name="object 3"/>
          <p:cNvSpPr txBox="1"/>
          <p:nvPr/>
        </p:nvSpPr>
        <p:spPr>
          <a:xfrm>
            <a:off x="152400" y="1276350"/>
            <a:ext cx="4267200" cy="2391039"/>
          </a:xfrm>
          <a:prstGeom prst="rect">
            <a:avLst/>
          </a:prstGeom>
        </p:spPr>
        <p:txBody>
          <a:bodyPr vert="horz" wrap="square" lIns="0" tIns="13335" rIns="0" bIns="0" rtlCol="0">
            <a:spAutoFit/>
          </a:bodyPr>
          <a:lstStyle/>
          <a:p>
            <a:pPr algn="just">
              <a:lnSpc>
                <a:spcPct val="100000"/>
              </a:lnSpc>
              <a:spcBef>
                <a:spcPts val="105"/>
              </a:spcBef>
            </a:pPr>
            <a:r>
              <a:rPr lang="es-CO" sz="1400" b="1" spc="-114" dirty="0">
                <a:latin typeface="Trebuchet MS"/>
                <a:cs typeface="Trebuchet MS"/>
              </a:rPr>
              <a:t>                                     CITA EPIGRÁFICA</a:t>
            </a:r>
            <a:endParaRPr lang="es-CO" sz="1400" dirty="0">
              <a:latin typeface="Trebuchet MS"/>
              <a:cs typeface="Trebuchet MS"/>
            </a:endParaRPr>
          </a:p>
          <a:p>
            <a:pPr>
              <a:lnSpc>
                <a:spcPct val="100000"/>
              </a:lnSpc>
              <a:spcBef>
                <a:spcPts val="20"/>
              </a:spcBef>
            </a:pPr>
            <a:endParaRPr sz="1450" dirty="0">
              <a:latin typeface="Times New Roman"/>
              <a:cs typeface="Times New Roman"/>
            </a:endParaRPr>
          </a:p>
          <a:p>
            <a:pPr algn="just"/>
            <a:r>
              <a:rPr lang="es-CO" sz="1250" dirty="0">
                <a:latin typeface="Arial" panose="020B0604020202020204" pitchFamily="34" charset="0"/>
                <a:ea typeface="Times New Roman" panose="02020603050405020304" pitchFamily="18" charset="0"/>
              </a:rPr>
              <a:t>«Es una cita directa, corta o extensa, alineada a la derecha, que funciona como inscripción al inicio y en la parte superior de una obra, capítulo o sección de un texto. Usualmente se transcribe en cursiva para reemplazar comillas y, debajo, se indica el nombre completo de la fuente citada. No es usual dar todos los datos bibliográficos pues su función es más discursiva en el sentido de comunicar una idea, que intertextual propiamente» (Sánchez Upegui, 2015b, p. 11).  </a:t>
            </a:r>
          </a:p>
          <a:p>
            <a:pPr algn="just">
              <a:spcAft>
                <a:spcPts val="0"/>
              </a:spcAft>
            </a:pPr>
            <a:endParaRPr lang="es-CO" sz="1300" dirty="0">
              <a:latin typeface="Times New Roman" panose="02020603050405020304" pitchFamily="18" charset="0"/>
              <a:ea typeface="Times New Roman" panose="02020603050405020304" pitchFamily="18" charset="0"/>
            </a:endParaRPr>
          </a:p>
          <a:p>
            <a:pPr algn="just">
              <a:spcAft>
                <a:spcPts val="0"/>
              </a:spcAft>
            </a:pPr>
            <a:endParaRPr lang="es-CO" sz="1300" dirty="0">
              <a:latin typeface="Times New Roman" panose="02020603050405020304" pitchFamily="18" charset="0"/>
              <a:ea typeface="Times New Roman" panose="02020603050405020304" pitchFamily="18" charset="0"/>
            </a:endParaRPr>
          </a:p>
        </p:txBody>
      </p:sp>
      <p:sp>
        <p:nvSpPr>
          <p:cNvPr id="5" name="object 5"/>
          <p:cNvSpPr txBox="1"/>
          <p:nvPr/>
        </p:nvSpPr>
        <p:spPr>
          <a:xfrm>
            <a:off x="152400" y="3967052"/>
            <a:ext cx="4267200" cy="936154"/>
          </a:xfrm>
          <a:prstGeom prst="rect">
            <a:avLst/>
          </a:prstGeom>
        </p:spPr>
        <p:txBody>
          <a:bodyPr vert="horz" wrap="square" lIns="0" tIns="12700" rIns="0" bIns="0" rtlCol="0">
            <a:spAutoFit/>
          </a:bodyPr>
          <a:lstStyle/>
          <a:p>
            <a:pPr marL="216000" marR="5080" indent="-457200" algn="just">
              <a:spcBef>
                <a:spcPts val="100"/>
              </a:spcBef>
            </a:pPr>
            <a:r>
              <a:rPr lang="es-CO" sz="800" spc="-40" dirty="0">
                <a:latin typeface="Arial" panose="020B0604020202020204" pitchFamily="34" charset="0"/>
                <a:cs typeface="Arial" panose="020B0604020202020204" pitchFamily="34" charset="0"/>
              </a:rPr>
              <a:t>* Arango, C. (2017). Reescritura musical: una lectura del episodio del gramófono de </a:t>
            </a:r>
            <a:r>
              <a:rPr lang="es-CO" sz="800" i="1" spc="-40" dirty="0">
                <a:latin typeface="Arial" panose="020B0604020202020204" pitchFamily="34" charset="0"/>
                <a:cs typeface="Arial" panose="020B0604020202020204" pitchFamily="34" charset="0"/>
              </a:rPr>
              <a:t>La montaña mágica</a:t>
            </a:r>
            <a:r>
              <a:rPr lang="es-CO" sz="800" spc="-40" dirty="0">
                <a:latin typeface="Arial" panose="020B0604020202020204" pitchFamily="34" charset="0"/>
                <a:cs typeface="Arial" panose="020B0604020202020204" pitchFamily="34" charset="0"/>
              </a:rPr>
              <a:t>, de Thomas Mann. En P. Cardona y J. M. Cuartas (Eds.), </a:t>
            </a:r>
            <a:r>
              <a:rPr lang="es-CO" sz="800" i="1" spc="-40" dirty="0">
                <a:latin typeface="Arial" panose="020B0604020202020204" pitchFamily="34" charset="0"/>
                <a:cs typeface="Arial" panose="020B0604020202020204" pitchFamily="34" charset="0"/>
              </a:rPr>
              <a:t>Pluralidad y escritura </a:t>
            </a:r>
            <a:r>
              <a:rPr lang="es-CO" sz="800" spc="-40" dirty="0">
                <a:latin typeface="Arial" panose="020B0604020202020204" pitchFamily="34" charset="0"/>
                <a:cs typeface="Arial" panose="020B0604020202020204" pitchFamily="34" charset="0"/>
              </a:rPr>
              <a:t>(pp. 29-42)</a:t>
            </a:r>
            <a:r>
              <a:rPr lang="es-CO" sz="800" i="1" spc="-40" dirty="0">
                <a:latin typeface="Arial" panose="020B0604020202020204" pitchFamily="34" charset="0"/>
                <a:cs typeface="Arial" panose="020B0604020202020204" pitchFamily="34" charset="0"/>
              </a:rPr>
              <a:t>. </a:t>
            </a:r>
            <a:r>
              <a:rPr lang="es-CO" sz="800" spc="-40" dirty="0">
                <a:latin typeface="Arial" panose="020B0604020202020204" pitchFamily="34" charset="0"/>
                <a:cs typeface="Arial" panose="020B0604020202020204" pitchFamily="34" charset="0"/>
              </a:rPr>
              <a:t>Medellín: Fondo Editorial Eafit.</a:t>
            </a:r>
            <a:r>
              <a:rPr lang="es-CO" sz="800" spc="-70" dirty="0">
                <a:latin typeface="Arial" panose="020B0604020202020204" pitchFamily="34" charset="0"/>
                <a:cs typeface="Arial" panose="020B0604020202020204" pitchFamily="34" charset="0"/>
              </a:rPr>
              <a:t> </a:t>
            </a:r>
            <a:endParaRPr lang="es-CO" sz="800" spc="-40" dirty="0">
              <a:latin typeface="Arial" panose="020B0604020202020204" pitchFamily="34" charset="0"/>
              <a:cs typeface="Arial" panose="020B0604020202020204" pitchFamily="34" charset="0"/>
            </a:endParaRPr>
          </a:p>
          <a:p>
            <a:pPr marL="216000" indent="-457200">
              <a:lnSpc>
                <a:spcPct val="90000"/>
              </a:lnSpc>
            </a:pPr>
            <a:r>
              <a:rPr lang="es-CO" sz="800" spc="-40" dirty="0">
                <a:latin typeface="Arial" panose="020B0604020202020204" pitchFamily="34" charset="0"/>
                <a:cs typeface="Arial" panose="020B0604020202020204" pitchFamily="34" charset="0"/>
              </a:rPr>
              <a:t>** Vélez Upegui, M. (2018). </a:t>
            </a:r>
            <a:r>
              <a:rPr lang="es-CO" sz="800" spc="-70" dirty="0">
                <a:latin typeface="Arial" panose="020B0604020202020204" pitchFamily="34" charset="0"/>
                <a:cs typeface="Arial" panose="020B0604020202020204" pitchFamily="34" charset="0"/>
              </a:rPr>
              <a:t>Palabras aladas. La figura del aedo en los poemas homéricos. </a:t>
            </a:r>
            <a:r>
              <a:rPr lang="es-CO" sz="800" i="1" spc="-70" dirty="0">
                <a:latin typeface="Arial" panose="020B0604020202020204" pitchFamily="34" charset="0"/>
                <a:cs typeface="Arial" panose="020B0604020202020204" pitchFamily="34" charset="0"/>
              </a:rPr>
              <a:t>Co-herencia</a:t>
            </a:r>
            <a:r>
              <a:rPr lang="es-CO" sz="800" spc="-70" dirty="0">
                <a:latin typeface="Arial" panose="020B0604020202020204" pitchFamily="34" charset="0"/>
                <a:cs typeface="Arial" panose="020B0604020202020204" pitchFamily="34" charset="0"/>
              </a:rPr>
              <a:t>, </a:t>
            </a:r>
            <a:r>
              <a:rPr lang="es-CO" sz="800" i="1" spc="-70" dirty="0">
                <a:latin typeface="Arial" panose="020B0604020202020204" pitchFamily="34" charset="0"/>
                <a:cs typeface="Arial" panose="020B0604020202020204" pitchFamily="34" charset="0"/>
              </a:rPr>
              <a:t>15</a:t>
            </a:r>
            <a:r>
              <a:rPr lang="es-CO" sz="800" spc="-70" dirty="0">
                <a:latin typeface="Arial" panose="020B0604020202020204" pitchFamily="34" charset="0"/>
                <a:cs typeface="Arial" panose="020B0604020202020204" pitchFamily="34" charset="0"/>
              </a:rPr>
              <a:t>(28), 29-66.</a:t>
            </a:r>
          </a:p>
          <a:p>
            <a:pPr marL="216000" indent="-457200" algn="just">
              <a:lnSpc>
                <a:spcPct val="90000"/>
              </a:lnSpc>
            </a:pPr>
            <a:r>
              <a:rPr lang="es-CO" sz="800" spc="-70" dirty="0">
                <a:latin typeface="Arial" panose="020B0604020202020204" pitchFamily="34" charset="0"/>
                <a:cs typeface="Arial" panose="020B0604020202020204" pitchFamily="34" charset="0"/>
              </a:rPr>
              <a:t>*** Builes, I. (2017). </a:t>
            </a:r>
            <a:r>
              <a:rPr lang="es-CO" sz="800" spc="-40" dirty="0">
                <a:latin typeface="Arial" panose="020B0604020202020204" pitchFamily="34" charset="0"/>
                <a:cs typeface="Arial" panose="020B0604020202020204" pitchFamily="34" charset="0"/>
              </a:rPr>
              <a:t>Aproximación a algunas propuestas filosóficas y psicológicas sobre el concepto de intuición y su relación con la lógica del pensamiento. En P. Cardona y J. M. Cuartas (Eds.), </a:t>
            </a:r>
            <a:r>
              <a:rPr lang="es-CO" sz="800" i="1" spc="-40" dirty="0">
                <a:latin typeface="Arial" panose="020B0604020202020204" pitchFamily="34" charset="0"/>
                <a:cs typeface="Arial" panose="020B0604020202020204" pitchFamily="34" charset="0"/>
              </a:rPr>
              <a:t>Pluralidad y escritura </a:t>
            </a:r>
            <a:r>
              <a:rPr lang="es-CO" sz="800" spc="-40" dirty="0">
                <a:latin typeface="Arial" panose="020B0604020202020204" pitchFamily="34" charset="0"/>
                <a:cs typeface="Arial" panose="020B0604020202020204" pitchFamily="34" charset="0"/>
              </a:rPr>
              <a:t>(pp. 125-144)</a:t>
            </a:r>
            <a:r>
              <a:rPr lang="es-CO" sz="800" i="1" spc="-40" dirty="0">
                <a:latin typeface="Arial" panose="020B0604020202020204" pitchFamily="34" charset="0"/>
                <a:cs typeface="Arial" panose="020B0604020202020204" pitchFamily="34" charset="0"/>
              </a:rPr>
              <a:t>. </a:t>
            </a:r>
            <a:r>
              <a:rPr lang="es-CO" sz="800" spc="-40" dirty="0">
                <a:latin typeface="Arial" panose="020B0604020202020204" pitchFamily="34" charset="0"/>
                <a:cs typeface="Arial" panose="020B0604020202020204" pitchFamily="34" charset="0"/>
              </a:rPr>
              <a:t>Medellín: Fondo Editorial Eafit.</a:t>
            </a:r>
            <a:r>
              <a:rPr lang="es-CO" sz="800" spc="-70" dirty="0">
                <a:latin typeface="Arial" panose="020B0604020202020204" pitchFamily="34" charset="0"/>
                <a:cs typeface="Arial" panose="020B0604020202020204" pitchFamily="34" charset="0"/>
              </a:rPr>
              <a:t> </a:t>
            </a:r>
            <a:endParaRPr sz="800" dirty="0">
              <a:latin typeface="Arial"/>
              <a:cs typeface="Arial"/>
            </a:endParaRPr>
          </a:p>
        </p:txBody>
      </p:sp>
      <p:sp>
        <p:nvSpPr>
          <p:cNvPr id="6" name="object 4"/>
          <p:cNvSpPr txBox="1"/>
          <p:nvPr/>
        </p:nvSpPr>
        <p:spPr>
          <a:xfrm>
            <a:off x="4648200" y="987610"/>
            <a:ext cx="717028" cy="197490"/>
          </a:xfrm>
          <a:prstGeom prst="rect">
            <a:avLst/>
          </a:prstGeom>
        </p:spPr>
        <p:txBody>
          <a:bodyPr vert="horz" wrap="square" lIns="0" tIns="12700" rIns="0" bIns="0" rtlCol="0">
            <a:spAutoFit/>
          </a:bodyPr>
          <a:lstStyle/>
          <a:p>
            <a:pPr marL="12700">
              <a:lnSpc>
                <a:spcPct val="100000"/>
              </a:lnSpc>
              <a:spcBef>
                <a:spcPts val="100"/>
              </a:spcBef>
            </a:pPr>
            <a:r>
              <a:rPr lang="es-CO" sz="1200" spc="-50" dirty="0">
                <a:latin typeface="+mj-lt"/>
                <a:cs typeface="Arial"/>
              </a:rPr>
              <a:t>Ejemplos</a:t>
            </a:r>
            <a:r>
              <a:rPr sz="1200" spc="-50" dirty="0">
                <a:latin typeface="Arial"/>
                <a:cs typeface="Arial"/>
              </a:rPr>
              <a:t>:</a:t>
            </a:r>
            <a:endParaRPr sz="1200" dirty="0">
              <a:latin typeface="Arial"/>
              <a:cs typeface="Arial"/>
            </a:endParaRPr>
          </a:p>
        </p:txBody>
      </p:sp>
      <p:sp>
        <p:nvSpPr>
          <p:cNvPr id="7" name="object 5"/>
          <p:cNvSpPr txBox="1"/>
          <p:nvPr/>
        </p:nvSpPr>
        <p:spPr>
          <a:xfrm>
            <a:off x="4648200" y="1209887"/>
            <a:ext cx="4267200" cy="4075475"/>
          </a:xfrm>
          <a:prstGeom prst="rect">
            <a:avLst/>
          </a:prstGeom>
        </p:spPr>
        <p:txBody>
          <a:bodyPr vert="horz" wrap="square" lIns="0" tIns="12700" rIns="0" bIns="0" rtlCol="0">
            <a:spAutoFit/>
          </a:bodyPr>
          <a:lstStyle/>
          <a:p>
            <a:pPr marL="12700" marR="5080" algn="just">
              <a:lnSpc>
                <a:spcPct val="90000"/>
              </a:lnSpc>
              <a:spcBef>
                <a:spcPts val="100"/>
              </a:spcBef>
            </a:pPr>
            <a:r>
              <a:rPr lang="es-CO" sz="1100" b="1" spc="-70" dirty="0">
                <a:cs typeface="Arial"/>
              </a:rPr>
              <a:t>Reescritura musical: una lectura del episodio del gramófono de </a:t>
            </a:r>
            <a:r>
              <a:rPr lang="es-CO" sz="1100" b="1" i="1" spc="-70" dirty="0">
                <a:cs typeface="Arial"/>
              </a:rPr>
              <a:t>La montaña mágica</a:t>
            </a:r>
            <a:r>
              <a:rPr lang="es-CO" sz="1100" b="1" spc="-70" dirty="0">
                <a:cs typeface="Arial"/>
              </a:rPr>
              <a:t>, de Thomas Mann*</a:t>
            </a:r>
          </a:p>
          <a:p>
            <a:pPr marL="12700" marR="5080" algn="just">
              <a:lnSpc>
                <a:spcPct val="120000"/>
              </a:lnSpc>
              <a:spcBef>
                <a:spcPts val="100"/>
              </a:spcBef>
            </a:pPr>
            <a:r>
              <a:rPr lang="de-DE" sz="1100" spc="-70" dirty="0">
                <a:cs typeface="Arial"/>
              </a:rPr>
              <a:t>                                                                                                 </a:t>
            </a:r>
            <a:r>
              <a:rPr lang="de-DE" sz="1100" i="1" spc="-70" dirty="0">
                <a:solidFill>
                  <a:schemeClr val="accent5">
                    <a:lumMod val="75000"/>
                  </a:schemeClr>
                </a:solidFill>
                <a:cs typeface="Arial"/>
              </a:rPr>
              <a:t>Aber die Seele spricht nur Polyhymnia aus</a:t>
            </a:r>
            <a:endParaRPr lang="de-DE" sz="1100" spc="-70" dirty="0">
              <a:solidFill>
                <a:schemeClr val="accent5">
                  <a:lumMod val="75000"/>
                </a:schemeClr>
              </a:solidFill>
              <a:cs typeface="Arial"/>
            </a:endParaRPr>
          </a:p>
          <a:p>
            <a:pPr marL="12700" marR="5080" algn="just">
              <a:lnSpc>
                <a:spcPct val="120000"/>
              </a:lnSpc>
              <a:spcBef>
                <a:spcPts val="100"/>
              </a:spcBef>
            </a:pPr>
            <a:r>
              <a:rPr lang="de-DE" sz="1100" spc="-70" dirty="0">
                <a:cs typeface="Arial"/>
              </a:rPr>
              <a:t>                                                                                                                                  </a:t>
            </a:r>
            <a:r>
              <a:rPr lang="de-DE" sz="1100" spc="-70" dirty="0">
                <a:solidFill>
                  <a:schemeClr val="accent5">
                    <a:lumMod val="75000"/>
                  </a:schemeClr>
                </a:solidFill>
                <a:cs typeface="Arial"/>
              </a:rPr>
              <a:t>J. C. F. Schiller, </a:t>
            </a:r>
            <a:r>
              <a:rPr lang="de-DE" sz="1100" i="1" spc="-70" dirty="0">
                <a:solidFill>
                  <a:schemeClr val="accent5">
                    <a:lumMod val="75000"/>
                  </a:schemeClr>
                </a:solidFill>
                <a:cs typeface="Arial"/>
              </a:rPr>
              <a:t>Distichen III</a:t>
            </a:r>
          </a:p>
          <a:p>
            <a:pPr marL="12700" marR="5080" algn="ctr">
              <a:lnSpc>
                <a:spcPct val="120000"/>
              </a:lnSpc>
              <a:spcBef>
                <a:spcPts val="100"/>
              </a:spcBef>
            </a:pPr>
            <a:r>
              <a:rPr lang="de-DE" sz="1100" spc="-70" dirty="0">
                <a:solidFill>
                  <a:schemeClr val="accent4">
                    <a:lumMod val="75000"/>
                  </a:schemeClr>
                </a:solidFill>
                <a:cs typeface="Times New Roman" panose="02020603050405020304" pitchFamily="18" charset="0"/>
              </a:rPr>
              <a:t>~ ~ ~</a:t>
            </a:r>
            <a:endParaRPr lang="es-CO" sz="1100" spc="-70" dirty="0">
              <a:solidFill>
                <a:schemeClr val="accent4">
                  <a:lumMod val="75000"/>
                </a:schemeClr>
              </a:solidFill>
              <a:cs typeface="Arial"/>
            </a:endParaRPr>
          </a:p>
          <a:p>
            <a:pPr>
              <a:lnSpc>
                <a:spcPct val="90000"/>
              </a:lnSpc>
            </a:pPr>
            <a:r>
              <a:rPr lang="es-ES_tradnl" sz="1100" b="1" spc="-70" dirty="0">
                <a:cs typeface="Arial"/>
              </a:rPr>
              <a:t>Palabras aladas</a:t>
            </a:r>
            <a:endParaRPr lang="es-CO" sz="1100" b="1" spc="-70" dirty="0">
              <a:cs typeface="Arial"/>
            </a:endParaRPr>
          </a:p>
          <a:p>
            <a:pPr>
              <a:lnSpc>
                <a:spcPct val="90000"/>
              </a:lnSpc>
            </a:pPr>
            <a:r>
              <a:rPr lang="es-ES_tradnl" sz="1100" b="1" spc="-70" dirty="0">
                <a:cs typeface="Arial"/>
              </a:rPr>
              <a:t>La figura del aedo en los poemas homéricos**</a:t>
            </a:r>
          </a:p>
          <a:p>
            <a:r>
              <a:rPr lang="es-ES_tradnl" sz="1100" i="1" spc="-70" dirty="0">
                <a:cs typeface="Arial"/>
              </a:rPr>
              <a:t>                                                                        </a:t>
            </a:r>
            <a:r>
              <a:rPr lang="es-ES_tradnl" sz="1100" i="1" spc="-70" dirty="0">
                <a:solidFill>
                  <a:schemeClr val="accent5">
                    <a:lumMod val="75000"/>
                  </a:schemeClr>
                </a:solidFill>
                <a:cs typeface="Arial"/>
              </a:rPr>
              <a:t>Pero los dioses no otorgan a los humanos todo a la vez </a:t>
            </a:r>
            <a:endParaRPr lang="es-CO" sz="1100" i="1" spc="-70" dirty="0">
              <a:solidFill>
                <a:schemeClr val="accent5">
                  <a:lumMod val="75000"/>
                </a:schemeClr>
              </a:solidFill>
              <a:cs typeface="Arial"/>
            </a:endParaRPr>
          </a:p>
          <a:p>
            <a:r>
              <a:rPr lang="es-ES_tradnl" sz="1100" dirty="0"/>
              <a:t>                                                                                                           </a:t>
            </a:r>
            <a:r>
              <a:rPr lang="es-ES_tradnl" sz="1100" dirty="0">
                <a:solidFill>
                  <a:schemeClr val="accent5">
                    <a:lumMod val="75000"/>
                  </a:schemeClr>
                </a:solidFill>
              </a:rPr>
              <a:t>(</a:t>
            </a:r>
            <a:r>
              <a:rPr lang="es-ES_tradnl" sz="1100" i="1" dirty="0">
                <a:solidFill>
                  <a:schemeClr val="accent5">
                    <a:lumMod val="75000"/>
                  </a:schemeClr>
                </a:solidFill>
              </a:rPr>
              <a:t>Ilíada</a:t>
            </a:r>
            <a:r>
              <a:rPr lang="es-ES_tradnl" sz="1100" dirty="0">
                <a:solidFill>
                  <a:schemeClr val="accent5">
                    <a:lumMod val="75000"/>
                  </a:schemeClr>
                </a:solidFill>
              </a:rPr>
              <a:t>, IV, 320)</a:t>
            </a:r>
            <a:endParaRPr lang="es-CO" sz="1200" spc="-70" dirty="0">
              <a:solidFill>
                <a:schemeClr val="accent5">
                  <a:lumMod val="75000"/>
                </a:schemeClr>
              </a:solidFill>
              <a:latin typeface="Arial"/>
              <a:cs typeface="Arial"/>
            </a:endParaRPr>
          </a:p>
          <a:p>
            <a:pPr marL="12700" marR="5080" algn="ctr">
              <a:lnSpc>
                <a:spcPct val="120000"/>
              </a:lnSpc>
              <a:spcBef>
                <a:spcPts val="100"/>
              </a:spcBef>
            </a:pPr>
            <a:r>
              <a:rPr lang="de-DE" sz="1200" spc="-70" dirty="0">
                <a:solidFill>
                  <a:schemeClr val="accent4">
                    <a:lumMod val="75000"/>
                  </a:schemeClr>
                </a:solidFill>
                <a:cs typeface="Times New Roman" panose="02020603050405020304" pitchFamily="18" charset="0"/>
              </a:rPr>
              <a:t>~ ~ ~</a:t>
            </a:r>
            <a:endParaRPr lang="es-CO" sz="1200" spc="-70" dirty="0">
              <a:solidFill>
                <a:schemeClr val="accent4">
                  <a:lumMod val="75000"/>
                </a:schemeClr>
              </a:solidFill>
              <a:cs typeface="Arial"/>
            </a:endParaRPr>
          </a:p>
          <a:p>
            <a:pPr marL="12700" marR="5080" algn="just">
              <a:lnSpc>
                <a:spcPct val="90000"/>
              </a:lnSpc>
              <a:spcBef>
                <a:spcPts val="100"/>
              </a:spcBef>
            </a:pPr>
            <a:r>
              <a:rPr lang="es-CO" sz="1100" b="1" spc="-70" dirty="0">
                <a:cs typeface="Arial"/>
              </a:rPr>
              <a:t>Aproximación a algunas propuestas filosóficas y psicológicas sobre el concepto de intuición y su relación con la lógica del pensamiento***</a:t>
            </a:r>
          </a:p>
          <a:p>
            <a:pPr marL="12700" marR="5080" algn="just">
              <a:lnSpc>
                <a:spcPct val="90000"/>
              </a:lnSpc>
              <a:spcBef>
                <a:spcPts val="100"/>
              </a:spcBef>
            </a:pPr>
            <a:endParaRPr lang="es-CO" sz="1100" b="1" spc="-70" dirty="0">
              <a:cs typeface="Arial"/>
            </a:endParaRPr>
          </a:p>
          <a:p>
            <a:pPr marL="936000" marR="5080" algn="just">
              <a:lnSpc>
                <a:spcPct val="80000"/>
              </a:lnSpc>
              <a:spcBef>
                <a:spcPts val="100"/>
              </a:spcBef>
            </a:pPr>
            <a:r>
              <a:rPr lang="es-CO" sz="1100" dirty="0">
                <a:solidFill>
                  <a:schemeClr val="accent5">
                    <a:lumMod val="75000"/>
                  </a:schemeClr>
                </a:solidFill>
              </a:rPr>
              <a:t>[…]</a:t>
            </a:r>
            <a:r>
              <a:rPr lang="es-CO" sz="1100" i="1" dirty="0">
                <a:solidFill>
                  <a:schemeClr val="accent5">
                    <a:lumMod val="75000"/>
                  </a:schemeClr>
                </a:solidFill>
              </a:rPr>
              <a:t> cuando los hombres no poseían ni una filosofía ni una ciencia en sentido sistemático, existió, sin embargo, el pensamiento; los hombres pensaban con los mitos, las narraciones, las creaciones poéticas. Su pensar se hacía realidad en sentimientos e instituciones, en obras plásticas como las de las pinturas rupestres, y en comportamientos rituales como la danza, las ceremonias, la magia, en los cuales el hombre se relaciona en cierto modo con el universo y funda con sus semejantes una comunidad. </a:t>
            </a:r>
            <a:r>
              <a:rPr lang="es-CO" sz="1100" dirty="0">
                <a:solidFill>
                  <a:schemeClr val="accent5">
                    <a:lumMod val="75000"/>
                  </a:schemeClr>
                </a:solidFill>
              </a:rPr>
              <a:t>(</a:t>
            </a:r>
            <a:r>
              <a:rPr lang="cs-CZ" sz="1100" dirty="0">
                <a:solidFill>
                  <a:schemeClr val="accent5">
                    <a:lumMod val="75000"/>
                  </a:schemeClr>
                </a:solidFill>
              </a:rPr>
              <a:t>Jan</a:t>
            </a:r>
            <a:r>
              <a:rPr lang="es-CO" sz="1100" dirty="0">
                <a:solidFill>
                  <a:schemeClr val="accent5">
                    <a:lumMod val="75000"/>
                  </a:schemeClr>
                </a:solidFill>
              </a:rPr>
              <a:t> </a:t>
            </a:r>
            <a:r>
              <a:rPr lang="cs-CZ" sz="1100" dirty="0">
                <a:solidFill>
                  <a:schemeClr val="accent5">
                    <a:lumMod val="75000"/>
                  </a:schemeClr>
                </a:solidFill>
              </a:rPr>
              <a:t>Patočka</a:t>
            </a:r>
            <a:r>
              <a:rPr lang="es-CO" sz="1100" dirty="0">
                <a:solidFill>
                  <a:schemeClr val="accent5">
                    <a:lumMod val="75000"/>
                  </a:schemeClr>
                </a:solidFill>
              </a:rPr>
              <a:t>, 2004, pp. 57-58)</a:t>
            </a:r>
            <a:endParaRPr lang="es-CO" sz="1100" i="1" dirty="0">
              <a:solidFill>
                <a:schemeClr val="accent5">
                  <a:lumMod val="75000"/>
                </a:schemeClr>
              </a:solidFill>
            </a:endParaRPr>
          </a:p>
          <a:p>
            <a:pPr marL="12700" marR="5080" algn="ctr">
              <a:lnSpc>
                <a:spcPct val="120000"/>
              </a:lnSpc>
              <a:spcBef>
                <a:spcPts val="100"/>
              </a:spcBef>
            </a:pPr>
            <a:r>
              <a:rPr lang="es-CO" sz="1200" spc="-70" dirty="0">
                <a:solidFill>
                  <a:schemeClr val="accent4">
                    <a:lumMod val="75000"/>
                  </a:schemeClr>
                </a:solidFill>
                <a:cs typeface="Arial"/>
              </a:rPr>
              <a:t>~ ~ ~                                           </a:t>
            </a:r>
          </a:p>
        </p:txBody>
      </p:sp>
    </p:spTree>
    <p:extLst>
      <p:ext uri="{BB962C8B-B14F-4D97-AF65-F5344CB8AC3E}">
        <p14:creationId xmlns:p14="http://schemas.microsoft.com/office/powerpoint/2010/main" val="681790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015" y="321690"/>
            <a:ext cx="1731010" cy="391160"/>
          </a:xfrm>
          <a:prstGeom prst="rect">
            <a:avLst/>
          </a:prstGeom>
        </p:spPr>
        <p:txBody>
          <a:bodyPr vert="horz" wrap="square" lIns="0" tIns="12700" rIns="0" bIns="0" rtlCol="0">
            <a:spAutoFit/>
          </a:bodyPr>
          <a:lstStyle/>
          <a:p>
            <a:pPr marL="12700">
              <a:lnSpc>
                <a:spcPct val="100000"/>
              </a:lnSpc>
              <a:spcBef>
                <a:spcPts val="100"/>
              </a:spcBef>
            </a:pPr>
            <a:r>
              <a:rPr sz="2400" spc="-140" dirty="0">
                <a:latin typeface="Trebuchet MS"/>
                <a:cs typeface="Trebuchet MS"/>
              </a:rPr>
              <a:t>Tipos de</a:t>
            </a:r>
            <a:r>
              <a:rPr sz="2400" spc="-280" dirty="0">
                <a:latin typeface="Trebuchet MS"/>
                <a:cs typeface="Trebuchet MS"/>
              </a:rPr>
              <a:t> </a:t>
            </a:r>
            <a:r>
              <a:rPr sz="2400" spc="-140" dirty="0">
                <a:latin typeface="Trebuchet MS"/>
                <a:cs typeface="Trebuchet MS"/>
              </a:rPr>
              <a:t>citas</a:t>
            </a:r>
            <a:endParaRPr sz="2400">
              <a:latin typeface="Trebuchet MS"/>
              <a:cs typeface="Trebuchet MS"/>
            </a:endParaRPr>
          </a:p>
        </p:txBody>
      </p:sp>
      <p:sp>
        <p:nvSpPr>
          <p:cNvPr id="3" name="object 3"/>
          <p:cNvSpPr txBox="1"/>
          <p:nvPr/>
        </p:nvSpPr>
        <p:spPr>
          <a:xfrm>
            <a:off x="136556" y="1380165"/>
            <a:ext cx="4267200" cy="2006318"/>
          </a:xfrm>
          <a:prstGeom prst="rect">
            <a:avLst/>
          </a:prstGeom>
        </p:spPr>
        <p:txBody>
          <a:bodyPr vert="horz" wrap="square" lIns="0" tIns="13335" rIns="0" bIns="0" rtlCol="0">
            <a:spAutoFit/>
          </a:bodyPr>
          <a:lstStyle/>
          <a:p>
            <a:pPr algn="just">
              <a:lnSpc>
                <a:spcPct val="100000"/>
              </a:lnSpc>
              <a:spcBef>
                <a:spcPts val="105"/>
              </a:spcBef>
            </a:pPr>
            <a:r>
              <a:rPr lang="es-CO" sz="1400" b="1" spc="-114" dirty="0">
                <a:latin typeface="Trebuchet MS"/>
                <a:cs typeface="Trebuchet MS"/>
              </a:rPr>
              <a:t>                        CITA DE USO O REPRODUCCIÓN</a:t>
            </a:r>
            <a:endParaRPr lang="es-CO" sz="1400" dirty="0">
              <a:latin typeface="Trebuchet MS"/>
              <a:cs typeface="Trebuchet MS"/>
            </a:endParaRPr>
          </a:p>
          <a:p>
            <a:pPr>
              <a:lnSpc>
                <a:spcPct val="100000"/>
              </a:lnSpc>
              <a:spcBef>
                <a:spcPts val="20"/>
              </a:spcBef>
            </a:pPr>
            <a:endParaRPr sz="1450" dirty="0">
              <a:latin typeface="Times New Roman"/>
              <a:cs typeface="Times New Roman"/>
            </a:endParaRPr>
          </a:p>
          <a:p>
            <a:pPr algn="just"/>
            <a:r>
              <a:rPr lang="es-CO" sz="1250" dirty="0">
                <a:latin typeface="Arial" panose="020B0604020202020204" pitchFamily="34" charset="0"/>
                <a:ea typeface="Times New Roman" panose="02020603050405020304" pitchFamily="18" charset="0"/>
              </a:rPr>
              <a:t>«El autor del artículo explicita y justifica, en algunos casos mediante nota a pie de página, que algunos apartes o contenidos se toman en extenso de avances o trabajos previos del mismo escritor del artículo o de otra fuente, bien sea con adaptaciones o mediante una versión actualizada» (Sánchez Upegui, 2015b, p. 12).  </a:t>
            </a:r>
          </a:p>
          <a:p>
            <a:pPr algn="just">
              <a:spcAft>
                <a:spcPts val="0"/>
              </a:spcAft>
            </a:pPr>
            <a:endParaRPr lang="es-CO" sz="1300" dirty="0">
              <a:latin typeface="Times New Roman" panose="02020603050405020304" pitchFamily="18" charset="0"/>
              <a:ea typeface="Times New Roman" panose="02020603050405020304" pitchFamily="18" charset="0"/>
            </a:endParaRPr>
          </a:p>
          <a:p>
            <a:pPr algn="just">
              <a:spcAft>
                <a:spcPts val="0"/>
              </a:spcAft>
            </a:pPr>
            <a:endParaRPr lang="es-CO" sz="1300" dirty="0">
              <a:latin typeface="Times New Roman" panose="02020603050405020304" pitchFamily="18" charset="0"/>
              <a:ea typeface="Times New Roman" panose="02020603050405020304" pitchFamily="18" charset="0"/>
            </a:endParaRPr>
          </a:p>
        </p:txBody>
      </p:sp>
      <p:sp>
        <p:nvSpPr>
          <p:cNvPr id="5" name="object 5"/>
          <p:cNvSpPr txBox="1"/>
          <p:nvPr/>
        </p:nvSpPr>
        <p:spPr>
          <a:xfrm>
            <a:off x="136556" y="4410479"/>
            <a:ext cx="4267200" cy="1056187"/>
          </a:xfrm>
          <a:prstGeom prst="rect">
            <a:avLst/>
          </a:prstGeom>
        </p:spPr>
        <p:txBody>
          <a:bodyPr vert="horz" wrap="square" lIns="0" tIns="12700" rIns="0" bIns="0" rtlCol="0">
            <a:spAutoFit/>
          </a:bodyPr>
          <a:lstStyle/>
          <a:p>
            <a:pPr marL="12700" marR="5080" algn="just">
              <a:spcBef>
                <a:spcPts val="100"/>
              </a:spcBef>
              <a:spcAft>
                <a:spcPts val="600"/>
              </a:spcAft>
            </a:pPr>
            <a:r>
              <a:rPr lang="es-CO" sz="800" spc="-40" dirty="0">
                <a:latin typeface="Arial" panose="020B0604020202020204" pitchFamily="34" charset="0"/>
                <a:cs typeface="Arial" panose="020B0604020202020204" pitchFamily="34" charset="0"/>
              </a:rPr>
              <a:t>* </a:t>
            </a:r>
            <a:r>
              <a:rPr lang="fr-FR" sz="800" spc="-40" dirty="0">
                <a:latin typeface="Arial" panose="020B0604020202020204" pitchFamily="34" charset="0"/>
                <a:cs typeface="Arial" panose="020B0604020202020204" pitchFamily="34" charset="0"/>
              </a:rPr>
              <a:t>Rifaterre</a:t>
            </a:r>
            <a:r>
              <a:rPr lang="es-CO" sz="800" spc="-40" dirty="0">
                <a:latin typeface="Arial" panose="020B0604020202020204" pitchFamily="34" charset="0"/>
                <a:cs typeface="Arial" panose="020B0604020202020204" pitchFamily="34" charset="0"/>
              </a:rPr>
              <a:t>, M. (2017). La ilusión referencial (J. Olivera, Trad.). </a:t>
            </a:r>
            <a:r>
              <a:rPr lang="es-CO" sz="800" i="1" spc="-70" dirty="0">
                <a:latin typeface="Arial" panose="020B0604020202020204" pitchFamily="34" charset="0"/>
                <a:cs typeface="Arial" panose="020B0604020202020204" pitchFamily="34" charset="0"/>
              </a:rPr>
              <a:t>Co-herencia</a:t>
            </a:r>
            <a:r>
              <a:rPr lang="es-CO" sz="800" spc="-70" dirty="0">
                <a:latin typeface="Arial" panose="020B0604020202020204" pitchFamily="34" charset="0"/>
                <a:cs typeface="Arial" panose="020B0604020202020204" pitchFamily="34" charset="0"/>
              </a:rPr>
              <a:t>, </a:t>
            </a:r>
            <a:r>
              <a:rPr lang="es-CO" sz="800" i="1" spc="-70" dirty="0">
                <a:latin typeface="Arial" panose="020B0604020202020204" pitchFamily="34" charset="0"/>
                <a:cs typeface="Arial" panose="020B0604020202020204" pitchFamily="34" charset="0"/>
              </a:rPr>
              <a:t>14</a:t>
            </a:r>
            <a:r>
              <a:rPr lang="es-CO" sz="800" spc="-70" dirty="0">
                <a:latin typeface="Arial" panose="020B0604020202020204" pitchFamily="34" charset="0"/>
                <a:cs typeface="Arial" panose="020B0604020202020204" pitchFamily="34" charset="0"/>
              </a:rPr>
              <a:t>(27), 13-37.</a:t>
            </a:r>
          </a:p>
          <a:p>
            <a:pPr>
              <a:lnSpc>
                <a:spcPct val="90000"/>
              </a:lnSpc>
              <a:spcAft>
                <a:spcPts val="600"/>
              </a:spcAft>
            </a:pPr>
            <a:r>
              <a:rPr lang="es-CO" sz="800" spc="-70" dirty="0">
                <a:latin typeface="Arial" panose="020B0604020202020204" pitchFamily="34" charset="0"/>
                <a:cs typeface="Arial" panose="020B0604020202020204" pitchFamily="34" charset="0"/>
              </a:rPr>
              <a:t>** Cardona Z., P. y Céspedes, C. (2017). </a:t>
            </a:r>
            <a:r>
              <a:rPr lang="es-CO" sz="800" spc="-40" dirty="0">
                <a:latin typeface="Arial" panose="020B0604020202020204" pitchFamily="34" charset="0"/>
                <a:cs typeface="Arial" panose="020B0604020202020204" pitchFamily="34" charset="0"/>
              </a:rPr>
              <a:t>Cerbeleón Pinzón y la </a:t>
            </a:r>
            <a:r>
              <a:rPr lang="es-CO" sz="800" i="1" spc="-40" dirty="0">
                <a:latin typeface="Arial" panose="020B0604020202020204" pitchFamily="34" charset="0"/>
                <a:cs typeface="Arial" panose="020B0604020202020204" pitchFamily="34" charset="0"/>
              </a:rPr>
              <a:t>Paz Pública</a:t>
            </a:r>
            <a:r>
              <a:rPr lang="es-CO" sz="800" spc="-40" dirty="0">
                <a:latin typeface="Arial" panose="020B0604020202020204" pitchFamily="34" charset="0"/>
                <a:cs typeface="Arial" panose="020B0604020202020204" pitchFamily="34" charset="0"/>
              </a:rPr>
              <a:t>. </a:t>
            </a:r>
            <a:r>
              <a:rPr lang="es-CO" sz="800" i="1" spc="-70" dirty="0">
                <a:latin typeface="Arial" panose="020B0604020202020204" pitchFamily="34" charset="0"/>
                <a:cs typeface="Arial" panose="020B0604020202020204" pitchFamily="34" charset="0"/>
              </a:rPr>
              <a:t>Co-herencia</a:t>
            </a:r>
            <a:r>
              <a:rPr lang="es-CO" sz="800" spc="-70" dirty="0">
                <a:latin typeface="Arial" panose="020B0604020202020204" pitchFamily="34" charset="0"/>
                <a:cs typeface="Arial" panose="020B0604020202020204" pitchFamily="34" charset="0"/>
              </a:rPr>
              <a:t>, </a:t>
            </a:r>
            <a:r>
              <a:rPr lang="es-CO" sz="800" i="1" spc="-70" dirty="0">
                <a:latin typeface="Arial" panose="020B0604020202020204" pitchFamily="34" charset="0"/>
                <a:cs typeface="Arial" panose="020B0604020202020204" pitchFamily="34" charset="0"/>
              </a:rPr>
              <a:t>14</a:t>
            </a:r>
            <a:r>
              <a:rPr lang="es-CO" sz="800" spc="-70" dirty="0">
                <a:latin typeface="Arial" panose="020B0604020202020204" pitchFamily="34" charset="0"/>
                <a:cs typeface="Arial" panose="020B0604020202020204" pitchFamily="34" charset="0"/>
              </a:rPr>
              <a:t>(26), 13-22.</a:t>
            </a:r>
          </a:p>
          <a:p>
            <a:pPr marL="216000" indent="-457200">
              <a:spcAft>
                <a:spcPts val="600"/>
              </a:spcAft>
            </a:pPr>
            <a:r>
              <a:rPr lang="es-CO" sz="800" spc="-70" dirty="0">
                <a:latin typeface="Arial" panose="020B0604020202020204" pitchFamily="34" charset="0"/>
                <a:cs typeface="Arial" panose="020B0604020202020204" pitchFamily="34" charset="0"/>
              </a:rPr>
              <a:t>*** García, F. (2012). </a:t>
            </a:r>
            <a:r>
              <a:rPr lang="es-CO" sz="800" i="1" spc="-70" dirty="0">
                <a:latin typeface="Arial" panose="020B0604020202020204" pitchFamily="34" charset="0"/>
                <a:cs typeface="Arial" panose="020B0604020202020204" pitchFamily="34" charset="0"/>
              </a:rPr>
              <a:t>Una mirada a la formación en Ingeniería en el contexto internacional</a:t>
            </a:r>
            <a:r>
              <a:rPr lang="es-CO" sz="800" spc="-70" dirty="0">
                <a:latin typeface="Arial" panose="020B0604020202020204" pitchFamily="34" charset="0"/>
                <a:cs typeface="Arial" panose="020B0604020202020204" pitchFamily="34" charset="0"/>
              </a:rPr>
              <a:t>. Bogotá: Asociación Colombiana de Facultades de Ingeniería. Recuperado de https://bit.ly/2pOcrTe</a:t>
            </a:r>
            <a:endParaRPr lang="es-CO" sz="800" spc="-40" dirty="0">
              <a:latin typeface="Arial" panose="020B0604020202020204" pitchFamily="34" charset="0"/>
              <a:cs typeface="Arial" panose="020B0604020202020204" pitchFamily="34" charset="0"/>
            </a:endParaRPr>
          </a:p>
          <a:p>
            <a:pPr>
              <a:lnSpc>
                <a:spcPct val="90000"/>
              </a:lnSpc>
            </a:pPr>
            <a:endParaRPr lang="es-CO" sz="800" spc="-70" dirty="0">
              <a:latin typeface="Arial" panose="020B0604020202020204" pitchFamily="34" charset="0"/>
              <a:cs typeface="Arial" panose="020B0604020202020204" pitchFamily="34" charset="0"/>
            </a:endParaRPr>
          </a:p>
          <a:p>
            <a:pPr>
              <a:lnSpc>
                <a:spcPct val="90000"/>
              </a:lnSpc>
            </a:pPr>
            <a:endParaRPr lang="es-CO" sz="800" dirty="0">
              <a:latin typeface="Arial"/>
              <a:cs typeface="Arial"/>
            </a:endParaRPr>
          </a:p>
          <a:p>
            <a:pPr>
              <a:lnSpc>
                <a:spcPct val="90000"/>
              </a:lnSpc>
            </a:pPr>
            <a:endParaRPr sz="800" dirty="0">
              <a:latin typeface="Arial"/>
              <a:cs typeface="Arial"/>
            </a:endParaRPr>
          </a:p>
        </p:txBody>
      </p:sp>
      <p:sp>
        <p:nvSpPr>
          <p:cNvPr id="7" name="object 5"/>
          <p:cNvSpPr txBox="1"/>
          <p:nvPr/>
        </p:nvSpPr>
        <p:spPr>
          <a:xfrm>
            <a:off x="4541520" y="1013534"/>
            <a:ext cx="4450080" cy="4012893"/>
          </a:xfrm>
          <a:prstGeom prst="rect">
            <a:avLst/>
          </a:prstGeom>
        </p:spPr>
        <p:txBody>
          <a:bodyPr vert="horz" wrap="square" lIns="0" tIns="12700" rIns="0" bIns="0" rtlCol="0">
            <a:spAutoFit/>
          </a:bodyPr>
          <a:lstStyle/>
          <a:p>
            <a:pPr marL="12700" marR="5080" algn="just">
              <a:lnSpc>
                <a:spcPct val="90000"/>
              </a:lnSpc>
              <a:spcBef>
                <a:spcPts val="100"/>
              </a:spcBef>
            </a:pPr>
            <a:r>
              <a:rPr lang="es-CO" sz="1100" b="1" spc="-70" dirty="0">
                <a:cs typeface="Arial"/>
              </a:rPr>
              <a:t>La ilusión referencial</a:t>
            </a:r>
            <a:r>
              <a:rPr lang="es-CO" sz="1100" b="1" spc="-70" dirty="0">
                <a:solidFill>
                  <a:schemeClr val="accent5">
                    <a:lumMod val="75000"/>
                  </a:schemeClr>
                </a:solidFill>
                <a:cs typeface="Arial"/>
              </a:rPr>
              <a:t>*</a:t>
            </a:r>
          </a:p>
          <a:p>
            <a:pPr marL="12700" marR="5080" algn="just">
              <a:lnSpc>
                <a:spcPct val="90000"/>
              </a:lnSpc>
              <a:spcBef>
                <a:spcPts val="100"/>
              </a:spcBef>
            </a:pPr>
            <a:r>
              <a:rPr lang="es-CO" sz="1100" spc="-70" dirty="0">
                <a:cs typeface="Arial"/>
              </a:rPr>
              <a:t>Michael </a:t>
            </a:r>
            <a:r>
              <a:rPr lang="fr-FR" sz="1100" spc="-70" dirty="0">
                <a:cs typeface="Arial"/>
              </a:rPr>
              <a:t>Rifaterre</a:t>
            </a:r>
          </a:p>
          <a:p>
            <a:pPr marL="12700" marR="5080" algn="just">
              <a:spcBef>
                <a:spcPts val="100"/>
              </a:spcBef>
            </a:pPr>
            <a:r>
              <a:rPr lang="es-CO" sz="1100" spc="-70" dirty="0">
                <a:solidFill>
                  <a:schemeClr val="accent5">
                    <a:lumMod val="75000"/>
                  </a:schemeClr>
                </a:solidFill>
                <a:cs typeface="Arial"/>
              </a:rPr>
              <a:t>*</a:t>
            </a:r>
            <a:r>
              <a:rPr lang="es-CO" sz="1100" spc="-70" dirty="0">
                <a:cs typeface="Arial"/>
              </a:rPr>
              <a:t>Esta traducción fue realizada por Juanita Olivera Vélez, estudiante de Maestría en Literatura de la Universidad de Estocolmo, Suecia; </a:t>
            </a:r>
            <a:r>
              <a:rPr lang="es-CO" sz="1100" spc="-70" dirty="0">
                <a:solidFill>
                  <a:schemeClr val="accent5">
                    <a:lumMod val="75000"/>
                  </a:schemeClr>
                </a:solidFill>
                <a:cs typeface="Arial"/>
              </a:rPr>
              <a:t>el artículo fue publicado por primera vez en</a:t>
            </a:r>
            <a:r>
              <a:rPr lang="es-CO" sz="1100" spc="-70" dirty="0">
                <a:cs typeface="Arial"/>
              </a:rPr>
              <a:t> 1978 en la revista </a:t>
            </a:r>
            <a:r>
              <a:rPr lang="es-CO" sz="1100" i="1" spc="-70" dirty="0">
                <a:solidFill>
                  <a:schemeClr val="accent5">
                    <a:lumMod val="75000"/>
                  </a:schemeClr>
                </a:solidFill>
                <a:cs typeface="Arial"/>
              </a:rPr>
              <a:t>Columbia </a:t>
            </a:r>
            <a:r>
              <a:rPr lang="en-US" sz="1100" i="1" spc="-70" dirty="0">
                <a:solidFill>
                  <a:schemeClr val="accent5">
                    <a:lumMod val="75000"/>
                  </a:schemeClr>
                </a:solidFill>
                <a:cs typeface="Arial"/>
              </a:rPr>
              <a:t>Review</a:t>
            </a:r>
            <a:r>
              <a:rPr lang="es-CO" sz="1100" spc="-70" dirty="0">
                <a:solidFill>
                  <a:schemeClr val="accent5">
                    <a:lumMod val="75000"/>
                  </a:schemeClr>
                </a:solidFill>
                <a:cs typeface="Arial"/>
              </a:rPr>
              <a:t>, </a:t>
            </a:r>
            <a:r>
              <a:rPr lang="es-CO" sz="1100" i="1" spc="-70" dirty="0">
                <a:solidFill>
                  <a:schemeClr val="accent5">
                    <a:lumMod val="75000"/>
                  </a:schemeClr>
                </a:solidFill>
                <a:cs typeface="Arial"/>
              </a:rPr>
              <a:t>57</a:t>
            </a:r>
            <a:r>
              <a:rPr lang="es-CO" sz="1100" spc="-70" dirty="0">
                <a:solidFill>
                  <a:schemeClr val="accent5">
                    <a:lumMod val="75000"/>
                  </a:schemeClr>
                </a:solidFill>
                <a:cs typeface="Arial"/>
              </a:rPr>
              <a:t>(2), pp. 21-35. Esta versión se publica con la autorización de </a:t>
            </a:r>
            <a:r>
              <a:rPr lang="en-US" sz="1100" spc="-70" dirty="0">
                <a:solidFill>
                  <a:schemeClr val="accent5">
                    <a:lumMod val="75000"/>
                  </a:schemeClr>
                </a:solidFill>
                <a:cs typeface="Arial"/>
              </a:rPr>
              <a:t>Jason </a:t>
            </a:r>
            <a:r>
              <a:rPr lang="fr-FR" sz="1100" spc="-70" dirty="0">
                <a:solidFill>
                  <a:schemeClr val="accent5">
                    <a:lumMod val="75000"/>
                  </a:schemeClr>
                </a:solidFill>
                <a:cs typeface="Arial"/>
              </a:rPr>
              <a:t>Riffaterre</a:t>
            </a:r>
            <a:r>
              <a:rPr lang="en-US" sz="1100" spc="-70" dirty="0">
                <a:solidFill>
                  <a:schemeClr val="accent5">
                    <a:lumMod val="75000"/>
                  </a:schemeClr>
                </a:solidFill>
                <a:cs typeface="Arial"/>
              </a:rPr>
              <a:t> </a:t>
            </a:r>
            <a:r>
              <a:rPr lang="es-CO" sz="1100" spc="-70" dirty="0">
                <a:cs typeface="Arial"/>
              </a:rPr>
              <a:t>(</a:t>
            </a:r>
            <a:r>
              <a:rPr lang="en-US" sz="1100" spc="-70" dirty="0">
                <a:cs typeface="Arial"/>
              </a:rPr>
              <a:t>Assistant Director for Undergraduate Student Affairs, Hunter College, School of Education</a:t>
            </a:r>
            <a:r>
              <a:rPr lang="es-CO" sz="1100" spc="-70" dirty="0">
                <a:cs typeface="Arial"/>
              </a:rPr>
              <a:t>, New York, USA).</a:t>
            </a:r>
            <a:r>
              <a:rPr lang="de-DE" sz="1000" spc="-70" dirty="0">
                <a:cs typeface="Arial"/>
              </a:rPr>
              <a:t>*</a:t>
            </a:r>
          </a:p>
          <a:p>
            <a:pPr marL="12700" marR="5080" algn="ctr">
              <a:spcBef>
                <a:spcPts val="100"/>
              </a:spcBef>
            </a:pPr>
            <a:r>
              <a:rPr lang="de-DE" sz="1400" b="1" spc="-70" dirty="0">
                <a:solidFill>
                  <a:schemeClr val="accent4">
                    <a:lumMod val="75000"/>
                  </a:schemeClr>
                </a:solidFill>
                <a:cs typeface="Times New Roman" panose="02020603050405020304" pitchFamily="18" charset="0"/>
              </a:rPr>
              <a:t>~ ~ ~</a:t>
            </a:r>
            <a:r>
              <a:rPr lang="de-DE" sz="1400" b="1" spc="-70" dirty="0">
                <a:cs typeface="Times New Roman" panose="02020603050405020304" pitchFamily="18" charset="0"/>
              </a:rPr>
              <a:t> </a:t>
            </a:r>
          </a:p>
          <a:p>
            <a:pPr marL="12700" marR="5080" algn="just">
              <a:spcBef>
                <a:spcPts val="100"/>
              </a:spcBef>
            </a:pPr>
            <a:r>
              <a:rPr lang="es-CO" sz="1000" dirty="0">
                <a:solidFill>
                  <a:schemeClr val="accent5">
                    <a:lumMod val="75000"/>
                  </a:schemeClr>
                </a:solidFill>
              </a:rPr>
              <a:t>Por razón de su extensión, hemos optado por publicar las dos primeras partes del discurso de Cerbeleón Pinzón </a:t>
            </a:r>
            <a:r>
              <a:rPr lang="es-CO" sz="1000" i="1" dirty="0">
                <a:solidFill>
                  <a:schemeClr val="accent5">
                    <a:lumMod val="75000"/>
                  </a:schemeClr>
                </a:solidFill>
              </a:rPr>
              <a:t>Sobre la Paz Pública</a:t>
            </a:r>
            <a:r>
              <a:rPr lang="es-CO" sz="1000" dirty="0">
                <a:solidFill>
                  <a:schemeClr val="accent5">
                    <a:lumMod val="75000"/>
                  </a:schemeClr>
                </a:solidFill>
              </a:rPr>
              <a:t> </a:t>
            </a:r>
            <a:r>
              <a:rPr lang="es-CO" sz="1000" dirty="0"/>
              <a:t>y así dejar una idea en el lector de su importancia, además de sembrar la inquietud de conocerlo en su totalidad; </a:t>
            </a:r>
            <a:r>
              <a:rPr lang="es-CO" sz="1000" dirty="0">
                <a:solidFill>
                  <a:schemeClr val="accent5">
                    <a:lumMod val="75000"/>
                  </a:schemeClr>
                </a:solidFill>
              </a:rPr>
              <a:t>por eso remitimos a la colección digital de la Sala Patrimonial de la Biblioteca Luis Echavarría Villegas, de la Universidad Eafit, en donde quien esté interesado podrá acceder al discurso completo. Hemos optado por mantener la ortografía original del texto ya que ella era un medio de expresión de las filiaciones políticas de los escritores</a:t>
            </a:r>
            <a:r>
              <a:rPr lang="es-CO" sz="1000" dirty="0"/>
              <a:t>.**</a:t>
            </a:r>
          </a:p>
          <a:p>
            <a:pPr marL="12700" marR="5080" algn="just">
              <a:spcBef>
                <a:spcPts val="100"/>
              </a:spcBef>
            </a:pPr>
            <a:r>
              <a:rPr lang="es-CO" sz="1000" spc="-70" dirty="0">
                <a:cs typeface="Arial"/>
              </a:rPr>
              <a:t>                                                                                                        </a:t>
            </a:r>
            <a:r>
              <a:rPr lang="de-DE" sz="1400" b="1" spc="-70" dirty="0">
                <a:solidFill>
                  <a:schemeClr val="accent4">
                    <a:lumMod val="75000"/>
                  </a:schemeClr>
                </a:solidFill>
                <a:cs typeface="Times New Roman" panose="02020603050405020304" pitchFamily="18" charset="0"/>
              </a:rPr>
              <a:t>~ ~ ~ </a:t>
            </a:r>
          </a:p>
          <a:p>
            <a:pPr marL="12700" marR="5080" algn="ctr">
              <a:lnSpc>
                <a:spcPct val="90000"/>
              </a:lnSpc>
              <a:spcBef>
                <a:spcPts val="100"/>
              </a:spcBef>
            </a:pPr>
            <a:r>
              <a:rPr lang="es-CO" sz="1100" b="1" cap="small" spc="-70" dirty="0">
                <a:cs typeface="Arial"/>
              </a:rPr>
              <a:t>una mirada a la formación en ingeniería en el contexto internacional</a:t>
            </a:r>
          </a:p>
          <a:p>
            <a:pPr marL="12700" marR="5080" algn="ctr">
              <a:lnSpc>
                <a:spcPct val="90000"/>
              </a:lnSpc>
              <a:spcBef>
                <a:spcPts val="100"/>
              </a:spcBef>
            </a:pPr>
            <a:r>
              <a:rPr lang="es-CO" sz="1100" cap="small" spc="-70" dirty="0">
                <a:cs typeface="Arial"/>
              </a:rPr>
              <a:t>contribución al análisis pest (política, economía, sociedad, tecnología)</a:t>
            </a:r>
          </a:p>
          <a:p>
            <a:pPr marL="12700" marR="5080" algn="ctr">
              <a:lnSpc>
                <a:spcPct val="90000"/>
              </a:lnSpc>
              <a:spcBef>
                <a:spcPts val="100"/>
              </a:spcBef>
            </a:pPr>
            <a:r>
              <a:rPr lang="es-CO" sz="1100" cap="small" spc="-70" dirty="0">
                <a:latin typeface="Times New Roman" panose="02020603050405020304" pitchFamily="18" charset="0"/>
                <a:cs typeface="Times New Roman" panose="02020603050405020304" pitchFamily="18" charset="0"/>
              </a:rPr>
              <a:t>“</a:t>
            </a:r>
            <a:r>
              <a:rPr lang="es-CO" sz="1100" cap="small" spc="-70" dirty="0">
                <a:cs typeface="Arial"/>
              </a:rPr>
              <a:t>plan estratégico </a:t>
            </a:r>
            <a:r>
              <a:rPr lang="es-CO" sz="1050" cap="small" spc="-70" dirty="0">
                <a:cs typeface="Arial"/>
              </a:rPr>
              <a:t>2013-2020</a:t>
            </a:r>
            <a:r>
              <a:rPr lang="es-CO" sz="1100" cap="small" spc="-70" dirty="0">
                <a:latin typeface="Times New Roman" panose="02020603050405020304" pitchFamily="18" charset="0"/>
                <a:cs typeface="Times New Roman" panose="02020603050405020304" pitchFamily="18" charset="0"/>
              </a:rPr>
              <a:t>”</a:t>
            </a:r>
          </a:p>
          <a:p>
            <a:pPr marL="12700" marR="5080" algn="ctr">
              <a:lnSpc>
                <a:spcPct val="90000"/>
              </a:lnSpc>
              <a:spcBef>
                <a:spcPts val="100"/>
              </a:spcBef>
            </a:pPr>
            <a:r>
              <a:rPr lang="es-CO" sz="1100" cap="small" spc="-70" dirty="0">
                <a:cs typeface="Arial"/>
              </a:rPr>
              <a:t>asociación colombiana de facultades de ingeniería</a:t>
            </a:r>
          </a:p>
          <a:p>
            <a:pPr marL="12700" marR="5080" algn="ctr">
              <a:lnSpc>
                <a:spcPct val="90000"/>
              </a:lnSpc>
              <a:spcBef>
                <a:spcPts val="100"/>
              </a:spcBef>
            </a:pPr>
            <a:r>
              <a:rPr lang="es-CO" sz="1100" cap="small" spc="-70" dirty="0">
                <a:cs typeface="Arial"/>
              </a:rPr>
              <a:t>fernando garcía gonzález</a:t>
            </a:r>
            <a:r>
              <a:rPr lang="es-CO" sz="1100" b="1" cap="small" spc="-70" baseline="30000" dirty="0">
                <a:solidFill>
                  <a:schemeClr val="accent5">
                    <a:lumMod val="75000"/>
                  </a:schemeClr>
                </a:solidFill>
                <a:cs typeface="Arial"/>
              </a:rPr>
              <a:t>1</a:t>
            </a:r>
          </a:p>
          <a:p>
            <a:pPr marL="12700" marR="5080" algn="ctr">
              <a:lnSpc>
                <a:spcPct val="90000"/>
              </a:lnSpc>
              <a:spcBef>
                <a:spcPts val="100"/>
              </a:spcBef>
            </a:pPr>
            <a:r>
              <a:rPr lang="es-CO" sz="1000" cap="small" spc="-70" dirty="0">
                <a:cs typeface="Arial"/>
              </a:rPr>
              <a:t>Octubre 2012</a:t>
            </a:r>
          </a:p>
          <a:p>
            <a:pPr marL="12700" marR="5080" algn="ctr">
              <a:lnSpc>
                <a:spcPct val="90000"/>
              </a:lnSpc>
              <a:spcBef>
                <a:spcPts val="100"/>
              </a:spcBef>
            </a:pPr>
            <a:r>
              <a:rPr lang="es-CO" sz="1100" cap="small" spc="-70" dirty="0">
                <a:cs typeface="Arial"/>
              </a:rPr>
              <a:t> </a:t>
            </a:r>
          </a:p>
          <a:p>
            <a:pPr marL="12700" marR="5080">
              <a:lnSpc>
                <a:spcPct val="90000"/>
              </a:lnSpc>
              <a:spcBef>
                <a:spcPts val="100"/>
              </a:spcBef>
            </a:pPr>
            <a:r>
              <a:rPr lang="es-CO" sz="1100" cap="small" spc="-70" dirty="0">
                <a:latin typeface="Times New Roman" panose="02020603050405020304" pitchFamily="18" charset="0"/>
                <a:cs typeface="Arial"/>
              </a:rPr>
              <a:t>   </a:t>
            </a:r>
            <a:endParaRPr lang="es-CO" sz="1100" b="1" cap="small" spc="-70" dirty="0">
              <a:cs typeface="Arial"/>
            </a:endParaRPr>
          </a:p>
        </p:txBody>
      </p:sp>
      <p:sp>
        <p:nvSpPr>
          <p:cNvPr id="11" name="Rectangle 4"/>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2" name="Rectangle 5"/>
          <p:cNvSpPr>
            <a:spLocks noChangeArrowheads="1"/>
          </p:cNvSpPr>
          <p:nvPr/>
        </p:nvSpPr>
        <p:spPr bwMode="auto">
          <a:xfrm>
            <a:off x="857250" y="788618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ChangeArrowheads="1"/>
          </p:cNvSpPr>
          <p:nvPr/>
        </p:nvSpPr>
        <p:spPr bwMode="auto">
          <a:xfrm>
            <a:off x="857250" y="802588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15" name="Rectángulo 14"/>
          <p:cNvSpPr/>
          <p:nvPr/>
        </p:nvSpPr>
        <p:spPr>
          <a:xfrm>
            <a:off x="4557364" y="4600750"/>
            <a:ext cx="4572000" cy="815608"/>
          </a:xfrm>
          <a:prstGeom prst="rect">
            <a:avLst/>
          </a:prstGeom>
        </p:spPr>
        <p:txBody>
          <a:bodyPr wrap="square">
            <a:spAutoFit/>
          </a:bodyPr>
          <a:lstStyle/>
          <a:p>
            <a:pPr lvl="0" eaLnBrk="0" fontAlgn="base" hangingPunct="0">
              <a:spcBef>
                <a:spcPct val="0"/>
              </a:spcBef>
              <a:spcAft>
                <a:spcPct val="0"/>
              </a:spcAft>
            </a:pPr>
            <a:r>
              <a:rPr lang="es-CO" altLang="es-CO" sz="900" dirty="0">
                <a:solidFill>
                  <a:schemeClr val="accent5">
                    <a:lumMod val="75000"/>
                  </a:schemeClr>
                </a:solidFill>
              </a:rPr>
              <a:t>1 Algunos apartes de este trabajo se han tomado, con la autorización del Departamento de Ingeniería Electrónica de la Pontificia Universidad Javeriana, del documento: «Reflexiones sobre el Pasado y Presente de la Ingeniería Electrónica», de Fernando García (2010).</a:t>
            </a:r>
            <a:r>
              <a:rPr lang="es-CO" altLang="es-CO" sz="900" dirty="0"/>
              <a:t>***</a:t>
            </a:r>
          </a:p>
          <a:p>
            <a:pPr lvl="0" eaLnBrk="0" fontAlgn="base" hangingPunct="0">
              <a:spcBef>
                <a:spcPct val="0"/>
              </a:spcBef>
              <a:spcAft>
                <a:spcPct val="0"/>
              </a:spcAft>
            </a:pPr>
            <a:endParaRPr lang="es-CO" altLang="es-CO" sz="1000" dirty="0">
              <a:solidFill>
                <a:schemeClr val="accent2">
                  <a:lumMod val="75000"/>
                </a:schemeClr>
              </a:solidFill>
            </a:endParaRPr>
          </a:p>
          <a:p>
            <a:pPr lvl="0" eaLnBrk="0" fontAlgn="base" hangingPunct="0">
              <a:spcBef>
                <a:spcPct val="0"/>
              </a:spcBef>
              <a:spcAft>
                <a:spcPct val="0"/>
              </a:spcAft>
            </a:pPr>
            <a:endParaRPr lang="es-CO" altLang="es-CO" sz="1000" dirty="0">
              <a:solidFill>
                <a:schemeClr val="accent2">
                  <a:lumMod val="75000"/>
                </a:schemeClr>
              </a:solidFill>
            </a:endParaRPr>
          </a:p>
        </p:txBody>
      </p:sp>
    </p:spTree>
    <p:extLst>
      <p:ext uri="{BB962C8B-B14F-4D97-AF65-F5344CB8AC3E}">
        <p14:creationId xmlns:p14="http://schemas.microsoft.com/office/powerpoint/2010/main" val="1746043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735682409"/>
              </p:ext>
            </p:extLst>
          </p:nvPr>
        </p:nvGraphicFramePr>
        <p:xfrm>
          <a:off x="0" y="0"/>
          <a:ext cx="9137015" cy="5138420"/>
        </p:xfrm>
        <a:graphic>
          <a:graphicData uri="http://schemas.openxmlformats.org/drawingml/2006/table">
            <a:tbl>
              <a:tblPr firstRow="1" bandRow="1">
                <a:tableStyleId>{2D5ABB26-0587-4C30-8999-92F81FD0307C}</a:tableStyleId>
              </a:tblPr>
              <a:tblGrid>
                <a:gridCol w="2811145">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2973070">
                  <a:extLst>
                    <a:ext uri="{9D8B030D-6E8A-4147-A177-3AD203B41FA5}">
                      <a16:colId xmlns:a16="http://schemas.microsoft.com/office/drawing/2014/main" val="20002"/>
                    </a:ext>
                  </a:extLst>
                </a:gridCol>
              </a:tblGrid>
              <a:tr h="913765">
                <a:tc>
                  <a:txBody>
                    <a:bodyPr/>
                    <a:lstStyle/>
                    <a:p>
                      <a:pPr>
                        <a:lnSpc>
                          <a:spcPct val="100000"/>
                        </a:lnSpc>
                      </a:pPr>
                      <a:endParaRPr sz="1000" dirty="0">
                        <a:latin typeface="Times New Roman"/>
                        <a:cs typeface="Times New Roman"/>
                      </a:endParaRPr>
                    </a:p>
                  </a:txBody>
                  <a:tcPr marL="0" marR="0" marT="0" marB="0">
                    <a:lnB w="12700">
                      <a:solidFill>
                        <a:srgbClr val="FFFFFF"/>
                      </a:solidFill>
                      <a:prstDash val="solid"/>
                    </a:lnB>
                  </a:tcPr>
                </a:tc>
                <a:tc>
                  <a:txBody>
                    <a:bodyPr/>
                    <a:lstStyle/>
                    <a:p>
                      <a:pPr>
                        <a:lnSpc>
                          <a:spcPct val="100000"/>
                        </a:lnSpc>
                      </a:pPr>
                      <a:endParaRPr sz="1800" dirty="0">
                        <a:latin typeface="Times New Roman"/>
                        <a:cs typeface="Times New Roman"/>
                      </a:endParaRPr>
                    </a:p>
                    <a:p>
                      <a:pPr marL="194310">
                        <a:lnSpc>
                          <a:spcPct val="100000"/>
                        </a:lnSpc>
                        <a:spcBef>
                          <a:spcPts val="1160"/>
                        </a:spcBef>
                      </a:pPr>
                      <a:r>
                        <a:rPr sz="1800" b="1" spc="-105" dirty="0">
                          <a:solidFill>
                            <a:srgbClr val="FFFFFF"/>
                          </a:solidFill>
                          <a:latin typeface="Trebuchet MS"/>
                          <a:cs typeface="Trebuchet MS"/>
                        </a:rPr>
                        <a:t>Estrategias </a:t>
                      </a:r>
                      <a:r>
                        <a:rPr sz="1800" b="1" spc="-100" dirty="0">
                          <a:solidFill>
                            <a:srgbClr val="FFFFFF"/>
                          </a:solidFill>
                          <a:latin typeface="Trebuchet MS"/>
                          <a:cs typeface="Trebuchet MS"/>
                        </a:rPr>
                        <a:t>discursivas para</a:t>
                      </a:r>
                      <a:r>
                        <a:rPr sz="1800" b="1" spc="-285" dirty="0">
                          <a:solidFill>
                            <a:srgbClr val="FFFFFF"/>
                          </a:solidFill>
                          <a:latin typeface="Trebuchet MS"/>
                          <a:cs typeface="Trebuchet MS"/>
                        </a:rPr>
                        <a:t> </a:t>
                      </a:r>
                      <a:r>
                        <a:rPr sz="1800" b="1" spc="-114" dirty="0">
                          <a:solidFill>
                            <a:srgbClr val="FFFFFF"/>
                          </a:solidFill>
                          <a:latin typeface="Trebuchet MS"/>
                          <a:cs typeface="Trebuchet MS"/>
                        </a:rPr>
                        <a:t>citar</a:t>
                      </a:r>
                      <a:endParaRPr sz="1800" dirty="0">
                        <a:latin typeface="Trebuchet MS"/>
                        <a:cs typeface="Trebuchet MS"/>
                      </a:endParaRPr>
                    </a:p>
                  </a:txBody>
                  <a:tcPr marL="0" marR="0" marT="0" marB="0">
                    <a:lnB w="12700">
                      <a:solidFill>
                        <a:srgbClr val="FFFFFF"/>
                      </a:solidFill>
                      <a:prstDash val="solid"/>
                    </a:lnB>
                    <a:solidFill>
                      <a:srgbClr val="1F487C"/>
                    </a:solidFill>
                  </a:tcPr>
                </a:tc>
                <a:tc>
                  <a:txBody>
                    <a:bodyPr/>
                    <a:lstStyle/>
                    <a:p>
                      <a:pPr>
                        <a:lnSpc>
                          <a:spcPct val="100000"/>
                        </a:lnSpc>
                      </a:pPr>
                      <a:endParaRPr sz="1000">
                        <a:latin typeface="Times New Roman"/>
                        <a:cs typeface="Times New Roman"/>
                      </a:endParaRPr>
                    </a:p>
                  </a:txBody>
                  <a:tcPr marL="0" marR="0" marT="0" marB="0">
                    <a:lnB w="12700">
                      <a:solidFill>
                        <a:srgbClr val="FFFFFF"/>
                      </a:solidFill>
                      <a:prstDash val="solid"/>
                    </a:lnB>
                    <a:solidFill>
                      <a:srgbClr val="1F487C"/>
                    </a:solidFill>
                  </a:tcPr>
                </a:tc>
                <a:extLst>
                  <a:ext uri="{0D108BD9-81ED-4DB2-BD59-A6C34878D82A}">
                    <a16:rowId xmlns:a16="http://schemas.microsoft.com/office/drawing/2014/main" val="10000"/>
                  </a:ext>
                </a:extLst>
              </a:tr>
              <a:tr h="299085">
                <a:tc>
                  <a:txBody>
                    <a:bodyPr/>
                    <a:lstStyle/>
                    <a:p>
                      <a:pPr marL="91440">
                        <a:lnSpc>
                          <a:spcPct val="100000"/>
                        </a:lnSpc>
                        <a:spcBef>
                          <a:spcPts val="295"/>
                        </a:spcBef>
                      </a:pPr>
                      <a:r>
                        <a:rPr sz="1100" b="1" spc="-60" dirty="0">
                          <a:solidFill>
                            <a:srgbClr val="FFFFFF"/>
                          </a:solidFill>
                          <a:latin typeface="Trebuchet MS"/>
                          <a:cs typeface="Trebuchet MS"/>
                        </a:rPr>
                        <a:t>Resumir</a:t>
                      </a:r>
                      <a:endParaRPr sz="1100">
                        <a:latin typeface="Trebuchet MS"/>
                        <a:cs typeface="Trebuchet MS"/>
                      </a:endParaRPr>
                    </a:p>
                  </a:txBody>
                  <a:tcPr marL="0" marR="0" marT="37465" marB="0">
                    <a:lnL w="6350">
                      <a:solidFill>
                        <a:srgbClr val="FFFFFF"/>
                      </a:solidFill>
                      <a:prstDash val="solid"/>
                    </a:lnL>
                    <a:lnR w="12700">
                      <a:solidFill>
                        <a:srgbClr val="FFFFFF"/>
                      </a:solidFill>
                      <a:prstDash val="solid"/>
                    </a:lnR>
                    <a:lnT w="12700">
                      <a:solidFill>
                        <a:srgbClr val="FFFFFF"/>
                      </a:solidFill>
                      <a:prstDash val="solid"/>
                    </a:lnT>
                    <a:solidFill>
                      <a:srgbClr val="4F81BC"/>
                    </a:solidFill>
                  </a:tcPr>
                </a:tc>
                <a:tc>
                  <a:txBody>
                    <a:bodyPr/>
                    <a:lstStyle/>
                    <a:p>
                      <a:pPr marL="95250">
                        <a:lnSpc>
                          <a:spcPct val="100000"/>
                        </a:lnSpc>
                        <a:spcBef>
                          <a:spcPts val="295"/>
                        </a:spcBef>
                      </a:pPr>
                      <a:r>
                        <a:rPr sz="1100" b="1" spc="-70" dirty="0">
                          <a:solidFill>
                            <a:srgbClr val="FFFFFF"/>
                          </a:solidFill>
                          <a:latin typeface="Trebuchet MS"/>
                          <a:cs typeface="Trebuchet MS"/>
                        </a:rPr>
                        <a:t>Generalizar</a:t>
                      </a:r>
                      <a:endParaRPr sz="1100">
                        <a:latin typeface="Trebuchet MS"/>
                        <a:cs typeface="Trebuchet MS"/>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solidFill>
                      <a:srgbClr val="4F81BC"/>
                    </a:solidFill>
                  </a:tcPr>
                </a:tc>
                <a:tc>
                  <a:txBody>
                    <a:bodyPr/>
                    <a:lstStyle/>
                    <a:p>
                      <a:pPr marL="95885">
                        <a:lnSpc>
                          <a:spcPct val="100000"/>
                        </a:lnSpc>
                        <a:spcBef>
                          <a:spcPts val="295"/>
                        </a:spcBef>
                      </a:pPr>
                      <a:r>
                        <a:rPr sz="1100" b="1" spc="-65" dirty="0">
                          <a:solidFill>
                            <a:srgbClr val="FFFFFF"/>
                          </a:solidFill>
                          <a:latin typeface="Trebuchet MS"/>
                          <a:cs typeface="Trebuchet MS"/>
                        </a:rPr>
                        <a:t>Parafrasear</a:t>
                      </a:r>
                      <a:endParaRPr sz="1100">
                        <a:latin typeface="Trebuchet MS"/>
                        <a:cs typeface="Trebuchet MS"/>
                      </a:endParaRPr>
                    </a:p>
                  </a:txBody>
                  <a:tcPr marL="0" marR="0" marT="37465" marB="0">
                    <a:lnL w="12700">
                      <a:solidFill>
                        <a:srgbClr val="FFFFFF"/>
                      </a:solidFill>
                      <a:prstDash val="solid"/>
                    </a:lnL>
                    <a:lnR w="6350">
                      <a:solidFill>
                        <a:srgbClr val="FFFFFF"/>
                      </a:solidFill>
                      <a:prstDash val="solid"/>
                    </a:lnR>
                    <a:lnT w="12700">
                      <a:solidFill>
                        <a:srgbClr val="FFFFFF"/>
                      </a:solidFill>
                      <a:prstDash val="solid"/>
                    </a:lnT>
                    <a:solidFill>
                      <a:srgbClr val="4F81BC"/>
                    </a:solidFill>
                  </a:tcPr>
                </a:tc>
                <a:extLst>
                  <a:ext uri="{0D108BD9-81ED-4DB2-BD59-A6C34878D82A}">
                    <a16:rowId xmlns:a16="http://schemas.microsoft.com/office/drawing/2014/main" val="10001"/>
                  </a:ext>
                </a:extLst>
              </a:tr>
              <a:tr h="847090">
                <a:tc>
                  <a:txBody>
                    <a:bodyPr/>
                    <a:lstStyle/>
                    <a:p>
                      <a:pPr>
                        <a:lnSpc>
                          <a:spcPct val="100000"/>
                        </a:lnSpc>
                        <a:spcBef>
                          <a:spcPts val="35"/>
                        </a:spcBef>
                      </a:pPr>
                      <a:endParaRPr sz="1350">
                        <a:latin typeface="Times New Roman"/>
                        <a:cs typeface="Times New Roman"/>
                      </a:endParaRPr>
                    </a:p>
                    <a:p>
                      <a:pPr marL="91440">
                        <a:lnSpc>
                          <a:spcPct val="100000"/>
                        </a:lnSpc>
                      </a:pPr>
                      <a:r>
                        <a:rPr sz="1000" spc="-65" dirty="0">
                          <a:latin typeface="Arial"/>
                          <a:cs typeface="Arial"/>
                        </a:rPr>
                        <a:t>Condensación </a:t>
                      </a:r>
                      <a:r>
                        <a:rPr sz="1000" spc="-45" dirty="0">
                          <a:latin typeface="Arial"/>
                          <a:cs typeface="Arial"/>
                        </a:rPr>
                        <a:t>de </a:t>
                      </a:r>
                      <a:r>
                        <a:rPr sz="1000" spc="-40" dirty="0">
                          <a:latin typeface="Arial"/>
                          <a:cs typeface="Arial"/>
                        </a:rPr>
                        <a:t>la </a:t>
                      </a:r>
                      <a:r>
                        <a:rPr sz="1000" spc="-30" dirty="0">
                          <a:latin typeface="Arial"/>
                          <a:cs typeface="Arial"/>
                        </a:rPr>
                        <a:t>información </a:t>
                      </a:r>
                      <a:r>
                        <a:rPr sz="1000" spc="-35" dirty="0">
                          <a:latin typeface="Arial"/>
                          <a:cs typeface="Arial"/>
                        </a:rPr>
                        <a:t>del </a:t>
                      </a:r>
                      <a:r>
                        <a:rPr sz="1000" spc="-15" dirty="0">
                          <a:latin typeface="Arial"/>
                          <a:cs typeface="Arial"/>
                        </a:rPr>
                        <a:t>texto</a:t>
                      </a:r>
                      <a:r>
                        <a:rPr sz="1000" spc="-80" dirty="0">
                          <a:latin typeface="Arial"/>
                          <a:cs typeface="Arial"/>
                        </a:rPr>
                        <a:t> </a:t>
                      </a:r>
                      <a:r>
                        <a:rPr sz="1000" spc="-20" dirty="0">
                          <a:latin typeface="Arial"/>
                          <a:cs typeface="Arial"/>
                        </a:rPr>
                        <a:t>referido</a:t>
                      </a:r>
                      <a:endParaRPr sz="1000">
                        <a:latin typeface="Arial"/>
                        <a:cs typeface="Arial"/>
                      </a:endParaRPr>
                    </a:p>
                  </a:txBody>
                  <a:tcPr marL="0" marR="0" marT="4445" marB="0">
                    <a:lnL w="635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a:lnSpc>
                          <a:spcPct val="100000"/>
                        </a:lnSpc>
                        <a:spcBef>
                          <a:spcPts val="35"/>
                        </a:spcBef>
                      </a:pPr>
                      <a:endParaRPr sz="1350">
                        <a:latin typeface="Times New Roman"/>
                        <a:cs typeface="Times New Roman"/>
                      </a:endParaRPr>
                    </a:p>
                    <a:p>
                      <a:pPr marL="95250">
                        <a:lnSpc>
                          <a:spcPct val="100000"/>
                        </a:lnSpc>
                      </a:pPr>
                      <a:r>
                        <a:rPr sz="1000" spc="-90" dirty="0">
                          <a:latin typeface="Arial"/>
                          <a:cs typeface="Arial"/>
                        </a:rPr>
                        <a:t>Lo </a:t>
                      </a:r>
                      <a:r>
                        <a:rPr sz="1000" spc="-45" dirty="0">
                          <a:latin typeface="Arial"/>
                          <a:cs typeface="Arial"/>
                        </a:rPr>
                        <a:t>que </a:t>
                      </a:r>
                      <a:r>
                        <a:rPr sz="1000" spc="-50" dirty="0">
                          <a:latin typeface="Arial"/>
                          <a:cs typeface="Arial"/>
                        </a:rPr>
                        <a:t>han </a:t>
                      </a:r>
                      <a:r>
                        <a:rPr sz="1000" spc="-35" dirty="0">
                          <a:latin typeface="Arial"/>
                          <a:cs typeface="Arial"/>
                        </a:rPr>
                        <a:t>dicho </a:t>
                      </a:r>
                      <a:r>
                        <a:rPr sz="1000" spc="-20" dirty="0">
                          <a:latin typeface="Arial"/>
                          <a:cs typeface="Arial"/>
                        </a:rPr>
                        <a:t>otros</a:t>
                      </a:r>
                      <a:r>
                        <a:rPr sz="1000" spc="-70" dirty="0">
                          <a:latin typeface="Arial"/>
                          <a:cs typeface="Arial"/>
                        </a:rPr>
                        <a:t> </a:t>
                      </a:r>
                      <a:r>
                        <a:rPr sz="1000" spc="-35" dirty="0">
                          <a:latin typeface="Arial"/>
                          <a:cs typeface="Arial"/>
                        </a:rPr>
                        <a:t>autores.</a:t>
                      </a:r>
                      <a:endParaRPr sz="1000">
                        <a:latin typeface="Arial"/>
                        <a:cs typeface="Arial"/>
                      </a:endParaRPr>
                    </a:p>
                  </a:txBody>
                  <a:tcPr marL="0" marR="0" marT="4445" marB="0">
                    <a:lnL w="1270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95885" marR="244475">
                        <a:lnSpc>
                          <a:spcPct val="100000"/>
                        </a:lnSpc>
                        <a:spcBef>
                          <a:spcPts val="150"/>
                        </a:spcBef>
                      </a:pPr>
                      <a:r>
                        <a:rPr sz="1000" spc="-50" dirty="0">
                          <a:latin typeface="Arial"/>
                          <a:cs typeface="Arial"/>
                        </a:rPr>
                        <a:t>Re-elaboración y </a:t>
                      </a:r>
                      <a:r>
                        <a:rPr sz="1000" spc="-35" dirty="0">
                          <a:latin typeface="Arial"/>
                          <a:cs typeface="Arial"/>
                        </a:rPr>
                        <a:t>re-construcción </a:t>
                      </a:r>
                      <a:r>
                        <a:rPr sz="1000" spc="-50" dirty="0">
                          <a:latin typeface="Arial"/>
                          <a:cs typeface="Arial"/>
                        </a:rPr>
                        <a:t>de </a:t>
                      </a:r>
                      <a:r>
                        <a:rPr sz="1000" spc="-40" dirty="0">
                          <a:latin typeface="Arial"/>
                          <a:cs typeface="Arial"/>
                        </a:rPr>
                        <a:t>la</a:t>
                      </a:r>
                      <a:r>
                        <a:rPr sz="1000" spc="-140" dirty="0">
                          <a:latin typeface="Arial"/>
                          <a:cs typeface="Arial"/>
                        </a:rPr>
                        <a:t> </a:t>
                      </a:r>
                      <a:r>
                        <a:rPr sz="1000" spc="-25" dirty="0">
                          <a:latin typeface="Arial"/>
                          <a:cs typeface="Arial"/>
                        </a:rPr>
                        <a:t>información  </a:t>
                      </a:r>
                      <a:r>
                        <a:rPr sz="1000" spc="-35" dirty="0">
                          <a:latin typeface="Arial"/>
                          <a:cs typeface="Arial"/>
                        </a:rPr>
                        <a:t>del </a:t>
                      </a:r>
                      <a:r>
                        <a:rPr sz="1000" spc="-15" dirty="0">
                          <a:latin typeface="Arial"/>
                          <a:cs typeface="Arial"/>
                        </a:rPr>
                        <a:t>texto</a:t>
                      </a:r>
                      <a:r>
                        <a:rPr sz="1000" spc="-65" dirty="0">
                          <a:latin typeface="Arial"/>
                          <a:cs typeface="Arial"/>
                        </a:rPr>
                        <a:t> </a:t>
                      </a:r>
                      <a:r>
                        <a:rPr sz="1000" spc="-20" dirty="0">
                          <a:latin typeface="Arial"/>
                          <a:cs typeface="Arial"/>
                        </a:rPr>
                        <a:t>referido.</a:t>
                      </a:r>
                      <a:endParaRPr sz="1000" dirty="0">
                        <a:latin typeface="Arial"/>
                        <a:cs typeface="Arial"/>
                      </a:endParaRPr>
                    </a:p>
                    <a:p>
                      <a:pPr marL="95885" marR="133350">
                        <a:lnSpc>
                          <a:spcPct val="100000"/>
                        </a:lnSpc>
                      </a:pPr>
                      <a:r>
                        <a:rPr sz="1000" spc="-45" dirty="0">
                          <a:latin typeface="Arial"/>
                          <a:cs typeface="Arial"/>
                        </a:rPr>
                        <a:t>Comentario </a:t>
                      </a:r>
                      <a:r>
                        <a:rPr sz="1000" spc="-35" dirty="0">
                          <a:latin typeface="Arial"/>
                          <a:cs typeface="Arial"/>
                        </a:rPr>
                        <a:t>del </a:t>
                      </a:r>
                      <a:r>
                        <a:rPr sz="1000" spc="-25" dirty="0">
                          <a:latin typeface="Arial"/>
                          <a:cs typeface="Arial"/>
                        </a:rPr>
                        <a:t>escritor </a:t>
                      </a:r>
                      <a:r>
                        <a:rPr sz="1000" spc="-65" dirty="0">
                          <a:latin typeface="Arial"/>
                          <a:cs typeface="Arial"/>
                        </a:rPr>
                        <a:t>acerca </a:t>
                      </a:r>
                      <a:r>
                        <a:rPr sz="1000" spc="-50" dirty="0">
                          <a:latin typeface="Arial"/>
                          <a:cs typeface="Arial"/>
                        </a:rPr>
                        <a:t>de </a:t>
                      </a:r>
                      <a:r>
                        <a:rPr sz="1000" spc="-40" dirty="0">
                          <a:latin typeface="Arial"/>
                          <a:cs typeface="Arial"/>
                        </a:rPr>
                        <a:t>la </a:t>
                      </a:r>
                      <a:r>
                        <a:rPr sz="1000" spc="-30" dirty="0">
                          <a:latin typeface="Arial"/>
                          <a:cs typeface="Arial"/>
                        </a:rPr>
                        <a:t>información </a:t>
                      </a:r>
                      <a:r>
                        <a:rPr sz="1000" spc="-45" dirty="0">
                          <a:latin typeface="Arial"/>
                          <a:cs typeface="Arial"/>
                        </a:rPr>
                        <a:t>que  </a:t>
                      </a:r>
                      <a:r>
                        <a:rPr sz="1000" spc="-95" dirty="0">
                          <a:latin typeface="Arial"/>
                          <a:cs typeface="Arial"/>
                        </a:rPr>
                        <a:t>se</a:t>
                      </a:r>
                      <a:r>
                        <a:rPr sz="1000" spc="-50" dirty="0">
                          <a:latin typeface="Arial"/>
                          <a:cs typeface="Arial"/>
                        </a:rPr>
                        <a:t> </a:t>
                      </a:r>
                      <a:r>
                        <a:rPr sz="1000" spc="-25" dirty="0">
                          <a:latin typeface="Arial"/>
                          <a:cs typeface="Arial"/>
                        </a:rPr>
                        <a:t>refiere.</a:t>
                      </a:r>
                      <a:endParaRPr sz="1000" dirty="0">
                        <a:latin typeface="Arial"/>
                        <a:cs typeface="Arial"/>
                      </a:endParaRPr>
                    </a:p>
                  </a:txBody>
                  <a:tcPr marL="0" marR="0" marT="19050" marB="0">
                    <a:lnL w="12700">
                      <a:solidFill>
                        <a:srgbClr val="FFFFFF"/>
                      </a:solidFill>
                      <a:prstDash val="solid"/>
                    </a:lnL>
                    <a:lnR w="6350">
                      <a:solidFill>
                        <a:srgbClr val="FFFFFF"/>
                      </a:solidFill>
                      <a:prstDash val="solid"/>
                    </a:lnR>
                    <a:lnB w="12700">
                      <a:solidFill>
                        <a:srgbClr val="FFFFFF"/>
                      </a:solidFill>
                      <a:prstDash val="solid"/>
                    </a:lnB>
                    <a:solidFill>
                      <a:srgbClr val="D0D7E8"/>
                    </a:solidFill>
                  </a:tcPr>
                </a:tc>
                <a:extLst>
                  <a:ext uri="{0D108BD9-81ED-4DB2-BD59-A6C34878D82A}">
                    <a16:rowId xmlns:a16="http://schemas.microsoft.com/office/drawing/2014/main" val="10002"/>
                  </a:ext>
                </a:extLst>
              </a:tr>
              <a:tr h="3078480">
                <a:tc>
                  <a:txBody>
                    <a:bodyPr/>
                    <a:lstStyle/>
                    <a:p>
                      <a:pPr marL="91440">
                        <a:lnSpc>
                          <a:spcPct val="100000"/>
                        </a:lnSpc>
                        <a:spcBef>
                          <a:spcPts val="300"/>
                        </a:spcBef>
                      </a:pPr>
                      <a:r>
                        <a:rPr sz="1000" spc="-45" dirty="0">
                          <a:latin typeface="Arial"/>
                          <a:cs typeface="Arial"/>
                        </a:rPr>
                        <a:t>Ejemplo:</a:t>
                      </a:r>
                      <a:endParaRPr sz="1000" dirty="0">
                        <a:latin typeface="Arial"/>
                        <a:cs typeface="Arial"/>
                      </a:endParaRPr>
                    </a:p>
                    <a:p>
                      <a:pPr>
                        <a:lnSpc>
                          <a:spcPct val="100000"/>
                        </a:lnSpc>
                        <a:spcBef>
                          <a:spcPts val="50"/>
                        </a:spcBef>
                      </a:pPr>
                      <a:endParaRPr sz="1000" dirty="0">
                        <a:latin typeface="Times New Roman"/>
                        <a:cs typeface="Times New Roman"/>
                      </a:endParaRPr>
                    </a:p>
                    <a:p>
                      <a:pPr marL="91440" marR="344805">
                        <a:lnSpc>
                          <a:spcPct val="100000"/>
                        </a:lnSpc>
                      </a:pPr>
                      <a:r>
                        <a:rPr lang="es-CO" sz="1000" spc="-114" noProof="0" dirty="0">
                          <a:solidFill>
                            <a:srgbClr val="49452A"/>
                          </a:solidFill>
                          <a:latin typeface="Arial"/>
                          <a:cs typeface="Arial"/>
                        </a:rPr>
                        <a:t>La </a:t>
                      </a:r>
                      <a:r>
                        <a:rPr lang="es-CO" sz="1000" spc="-45" noProof="0" dirty="0">
                          <a:solidFill>
                            <a:srgbClr val="49452A"/>
                          </a:solidFill>
                          <a:latin typeface="Arial"/>
                          <a:cs typeface="Arial"/>
                        </a:rPr>
                        <a:t>clasificación </a:t>
                      </a:r>
                      <a:r>
                        <a:rPr lang="es-CO" sz="1000" spc="-80" noProof="0" dirty="0">
                          <a:solidFill>
                            <a:srgbClr val="49452A"/>
                          </a:solidFill>
                          <a:latin typeface="Arial"/>
                          <a:cs typeface="Arial"/>
                        </a:rPr>
                        <a:t>más </a:t>
                      </a:r>
                      <a:r>
                        <a:rPr lang="es-CO" sz="1000" spc="-40" noProof="0" dirty="0">
                          <a:solidFill>
                            <a:srgbClr val="49452A"/>
                          </a:solidFill>
                          <a:latin typeface="Arial"/>
                          <a:cs typeface="Arial"/>
                        </a:rPr>
                        <a:t>amplia </a:t>
                      </a:r>
                      <a:r>
                        <a:rPr lang="es-CO" sz="1000" spc="-50" noProof="0" dirty="0">
                          <a:solidFill>
                            <a:srgbClr val="49452A"/>
                          </a:solidFill>
                          <a:latin typeface="Arial"/>
                          <a:cs typeface="Arial"/>
                        </a:rPr>
                        <a:t>de </a:t>
                      </a:r>
                      <a:r>
                        <a:rPr lang="es-CO" sz="1000" spc="-45" noProof="0" dirty="0">
                          <a:solidFill>
                            <a:srgbClr val="49452A"/>
                          </a:solidFill>
                          <a:latin typeface="Arial"/>
                          <a:cs typeface="Arial"/>
                        </a:rPr>
                        <a:t>citas </a:t>
                      </a:r>
                      <a:r>
                        <a:rPr lang="es-CO" sz="1000" spc="-40" noProof="0" dirty="0">
                          <a:solidFill>
                            <a:srgbClr val="49452A"/>
                          </a:solidFill>
                          <a:latin typeface="Arial"/>
                          <a:cs typeface="Arial"/>
                        </a:rPr>
                        <a:t>directas </a:t>
                      </a:r>
                      <a:r>
                        <a:rPr lang="es-CO" sz="1000" spc="-65" noProof="0" dirty="0">
                          <a:solidFill>
                            <a:srgbClr val="49452A"/>
                          </a:solidFill>
                          <a:latin typeface="Arial"/>
                          <a:cs typeface="Arial"/>
                        </a:rPr>
                        <a:t>e </a:t>
                      </a:r>
                      <a:r>
                        <a:rPr lang="es-CO" sz="1000" spc="-35" noProof="0" dirty="0">
                          <a:solidFill>
                            <a:srgbClr val="49452A"/>
                          </a:solidFill>
                          <a:latin typeface="Arial"/>
                          <a:cs typeface="Arial"/>
                        </a:rPr>
                        <a:t>indirectas </a:t>
                      </a:r>
                      <a:r>
                        <a:rPr lang="es-CO" sz="1000" spc="-90" noProof="0" dirty="0">
                          <a:solidFill>
                            <a:srgbClr val="49452A"/>
                          </a:solidFill>
                          <a:latin typeface="Arial"/>
                          <a:cs typeface="Arial"/>
                        </a:rPr>
                        <a:t>es </a:t>
                      </a:r>
                      <a:r>
                        <a:rPr lang="es-CO" sz="1000" spc="-35" noProof="0" dirty="0">
                          <a:solidFill>
                            <a:srgbClr val="49452A"/>
                          </a:solidFill>
                          <a:latin typeface="Arial"/>
                          <a:cs typeface="Arial"/>
                        </a:rPr>
                        <a:t>diferenciada </a:t>
                      </a:r>
                      <a:r>
                        <a:rPr lang="es-CO" sz="1000" spc="-20" noProof="0" dirty="0">
                          <a:solidFill>
                            <a:srgbClr val="49452A"/>
                          </a:solidFill>
                          <a:latin typeface="Arial"/>
                          <a:cs typeface="Arial"/>
                        </a:rPr>
                        <a:t>por </a:t>
                      </a:r>
                      <a:r>
                        <a:rPr lang="es-CO" sz="1000" spc="-90" noProof="0" dirty="0">
                          <a:solidFill>
                            <a:schemeClr val="tx2">
                              <a:lumMod val="60000"/>
                              <a:lumOff val="40000"/>
                            </a:schemeClr>
                          </a:solidFill>
                          <a:latin typeface="Arial"/>
                          <a:cs typeface="Arial"/>
                        </a:rPr>
                        <a:t>Sánchez </a:t>
                      </a:r>
                      <a:r>
                        <a:rPr lang="es-CO" sz="1000" spc="-55" noProof="0" dirty="0">
                          <a:solidFill>
                            <a:schemeClr val="tx2">
                              <a:lumMod val="60000"/>
                              <a:lumOff val="40000"/>
                            </a:schemeClr>
                          </a:solidFill>
                          <a:latin typeface="Arial"/>
                          <a:cs typeface="Arial"/>
                        </a:rPr>
                        <a:t>Upegui </a:t>
                      </a:r>
                      <a:r>
                        <a:rPr lang="es-CO" sz="1000" spc="-50" noProof="0" dirty="0">
                          <a:solidFill>
                            <a:schemeClr val="tx2">
                              <a:lumMod val="60000"/>
                              <a:lumOff val="40000"/>
                            </a:schemeClr>
                          </a:solidFill>
                          <a:latin typeface="Arial"/>
                          <a:cs typeface="Arial"/>
                        </a:rPr>
                        <a:t>(2011)</a:t>
                      </a:r>
                      <a:r>
                        <a:rPr lang="es-CO" sz="1000" spc="-50" noProof="0" dirty="0">
                          <a:solidFill>
                            <a:srgbClr val="49452A"/>
                          </a:solidFill>
                          <a:latin typeface="Arial"/>
                          <a:cs typeface="Arial"/>
                        </a:rPr>
                        <a:t> </a:t>
                      </a:r>
                      <a:r>
                        <a:rPr lang="es-CO" sz="1000" spc="-70" noProof="0" dirty="0">
                          <a:solidFill>
                            <a:srgbClr val="49452A"/>
                          </a:solidFill>
                          <a:latin typeface="Arial"/>
                          <a:cs typeface="Arial"/>
                        </a:rPr>
                        <a:t>según </a:t>
                      </a:r>
                      <a:r>
                        <a:rPr lang="es-CO" sz="1000" spc="-30" noProof="0" dirty="0">
                          <a:solidFill>
                            <a:srgbClr val="49452A"/>
                          </a:solidFill>
                          <a:latin typeface="Arial"/>
                          <a:cs typeface="Arial"/>
                        </a:rPr>
                        <a:t>el </a:t>
                      </a:r>
                      <a:r>
                        <a:rPr lang="es-CO" sz="1000" spc="-40" noProof="0" dirty="0">
                          <a:solidFill>
                            <a:srgbClr val="49452A"/>
                          </a:solidFill>
                          <a:latin typeface="Arial"/>
                          <a:cs typeface="Arial"/>
                        </a:rPr>
                        <a:t>mayor </a:t>
                      </a:r>
                      <a:r>
                        <a:rPr lang="es-CO" sz="1000" spc="-55" noProof="0" dirty="0">
                          <a:solidFill>
                            <a:srgbClr val="49452A"/>
                          </a:solidFill>
                          <a:latin typeface="Arial"/>
                          <a:cs typeface="Arial"/>
                        </a:rPr>
                        <a:t>énfasis </a:t>
                      </a:r>
                      <a:r>
                        <a:rPr lang="es-CO" sz="1000" spc="-50" noProof="0" dirty="0">
                          <a:solidFill>
                            <a:srgbClr val="49452A"/>
                          </a:solidFill>
                          <a:latin typeface="Arial"/>
                          <a:cs typeface="Arial"/>
                        </a:rPr>
                        <a:t>en </a:t>
                      </a:r>
                      <a:r>
                        <a:rPr lang="es-CO" sz="1000" spc="-30" noProof="0" dirty="0">
                          <a:solidFill>
                            <a:srgbClr val="49452A"/>
                          </a:solidFill>
                          <a:latin typeface="Arial"/>
                          <a:cs typeface="Arial"/>
                        </a:rPr>
                        <a:t>el contenido citado </a:t>
                      </a:r>
                      <a:r>
                        <a:rPr lang="es-CO" sz="1000" spc="-40" noProof="0" dirty="0">
                          <a:solidFill>
                            <a:srgbClr val="49452A"/>
                          </a:solidFill>
                          <a:latin typeface="Arial"/>
                          <a:cs typeface="Arial"/>
                        </a:rPr>
                        <a:t>(directas) </a:t>
                      </a:r>
                      <a:r>
                        <a:rPr lang="es-CO" sz="1000" spc="-35" noProof="0" dirty="0">
                          <a:solidFill>
                            <a:srgbClr val="49452A"/>
                          </a:solidFill>
                          <a:latin typeface="Arial"/>
                          <a:cs typeface="Arial"/>
                        </a:rPr>
                        <a:t>o </a:t>
                      </a:r>
                      <a:r>
                        <a:rPr lang="es-CO" sz="1000" spc="-50" noProof="0" dirty="0">
                          <a:solidFill>
                            <a:srgbClr val="49452A"/>
                          </a:solidFill>
                          <a:latin typeface="Arial"/>
                          <a:cs typeface="Arial"/>
                        </a:rPr>
                        <a:t>en </a:t>
                      </a:r>
                      <a:r>
                        <a:rPr lang="es-CO" sz="1000" spc="-30" noProof="0" dirty="0">
                          <a:solidFill>
                            <a:srgbClr val="49452A"/>
                          </a:solidFill>
                          <a:latin typeface="Arial"/>
                          <a:cs typeface="Arial"/>
                        </a:rPr>
                        <a:t>el </a:t>
                      </a:r>
                      <a:r>
                        <a:rPr lang="es-CO" sz="1000" spc="-15" noProof="0" dirty="0">
                          <a:solidFill>
                            <a:srgbClr val="49452A"/>
                          </a:solidFill>
                          <a:latin typeface="Arial"/>
                          <a:cs typeface="Arial"/>
                        </a:rPr>
                        <a:t>autor</a:t>
                      </a:r>
                      <a:r>
                        <a:rPr lang="es-CO" sz="1000" spc="-140" noProof="0" dirty="0">
                          <a:solidFill>
                            <a:srgbClr val="49452A"/>
                          </a:solidFill>
                          <a:latin typeface="Arial"/>
                          <a:cs typeface="Arial"/>
                        </a:rPr>
                        <a:t> </a:t>
                      </a:r>
                      <a:r>
                        <a:rPr lang="es-CO" sz="1000" spc="-35" noProof="0" dirty="0">
                          <a:solidFill>
                            <a:srgbClr val="49452A"/>
                          </a:solidFill>
                          <a:latin typeface="Arial"/>
                          <a:cs typeface="Arial"/>
                        </a:rPr>
                        <a:t>(indirectas)</a:t>
                      </a:r>
                      <a:r>
                        <a:rPr lang="es-CO" sz="1000" spc="-35" noProof="0" dirty="0">
                          <a:latin typeface="Arial"/>
                          <a:cs typeface="Arial"/>
                        </a:rPr>
                        <a:t>.</a:t>
                      </a:r>
                      <a:endParaRPr lang="es-CO" sz="1000" noProof="0" dirty="0">
                        <a:latin typeface="Arial"/>
                        <a:cs typeface="Arial"/>
                      </a:endParaRPr>
                    </a:p>
                  </a:txBody>
                  <a:tcPr marL="0" marR="0" marT="38100" marB="0">
                    <a:lnL w="635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E9ECF4"/>
                    </a:solidFill>
                  </a:tcPr>
                </a:tc>
                <a:tc>
                  <a:txBody>
                    <a:bodyPr/>
                    <a:lstStyle/>
                    <a:p>
                      <a:pPr marL="95250">
                        <a:lnSpc>
                          <a:spcPct val="100000"/>
                        </a:lnSpc>
                        <a:spcBef>
                          <a:spcPts val="300"/>
                        </a:spcBef>
                      </a:pPr>
                      <a:r>
                        <a:rPr sz="1000" spc="-45" dirty="0">
                          <a:latin typeface="Arial"/>
                          <a:cs typeface="Arial"/>
                        </a:rPr>
                        <a:t>Ejemplo:</a:t>
                      </a:r>
                      <a:endParaRPr sz="1000" dirty="0">
                        <a:latin typeface="Arial"/>
                        <a:cs typeface="Arial"/>
                      </a:endParaRPr>
                    </a:p>
                    <a:p>
                      <a:pPr>
                        <a:lnSpc>
                          <a:spcPct val="100000"/>
                        </a:lnSpc>
                        <a:spcBef>
                          <a:spcPts val="50"/>
                        </a:spcBef>
                      </a:pPr>
                      <a:endParaRPr sz="1000" dirty="0">
                        <a:latin typeface="Times New Roman"/>
                        <a:cs typeface="Times New Roman"/>
                      </a:endParaRPr>
                    </a:p>
                    <a:p>
                      <a:pPr marL="95250" marR="97155">
                        <a:lnSpc>
                          <a:spcPct val="100000"/>
                        </a:lnSpc>
                      </a:pPr>
                      <a:r>
                        <a:rPr lang="es-CO" sz="1000" spc="-114" noProof="0" dirty="0">
                          <a:solidFill>
                            <a:srgbClr val="49452A"/>
                          </a:solidFill>
                          <a:latin typeface="Arial"/>
                          <a:cs typeface="Arial"/>
                        </a:rPr>
                        <a:t>La </a:t>
                      </a:r>
                      <a:r>
                        <a:rPr lang="es-CO" sz="1000" spc="-30" noProof="0" dirty="0">
                          <a:solidFill>
                            <a:srgbClr val="49452A"/>
                          </a:solidFill>
                          <a:latin typeface="Arial"/>
                          <a:cs typeface="Arial"/>
                        </a:rPr>
                        <a:t>citación </a:t>
                      </a:r>
                      <a:r>
                        <a:rPr lang="es-CO" sz="1000" spc="-45" noProof="0" dirty="0">
                          <a:solidFill>
                            <a:srgbClr val="49452A"/>
                          </a:solidFill>
                          <a:latin typeface="Arial"/>
                          <a:cs typeface="Arial"/>
                        </a:rPr>
                        <a:t>caracteriza </a:t>
                      </a:r>
                      <a:r>
                        <a:rPr lang="es-CO" sz="1000" spc="-30" noProof="0" dirty="0">
                          <a:solidFill>
                            <a:srgbClr val="49452A"/>
                          </a:solidFill>
                          <a:latin typeface="Arial"/>
                          <a:cs typeface="Arial"/>
                        </a:rPr>
                        <a:t>el </a:t>
                      </a:r>
                      <a:r>
                        <a:rPr lang="es-CO" sz="1000" spc="-50" noProof="0" dirty="0">
                          <a:solidFill>
                            <a:srgbClr val="49452A"/>
                          </a:solidFill>
                          <a:latin typeface="Arial"/>
                          <a:cs typeface="Arial"/>
                        </a:rPr>
                        <a:t>discurso </a:t>
                      </a:r>
                      <a:r>
                        <a:rPr lang="es-CO" sz="1000" spc="-55" noProof="0" dirty="0">
                          <a:solidFill>
                            <a:srgbClr val="49452A"/>
                          </a:solidFill>
                          <a:latin typeface="Arial"/>
                          <a:cs typeface="Arial"/>
                        </a:rPr>
                        <a:t>académico </a:t>
                      </a:r>
                      <a:r>
                        <a:rPr lang="es-CO" sz="1000" spc="-50" noProof="0" dirty="0">
                          <a:solidFill>
                            <a:srgbClr val="49452A"/>
                          </a:solidFill>
                          <a:latin typeface="Arial"/>
                          <a:cs typeface="Arial"/>
                        </a:rPr>
                        <a:t>y responde </a:t>
                      </a:r>
                      <a:r>
                        <a:rPr lang="es-CO" sz="1000" spc="-30" noProof="0" dirty="0">
                          <a:solidFill>
                            <a:srgbClr val="49452A"/>
                          </a:solidFill>
                          <a:latin typeface="Arial"/>
                          <a:cs typeface="Arial"/>
                        </a:rPr>
                        <a:t>también </a:t>
                      </a:r>
                      <a:r>
                        <a:rPr lang="es-CO" sz="1000" spc="-80" noProof="0" dirty="0">
                          <a:solidFill>
                            <a:srgbClr val="49452A"/>
                          </a:solidFill>
                          <a:latin typeface="Arial"/>
                          <a:cs typeface="Arial"/>
                        </a:rPr>
                        <a:t>a </a:t>
                      </a:r>
                      <a:r>
                        <a:rPr lang="es-CO" sz="1000" spc="-20" noProof="0" dirty="0">
                          <a:solidFill>
                            <a:srgbClr val="49452A"/>
                          </a:solidFill>
                          <a:latin typeface="Arial"/>
                          <a:cs typeface="Arial"/>
                        </a:rPr>
                        <a:t>multiplicidad </a:t>
                      </a:r>
                      <a:r>
                        <a:rPr lang="es-CO" sz="1000" spc="-50" noProof="0" dirty="0">
                          <a:solidFill>
                            <a:srgbClr val="49452A"/>
                          </a:solidFill>
                          <a:latin typeface="Arial"/>
                          <a:cs typeface="Arial"/>
                        </a:rPr>
                        <a:t>de </a:t>
                      </a:r>
                      <a:r>
                        <a:rPr lang="es-CO" sz="1000" spc="-40" noProof="0" dirty="0">
                          <a:solidFill>
                            <a:srgbClr val="49452A"/>
                          </a:solidFill>
                          <a:latin typeface="Arial"/>
                          <a:cs typeface="Arial"/>
                        </a:rPr>
                        <a:t>motivaciones </a:t>
                      </a:r>
                      <a:r>
                        <a:rPr lang="es-CO" sz="1000" spc="-50" noProof="0" dirty="0">
                          <a:solidFill>
                            <a:srgbClr val="49452A"/>
                          </a:solidFill>
                          <a:latin typeface="Arial"/>
                          <a:cs typeface="Arial"/>
                        </a:rPr>
                        <a:t>de </a:t>
                      </a:r>
                      <a:r>
                        <a:rPr lang="es-CO" sz="1000" spc="-45" noProof="0" dirty="0">
                          <a:solidFill>
                            <a:srgbClr val="49452A"/>
                          </a:solidFill>
                          <a:latin typeface="Arial"/>
                          <a:cs typeface="Arial"/>
                        </a:rPr>
                        <a:t>los </a:t>
                      </a:r>
                      <a:r>
                        <a:rPr lang="es-CO" sz="1000" spc="-40" noProof="0" dirty="0">
                          <a:solidFill>
                            <a:srgbClr val="49452A"/>
                          </a:solidFill>
                          <a:latin typeface="Arial"/>
                          <a:cs typeface="Arial"/>
                        </a:rPr>
                        <a:t>autores,  </a:t>
                      </a:r>
                      <a:r>
                        <a:rPr lang="es-CO" sz="1000" spc="-20" noProof="0" dirty="0">
                          <a:solidFill>
                            <a:srgbClr val="49452A"/>
                          </a:solidFill>
                          <a:latin typeface="Arial"/>
                          <a:cs typeface="Arial"/>
                        </a:rPr>
                        <a:t>entre </a:t>
                      </a:r>
                      <a:r>
                        <a:rPr lang="es-CO" sz="1000" spc="-65" noProof="0" dirty="0">
                          <a:solidFill>
                            <a:srgbClr val="49452A"/>
                          </a:solidFill>
                          <a:latin typeface="Arial"/>
                          <a:cs typeface="Arial"/>
                        </a:rPr>
                        <a:t>las </a:t>
                      </a:r>
                      <a:r>
                        <a:rPr lang="es-CO" sz="1000" spc="-60" noProof="0" dirty="0">
                          <a:solidFill>
                            <a:srgbClr val="49452A"/>
                          </a:solidFill>
                          <a:latin typeface="Arial"/>
                          <a:cs typeface="Arial"/>
                        </a:rPr>
                        <a:t>cuales </a:t>
                      </a:r>
                      <a:r>
                        <a:rPr lang="es-CO" sz="1000" spc="-95" noProof="0" dirty="0">
                          <a:solidFill>
                            <a:srgbClr val="49452A"/>
                          </a:solidFill>
                          <a:latin typeface="Arial"/>
                          <a:cs typeface="Arial"/>
                        </a:rPr>
                        <a:t>se </a:t>
                      </a:r>
                      <a:r>
                        <a:rPr lang="es-CO" sz="1000" spc="-35" noProof="0" dirty="0">
                          <a:solidFill>
                            <a:srgbClr val="49452A"/>
                          </a:solidFill>
                          <a:latin typeface="Arial"/>
                          <a:cs typeface="Arial"/>
                        </a:rPr>
                        <a:t>encuentran </a:t>
                      </a:r>
                      <a:r>
                        <a:rPr lang="es-CO" sz="1000" spc="-40" noProof="0" dirty="0">
                          <a:solidFill>
                            <a:srgbClr val="49452A"/>
                          </a:solidFill>
                          <a:latin typeface="Arial"/>
                          <a:cs typeface="Arial"/>
                        </a:rPr>
                        <a:t>la revelación </a:t>
                      </a:r>
                      <a:r>
                        <a:rPr lang="es-CO" sz="1000" spc="-50" noProof="0" dirty="0">
                          <a:solidFill>
                            <a:srgbClr val="49452A"/>
                          </a:solidFill>
                          <a:latin typeface="Arial"/>
                          <a:cs typeface="Arial"/>
                        </a:rPr>
                        <a:t>de </a:t>
                      </a:r>
                      <a:r>
                        <a:rPr lang="es-CO" sz="1000" spc="-45" noProof="0" dirty="0">
                          <a:solidFill>
                            <a:srgbClr val="49452A"/>
                          </a:solidFill>
                          <a:latin typeface="Arial"/>
                          <a:cs typeface="Arial"/>
                        </a:rPr>
                        <a:t>relaciones  conceptuales </a:t>
                      </a:r>
                      <a:r>
                        <a:rPr lang="es-CO" sz="1000" spc="-60" noProof="0" dirty="0">
                          <a:solidFill>
                            <a:srgbClr val="49452A"/>
                          </a:solidFill>
                          <a:latin typeface="Arial"/>
                          <a:cs typeface="Arial"/>
                        </a:rPr>
                        <a:t>específicas </a:t>
                      </a:r>
                      <a:r>
                        <a:rPr lang="es-CO" sz="1000" spc="-50" noProof="0" dirty="0">
                          <a:solidFill>
                            <a:srgbClr val="49452A"/>
                          </a:solidFill>
                          <a:latin typeface="Arial"/>
                          <a:cs typeface="Arial"/>
                        </a:rPr>
                        <a:t>con </a:t>
                      </a:r>
                      <a:r>
                        <a:rPr lang="es-CO" sz="1000" spc="-20" noProof="0" dirty="0">
                          <a:solidFill>
                            <a:srgbClr val="49452A"/>
                          </a:solidFill>
                          <a:latin typeface="Arial"/>
                          <a:cs typeface="Arial"/>
                        </a:rPr>
                        <a:t>otros </a:t>
                      </a:r>
                      <a:r>
                        <a:rPr lang="es-CO" sz="1000" spc="-40" noProof="0" dirty="0">
                          <a:solidFill>
                            <a:srgbClr val="49452A"/>
                          </a:solidFill>
                          <a:latin typeface="Arial"/>
                          <a:cs typeface="Arial"/>
                        </a:rPr>
                        <a:t>autores, teorías,  </a:t>
                      </a:r>
                      <a:r>
                        <a:rPr lang="es-CO" sz="1000" spc="-50" noProof="0" dirty="0">
                          <a:solidFill>
                            <a:srgbClr val="49452A"/>
                          </a:solidFill>
                          <a:latin typeface="Arial"/>
                          <a:cs typeface="Arial"/>
                        </a:rPr>
                        <a:t>perspectivas </a:t>
                      </a:r>
                      <a:r>
                        <a:rPr lang="es-CO" sz="1000" spc="-30" noProof="0" dirty="0">
                          <a:solidFill>
                            <a:srgbClr val="49452A"/>
                          </a:solidFill>
                          <a:latin typeface="Arial"/>
                          <a:cs typeface="Arial"/>
                        </a:rPr>
                        <a:t>o </a:t>
                      </a:r>
                      <a:r>
                        <a:rPr lang="es-CO" sz="1000" spc="-35" noProof="0" dirty="0">
                          <a:solidFill>
                            <a:srgbClr val="49452A"/>
                          </a:solidFill>
                          <a:latin typeface="Arial"/>
                          <a:cs typeface="Arial"/>
                        </a:rPr>
                        <a:t>métodos; </a:t>
                      </a:r>
                      <a:r>
                        <a:rPr lang="es-CO" sz="1000" spc="-30" noProof="0" dirty="0">
                          <a:solidFill>
                            <a:srgbClr val="49452A"/>
                          </a:solidFill>
                          <a:latin typeface="Arial"/>
                          <a:cs typeface="Arial"/>
                        </a:rPr>
                        <a:t>el reconocimiento </a:t>
                      </a:r>
                      <a:r>
                        <a:rPr lang="es-CO" sz="1000" spc="-40" noProof="0" dirty="0">
                          <a:solidFill>
                            <a:srgbClr val="49452A"/>
                          </a:solidFill>
                          <a:latin typeface="Arial"/>
                          <a:cs typeface="Arial"/>
                        </a:rPr>
                        <a:t>al </a:t>
                      </a:r>
                      <a:r>
                        <a:rPr lang="es-CO" sz="1000" spc="-20" noProof="0" dirty="0">
                          <a:solidFill>
                            <a:srgbClr val="49452A"/>
                          </a:solidFill>
                          <a:latin typeface="Arial"/>
                          <a:cs typeface="Arial"/>
                        </a:rPr>
                        <a:t>trabajo </a:t>
                      </a:r>
                      <a:r>
                        <a:rPr lang="es-CO" sz="1000" spc="-50" noProof="0" dirty="0">
                          <a:solidFill>
                            <a:srgbClr val="49452A"/>
                          </a:solidFill>
                          <a:latin typeface="Arial"/>
                          <a:cs typeface="Arial"/>
                        </a:rPr>
                        <a:t>de  </a:t>
                      </a:r>
                      <a:r>
                        <a:rPr lang="es-CO" sz="1000" spc="-20" noProof="0" dirty="0">
                          <a:solidFill>
                            <a:srgbClr val="49452A"/>
                          </a:solidFill>
                          <a:latin typeface="Arial"/>
                          <a:cs typeface="Arial"/>
                        </a:rPr>
                        <a:t>otros </a:t>
                      </a:r>
                      <a:r>
                        <a:rPr lang="es-CO" sz="1000" spc="-65" noProof="0" dirty="0">
                          <a:solidFill>
                            <a:srgbClr val="49452A"/>
                          </a:solidFill>
                          <a:latin typeface="Arial"/>
                          <a:cs typeface="Arial"/>
                        </a:rPr>
                        <a:t>colegas </a:t>
                      </a:r>
                      <a:r>
                        <a:rPr lang="es-CO" sz="1000" spc="-50" noProof="0" dirty="0">
                          <a:solidFill>
                            <a:srgbClr val="49452A"/>
                          </a:solidFill>
                          <a:latin typeface="Arial"/>
                          <a:cs typeface="Arial"/>
                        </a:rPr>
                        <a:t>y </a:t>
                      </a:r>
                      <a:r>
                        <a:rPr lang="es-CO" sz="1000" spc="-40" noProof="0" dirty="0">
                          <a:solidFill>
                            <a:srgbClr val="49452A"/>
                          </a:solidFill>
                          <a:latin typeface="Arial"/>
                          <a:cs typeface="Arial"/>
                        </a:rPr>
                        <a:t>la </a:t>
                      </a:r>
                      <a:r>
                        <a:rPr lang="es-CO" sz="1000" spc="-30" noProof="0" dirty="0">
                          <a:solidFill>
                            <a:srgbClr val="49452A"/>
                          </a:solidFill>
                          <a:latin typeface="Arial"/>
                          <a:cs typeface="Arial"/>
                        </a:rPr>
                        <a:t>autopromoción </a:t>
                      </a:r>
                      <a:r>
                        <a:rPr lang="es-CO" sz="1000" spc="-50" noProof="0" dirty="0">
                          <a:solidFill>
                            <a:srgbClr val="49452A"/>
                          </a:solidFill>
                          <a:latin typeface="Arial"/>
                          <a:cs typeface="Arial"/>
                        </a:rPr>
                        <a:t>de </a:t>
                      </a:r>
                      <a:r>
                        <a:rPr lang="es-CO" sz="1000" spc="-40" noProof="0" dirty="0">
                          <a:solidFill>
                            <a:srgbClr val="49452A"/>
                          </a:solidFill>
                          <a:latin typeface="Arial"/>
                          <a:cs typeface="Arial"/>
                        </a:rPr>
                        <a:t>la carrera </a:t>
                      </a:r>
                      <a:r>
                        <a:rPr lang="es-CO" sz="1000" spc="-60" noProof="0" dirty="0">
                          <a:solidFill>
                            <a:srgbClr val="49452A"/>
                          </a:solidFill>
                          <a:latin typeface="Arial"/>
                          <a:cs typeface="Arial"/>
                        </a:rPr>
                        <a:t>académica </a:t>
                      </a:r>
                      <a:r>
                        <a:rPr lang="es-CO" sz="1000" spc="-35" noProof="0" dirty="0">
                          <a:solidFill>
                            <a:srgbClr val="49452A"/>
                          </a:solidFill>
                          <a:latin typeface="Arial"/>
                          <a:cs typeface="Arial"/>
                        </a:rPr>
                        <a:t>del  </a:t>
                      </a:r>
                      <a:r>
                        <a:rPr lang="es-CO" sz="1000" spc="-15" noProof="0" dirty="0">
                          <a:solidFill>
                            <a:srgbClr val="49452A"/>
                          </a:solidFill>
                          <a:latin typeface="Arial"/>
                          <a:cs typeface="Arial"/>
                        </a:rPr>
                        <a:t>autor </a:t>
                      </a:r>
                      <a:r>
                        <a:rPr lang="es-CO" sz="1000" spc="-40" noProof="0" dirty="0">
                          <a:solidFill>
                            <a:srgbClr val="49452A"/>
                          </a:solidFill>
                          <a:latin typeface="Arial"/>
                          <a:cs typeface="Arial"/>
                        </a:rPr>
                        <a:t>al </a:t>
                      </a:r>
                      <a:r>
                        <a:rPr lang="es-CO" sz="1000" spc="-20" noProof="0" dirty="0">
                          <a:solidFill>
                            <a:srgbClr val="49452A"/>
                          </a:solidFill>
                          <a:latin typeface="Arial"/>
                          <a:cs typeface="Arial"/>
                        </a:rPr>
                        <a:t>citar </a:t>
                      </a:r>
                      <a:r>
                        <a:rPr lang="es-CO" sz="1000" spc="-90" noProof="0" dirty="0">
                          <a:solidFill>
                            <a:srgbClr val="49452A"/>
                          </a:solidFill>
                          <a:latin typeface="Arial"/>
                          <a:cs typeface="Arial"/>
                        </a:rPr>
                        <a:t>sus </a:t>
                      </a:r>
                      <a:r>
                        <a:rPr lang="es-CO" sz="1000" spc="-35" noProof="0" dirty="0">
                          <a:solidFill>
                            <a:srgbClr val="49452A"/>
                          </a:solidFill>
                          <a:latin typeface="Arial"/>
                          <a:cs typeface="Arial"/>
                        </a:rPr>
                        <a:t>propios trabajos </a:t>
                      </a:r>
                      <a:r>
                        <a:rPr lang="es-CO" sz="1000" spc="-40" noProof="0" dirty="0">
                          <a:solidFill>
                            <a:srgbClr val="49452A"/>
                          </a:solidFill>
                          <a:latin typeface="Arial"/>
                          <a:cs typeface="Arial"/>
                        </a:rPr>
                        <a:t>previos </a:t>
                      </a:r>
                      <a:r>
                        <a:rPr sz="1000" spc="-55" dirty="0">
                          <a:solidFill>
                            <a:schemeClr val="tx2">
                              <a:lumMod val="60000"/>
                              <a:lumOff val="40000"/>
                            </a:schemeClr>
                          </a:solidFill>
                          <a:latin typeface="Arial"/>
                          <a:cs typeface="Arial"/>
                        </a:rPr>
                        <a:t>(Zuckerman, </a:t>
                      </a:r>
                      <a:r>
                        <a:rPr sz="1000" spc="-45" dirty="0">
                          <a:solidFill>
                            <a:schemeClr val="tx2">
                              <a:lumMod val="60000"/>
                              <a:lumOff val="40000"/>
                            </a:schemeClr>
                          </a:solidFill>
                          <a:latin typeface="Arial"/>
                          <a:cs typeface="Arial"/>
                        </a:rPr>
                        <a:t>1987;  </a:t>
                      </a:r>
                      <a:r>
                        <a:rPr sz="1000" spc="-35" dirty="0">
                          <a:solidFill>
                            <a:schemeClr val="tx2">
                              <a:lumMod val="60000"/>
                              <a:lumOff val="40000"/>
                            </a:schemeClr>
                          </a:solidFill>
                          <a:latin typeface="Arial"/>
                          <a:cs typeface="Arial"/>
                        </a:rPr>
                        <a:t>Garfiel,</a:t>
                      </a:r>
                      <a:r>
                        <a:rPr sz="1000" spc="-60" dirty="0">
                          <a:solidFill>
                            <a:schemeClr val="tx2">
                              <a:lumMod val="60000"/>
                              <a:lumOff val="40000"/>
                            </a:schemeClr>
                          </a:solidFill>
                          <a:latin typeface="Arial"/>
                          <a:cs typeface="Arial"/>
                        </a:rPr>
                        <a:t> </a:t>
                      </a:r>
                      <a:r>
                        <a:rPr sz="1000" spc="-45" dirty="0">
                          <a:solidFill>
                            <a:schemeClr val="tx2">
                              <a:lumMod val="60000"/>
                              <a:lumOff val="40000"/>
                            </a:schemeClr>
                          </a:solidFill>
                          <a:latin typeface="Arial"/>
                          <a:cs typeface="Arial"/>
                        </a:rPr>
                        <a:t>1989)</a:t>
                      </a:r>
                      <a:r>
                        <a:rPr sz="1000" spc="-45" dirty="0">
                          <a:latin typeface="Arial"/>
                          <a:cs typeface="Arial"/>
                        </a:rPr>
                        <a:t>.</a:t>
                      </a:r>
                      <a:endParaRPr sz="1000" dirty="0">
                        <a:latin typeface="Arial"/>
                        <a:cs typeface="Arial"/>
                      </a:endParaRPr>
                    </a:p>
                    <a:p>
                      <a:pPr>
                        <a:lnSpc>
                          <a:spcPct val="100000"/>
                        </a:lnSpc>
                      </a:pPr>
                      <a:endParaRPr sz="1000" dirty="0">
                        <a:latin typeface="Times New Roman"/>
                        <a:cs typeface="Times New Roman"/>
                      </a:endParaRPr>
                    </a:p>
                    <a:p>
                      <a:pPr>
                        <a:lnSpc>
                          <a:spcPct val="100000"/>
                        </a:lnSpc>
                      </a:pPr>
                      <a:endParaRPr sz="1000" dirty="0">
                        <a:latin typeface="Times New Roman"/>
                        <a:cs typeface="Times New Roman"/>
                      </a:endParaRPr>
                    </a:p>
                    <a:p>
                      <a:pPr>
                        <a:lnSpc>
                          <a:spcPct val="100000"/>
                        </a:lnSpc>
                      </a:pPr>
                      <a:endParaRPr sz="1000" dirty="0">
                        <a:latin typeface="Times New Roman"/>
                        <a:cs typeface="Times New Roman"/>
                      </a:endParaRPr>
                    </a:p>
                    <a:p>
                      <a:pPr>
                        <a:lnSpc>
                          <a:spcPct val="100000"/>
                        </a:lnSpc>
                        <a:spcBef>
                          <a:spcPts val="30"/>
                        </a:spcBef>
                      </a:pPr>
                      <a:endParaRPr sz="1150" dirty="0">
                        <a:latin typeface="Times New Roman"/>
                        <a:cs typeface="Times New Roman"/>
                      </a:endParaRPr>
                    </a:p>
                    <a:p>
                      <a:pPr marL="95250">
                        <a:lnSpc>
                          <a:spcPct val="100000"/>
                        </a:lnSpc>
                        <a:spcBef>
                          <a:spcPts val="5"/>
                        </a:spcBef>
                      </a:pPr>
                      <a:r>
                        <a:rPr sz="1000" spc="-45" dirty="0">
                          <a:latin typeface="Arial"/>
                          <a:cs typeface="Arial"/>
                        </a:rPr>
                        <a:t>(Fuente: </a:t>
                      </a:r>
                      <a:r>
                        <a:rPr sz="1000" spc="-70" dirty="0">
                          <a:latin typeface="Arial"/>
                          <a:cs typeface="Arial"/>
                        </a:rPr>
                        <a:t>Cisneros </a:t>
                      </a:r>
                      <a:r>
                        <a:rPr sz="1000" spc="-50" dirty="0">
                          <a:latin typeface="Arial"/>
                          <a:cs typeface="Arial"/>
                        </a:rPr>
                        <a:t>y </a:t>
                      </a:r>
                      <a:r>
                        <a:rPr sz="1000" spc="-60" dirty="0">
                          <a:latin typeface="Arial"/>
                          <a:cs typeface="Arial"/>
                        </a:rPr>
                        <a:t>Olave, </a:t>
                      </a:r>
                      <a:r>
                        <a:rPr sz="1000" spc="-50" dirty="0">
                          <a:latin typeface="Arial"/>
                          <a:cs typeface="Arial"/>
                        </a:rPr>
                        <a:t>2012, </a:t>
                      </a:r>
                      <a:r>
                        <a:rPr sz="1000" spc="-35" dirty="0">
                          <a:latin typeface="Arial"/>
                          <a:cs typeface="Arial"/>
                        </a:rPr>
                        <a:t>pp.</a:t>
                      </a:r>
                      <a:r>
                        <a:rPr sz="1000" spc="-10" dirty="0">
                          <a:latin typeface="Arial"/>
                          <a:cs typeface="Arial"/>
                        </a:rPr>
                        <a:t> </a:t>
                      </a:r>
                      <a:r>
                        <a:rPr sz="1000" spc="-50" dirty="0">
                          <a:latin typeface="Arial"/>
                          <a:cs typeface="Arial"/>
                        </a:rPr>
                        <a:t>84-85)</a:t>
                      </a:r>
                      <a:endParaRPr sz="1000" dirty="0">
                        <a:latin typeface="Arial"/>
                        <a:cs typeface="Arial"/>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E9ECF4"/>
                    </a:solidFill>
                  </a:tcPr>
                </a:tc>
                <a:tc>
                  <a:txBody>
                    <a:bodyPr/>
                    <a:lstStyle/>
                    <a:p>
                      <a:pPr marL="95885">
                        <a:lnSpc>
                          <a:spcPct val="100000"/>
                        </a:lnSpc>
                        <a:spcBef>
                          <a:spcPts val="300"/>
                        </a:spcBef>
                      </a:pPr>
                      <a:r>
                        <a:rPr sz="1000" spc="-45" dirty="0">
                          <a:latin typeface="Arial"/>
                          <a:cs typeface="Arial"/>
                        </a:rPr>
                        <a:t>Ejemplo:</a:t>
                      </a:r>
                      <a:endParaRPr sz="1000" dirty="0">
                        <a:latin typeface="Arial"/>
                        <a:cs typeface="Arial"/>
                      </a:endParaRPr>
                    </a:p>
                    <a:p>
                      <a:pPr>
                        <a:lnSpc>
                          <a:spcPct val="100000"/>
                        </a:lnSpc>
                        <a:spcBef>
                          <a:spcPts val="50"/>
                        </a:spcBef>
                      </a:pPr>
                      <a:endParaRPr sz="1000" dirty="0">
                        <a:latin typeface="Times New Roman"/>
                        <a:cs typeface="Times New Roman"/>
                      </a:endParaRPr>
                    </a:p>
                    <a:p>
                      <a:pPr marL="95885" marR="101600">
                        <a:lnSpc>
                          <a:spcPct val="100000"/>
                        </a:lnSpc>
                      </a:pPr>
                      <a:r>
                        <a:rPr sz="1000" spc="-75" dirty="0">
                          <a:solidFill>
                            <a:schemeClr val="tx2">
                              <a:lumMod val="60000"/>
                              <a:lumOff val="40000"/>
                            </a:schemeClr>
                          </a:solidFill>
                          <a:latin typeface="Arial"/>
                          <a:cs typeface="Arial"/>
                        </a:rPr>
                        <a:t>Para Frege</a:t>
                      </a:r>
                      <a:r>
                        <a:rPr sz="1000" spc="-75" dirty="0">
                          <a:latin typeface="Arial"/>
                          <a:cs typeface="Arial"/>
                        </a:rPr>
                        <a:t> </a:t>
                      </a:r>
                      <a:r>
                        <a:rPr sz="1000" spc="-30" dirty="0">
                          <a:latin typeface="Arial"/>
                          <a:cs typeface="Arial"/>
                        </a:rPr>
                        <a:t>el </a:t>
                      </a:r>
                      <a:r>
                        <a:rPr sz="1000" spc="-35" dirty="0">
                          <a:latin typeface="Arial"/>
                          <a:cs typeface="Arial"/>
                        </a:rPr>
                        <a:t>«sentido </a:t>
                      </a:r>
                      <a:r>
                        <a:rPr sz="1000" spc="-90" dirty="0">
                          <a:latin typeface="Arial"/>
                          <a:cs typeface="Arial"/>
                        </a:rPr>
                        <a:t>es </a:t>
                      </a:r>
                      <a:r>
                        <a:rPr sz="1000" spc="-30" dirty="0">
                          <a:latin typeface="Arial"/>
                          <a:cs typeface="Arial"/>
                        </a:rPr>
                        <a:t>el </a:t>
                      </a:r>
                      <a:r>
                        <a:rPr sz="1000" spc="-20" dirty="0">
                          <a:latin typeface="Arial"/>
                          <a:cs typeface="Arial"/>
                        </a:rPr>
                        <a:t>objeto </a:t>
                      </a:r>
                      <a:r>
                        <a:rPr sz="1000" spc="-35" dirty="0">
                          <a:latin typeface="Arial"/>
                          <a:cs typeface="Arial"/>
                        </a:rPr>
                        <a:t>ideal </a:t>
                      </a:r>
                      <a:r>
                        <a:rPr sz="1000" spc="-40" dirty="0">
                          <a:latin typeface="Arial"/>
                          <a:cs typeface="Arial"/>
                        </a:rPr>
                        <a:t>al </a:t>
                      </a:r>
                      <a:r>
                        <a:rPr sz="1000" spc="-45" dirty="0">
                          <a:latin typeface="Arial"/>
                          <a:cs typeface="Arial"/>
                        </a:rPr>
                        <a:t>que </a:t>
                      </a:r>
                      <a:r>
                        <a:rPr sz="1000" spc="-95" dirty="0">
                          <a:latin typeface="Arial"/>
                          <a:cs typeface="Arial"/>
                        </a:rPr>
                        <a:t>se  </a:t>
                      </a:r>
                      <a:r>
                        <a:rPr sz="1000" spc="-20" dirty="0">
                          <a:latin typeface="Arial"/>
                          <a:cs typeface="Arial"/>
                        </a:rPr>
                        <a:t>refiere; </a:t>
                      </a:r>
                      <a:r>
                        <a:rPr sz="1000" spc="-50" dirty="0">
                          <a:latin typeface="Arial"/>
                          <a:cs typeface="Arial"/>
                        </a:rPr>
                        <a:t>este </a:t>
                      </a:r>
                      <a:r>
                        <a:rPr sz="1000" spc="-35" dirty="0">
                          <a:latin typeface="Arial"/>
                          <a:cs typeface="Arial"/>
                        </a:rPr>
                        <a:t>sentido </a:t>
                      </a:r>
                      <a:r>
                        <a:rPr sz="1000" spc="-90" dirty="0">
                          <a:latin typeface="Arial"/>
                          <a:cs typeface="Arial"/>
                        </a:rPr>
                        <a:t>es </a:t>
                      </a:r>
                      <a:r>
                        <a:rPr sz="1000" spc="-35" dirty="0">
                          <a:latin typeface="Arial"/>
                          <a:cs typeface="Arial"/>
                        </a:rPr>
                        <a:t>puramente inmanente </a:t>
                      </a:r>
                      <a:r>
                        <a:rPr sz="1000" spc="-40" dirty="0">
                          <a:latin typeface="Arial"/>
                          <a:cs typeface="Arial"/>
                        </a:rPr>
                        <a:t>al  </a:t>
                      </a:r>
                      <a:r>
                        <a:rPr sz="1000" spc="-50" dirty="0">
                          <a:latin typeface="Arial"/>
                          <a:cs typeface="Arial"/>
                        </a:rPr>
                        <a:t>discurso. </a:t>
                      </a:r>
                      <a:r>
                        <a:rPr sz="1000" spc="-125" dirty="0">
                          <a:latin typeface="Arial"/>
                          <a:cs typeface="Arial"/>
                        </a:rPr>
                        <a:t>Su </a:t>
                      </a:r>
                      <a:r>
                        <a:rPr sz="1000" spc="-35" dirty="0">
                          <a:latin typeface="Arial"/>
                          <a:cs typeface="Arial"/>
                        </a:rPr>
                        <a:t>referencia </a:t>
                      </a:r>
                      <a:r>
                        <a:rPr sz="1000" spc="-90" dirty="0">
                          <a:latin typeface="Arial"/>
                          <a:cs typeface="Arial"/>
                        </a:rPr>
                        <a:t>es </a:t>
                      </a:r>
                      <a:r>
                        <a:rPr sz="1000" spc="-80" dirty="0">
                          <a:latin typeface="Arial"/>
                          <a:cs typeface="Arial"/>
                        </a:rPr>
                        <a:t>su </a:t>
                      </a:r>
                      <a:r>
                        <a:rPr sz="1000" spc="-30" dirty="0">
                          <a:latin typeface="Arial"/>
                          <a:cs typeface="Arial"/>
                        </a:rPr>
                        <a:t>valor </a:t>
                      </a:r>
                      <a:r>
                        <a:rPr sz="1000" spc="-50" dirty="0">
                          <a:latin typeface="Arial"/>
                          <a:cs typeface="Arial"/>
                        </a:rPr>
                        <a:t>de </a:t>
                      </a:r>
                      <a:r>
                        <a:rPr sz="1000" spc="-40" dirty="0">
                          <a:latin typeface="Arial"/>
                          <a:cs typeface="Arial"/>
                        </a:rPr>
                        <a:t>verdad, </a:t>
                      </a:r>
                      <a:r>
                        <a:rPr sz="1000" spc="-80" dirty="0">
                          <a:latin typeface="Arial"/>
                          <a:cs typeface="Arial"/>
                        </a:rPr>
                        <a:t>su  </a:t>
                      </a:r>
                      <a:r>
                        <a:rPr sz="1000" spc="-30" dirty="0">
                          <a:latin typeface="Arial"/>
                          <a:cs typeface="Arial"/>
                        </a:rPr>
                        <a:t>pretensión </a:t>
                      </a:r>
                      <a:r>
                        <a:rPr sz="1000" spc="-45" dirty="0">
                          <a:latin typeface="Arial"/>
                          <a:cs typeface="Arial"/>
                        </a:rPr>
                        <a:t>de </a:t>
                      </a:r>
                      <a:r>
                        <a:rPr sz="1000" spc="-55" dirty="0">
                          <a:latin typeface="Arial"/>
                          <a:cs typeface="Arial"/>
                        </a:rPr>
                        <a:t>alcanzar </a:t>
                      </a:r>
                      <a:r>
                        <a:rPr sz="1000" spc="-40" dirty="0">
                          <a:latin typeface="Arial"/>
                          <a:cs typeface="Arial"/>
                        </a:rPr>
                        <a:t>la </a:t>
                      </a:r>
                      <a:r>
                        <a:rPr sz="1000" spc="-35" dirty="0">
                          <a:latin typeface="Arial"/>
                          <a:cs typeface="Arial"/>
                        </a:rPr>
                        <a:t>realidad» </a:t>
                      </a:r>
                      <a:r>
                        <a:rPr sz="1000" spc="-50" dirty="0">
                          <a:solidFill>
                            <a:schemeClr val="tx2">
                              <a:lumMod val="60000"/>
                              <a:lumOff val="40000"/>
                            </a:schemeClr>
                          </a:solidFill>
                          <a:latin typeface="Arial"/>
                          <a:cs typeface="Arial"/>
                        </a:rPr>
                        <a:t>(2006, </a:t>
                      </a:r>
                      <a:r>
                        <a:rPr sz="1000" spc="-30" dirty="0">
                          <a:solidFill>
                            <a:schemeClr val="tx2">
                              <a:lumMod val="60000"/>
                              <a:lumOff val="40000"/>
                            </a:schemeClr>
                          </a:solidFill>
                          <a:latin typeface="Arial"/>
                          <a:cs typeface="Arial"/>
                        </a:rPr>
                        <a:t>p. </a:t>
                      </a:r>
                      <a:r>
                        <a:rPr sz="1000" spc="-45" dirty="0">
                          <a:solidFill>
                            <a:schemeClr val="tx2">
                              <a:lumMod val="60000"/>
                              <a:lumOff val="40000"/>
                            </a:schemeClr>
                          </a:solidFill>
                          <a:latin typeface="Arial"/>
                          <a:cs typeface="Arial"/>
                        </a:rPr>
                        <a:t>106)</a:t>
                      </a:r>
                      <a:r>
                        <a:rPr sz="1000" spc="-45" dirty="0">
                          <a:latin typeface="Arial"/>
                          <a:cs typeface="Arial"/>
                        </a:rPr>
                        <a:t>. </a:t>
                      </a:r>
                      <a:r>
                        <a:rPr sz="1000" spc="-114" dirty="0">
                          <a:solidFill>
                            <a:srgbClr val="49452A"/>
                          </a:solidFill>
                          <a:latin typeface="Arial"/>
                          <a:cs typeface="Arial"/>
                        </a:rPr>
                        <a:t>La  </a:t>
                      </a:r>
                      <a:r>
                        <a:rPr sz="1000" spc="-50" dirty="0">
                          <a:solidFill>
                            <a:srgbClr val="49452A"/>
                          </a:solidFill>
                          <a:latin typeface="Arial"/>
                          <a:cs typeface="Arial"/>
                        </a:rPr>
                        <a:t>validez de </a:t>
                      </a:r>
                      <a:r>
                        <a:rPr sz="1000" spc="-40" dirty="0">
                          <a:solidFill>
                            <a:srgbClr val="49452A"/>
                          </a:solidFill>
                          <a:latin typeface="Arial"/>
                          <a:cs typeface="Arial"/>
                        </a:rPr>
                        <a:t>la </a:t>
                      </a:r>
                      <a:r>
                        <a:rPr sz="1000" spc="-30" dirty="0">
                          <a:solidFill>
                            <a:srgbClr val="49452A"/>
                          </a:solidFill>
                          <a:latin typeface="Arial"/>
                          <a:cs typeface="Arial"/>
                        </a:rPr>
                        <a:t>distinción </a:t>
                      </a:r>
                      <a:r>
                        <a:rPr sz="1000" spc="-35" dirty="0">
                          <a:solidFill>
                            <a:srgbClr val="49452A"/>
                          </a:solidFill>
                          <a:latin typeface="Arial"/>
                          <a:cs typeface="Arial"/>
                        </a:rPr>
                        <a:t>no </a:t>
                      </a:r>
                      <a:r>
                        <a:rPr sz="1000" spc="-40" dirty="0">
                          <a:solidFill>
                            <a:srgbClr val="49452A"/>
                          </a:solidFill>
                          <a:latin typeface="Arial"/>
                          <a:cs typeface="Arial"/>
                        </a:rPr>
                        <a:t>la pone </a:t>
                      </a:r>
                      <a:r>
                        <a:rPr sz="1000" spc="-50" dirty="0">
                          <a:solidFill>
                            <a:srgbClr val="49452A"/>
                          </a:solidFill>
                          <a:latin typeface="Arial"/>
                          <a:cs typeface="Arial"/>
                        </a:rPr>
                        <a:t>en </a:t>
                      </a:r>
                      <a:r>
                        <a:rPr sz="1000" spc="-45" dirty="0">
                          <a:solidFill>
                            <a:srgbClr val="49452A"/>
                          </a:solidFill>
                          <a:latin typeface="Arial"/>
                          <a:cs typeface="Arial"/>
                        </a:rPr>
                        <a:t>duda </a:t>
                      </a:r>
                      <a:r>
                        <a:rPr sz="1000" spc="-55" dirty="0">
                          <a:solidFill>
                            <a:srgbClr val="49452A"/>
                          </a:solidFill>
                          <a:latin typeface="Arial"/>
                          <a:cs typeface="Arial"/>
                        </a:rPr>
                        <a:t>Ricœur;  </a:t>
                      </a:r>
                      <a:r>
                        <a:rPr sz="1000" spc="-20" dirty="0">
                          <a:solidFill>
                            <a:srgbClr val="49452A"/>
                          </a:solidFill>
                          <a:latin typeface="Arial"/>
                          <a:cs typeface="Arial"/>
                        </a:rPr>
                        <a:t>por </a:t>
                      </a:r>
                      <a:r>
                        <a:rPr sz="1000" spc="-30" dirty="0">
                          <a:solidFill>
                            <a:srgbClr val="49452A"/>
                          </a:solidFill>
                          <a:latin typeface="Arial"/>
                          <a:cs typeface="Arial"/>
                        </a:rPr>
                        <a:t>el </a:t>
                      </a:r>
                      <a:r>
                        <a:rPr sz="1000" spc="-20" dirty="0">
                          <a:solidFill>
                            <a:srgbClr val="49452A"/>
                          </a:solidFill>
                          <a:latin typeface="Arial"/>
                          <a:cs typeface="Arial"/>
                        </a:rPr>
                        <a:t>contrario, </a:t>
                      </a:r>
                      <a:r>
                        <a:rPr sz="1000" spc="-40" dirty="0">
                          <a:solidFill>
                            <a:srgbClr val="49452A"/>
                          </a:solidFill>
                          <a:latin typeface="Arial"/>
                          <a:cs typeface="Arial"/>
                        </a:rPr>
                        <a:t>la </a:t>
                      </a:r>
                      <a:r>
                        <a:rPr sz="1000" spc="-65" dirty="0">
                          <a:solidFill>
                            <a:srgbClr val="49452A"/>
                          </a:solidFill>
                          <a:latin typeface="Arial"/>
                          <a:cs typeface="Arial"/>
                        </a:rPr>
                        <a:t>asume </a:t>
                      </a:r>
                      <a:r>
                        <a:rPr sz="1000" spc="-50" dirty="0">
                          <a:solidFill>
                            <a:srgbClr val="49452A"/>
                          </a:solidFill>
                          <a:latin typeface="Arial"/>
                          <a:cs typeface="Arial"/>
                        </a:rPr>
                        <a:t>y </a:t>
                      </a:r>
                      <a:r>
                        <a:rPr sz="1000" spc="-40" dirty="0">
                          <a:solidFill>
                            <a:srgbClr val="49452A"/>
                          </a:solidFill>
                          <a:latin typeface="Arial"/>
                          <a:cs typeface="Arial"/>
                        </a:rPr>
                        <a:t>la </a:t>
                      </a:r>
                      <a:r>
                        <a:rPr sz="1000" spc="-15" dirty="0">
                          <a:solidFill>
                            <a:srgbClr val="49452A"/>
                          </a:solidFill>
                          <a:latin typeface="Arial"/>
                          <a:cs typeface="Arial"/>
                        </a:rPr>
                        <a:t>nutre </a:t>
                      </a:r>
                      <a:r>
                        <a:rPr sz="1000" spc="-50" dirty="0">
                          <a:solidFill>
                            <a:srgbClr val="49452A"/>
                          </a:solidFill>
                          <a:latin typeface="Arial"/>
                          <a:cs typeface="Arial"/>
                        </a:rPr>
                        <a:t>con </a:t>
                      </a:r>
                      <a:r>
                        <a:rPr sz="1000" spc="-65" dirty="0">
                          <a:solidFill>
                            <a:srgbClr val="49452A"/>
                          </a:solidFill>
                          <a:latin typeface="Arial"/>
                          <a:cs typeface="Arial"/>
                        </a:rPr>
                        <a:t>nuevas  </a:t>
                      </a:r>
                      <a:r>
                        <a:rPr sz="1000" spc="-50" dirty="0">
                          <a:solidFill>
                            <a:srgbClr val="49452A"/>
                          </a:solidFill>
                          <a:latin typeface="Arial"/>
                          <a:cs typeface="Arial"/>
                        </a:rPr>
                        <a:t>consideraciones </a:t>
                      </a:r>
                      <a:r>
                        <a:rPr sz="1000" spc="-45" dirty="0">
                          <a:solidFill>
                            <a:srgbClr val="49452A"/>
                          </a:solidFill>
                          <a:latin typeface="Arial"/>
                          <a:cs typeface="Arial"/>
                        </a:rPr>
                        <a:t>que responden </a:t>
                      </a:r>
                      <a:r>
                        <a:rPr sz="1000" spc="-80" dirty="0">
                          <a:solidFill>
                            <a:srgbClr val="49452A"/>
                          </a:solidFill>
                          <a:latin typeface="Arial"/>
                          <a:cs typeface="Arial"/>
                        </a:rPr>
                        <a:t>a </a:t>
                      </a:r>
                      <a:r>
                        <a:rPr sz="1000" spc="-40" dirty="0">
                          <a:solidFill>
                            <a:srgbClr val="49452A"/>
                          </a:solidFill>
                          <a:latin typeface="Arial"/>
                          <a:cs typeface="Arial"/>
                        </a:rPr>
                        <a:t>la naturaleza </a:t>
                      </a:r>
                      <a:r>
                        <a:rPr sz="1000" spc="-35" dirty="0">
                          <a:solidFill>
                            <a:srgbClr val="49452A"/>
                          </a:solidFill>
                          <a:latin typeface="Arial"/>
                          <a:cs typeface="Arial"/>
                        </a:rPr>
                        <a:t>del  </a:t>
                      </a:r>
                      <a:r>
                        <a:rPr sz="1000" spc="-10" dirty="0">
                          <a:solidFill>
                            <a:srgbClr val="49452A"/>
                          </a:solidFill>
                          <a:latin typeface="Arial"/>
                          <a:cs typeface="Arial"/>
                        </a:rPr>
                        <a:t>texto literario. </a:t>
                      </a:r>
                      <a:r>
                        <a:rPr sz="1000" spc="-114" dirty="0">
                          <a:solidFill>
                            <a:srgbClr val="49452A"/>
                          </a:solidFill>
                          <a:latin typeface="Arial"/>
                          <a:cs typeface="Arial"/>
                        </a:rPr>
                        <a:t>La </a:t>
                      </a:r>
                      <a:r>
                        <a:rPr sz="1000" spc="-35" dirty="0">
                          <a:solidFill>
                            <a:srgbClr val="49452A"/>
                          </a:solidFill>
                          <a:latin typeface="Arial"/>
                          <a:cs typeface="Arial"/>
                        </a:rPr>
                        <a:t>noción </a:t>
                      </a:r>
                      <a:r>
                        <a:rPr sz="1000" spc="-50" dirty="0">
                          <a:solidFill>
                            <a:srgbClr val="49452A"/>
                          </a:solidFill>
                          <a:latin typeface="Arial"/>
                          <a:cs typeface="Arial"/>
                        </a:rPr>
                        <a:t>de </a:t>
                      </a:r>
                      <a:r>
                        <a:rPr sz="1000" spc="-35" dirty="0">
                          <a:solidFill>
                            <a:srgbClr val="49452A"/>
                          </a:solidFill>
                          <a:latin typeface="Arial"/>
                          <a:cs typeface="Arial"/>
                        </a:rPr>
                        <a:t>sentido </a:t>
                      </a:r>
                      <a:r>
                        <a:rPr sz="1000" spc="-40" dirty="0">
                          <a:solidFill>
                            <a:srgbClr val="49452A"/>
                          </a:solidFill>
                          <a:latin typeface="Arial"/>
                          <a:cs typeface="Arial"/>
                        </a:rPr>
                        <a:t>la </a:t>
                      </a:r>
                      <a:r>
                        <a:rPr sz="1000" spc="-35" dirty="0">
                          <a:solidFill>
                            <a:srgbClr val="49452A"/>
                          </a:solidFill>
                          <a:latin typeface="Arial"/>
                          <a:cs typeface="Arial"/>
                        </a:rPr>
                        <a:t>sustituye </a:t>
                      </a:r>
                      <a:r>
                        <a:rPr sz="1000" spc="-15" dirty="0">
                          <a:solidFill>
                            <a:srgbClr val="49452A"/>
                          </a:solidFill>
                          <a:latin typeface="Arial"/>
                          <a:cs typeface="Arial"/>
                        </a:rPr>
                        <a:t>por</a:t>
                      </a:r>
                      <a:r>
                        <a:rPr sz="1000" spc="-185" dirty="0">
                          <a:solidFill>
                            <a:srgbClr val="49452A"/>
                          </a:solidFill>
                          <a:latin typeface="Arial"/>
                          <a:cs typeface="Arial"/>
                        </a:rPr>
                        <a:t> </a:t>
                      </a:r>
                      <a:r>
                        <a:rPr sz="1000" spc="-40" dirty="0">
                          <a:solidFill>
                            <a:srgbClr val="49452A"/>
                          </a:solidFill>
                          <a:latin typeface="Arial"/>
                          <a:cs typeface="Arial"/>
                        </a:rPr>
                        <a:t>la  </a:t>
                      </a:r>
                      <a:r>
                        <a:rPr sz="1000" spc="-50" dirty="0">
                          <a:solidFill>
                            <a:srgbClr val="49452A"/>
                          </a:solidFill>
                          <a:latin typeface="Arial"/>
                          <a:cs typeface="Arial"/>
                        </a:rPr>
                        <a:t>de </a:t>
                      </a:r>
                      <a:r>
                        <a:rPr sz="1000" spc="-35" dirty="0">
                          <a:solidFill>
                            <a:srgbClr val="49452A"/>
                          </a:solidFill>
                          <a:latin typeface="Arial"/>
                          <a:cs typeface="Arial"/>
                        </a:rPr>
                        <a:t>proposición </a:t>
                      </a:r>
                      <a:r>
                        <a:rPr sz="1000" spc="-50" dirty="0">
                          <a:solidFill>
                            <a:srgbClr val="49452A"/>
                          </a:solidFill>
                          <a:latin typeface="Arial"/>
                          <a:cs typeface="Arial"/>
                        </a:rPr>
                        <a:t>de </a:t>
                      </a:r>
                      <a:r>
                        <a:rPr sz="1000" spc="-35" dirty="0">
                          <a:solidFill>
                            <a:srgbClr val="49452A"/>
                          </a:solidFill>
                          <a:latin typeface="Arial"/>
                          <a:cs typeface="Arial"/>
                        </a:rPr>
                        <a:t>mundo </a:t>
                      </a:r>
                      <a:r>
                        <a:rPr sz="1000" spc="-50" dirty="0">
                          <a:solidFill>
                            <a:srgbClr val="49452A"/>
                          </a:solidFill>
                          <a:latin typeface="Arial"/>
                          <a:cs typeface="Arial"/>
                        </a:rPr>
                        <a:t>y </a:t>
                      </a:r>
                      <a:r>
                        <a:rPr sz="1000" spc="-40" dirty="0">
                          <a:solidFill>
                            <a:srgbClr val="49452A"/>
                          </a:solidFill>
                          <a:latin typeface="Arial"/>
                          <a:cs typeface="Arial"/>
                        </a:rPr>
                        <a:t>la </a:t>
                      </a:r>
                      <a:r>
                        <a:rPr sz="1000" spc="-50" dirty="0">
                          <a:solidFill>
                            <a:srgbClr val="49452A"/>
                          </a:solidFill>
                          <a:latin typeface="Arial"/>
                          <a:cs typeface="Arial"/>
                        </a:rPr>
                        <a:t>de </a:t>
                      </a:r>
                      <a:r>
                        <a:rPr sz="1000" spc="-25" dirty="0">
                          <a:solidFill>
                            <a:srgbClr val="49452A"/>
                          </a:solidFill>
                          <a:latin typeface="Arial"/>
                          <a:cs typeface="Arial"/>
                        </a:rPr>
                        <a:t>referente, </a:t>
                      </a:r>
                      <a:r>
                        <a:rPr sz="1000" spc="-20" dirty="0">
                          <a:solidFill>
                            <a:srgbClr val="49452A"/>
                          </a:solidFill>
                          <a:latin typeface="Arial"/>
                          <a:cs typeface="Arial"/>
                        </a:rPr>
                        <a:t>por </a:t>
                      </a:r>
                      <a:r>
                        <a:rPr sz="1000" spc="-40" dirty="0">
                          <a:solidFill>
                            <a:srgbClr val="49452A"/>
                          </a:solidFill>
                          <a:latin typeface="Arial"/>
                          <a:cs typeface="Arial"/>
                        </a:rPr>
                        <a:t>la </a:t>
                      </a:r>
                      <a:r>
                        <a:rPr sz="1000" spc="-50" dirty="0">
                          <a:solidFill>
                            <a:srgbClr val="49452A"/>
                          </a:solidFill>
                          <a:latin typeface="Arial"/>
                          <a:cs typeface="Arial"/>
                        </a:rPr>
                        <a:t>de  </a:t>
                      </a:r>
                      <a:r>
                        <a:rPr sz="1000" spc="-35" dirty="0">
                          <a:solidFill>
                            <a:srgbClr val="49452A"/>
                          </a:solidFill>
                          <a:latin typeface="Arial"/>
                          <a:cs typeface="Arial"/>
                        </a:rPr>
                        <a:t>mundo del </a:t>
                      </a:r>
                      <a:r>
                        <a:rPr sz="1000" spc="-15" dirty="0">
                          <a:solidFill>
                            <a:srgbClr val="49452A"/>
                          </a:solidFill>
                          <a:latin typeface="Arial"/>
                          <a:cs typeface="Arial"/>
                        </a:rPr>
                        <a:t>texto, </a:t>
                      </a:r>
                      <a:r>
                        <a:rPr sz="1000" spc="-65" dirty="0">
                          <a:solidFill>
                            <a:srgbClr val="49452A"/>
                          </a:solidFill>
                          <a:latin typeface="Arial"/>
                          <a:cs typeface="Arial"/>
                        </a:rPr>
                        <a:t>las </a:t>
                      </a:r>
                      <a:r>
                        <a:rPr sz="1000" spc="-60" dirty="0">
                          <a:solidFill>
                            <a:srgbClr val="49452A"/>
                          </a:solidFill>
                          <a:latin typeface="Arial"/>
                          <a:cs typeface="Arial"/>
                        </a:rPr>
                        <a:t>dos </a:t>
                      </a:r>
                      <a:r>
                        <a:rPr sz="1000" spc="-65" dirty="0">
                          <a:solidFill>
                            <a:srgbClr val="49452A"/>
                          </a:solidFill>
                          <a:latin typeface="Arial"/>
                          <a:cs typeface="Arial"/>
                        </a:rPr>
                        <a:t>caras, </a:t>
                      </a:r>
                      <a:r>
                        <a:rPr sz="1000" spc="-50" dirty="0">
                          <a:solidFill>
                            <a:srgbClr val="49452A"/>
                          </a:solidFill>
                          <a:latin typeface="Arial"/>
                          <a:cs typeface="Arial"/>
                        </a:rPr>
                        <a:t>en </a:t>
                      </a:r>
                      <a:r>
                        <a:rPr sz="1000" spc="-75" dirty="0">
                          <a:solidFill>
                            <a:srgbClr val="49452A"/>
                          </a:solidFill>
                          <a:latin typeface="Arial"/>
                          <a:cs typeface="Arial"/>
                        </a:rPr>
                        <a:t>su </a:t>
                      </a:r>
                      <a:r>
                        <a:rPr sz="1000" spc="-30" dirty="0">
                          <a:solidFill>
                            <a:srgbClr val="49452A"/>
                          </a:solidFill>
                          <a:latin typeface="Arial"/>
                          <a:cs typeface="Arial"/>
                        </a:rPr>
                        <a:t>orden, </a:t>
                      </a:r>
                      <a:r>
                        <a:rPr sz="1000" spc="-50" dirty="0">
                          <a:solidFill>
                            <a:srgbClr val="49452A"/>
                          </a:solidFill>
                          <a:latin typeface="Arial"/>
                          <a:cs typeface="Arial"/>
                        </a:rPr>
                        <a:t>de </a:t>
                      </a:r>
                      <a:r>
                        <a:rPr sz="1000" spc="-40" dirty="0">
                          <a:solidFill>
                            <a:srgbClr val="49452A"/>
                          </a:solidFill>
                          <a:latin typeface="Arial"/>
                          <a:cs typeface="Arial"/>
                        </a:rPr>
                        <a:t>la  dimensión comunicativa </a:t>
                      </a:r>
                      <a:r>
                        <a:rPr sz="1000" spc="-50" dirty="0">
                          <a:solidFill>
                            <a:srgbClr val="49452A"/>
                          </a:solidFill>
                          <a:latin typeface="Arial"/>
                          <a:cs typeface="Arial"/>
                        </a:rPr>
                        <a:t>y </a:t>
                      </a:r>
                      <a:r>
                        <a:rPr sz="1000" spc="-40" dirty="0">
                          <a:solidFill>
                            <a:srgbClr val="49452A"/>
                          </a:solidFill>
                          <a:latin typeface="Arial"/>
                          <a:cs typeface="Arial"/>
                        </a:rPr>
                        <a:t>la dimensión </a:t>
                      </a:r>
                      <a:r>
                        <a:rPr sz="1000" spc="-30" dirty="0">
                          <a:solidFill>
                            <a:srgbClr val="49452A"/>
                          </a:solidFill>
                          <a:latin typeface="Arial"/>
                          <a:cs typeface="Arial"/>
                        </a:rPr>
                        <a:t>referencial  del</a:t>
                      </a:r>
                      <a:r>
                        <a:rPr sz="1000" spc="-60" dirty="0">
                          <a:solidFill>
                            <a:srgbClr val="49452A"/>
                          </a:solidFill>
                          <a:latin typeface="Arial"/>
                          <a:cs typeface="Arial"/>
                        </a:rPr>
                        <a:t> </a:t>
                      </a:r>
                      <a:r>
                        <a:rPr lang="es-CO" sz="1000" spc="-15" noProof="0" dirty="0">
                          <a:solidFill>
                            <a:srgbClr val="49452A"/>
                          </a:solidFill>
                          <a:latin typeface="Arial"/>
                          <a:cs typeface="Arial"/>
                        </a:rPr>
                        <a:t>texto</a:t>
                      </a:r>
                      <a:r>
                        <a:rPr sz="1000" spc="-15" dirty="0">
                          <a:solidFill>
                            <a:srgbClr val="49452A"/>
                          </a:solidFill>
                          <a:latin typeface="Arial"/>
                          <a:cs typeface="Arial"/>
                        </a:rPr>
                        <a:t>.</a:t>
                      </a:r>
                      <a:r>
                        <a:rPr lang="es-CO" sz="1000" spc="-15" dirty="0">
                          <a:solidFill>
                            <a:srgbClr val="49452A"/>
                          </a:solidFill>
                          <a:latin typeface="Arial"/>
                          <a:cs typeface="Arial"/>
                        </a:rPr>
                        <a:t>*</a:t>
                      </a:r>
                      <a:endParaRPr sz="1000" dirty="0">
                        <a:latin typeface="Arial"/>
                        <a:cs typeface="Arial"/>
                      </a:endParaRPr>
                    </a:p>
                    <a:p>
                      <a:pPr>
                        <a:lnSpc>
                          <a:spcPct val="100000"/>
                        </a:lnSpc>
                      </a:pPr>
                      <a:endParaRPr sz="1000" dirty="0">
                        <a:latin typeface="Times New Roman"/>
                        <a:cs typeface="Times New Roman"/>
                      </a:endParaRPr>
                    </a:p>
                    <a:p>
                      <a:pPr>
                        <a:lnSpc>
                          <a:spcPct val="100000"/>
                        </a:lnSpc>
                        <a:spcBef>
                          <a:spcPts val="45"/>
                        </a:spcBef>
                      </a:pPr>
                      <a:endParaRPr sz="950" dirty="0">
                        <a:latin typeface="Times New Roman"/>
                        <a:cs typeface="Times New Roman"/>
                      </a:endParaRPr>
                    </a:p>
                    <a:p>
                      <a:pPr marL="95885" marR="78105">
                        <a:lnSpc>
                          <a:spcPct val="100000"/>
                        </a:lnSpc>
                      </a:pPr>
                      <a:r>
                        <a:rPr lang="es-CO" sz="900" spc="-30" dirty="0">
                          <a:latin typeface="Arial"/>
                          <a:cs typeface="Arial"/>
                        </a:rPr>
                        <a:t>*</a:t>
                      </a:r>
                      <a:r>
                        <a:rPr lang="es-CO" sz="900" spc="-30" noProof="0" dirty="0">
                          <a:latin typeface="Arial"/>
                          <a:cs typeface="Arial"/>
                        </a:rPr>
                        <a:t>Ardila</a:t>
                      </a:r>
                      <a:r>
                        <a:rPr sz="900" spc="-30" dirty="0">
                          <a:latin typeface="Arial"/>
                          <a:cs typeface="Arial"/>
                        </a:rPr>
                        <a:t>, </a:t>
                      </a:r>
                      <a:r>
                        <a:rPr sz="900" spc="-100" dirty="0">
                          <a:latin typeface="Arial"/>
                          <a:cs typeface="Arial"/>
                        </a:rPr>
                        <a:t>C. </a:t>
                      </a:r>
                      <a:r>
                        <a:rPr sz="900" spc="-45" dirty="0">
                          <a:latin typeface="Arial"/>
                          <a:cs typeface="Arial"/>
                        </a:rPr>
                        <a:t>(2014). </a:t>
                      </a:r>
                      <a:r>
                        <a:rPr sz="900" i="1" spc="-65" dirty="0">
                          <a:latin typeface="Trebuchet MS"/>
                          <a:cs typeface="Trebuchet MS"/>
                        </a:rPr>
                        <a:t>El </a:t>
                      </a:r>
                      <a:r>
                        <a:rPr sz="900" i="1" spc="-35" dirty="0">
                          <a:latin typeface="Trebuchet MS"/>
                          <a:cs typeface="Trebuchet MS"/>
                        </a:rPr>
                        <a:t>segundo </a:t>
                      </a:r>
                      <a:r>
                        <a:rPr sz="900" i="1" spc="-30" dirty="0">
                          <a:latin typeface="Trebuchet MS"/>
                          <a:cs typeface="Trebuchet MS"/>
                        </a:rPr>
                        <a:t>grado </a:t>
                      </a:r>
                      <a:r>
                        <a:rPr sz="900" i="1" spc="-45" dirty="0">
                          <a:latin typeface="Trebuchet MS"/>
                          <a:cs typeface="Trebuchet MS"/>
                        </a:rPr>
                        <a:t>de </a:t>
                      </a:r>
                      <a:r>
                        <a:rPr sz="900" i="1" spc="-50" dirty="0">
                          <a:latin typeface="Trebuchet MS"/>
                          <a:cs typeface="Trebuchet MS"/>
                        </a:rPr>
                        <a:t>la </a:t>
                      </a:r>
                      <a:r>
                        <a:rPr sz="900" i="1" spc="-65" dirty="0">
                          <a:latin typeface="Trebuchet MS"/>
                          <a:cs typeface="Trebuchet MS"/>
                        </a:rPr>
                        <a:t>ficción. </a:t>
                      </a:r>
                      <a:r>
                        <a:rPr sz="900" spc="-20" dirty="0">
                          <a:latin typeface="Arial"/>
                          <a:cs typeface="Arial"/>
                        </a:rPr>
                        <a:t>Medellín:  </a:t>
                      </a:r>
                      <a:r>
                        <a:rPr sz="900" spc="-55" dirty="0">
                          <a:latin typeface="Arial"/>
                          <a:cs typeface="Arial"/>
                        </a:rPr>
                        <a:t>Fondo </a:t>
                      </a:r>
                      <a:r>
                        <a:rPr sz="900" spc="-25" dirty="0">
                          <a:latin typeface="Arial"/>
                          <a:cs typeface="Arial"/>
                        </a:rPr>
                        <a:t>Editorial </a:t>
                      </a:r>
                      <a:r>
                        <a:rPr sz="900" spc="-30" dirty="0">
                          <a:latin typeface="Arial"/>
                          <a:cs typeface="Arial"/>
                        </a:rPr>
                        <a:t>Eafit, p.</a:t>
                      </a:r>
                      <a:r>
                        <a:rPr sz="900" spc="-80" dirty="0">
                          <a:latin typeface="Arial"/>
                          <a:cs typeface="Arial"/>
                        </a:rPr>
                        <a:t> </a:t>
                      </a:r>
                      <a:r>
                        <a:rPr sz="900" spc="-45" dirty="0">
                          <a:latin typeface="Arial"/>
                          <a:cs typeface="Arial"/>
                        </a:rPr>
                        <a:t>91.</a:t>
                      </a:r>
                      <a:endParaRPr sz="900" dirty="0">
                        <a:latin typeface="Arial"/>
                        <a:cs typeface="Arial"/>
                      </a:endParaRPr>
                    </a:p>
                  </a:txBody>
                  <a:tcPr marL="0" marR="0" marT="38100" marB="0">
                    <a:lnL w="12700">
                      <a:solidFill>
                        <a:srgbClr val="FFFFFF"/>
                      </a:solidFill>
                      <a:prstDash val="solid"/>
                    </a:lnL>
                    <a:lnR w="6350">
                      <a:solidFill>
                        <a:srgbClr val="FFFFFF"/>
                      </a:solidFill>
                      <a:prstDash val="solid"/>
                    </a:lnR>
                    <a:lnT w="12700">
                      <a:solidFill>
                        <a:srgbClr val="FFFFFF"/>
                      </a:solidFill>
                      <a:prstDash val="solid"/>
                    </a:lnT>
                    <a:lnB w="6350">
                      <a:solidFill>
                        <a:srgbClr val="FFFFFF"/>
                      </a:solidFill>
                      <a:prstDash val="solid"/>
                    </a:lnB>
                    <a:solidFill>
                      <a:srgbClr val="E9ECF4"/>
                    </a:solidFill>
                  </a:tcPr>
                </a:tc>
                <a:extLst>
                  <a:ext uri="{0D108BD9-81ED-4DB2-BD59-A6C34878D82A}">
                    <a16:rowId xmlns:a16="http://schemas.microsoft.com/office/drawing/2014/main" val="10003"/>
                  </a:ext>
                </a:extLst>
              </a:tr>
            </a:tbl>
          </a:graphicData>
        </a:graphic>
      </p:graphicFrame>
      <p:sp>
        <p:nvSpPr>
          <p:cNvPr id="3" name="object 3"/>
          <p:cNvSpPr/>
          <p:nvPr/>
        </p:nvSpPr>
        <p:spPr>
          <a:xfrm>
            <a:off x="179831" y="262127"/>
            <a:ext cx="903732" cy="4373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87196" y="335279"/>
            <a:ext cx="0" cy="288290"/>
          </a:xfrm>
          <a:custGeom>
            <a:avLst/>
            <a:gdLst/>
            <a:ahLst/>
            <a:cxnLst/>
            <a:rect l="l" t="t" r="r" b="b"/>
            <a:pathLst>
              <a:path h="288290">
                <a:moveTo>
                  <a:pt x="0" y="0"/>
                </a:moveTo>
                <a:lnTo>
                  <a:pt x="0" y="288036"/>
                </a:lnTo>
              </a:path>
            </a:pathLst>
          </a:custGeom>
          <a:ln w="9144">
            <a:solidFill>
              <a:srgbClr val="FFFFFF"/>
            </a:solidFill>
          </a:ln>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253527054"/>
              </p:ext>
            </p:extLst>
          </p:nvPr>
        </p:nvGraphicFramePr>
        <p:xfrm>
          <a:off x="0" y="0"/>
          <a:ext cx="9133840" cy="5141595"/>
        </p:xfrm>
        <a:graphic>
          <a:graphicData uri="http://schemas.openxmlformats.org/drawingml/2006/table">
            <a:tbl>
              <a:tblPr firstRow="1" bandRow="1">
                <a:tableStyleId>{2D5ABB26-0587-4C30-8999-92F81FD0307C}</a:tableStyleId>
              </a:tblPr>
              <a:tblGrid>
                <a:gridCol w="2625725">
                  <a:extLst>
                    <a:ext uri="{9D8B030D-6E8A-4147-A177-3AD203B41FA5}">
                      <a16:colId xmlns:a16="http://schemas.microsoft.com/office/drawing/2014/main" val="20000"/>
                    </a:ext>
                  </a:extLst>
                </a:gridCol>
                <a:gridCol w="3885565">
                  <a:extLst>
                    <a:ext uri="{9D8B030D-6E8A-4147-A177-3AD203B41FA5}">
                      <a16:colId xmlns:a16="http://schemas.microsoft.com/office/drawing/2014/main" val="20001"/>
                    </a:ext>
                  </a:extLst>
                </a:gridCol>
                <a:gridCol w="2622550">
                  <a:extLst>
                    <a:ext uri="{9D8B030D-6E8A-4147-A177-3AD203B41FA5}">
                      <a16:colId xmlns:a16="http://schemas.microsoft.com/office/drawing/2014/main" val="20002"/>
                    </a:ext>
                  </a:extLst>
                </a:gridCol>
              </a:tblGrid>
              <a:tr h="682625">
                <a:tc>
                  <a:txBody>
                    <a:bodyPr/>
                    <a:lstStyle/>
                    <a:p>
                      <a:pPr>
                        <a:lnSpc>
                          <a:spcPct val="100000"/>
                        </a:lnSpc>
                      </a:pPr>
                      <a:endParaRPr sz="1000" dirty="0">
                        <a:latin typeface="Times New Roman"/>
                        <a:cs typeface="Times New Roman"/>
                      </a:endParaRPr>
                    </a:p>
                  </a:txBody>
                  <a:tcPr marL="0" marR="0" marT="0" marB="0">
                    <a:lnB w="12700">
                      <a:solidFill>
                        <a:srgbClr val="FFFFFF"/>
                      </a:solidFill>
                      <a:prstDash val="solid"/>
                    </a:lnB>
                  </a:tcPr>
                </a:tc>
                <a:tc>
                  <a:txBody>
                    <a:bodyPr/>
                    <a:lstStyle/>
                    <a:p>
                      <a:pPr>
                        <a:lnSpc>
                          <a:spcPct val="100000"/>
                        </a:lnSpc>
                        <a:spcBef>
                          <a:spcPts val="25"/>
                        </a:spcBef>
                      </a:pPr>
                      <a:endParaRPr sz="1250">
                        <a:latin typeface="Times New Roman"/>
                        <a:cs typeface="Times New Roman"/>
                      </a:endParaRPr>
                    </a:p>
                    <a:p>
                      <a:pPr marL="621030">
                        <a:lnSpc>
                          <a:spcPct val="100000"/>
                        </a:lnSpc>
                      </a:pPr>
                      <a:r>
                        <a:rPr sz="1600" b="1" spc="-95" dirty="0">
                          <a:solidFill>
                            <a:srgbClr val="FFFFFF"/>
                          </a:solidFill>
                          <a:latin typeface="Trebuchet MS"/>
                          <a:cs typeface="Trebuchet MS"/>
                        </a:rPr>
                        <a:t>Verbos </a:t>
                      </a:r>
                      <a:r>
                        <a:rPr sz="1600" b="1" spc="-100" dirty="0">
                          <a:solidFill>
                            <a:srgbClr val="FFFFFF"/>
                          </a:solidFill>
                          <a:latin typeface="Trebuchet MS"/>
                          <a:cs typeface="Trebuchet MS"/>
                        </a:rPr>
                        <a:t>de </a:t>
                      </a:r>
                      <a:r>
                        <a:rPr sz="1600" b="1" spc="-110" dirty="0">
                          <a:solidFill>
                            <a:srgbClr val="FFFFFF"/>
                          </a:solidFill>
                          <a:latin typeface="Trebuchet MS"/>
                          <a:cs typeface="Trebuchet MS"/>
                        </a:rPr>
                        <a:t>reporte </a:t>
                      </a:r>
                      <a:r>
                        <a:rPr sz="1600" b="1" spc="-125" dirty="0">
                          <a:solidFill>
                            <a:srgbClr val="FFFFFF"/>
                          </a:solidFill>
                          <a:latin typeface="Trebuchet MS"/>
                          <a:cs typeface="Trebuchet MS"/>
                        </a:rPr>
                        <a:t>(Beke,</a:t>
                      </a:r>
                      <a:r>
                        <a:rPr sz="1600" b="1" spc="-150" dirty="0">
                          <a:solidFill>
                            <a:srgbClr val="FFFFFF"/>
                          </a:solidFill>
                          <a:latin typeface="Trebuchet MS"/>
                          <a:cs typeface="Trebuchet MS"/>
                        </a:rPr>
                        <a:t> </a:t>
                      </a:r>
                      <a:r>
                        <a:rPr sz="1600" b="1" spc="-130" dirty="0">
                          <a:solidFill>
                            <a:srgbClr val="FFFFFF"/>
                          </a:solidFill>
                          <a:latin typeface="Trebuchet MS"/>
                          <a:cs typeface="Trebuchet MS"/>
                        </a:rPr>
                        <a:t>2011)</a:t>
                      </a:r>
                      <a:endParaRPr sz="1600">
                        <a:latin typeface="Trebuchet MS"/>
                        <a:cs typeface="Trebuchet MS"/>
                      </a:endParaRPr>
                    </a:p>
                  </a:txBody>
                  <a:tcPr marL="0" marR="0" marT="3175" marB="0">
                    <a:lnB w="12700">
                      <a:solidFill>
                        <a:srgbClr val="FFFFFF"/>
                      </a:solidFill>
                      <a:prstDash val="solid"/>
                    </a:lnB>
                    <a:solidFill>
                      <a:srgbClr val="1F487C"/>
                    </a:solidFill>
                  </a:tcPr>
                </a:tc>
                <a:tc>
                  <a:txBody>
                    <a:bodyPr/>
                    <a:lstStyle/>
                    <a:p>
                      <a:pPr>
                        <a:lnSpc>
                          <a:spcPct val="100000"/>
                        </a:lnSpc>
                      </a:pPr>
                      <a:endParaRPr sz="1000">
                        <a:latin typeface="Times New Roman"/>
                        <a:cs typeface="Times New Roman"/>
                      </a:endParaRPr>
                    </a:p>
                  </a:txBody>
                  <a:tcPr marL="0" marR="0" marT="0" marB="0">
                    <a:lnB w="12700">
                      <a:solidFill>
                        <a:srgbClr val="FFFFFF"/>
                      </a:solidFill>
                      <a:prstDash val="solid"/>
                    </a:lnB>
                    <a:solidFill>
                      <a:srgbClr val="1F487C"/>
                    </a:solidFill>
                  </a:tcPr>
                </a:tc>
                <a:extLst>
                  <a:ext uri="{0D108BD9-81ED-4DB2-BD59-A6C34878D82A}">
                    <a16:rowId xmlns:a16="http://schemas.microsoft.com/office/drawing/2014/main" val="10000"/>
                  </a:ext>
                </a:extLst>
              </a:tr>
              <a:tr h="232410">
                <a:tc>
                  <a:txBody>
                    <a:bodyPr/>
                    <a:lstStyle/>
                    <a:p>
                      <a:pPr marL="97155">
                        <a:lnSpc>
                          <a:spcPct val="100000"/>
                        </a:lnSpc>
                        <a:spcBef>
                          <a:spcPts val="295"/>
                        </a:spcBef>
                      </a:pPr>
                      <a:r>
                        <a:rPr sz="1100" b="1" spc="-55" dirty="0">
                          <a:solidFill>
                            <a:srgbClr val="FFFFFF"/>
                          </a:solidFill>
                          <a:latin typeface="Trebuchet MS"/>
                          <a:cs typeface="Trebuchet MS"/>
                        </a:rPr>
                        <a:t>Verbos </a:t>
                      </a:r>
                      <a:r>
                        <a:rPr sz="1100" b="1" spc="-65" dirty="0">
                          <a:solidFill>
                            <a:srgbClr val="FFFFFF"/>
                          </a:solidFill>
                          <a:latin typeface="Trebuchet MS"/>
                          <a:cs typeface="Trebuchet MS"/>
                        </a:rPr>
                        <a:t>de</a:t>
                      </a:r>
                      <a:r>
                        <a:rPr sz="1100" b="1" spc="-140" dirty="0">
                          <a:solidFill>
                            <a:srgbClr val="FFFFFF"/>
                          </a:solidFill>
                          <a:latin typeface="Trebuchet MS"/>
                          <a:cs typeface="Trebuchet MS"/>
                        </a:rPr>
                        <a:t> </a:t>
                      </a:r>
                      <a:r>
                        <a:rPr sz="1100" b="1" spc="-55" dirty="0">
                          <a:solidFill>
                            <a:srgbClr val="FFFFFF"/>
                          </a:solidFill>
                          <a:latin typeface="Trebuchet MS"/>
                          <a:cs typeface="Trebuchet MS"/>
                        </a:rPr>
                        <a:t>discurso</a:t>
                      </a:r>
                      <a:endParaRPr sz="1100" dirty="0">
                        <a:latin typeface="Trebuchet MS"/>
                        <a:cs typeface="Trebuchet MS"/>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solidFill>
                      <a:srgbClr val="4F81BC"/>
                    </a:solidFill>
                  </a:tcPr>
                </a:tc>
                <a:tc>
                  <a:txBody>
                    <a:bodyPr/>
                    <a:lstStyle/>
                    <a:p>
                      <a:pPr marL="97790">
                        <a:lnSpc>
                          <a:spcPct val="100000"/>
                        </a:lnSpc>
                        <a:spcBef>
                          <a:spcPts val="295"/>
                        </a:spcBef>
                      </a:pPr>
                      <a:r>
                        <a:rPr sz="1100" b="1" spc="-55" dirty="0">
                          <a:solidFill>
                            <a:srgbClr val="FFFFFF"/>
                          </a:solidFill>
                          <a:latin typeface="Trebuchet MS"/>
                          <a:cs typeface="Trebuchet MS"/>
                        </a:rPr>
                        <a:t>Verbos </a:t>
                      </a:r>
                      <a:r>
                        <a:rPr sz="1100" b="1" spc="-65" dirty="0">
                          <a:solidFill>
                            <a:srgbClr val="FFFFFF"/>
                          </a:solidFill>
                          <a:latin typeface="Trebuchet MS"/>
                          <a:cs typeface="Trebuchet MS"/>
                        </a:rPr>
                        <a:t>de</a:t>
                      </a:r>
                      <a:r>
                        <a:rPr sz="1100" b="1" spc="-145" dirty="0">
                          <a:solidFill>
                            <a:srgbClr val="FFFFFF"/>
                          </a:solidFill>
                          <a:latin typeface="Trebuchet MS"/>
                          <a:cs typeface="Trebuchet MS"/>
                        </a:rPr>
                        <a:t> </a:t>
                      </a:r>
                      <a:r>
                        <a:rPr sz="1100" b="1" spc="-60" dirty="0">
                          <a:solidFill>
                            <a:srgbClr val="FFFFFF"/>
                          </a:solidFill>
                          <a:latin typeface="Trebuchet MS"/>
                          <a:cs typeface="Trebuchet MS"/>
                        </a:rPr>
                        <a:t>investigación</a:t>
                      </a:r>
                      <a:endParaRPr sz="1100" dirty="0">
                        <a:latin typeface="Trebuchet MS"/>
                        <a:cs typeface="Trebuchet MS"/>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solidFill>
                      <a:srgbClr val="4F81BC"/>
                    </a:solidFill>
                  </a:tcPr>
                </a:tc>
                <a:tc>
                  <a:txBody>
                    <a:bodyPr/>
                    <a:lstStyle/>
                    <a:p>
                      <a:pPr marL="99060">
                        <a:lnSpc>
                          <a:spcPct val="100000"/>
                        </a:lnSpc>
                        <a:spcBef>
                          <a:spcPts val="295"/>
                        </a:spcBef>
                      </a:pPr>
                      <a:r>
                        <a:rPr sz="1100" b="1" spc="-55" dirty="0">
                          <a:solidFill>
                            <a:srgbClr val="FFFFFF"/>
                          </a:solidFill>
                          <a:latin typeface="Trebuchet MS"/>
                          <a:cs typeface="Trebuchet MS"/>
                        </a:rPr>
                        <a:t>Verbos </a:t>
                      </a:r>
                      <a:r>
                        <a:rPr sz="1100" b="1" spc="-65" dirty="0">
                          <a:solidFill>
                            <a:srgbClr val="FFFFFF"/>
                          </a:solidFill>
                          <a:latin typeface="Trebuchet MS"/>
                          <a:cs typeface="Trebuchet MS"/>
                        </a:rPr>
                        <a:t>de</a:t>
                      </a:r>
                      <a:r>
                        <a:rPr sz="1100" b="1" spc="-140" dirty="0">
                          <a:solidFill>
                            <a:srgbClr val="FFFFFF"/>
                          </a:solidFill>
                          <a:latin typeface="Trebuchet MS"/>
                          <a:cs typeface="Trebuchet MS"/>
                        </a:rPr>
                        <a:t> </a:t>
                      </a:r>
                      <a:r>
                        <a:rPr sz="1100" b="1" spc="-60" dirty="0">
                          <a:solidFill>
                            <a:srgbClr val="FFFFFF"/>
                          </a:solidFill>
                          <a:latin typeface="Trebuchet MS"/>
                          <a:cs typeface="Trebuchet MS"/>
                        </a:rPr>
                        <a:t>cognición</a:t>
                      </a:r>
                      <a:endParaRPr sz="1100" dirty="0">
                        <a:latin typeface="Trebuchet MS"/>
                        <a:cs typeface="Trebuchet MS"/>
                      </a:endParaRPr>
                    </a:p>
                  </a:txBody>
                  <a:tcPr marL="0" marR="0" marT="37465" marB="0">
                    <a:lnL w="12700">
                      <a:solidFill>
                        <a:srgbClr val="FFFFFF"/>
                      </a:solidFill>
                      <a:prstDash val="solid"/>
                    </a:lnL>
                    <a:lnR w="6350">
                      <a:solidFill>
                        <a:srgbClr val="FFFFFF"/>
                      </a:solidFill>
                      <a:prstDash val="solid"/>
                    </a:lnR>
                    <a:lnT w="12700">
                      <a:solidFill>
                        <a:srgbClr val="FFFFFF"/>
                      </a:solidFill>
                      <a:prstDash val="solid"/>
                    </a:lnT>
                    <a:solidFill>
                      <a:srgbClr val="4F81BC"/>
                    </a:solidFill>
                  </a:tcPr>
                </a:tc>
                <a:extLst>
                  <a:ext uri="{0D108BD9-81ED-4DB2-BD59-A6C34878D82A}">
                    <a16:rowId xmlns:a16="http://schemas.microsoft.com/office/drawing/2014/main" val="10001"/>
                  </a:ext>
                </a:extLst>
              </a:tr>
              <a:tr h="127000">
                <a:tc>
                  <a:txBody>
                    <a:bodyPr/>
                    <a:lstStyle/>
                    <a:p>
                      <a:pPr>
                        <a:lnSpc>
                          <a:spcPct val="100000"/>
                        </a:lnSpc>
                      </a:pPr>
                      <a:endParaRPr sz="600" dirty="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4F81BC"/>
                    </a:solidFill>
                  </a:tcPr>
                </a:tc>
                <a:tc>
                  <a:txBody>
                    <a:bodyPr/>
                    <a:lstStyle/>
                    <a:p>
                      <a:pPr>
                        <a:lnSpc>
                          <a:spcPct val="100000"/>
                        </a:lnSpc>
                      </a:pPr>
                      <a:endParaRPr sz="6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4F81BC"/>
                    </a:solidFill>
                  </a:tcPr>
                </a:tc>
                <a:tc>
                  <a:txBody>
                    <a:bodyPr/>
                    <a:lstStyle/>
                    <a:p>
                      <a:pPr>
                        <a:lnSpc>
                          <a:spcPct val="100000"/>
                        </a:lnSpc>
                      </a:pPr>
                      <a:endParaRPr sz="600" dirty="0">
                        <a:latin typeface="Times New Roman"/>
                        <a:cs typeface="Times New Roman"/>
                      </a:endParaRPr>
                    </a:p>
                  </a:txBody>
                  <a:tcPr marL="0" marR="0" marT="0" marB="0">
                    <a:lnL w="12700">
                      <a:solidFill>
                        <a:srgbClr val="FFFFFF"/>
                      </a:solidFill>
                      <a:prstDash val="solid"/>
                    </a:lnL>
                    <a:lnR w="6350">
                      <a:solidFill>
                        <a:srgbClr val="FFFFFF"/>
                      </a:solidFill>
                      <a:prstDash val="solid"/>
                    </a:lnR>
                    <a:solidFill>
                      <a:srgbClr val="4F81BC"/>
                    </a:solidFill>
                  </a:tcPr>
                </a:tc>
                <a:extLst>
                  <a:ext uri="{0D108BD9-81ED-4DB2-BD59-A6C34878D82A}">
                    <a16:rowId xmlns:a16="http://schemas.microsoft.com/office/drawing/2014/main" val="10002"/>
                  </a:ext>
                </a:extLst>
              </a:tr>
              <a:tr h="367665">
                <a:tc>
                  <a:txBody>
                    <a:bodyPr/>
                    <a:lstStyle/>
                    <a:p>
                      <a:pPr marL="97155" marR="462280">
                        <a:lnSpc>
                          <a:spcPct val="100000"/>
                        </a:lnSpc>
                        <a:spcBef>
                          <a:spcPts val="150"/>
                        </a:spcBef>
                      </a:pPr>
                      <a:r>
                        <a:rPr sz="900" spc="-40" dirty="0">
                          <a:latin typeface="Arial"/>
                          <a:cs typeface="Arial"/>
                        </a:rPr>
                        <a:t>(</a:t>
                      </a:r>
                      <a:r>
                        <a:rPr sz="900" i="1" spc="-40" dirty="0">
                          <a:latin typeface="Trebuchet MS"/>
                          <a:cs typeface="Trebuchet MS"/>
                        </a:rPr>
                        <a:t>Verba </a:t>
                      </a:r>
                      <a:r>
                        <a:rPr sz="900" i="1" spc="-45" dirty="0">
                          <a:latin typeface="Trebuchet MS"/>
                          <a:cs typeface="Trebuchet MS"/>
                        </a:rPr>
                        <a:t>dicendi</a:t>
                      </a:r>
                      <a:r>
                        <a:rPr sz="900" spc="-45" dirty="0">
                          <a:latin typeface="Arial"/>
                          <a:cs typeface="Arial"/>
                        </a:rPr>
                        <a:t>). </a:t>
                      </a:r>
                      <a:r>
                        <a:rPr sz="900" spc="-65" dirty="0">
                          <a:latin typeface="Arial"/>
                          <a:cs typeface="Arial"/>
                        </a:rPr>
                        <a:t>Hacen </a:t>
                      </a:r>
                      <a:r>
                        <a:rPr sz="900" spc="-35" dirty="0">
                          <a:latin typeface="Arial"/>
                          <a:cs typeface="Arial"/>
                        </a:rPr>
                        <a:t>referencia </a:t>
                      </a:r>
                      <a:r>
                        <a:rPr sz="900" spc="-70" dirty="0">
                          <a:latin typeface="Arial"/>
                          <a:cs typeface="Arial"/>
                        </a:rPr>
                        <a:t>a </a:t>
                      </a:r>
                      <a:r>
                        <a:rPr sz="900" spc="-35" dirty="0">
                          <a:latin typeface="Arial"/>
                          <a:cs typeface="Arial"/>
                        </a:rPr>
                        <a:t>la </a:t>
                      </a:r>
                      <a:r>
                        <a:rPr sz="900" spc="-45" dirty="0">
                          <a:latin typeface="Arial"/>
                          <a:cs typeface="Arial"/>
                        </a:rPr>
                        <a:t>acción  </a:t>
                      </a:r>
                      <a:r>
                        <a:rPr sz="900" spc="-35" dirty="0">
                          <a:latin typeface="Arial"/>
                          <a:cs typeface="Arial"/>
                        </a:rPr>
                        <a:t>comunicativa.</a:t>
                      </a:r>
                      <a:endParaRPr sz="900" dirty="0">
                        <a:latin typeface="Arial"/>
                        <a:cs typeface="Arial"/>
                      </a:endParaRPr>
                    </a:p>
                  </a:txBody>
                  <a:tcPr marL="0" marR="0" marT="19050" marB="0">
                    <a:lnL w="1270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97790">
                        <a:lnSpc>
                          <a:spcPct val="100000"/>
                        </a:lnSpc>
                        <a:spcBef>
                          <a:spcPts val="150"/>
                        </a:spcBef>
                      </a:pPr>
                      <a:r>
                        <a:rPr sz="900" spc="-40" dirty="0">
                          <a:latin typeface="Arial"/>
                          <a:cs typeface="Arial"/>
                        </a:rPr>
                        <a:t>Reportan </a:t>
                      </a:r>
                      <a:r>
                        <a:rPr sz="900" spc="-55" dirty="0">
                          <a:latin typeface="Arial"/>
                          <a:cs typeface="Arial"/>
                        </a:rPr>
                        <a:t>las </a:t>
                      </a:r>
                      <a:r>
                        <a:rPr sz="900" spc="-40" dirty="0">
                          <a:latin typeface="Arial"/>
                          <a:cs typeface="Arial"/>
                        </a:rPr>
                        <a:t>actividades </a:t>
                      </a:r>
                      <a:r>
                        <a:rPr sz="900" spc="-30" dirty="0">
                          <a:latin typeface="Arial"/>
                          <a:cs typeface="Arial"/>
                        </a:rPr>
                        <a:t>del </a:t>
                      </a:r>
                      <a:r>
                        <a:rPr sz="900" spc="-15" dirty="0">
                          <a:latin typeface="Arial"/>
                          <a:cs typeface="Arial"/>
                        </a:rPr>
                        <a:t>autor</a:t>
                      </a:r>
                      <a:r>
                        <a:rPr sz="900" spc="-80" dirty="0">
                          <a:latin typeface="Arial"/>
                          <a:cs typeface="Arial"/>
                        </a:rPr>
                        <a:t> </a:t>
                      </a:r>
                      <a:r>
                        <a:rPr sz="900" spc="-25" dirty="0">
                          <a:latin typeface="Arial"/>
                          <a:cs typeface="Arial"/>
                        </a:rPr>
                        <a:t>citado.</a:t>
                      </a:r>
                      <a:endParaRPr sz="900" dirty="0">
                        <a:latin typeface="Arial"/>
                        <a:cs typeface="Arial"/>
                      </a:endParaRPr>
                    </a:p>
                  </a:txBody>
                  <a:tcPr marL="0" marR="0" marT="19050" marB="0">
                    <a:lnL w="1270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99060">
                        <a:lnSpc>
                          <a:spcPct val="100000"/>
                        </a:lnSpc>
                        <a:spcBef>
                          <a:spcPts val="150"/>
                        </a:spcBef>
                      </a:pPr>
                      <a:r>
                        <a:rPr sz="900" spc="-125" dirty="0">
                          <a:latin typeface="Arial"/>
                          <a:cs typeface="Arial"/>
                        </a:rPr>
                        <a:t>Se </a:t>
                      </a:r>
                      <a:r>
                        <a:rPr lang="es-CO" sz="900" spc="-125" dirty="0">
                          <a:latin typeface="Arial"/>
                          <a:cs typeface="Arial"/>
                        </a:rPr>
                        <a:t> </a:t>
                      </a:r>
                      <a:r>
                        <a:rPr lang="es-CO" sz="900" spc="-25" noProof="0" dirty="0">
                          <a:latin typeface="Arial"/>
                          <a:cs typeface="Arial"/>
                        </a:rPr>
                        <a:t>refieren</a:t>
                      </a:r>
                      <a:r>
                        <a:rPr sz="900" spc="-25" dirty="0">
                          <a:latin typeface="Arial"/>
                          <a:cs typeface="Arial"/>
                        </a:rPr>
                        <a:t> </a:t>
                      </a:r>
                      <a:r>
                        <a:rPr sz="900" spc="-70" dirty="0">
                          <a:latin typeface="Arial"/>
                          <a:cs typeface="Arial"/>
                        </a:rPr>
                        <a:t>a </a:t>
                      </a:r>
                      <a:r>
                        <a:rPr sz="900" spc="-50" dirty="0">
                          <a:latin typeface="Arial"/>
                          <a:cs typeface="Arial"/>
                        </a:rPr>
                        <a:t>procesos</a:t>
                      </a:r>
                      <a:r>
                        <a:rPr sz="900" spc="-95" dirty="0">
                          <a:latin typeface="Arial"/>
                          <a:cs typeface="Arial"/>
                        </a:rPr>
                        <a:t> </a:t>
                      </a:r>
                      <a:r>
                        <a:rPr sz="900" spc="-40" dirty="0">
                          <a:latin typeface="Arial"/>
                          <a:cs typeface="Arial"/>
                        </a:rPr>
                        <a:t>mentales.</a:t>
                      </a:r>
                      <a:endParaRPr sz="900" dirty="0">
                        <a:latin typeface="Arial"/>
                        <a:cs typeface="Arial"/>
                      </a:endParaRPr>
                    </a:p>
                  </a:txBody>
                  <a:tcPr marL="0" marR="0" marT="19050" marB="0">
                    <a:lnL w="12700">
                      <a:solidFill>
                        <a:srgbClr val="FFFFFF"/>
                      </a:solidFill>
                      <a:prstDash val="solid"/>
                    </a:lnL>
                    <a:lnR w="6350">
                      <a:solidFill>
                        <a:srgbClr val="FFFFFF"/>
                      </a:solidFill>
                      <a:prstDash val="solid"/>
                    </a:lnR>
                    <a:lnB w="12700">
                      <a:solidFill>
                        <a:srgbClr val="FFFFFF"/>
                      </a:solidFill>
                      <a:prstDash val="solid"/>
                    </a:lnB>
                    <a:solidFill>
                      <a:srgbClr val="D0D7E8"/>
                    </a:solidFill>
                  </a:tcPr>
                </a:tc>
                <a:extLst>
                  <a:ext uri="{0D108BD9-81ED-4DB2-BD59-A6C34878D82A}">
                    <a16:rowId xmlns:a16="http://schemas.microsoft.com/office/drawing/2014/main" val="10003"/>
                  </a:ext>
                </a:extLst>
              </a:tr>
              <a:tr h="3731895">
                <a:tc>
                  <a:txBody>
                    <a:bodyPr/>
                    <a:lstStyle/>
                    <a:p>
                      <a:pPr marL="97155">
                        <a:lnSpc>
                          <a:spcPct val="100000"/>
                        </a:lnSpc>
                        <a:spcBef>
                          <a:spcPts val="295"/>
                        </a:spcBef>
                      </a:pPr>
                      <a:r>
                        <a:rPr lang="es-CO" sz="1000" spc="-55" dirty="0">
                          <a:latin typeface="Arial"/>
                          <a:cs typeface="Arial"/>
                        </a:rPr>
                        <a:t>Tipos:</a:t>
                      </a:r>
                      <a:endParaRPr lang="es-CO" sz="1000" dirty="0">
                        <a:latin typeface="Arial"/>
                        <a:cs typeface="Arial"/>
                      </a:endParaRPr>
                    </a:p>
                    <a:p>
                      <a:pPr>
                        <a:lnSpc>
                          <a:spcPct val="100000"/>
                        </a:lnSpc>
                        <a:spcBef>
                          <a:spcPts val="55"/>
                        </a:spcBef>
                      </a:pPr>
                      <a:endParaRPr lang="es-CO" sz="1000" dirty="0">
                        <a:latin typeface="Times New Roman"/>
                        <a:cs typeface="Times New Roman"/>
                      </a:endParaRPr>
                    </a:p>
                    <a:p>
                      <a:pPr marL="97155" marR="92075">
                        <a:lnSpc>
                          <a:spcPct val="100000"/>
                        </a:lnSpc>
                      </a:pPr>
                      <a:r>
                        <a:rPr lang="es-CO" sz="1000" spc="-25" dirty="0">
                          <a:latin typeface="Arial"/>
                          <a:cs typeface="Arial"/>
                        </a:rPr>
                        <a:t>Afirmar, aludir, </a:t>
                      </a:r>
                      <a:r>
                        <a:rPr lang="es-CO" sz="1000" spc="-40" dirty="0">
                          <a:latin typeface="Arial"/>
                          <a:cs typeface="Arial"/>
                        </a:rPr>
                        <a:t>anunciar, apelar, </a:t>
                      </a:r>
                      <a:r>
                        <a:rPr lang="es-CO" sz="1000" spc="-30" dirty="0">
                          <a:latin typeface="Arial"/>
                          <a:cs typeface="Arial"/>
                        </a:rPr>
                        <a:t>apuntar,</a:t>
                      </a:r>
                      <a:r>
                        <a:rPr lang="es-CO" sz="1000" spc="-170" dirty="0">
                          <a:latin typeface="Arial"/>
                          <a:cs typeface="Arial"/>
                        </a:rPr>
                        <a:t> </a:t>
                      </a:r>
                      <a:r>
                        <a:rPr lang="es-CO" sz="1000" spc="-20" dirty="0">
                          <a:latin typeface="Arial"/>
                          <a:cs typeface="Arial"/>
                        </a:rPr>
                        <a:t>citar,  </a:t>
                      </a:r>
                      <a:r>
                        <a:rPr lang="es-CO" sz="1000" spc="-30" dirty="0">
                          <a:latin typeface="Arial"/>
                          <a:cs typeface="Arial"/>
                        </a:rPr>
                        <a:t>contar, </a:t>
                      </a:r>
                      <a:r>
                        <a:rPr lang="es-CO" sz="1000" spc="-35" dirty="0">
                          <a:latin typeface="Arial"/>
                          <a:cs typeface="Arial"/>
                        </a:rPr>
                        <a:t>comentar, </a:t>
                      </a:r>
                      <a:r>
                        <a:rPr lang="es-CO" sz="1000" spc="-40" dirty="0">
                          <a:latin typeface="Arial"/>
                          <a:cs typeface="Arial"/>
                        </a:rPr>
                        <a:t>comunicar, </a:t>
                      </a:r>
                      <a:r>
                        <a:rPr lang="es-CO" sz="1000" spc="-35" dirty="0">
                          <a:latin typeface="Arial"/>
                          <a:cs typeface="Arial"/>
                        </a:rPr>
                        <a:t>decir, </a:t>
                      </a:r>
                      <a:r>
                        <a:rPr lang="es-CO" sz="1000" spc="-40" dirty="0">
                          <a:latin typeface="Arial"/>
                          <a:cs typeface="Arial"/>
                        </a:rPr>
                        <a:t>declarar,  </a:t>
                      </a:r>
                      <a:r>
                        <a:rPr lang="es-CO" sz="1000" spc="-35" dirty="0">
                          <a:latin typeface="Arial"/>
                          <a:cs typeface="Arial"/>
                        </a:rPr>
                        <a:t>dialogar, denominar, </a:t>
                      </a:r>
                      <a:r>
                        <a:rPr lang="es-CO" sz="1000" spc="-50" dirty="0">
                          <a:latin typeface="Arial"/>
                          <a:cs typeface="Arial"/>
                        </a:rPr>
                        <a:t>designar, </a:t>
                      </a:r>
                      <a:r>
                        <a:rPr lang="es-CO" sz="1000" spc="-35" dirty="0">
                          <a:latin typeface="Arial"/>
                          <a:cs typeface="Arial"/>
                        </a:rPr>
                        <a:t>divulgar,  </a:t>
                      </a:r>
                      <a:r>
                        <a:rPr lang="es-CO" sz="1000" spc="-40" dirty="0">
                          <a:latin typeface="Arial"/>
                          <a:cs typeface="Arial"/>
                        </a:rPr>
                        <a:t>enunciar, enumerar, </a:t>
                      </a:r>
                      <a:r>
                        <a:rPr lang="es-CO" sz="1000" spc="-50" dirty="0">
                          <a:latin typeface="Arial"/>
                          <a:cs typeface="Arial"/>
                        </a:rPr>
                        <a:t>expresar, </a:t>
                      </a:r>
                      <a:r>
                        <a:rPr lang="es-CO" sz="1000" spc="-20" dirty="0">
                          <a:latin typeface="Arial"/>
                          <a:cs typeface="Arial"/>
                        </a:rPr>
                        <a:t>formular,  </a:t>
                      </a:r>
                      <a:r>
                        <a:rPr lang="es-CO" sz="1000" spc="-35" dirty="0">
                          <a:latin typeface="Arial"/>
                          <a:cs typeface="Arial"/>
                        </a:rPr>
                        <a:t>hablar, </a:t>
                      </a:r>
                      <a:r>
                        <a:rPr lang="es-CO" sz="1000" spc="-30" dirty="0">
                          <a:latin typeface="Arial"/>
                          <a:cs typeface="Arial"/>
                        </a:rPr>
                        <a:t>indicar, </a:t>
                      </a:r>
                      <a:r>
                        <a:rPr lang="es-CO" sz="1000" spc="-20" dirty="0">
                          <a:latin typeface="Arial"/>
                          <a:cs typeface="Arial"/>
                        </a:rPr>
                        <a:t>informar, </a:t>
                      </a:r>
                      <a:r>
                        <a:rPr lang="es-CO" sz="1000" spc="-30" dirty="0">
                          <a:latin typeface="Arial"/>
                          <a:cs typeface="Arial"/>
                        </a:rPr>
                        <a:t>llamar, plantear,  pronunciar, publicar, </a:t>
                      </a:r>
                      <a:r>
                        <a:rPr lang="es-CO" sz="1000" spc="-35" dirty="0">
                          <a:latin typeface="Arial"/>
                          <a:cs typeface="Arial"/>
                        </a:rPr>
                        <a:t>manifestar, </a:t>
                      </a:r>
                      <a:r>
                        <a:rPr lang="es-CO" sz="1000" spc="-40" dirty="0">
                          <a:latin typeface="Arial"/>
                          <a:cs typeface="Arial"/>
                        </a:rPr>
                        <a:t>mencionar,  </a:t>
                      </a:r>
                      <a:r>
                        <a:rPr lang="es-CO" sz="1000" spc="-30" dirty="0">
                          <a:latin typeface="Arial"/>
                          <a:cs typeface="Arial"/>
                        </a:rPr>
                        <a:t>narrar, nombrar, </a:t>
                      </a:r>
                      <a:r>
                        <a:rPr lang="es-CO" sz="1000" spc="-15" dirty="0">
                          <a:latin typeface="Arial"/>
                          <a:cs typeface="Arial"/>
                        </a:rPr>
                        <a:t>notificar, referir, </a:t>
                      </a:r>
                      <a:r>
                        <a:rPr lang="es-CO" sz="1000" spc="-25" dirty="0">
                          <a:latin typeface="Arial"/>
                          <a:cs typeface="Arial"/>
                        </a:rPr>
                        <a:t>relatar,  </a:t>
                      </a:r>
                      <a:r>
                        <a:rPr lang="es-CO" sz="1000" spc="-40" dirty="0">
                          <a:latin typeface="Arial"/>
                          <a:cs typeface="Arial"/>
                        </a:rPr>
                        <a:t>responder,</a:t>
                      </a:r>
                      <a:r>
                        <a:rPr lang="es-CO" sz="1000" spc="-45" dirty="0">
                          <a:latin typeface="Arial"/>
                          <a:cs typeface="Arial"/>
                        </a:rPr>
                        <a:t> </a:t>
                      </a:r>
                      <a:r>
                        <a:rPr lang="es-CO" sz="1000" spc="-50" dirty="0">
                          <a:latin typeface="Arial"/>
                          <a:cs typeface="Arial"/>
                        </a:rPr>
                        <a:t>señalar.</a:t>
                      </a:r>
                      <a:endParaRPr lang="es-CO" sz="1000" dirty="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97790">
                        <a:lnSpc>
                          <a:spcPct val="100000"/>
                        </a:lnSpc>
                        <a:spcBef>
                          <a:spcPts val="295"/>
                        </a:spcBef>
                      </a:pPr>
                      <a:r>
                        <a:rPr lang="es-CO" sz="1000" spc="-55" dirty="0">
                          <a:latin typeface="Arial"/>
                          <a:cs typeface="Arial"/>
                        </a:rPr>
                        <a:t>Tipos:</a:t>
                      </a:r>
                      <a:endParaRPr lang="es-CO" sz="1000" dirty="0">
                        <a:latin typeface="Arial"/>
                        <a:cs typeface="Arial"/>
                      </a:endParaRPr>
                    </a:p>
                    <a:p>
                      <a:pPr>
                        <a:lnSpc>
                          <a:spcPct val="100000"/>
                        </a:lnSpc>
                        <a:spcBef>
                          <a:spcPts val="55"/>
                        </a:spcBef>
                      </a:pPr>
                      <a:endParaRPr lang="es-CO" sz="1000" dirty="0">
                        <a:latin typeface="Times New Roman"/>
                        <a:cs typeface="Times New Roman"/>
                      </a:endParaRPr>
                    </a:p>
                    <a:p>
                      <a:pPr marL="97790" marR="91440">
                        <a:lnSpc>
                          <a:spcPct val="100000"/>
                        </a:lnSpc>
                      </a:pPr>
                      <a:r>
                        <a:rPr lang="es-CO" sz="1000" spc="-45" dirty="0">
                          <a:latin typeface="Arial"/>
                          <a:cs typeface="Arial"/>
                        </a:rPr>
                        <a:t>Analizar, </a:t>
                      </a:r>
                      <a:r>
                        <a:rPr lang="es-CO" sz="1000" spc="-50" dirty="0">
                          <a:latin typeface="Arial"/>
                          <a:cs typeface="Arial"/>
                        </a:rPr>
                        <a:t>abogar, </a:t>
                      </a:r>
                      <a:r>
                        <a:rPr lang="es-CO" sz="1000" spc="-40" dirty="0">
                          <a:latin typeface="Arial"/>
                          <a:cs typeface="Arial"/>
                        </a:rPr>
                        <a:t>aclarar, </a:t>
                      </a:r>
                      <a:r>
                        <a:rPr lang="es-CO" sz="1000" spc="-35" dirty="0">
                          <a:latin typeface="Arial"/>
                          <a:cs typeface="Arial"/>
                        </a:rPr>
                        <a:t>acotar, aducir, </a:t>
                      </a:r>
                      <a:r>
                        <a:rPr lang="es-CO" sz="1000" spc="-50" dirty="0">
                          <a:latin typeface="Arial"/>
                          <a:cs typeface="Arial"/>
                        </a:rPr>
                        <a:t>agregar, </a:t>
                      </a:r>
                      <a:r>
                        <a:rPr lang="es-CO" sz="1000" spc="-40" dirty="0">
                          <a:latin typeface="Arial"/>
                          <a:cs typeface="Arial"/>
                        </a:rPr>
                        <a:t>agrupar, </a:t>
                      </a:r>
                      <a:r>
                        <a:rPr lang="es-CO" sz="1000" spc="-30" dirty="0">
                          <a:latin typeface="Arial"/>
                          <a:cs typeface="Arial"/>
                        </a:rPr>
                        <a:t>ampliar</a:t>
                      </a:r>
                      <a:r>
                        <a:rPr lang="es-CO" sz="1000" spc="-45" dirty="0">
                          <a:latin typeface="Arial"/>
                          <a:cs typeface="Arial"/>
                        </a:rPr>
                        <a:t>, </a:t>
                      </a:r>
                      <a:r>
                        <a:rPr lang="es-CO" sz="1000" spc="-25" dirty="0">
                          <a:latin typeface="Arial"/>
                          <a:cs typeface="Arial"/>
                        </a:rPr>
                        <a:t>anticipar, </a:t>
                      </a:r>
                      <a:r>
                        <a:rPr lang="es-CO" sz="1000" spc="-30" dirty="0">
                          <a:latin typeface="Arial"/>
                          <a:cs typeface="Arial"/>
                        </a:rPr>
                        <a:t>anotar, </a:t>
                      </a:r>
                      <a:r>
                        <a:rPr lang="es-CO" sz="1000" spc="-35" dirty="0">
                          <a:latin typeface="Arial"/>
                          <a:cs typeface="Arial"/>
                        </a:rPr>
                        <a:t>añadir, </a:t>
                      </a:r>
                      <a:r>
                        <a:rPr lang="es-CO" sz="1000" spc="-40" dirty="0">
                          <a:latin typeface="Arial"/>
                          <a:cs typeface="Arial"/>
                        </a:rPr>
                        <a:t>apelar, </a:t>
                      </a:r>
                      <a:r>
                        <a:rPr lang="es-CO" sz="1000" spc="-20" dirty="0">
                          <a:latin typeface="Arial"/>
                          <a:cs typeface="Arial"/>
                        </a:rPr>
                        <a:t>aportar, </a:t>
                      </a:r>
                      <a:r>
                        <a:rPr lang="es-CO" sz="1000" spc="-45" dirty="0">
                          <a:latin typeface="Arial"/>
                          <a:cs typeface="Arial"/>
                        </a:rPr>
                        <a:t>apoyar, aprovechar,  </a:t>
                      </a:r>
                      <a:r>
                        <a:rPr lang="es-CO" sz="1000" spc="-35" dirty="0">
                          <a:latin typeface="Arial"/>
                          <a:cs typeface="Arial"/>
                        </a:rPr>
                        <a:t>aproximar, </a:t>
                      </a:r>
                      <a:r>
                        <a:rPr lang="es-CO" sz="1000" spc="-30" dirty="0">
                          <a:latin typeface="Arial"/>
                          <a:cs typeface="Arial"/>
                        </a:rPr>
                        <a:t>apuntar, </a:t>
                      </a:r>
                      <a:r>
                        <a:rPr lang="es-CO" sz="1000" spc="-35" dirty="0">
                          <a:latin typeface="Arial"/>
                          <a:cs typeface="Arial"/>
                        </a:rPr>
                        <a:t>argumentar, </a:t>
                      </a:r>
                      <a:r>
                        <a:rPr lang="es-CO" sz="1000" spc="-20" dirty="0">
                          <a:latin typeface="Arial"/>
                          <a:cs typeface="Arial"/>
                        </a:rPr>
                        <a:t>articular, </a:t>
                      </a:r>
                      <a:r>
                        <a:rPr lang="es-CO" sz="1000" spc="-55" dirty="0">
                          <a:latin typeface="Arial"/>
                          <a:cs typeface="Arial"/>
                        </a:rPr>
                        <a:t>asignar, aseverar, </a:t>
                      </a:r>
                      <a:r>
                        <a:rPr lang="es-CO" sz="1000" spc="-40" dirty="0">
                          <a:latin typeface="Arial"/>
                          <a:cs typeface="Arial"/>
                        </a:rPr>
                        <a:t>asumir,  </a:t>
                      </a:r>
                      <a:r>
                        <a:rPr lang="es-CO" sz="1000" spc="-25" dirty="0">
                          <a:latin typeface="Arial"/>
                          <a:cs typeface="Arial"/>
                        </a:rPr>
                        <a:t>articular, </a:t>
                      </a:r>
                      <a:r>
                        <a:rPr lang="es-CO" sz="1000" spc="-55" dirty="0">
                          <a:latin typeface="Arial"/>
                          <a:cs typeface="Arial"/>
                        </a:rPr>
                        <a:t>asignar, </a:t>
                      </a:r>
                      <a:r>
                        <a:rPr lang="es-CO" sz="1000" spc="-10" dirty="0">
                          <a:latin typeface="Arial"/>
                          <a:cs typeface="Arial"/>
                        </a:rPr>
                        <a:t>atribuir, </a:t>
                      </a:r>
                      <a:r>
                        <a:rPr lang="es-CO" sz="1000" spc="-55" dirty="0">
                          <a:latin typeface="Arial"/>
                          <a:cs typeface="Arial"/>
                        </a:rPr>
                        <a:t>basar, </a:t>
                      </a:r>
                      <a:r>
                        <a:rPr lang="es-CO" sz="1000" spc="-25" dirty="0">
                          <a:latin typeface="Arial"/>
                          <a:cs typeface="Arial"/>
                        </a:rPr>
                        <a:t>brindar, </a:t>
                      </a:r>
                      <a:r>
                        <a:rPr lang="es-CO" sz="1000" spc="-55" dirty="0">
                          <a:latin typeface="Arial"/>
                          <a:cs typeface="Arial"/>
                        </a:rPr>
                        <a:t>buscar, </a:t>
                      </a:r>
                      <a:r>
                        <a:rPr lang="es-CO" sz="1000" spc="-40" dirty="0">
                          <a:latin typeface="Arial"/>
                          <a:cs typeface="Arial"/>
                        </a:rPr>
                        <a:t>calcular, </a:t>
                      </a:r>
                      <a:r>
                        <a:rPr lang="es-CO" sz="1000" spc="-30" dirty="0">
                          <a:latin typeface="Arial"/>
                          <a:cs typeface="Arial"/>
                        </a:rPr>
                        <a:t>calificar,  </a:t>
                      </a:r>
                      <a:r>
                        <a:rPr lang="es-CO" sz="1000" spc="-40" dirty="0">
                          <a:latin typeface="Arial"/>
                          <a:cs typeface="Arial"/>
                        </a:rPr>
                        <a:t>caracterizar, clasificar, </a:t>
                      </a:r>
                      <a:r>
                        <a:rPr lang="es-CO" sz="1000" spc="-25" dirty="0">
                          <a:latin typeface="Arial"/>
                          <a:cs typeface="Arial"/>
                        </a:rPr>
                        <a:t>coincidir, </a:t>
                      </a:r>
                      <a:r>
                        <a:rPr lang="es-CO" sz="1000" spc="-35" dirty="0">
                          <a:latin typeface="Arial"/>
                          <a:cs typeface="Arial"/>
                        </a:rPr>
                        <a:t>comprobar, </a:t>
                      </a:r>
                      <a:r>
                        <a:rPr lang="es-CO" sz="1000" spc="-45" dirty="0">
                          <a:latin typeface="Arial"/>
                          <a:cs typeface="Arial"/>
                        </a:rPr>
                        <a:t>conceder, </a:t>
                      </a:r>
                      <a:r>
                        <a:rPr lang="es-CO" sz="1000" spc="-30" dirty="0">
                          <a:latin typeface="Arial"/>
                          <a:cs typeface="Arial"/>
                        </a:rPr>
                        <a:t>concluir,  </a:t>
                      </a:r>
                      <a:r>
                        <a:rPr lang="es-CO" sz="1000" spc="-20" dirty="0">
                          <a:latin typeface="Arial"/>
                          <a:cs typeface="Arial"/>
                        </a:rPr>
                        <a:t>confrontar, </a:t>
                      </a:r>
                      <a:r>
                        <a:rPr lang="es-CO" sz="1000" spc="-25" dirty="0">
                          <a:latin typeface="Arial"/>
                          <a:cs typeface="Arial"/>
                        </a:rPr>
                        <a:t>construir, continuar, </a:t>
                      </a:r>
                      <a:r>
                        <a:rPr lang="es-CO" sz="1000" spc="-45" dirty="0">
                          <a:latin typeface="Arial"/>
                          <a:cs typeface="Arial"/>
                        </a:rPr>
                        <a:t>convocar, </a:t>
                      </a:r>
                      <a:r>
                        <a:rPr lang="es-CO" sz="1000" spc="-40" dirty="0">
                          <a:latin typeface="Arial"/>
                          <a:cs typeface="Arial"/>
                        </a:rPr>
                        <a:t>crear, </a:t>
                      </a:r>
                      <a:r>
                        <a:rPr lang="es-CO" sz="1000" spc="-20" dirty="0">
                          <a:latin typeface="Arial"/>
                          <a:cs typeface="Arial"/>
                        </a:rPr>
                        <a:t>criticar, </a:t>
                      </a:r>
                      <a:r>
                        <a:rPr lang="es-CO" sz="1000" spc="-30" dirty="0">
                          <a:latin typeface="Arial"/>
                          <a:cs typeface="Arial"/>
                        </a:rPr>
                        <a:t>cualificar,  </a:t>
                      </a:r>
                      <a:r>
                        <a:rPr lang="es-CO" sz="1000" spc="-35" dirty="0">
                          <a:latin typeface="Arial"/>
                          <a:cs typeface="Arial"/>
                        </a:rPr>
                        <a:t>cuidar, </a:t>
                      </a:r>
                      <a:r>
                        <a:rPr lang="es-CO" sz="1000" spc="-25" dirty="0">
                          <a:latin typeface="Arial"/>
                          <a:cs typeface="Arial"/>
                        </a:rPr>
                        <a:t>cumplir, </a:t>
                      </a:r>
                      <a:r>
                        <a:rPr lang="es-CO" sz="1000" spc="-35" dirty="0">
                          <a:latin typeface="Arial"/>
                          <a:cs typeface="Arial"/>
                        </a:rPr>
                        <a:t>dar, deducir, defender, </a:t>
                      </a:r>
                      <a:r>
                        <a:rPr lang="es-CO" sz="1000" spc="-15" dirty="0">
                          <a:latin typeface="Arial"/>
                          <a:cs typeface="Arial"/>
                        </a:rPr>
                        <a:t>definir, </a:t>
                      </a:r>
                      <a:r>
                        <a:rPr lang="es-CO" sz="1000" spc="-35" dirty="0">
                          <a:latin typeface="Arial"/>
                          <a:cs typeface="Arial"/>
                        </a:rPr>
                        <a:t>demostrar, </a:t>
                      </a:r>
                      <a:r>
                        <a:rPr lang="es-CO" sz="1000" spc="-40" dirty="0">
                          <a:latin typeface="Arial"/>
                          <a:cs typeface="Arial"/>
                        </a:rPr>
                        <a:t>denunciar,  </a:t>
                      </a:r>
                      <a:r>
                        <a:rPr lang="es-CO" sz="1000" spc="-35" dirty="0">
                          <a:latin typeface="Arial"/>
                          <a:cs typeface="Arial"/>
                        </a:rPr>
                        <a:t>desarrollar, describir, </a:t>
                      </a:r>
                      <a:r>
                        <a:rPr lang="es-CO" sz="1000" spc="-40" dirty="0">
                          <a:latin typeface="Arial"/>
                          <a:cs typeface="Arial"/>
                        </a:rPr>
                        <a:t>descubrir, </a:t>
                      </a:r>
                      <a:r>
                        <a:rPr lang="es-CO" sz="1000" spc="-50" dirty="0">
                          <a:latin typeface="Arial"/>
                          <a:cs typeface="Arial"/>
                        </a:rPr>
                        <a:t>destacar, </a:t>
                      </a:r>
                      <a:r>
                        <a:rPr lang="es-CO" sz="1000" spc="-25" dirty="0">
                          <a:latin typeface="Arial"/>
                          <a:cs typeface="Arial"/>
                        </a:rPr>
                        <a:t>detallar, determinar,  dilucidar, </a:t>
                      </a:r>
                      <a:r>
                        <a:rPr lang="es-CO" sz="1000" spc="-15" dirty="0">
                          <a:latin typeface="Arial"/>
                          <a:cs typeface="Arial"/>
                        </a:rPr>
                        <a:t>dirigir, </a:t>
                      </a:r>
                      <a:r>
                        <a:rPr lang="es-CO" sz="1000" spc="-25" dirty="0">
                          <a:latin typeface="Arial"/>
                          <a:cs typeface="Arial"/>
                        </a:rPr>
                        <a:t>discutir, </a:t>
                      </a:r>
                      <a:r>
                        <a:rPr lang="es-CO" sz="1000" spc="-40" dirty="0">
                          <a:latin typeface="Arial"/>
                          <a:cs typeface="Arial"/>
                        </a:rPr>
                        <a:t>disponer, </a:t>
                      </a:r>
                      <a:r>
                        <a:rPr lang="es-CO" sz="1000" spc="-25" dirty="0">
                          <a:latin typeface="Arial"/>
                          <a:cs typeface="Arial"/>
                        </a:rPr>
                        <a:t>distinguir, </a:t>
                      </a:r>
                      <a:r>
                        <a:rPr lang="es-CO" sz="1000" spc="-20" dirty="0">
                          <a:latin typeface="Arial"/>
                          <a:cs typeface="Arial"/>
                        </a:rPr>
                        <a:t>dividir, editar,  </a:t>
                      </a:r>
                      <a:r>
                        <a:rPr lang="es-CO" sz="1000" spc="-30" dirty="0">
                          <a:latin typeface="Arial"/>
                          <a:cs typeface="Arial"/>
                        </a:rPr>
                        <a:t>ejemplificar, </a:t>
                      </a:r>
                      <a:r>
                        <a:rPr lang="es-CO" sz="1000" spc="-35" dirty="0">
                          <a:latin typeface="Arial"/>
                          <a:cs typeface="Arial"/>
                        </a:rPr>
                        <a:t>elaborar, </a:t>
                      </a:r>
                      <a:r>
                        <a:rPr lang="es-CO" sz="1000" spc="-55" dirty="0">
                          <a:latin typeface="Arial"/>
                          <a:cs typeface="Arial"/>
                        </a:rPr>
                        <a:t>encauzar, </a:t>
                      </a:r>
                      <a:r>
                        <a:rPr lang="es-CO" sz="1000" spc="-30" dirty="0">
                          <a:latin typeface="Arial"/>
                          <a:cs typeface="Arial"/>
                        </a:rPr>
                        <a:t>encontrar, </a:t>
                      </a:r>
                      <a:r>
                        <a:rPr lang="es-CO" sz="1000" spc="-35" dirty="0">
                          <a:latin typeface="Arial"/>
                          <a:cs typeface="Arial"/>
                        </a:rPr>
                        <a:t>enfocar, </a:t>
                      </a:r>
                      <a:r>
                        <a:rPr lang="es-CO" sz="1000" spc="-45" dirty="0">
                          <a:latin typeface="Arial"/>
                          <a:cs typeface="Arial"/>
                        </a:rPr>
                        <a:t>entusiasmar,  </a:t>
                      </a:r>
                      <a:r>
                        <a:rPr lang="es-CO" sz="1000" spc="-35" dirty="0">
                          <a:latin typeface="Arial"/>
                          <a:cs typeface="Arial"/>
                        </a:rPr>
                        <a:t>escribir, </a:t>
                      </a:r>
                      <a:r>
                        <a:rPr lang="es-CO" sz="1000" spc="-45" dirty="0">
                          <a:latin typeface="Arial"/>
                          <a:cs typeface="Arial"/>
                        </a:rPr>
                        <a:t>especificar, </a:t>
                      </a:r>
                      <a:r>
                        <a:rPr lang="es-CO" sz="1000" spc="-50" dirty="0">
                          <a:latin typeface="Arial"/>
                          <a:cs typeface="Arial"/>
                        </a:rPr>
                        <a:t>esperar, </a:t>
                      </a:r>
                      <a:r>
                        <a:rPr lang="es-CO" sz="1000" spc="-45" dirty="0">
                          <a:latin typeface="Arial"/>
                          <a:cs typeface="Arial"/>
                        </a:rPr>
                        <a:t>establecer, </a:t>
                      </a:r>
                      <a:r>
                        <a:rPr lang="es-CO" sz="1000" spc="-40" dirty="0">
                          <a:latin typeface="Arial"/>
                          <a:cs typeface="Arial"/>
                        </a:rPr>
                        <a:t>estar </a:t>
                      </a:r>
                      <a:r>
                        <a:rPr lang="es-CO" sz="1000" spc="-50" dirty="0">
                          <a:latin typeface="Arial"/>
                          <a:cs typeface="Arial"/>
                        </a:rPr>
                        <a:t>de </a:t>
                      </a:r>
                      <a:r>
                        <a:rPr lang="es-CO" sz="1000" spc="-40" dirty="0">
                          <a:latin typeface="Arial"/>
                          <a:cs typeface="Arial"/>
                        </a:rPr>
                        <a:t>acuerdo/desacuerdo,  </a:t>
                      </a:r>
                      <a:r>
                        <a:rPr lang="es-CO" sz="1000" spc="-35" dirty="0">
                          <a:latin typeface="Arial"/>
                          <a:cs typeface="Arial"/>
                        </a:rPr>
                        <a:t>estudiar, </a:t>
                      </a:r>
                      <a:r>
                        <a:rPr lang="es-CO" sz="1000" spc="-40" dirty="0">
                          <a:latin typeface="Arial"/>
                          <a:cs typeface="Arial"/>
                        </a:rPr>
                        <a:t>evaluar, explicar, </a:t>
                      </a:r>
                      <a:r>
                        <a:rPr lang="es-CO" sz="1000" spc="-30" dirty="0">
                          <a:latin typeface="Arial"/>
                          <a:cs typeface="Arial"/>
                        </a:rPr>
                        <a:t>explorar, </a:t>
                      </a:r>
                      <a:r>
                        <a:rPr lang="es-CO" sz="1000" spc="-40" dirty="0">
                          <a:latin typeface="Arial"/>
                          <a:cs typeface="Arial"/>
                        </a:rPr>
                        <a:t>exponer, </a:t>
                      </a:r>
                      <a:r>
                        <a:rPr lang="es-CO" sz="1000" spc="-30" dirty="0">
                          <a:latin typeface="Arial"/>
                          <a:cs typeface="Arial"/>
                        </a:rPr>
                        <a:t>extraer, </a:t>
                      </a:r>
                      <a:r>
                        <a:rPr lang="es-CO" sz="1000" spc="-20" dirty="0">
                          <a:latin typeface="Arial"/>
                          <a:cs typeface="Arial"/>
                        </a:rPr>
                        <a:t>formar,  </a:t>
                      </a:r>
                      <a:r>
                        <a:rPr lang="es-CO" sz="1000" spc="-30" dirty="0">
                          <a:latin typeface="Arial"/>
                          <a:cs typeface="Arial"/>
                        </a:rPr>
                        <a:t>fundamentar, </a:t>
                      </a:r>
                      <a:r>
                        <a:rPr lang="es-CO" sz="1000" spc="-25" dirty="0">
                          <a:latin typeface="Arial"/>
                          <a:cs typeface="Arial"/>
                        </a:rPr>
                        <a:t>fundar, </a:t>
                      </a:r>
                      <a:r>
                        <a:rPr lang="es-CO" sz="1000" spc="-50" dirty="0">
                          <a:latin typeface="Arial"/>
                          <a:cs typeface="Arial"/>
                        </a:rPr>
                        <a:t>glosar, </a:t>
                      </a:r>
                      <a:r>
                        <a:rPr lang="es-CO" sz="1000" spc="-45" dirty="0">
                          <a:latin typeface="Arial"/>
                          <a:cs typeface="Arial"/>
                        </a:rPr>
                        <a:t>hacer, </a:t>
                      </a:r>
                      <a:r>
                        <a:rPr lang="es-CO" sz="1000" spc="-30" dirty="0">
                          <a:latin typeface="Arial"/>
                          <a:cs typeface="Arial"/>
                        </a:rPr>
                        <a:t>hallar, </a:t>
                      </a:r>
                      <a:r>
                        <a:rPr lang="es-CO" sz="1000" spc="-35" dirty="0">
                          <a:latin typeface="Arial"/>
                          <a:cs typeface="Arial"/>
                        </a:rPr>
                        <a:t>heredar, </a:t>
                      </a:r>
                      <a:r>
                        <a:rPr lang="es-CO" sz="1000" spc="-20" dirty="0">
                          <a:latin typeface="Arial"/>
                          <a:cs typeface="Arial"/>
                        </a:rPr>
                        <a:t>identificar, ilustrar,  incluir, </a:t>
                      </a:r>
                      <a:r>
                        <a:rPr lang="es-CO" sz="1000" spc="-35" dirty="0">
                          <a:latin typeface="Arial"/>
                          <a:cs typeface="Arial"/>
                        </a:rPr>
                        <a:t>incursionar, </a:t>
                      </a:r>
                      <a:r>
                        <a:rPr lang="es-CO" sz="1000" spc="-45" dirty="0">
                          <a:latin typeface="Arial"/>
                          <a:cs typeface="Arial"/>
                        </a:rPr>
                        <a:t>ingresar, </a:t>
                      </a:r>
                      <a:r>
                        <a:rPr lang="es-CO" sz="1000" spc="-35" dirty="0">
                          <a:latin typeface="Arial"/>
                          <a:cs typeface="Arial"/>
                        </a:rPr>
                        <a:t>insinuar, </a:t>
                      </a:r>
                      <a:r>
                        <a:rPr lang="es-CO" sz="1000" spc="-25" dirty="0">
                          <a:latin typeface="Arial"/>
                          <a:cs typeface="Arial"/>
                        </a:rPr>
                        <a:t>insistir, integrar, </a:t>
                      </a:r>
                      <a:r>
                        <a:rPr lang="es-CO" sz="1000" spc="-30" dirty="0">
                          <a:latin typeface="Arial"/>
                          <a:cs typeface="Arial"/>
                        </a:rPr>
                        <a:t>interesar,  </a:t>
                      </a:r>
                      <a:r>
                        <a:rPr lang="es-CO" sz="1000" spc="-15" dirty="0">
                          <a:latin typeface="Arial"/>
                          <a:cs typeface="Arial"/>
                        </a:rPr>
                        <a:t>interpretar, introducir, </a:t>
                      </a:r>
                      <a:r>
                        <a:rPr lang="es-CO" sz="1000" spc="-40" dirty="0">
                          <a:latin typeface="Arial"/>
                          <a:cs typeface="Arial"/>
                        </a:rPr>
                        <a:t>investigar, </a:t>
                      </a:r>
                      <a:r>
                        <a:rPr lang="es-CO" sz="1000" spc="-15" dirty="0">
                          <a:latin typeface="Arial"/>
                          <a:cs typeface="Arial"/>
                        </a:rPr>
                        <a:t>invitar, </a:t>
                      </a:r>
                      <a:r>
                        <a:rPr lang="es-CO" sz="1000" spc="-20" dirty="0">
                          <a:latin typeface="Arial"/>
                          <a:cs typeface="Arial"/>
                        </a:rPr>
                        <a:t>justificar, </a:t>
                      </a:r>
                      <a:r>
                        <a:rPr lang="es-CO" sz="1000" spc="-30" dirty="0">
                          <a:latin typeface="Arial"/>
                          <a:cs typeface="Arial"/>
                        </a:rPr>
                        <a:t>ligar, </a:t>
                      </a:r>
                      <a:r>
                        <a:rPr lang="es-CO" sz="1000" spc="-10" dirty="0">
                          <a:latin typeface="Arial"/>
                          <a:cs typeface="Arial"/>
                        </a:rPr>
                        <a:t>limitar, </a:t>
                      </a:r>
                      <a:r>
                        <a:rPr lang="es-CO" sz="1000" spc="-30" dirty="0">
                          <a:latin typeface="Arial"/>
                          <a:cs typeface="Arial"/>
                        </a:rPr>
                        <a:t>llenar,  mostrar, </a:t>
                      </a:r>
                      <a:r>
                        <a:rPr lang="es-CO" sz="1000" spc="-50" dirty="0">
                          <a:latin typeface="Arial"/>
                          <a:cs typeface="Arial"/>
                        </a:rPr>
                        <a:t>negar, </a:t>
                      </a:r>
                      <a:r>
                        <a:rPr lang="es-CO" sz="1000" spc="-45" noProof="0" dirty="0">
                          <a:latin typeface="Arial"/>
                          <a:cs typeface="Arial"/>
                        </a:rPr>
                        <a:t>observar</a:t>
                      </a:r>
                      <a:r>
                        <a:rPr lang="es-CO" sz="1000" spc="-45" dirty="0">
                          <a:latin typeface="Arial"/>
                          <a:cs typeface="Arial"/>
                        </a:rPr>
                        <a:t>, </a:t>
                      </a:r>
                      <a:r>
                        <a:rPr lang="es-CO" sz="1000" spc="-25" dirty="0">
                          <a:latin typeface="Arial"/>
                          <a:cs typeface="Arial"/>
                        </a:rPr>
                        <a:t>obtener, </a:t>
                      </a:r>
                      <a:r>
                        <a:rPr lang="es-CO" sz="1000" spc="-50" dirty="0">
                          <a:latin typeface="Arial"/>
                          <a:cs typeface="Arial"/>
                        </a:rPr>
                        <a:t>ocupar(se), </a:t>
                      </a:r>
                      <a:r>
                        <a:rPr lang="es-CO" sz="1000" spc="-30" dirty="0">
                          <a:latin typeface="Arial"/>
                          <a:cs typeface="Arial"/>
                        </a:rPr>
                        <a:t>ofrecer, opinar, </a:t>
                      </a:r>
                      <a:r>
                        <a:rPr lang="es-CO" sz="1000" spc="-20" dirty="0">
                          <a:latin typeface="Arial"/>
                          <a:cs typeface="Arial"/>
                        </a:rPr>
                        <a:t>orientar, </a:t>
                      </a:r>
                      <a:r>
                        <a:rPr lang="es-CO" sz="1000" spc="-10" dirty="0">
                          <a:latin typeface="Arial"/>
                          <a:cs typeface="Arial"/>
                        </a:rPr>
                        <a:t>partir, </a:t>
                      </a:r>
                      <a:r>
                        <a:rPr lang="es-CO" sz="1000" spc="-45" dirty="0">
                          <a:latin typeface="Arial"/>
                          <a:cs typeface="Arial"/>
                        </a:rPr>
                        <a:t>precisar, </a:t>
                      </a:r>
                      <a:r>
                        <a:rPr lang="es-CO" sz="1000" spc="-35" dirty="0">
                          <a:latin typeface="Arial"/>
                          <a:cs typeface="Arial"/>
                        </a:rPr>
                        <a:t>preocupar, presentar, </a:t>
                      </a:r>
                      <a:r>
                        <a:rPr lang="es-CO" sz="1000" spc="-25" dirty="0">
                          <a:latin typeface="Arial"/>
                          <a:cs typeface="Arial"/>
                        </a:rPr>
                        <a:t>proponer, </a:t>
                      </a:r>
                      <a:r>
                        <a:rPr lang="es-CO" sz="1000" spc="-35" dirty="0">
                          <a:latin typeface="Arial"/>
                          <a:cs typeface="Arial"/>
                        </a:rPr>
                        <a:t>propugnar,  </a:t>
                      </a:r>
                      <a:r>
                        <a:rPr lang="es-CO" sz="1000" spc="-30" dirty="0">
                          <a:latin typeface="Arial"/>
                          <a:cs typeface="Arial"/>
                        </a:rPr>
                        <a:t>puntualizar, </a:t>
                      </a:r>
                      <a:r>
                        <a:rPr lang="es-CO" sz="1000" spc="-25" dirty="0">
                          <a:latin typeface="Arial"/>
                          <a:cs typeface="Arial"/>
                        </a:rPr>
                        <a:t>reafirmar, </a:t>
                      </a:r>
                      <a:r>
                        <a:rPr lang="es-CO" sz="1000" spc="-40" dirty="0">
                          <a:latin typeface="Arial"/>
                          <a:cs typeface="Arial"/>
                        </a:rPr>
                        <a:t>realizar, </a:t>
                      </a:r>
                      <a:r>
                        <a:rPr lang="es-CO" sz="1000" spc="-45" dirty="0">
                          <a:latin typeface="Arial"/>
                          <a:cs typeface="Arial"/>
                        </a:rPr>
                        <a:t>recalcar, recoger, </a:t>
                      </a:r>
                      <a:r>
                        <a:rPr lang="es-CO" sz="1000" spc="-40" dirty="0">
                          <a:latin typeface="Arial"/>
                          <a:cs typeface="Arial"/>
                        </a:rPr>
                        <a:t>recomendar,  reconocer, </a:t>
                      </a:r>
                      <a:r>
                        <a:rPr lang="es-CO" sz="1000" spc="-30" dirty="0">
                          <a:latin typeface="Arial"/>
                          <a:cs typeface="Arial"/>
                        </a:rPr>
                        <a:t>reivindicar, </a:t>
                      </a:r>
                      <a:r>
                        <a:rPr lang="es-CO" sz="1000" spc="-35" dirty="0">
                          <a:latin typeface="Arial"/>
                          <a:cs typeface="Arial"/>
                        </a:rPr>
                        <a:t>relacionar, </a:t>
                      </a:r>
                      <a:r>
                        <a:rPr lang="es-CO" sz="1000" spc="-15" dirty="0">
                          <a:latin typeface="Arial"/>
                          <a:cs typeface="Arial"/>
                        </a:rPr>
                        <a:t>reportar, </a:t>
                      </a:r>
                      <a:r>
                        <a:rPr lang="es-CO" sz="1000" spc="-35" dirty="0">
                          <a:latin typeface="Arial"/>
                          <a:cs typeface="Arial"/>
                        </a:rPr>
                        <a:t>resaltar, </a:t>
                      </a:r>
                      <a:r>
                        <a:rPr lang="es-CO" sz="1000" spc="-40" dirty="0">
                          <a:latin typeface="Arial"/>
                          <a:cs typeface="Arial"/>
                        </a:rPr>
                        <a:t>resolver, </a:t>
                      </a:r>
                      <a:r>
                        <a:rPr lang="es-CO" sz="1000" spc="-35" dirty="0">
                          <a:latin typeface="Arial"/>
                          <a:cs typeface="Arial"/>
                        </a:rPr>
                        <a:t>resumir,  </a:t>
                      </a:r>
                      <a:r>
                        <a:rPr lang="es-CO" sz="1000" spc="-40" dirty="0">
                          <a:latin typeface="Arial"/>
                          <a:cs typeface="Arial"/>
                        </a:rPr>
                        <a:t>respaldar, </a:t>
                      </a:r>
                      <a:r>
                        <a:rPr lang="es-CO" sz="1000" spc="-25" dirty="0">
                          <a:latin typeface="Arial"/>
                          <a:cs typeface="Arial"/>
                        </a:rPr>
                        <a:t>retomar, </a:t>
                      </a:r>
                      <a:r>
                        <a:rPr lang="es-CO" sz="1000" spc="-20" dirty="0">
                          <a:latin typeface="Arial"/>
                          <a:cs typeface="Arial"/>
                        </a:rPr>
                        <a:t>reunir, </a:t>
                      </a:r>
                      <a:r>
                        <a:rPr lang="es-CO" sz="1000" spc="-35" dirty="0">
                          <a:latin typeface="Arial"/>
                          <a:cs typeface="Arial"/>
                        </a:rPr>
                        <a:t>revelar, </a:t>
                      </a:r>
                      <a:r>
                        <a:rPr lang="es-CO" sz="1000" spc="-40" dirty="0">
                          <a:latin typeface="Arial"/>
                          <a:cs typeface="Arial"/>
                        </a:rPr>
                        <a:t>revisar, </a:t>
                      </a:r>
                      <a:r>
                        <a:rPr lang="es-CO" sz="1000" spc="-45" dirty="0">
                          <a:latin typeface="Arial"/>
                          <a:cs typeface="Arial"/>
                        </a:rPr>
                        <a:t>seguir, </a:t>
                      </a:r>
                      <a:r>
                        <a:rPr lang="es-CO" sz="1000" spc="-50" dirty="0">
                          <a:latin typeface="Arial"/>
                          <a:cs typeface="Arial"/>
                        </a:rPr>
                        <a:t>seleccionar,  </a:t>
                      </a:r>
                      <a:r>
                        <a:rPr lang="es-CO" sz="1000" spc="-40" dirty="0">
                          <a:latin typeface="Arial"/>
                          <a:cs typeface="Arial"/>
                        </a:rPr>
                        <a:t>singularizar, </a:t>
                      </a:r>
                      <a:r>
                        <a:rPr lang="es-CO" sz="1000" spc="-30" dirty="0">
                          <a:latin typeface="Arial"/>
                          <a:cs typeface="Arial"/>
                        </a:rPr>
                        <a:t>sintetizar, </a:t>
                      </a:r>
                      <a:r>
                        <a:rPr lang="es-CO" sz="1000" spc="-40" dirty="0">
                          <a:latin typeface="Arial"/>
                          <a:cs typeface="Arial"/>
                        </a:rPr>
                        <a:t>sistematizar, </a:t>
                      </a:r>
                      <a:r>
                        <a:rPr lang="es-CO" sz="1000" spc="-45" dirty="0">
                          <a:latin typeface="Arial"/>
                          <a:cs typeface="Arial"/>
                        </a:rPr>
                        <a:t>sostener, subrayar, </a:t>
                      </a:r>
                      <a:r>
                        <a:rPr lang="es-CO" sz="1000" spc="-40" dirty="0">
                          <a:latin typeface="Arial"/>
                          <a:cs typeface="Arial"/>
                        </a:rPr>
                        <a:t>sugerir, </a:t>
                      </a:r>
                      <a:r>
                        <a:rPr lang="es-CO" sz="1000" spc="-50" dirty="0">
                          <a:latin typeface="Arial"/>
                          <a:cs typeface="Arial"/>
                        </a:rPr>
                        <a:t>sumar,  </a:t>
                      </a:r>
                      <a:r>
                        <a:rPr lang="es-CO" sz="1000" spc="-20" dirty="0">
                          <a:latin typeface="Arial"/>
                          <a:cs typeface="Arial"/>
                        </a:rPr>
                        <a:t>tener, </a:t>
                      </a:r>
                      <a:r>
                        <a:rPr lang="es-CO" sz="1000" spc="-25" dirty="0">
                          <a:latin typeface="Arial"/>
                          <a:cs typeface="Arial"/>
                        </a:rPr>
                        <a:t>trabajar, transformar, </a:t>
                      </a:r>
                      <a:r>
                        <a:rPr lang="es-CO" sz="1000" spc="-35" dirty="0">
                          <a:latin typeface="Arial"/>
                          <a:cs typeface="Arial"/>
                        </a:rPr>
                        <a:t>transponer, </a:t>
                      </a:r>
                      <a:r>
                        <a:rPr lang="es-CO" sz="1000" spc="-10" dirty="0">
                          <a:latin typeface="Arial"/>
                          <a:cs typeface="Arial"/>
                        </a:rPr>
                        <a:t>tratar,</a:t>
                      </a:r>
                      <a:r>
                        <a:rPr lang="es-CO" sz="1000" spc="-190" dirty="0">
                          <a:latin typeface="Arial"/>
                          <a:cs typeface="Arial"/>
                        </a:rPr>
                        <a:t> </a:t>
                      </a:r>
                      <a:r>
                        <a:rPr lang="es-CO" sz="1000" spc="-35" dirty="0">
                          <a:latin typeface="Arial"/>
                          <a:cs typeface="Arial"/>
                        </a:rPr>
                        <a:t>ubicar, </a:t>
                      </a:r>
                      <a:r>
                        <a:rPr lang="es-CO" sz="1000" spc="-50" dirty="0">
                          <a:latin typeface="Arial"/>
                          <a:cs typeface="Arial"/>
                        </a:rPr>
                        <a:t>usar, </a:t>
                      </a:r>
                      <a:r>
                        <a:rPr lang="es-CO" sz="1000" spc="-20" dirty="0">
                          <a:latin typeface="Arial"/>
                          <a:cs typeface="Arial"/>
                        </a:rPr>
                        <a:t>utilizar.</a:t>
                      </a:r>
                      <a:endParaRPr lang="es-CO" sz="1000" dirty="0">
                        <a:latin typeface="Arial"/>
                        <a:cs typeface="Arial"/>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solidFill>
                      <a:srgbClr val="E9ECF4"/>
                    </a:solidFill>
                  </a:tcPr>
                </a:tc>
                <a:tc>
                  <a:txBody>
                    <a:bodyPr/>
                    <a:lstStyle/>
                    <a:p>
                      <a:pPr marL="99060">
                        <a:lnSpc>
                          <a:spcPct val="100000"/>
                        </a:lnSpc>
                        <a:spcBef>
                          <a:spcPts val="295"/>
                        </a:spcBef>
                      </a:pPr>
                      <a:r>
                        <a:rPr lang="es-CO" sz="1000" spc="-55" dirty="0">
                          <a:latin typeface="Arial"/>
                          <a:cs typeface="Arial"/>
                        </a:rPr>
                        <a:t>Tipos:</a:t>
                      </a:r>
                      <a:endParaRPr lang="es-CO" sz="1000" dirty="0">
                        <a:latin typeface="Arial"/>
                        <a:cs typeface="Arial"/>
                      </a:endParaRPr>
                    </a:p>
                    <a:p>
                      <a:pPr>
                        <a:lnSpc>
                          <a:spcPct val="100000"/>
                        </a:lnSpc>
                        <a:spcBef>
                          <a:spcPts val="55"/>
                        </a:spcBef>
                      </a:pPr>
                      <a:endParaRPr lang="es-CO" sz="1000" dirty="0">
                        <a:latin typeface="Times New Roman"/>
                        <a:cs typeface="Times New Roman"/>
                      </a:endParaRPr>
                    </a:p>
                    <a:p>
                      <a:pPr marL="99060" marR="113030">
                        <a:lnSpc>
                          <a:spcPct val="100000"/>
                        </a:lnSpc>
                      </a:pPr>
                      <a:r>
                        <a:rPr lang="es-CO" sz="1000" spc="-25" dirty="0">
                          <a:latin typeface="Arial"/>
                          <a:cs typeface="Arial"/>
                        </a:rPr>
                        <a:t>Advertir, </a:t>
                      </a:r>
                      <a:r>
                        <a:rPr lang="es-CO" sz="1000" spc="-40" dirty="0">
                          <a:latin typeface="Arial"/>
                          <a:cs typeface="Arial"/>
                        </a:rPr>
                        <a:t>apreciar, concebir, considerar, creer,  </a:t>
                      </a:r>
                      <a:r>
                        <a:rPr lang="es-CO" sz="1000" spc="-35" dirty="0">
                          <a:latin typeface="Arial"/>
                          <a:cs typeface="Arial"/>
                        </a:rPr>
                        <a:t>deducir, </a:t>
                      </a:r>
                      <a:r>
                        <a:rPr lang="es-CO" sz="1000" spc="-40" dirty="0">
                          <a:latin typeface="Arial"/>
                          <a:cs typeface="Arial"/>
                        </a:rPr>
                        <a:t>descifrar, </a:t>
                      </a:r>
                      <a:r>
                        <a:rPr lang="es-CO" sz="1000" spc="-35" dirty="0">
                          <a:latin typeface="Arial"/>
                          <a:cs typeface="Arial"/>
                        </a:rPr>
                        <a:t>elucidar, </a:t>
                      </a:r>
                      <a:r>
                        <a:rPr lang="es-CO" sz="1000" spc="-30" dirty="0">
                          <a:latin typeface="Arial"/>
                          <a:cs typeface="Arial"/>
                        </a:rPr>
                        <a:t>entender,  entrever, </a:t>
                      </a:r>
                      <a:r>
                        <a:rPr lang="es-CO" sz="1000" spc="-35" dirty="0">
                          <a:latin typeface="Arial"/>
                          <a:cs typeface="Arial"/>
                        </a:rPr>
                        <a:t>estimar, idear, </a:t>
                      </a:r>
                      <a:r>
                        <a:rPr lang="es-CO" sz="1000" spc="-10" dirty="0">
                          <a:latin typeface="Arial"/>
                          <a:cs typeface="Arial"/>
                        </a:rPr>
                        <a:t>inferir, </a:t>
                      </a:r>
                      <a:r>
                        <a:rPr lang="es-CO" sz="1000" spc="-20" dirty="0">
                          <a:latin typeface="Arial"/>
                          <a:cs typeface="Arial"/>
                        </a:rPr>
                        <a:t>notar,  </a:t>
                      </a:r>
                      <a:r>
                        <a:rPr lang="es-CO" sz="1000" spc="-45" dirty="0">
                          <a:latin typeface="Arial"/>
                          <a:cs typeface="Arial"/>
                        </a:rPr>
                        <a:t>observar, </a:t>
                      </a:r>
                      <a:r>
                        <a:rPr lang="es-CO" sz="1000" spc="-50" dirty="0">
                          <a:latin typeface="Arial"/>
                          <a:cs typeface="Arial"/>
                        </a:rPr>
                        <a:t>pensar, </a:t>
                      </a:r>
                      <a:r>
                        <a:rPr lang="es-CO" sz="1000" spc="-25" dirty="0">
                          <a:latin typeface="Arial"/>
                          <a:cs typeface="Arial"/>
                        </a:rPr>
                        <a:t>percibir, </a:t>
                      </a:r>
                      <a:r>
                        <a:rPr lang="es-CO" sz="1000" spc="-35" dirty="0">
                          <a:latin typeface="Arial"/>
                          <a:cs typeface="Arial"/>
                        </a:rPr>
                        <a:t>reparar, </a:t>
                      </a:r>
                      <a:r>
                        <a:rPr lang="es-CO" sz="1000" spc="-45" dirty="0">
                          <a:latin typeface="Arial"/>
                          <a:cs typeface="Arial"/>
                        </a:rPr>
                        <a:t>percatarse,  </a:t>
                      </a:r>
                      <a:r>
                        <a:rPr lang="es-CO" sz="1000" spc="-35" dirty="0">
                          <a:latin typeface="Arial"/>
                          <a:cs typeface="Arial"/>
                        </a:rPr>
                        <a:t>prever, </a:t>
                      </a:r>
                      <a:r>
                        <a:rPr lang="es-CO" sz="1000" spc="-30" dirty="0">
                          <a:latin typeface="Arial"/>
                          <a:cs typeface="Arial"/>
                        </a:rPr>
                        <a:t>querer, recordar, </a:t>
                      </a:r>
                      <a:r>
                        <a:rPr lang="es-CO" sz="1000" spc="-35" dirty="0">
                          <a:latin typeface="Arial"/>
                          <a:cs typeface="Arial"/>
                        </a:rPr>
                        <a:t>rememorar,  representar, </a:t>
                      </a:r>
                      <a:r>
                        <a:rPr lang="es-CO" sz="1000" spc="-45" dirty="0">
                          <a:latin typeface="Arial"/>
                          <a:cs typeface="Arial"/>
                        </a:rPr>
                        <a:t>suponer,</a:t>
                      </a:r>
                      <a:r>
                        <a:rPr lang="es-CO" sz="1000" spc="-55" dirty="0">
                          <a:latin typeface="Arial"/>
                          <a:cs typeface="Arial"/>
                        </a:rPr>
                        <a:t> </a:t>
                      </a:r>
                      <a:r>
                        <a:rPr lang="es-CO" sz="1000" spc="-40" dirty="0">
                          <a:latin typeface="Arial"/>
                          <a:cs typeface="Arial"/>
                        </a:rPr>
                        <a:t>ver.</a:t>
                      </a:r>
                      <a:endParaRPr lang="es-CO" sz="1000" dirty="0">
                        <a:latin typeface="Arial"/>
                        <a:cs typeface="Arial"/>
                      </a:endParaRPr>
                    </a:p>
                  </a:txBody>
                  <a:tcPr marL="0" marR="0" marT="37465" marB="0">
                    <a:lnL w="12700">
                      <a:solidFill>
                        <a:srgbClr val="FFFFFF"/>
                      </a:solidFill>
                      <a:prstDash val="solid"/>
                    </a:lnL>
                    <a:lnR w="6350">
                      <a:solidFill>
                        <a:srgbClr val="FFFFFF"/>
                      </a:solidFill>
                      <a:prstDash val="solid"/>
                    </a:lnR>
                    <a:lnT w="12700">
                      <a:solidFill>
                        <a:srgbClr val="FFFFFF"/>
                      </a:solidFill>
                      <a:prstDash val="solid"/>
                    </a:lnT>
                    <a:solidFill>
                      <a:srgbClr val="E9ECF4"/>
                    </a:solidFill>
                  </a:tcPr>
                </a:tc>
                <a:extLst>
                  <a:ext uri="{0D108BD9-81ED-4DB2-BD59-A6C34878D82A}">
                    <a16:rowId xmlns:a16="http://schemas.microsoft.com/office/drawing/2014/main" val="10004"/>
                  </a:ext>
                </a:extLst>
              </a:tr>
            </a:tbl>
          </a:graphicData>
        </a:graphic>
      </p:graphicFrame>
      <p:sp>
        <p:nvSpPr>
          <p:cNvPr id="3" name="object 3"/>
          <p:cNvSpPr/>
          <p:nvPr/>
        </p:nvSpPr>
        <p:spPr>
          <a:xfrm>
            <a:off x="179831" y="167639"/>
            <a:ext cx="903732" cy="4358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87196" y="239268"/>
            <a:ext cx="0" cy="288290"/>
          </a:xfrm>
          <a:custGeom>
            <a:avLst/>
            <a:gdLst/>
            <a:ahLst/>
            <a:cxnLst/>
            <a:rect l="l" t="t" r="r" b="b"/>
            <a:pathLst>
              <a:path h="288290">
                <a:moveTo>
                  <a:pt x="0" y="0"/>
                </a:moveTo>
                <a:lnTo>
                  <a:pt x="0" y="288036"/>
                </a:lnTo>
              </a:path>
            </a:pathLst>
          </a:custGeom>
          <a:ln w="9144">
            <a:solidFill>
              <a:srgbClr val="FFFFFF"/>
            </a:solidFill>
          </a:ln>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843915"/>
          </a:xfrm>
          <a:custGeom>
            <a:avLst/>
            <a:gdLst/>
            <a:ahLst/>
            <a:cxnLst/>
            <a:rect l="l" t="t" r="r" b="b"/>
            <a:pathLst>
              <a:path w="9144000" h="843915">
                <a:moveTo>
                  <a:pt x="0" y="843534"/>
                </a:moveTo>
                <a:lnTo>
                  <a:pt x="9144000" y="843534"/>
                </a:lnTo>
                <a:lnTo>
                  <a:pt x="9144000" y="0"/>
                </a:lnTo>
                <a:lnTo>
                  <a:pt x="0" y="0"/>
                </a:lnTo>
                <a:lnTo>
                  <a:pt x="0" y="843534"/>
                </a:lnTo>
                <a:close/>
              </a:path>
            </a:pathLst>
          </a:custGeom>
          <a:solidFill>
            <a:srgbClr val="1F487C"/>
          </a:solidFill>
        </p:spPr>
        <p:txBody>
          <a:bodyPr wrap="square" lIns="0" tIns="0" rIns="0" bIns="0" rtlCol="0"/>
          <a:lstStyle/>
          <a:p>
            <a:endParaRPr/>
          </a:p>
        </p:txBody>
      </p:sp>
      <p:sp>
        <p:nvSpPr>
          <p:cNvPr id="3" name="object 3"/>
          <p:cNvSpPr/>
          <p:nvPr/>
        </p:nvSpPr>
        <p:spPr>
          <a:xfrm>
            <a:off x="179831" y="262127"/>
            <a:ext cx="903732" cy="4373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87196" y="335279"/>
            <a:ext cx="0" cy="288290"/>
          </a:xfrm>
          <a:custGeom>
            <a:avLst/>
            <a:gdLst/>
            <a:ahLst/>
            <a:cxnLst/>
            <a:rect l="l" t="t" r="r" b="b"/>
            <a:pathLst>
              <a:path h="288290">
                <a:moveTo>
                  <a:pt x="0" y="0"/>
                </a:moveTo>
                <a:lnTo>
                  <a:pt x="0" y="288036"/>
                </a:lnTo>
              </a:path>
            </a:pathLst>
          </a:custGeom>
          <a:ln w="9144">
            <a:solidFill>
              <a:srgbClr val="FFFFFF"/>
            </a:solidFill>
          </a:ln>
        </p:spPr>
        <p:txBody>
          <a:bodyPr wrap="square" lIns="0" tIns="0" rIns="0" bIns="0" rtlCol="0"/>
          <a:lstStyle/>
          <a:p>
            <a:endParaRPr/>
          </a:p>
        </p:txBody>
      </p:sp>
      <p:sp>
        <p:nvSpPr>
          <p:cNvPr id="5" name="object 5"/>
          <p:cNvSpPr txBox="1">
            <a:spLocks noGrp="1"/>
          </p:cNvSpPr>
          <p:nvPr>
            <p:ph type="title"/>
          </p:nvPr>
        </p:nvSpPr>
        <p:spPr>
          <a:xfrm>
            <a:off x="2489073" y="248792"/>
            <a:ext cx="4282440" cy="299720"/>
          </a:xfrm>
          <a:prstGeom prst="rect">
            <a:avLst/>
          </a:prstGeom>
        </p:spPr>
        <p:txBody>
          <a:bodyPr vert="horz" wrap="square" lIns="0" tIns="12700" rIns="0" bIns="0" rtlCol="0">
            <a:spAutoFit/>
          </a:bodyPr>
          <a:lstStyle/>
          <a:p>
            <a:pPr marL="12700">
              <a:lnSpc>
                <a:spcPct val="100000"/>
              </a:lnSpc>
              <a:spcBef>
                <a:spcPts val="100"/>
              </a:spcBef>
            </a:pPr>
            <a:r>
              <a:rPr lang="es-CO" sz="1800" spc="-110" dirty="0">
                <a:latin typeface="Trebuchet MS"/>
                <a:cs typeface="Trebuchet MS"/>
              </a:rPr>
              <a:t>Potencial</a:t>
            </a:r>
            <a:r>
              <a:rPr lang="es-CO" sz="1800" spc="-170" dirty="0">
                <a:latin typeface="Trebuchet MS"/>
                <a:cs typeface="Trebuchet MS"/>
              </a:rPr>
              <a:t> </a:t>
            </a:r>
            <a:r>
              <a:rPr lang="es-CO" sz="1800" spc="-100" dirty="0">
                <a:latin typeface="Trebuchet MS"/>
                <a:cs typeface="Trebuchet MS"/>
              </a:rPr>
              <a:t>evaluativo</a:t>
            </a:r>
            <a:r>
              <a:rPr lang="es-CO" sz="1800" spc="-140" dirty="0">
                <a:latin typeface="Trebuchet MS"/>
                <a:cs typeface="Trebuchet MS"/>
              </a:rPr>
              <a:t> </a:t>
            </a:r>
            <a:r>
              <a:rPr lang="es-CO" sz="1800" spc="-105" dirty="0">
                <a:latin typeface="Trebuchet MS"/>
                <a:cs typeface="Trebuchet MS"/>
              </a:rPr>
              <a:t>de</a:t>
            </a:r>
            <a:r>
              <a:rPr lang="es-CO" sz="1800" spc="-180" dirty="0">
                <a:latin typeface="Trebuchet MS"/>
                <a:cs typeface="Trebuchet MS"/>
              </a:rPr>
              <a:t> </a:t>
            </a:r>
            <a:r>
              <a:rPr lang="es-CO" sz="1800" spc="-70" dirty="0">
                <a:latin typeface="Trebuchet MS"/>
                <a:cs typeface="Trebuchet MS"/>
              </a:rPr>
              <a:t>los</a:t>
            </a:r>
            <a:r>
              <a:rPr lang="es-CO" sz="1800" spc="-140" dirty="0">
                <a:latin typeface="Trebuchet MS"/>
                <a:cs typeface="Trebuchet MS"/>
              </a:rPr>
              <a:t> </a:t>
            </a:r>
            <a:r>
              <a:rPr lang="es-CO" sz="1800" spc="-95" dirty="0">
                <a:latin typeface="Trebuchet MS"/>
                <a:cs typeface="Trebuchet MS"/>
              </a:rPr>
              <a:t>verbos</a:t>
            </a:r>
            <a:r>
              <a:rPr lang="es-CO" sz="1800" spc="-150" dirty="0">
                <a:latin typeface="Trebuchet MS"/>
                <a:cs typeface="Trebuchet MS"/>
              </a:rPr>
              <a:t> </a:t>
            </a:r>
            <a:r>
              <a:rPr lang="es-CO" sz="1800" spc="-105" dirty="0">
                <a:latin typeface="Trebuchet MS"/>
                <a:cs typeface="Trebuchet MS"/>
              </a:rPr>
              <a:t>de</a:t>
            </a:r>
            <a:r>
              <a:rPr lang="es-CO" sz="1800" spc="-175" dirty="0">
                <a:latin typeface="Trebuchet MS"/>
                <a:cs typeface="Trebuchet MS"/>
              </a:rPr>
              <a:t> </a:t>
            </a:r>
            <a:r>
              <a:rPr lang="es-CO" sz="1800" spc="-114" dirty="0">
                <a:latin typeface="Trebuchet MS"/>
                <a:cs typeface="Trebuchet MS"/>
              </a:rPr>
              <a:t>reporte</a:t>
            </a:r>
            <a:endParaRPr lang="es-CO" sz="1800" dirty="0">
              <a:latin typeface="Trebuchet MS"/>
              <a:cs typeface="Trebuchet MS"/>
            </a:endParaRPr>
          </a:p>
        </p:txBody>
      </p:sp>
      <p:sp>
        <p:nvSpPr>
          <p:cNvPr id="6" name="object 6"/>
          <p:cNvSpPr/>
          <p:nvPr/>
        </p:nvSpPr>
        <p:spPr>
          <a:xfrm>
            <a:off x="0" y="843533"/>
            <a:ext cx="9144000" cy="986790"/>
          </a:xfrm>
          <a:custGeom>
            <a:avLst/>
            <a:gdLst/>
            <a:ahLst/>
            <a:cxnLst/>
            <a:rect l="l" t="t" r="r" b="b"/>
            <a:pathLst>
              <a:path w="9144000" h="986789">
                <a:moveTo>
                  <a:pt x="0" y="986789"/>
                </a:moveTo>
                <a:lnTo>
                  <a:pt x="9144000" y="986789"/>
                </a:lnTo>
                <a:lnTo>
                  <a:pt x="9144000" y="0"/>
                </a:lnTo>
                <a:lnTo>
                  <a:pt x="0" y="0"/>
                </a:lnTo>
                <a:lnTo>
                  <a:pt x="0" y="986789"/>
                </a:lnTo>
                <a:close/>
              </a:path>
            </a:pathLst>
          </a:custGeom>
          <a:solidFill>
            <a:srgbClr val="4F81BC"/>
          </a:solidFill>
        </p:spPr>
        <p:txBody>
          <a:bodyPr wrap="square" lIns="0" tIns="0" rIns="0" bIns="0" rtlCol="0"/>
          <a:lstStyle/>
          <a:p>
            <a:endParaRPr/>
          </a:p>
        </p:txBody>
      </p:sp>
      <p:sp>
        <p:nvSpPr>
          <p:cNvPr id="7" name="object 7"/>
          <p:cNvSpPr/>
          <p:nvPr/>
        </p:nvSpPr>
        <p:spPr>
          <a:xfrm>
            <a:off x="0" y="1849398"/>
            <a:ext cx="2814955" cy="3294379"/>
          </a:xfrm>
          <a:custGeom>
            <a:avLst/>
            <a:gdLst/>
            <a:ahLst/>
            <a:cxnLst/>
            <a:rect l="l" t="t" r="r" b="b"/>
            <a:pathLst>
              <a:path w="2814955" h="3294379">
                <a:moveTo>
                  <a:pt x="2814574" y="3294099"/>
                </a:moveTo>
                <a:lnTo>
                  <a:pt x="2814574" y="0"/>
                </a:lnTo>
                <a:lnTo>
                  <a:pt x="0" y="0"/>
                </a:lnTo>
                <a:lnTo>
                  <a:pt x="0" y="3294099"/>
                </a:lnTo>
                <a:lnTo>
                  <a:pt x="2814574" y="3294099"/>
                </a:lnTo>
                <a:close/>
              </a:path>
            </a:pathLst>
          </a:custGeom>
          <a:solidFill>
            <a:srgbClr val="D0D7E8"/>
          </a:solidFill>
        </p:spPr>
        <p:txBody>
          <a:bodyPr wrap="square" lIns="0" tIns="0" rIns="0" bIns="0" rtlCol="0"/>
          <a:lstStyle/>
          <a:p>
            <a:endParaRPr/>
          </a:p>
        </p:txBody>
      </p:sp>
      <p:sp>
        <p:nvSpPr>
          <p:cNvPr id="8" name="object 8"/>
          <p:cNvSpPr/>
          <p:nvPr/>
        </p:nvSpPr>
        <p:spPr>
          <a:xfrm>
            <a:off x="2814573" y="1868423"/>
            <a:ext cx="3353435" cy="908050"/>
          </a:xfrm>
          <a:custGeom>
            <a:avLst/>
            <a:gdLst/>
            <a:ahLst/>
            <a:cxnLst/>
            <a:rect l="l" t="t" r="r" b="b"/>
            <a:pathLst>
              <a:path w="3353435" h="908050">
                <a:moveTo>
                  <a:pt x="0" y="907542"/>
                </a:moveTo>
                <a:lnTo>
                  <a:pt x="3352927" y="907542"/>
                </a:lnTo>
                <a:lnTo>
                  <a:pt x="3352927" y="0"/>
                </a:lnTo>
                <a:lnTo>
                  <a:pt x="0" y="0"/>
                </a:lnTo>
                <a:lnTo>
                  <a:pt x="0" y="907542"/>
                </a:lnTo>
                <a:close/>
              </a:path>
            </a:pathLst>
          </a:custGeom>
          <a:solidFill>
            <a:srgbClr val="D0D7E8"/>
          </a:solidFill>
        </p:spPr>
        <p:txBody>
          <a:bodyPr wrap="square" lIns="0" tIns="0" rIns="0" bIns="0" rtlCol="0"/>
          <a:lstStyle/>
          <a:p>
            <a:endParaRPr/>
          </a:p>
        </p:txBody>
      </p:sp>
      <p:sp>
        <p:nvSpPr>
          <p:cNvPr id="9" name="object 9"/>
          <p:cNvSpPr/>
          <p:nvPr/>
        </p:nvSpPr>
        <p:spPr>
          <a:xfrm>
            <a:off x="6167628" y="1849398"/>
            <a:ext cx="2976880" cy="3294379"/>
          </a:xfrm>
          <a:custGeom>
            <a:avLst/>
            <a:gdLst/>
            <a:ahLst/>
            <a:cxnLst/>
            <a:rect l="l" t="t" r="r" b="b"/>
            <a:pathLst>
              <a:path w="2976879" h="3294379">
                <a:moveTo>
                  <a:pt x="2976372" y="3294099"/>
                </a:moveTo>
                <a:lnTo>
                  <a:pt x="2976372" y="0"/>
                </a:lnTo>
                <a:lnTo>
                  <a:pt x="0" y="0"/>
                </a:lnTo>
                <a:lnTo>
                  <a:pt x="0" y="3294099"/>
                </a:lnTo>
                <a:lnTo>
                  <a:pt x="2976372" y="3294099"/>
                </a:lnTo>
                <a:close/>
              </a:path>
            </a:pathLst>
          </a:custGeom>
          <a:solidFill>
            <a:srgbClr val="D0D7E8"/>
          </a:solidFill>
        </p:spPr>
        <p:txBody>
          <a:bodyPr wrap="square" lIns="0" tIns="0" rIns="0" bIns="0" rtlCol="0"/>
          <a:lstStyle/>
          <a:p>
            <a:endParaRPr/>
          </a:p>
        </p:txBody>
      </p:sp>
      <p:sp>
        <p:nvSpPr>
          <p:cNvPr id="10" name="object 10"/>
          <p:cNvSpPr/>
          <p:nvPr/>
        </p:nvSpPr>
        <p:spPr>
          <a:xfrm>
            <a:off x="2814573" y="2775991"/>
            <a:ext cx="3353435" cy="2367915"/>
          </a:xfrm>
          <a:custGeom>
            <a:avLst/>
            <a:gdLst/>
            <a:ahLst/>
            <a:cxnLst/>
            <a:rect l="l" t="t" r="r" b="b"/>
            <a:pathLst>
              <a:path w="3353435" h="2367915">
                <a:moveTo>
                  <a:pt x="3352927" y="2367506"/>
                </a:moveTo>
                <a:lnTo>
                  <a:pt x="3352927" y="0"/>
                </a:lnTo>
                <a:lnTo>
                  <a:pt x="0" y="0"/>
                </a:lnTo>
                <a:lnTo>
                  <a:pt x="0" y="2367506"/>
                </a:lnTo>
                <a:lnTo>
                  <a:pt x="3352927" y="2367506"/>
                </a:lnTo>
                <a:close/>
              </a:path>
            </a:pathLst>
          </a:custGeom>
          <a:solidFill>
            <a:srgbClr val="E9ECF4"/>
          </a:solidFill>
        </p:spPr>
        <p:txBody>
          <a:bodyPr wrap="square" lIns="0" tIns="0" rIns="0" bIns="0" rtlCol="0"/>
          <a:lstStyle/>
          <a:p>
            <a:endParaRPr/>
          </a:p>
        </p:txBody>
      </p:sp>
      <p:sp>
        <p:nvSpPr>
          <p:cNvPr id="11" name="object 11"/>
          <p:cNvSpPr/>
          <p:nvPr/>
        </p:nvSpPr>
        <p:spPr>
          <a:xfrm>
            <a:off x="2814573" y="1868423"/>
            <a:ext cx="0" cy="3275329"/>
          </a:xfrm>
          <a:custGeom>
            <a:avLst/>
            <a:gdLst/>
            <a:ahLst/>
            <a:cxnLst/>
            <a:rect l="l" t="t" r="r" b="b"/>
            <a:pathLst>
              <a:path h="3275329">
                <a:moveTo>
                  <a:pt x="0" y="0"/>
                </a:moveTo>
                <a:lnTo>
                  <a:pt x="0" y="3275074"/>
                </a:lnTo>
              </a:path>
            </a:pathLst>
          </a:custGeom>
          <a:ln w="12700">
            <a:solidFill>
              <a:srgbClr val="FFFFFF"/>
            </a:solidFill>
          </a:ln>
        </p:spPr>
        <p:txBody>
          <a:bodyPr wrap="square" lIns="0" tIns="0" rIns="0" bIns="0" rtlCol="0"/>
          <a:lstStyle/>
          <a:p>
            <a:endParaRPr/>
          </a:p>
        </p:txBody>
      </p:sp>
      <p:sp>
        <p:nvSpPr>
          <p:cNvPr id="12" name="object 12"/>
          <p:cNvSpPr/>
          <p:nvPr/>
        </p:nvSpPr>
        <p:spPr>
          <a:xfrm>
            <a:off x="6167628" y="1868423"/>
            <a:ext cx="0" cy="3275329"/>
          </a:xfrm>
          <a:custGeom>
            <a:avLst/>
            <a:gdLst/>
            <a:ahLst/>
            <a:cxnLst/>
            <a:rect l="l" t="t" r="r" b="b"/>
            <a:pathLst>
              <a:path h="3275329">
                <a:moveTo>
                  <a:pt x="0" y="0"/>
                </a:moveTo>
                <a:lnTo>
                  <a:pt x="0" y="3275074"/>
                </a:lnTo>
              </a:path>
            </a:pathLst>
          </a:custGeom>
          <a:ln w="12700">
            <a:solidFill>
              <a:srgbClr val="FFFFFF"/>
            </a:solidFill>
          </a:ln>
        </p:spPr>
        <p:txBody>
          <a:bodyPr wrap="square" lIns="0" tIns="0" rIns="0" bIns="0" rtlCol="0"/>
          <a:lstStyle/>
          <a:p>
            <a:endParaRPr/>
          </a:p>
        </p:txBody>
      </p:sp>
      <p:sp>
        <p:nvSpPr>
          <p:cNvPr id="13" name="object 13"/>
          <p:cNvSpPr/>
          <p:nvPr/>
        </p:nvSpPr>
        <p:spPr>
          <a:xfrm>
            <a:off x="0" y="1830323"/>
            <a:ext cx="9144000" cy="38100"/>
          </a:xfrm>
          <a:custGeom>
            <a:avLst/>
            <a:gdLst/>
            <a:ahLst/>
            <a:cxnLst/>
            <a:rect l="l" t="t" r="r" b="b"/>
            <a:pathLst>
              <a:path w="9144000" h="38100">
                <a:moveTo>
                  <a:pt x="0" y="38100"/>
                </a:moveTo>
                <a:lnTo>
                  <a:pt x="9144000" y="38100"/>
                </a:lnTo>
                <a:lnTo>
                  <a:pt x="9144000" y="0"/>
                </a:lnTo>
                <a:lnTo>
                  <a:pt x="0" y="0"/>
                </a:lnTo>
                <a:lnTo>
                  <a:pt x="0" y="38100"/>
                </a:lnTo>
                <a:close/>
              </a:path>
            </a:pathLst>
          </a:custGeom>
          <a:solidFill>
            <a:srgbClr val="FFFFFF"/>
          </a:solidFill>
        </p:spPr>
        <p:txBody>
          <a:bodyPr wrap="square" lIns="0" tIns="0" rIns="0" bIns="0" rtlCol="0"/>
          <a:lstStyle/>
          <a:p>
            <a:endParaRPr/>
          </a:p>
        </p:txBody>
      </p:sp>
      <p:sp>
        <p:nvSpPr>
          <p:cNvPr id="14" name="object 14"/>
          <p:cNvSpPr/>
          <p:nvPr/>
        </p:nvSpPr>
        <p:spPr>
          <a:xfrm>
            <a:off x="2808223" y="2769616"/>
            <a:ext cx="3366135" cy="12700"/>
          </a:xfrm>
          <a:custGeom>
            <a:avLst/>
            <a:gdLst/>
            <a:ahLst/>
            <a:cxnLst/>
            <a:rect l="l" t="t" r="r" b="b"/>
            <a:pathLst>
              <a:path w="3366135" h="12700">
                <a:moveTo>
                  <a:pt x="0" y="12700"/>
                </a:moveTo>
                <a:lnTo>
                  <a:pt x="3365754" y="12700"/>
                </a:lnTo>
                <a:lnTo>
                  <a:pt x="3365754" y="0"/>
                </a:lnTo>
                <a:lnTo>
                  <a:pt x="0" y="0"/>
                </a:lnTo>
                <a:lnTo>
                  <a:pt x="0" y="12700"/>
                </a:lnTo>
                <a:close/>
              </a:path>
            </a:pathLst>
          </a:custGeom>
          <a:solidFill>
            <a:srgbClr val="FFFFFF"/>
          </a:solidFill>
        </p:spPr>
        <p:txBody>
          <a:bodyPr wrap="square" lIns="0" tIns="0" rIns="0" bIns="0" rtlCol="0"/>
          <a:lstStyle/>
          <a:p>
            <a:endParaRPr/>
          </a:p>
        </p:txBody>
      </p:sp>
      <p:sp>
        <p:nvSpPr>
          <p:cNvPr id="15" name="object 15"/>
          <p:cNvSpPr/>
          <p:nvPr/>
        </p:nvSpPr>
        <p:spPr>
          <a:xfrm>
            <a:off x="3175" y="837183"/>
            <a:ext cx="0" cy="4306570"/>
          </a:xfrm>
          <a:custGeom>
            <a:avLst/>
            <a:gdLst/>
            <a:ahLst/>
            <a:cxnLst/>
            <a:rect l="l" t="t" r="r" b="b"/>
            <a:pathLst>
              <a:path h="4306570">
                <a:moveTo>
                  <a:pt x="0" y="0"/>
                </a:moveTo>
                <a:lnTo>
                  <a:pt x="0" y="4306314"/>
                </a:lnTo>
              </a:path>
            </a:pathLst>
          </a:custGeom>
          <a:ln w="6350">
            <a:solidFill>
              <a:srgbClr val="FFFFFF"/>
            </a:solidFill>
          </a:ln>
        </p:spPr>
        <p:txBody>
          <a:bodyPr wrap="square" lIns="0" tIns="0" rIns="0" bIns="0" rtlCol="0"/>
          <a:lstStyle/>
          <a:p>
            <a:endParaRPr/>
          </a:p>
        </p:txBody>
      </p:sp>
      <p:sp>
        <p:nvSpPr>
          <p:cNvPr id="16" name="object 16"/>
          <p:cNvSpPr/>
          <p:nvPr/>
        </p:nvSpPr>
        <p:spPr>
          <a:xfrm>
            <a:off x="9140825" y="837183"/>
            <a:ext cx="0" cy="4306570"/>
          </a:xfrm>
          <a:custGeom>
            <a:avLst/>
            <a:gdLst/>
            <a:ahLst/>
            <a:cxnLst/>
            <a:rect l="l" t="t" r="r" b="b"/>
            <a:pathLst>
              <a:path h="4306570">
                <a:moveTo>
                  <a:pt x="0" y="0"/>
                </a:moveTo>
                <a:lnTo>
                  <a:pt x="0" y="4306314"/>
                </a:lnTo>
              </a:path>
            </a:pathLst>
          </a:custGeom>
          <a:ln w="6350">
            <a:solidFill>
              <a:srgbClr val="FFFFFF"/>
            </a:solidFill>
          </a:ln>
        </p:spPr>
        <p:txBody>
          <a:bodyPr wrap="square" lIns="0" tIns="0" rIns="0" bIns="0" rtlCol="0"/>
          <a:lstStyle/>
          <a:p>
            <a:endParaRPr/>
          </a:p>
        </p:txBody>
      </p:sp>
      <p:sp>
        <p:nvSpPr>
          <p:cNvPr id="17" name="object 17"/>
          <p:cNvSpPr/>
          <p:nvPr/>
        </p:nvSpPr>
        <p:spPr>
          <a:xfrm>
            <a:off x="0" y="843533"/>
            <a:ext cx="9144000" cy="0"/>
          </a:xfrm>
          <a:custGeom>
            <a:avLst/>
            <a:gdLst/>
            <a:ahLst/>
            <a:cxnLst/>
            <a:rect l="l" t="t" r="r" b="b"/>
            <a:pathLst>
              <a:path w="9144000">
                <a:moveTo>
                  <a:pt x="0" y="0"/>
                </a:moveTo>
                <a:lnTo>
                  <a:pt x="9144000" y="0"/>
                </a:lnTo>
              </a:path>
            </a:pathLst>
          </a:custGeom>
          <a:ln w="12700">
            <a:solidFill>
              <a:srgbClr val="FFFFFF"/>
            </a:solidFill>
          </a:ln>
        </p:spPr>
        <p:txBody>
          <a:bodyPr wrap="square" lIns="0" tIns="0" rIns="0" bIns="0" rtlCol="0"/>
          <a:lstStyle/>
          <a:p>
            <a:endParaRPr/>
          </a:p>
        </p:txBody>
      </p:sp>
      <p:sp>
        <p:nvSpPr>
          <p:cNvPr id="18" name="object 18"/>
          <p:cNvSpPr txBox="1"/>
          <p:nvPr/>
        </p:nvSpPr>
        <p:spPr>
          <a:xfrm>
            <a:off x="78739" y="869442"/>
            <a:ext cx="8988425" cy="939800"/>
          </a:xfrm>
          <a:prstGeom prst="rect">
            <a:avLst/>
          </a:prstGeom>
        </p:spPr>
        <p:txBody>
          <a:bodyPr vert="horz" wrap="square" lIns="0" tIns="12065" rIns="0" bIns="0" rtlCol="0">
            <a:spAutoFit/>
          </a:bodyPr>
          <a:lstStyle/>
          <a:p>
            <a:pPr marL="12700" marR="5080" algn="just">
              <a:lnSpc>
                <a:spcPct val="100000"/>
              </a:lnSpc>
              <a:spcBef>
                <a:spcPts val="95"/>
              </a:spcBef>
            </a:pPr>
            <a:r>
              <a:rPr sz="1000" b="1" spc="-65" dirty="0">
                <a:solidFill>
                  <a:srgbClr val="FFFFFF"/>
                </a:solidFill>
                <a:latin typeface="Trebuchet MS"/>
                <a:cs typeface="Trebuchet MS"/>
              </a:rPr>
              <a:t>«Los </a:t>
            </a:r>
            <a:r>
              <a:rPr sz="1000" b="1" spc="-55" dirty="0">
                <a:solidFill>
                  <a:srgbClr val="FFFFFF"/>
                </a:solidFill>
                <a:latin typeface="Trebuchet MS"/>
                <a:cs typeface="Trebuchet MS"/>
              </a:rPr>
              <a:t>verbos </a:t>
            </a:r>
            <a:r>
              <a:rPr sz="1000" b="1" spc="-60" dirty="0">
                <a:solidFill>
                  <a:srgbClr val="FFFFFF"/>
                </a:solidFill>
                <a:latin typeface="Trebuchet MS"/>
                <a:cs typeface="Trebuchet MS"/>
              </a:rPr>
              <a:t>de </a:t>
            </a:r>
            <a:r>
              <a:rPr sz="1000" b="1" spc="-65" dirty="0">
                <a:solidFill>
                  <a:srgbClr val="FFFFFF"/>
                </a:solidFill>
                <a:latin typeface="Trebuchet MS"/>
                <a:cs typeface="Trebuchet MS"/>
              </a:rPr>
              <a:t>reporte </a:t>
            </a:r>
            <a:r>
              <a:rPr sz="1000" b="1" spc="-55" dirty="0">
                <a:solidFill>
                  <a:srgbClr val="FFFFFF"/>
                </a:solidFill>
                <a:latin typeface="Trebuchet MS"/>
                <a:cs typeface="Trebuchet MS"/>
              </a:rPr>
              <a:t>aportan </a:t>
            </a:r>
            <a:r>
              <a:rPr sz="1000" b="1" spc="-60" dirty="0">
                <a:solidFill>
                  <a:srgbClr val="FFFFFF"/>
                </a:solidFill>
                <a:latin typeface="Trebuchet MS"/>
                <a:cs typeface="Trebuchet MS"/>
              </a:rPr>
              <a:t>matices </a:t>
            </a:r>
            <a:r>
              <a:rPr sz="1000" b="1" spc="-65" dirty="0">
                <a:solidFill>
                  <a:srgbClr val="FFFFFF"/>
                </a:solidFill>
                <a:latin typeface="Trebuchet MS"/>
                <a:cs typeface="Trebuchet MS"/>
              </a:rPr>
              <a:t>de </a:t>
            </a:r>
            <a:r>
              <a:rPr sz="1000" b="1" spc="-55" dirty="0">
                <a:solidFill>
                  <a:srgbClr val="FFFFFF"/>
                </a:solidFill>
                <a:latin typeface="Trebuchet MS"/>
                <a:cs typeface="Trebuchet MS"/>
              </a:rPr>
              <a:t>significado </a:t>
            </a:r>
            <a:r>
              <a:rPr sz="1000" b="1" spc="-50" dirty="0">
                <a:solidFill>
                  <a:srgbClr val="FFFFFF"/>
                </a:solidFill>
                <a:latin typeface="Trebuchet MS"/>
                <a:cs typeface="Trebuchet MS"/>
              </a:rPr>
              <a:t>al </a:t>
            </a:r>
            <a:r>
              <a:rPr sz="1000" b="1" spc="-60" dirty="0">
                <a:solidFill>
                  <a:srgbClr val="FFFFFF"/>
                </a:solidFill>
                <a:latin typeface="Trebuchet MS"/>
                <a:cs typeface="Trebuchet MS"/>
              </a:rPr>
              <a:t>acto </a:t>
            </a:r>
            <a:r>
              <a:rPr sz="1000" b="1" spc="-55" dirty="0">
                <a:solidFill>
                  <a:srgbClr val="FFFFFF"/>
                </a:solidFill>
                <a:latin typeface="Trebuchet MS"/>
                <a:cs typeface="Trebuchet MS"/>
              </a:rPr>
              <a:t>lingüístico </a:t>
            </a:r>
            <a:r>
              <a:rPr sz="1000" b="1" spc="-65" dirty="0">
                <a:solidFill>
                  <a:srgbClr val="FFFFFF"/>
                </a:solidFill>
                <a:latin typeface="Trebuchet MS"/>
                <a:cs typeface="Trebuchet MS"/>
              </a:rPr>
              <a:t>y permiten </a:t>
            </a:r>
            <a:r>
              <a:rPr sz="1000" b="1" spc="-50" dirty="0">
                <a:solidFill>
                  <a:srgbClr val="FFFFFF"/>
                </a:solidFill>
                <a:latin typeface="Trebuchet MS"/>
                <a:cs typeface="Trebuchet MS"/>
              </a:rPr>
              <a:t>al </a:t>
            </a:r>
            <a:r>
              <a:rPr sz="1000" b="1" spc="-65" dirty="0">
                <a:solidFill>
                  <a:srgbClr val="FFFFFF"/>
                </a:solidFill>
                <a:latin typeface="Trebuchet MS"/>
                <a:cs typeface="Trebuchet MS"/>
              </a:rPr>
              <a:t>escritor </a:t>
            </a:r>
            <a:r>
              <a:rPr sz="1000" b="1" spc="-60" dirty="0">
                <a:solidFill>
                  <a:srgbClr val="FFFFFF"/>
                </a:solidFill>
                <a:latin typeface="Trebuchet MS"/>
                <a:cs typeface="Trebuchet MS"/>
              </a:rPr>
              <a:t>evaluar </a:t>
            </a:r>
            <a:r>
              <a:rPr sz="1000" b="1" spc="-65" dirty="0">
                <a:solidFill>
                  <a:srgbClr val="FFFFFF"/>
                </a:solidFill>
                <a:latin typeface="Trebuchet MS"/>
                <a:cs typeface="Trebuchet MS"/>
              </a:rPr>
              <a:t>el </a:t>
            </a:r>
            <a:r>
              <a:rPr sz="1000" b="1" spc="-55" dirty="0">
                <a:solidFill>
                  <a:srgbClr val="FFFFFF"/>
                </a:solidFill>
                <a:latin typeface="Trebuchet MS"/>
                <a:cs typeface="Trebuchet MS"/>
              </a:rPr>
              <a:t>discurso </a:t>
            </a:r>
            <a:r>
              <a:rPr sz="1000" b="1" spc="-70" dirty="0">
                <a:solidFill>
                  <a:srgbClr val="FFFFFF"/>
                </a:solidFill>
                <a:latin typeface="Trebuchet MS"/>
                <a:cs typeface="Trebuchet MS"/>
              </a:rPr>
              <a:t>referido. </a:t>
            </a:r>
            <a:r>
              <a:rPr sz="1000" b="1" spc="-75" dirty="0">
                <a:solidFill>
                  <a:srgbClr val="FFFFFF"/>
                </a:solidFill>
                <a:latin typeface="Trebuchet MS"/>
                <a:cs typeface="Trebuchet MS"/>
              </a:rPr>
              <a:t>El </a:t>
            </a:r>
            <a:r>
              <a:rPr sz="1000" b="1" spc="-60" dirty="0">
                <a:solidFill>
                  <a:srgbClr val="FFFFFF"/>
                </a:solidFill>
                <a:latin typeface="Trebuchet MS"/>
                <a:cs typeface="Trebuchet MS"/>
              </a:rPr>
              <a:t>verbo </a:t>
            </a:r>
            <a:r>
              <a:rPr sz="1000" b="1" spc="-55" dirty="0">
                <a:solidFill>
                  <a:srgbClr val="FFFFFF"/>
                </a:solidFill>
                <a:latin typeface="Trebuchet MS"/>
                <a:cs typeface="Trebuchet MS"/>
              </a:rPr>
              <a:t>escogido </a:t>
            </a:r>
            <a:r>
              <a:rPr sz="1000" b="1" spc="-60" dirty="0">
                <a:solidFill>
                  <a:srgbClr val="FFFFFF"/>
                </a:solidFill>
                <a:latin typeface="Trebuchet MS"/>
                <a:cs typeface="Trebuchet MS"/>
              </a:rPr>
              <a:t>para </a:t>
            </a:r>
            <a:r>
              <a:rPr sz="1000" b="1" spc="-65" dirty="0">
                <a:solidFill>
                  <a:srgbClr val="FFFFFF"/>
                </a:solidFill>
                <a:latin typeface="Trebuchet MS"/>
                <a:cs typeface="Trebuchet MS"/>
              </a:rPr>
              <a:t>reportar </a:t>
            </a:r>
            <a:r>
              <a:rPr sz="1000" b="1" spc="-45" dirty="0">
                <a:solidFill>
                  <a:srgbClr val="FFFFFF"/>
                </a:solidFill>
                <a:latin typeface="Trebuchet MS"/>
                <a:cs typeface="Trebuchet MS"/>
              </a:rPr>
              <a:t>lo </a:t>
            </a:r>
            <a:r>
              <a:rPr sz="1000" b="1" spc="-60" dirty="0">
                <a:solidFill>
                  <a:srgbClr val="FFFFFF"/>
                </a:solidFill>
                <a:latin typeface="Trebuchet MS"/>
                <a:cs typeface="Trebuchet MS"/>
              </a:rPr>
              <a:t>que </a:t>
            </a:r>
            <a:r>
              <a:rPr sz="1000" b="1" spc="-55" dirty="0">
                <a:solidFill>
                  <a:srgbClr val="FFFFFF"/>
                </a:solidFill>
                <a:latin typeface="Trebuchet MS"/>
                <a:cs typeface="Trebuchet MS"/>
              </a:rPr>
              <a:t>ha </a:t>
            </a:r>
            <a:r>
              <a:rPr sz="1000" b="1" spc="-45" dirty="0">
                <a:solidFill>
                  <a:srgbClr val="FFFFFF"/>
                </a:solidFill>
                <a:latin typeface="Trebuchet MS"/>
                <a:cs typeface="Trebuchet MS"/>
              </a:rPr>
              <a:t>sido  </a:t>
            </a:r>
            <a:r>
              <a:rPr sz="1000" b="1" spc="-60" dirty="0">
                <a:solidFill>
                  <a:srgbClr val="FFFFFF"/>
                </a:solidFill>
                <a:latin typeface="Trebuchet MS"/>
                <a:cs typeface="Trebuchet MS"/>
              </a:rPr>
              <a:t>dicho </a:t>
            </a:r>
            <a:r>
              <a:rPr sz="1000" b="1" spc="-55" dirty="0">
                <a:solidFill>
                  <a:srgbClr val="FFFFFF"/>
                </a:solidFill>
                <a:latin typeface="Trebuchet MS"/>
                <a:cs typeface="Trebuchet MS"/>
              </a:rPr>
              <a:t>por </a:t>
            </a:r>
            <a:r>
              <a:rPr sz="1000" b="1" spc="-50" dirty="0">
                <a:solidFill>
                  <a:srgbClr val="FFFFFF"/>
                </a:solidFill>
                <a:latin typeface="Trebuchet MS"/>
                <a:cs typeface="Trebuchet MS"/>
              </a:rPr>
              <a:t>otros </a:t>
            </a:r>
            <a:r>
              <a:rPr sz="1000" b="1" spc="-55" dirty="0">
                <a:solidFill>
                  <a:srgbClr val="FFFFFF"/>
                </a:solidFill>
                <a:latin typeface="Trebuchet MS"/>
                <a:cs typeface="Trebuchet MS"/>
              </a:rPr>
              <a:t>autores es </a:t>
            </a:r>
            <a:r>
              <a:rPr sz="1000" b="1" spc="-65" dirty="0">
                <a:solidFill>
                  <a:srgbClr val="FFFFFF"/>
                </a:solidFill>
                <a:latin typeface="Trebuchet MS"/>
                <a:cs typeface="Trebuchet MS"/>
              </a:rPr>
              <a:t>un </a:t>
            </a:r>
            <a:r>
              <a:rPr sz="1000" b="1" spc="-60" dirty="0">
                <a:solidFill>
                  <a:srgbClr val="FFFFFF"/>
                </a:solidFill>
                <a:latin typeface="Trebuchet MS"/>
                <a:cs typeface="Trebuchet MS"/>
              </a:rPr>
              <a:t>indicador </a:t>
            </a:r>
            <a:r>
              <a:rPr sz="1000" b="1" spc="-50" dirty="0">
                <a:solidFill>
                  <a:srgbClr val="FFFFFF"/>
                </a:solidFill>
                <a:latin typeface="Trebuchet MS"/>
                <a:cs typeface="Trebuchet MS"/>
              </a:rPr>
              <a:t>no </a:t>
            </a:r>
            <a:r>
              <a:rPr sz="1000" b="1" spc="-40" dirty="0">
                <a:solidFill>
                  <a:srgbClr val="FFFFFF"/>
                </a:solidFill>
                <a:latin typeface="Trebuchet MS"/>
                <a:cs typeface="Trebuchet MS"/>
              </a:rPr>
              <a:t>solo </a:t>
            </a:r>
            <a:r>
              <a:rPr sz="1000" b="1" spc="-60" dirty="0">
                <a:solidFill>
                  <a:srgbClr val="FFFFFF"/>
                </a:solidFill>
                <a:latin typeface="Trebuchet MS"/>
                <a:cs typeface="Trebuchet MS"/>
              </a:rPr>
              <a:t>de </a:t>
            </a:r>
            <a:r>
              <a:rPr sz="1000" b="1" spc="-50" dirty="0">
                <a:solidFill>
                  <a:srgbClr val="FFFFFF"/>
                </a:solidFill>
                <a:latin typeface="Trebuchet MS"/>
                <a:cs typeface="Trebuchet MS"/>
              </a:rPr>
              <a:t>la </a:t>
            </a:r>
            <a:r>
              <a:rPr sz="1000" b="1" spc="-65" dirty="0">
                <a:solidFill>
                  <a:srgbClr val="FFFFFF"/>
                </a:solidFill>
                <a:latin typeface="Trebuchet MS"/>
                <a:cs typeface="Trebuchet MS"/>
              </a:rPr>
              <a:t>relación </a:t>
            </a:r>
            <a:r>
              <a:rPr sz="1000" b="1" spc="-60" dirty="0">
                <a:solidFill>
                  <a:srgbClr val="FFFFFF"/>
                </a:solidFill>
                <a:latin typeface="Trebuchet MS"/>
                <a:cs typeface="Trebuchet MS"/>
              </a:rPr>
              <a:t>que </a:t>
            </a:r>
            <a:r>
              <a:rPr sz="1000" b="1" spc="-65" dirty="0">
                <a:solidFill>
                  <a:srgbClr val="FFFFFF"/>
                </a:solidFill>
                <a:latin typeface="Trebuchet MS"/>
                <a:cs typeface="Trebuchet MS"/>
              </a:rPr>
              <a:t>puede haber </a:t>
            </a:r>
            <a:r>
              <a:rPr sz="1000" b="1" spc="-35" dirty="0">
                <a:solidFill>
                  <a:srgbClr val="FFFFFF"/>
                </a:solidFill>
                <a:latin typeface="Trebuchet MS"/>
                <a:cs typeface="Trebuchet MS"/>
              </a:rPr>
              <a:t>o </a:t>
            </a:r>
            <a:r>
              <a:rPr sz="1000" b="1" spc="-45" dirty="0">
                <a:solidFill>
                  <a:srgbClr val="FFFFFF"/>
                </a:solidFill>
                <a:latin typeface="Trebuchet MS"/>
                <a:cs typeface="Trebuchet MS"/>
              </a:rPr>
              <a:t>no </a:t>
            </a:r>
            <a:r>
              <a:rPr sz="1000" b="1" spc="-70" dirty="0">
                <a:solidFill>
                  <a:srgbClr val="FFFFFF"/>
                </a:solidFill>
                <a:latin typeface="Trebuchet MS"/>
                <a:cs typeface="Trebuchet MS"/>
              </a:rPr>
              <a:t>entre </a:t>
            </a:r>
            <a:r>
              <a:rPr sz="1000" b="1" spc="-50" dirty="0">
                <a:solidFill>
                  <a:srgbClr val="FFFFFF"/>
                </a:solidFill>
                <a:latin typeface="Trebuchet MS"/>
                <a:cs typeface="Trebuchet MS"/>
              </a:rPr>
              <a:t>la </a:t>
            </a:r>
            <a:r>
              <a:rPr sz="1000" b="1" spc="-65" dirty="0">
                <a:solidFill>
                  <a:srgbClr val="FFFFFF"/>
                </a:solidFill>
                <a:latin typeface="Trebuchet MS"/>
                <a:cs typeface="Trebuchet MS"/>
              </a:rPr>
              <a:t>fuente </a:t>
            </a:r>
            <a:r>
              <a:rPr sz="1000" b="1" spc="-60" dirty="0">
                <a:solidFill>
                  <a:srgbClr val="FFFFFF"/>
                </a:solidFill>
                <a:latin typeface="Trebuchet MS"/>
                <a:cs typeface="Trebuchet MS"/>
              </a:rPr>
              <a:t>reportada </a:t>
            </a:r>
            <a:r>
              <a:rPr sz="1000" b="1" spc="-65" dirty="0">
                <a:solidFill>
                  <a:srgbClr val="FFFFFF"/>
                </a:solidFill>
                <a:latin typeface="Trebuchet MS"/>
                <a:cs typeface="Trebuchet MS"/>
              </a:rPr>
              <a:t>y el </a:t>
            </a:r>
            <a:r>
              <a:rPr sz="1000" b="1" spc="-55" dirty="0">
                <a:solidFill>
                  <a:srgbClr val="FFFFFF"/>
                </a:solidFill>
                <a:latin typeface="Trebuchet MS"/>
                <a:cs typeface="Trebuchet MS"/>
              </a:rPr>
              <a:t>planteamiento </a:t>
            </a:r>
            <a:r>
              <a:rPr sz="1000" b="1" spc="-65" dirty="0">
                <a:solidFill>
                  <a:srgbClr val="FFFFFF"/>
                </a:solidFill>
                <a:latin typeface="Trebuchet MS"/>
                <a:cs typeface="Trebuchet MS"/>
              </a:rPr>
              <a:t>expresado, </a:t>
            </a:r>
            <a:r>
              <a:rPr sz="1000" b="1" spc="-50" dirty="0">
                <a:solidFill>
                  <a:srgbClr val="FFFFFF"/>
                </a:solidFill>
                <a:latin typeface="Trebuchet MS"/>
                <a:cs typeface="Trebuchet MS"/>
              </a:rPr>
              <a:t>sino </a:t>
            </a:r>
            <a:r>
              <a:rPr sz="1000" b="1" spc="-55" dirty="0">
                <a:solidFill>
                  <a:srgbClr val="FFFFFF"/>
                </a:solidFill>
                <a:latin typeface="Trebuchet MS"/>
                <a:cs typeface="Trebuchet MS"/>
              </a:rPr>
              <a:t>también </a:t>
            </a:r>
            <a:r>
              <a:rPr sz="1000" b="1" spc="-60" dirty="0">
                <a:solidFill>
                  <a:srgbClr val="FFFFFF"/>
                </a:solidFill>
                <a:latin typeface="Trebuchet MS"/>
                <a:cs typeface="Trebuchet MS"/>
              </a:rPr>
              <a:t>de </a:t>
            </a:r>
            <a:r>
              <a:rPr sz="1000" b="1" spc="-50" dirty="0">
                <a:solidFill>
                  <a:srgbClr val="FFFFFF"/>
                </a:solidFill>
                <a:latin typeface="Trebuchet MS"/>
                <a:cs typeface="Trebuchet MS"/>
              </a:rPr>
              <a:t>la </a:t>
            </a:r>
            <a:r>
              <a:rPr sz="1000" b="1" spc="-55" dirty="0">
                <a:solidFill>
                  <a:srgbClr val="FFFFFF"/>
                </a:solidFill>
                <a:latin typeface="Trebuchet MS"/>
                <a:cs typeface="Trebuchet MS"/>
              </a:rPr>
              <a:t>posición  </a:t>
            </a:r>
            <a:r>
              <a:rPr sz="1000" b="1" spc="-60" dirty="0">
                <a:solidFill>
                  <a:srgbClr val="FFFFFF"/>
                </a:solidFill>
                <a:latin typeface="Trebuchet MS"/>
                <a:cs typeface="Trebuchet MS"/>
              </a:rPr>
              <a:t>del escritor </a:t>
            </a:r>
            <a:r>
              <a:rPr sz="1000" b="1" spc="-65" dirty="0">
                <a:solidFill>
                  <a:srgbClr val="FFFFFF"/>
                </a:solidFill>
                <a:latin typeface="Trebuchet MS"/>
                <a:cs typeface="Trebuchet MS"/>
              </a:rPr>
              <a:t>en </a:t>
            </a:r>
            <a:r>
              <a:rPr sz="1000" b="1" spc="-60" dirty="0">
                <a:solidFill>
                  <a:srgbClr val="FFFFFF"/>
                </a:solidFill>
                <a:latin typeface="Trebuchet MS"/>
                <a:cs typeface="Trebuchet MS"/>
              </a:rPr>
              <a:t>cuanto </a:t>
            </a:r>
            <a:r>
              <a:rPr sz="1000" b="1" spc="-45" dirty="0">
                <a:solidFill>
                  <a:srgbClr val="FFFFFF"/>
                </a:solidFill>
                <a:latin typeface="Trebuchet MS"/>
                <a:cs typeface="Trebuchet MS"/>
              </a:rPr>
              <a:t>a </a:t>
            </a:r>
            <a:r>
              <a:rPr sz="1000" b="1" spc="-50" dirty="0">
                <a:solidFill>
                  <a:srgbClr val="FFFFFF"/>
                </a:solidFill>
                <a:latin typeface="Trebuchet MS"/>
                <a:cs typeface="Trebuchet MS"/>
              </a:rPr>
              <a:t>la </a:t>
            </a:r>
            <a:r>
              <a:rPr sz="1000" b="1" spc="-60" dirty="0">
                <a:solidFill>
                  <a:srgbClr val="FFFFFF"/>
                </a:solidFill>
                <a:latin typeface="Trebuchet MS"/>
                <a:cs typeface="Trebuchet MS"/>
              </a:rPr>
              <a:t>verdad del planteamiento. </a:t>
            </a:r>
            <a:r>
              <a:rPr sz="1000" b="1" spc="-45" dirty="0">
                <a:solidFill>
                  <a:srgbClr val="FFFFFF"/>
                </a:solidFill>
                <a:latin typeface="Trebuchet MS"/>
                <a:cs typeface="Trebuchet MS"/>
              </a:rPr>
              <a:t>Algunos </a:t>
            </a:r>
            <a:r>
              <a:rPr sz="1000" b="1" spc="-55" dirty="0">
                <a:solidFill>
                  <a:srgbClr val="FFFFFF"/>
                </a:solidFill>
                <a:latin typeface="Trebuchet MS"/>
                <a:cs typeface="Trebuchet MS"/>
              </a:rPr>
              <a:t>verbos </a:t>
            </a:r>
            <a:r>
              <a:rPr sz="1000" b="1" spc="-60" dirty="0">
                <a:solidFill>
                  <a:srgbClr val="FFFFFF"/>
                </a:solidFill>
                <a:latin typeface="Trebuchet MS"/>
                <a:cs typeface="Trebuchet MS"/>
              </a:rPr>
              <a:t>implican </a:t>
            </a:r>
            <a:r>
              <a:rPr sz="1000" b="1" spc="-50" dirty="0">
                <a:solidFill>
                  <a:srgbClr val="FFFFFF"/>
                </a:solidFill>
                <a:latin typeface="Trebuchet MS"/>
                <a:cs typeface="Trebuchet MS"/>
              </a:rPr>
              <a:t>la </a:t>
            </a:r>
            <a:r>
              <a:rPr sz="1000" b="1" spc="-65" dirty="0">
                <a:solidFill>
                  <a:srgbClr val="FFFFFF"/>
                </a:solidFill>
                <a:latin typeface="Trebuchet MS"/>
                <a:cs typeface="Trebuchet MS"/>
              </a:rPr>
              <a:t>verdad </a:t>
            </a:r>
            <a:r>
              <a:rPr sz="1000" b="1" spc="-35" dirty="0">
                <a:solidFill>
                  <a:srgbClr val="FFFFFF"/>
                </a:solidFill>
                <a:latin typeface="Trebuchet MS"/>
                <a:cs typeface="Trebuchet MS"/>
              </a:rPr>
              <a:t>o </a:t>
            </a:r>
            <a:r>
              <a:rPr sz="1000" b="1" spc="-55" dirty="0">
                <a:solidFill>
                  <a:srgbClr val="FFFFFF"/>
                </a:solidFill>
                <a:latin typeface="Trebuchet MS"/>
                <a:cs typeface="Trebuchet MS"/>
              </a:rPr>
              <a:t>falsedad </a:t>
            </a:r>
            <a:r>
              <a:rPr sz="1000" b="1" spc="-60" dirty="0">
                <a:solidFill>
                  <a:srgbClr val="FFFFFF"/>
                </a:solidFill>
                <a:latin typeface="Trebuchet MS"/>
                <a:cs typeface="Trebuchet MS"/>
              </a:rPr>
              <a:t>del </a:t>
            </a:r>
            <a:r>
              <a:rPr sz="1000" b="1" spc="-55" dirty="0">
                <a:solidFill>
                  <a:srgbClr val="FFFFFF"/>
                </a:solidFill>
                <a:latin typeface="Trebuchet MS"/>
                <a:cs typeface="Trebuchet MS"/>
              </a:rPr>
              <a:t>discurso </a:t>
            </a:r>
            <a:r>
              <a:rPr sz="1000" b="1" spc="-65" dirty="0">
                <a:solidFill>
                  <a:srgbClr val="FFFFFF"/>
                </a:solidFill>
                <a:latin typeface="Trebuchet MS"/>
                <a:cs typeface="Trebuchet MS"/>
              </a:rPr>
              <a:t>reportado, </a:t>
            </a:r>
            <a:r>
              <a:rPr sz="1000" b="1" spc="-45" dirty="0">
                <a:solidFill>
                  <a:srgbClr val="FFFFFF"/>
                </a:solidFill>
                <a:latin typeface="Trebuchet MS"/>
                <a:cs typeface="Trebuchet MS"/>
              </a:rPr>
              <a:t>otros </a:t>
            </a:r>
            <a:r>
              <a:rPr sz="1000" b="1" spc="-40" dirty="0">
                <a:solidFill>
                  <a:srgbClr val="FFFFFF"/>
                </a:solidFill>
                <a:latin typeface="Trebuchet MS"/>
                <a:cs typeface="Trebuchet MS"/>
              </a:rPr>
              <a:t>son </a:t>
            </a:r>
            <a:r>
              <a:rPr sz="1000" b="1" spc="-65" dirty="0">
                <a:solidFill>
                  <a:srgbClr val="FFFFFF"/>
                </a:solidFill>
                <a:latin typeface="Trebuchet MS"/>
                <a:cs typeface="Trebuchet MS"/>
              </a:rPr>
              <a:t>neutros, </a:t>
            </a:r>
            <a:r>
              <a:rPr sz="1000" b="1" spc="-45" dirty="0">
                <a:solidFill>
                  <a:srgbClr val="FFFFFF"/>
                </a:solidFill>
                <a:latin typeface="Trebuchet MS"/>
                <a:cs typeface="Trebuchet MS"/>
              </a:rPr>
              <a:t>otros </a:t>
            </a:r>
            <a:r>
              <a:rPr sz="1000" b="1" spc="-60" dirty="0">
                <a:solidFill>
                  <a:srgbClr val="FFFFFF"/>
                </a:solidFill>
                <a:latin typeface="Trebuchet MS"/>
                <a:cs typeface="Trebuchet MS"/>
              </a:rPr>
              <a:t>indican </a:t>
            </a:r>
            <a:r>
              <a:rPr sz="1000" b="1" spc="-65" dirty="0">
                <a:solidFill>
                  <a:srgbClr val="FFFFFF"/>
                </a:solidFill>
                <a:latin typeface="Trebuchet MS"/>
                <a:cs typeface="Trebuchet MS"/>
              </a:rPr>
              <a:t>el </a:t>
            </a:r>
            <a:r>
              <a:rPr sz="1000" b="1" spc="-50" dirty="0">
                <a:solidFill>
                  <a:srgbClr val="FFFFFF"/>
                </a:solidFill>
                <a:latin typeface="Trebuchet MS"/>
                <a:cs typeface="Trebuchet MS"/>
              </a:rPr>
              <a:t>grado </a:t>
            </a:r>
            <a:r>
              <a:rPr sz="1000" b="1" spc="-70" dirty="0">
                <a:solidFill>
                  <a:srgbClr val="FFFFFF"/>
                </a:solidFill>
                <a:latin typeface="Trebuchet MS"/>
                <a:cs typeface="Trebuchet MS"/>
              </a:rPr>
              <a:t>de  </a:t>
            </a:r>
            <a:r>
              <a:rPr sz="1000" b="1" spc="-80" dirty="0">
                <a:solidFill>
                  <a:srgbClr val="FFFFFF"/>
                </a:solidFill>
                <a:latin typeface="Trebuchet MS"/>
                <a:cs typeface="Trebuchet MS"/>
              </a:rPr>
              <a:t>certeza </a:t>
            </a:r>
            <a:r>
              <a:rPr sz="1000" b="1" spc="-65" dirty="0">
                <a:solidFill>
                  <a:srgbClr val="FFFFFF"/>
                </a:solidFill>
                <a:latin typeface="Trebuchet MS"/>
                <a:cs typeface="Trebuchet MS"/>
              </a:rPr>
              <a:t>con el que </a:t>
            </a:r>
            <a:r>
              <a:rPr sz="1000" b="1" spc="-60" dirty="0">
                <a:solidFill>
                  <a:srgbClr val="FFFFFF"/>
                </a:solidFill>
                <a:latin typeface="Trebuchet MS"/>
                <a:cs typeface="Trebuchet MS"/>
              </a:rPr>
              <a:t>se </a:t>
            </a:r>
            <a:r>
              <a:rPr sz="1000" b="1" spc="-65" dirty="0">
                <a:solidFill>
                  <a:srgbClr val="FFFFFF"/>
                </a:solidFill>
                <a:latin typeface="Trebuchet MS"/>
                <a:cs typeface="Trebuchet MS"/>
              </a:rPr>
              <a:t>expresa </a:t>
            </a:r>
            <a:r>
              <a:rPr sz="1000" b="1" spc="-60" dirty="0">
                <a:solidFill>
                  <a:srgbClr val="FFFFFF"/>
                </a:solidFill>
                <a:latin typeface="Trebuchet MS"/>
                <a:cs typeface="Trebuchet MS"/>
              </a:rPr>
              <a:t>este </a:t>
            </a:r>
            <a:r>
              <a:rPr sz="1000" b="1" spc="-65" dirty="0">
                <a:solidFill>
                  <a:srgbClr val="FFFFFF"/>
                </a:solidFill>
                <a:latin typeface="Trebuchet MS"/>
                <a:cs typeface="Trebuchet MS"/>
              </a:rPr>
              <a:t>discurso, </a:t>
            </a:r>
            <a:r>
              <a:rPr sz="1000" b="1" spc="-60" dirty="0">
                <a:solidFill>
                  <a:srgbClr val="FFFFFF"/>
                </a:solidFill>
                <a:latin typeface="Trebuchet MS"/>
                <a:cs typeface="Trebuchet MS"/>
              </a:rPr>
              <a:t>de manera </a:t>
            </a:r>
            <a:r>
              <a:rPr sz="1000" b="1" spc="-65" dirty="0">
                <a:solidFill>
                  <a:srgbClr val="FFFFFF"/>
                </a:solidFill>
                <a:latin typeface="Trebuchet MS"/>
                <a:cs typeface="Trebuchet MS"/>
              </a:rPr>
              <a:t>que pueden </a:t>
            </a:r>
            <a:r>
              <a:rPr sz="1000" b="1" spc="-60" dirty="0">
                <a:solidFill>
                  <a:srgbClr val="FFFFFF"/>
                </a:solidFill>
                <a:latin typeface="Trebuchet MS"/>
                <a:cs typeface="Trebuchet MS"/>
              </a:rPr>
              <a:t>darse tres situaciones: </a:t>
            </a:r>
            <a:r>
              <a:rPr sz="1000" b="1" spc="-95" dirty="0">
                <a:solidFill>
                  <a:srgbClr val="FFFFFF"/>
                </a:solidFill>
                <a:latin typeface="Trebuchet MS"/>
                <a:cs typeface="Trebuchet MS"/>
              </a:rPr>
              <a:t>1. </a:t>
            </a:r>
            <a:r>
              <a:rPr sz="1000" b="1" spc="-75" dirty="0">
                <a:solidFill>
                  <a:srgbClr val="FFFFFF"/>
                </a:solidFill>
                <a:latin typeface="Trebuchet MS"/>
                <a:cs typeface="Trebuchet MS"/>
              </a:rPr>
              <a:t>El </a:t>
            </a:r>
            <a:r>
              <a:rPr sz="1000" b="1" spc="-60" dirty="0">
                <a:solidFill>
                  <a:srgbClr val="FFFFFF"/>
                </a:solidFill>
                <a:latin typeface="Trebuchet MS"/>
                <a:cs typeface="Trebuchet MS"/>
              </a:rPr>
              <a:t>escritor considera </a:t>
            </a:r>
            <a:r>
              <a:rPr sz="1000" b="1" spc="-50" dirty="0">
                <a:solidFill>
                  <a:srgbClr val="FFFFFF"/>
                </a:solidFill>
                <a:latin typeface="Trebuchet MS"/>
                <a:cs typeface="Trebuchet MS"/>
              </a:rPr>
              <a:t>la </a:t>
            </a:r>
            <a:r>
              <a:rPr sz="1000" b="1" spc="-60" dirty="0">
                <a:solidFill>
                  <a:srgbClr val="FFFFFF"/>
                </a:solidFill>
                <a:latin typeface="Trebuchet MS"/>
                <a:cs typeface="Trebuchet MS"/>
              </a:rPr>
              <a:t>información reportada </a:t>
            </a:r>
            <a:r>
              <a:rPr sz="1000" b="1" spc="-55" dirty="0">
                <a:solidFill>
                  <a:srgbClr val="FFFFFF"/>
                </a:solidFill>
                <a:latin typeface="Trebuchet MS"/>
                <a:cs typeface="Trebuchet MS"/>
              </a:rPr>
              <a:t>como </a:t>
            </a:r>
            <a:r>
              <a:rPr sz="1000" b="1" spc="-65" dirty="0">
                <a:solidFill>
                  <a:srgbClr val="FFFFFF"/>
                </a:solidFill>
                <a:latin typeface="Arial"/>
                <a:cs typeface="Arial"/>
              </a:rPr>
              <a:t>“verdadera </a:t>
            </a:r>
            <a:r>
              <a:rPr sz="1000" b="1" spc="-35" dirty="0">
                <a:solidFill>
                  <a:srgbClr val="FFFFFF"/>
                </a:solidFill>
                <a:latin typeface="Trebuchet MS"/>
                <a:cs typeface="Trebuchet MS"/>
              </a:rPr>
              <a:t>o </a:t>
            </a:r>
            <a:r>
              <a:rPr sz="1000" b="1" spc="-75" dirty="0">
                <a:solidFill>
                  <a:srgbClr val="FFFFFF"/>
                </a:solidFill>
                <a:latin typeface="Arial"/>
                <a:cs typeface="Arial"/>
              </a:rPr>
              <a:t>fáctica”</a:t>
            </a:r>
            <a:r>
              <a:rPr sz="1000" b="1" spc="-75" dirty="0">
                <a:solidFill>
                  <a:srgbClr val="FFFFFF"/>
                </a:solidFill>
                <a:latin typeface="Trebuchet MS"/>
                <a:cs typeface="Trebuchet MS"/>
              </a:rPr>
              <a:t>; 2)  El </a:t>
            </a:r>
            <a:r>
              <a:rPr sz="1000" b="1" spc="-60" dirty="0">
                <a:solidFill>
                  <a:srgbClr val="FFFFFF"/>
                </a:solidFill>
                <a:latin typeface="Trebuchet MS"/>
                <a:cs typeface="Trebuchet MS"/>
              </a:rPr>
              <a:t>escritor considera </a:t>
            </a:r>
            <a:r>
              <a:rPr sz="1000" b="1" spc="-50" dirty="0">
                <a:solidFill>
                  <a:srgbClr val="FFFFFF"/>
                </a:solidFill>
                <a:latin typeface="Trebuchet MS"/>
                <a:cs typeface="Trebuchet MS"/>
              </a:rPr>
              <a:t>la </a:t>
            </a:r>
            <a:r>
              <a:rPr sz="1000" b="1" spc="-60" dirty="0">
                <a:solidFill>
                  <a:srgbClr val="FFFFFF"/>
                </a:solidFill>
                <a:latin typeface="Trebuchet MS"/>
                <a:cs typeface="Trebuchet MS"/>
              </a:rPr>
              <a:t>información reportada </a:t>
            </a:r>
            <a:r>
              <a:rPr sz="1000" b="1" spc="-55" dirty="0">
                <a:solidFill>
                  <a:srgbClr val="FFFFFF"/>
                </a:solidFill>
                <a:latin typeface="Trebuchet MS"/>
                <a:cs typeface="Trebuchet MS"/>
              </a:rPr>
              <a:t>como </a:t>
            </a:r>
            <a:r>
              <a:rPr sz="1000" b="1" spc="-70" dirty="0">
                <a:solidFill>
                  <a:srgbClr val="FFFFFF"/>
                </a:solidFill>
                <a:latin typeface="Arial"/>
                <a:cs typeface="Arial"/>
              </a:rPr>
              <a:t>“falsa” </a:t>
            </a:r>
            <a:r>
              <a:rPr sz="1000" b="1" spc="-35" dirty="0">
                <a:solidFill>
                  <a:srgbClr val="FFFFFF"/>
                </a:solidFill>
                <a:latin typeface="Trebuchet MS"/>
                <a:cs typeface="Trebuchet MS"/>
              </a:rPr>
              <a:t>o </a:t>
            </a:r>
            <a:r>
              <a:rPr sz="1000" b="1" spc="-70" dirty="0">
                <a:solidFill>
                  <a:srgbClr val="FFFFFF"/>
                </a:solidFill>
                <a:latin typeface="Arial"/>
                <a:cs typeface="Arial"/>
              </a:rPr>
              <a:t>“contrafáctica”</a:t>
            </a:r>
            <a:r>
              <a:rPr sz="1000" b="1" spc="-70" dirty="0">
                <a:solidFill>
                  <a:srgbClr val="FFFFFF"/>
                </a:solidFill>
                <a:latin typeface="Trebuchet MS"/>
                <a:cs typeface="Trebuchet MS"/>
              </a:rPr>
              <a:t>; </a:t>
            </a:r>
            <a:r>
              <a:rPr sz="1000" b="1" spc="-75" dirty="0">
                <a:solidFill>
                  <a:srgbClr val="FFFFFF"/>
                </a:solidFill>
                <a:latin typeface="Trebuchet MS"/>
                <a:cs typeface="Trebuchet MS"/>
              </a:rPr>
              <a:t>3) </a:t>
            </a:r>
            <a:r>
              <a:rPr sz="1000" b="1" spc="-90" dirty="0">
                <a:solidFill>
                  <a:srgbClr val="FFFFFF"/>
                </a:solidFill>
                <a:latin typeface="Trebuchet MS"/>
                <a:cs typeface="Trebuchet MS"/>
              </a:rPr>
              <a:t>La </a:t>
            </a:r>
            <a:r>
              <a:rPr sz="1000" b="1" spc="-60" dirty="0">
                <a:solidFill>
                  <a:srgbClr val="FFFFFF"/>
                </a:solidFill>
                <a:latin typeface="Trebuchet MS"/>
                <a:cs typeface="Trebuchet MS"/>
              </a:rPr>
              <a:t>información reportada se considera </a:t>
            </a:r>
            <a:r>
              <a:rPr sz="1000" b="1" spc="-55" dirty="0">
                <a:solidFill>
                  <a:srgbClr val="FFFFFF"/>
                </a:solidFill>
                <a:latin typeface="Trebuchet MS"/>
                <a:cs typeface="Trebuchet MS"/>
              </a:rPr>
              <a:t>como </a:t>
            </a:r>
            <a:r>
              <a:rPr sz="1000" b="1" spc="-75" dirty="0">
                <a:solidFill>
                  <a:srgbClr val="FFFFFF"/>
                </a:solidFill>
                <a:latin typeface="Arial"/>
                <a:cs typeface="Arial"/>
              </a:rPr>
              <a:t>“no </a:t>
            </a:r>
            <a:r>
              <a:rPr sz="1000" b="1" spc="-70" dirty="0">
                <a:solidFill>
                  <a:srgbClr val="FFFFFF"/>
                </a:solidFill>
                <a:latin typeface="Arial"/>
                <a:cs typeface="Arial"/>
              </a:rPr>
              <a:t>fáctica” </a:t>
            </a:r>
            <a:r>
              <a:rPr sz="1000" b="1" spc="-60" dirty="0">
                <a:solidFill>
                  <a:srgbClr val="FFFFFF"/>
                </a:solidFill>
                <a:latin typeface="Trebuchet MS"/>
                <a:cs typeface="Trebuchet MS"/>
              </a:rPr>
              <a:t>cuando </a:t>
            </a:r>
            <a:r>
              <a:rPr sz="1000" b="1" spc="-45" dirty="0">
                <a:solidFill>
                  <a:srgbClr val="FFFFFF"/>
                </a:solidFill>
                <a:latin typeface="Trebuchet MS"/>
                <a:cs typeface="Trebuchet MS"/>
              </a:rPr>
              <a:t>no </a:t>
            </a:r>
            <a:r>
              <a:rPr sz="1000" b="1" spc="-60" dirty="0">
                <a:solidFill>
                  <a:srgbClr val="FFFFFF"/>
                </a:solidFill>
                <a:latin typeface="Trebuchet MS"/>
                <a:cs typeface="Trebuchet MS"/>
              </a:rPr>
              <a:t>hay </a:t>
            </a:r>
            <a:r>
              <a:rPr sz="1000" b="1" spc="-55" dirty="0">
                <a:solidFill>
                  <a:srgbClr val="FFFFFF"/>
                </a:solidFill>
                <a:latin typeface="Trebuchet MS"/>
                <a:cs typeface="Trebuchet MS"/>
              </a:rPr>
              <a:t>una señal </a:t>
            </a:r>
            <a:r>
              <a:rPr sz="1000" b="1" spc="-70" dirty="0">
                <a:solidFill>
                  <a:srgbClr val="FFFFFF"/>
                </a:solidFill>
                <a:latin typeface="Trebuchet MS"/>
                <a:cs typeface="Trebuchet MS"/>
              </a:rPr>
              <a:t>clara  </a:t>
            </a:r>
            <a:r>
              <a:rPr sz="1000" b="1" spc="-60" dirty="0">
                <a:solidFill>
                  <a:srgbClr val="FFFFFF"/>
                </a:solidFill>
                <a:latin typeface="Trebuchet MS"/>
                <a:cs typeface="Trebuchet MS"/>
              </a:rPr>
              <a:t>que</a:t>
            </a:r>
            <a:r>
              <a:rPr sz="1000" b="1" spc="-85" dirty="0">
                <a:solidFill>
                  <a:srgbClr val="FFFFFF"/>
                </a:solidFill>
                <a:latin typeface="Trebuchet MS"/>
                <a:cs typeface="Trebuchet MS"/>
              </a:rPr>
              <a:t> </a:t>
            </a:r>
            <a:r>
              <a:rPr sz="1000" b="1" spc="-60" dirty="0">
                <a:solidFill>
                  <a:srgbClr val="FFFFFF"/>
                </a:solidFill>
                <a:latin typeface="Trebuchet MS"/>
                <a:cs typeface="Trebuchet MS"/>
              </a:rPr>
              <a:t>indique</a:t>
            </a:r>
            <a:r>
              <a:rPr sz="1000" b="1" spc="-70" dirty="0">
                <a:solidFill>
                  <a:srgbClr val="FFFFFF"/>
                </a:solidFill>
                <a:latin typeface="Trebuchet MS"/>
                <a:cs typeface="Trebuchet MS"/>
              </a:rPr>
              <a:t> </a:t>
            </a:r>
            <a:r>
              <a:rPr sz="1000" b="1" spc="-55" dirty="0">
                <a:solidFill>
                  <a:srgbClr val="FFFFFF"/>
                </a:solidFill>
                <a:latin typeface="Trebuchet MS"/>
                <a:cs typeface="Trebuchet MS"/>
              </a:rPr>
              <a:t>un</a:t>
            </a:r>
            <a:r>
              <a:rPr sz="1000" b="1" spc="-70" dirty="0">
                <a:solidFill>
                  <a:srgbClr val="FFFFFF"/>
                </a:solidFill>
                <a:latin typeface="Trebuchet MS"/>
                <a:cs typeface="Trebuchet MS"/>
              </a:rPr>
              <a:t> </a:t>
            </a:r>
            <a:r>
              <a:rPr sz="1000" b="1" spc="-60" dirty="0">
                <a:solidFill>
                  <a:srgbClr val="FFFFFF"/>
                </a:solidFill>
                <a:latin typeface="Trebuchet MS"/>
                <a:cs typeface="Trebuchet MS"/>
              </a:rPr>
              <a:t>acuerdo</a:t>
            </a:r>
            <a:r>
              <a:rPr sz="1000" b="1" spc="-105" dirty="0">
                <a:solidFill>
                  <a:srgbClr val="FFFFFF"/>
                </a:solidFill>
                <a:latin typeface="Trebuchet MS"/>
                <a:cs typeface="Trebuchet MS"/>
              </a:rPr>
              <a:t> </a:t>
            </a:r>
            <a:r>
              <a:rPr sz="1000" b="1" spc="-65" dirty="0">
                <a:solidFill>
                  <a:srgbClr val="FFFFFF"/>
                </a:solidFill>
                <a:latin typeface="Trebuchet MS"/>
                <a:cs typeface="Trebuchet MS"/>
              </a:rPr>
              <a:t>entre</a:t>
            </a:r>
            <a:r>
              <a:rPr sz="1000" b="1" spc="-95" dirty="0">
                <a:solidFill>
                  <a:srgbClr val="FFFFFF"/>
                </a:solidFill>
                <a:latin typeface="Trebuchet MS"/>
                <a:cs typeface="Trebuchet MS"/>
              </a:rPr>
              <a:t> </a:t>
            </a:r>
            <a:r>
              <a:rPr sz="1000" b="1" spc="-65" dirty="0">
                <a:solidFill>
                  <a:srgbClr val="FFFFFF"/>
                </a:solidFill>
                <a:latin typeface="Trebuchet MS"/>
                <a:cs typeface="Trebuchet MS"/>
              </a:rPr>
              <a:t>el</a:t>
            </a:r>
            <a:r>
              <a:rPr sz="1000" b="1" spc="-80" dirty="0">
                <a:solidFill>
                  <a:srgbClr val="FFFFFF"/>
                </a:solidFill>
                <a:latin typeface="Trebuchet MS"/>
                <a:cs typeface="Trebuchet MS"/>
              </a:rPr>
              <a:t> </a:t>
            </a:r>
            <a:r>
              <a:rPr sz="1000" b="1" spc="-60" dirty="0">
                <a:solidFill>
                  <a:srgbClr val="FFFFFF"/>
                </a:solidFill>
                <a:latin typeface="Trebuchet MS"/>
                <a:cs typeface="Trebuchet MS"/>
              </a:rPr>
              <a:t>escritor</a:t>
            </a:r>
            <a:r>
              <a:rPr sz="1000" b="1" spc="-90" dirty="0">
                <a:solidFill>
                  <a:srgbClr val="FFFFFF"/>
                </a:solidFill>
                <a:latin typeface="Trebuchet MS"/>
                <a:cs typeface="Trebuchet MS"/>
              </a:rPr>
              <a:t> </a:t>
            </a:r>
            <a:r>
              <a:rPr sz="1000" b="1" spc="-65" dirty="0">
                <a:solidFill>
                  <a:srgbClr val="FFFFFF"/>
                </a:solidFill>
                <a:latin typeface="Trebuchet MS"/>
                <a:cs typeface="Trebuchet MS"/>
              </a:rPr>
              <a:t>y el</a:t>
            </a:r>
            <a:r>
              <a:rPr sz="1000" b="1" spc="-80" dirty="0">
                <a:solidFill>
                  <a:srgbClr val="FFFFFF"/>
                </a:solidFill>
                <a:latin typeface="Trebuchet MS"/>
                <a:cs typeface="Trebuchet MS"/>
              </a:rPr>
              <a:t> </a:t>
            </a:r>
            <a:r>
              <a:rPr sz="1000" b="1" spc="-50" dirty="0">
                <a:solidFill>
                  <a:srgbClr val="FFFFFF"/>
                </a:solidFill>
                <a:latin typeface="Trebuchet MS"/>
                <a:cs typeface="Trebuchet MS"/>
              </a:rPr>
              <a:t>autor</a:t>
            </a:r>
            <a:r>
              <a:rPr sz="1000" b="1" spc="-90" dirty="0">
                <a:solidFill>
                  <a:srgbClr val="FFFFFF"/>
                </a:solidFill>
                <a:latin typeface="Trebuchet MS"/>
                <a:cs typeface="Trebuchet MS"/>
              </a:rPr>
              <a:t> </a:t>
            </a:r>
            <a:r>
              <a:rPr sz="1000" b="1" spc="-55" dirty="0">
                <a:solidFill>
                  <a:srgbClr val="FFFFFF"/>
                </a:solidFill>
                <a:latin typeface="Trebuchet MS"/>
                <a:cs typeface="Trebuchet MS"/>
              </a:rPr>
              <a:t>reportado»</a:t>
            </a:r>
            <a:r>
              <a:rPr sz="1000" b="1" spc="-95" dirty="0">
                <a:solidFill>
                  <a:srgbClr val="FFFFFF"/>
                </a:solidFill>
                <a:latin typeface="Trebuchet MS"/>
                <a:cs typeface="Trebuchet MS"/>
              </a:rPr>
              <a:t> </a:t>
            </a:r>
            <a:r>
              <a:rPr sz="1000" b="1" spc="-70" dirty="0">
                <a:solidFill>
                  <a:srgbClr val="FFFFFF"/>
                </a:solidFill>
                <a:latin typeface="Trebuchet MS"/>
                <a:cs typeface="Trebuchet MS"/>
              </a:rPr>
              <a:t>(Beke,</a:t>
            </a:r>
            <a:r>
              <a:rPr sz="1000" b="1" spc="-90" dirty="0">
                <a:solidFill>
                  <a:srgbClr val="FFFFFF"/>
                </a:solidFill>
                <a:latin typeface="Trebuchet MS"/>
                <a:cs typeface="Trebuchet MS"/>
              </a:rPr>
              <a:t> </a:t>
            </a:r>
            <a:r>
              <a:rPr sz="1000" b="1" spc="-95" dirty="0">
                <a:solidFill>
                  <a:srgbClr val="FFFFFF"/>
                </a:solidFill>
                <a:latin typeface="Trebuchet MS"/>
                <a:cs typeface="Trebuchet MS"/>
              </a:rPr>
              <a:t>2014,</a:t>
            </a:r>
            <a:r>
              <a:rPr sz="1000" b="1" spc="-35" dirty="0">
                <a:solidFill>
                  <a:srgbClr val="FFFFFF"/>
                </a:solidFill>
                <a:latin typeface="Trebuchet MS"/>
                <a:cs typeface="Trebuchet MS"/>
              </a:rPr>
              <a:t> </a:t>
            </a:r>
            <a:r>
              <a:rPr sz="1000" b="1" spc="-75" dirty="0">
                <a:solidFill>
                  <a:srgbClr val="FFFFFF"/>
                </a:solidFill>
                <a:latin typeface="Trebuchet MS"/>
                <a:cs typeface="Trebuchet MS"/>
              </a:rPr>
              <a:t>p.</a:t>
            </a:r>
            <a:r>
              <a:rPr sz="1000" b="1" spc="-90" dirty="0">
                <a:solidFill>
                  <a:srgbClr val="FFFFFF"/>
                </a:solidFill>
                <a:latin typeface="Trebuchet MS"/>
                <a:cs typeface="Trebuchet MS"/>
              </a:rPr>
              <a:t> </a:t>
            </a:r>
            <a:r>
              <a:rPr sz="1000" b="1" spc="-85" dirty="0">
                <a:solidFill>
                  <a:srgbClr val="FFFFFF"/>
                </a:solidFill>
                <a:latin typeface="Trebuchet MS"/>
                <a:cs typeface="Trebuchet MS"/>
              </a:rPr>
              <a:t>159).</a:t>
            </a:r>
            <a:endParaRPr sz="1000" dirty="0">
              <a:latin typeface="Trebuchet MS"/>
              <a:cs typeface="Trebuchet MS"/>
            </a:endParaRPr>
          </a:p>
        </p:txBody>
      </p:sp>
      <p:sp>
        <p:nvSpPr>
          <p:cNvPr id="19" name="object 19"/>
          <p:cNvSpPr txBox="1"/>
          <p:nvPr/>
        </p:nvSpPr>
        <p:spPr>
          <a:xfrm>
            <a:off x="78739" y="1874977"/>
            <a:ext cx="2658110" cy="925194"/>
          </a:xfrm>
          <a:prstGeom prst="rect">
            <a:avLst/>
          </a:prstGeom>
        </p:spPr>
        <p:txBody>
          <a:bodyPr vert="horz" wrap="square" lIns="0" tIns="12700" rIns="0" bIns="0" rtlCol="0">
            <a:spAutoFit/>
          </a:bodyPr>
          <a:lstStyle/>
          <a:p>
            <a:pPr marL="241300" marR="5080" indent="-228600" algn="just">
              <a:lnSpc>
                <a:spcPct val="100000"/>
              </a:lnSpc>
              <a:spcBef>
                <a:spcPts val="100"/>
              </a:spcBef>
            </a:pPr>
            <a:r>
              <a:rPr sz="900" spc="-40" dirty="0">
                <a:latin typeface="Arial"/>
                <a:cs typeface="Arial"/>
              </a:rPr>
              <a:t>1. </a:t>
            </a:r>
            <a:r>
              <a:rPr sz="900" spc="-80" dirty="0">
                <a:latin typeface="Arial"/>
                <a:cs typeface="Arial"/>
              </a:rPr>
              <a:t>El </a:t>
            </a:r>
            <a:r>
              <a:rPr sz="900" spc="-25" dirty="0">
                <a:latin typeface="Arial"/>
                <a:cs typeface="Arial"/>
              </a:rPr>
              <a:t>escritor </a:t>
            </a:r>
            <a:r>
              <a:rPr sz="900" spc="-45" dirty="0">
                <a:latin typeface="Arial"/>
                <a:cs typeface="Arial"/>
              </a:rPr>
              <a:t>considera </a:t>
            </a:r>
            <a:r>
              <a:rPr sz="900" spc="-35" dirty="0">
                <a:latin typeface="Arial"/>
                <a:cs typeface="Arial"/>
              </a:rPr>
              <a:t>la </a:t>
            </a:r>
            <a:r>
              <a:rPr lang="es-CO" sz="900" spc="-25" dirty="0">
                <a:latin typeface="Arial"/>
                <a:cs typeface="Arial"/>
              </a:rPr>
              <a:t>información</a:t>
            </a:r>
            <a:r>
              <a:rPr sz="900" spc="-25" dirty="0">
                <a:latin typeface="Arial"/>
                <a:cs typeface="Arial"/>
              </a:rPr>
              <a:t> </a:t>
            </a:r>
            <a:r>
              <a:rPr lang="es-CO" sz="900" spc="-25" dirty="0">
                <a:latin typeface="Arial"/>
                <a:cs typeface="Arial"/>
              </a:rPr>
              <a:t>reportada </a:t>
            </a:r>
            <a:r>
              <a:rPr lang="es-CO" sz="900" spc="-40" dirty="0">
                <a:latin typeface="Arial"/>
                <a:cs typeface="Arial"/>
              </a:rPr>
              <a:t>como </a:t>
            </a:r>
            <a:r>
              <a:rPr lang="es-CO" sz="900" spc="-30" dirty="0">
                <a:latin typeface="Arial"/>
                <a:cs typeface="Arial"/>
              </a:rPr>
              <a:t>«verdadera o </a:t>
            </a:r>
            <a:r>
              <a:rPr lang="es-CO" sz="900" spc="-25" dirty="0">
                <a:latin typeface="Arial"/>
                <a:cs typeface="Arial"/>
              </a:rPr>
              <a:t>fáctica»</a:t>
            </a:r>
            <a:r>
              <a:rPr sz="900" spc="-25" dirty="0">
                <a:latin typeface="Arial"/>
                <a:cs typeface="Arial"/>
              </a:rPr>
              <a:t>. </a:t>
            </a:r>
            <a:r>
              <a:rPr sz="900" spc="-90" dirty="0">
                <a:latin typeface="Arial"/>
                <a:cs typeface="Arial"/>
              </a:rPr>
              <a:t>Los </a:t>
            </a:r>
            <a:r>
              <a:rPr sz="900" spc="-45" dirty="0">
                <a:latin typeface="Arial"/>
                <a:cs typeface="Arial"/>
              </a:rPr>
              <a:t>verbos </a:t>
            </a:r>
            <a:r>
              <a:rPr sz="900" spc="-35" dirty="0">
                <a:latin typeface="Arial"/>
                <a:cs typeface="Arial"/>
              </a:rPr>
              <a:t>que </a:t>
            </a:r>
            <a:r>
              <a:rPr lang="es-CO" sz="900" spc="-30" dirty="0">
                <a:latin typeface="Arial"/>
                <a:cs typeface="Arial"/>
              </a:rPr>
              <a:t>indican</a:t>
            </a:r>
            <a:r>
              <a:rPr sz="900" spc="-30" dirty="0">
                <a:latin typeface="Arial"/>
                <a:cs typeface="Arial"/>
              </a:rPr>
              <a:t> </a:t>
            </a:r>
            <a:r>
              <a:rPr sz="900" spc="-35" dirty="0">
                <a:latin typeface="Arial"/>
                <a:cs typeface="Arial"/>
              </a:rPr>
              <a:t>un </a:t>
            </a:r>
            <a:r>
              <a:rPr sz="900" spc="-40" dirty="0">
                <a:latin typeface="Arial"/>
                <a:cs typeface="Arial"/>
              </a:rPr>
              <a:t>acuerdo </a:t>
            </a:r>
            <a:r>
              <a:rPr sz="900" spc="-15" dirty="0">
                <a:latin typeface="Arial"/>
                <a:cs typeface="Arial"/>
              </a:rPr>
              <a:t>entre </a:t>
            </a:r>
            <a:r>
              <a:rPr sz="900" spc="-25" dirty="0">
                <a:latin typeface="Arial"/>
                <a:cs typeface="Arial"/>
              </a:rPr>
              <a:t>el escritor </a:t>
            </a:r>
            <a:r>
              <a:rPr sz="900" spc="-45" dirty="0">
                <a:latin typeface="Arial"/>
                <a:cs typeface="Arial"/>
              </a:rPr>
              <a:t>y </a:t>
            </a:r>
            <a:r>
              <a:rPr sz="900" spc="-30" dirty="0">
                <a:latin typeface="Arial"/>
                <a:cs typeface="Arial"/>
              </a:rPr>
              <a:t>el </a:t>
            </a:r>
            <a:r>
              <a:rPr lang="es-CO" sz="900" spc="-15" dirty="0">
                <a:latin typeface="Arial"/>
                <a:cs typeface="Arial"/>
              </a:rPr>
              <a:t>autor</a:t>
            </a:r>
            <a:r>
              <a:rPr sz="900" spc="-15" dirty="0">
                <a:latin typeface="Arial"/>
                <a:cs typeface="Arial"/>
              </a:rPr>
              <a:t> </a:t>
            </a:r>
            <a:r>
              <a:rPr lang="es-CO" sz="900" spc="-20" dirty="0">
                <a:latin typeface="Arial"/>
                <a:cs typeface="Arial"/>
              </a:rPr>
              <a:t>reportado</a:t>
            </a:r>
            <a:r>
              <a:rPr sz="900" spc="-20" dirty="0">
                <a:latin typeface="Arial"/>
                <a:cs typeface="Arial"/>
              </a:rPr>
              <a:t> </a:t>
            </a:r>
            <a:r>
              <a:rPr sz="900" spc="-55" dirty="0">
                <a:latin typeface="Arial"/>
                <a:cs typeface="Arial"/>
              </a:rPr>
              <a:t>son </a:t>
            </a:r>
            <a:r>
              <a:rPr sz="900" spc="-40" dirty="0">
                <a:latin typeface="Arial"/>
                <a:cs typeface="Arial"/>
              </a:rPr>
              <a:t>denominados verbos </a:t>
            </a:r>
            <a:r>
              <a:rPr sz="900" spc="-35" dirty="0">
                <a:latin typeface="Arial"/>
                <a:cs typeface="Arial"/>
              </a:rPr>
              <a:t>fácticos, </a:t>
            </a:r>
            <a:r>
              <a:rPr sz="900" spc="-20" dirty="0">
                <a:latin typeface="Arial"/>
                <a:cs typeface="Arial"/>
              </a:rPr>
              <a:t>entre </a:t>
            </a:r>
            <a:r>
              <a:rPr sz="900" spc="-35" dirty="0">
                <a:latin typeface="Arial"/>
                <a:cs typeface="Arial"/>
              </a:rPr>
              <a:t>ellos </a:t>
            </a:r>
            <a:r>
              <a:rPr sz="900" spc="-45" dirty="0">
                <a:latin typeface="Arial"/>
                <a:cs typeface="Arial"/>
              </a:rPr>
              <a:t>están  </a:t>
            </a:r>
            <a:r>
              <a:rPr sz="900" i="1" spc="-65" dirty="0">
                <a:latin typeface="Trebuchet MS"/>
                <a:cs typeface="Trebuchet MS"/>
              </a:rPr>
              <a:t>admitir, </a:t>
            </a:r>
            <a:r>
              <a:rPr sz="900" i="1" spc="-55" dirty="0">
                <a:latin typeface="Trebuchet MS"/>
                <a:cs typeface="Trebuchet MS"/>
              </a:rPr>
              <a:t>establecer, reconocer. </a:t>
            </a:r>
            <a:r>
              <a:rPr sz="900" spc="-55" dirty="0">
                <a:latin typeface="Arial"/>
                <a:cs typeface="Arial"/>
              </a:rPr>
              <a:t>(Beke, </a:t>
            </a:r>
            <a:r>
              <a:rPr sz="900" spc="-45" dirty="0">
                <a:latin typeface="Arial"/>
                <a:cs typeface="Arial"/>
              </a:rPr>
              <a:t>2014, </a:t>
            </a:r>
            <a:r>
              <a:rPr sz="900" spc="-30" dirty="0">
                <a:latin typeface="Arial"/>
                <a:cs typeface="Arial"/>
              </a:rPr>
              <a:t>p.</a:t>
            </a:r>
            <a:r>
              <a:rPr sz="900" spc="-125" dirty="0">
                <a:latin typeface="Arial"/>
                <a:cs typeface="Arial"/>
              </a:rPr>
              <a:t> </a:t>
            </a:r>
            <a:r>
              <a:rPr sz="900" spc="-45" dirty="0">
                <a:latin typeface="Arial"/>
                <a:cs typeface="Arial"/>
              </a:rPr>
              <a:t>159)</a:t>
            </a:r>
            <a:endParaRPr sz="900" dirty="0">
              <a:latin typeface="Arial"/>
              <a:cs typeface="Arial"/>
            </a:endParaRPr>
          </a:p>
          <a:p>
            <a:pPr marL="12700">
              <a:lnSpc>
                <a:spcPct val="100000"/>
              </a:lnSpc>
              <a:spcBef>
                <a:spcPts val="605"/>
              </a:spcBef>
            </a:pPr>
            <a:r>
              <a:rPr sz="900" spc="-50" dirty="0">
                <a:latin typeface="Arial"/>
                <a:cs typeface="Arial"/>
              </a:rPr>
              <a:t>Tipos:</a:t>
            </a:r>
            <a:endParaRPr sz="900" dirty="0">
              <a:latin typeface="Arial"/>
              <a:cs typeface="Arial"/>
            </a:endParaRPr>
          </a:p>
        </p:txBody>
      </p:sp>
      <p:sp>
        <p:nvSpPr>
          <p:cNvPr id="20" name="object 20"/>
          <p:cNvSpPr txBox="1"/>
          <p:nvPr/>
        </p:nvSpPr>
        <p:spPr>
          <a:xfrm>
            <a:off x="78739" y="2850895"/>
            <a:ext cx="2625090" cy="1671955"/>
          </a:xfrm>
          <a:prstGeom prst="rect">
            <a:avLst/>
          </a:prstGeom>
        </p:spPr>
        <p:txBody>
          <a:bodyPr vert="horz" wrap="square" lIns="0" tIns="12700" rIns="0" bIns="0" rtlCol="0">
            <a:spAutoFit/>
          </a:bodyPr>
          <a:lstStyle/>
          <a:p>
            <a:pPr marL="241300" marR="81915" indent="-228600">
              <a:lnSpc>
                <a:spcPct val="100000"/>
              </a:lnSpc>
              <a:spcBef>
                <a:spcPts val="100"/>
              </a:spcBef>
              <a:buAutoNum type="alphaUcPeriod"/>
              <a:tabLst>
                <a:tab pos="240665" algn="l"/>
                <a:tab pos="241300" algn="l"/>
              </a:tabLst>
            </a:pPr>
            <a:r>
              <a:rPr sz="900" u="sng" spc="-50" dirty="0">
                <a:uFill>
                  <a:solidFill>
                    <a:srgbClr val="000000"/>
                  </a:solidFill>
                </a:uFill>
                <a:latin typeface="Arial"/>
                <a:cs typeface="Arial"/>
              </a:rPr>
              <a:t>Presuponen </a:t>
            </a:r>
            <a:r>
              <a:rPr sz="900" u="sng" spc="-35" dirty="0">
                <a:uFill>
                  <a:solidFill>
                    <a:srgbClr val="000000"/>
                  </a:solidFill>
                </a:uFill>
                <a:latin typeface="Arial"/>
                <a:cs typeface="Arial"/>
              </a:rPr>
              <a:t>la </a:t>
            </a:r>
            <a:r>
              <a:rPr sz="900" u="sng" spc="-40" dirty="0">
                <a:uFill>
                  <a:solidFill>
                    <a:srgbClr val="000000"/>
                  </a:solidFill>
                </a:uFill>
                <a:latin typeface="Arial"/>
                <a:cs typeface="Arial"/>
              </a:rPr>
              <a:t>verdad </a:t>
            </a:r>
            <a:r>
              <a:rPr sz="900" u="sng" spc="-45" dirty="0">
                <a:uFill>
                  <a:solidFill>
                    <a:srgbClr val="000000"/>
                  </a:solidFill>
                </a:uFill>
                <a:latin typeface="Arial"/>
                <a:cs typeface="Arial"/>
              </a:rPr>
              <a:t>de </a:t>
            </a:r>
            <a:r>
              <a:rPr sz="900" u="sng" spc="-35" dirty="0">
                <a:uFill>
                  <a:solidFill>
                    <a:srgbClr val="000000"/>
                  </a:solidFill>
                </a:uFill>
                <a:latin typeface="Arial"/>
                <a:cs typeface="Arial"/>
              </a:rPr>
              <a:t>un </a:t>
            </a:r>
            <a:r>
              <a:rPr sz="900" u="sng" spc="-45" dirty="0">
                <a:uFill>
                  <a:solidFill>
                    <a:srgbClr val="000000"/>
                  </a:solidFill>
                </a:uFill>
                <a:latin typeface="Arial"/>
                <a:cs typeface="Arial"/>
              </a:rPr>
              <a:t>discurso </a:t>
            </a:r>
            <a:r>
              <a:rPr sz="900" u="sng" spc="-15" dirty="0">
                <a:uFill>
                  <a:solidFill>
                    <a:srgbClr val="000000"/>
                  </a:solidFill>
                </a:uFill>
                <a:latin typeface="Arial"/>
                <a:cs typeface="Arial"/>
              </a:rPr>
              <a:t>anterior </a:t>
            </a:r>
            <a:r>
              <a:rPr sz="900" u="sng" spc="-35" dirty="0">
                <a:uFill>
                  <a:solidFill>
                    <a:srgbClr val="000000"/>
                  </a:solidFill>
                </a:uFill>
                <a:latin typeface="Arial"/>
                <a:cs typeface="Arial"/>
              </a:rPr>
              <a:t>(no  </a:t>
            </a:r>
            <a:r>
              <a:rPr sz="900" u="sng" spc="-45" dirty="0">
                <a:uFill>
                  <a:solidFill>
                    <a:srgbClr val="000000"/>
                  </a:solidFill>
                </a:uFill>
                <a:latin typeface="Arial"/>
                <a:cs typeface="Arial"/>
              </a:rPr>
              <a:t>necesariamente </a:t>
            </a:r>
            <a:r>
              <a:rPr sz="900" u="sng" spc="-30" dirty="0">
                <a:uFill>
                  <a:solidFill>
                    <a:srgbClr val="000000"/>
                  </a:solidFill>
                </a:uFill>
                <a:latin typeface="Arial"/>
                <a:cs typeface="Arial"/>
              </a:rPr>
              <a:t>afín </a:t>
            </a:r>
            <a:r>
              <a:rPr sz="900" u="sng" spc="-70" dirty="0">
                <a:uFill>
                  <a:solidFill>
                    <a:srgbClr val="000000"/>
                  </a:solidFill>
                </a:uFill>
                <a:latin typeface="Arial"/>
                <a:cs typeface="Arial"/>
              </a:rPr>
              <a:t>a </a:t>
            </a:r>
            <a:r>
              <a:rPr sz="900" u="sng" spc="-40" dirty="0">
                <a:uFill>
                  <a:solidFill>
                    <a:srgbClr val="000000"/>
                  </a:solidFill>
                </a:uFill>
                <a:latin typeface="Arial"/>
                <a:cs typeface="Arial"/>
              </a:rPr>
              <a:t>los intereses </a:t>
            </a:r>
            <a:r>
              <a:rPr sz="900" u="sng" spc="-30" dirty="0">
                <a:uFill>
                  <a:solidFill>
                    <a:srgbClr val="000000"/>
                  </a:solidFill>
                </a:uFill>
                <a:latin typeface="Arial"/>
                <a:cs typeface="Arial"/>
              </a:rPr>
              <a:t>del </a:t>
            </a:r>
            <a:r>
              <a:rPr sz="900" u="sng" spc="-20" dirty="0">
                <a:uFill>
                  <a:solidFill>
                    <a:srgbClr val="000000"/>
                  </a:solidFill>
                </a:uFill>
                <a:latin typeface="Arial"/>
                <a:cs typeface="Arial"/>
              </a:rPr>
              <a:t>escritor</a:t>
            </a:r>
            <a:r>
              <a:rPr sz="900" spc="-20" dirty="0">
                <a:latin typeface="Arial"/>
                <a:cs typeface="Arial"/>
              </a:rPr>
              <a:t>):  </a:t>
            </a:r>
            <a:r>
              <a:rPr sz="900" i="1" spc="-55" dirty="0">
                <a:latin typeface="Trebuchet MS"/>
                <a:cs typeface="Trebuchet MS"/>
              </a:rPr>
              <a:t>admitir</a:t>
            </a:r>
            <a:r>
              <a:rPr sz="900" spc="-55" dirty="0">
                <a:latin typeface="Arial"/>
                <a:cs typeface="Arial"/>
              </a:rPr>
              <a:t>, </a:t>
            </a:r>
            <a:r>
              <a:rPr sz="900" i="1" spc="-45" dirty="0">
                <a:latin typeface="Trebuchet MS"/>
                <a:cs typeface="Trebuchet MS"/>
              </a:rPr>
              <a:t>conceder</a:t>
            </a:r>
            <a:r>
              <a:rPr sz="900" spc="-45" dirty="0">
                <a:latin typeface="Arial"/>
                <a:cs typeface="Arial"/>
              </a:rPr>
              <a:t>, </a:t>
            </a:r>
            <a:r>
              <a:rPr sz="900" i="1" spc="-45" dirty="0">
                <a:latin typeface="Trebuchet MS"/>
                <a:cs typeface="Trebuchet MS"/>
              </a:rPr>
              <a:t>confesar</a:t>
            </a:r>
            <a:r>
              <a:rPr sz="900" spc="-45" dirty="0">
                <a:latin typeface="Arial"/>
                <a:cs typeface="Arial"/>
              </a:rPr>
              <a:t>,</a:t>
            </a:r>
            <a:r>
              <a:rPr sz="900" spc="-50" dirty="0">
                <a:latin typeface="Arial"/>
                <a:cs typeface="Arial"/>
              </a:rPr>
              <a:t> </a:t>
            </a:r>
            <a:r>
              <a:rPr sz="900" i="1" spc="-55" dirty="0">
                <a:latin typeface="Trebuchet MS"/>
                <a:cs typeface="Trebuchet MS"/>
              </a:rPr>
              <a:t>reconocer.</a:t>
            </a:r>
            <a:endParaRPr sz="900" dirty="0">
              <a:latin typeface="Trebuchet MS"/>
              <a:cs typeface="Trebuchet MS"/>
            </a:endParaRPr>
          </a:p>
          <a:p>
            <a:pPr marL="241300" indent="-228600">
              <a:lnSpc>
                <a:spcPct val="100000"/>
              </a:lnSpc>
              <a:buAutoNum type="alphaUcPeriod"/>
              <a:tabLst>
                <a:tab pos="240665" algn="l"/>
                <a:tab pos="241300" algn="l"/>
              </a:tabLst>
            </a:pPr>
            <a:r>
              <a:rPr sz="900" u="sng" spc="-50" dirty="0">
                <a:uFill>
                  <a:solidFill>
                    <a:srgbClr val="000000"/>
                  </a:solidFill>
                </a:uFill>
                <a:latin typeface="Arial"/>
                <a:cs typeface="Arial"/>
              </a:rPr>
              <a:t>Presuponen </a:t>
            </a:r>
            <a:r>
              <a:rPr sz="900" u="sng" spc="-35" dirty="0">
                <a:uFill>
                  <a:solidFill>
                    <a:srgbClr val="000000"/>
                  </a:solidFill>
                </a:uFill>
                <a:latin typeface="Arial"/>
                <a:cs typeface="Arial"/>
              </a:rPr>
              <a:t>la </a:t>
            </a:r>
            <a:r>
              <a:rPr sz="900" u="sng" spc="-45" dirty="0">
                <a:uFill>
                  <a:solidFill>
                    <a:srgbClr val="000000"/>
                  </a:solidFill>
                </a:uFill>
                <a:latin typeface="Arial"/>
                <a:cs typeface="Arial"/>
              </a:rPr>
              <a:t>validez de </a:t>
            </a:r>
            <a:r>
              <a:rPr sz="900" u="sng" spc="-35" dirty="0">
                <a:uFill>
                  <a:solidFill>
                    <a:srgbClr val="000000"/>
                  </a:solidFill>
                </a:uFill>
                <a:latin typeface="Arial"/>
                <a:cs typeface="Arial"/>
              </a:rPr>
              <a:t>un </a:t>
            </a:r>
            <a:r>
              <a:rPr sz="900" u="sng" spc="-45" dirty="0">
                <a:uFill>
                  <a:solidFill>
                    <a:srgbClr val="000000"/>
                  </a:solidFill>
                </a:uFill>
                <a:latin typeface="Arial"/>
                <a:cs typeface="Arial"/>
              </a:rPr>
              <a:t>discurso</a:t>
            </a:r>
            <a:r>
              <a:rPr sz="900" u="sng" spc="-35" dirty="0">
                <a:uFill>
                  <a:solidFill>
                    <a:srgbClr val="000000"/>
                  </a:solidFill>
                </a:uFill>
                <a:latin typeface="Arial"/>
                <a:cs typeface="Arial"/>
              </a:rPr>
              <a:t> </a:t>
            </a:r>
            <a:r>
              <a:rPr sz="900" u="sng" spc="-15" dirty="0">
                <a:uFill>
                  <a:solidFill>
                    <a:srgbClr val="000000"/>
                  </a:solidFill>
                </a:uFill>
                <a:latin typeface="Arial"/>
                <a:cs typeface="Arial"/>
              </a:rPr>
              <a:t>anterior</a:t>
            </a:r>
            <a:r>
              <a:rPr sz="900" spc="-15" dirty="0">
                <a:latin typeface="Arial"/>
                <a:cs typeface="Arial"/>
              </a:rPr>
              <a:t>:</a:t>
            </a:r>
            <a:endParaRPr sz="900" dirty="0">
              <a:latin typeface="Arial"/>
              <a:cs typeface="Arial"/>
            </a:endParaRPr>
          </a:p>
          <a:p>
            <a:pPr marL="241300">
              <a:lnSpc>
                <a:spcPct val="100000"/>
              </a:lnSpc>
            </a:pPr>
            <a:r>
              <a:rPr sz="900" i="1" spc="-60" dirty="0">
                <a:latin typeface="Trebuchet MS"/>
                <a:cs typeface="Trebuchet MS"/>
              </a:rPr>
              <a:t>confirmar, </a:t>
            </a:r>
            <a:r>
              <a:rPr sz="900" i="1" spc="-65" dirty="0">
                <a:latin typeface="Trebuchet MS"/>
                <a:cs typeface="Trebuchet MS"/>
              </a:rPr>
              <a:t>ratificar,</a:t>
            </a:r>
            <a:r>
              <a:rPr sz="900" i="1" spc="-70" dirty="0">
                <a:latin typeface="Trebuchet MS"/>
                <a:cs typeface="Trebuchet MS"/>
              </a:rPr>
              <a:t> </a:t>
            </a:r>
            <a:r>
              <a:rPr sz="900" i="1" spc="-55" dirty="0">
                <a:latin typeface="Trebuchet MS"/>
                <a:cs typeface="Trebuchet MS"/>
              </a:rPr>
              <a:t>recordar.</a:t>
            </a:r>
            <a:endParaRPr sz="900" dirty="0">
              <a:latin typeface="Trebuchet MS"/>
              <a:cs typeface="Trebuchet MS"/>
            </a:endParaRPr>
          </a:p>
          <a:p>
            <a:pPr marL="241300" marR="5080" indent="-228600">
              <a:lnSpc>
                <a:spcPct val="100000"/>
              </a:lnSpc>
              <a:buAutoNum type="alphaUcPeriod" startAt="3"/>
              <a:tabLst>
                <a:tab pos="240665" algn="l"/>
                <a:tab pos="241300" algn="l"/>
              </a:tabLst>
            </a:pPr>
            <a:r>
              <a:rPr sz="900" u="sng" spc="-50" dirty="0">
                <a:uFill>
                  <a:solidFill>
                    <a:srgbClr val="000000"/>
                  </a:solidFill>
                </a:uFill>
                <a:latin typeface="Arial"/>
                <a:cs typeface="Arial"/>
              </a:rPr>
              <a:t>Presuponen </a:t>
            </a:r>
            <a:r>
              <a:rPr sz="900" u="sng" spc="-35" dirty="0">
                <a:uFill>
                  <a:solidFill>
                    <a:srgbClr val="000000"/>
                  </a:solidFill>
                </a:uFill>
                <a:latin typeface="Arial"/>
                <a:cs typeface="Arial"/>
              </a:rPr>
              <a:t>la </a:t>
            </a:r>
            <a:r>
              <a:rPr sz="900" u="sng" spc="-45" dirty="0">
                <a:uFill>
                  <a:solidFill>
                    <a:srgbClr val="000000"/>
                  </a:solidFill>
                </a:uFill>
                <a:latin typeface="Arial"/>
                <a:cs typeface="Arial"/>
              </a:rPr>
              <a:t>existencia de algo </a:t>
            </a:r>
            <a:r>
              <a:rPr sz="900" u="sng" spc="-40" dirty="0">
                <a:uFill>
                  <a:solidFill>
                    <a:srgbClr val="000000"/>
                  </a:solidFill>
                </a:uFill>
                <a:latin typeface="Arial"/>
                <a:cs typeface="Arial"/>
              </a:rPr>
              <a:t>ambiguo, confuso  </a:t>
            </a:r>
            <a:r>
              <a:rPr sz="900" u="sng" spc="-30" dirty="0">
                <a:uFill>
                  <a:solidFill>
                    <a:srgbClr val="000000"/>
                  </a:solidFill>
                </a:uFill>
                <a:latin typeface="Arial"/>
                <a:cs typeface="Arial"/>
              </a:rPr>
              <a:t>o </a:t>
            </a:r>
            <a:r>
              <a:rPr sz="900" u="sng" spc="-35" dirty="0">
                <a:uFill>
                  <a:solidFill>
                    <a:srgbClr val="000000"/>
                  </a:solidFill>
                </a:uFill>
                <a:latin typeface="Arial"/>
                <a:cs typeface="Arial"/>
              </a:rPr>
              <a:t>impreciso</a:t>
            </a:r>
            <a:r>
              <a:rPr sz="900" spc="-35" dirty="0">
                <a:latin typeface="Arial"/>
                <a:cs typeface="Arial"/>
              </a:rPr>
              <a:t>: </a:t>
            </a:r>
            <a:r>
              <a:rPr sz="900" i="1" spc="-50" dirty="0">
                <a:latin typeface="Trebuchet MS"/>
                <a:cs typeface="Trebuchet MS"/>
              </a:rPr>
              <a:t>aclarar, </a:t>
            </a:r>
            <a:r>
              <a:rPr sz="900" i="1" spc="-60" dirty="0">
                <a:latin typeface="Trebuchet MS"/>
                <a:cs typeface="Trebuchet MS"/>
              </a:rPr>
              <a:t>dejar claro, especificar,  </a:t>
            </a:r>
            <a:r>
              <a:rPr sz="900" i="1" spc="-65" dirty="0">
                <a:latin typeface="Trebuchet MS"/>
                <a:cs typeface="Trebuchet MS"/>
              </a:rPr>
              <a:t>explicar, </a:t>
            </a:r>
            <a:r>
              <a:rPr sz="900" i="1" spc="-60" dirty="0">
                <a:latin typeface="Trebuchet MS"/>
                <a:cs typeface="Trebuchet MS"/>
              </a:rPr>
              <a:t>matizar, </a:t>
            </a:r>
            <a:r>
              <a:rPr sz="900" i="1" spc="-55" dirty="0">
                <a:latin typeface="Trebuchet MS"/>
                <a:cs typeface="Trebuchet MS"/>
              </a:rPr>
              <a:t>precisar,</a:t>
            </a:r>
            <a:r>
              <a:rPr sz="900" i="1" spc="-105" dirty="0">
                <a:latin typeface="Trebuchet MS"/>
                <a:cs typeface="Trebuchet MS"/>
              </a:rPr>
              <a:t> </a:t>
            </a:r>
            <a:r>
              <a:rPr sz="900" i="1" spc="-55" dirty="0">
                <a:latin typeface="Trebuchet MS"/>
                <a:cs typeface="Trebuchet MS"/>
              </a:rPr>
              <a:t>puntualizar.</a:t>
            </a:r>
            <a:endParaRPr sz="900" dirty="0">
              <a:latin typeface="Trebuchet MS"/>
              <a:cs typeface="Trebuchet MS"/>
            </a:endParaRPr>
          </a:p>
          <a:p>
            <a:pPr marL="241300" marR="38735" indent="-228600">
              <a:lnSpc>
                <a:spcPct val="100000"/>
              </a:lnSpc>
              <a:buAutoNum type="alphaUcPeriod" startAt="3"/>
              <a:tabLst>
                <a:tab pos="240665" algn="l"/>
                <a:tab pos="241300" algn="l"/>
              </a:tabLst>
            </a:pPr>
            <a:r>
              <a:rPr sz="900" u="sng" spc="-50" dirty="0">
                <a:uFill>
                  <a:solidFill>
                    <a:srgbClr val="000000"/>
                  </a:solidFill>
                </a:uFill>
                <a:latin typeface="Arial"/>
                <a:cs typeface="Arial"/>
              </a:rPr>
              <a:t>Presuponen </a:t>
            </a:r>
            <a:r>
              <a:rPr sz="900" u="sng" spc="-35" dirty="0">
                <a:uFill>
                  <a:solidFill>
                    <a:srgbClr val="000000"/>
                  </a:solidFill>
                </a:uFill>
                <a:latin typeface="Arial"/>
                <a:cs typeface="Arial"/>
              </a:rPr>
              <a:t>la </a:t>
            </a:r>
            <a:r>
              <a:rPr sz="900" u="sng" spc="-45" dirty="0">
                <a:uFill>
                  <a:solidFill>
                    <a:srgbClr val="000000"/>
                  </a:solidFill>
                </a:uFill>
                <a:latin typeface="Arial"/>
                <a:cs typeface="Arial"/>
              </a:rPr>
              <a:t>existencia de algo </a:t>
            </a:r>
            <a:r>
              <a:rPr sz="900" u="sng" spc="-40" dirty="0">
                <a:uFill>
                  <a:solidFill>
                    <a:srgbClr val="000000"/>
                  </a:solidFill>
                </a:uFill>
                <a:latin typeface="Arial"/>
                <a:cs typeface="Arial"/>
              </a:rPr>
              <a:t>desconocido</a:t>
            </a:r>
            <a:r>
              <a:rPr sz="900" spc="-40" dirty="0">
                <a:latin typeface="Arial"/>
                <a:cs typeface="Arial"/>
              </a:rPr>
              <a:t>:  </a:t>
            </a:r>
            <a:r>
              <a:rPr sz="900" i="1" spc="-35" dirty="0">
                <a:latin typeface="Trebuchet MS"/>
                <a:cs typeface="Trebuchet MS"/>
              </a:rPr>
              <a:t>anunciar</a:t>
            </a:r>
            <a:r>
              <a:rPr sz="900" spc="-35" dirty="0">
                <a:latin typeface="Arial"/>
                <a:cs typeface="Arial"/>
              </a:rPr>
              <a:t>, </a:t>
            </a:r>
            <a:r>
              <a:rPr sz="900" i="1" spc="-60" dirty="0">
                <a:latin typeface="Trebuchet MS"/>
                <a:cs typeface="Trebuchet MS"/>
              </a:rPr>
              <a:t>informar, </a:t>
            </a:r>
            <a:r>
              <a:rPr sz="900" i="1" spc="-55" dirty="0">
                <a:latin typeface="Trebuchet MS"/>
                <a:cs typeface="Trebuchet MS"/>
              </a:rPr>
              <a:t>manifestar, notificar</a:t>
            </a:r>
            <a:r>
              <a:rPr sz="900" spc="-55" dirty="0">
                <a:latin typeface="Arial"/>
                <a:cs typeface="Arial"/>
              </a:rPr>
              <a:t>, </a:t>
            </a:r>
            <a:r>
              <a:rPr sz="900" i="1" spc="-60" dirty="0">
                <a:latin typeface="Trebuchet MS"/>
                <a:cs typeface="Trebuchet MS"/>
              </a:rPr>
              <a:t>predecir,  </a:t>
            </a:r>
            <a:r>
              <a:rPr sz="900" i="1" spc="-45" dirty="0">
                <a:latin typeface="Trebuchet MS"/>
                <a:cs typeface="Trebuchet MS"/>
              </a:rPr>
              <a:t>poner </a:t>
            </a:r>
            <a:r>
              <a:rPr sz="900" i="1" spc="-50" dirty="0">
                <a:latin typeface="Trebuchet MS"/>
                <a:cs typeface="Trebuchet MS"/>
              </a:rPr>
              <a:t>de </a:t>
            </a:r>
            <a:r>
              <a:rPr sz="900" i="1" spc="-70" dirty="0">
                <a:latin typeface="Trebuchet MS"/>
                <a:cs typeface="Trebuchet MS"/>
              </a:rPr>
              <a:t>relieve, </a:t>
            </a:r>
            <a:r>
              <a:rPr sz="900" i="1" spc="-60" dirty="0">
                <a:latin typeface="Trebuchet MS"/>
                <a:cs typeface="Trebuchet MS"/>
              </a:rPr>
              <a:t>predecir, </a:t>
            </a:r>
            <a:r>
              <a:rPr sz="900" i="1" spc="-65" dirty="0">
                <a:latin typeface="Trebuchet MS"/>
                <a:cs typeface="Trebuchet MS"/>
              </a:rPr>
              <a:t>prever, </a:t>
            </a:r>
            <a:r>
              <a:rPr sz="900" i="1" spc="-55" dirty="0">
                <a:latin typeface="Trebuchet MS"/>
                <a:cs typeface="Trebuchet MS"/>
              </a:rPr>
              <a:t>vaticinar,  remarcar, </a:t>
            </a:r>
            <a:r>
              <a:rPr sz="900" i="1" spc="-40" dirty="0">
                <a:latin typeface="Trebuchet MS"/>
                <a:cs typeface="Trebuchet MS"/>
              </a:rPr>
              <a:t>señalar</a:t>
            </a:r>
            <a:r>
              <a:rPr sz="900" spc="-40" dirty="0">
                <a:latin typeface="Arial"/>
                <a:cs typeface="Arial"/>
              </a:rPr>
              <a:t>, </a:t>
            </a:r>
            <a:r>
              <a:rPr sz="900" i="1" spc="-45" dirty="0">
                <a:latin typeface="Trebuchet MS"/>
                <a:cs typeface="Trebuchet MS"/>
              </a:rPr>
              <a:t>subrayar,</a:t>
            </a:r>
            <a:r>
              <a:rPr sz="900" i="1" spc="-165" dirty="0">
                <a:latin typeface="Trebuchet MS"/>
                <a:cs typeface="Trebuchet MS"/>
              </a:rPr>
              <a:t> </a:t>
            </a:r>
            <a:r>
              <a:rPr sz="900" i="1" spc="-45" dirty="0">
                <a:latin typeface="Trebuchet MS"/>
                <a:cs typeface="Trebuchet MS"/>
              </a:rPr>
              <a:t>resaltar</a:t>
            </a:r>
            <a:r>
              <a:rPr sz="900" spc="-45" dirty="0">
                <a:latin typeface="Arial"/>
                <a:cs typeface="Arial"/>
              </a:rPr>
              <a:t>.</a:t>
            </a:r>
            <a:endParaRPr sz="900" dirty="0">
              <a:latin typeface="Arial"/>
              <a:cs typeface="Arial"/>
            </a:endParaRPr>
          </a:p>
        </p:txBody>
      </p:sp>
      <p:sp>
        <p:nvSpPr>
          <p:cNvPr id="21" name="object 21"/>
          <p:cNvSpPr txBox="1"/>
          <p:nvPr/>
        </p:nvSpPr>
        <p:spPr>
          <a:xfrm>
            <a:off x="78739" y="4634585"/>
            <a:ext cx="2237105" cy="162560"/>
          </a:xfrm>
          <a:prstGeom prst="rect">
            <a:avLst/>
          </a:prstGeom>
        </p:spPr>
        <p:txBody>
          <a:bodyPr vert="horz" wrap="square" lIns="0" tIns="12700" rIns="0" bIns="0" rtlCol="0">
            <a:spAutoFit/>
          </a:bodyPr>
          <a:lstStyle/>
          <a:p>
            <a:pPr marL="12700">
              <a:lnSpc>
                <a:spcPct val="100000"/>
              </a:lnSpc>
              <a:spcBef>
                <a:spcPts val="100"/>
              </a:spcBef>
            </a:pPr>
            <a:r>
              <a:rPr sz="900" spc="-75" dirty="0">
                <a:latin typeface="Arial"/>
                <a:cs typeface="Arial"/>
              </a:rPr>
              <a:t>(Casado </a:t>
            </a:r>
            <a:r>
              <a:rPr sz="900" spc="-45" dirty="0">
                <a:latin typeface="Arial"/>
                <a:cs typeface="Arial"/>
              </a:rPr>
              <a:t>Velarde y </a:t>
            </a:r>
            <a:r>
              <a:rPr sz="900" spc="-80" dirty="0">
                <a:latin typeface="Arial"/>
                <a:cs typeface="Arial"/>
              </a:rPr>
              <a:t>Lucas </a:t>
            </a:r>
            <a:r>
              <a:rPr sz="900" spc="-40" dirty="0">
                <a:latin typeface="Arial"/>
                <a:cs typeface="Arial"/>
              </a:rPr>
              <a:t>de, </a:t>
            </a:r>
            <a:r>
              <a:rPr sz="900" spc="-45" dirty="0">
                <a:latin typeface="Arial"/>
                <a:cs typeface="Arial"/>
              </a:rPr>
              <a:t>2013, </a:t>
            </a:r>
            <a:r>
              <a:rPr sz="900" spc="-30" dirty="0">
                <a:latin typeface="Arial"/>
                <a:cs typeface="Arial"/>
              </a:rPr>
              <a:t>pp.</a:t>
            </a:r>
            <a:r>
              <a:rPr sz="900" spc="-55" dirty="0">
                <a:latin typeface="Arial"/>
                <a:cs typeface="Arial"/>
              </a:rPr>
              <a:t> </a:t>
            </a:r>
            <a:r>
              <a:rPr sz="900" spc="-40" dirty="0">
                <a:latin typeface="Arial"/>
                <a:cs typeface="Arial"/>
              </a:rPr>
              <a:t>341-342).</a:t>
            </a:r>
            <a:endParaRPr sz="900">
              <a:latin typeface="Arial"/>
              <a:cs typeface="Arial"/>
            </a:endParaRPr>
          </a:p>
        </p:txBody>
      </p:sp>
      <p:sp>
        <p:nvSpPr>
          <p:cNvPr id="22" name="object 22"/>
          <p:cNvSpPr txBox="1"/>
          <p:nvPr/>
        </p:nvSpPr>
        <p:spPr>
          <a:xfrm>
            <a:off x="2893822" y="1874977"/>
            <a:ext cx="3195320" cy="574675"/>
          </a:xfrm>
          <a:prstGeom prst="rect">
            <a:avLst/>
          </a:prstGeom>
        </p:spPr>
        <p:txBody>
          <a:bodyPr vert="horz" wrap="square" lIns="0" tIns="12700" rIns="0" bIns="0" rtlCol="0">
            <a:spAutoFit/>
          </a:bodyPr>
          <a:lstStyle/>
          <a:p>
            <a:pPr marL="241300" marR="5080" indent="-228600" algn="just">
              <a:lnSpc>
                <a:spcPct val="100000"/>
              </a:lnSpc>
              <a:spcBef>
                <a:spcPts val="100"/>
              </a:spcBef>
            </a:pPr>
            <a:r>
              <a:rPr sz="900" spc="-40" dirty="0">
                <a:latin typeface="Arial"/>
                <a:cs typeface="Arial"/>
              </a:rPr>
              <a:t>2. </a:t>
            </a:r>
            <a:r>
              <a:rPr sz="900" spc="-80" dirty="0">
                <a:latin typeface="Arial"/>
                <a:cs typeface="Arial"/>
              </a:rPr>
              <a:t>El </a:t>
            </a:r>
            <a:r>
              <a:rPr sz="900" spc="-25" dirty="0">
                <a:latin typeface="Arial"/>
                <a:cs typeface="Arial"/>
              </a:rPr>
              <a:t>escritor </a:t>
            </a:r>
            <a:r>
              <a:rPr sz="900" spc="-45" dirty="0">
                <a:latin typeface="Arial"/>
                <a:cs typeface="Arial"/>
              </a:rPr>
              <a:t>considera </a:t>
            </a:r>
            <a:r>
              <a:rPr sz="900" spc="-35" dirty="0">
                <a:latin typeface="Arial"/>
                <a:cs typeface="Arial"/>
              </a:rPr>
              <a:t>la </a:t>
            </a:r>
            <a:r>
              <a:rPr sz="900" spc="-25" dirty="0">
                <a:latin typeface="Arial"/>
                <a:cs typeface="Arial"/>
              </a:rPr>
              <a:t>información reportada </a:t>
            </a:r>
            <a:r>
              <a:rPr sz="900" spc="-40" dirty="0">
                <a:latin typeface="Arial"/>
                <a:cs typeface="Arial"/>
              </a:rPr>
              <a:t>como </a:t>
            </a:r>
            <a:r>
              <a:rPr sz="900" spc="-15" dirty="0">
                <a:latin typeface="Arial"/>
                <a:cs typeface="Arial"/>
              </a:rPr>
              <a:t>“falsa” </a:t>
            </a:r>
            <a:r>
              <a:rPr sz="900" spc="-25" dirty="0">
                <a:latin typeface="Arial"/>
                <a:cs typeface="Arial"/>
              </a:rPr>
              <a:t>o  contrafáctica”. </a:t>
            </a:r>
            <a:r>
              <a:rPr sz="900" spc="-50" dirty="0">
                <a:latin typeface="Arial"/>
                <a:cs typeface="Arial"/>
              </a:rPr>
              <a:t>Algunos </a:t>
            </a:r>
            <a:r>
              <a:rPr sz="900" spc="-40" dirty="0">
                <a:latin typeface="Arial"/>
                <a:cs typeface="Arial"/>
              </a:rPr>
              <a:t>verbos que </a:t>
            </a:r>
            <a:r>
              <a:rPr sz="900" spc="-20" dirty="0">
                <a:latin typeface="Arial"/>
                <a:cs typeface="Arial"/>
              </a:rPr>
              <a:t>reflejan </a:t>
            </a:r>
            <a:r>
              <a:rPr sz="900" spc="-35" dirty="0">
                <a:latin typeface="Arial"/>
                <a:cs typeface="Arial"/>
              </a:rPr>
              <a:t>la </a:t>
            </a:r>
            <a:r>
              <a:rPr sz="900" spc="-45" dirty="0">
                <a:latin typeface="Arial"/>
                <a:cs typeface="Arial"/>
              </a:rPr>
              <a:t>falsedad </a:t>
            </a:r>
            <a:r>
              <a:rPr sz="900" spc="-30" dirty="0">
                <a:latin typeface="Arial"/>
                <a:cs typeface="Arial"/>
              </a:rPr>
              <a:t>o </a:t>
            </a:r>
            <a:r>
              <a:rPr sz="900" spc="-25" dirty="0">
                <a:latin typeface="Arial"/>
                <a:cs typeface="Arial"/>
              </a:rPr>
              <a:t>contra  </a:t>
            </a:r>
            <a:r>
              <a:rPr sz="900" spc="-30" dirty="0">
                <a:latin typeface="Arial"/>
                <a:cs typeface="Arial"/>
              </a:rPr>
              <a:t>facticidad </a:t>
            </a:r>
            <a:r>
              <a:rPr sz="900" spc="-45" dirty="0">
                <a:latin typeface="Arial"/>
                <a:cs typeface="Arial"/>
              </a:rPr>
              <a:t>de </a:t>
            </a:r>
            <a:r>
              <a:rPr sz="900" spc="-35" dirty="0">
                <a:latin typeface="Arial"/>
                <a:cs typeface="Arial"/>
              </a:rPr>
              <a:t>la </a:t>
            </a:r>
            <a:r>
              <a:rPr sz="900" spc="-25" dirty="0">
                <a:latin typeface="Arial"/>
                <a:cs typeface="Arial"/>
              </a:rPr>
              <a:t>información reportada </a:t>
            </a:r>
            <a:r>
              <a:rPr sz="900" spc="-45" dirty="0">
                <a:latin typeface="Arial"/>
                <a:cs typeface="Arial"/>
              </a:rPr>
              <a:t>son: </a:t>
            </a:r>
            <a:r>
              <a:rPr sz="900" i="1" spc="-50" dirty="0">
                <a:latin typeface="Trebuchet MS"/>
                <a:cs typeface="Trebuchet MS"/>
              </a:rPr>
              <a:t>exagerar, </a:t>
            </a:r>
            <a:r>
              <a:rPr sz="900" i="1" spc="-65" dirty="0">
                <a:latin typeface="Trebuchet MS"/>
                <a:cs typeface="Trebuchet MS"/>
              </a:rPr>
              <a:t>fallar,  </a:t>
            </a:r>
            <a:r>
              <a:rPr sz="900" i="1" spc="-50" dirty="0">
                <a:latin typeface="Trebuchet MS"/>
                <a:cs typeface="Trebuchet MS"/>
              </a:rPr>
              <a:t>ignorar.</a:t>
            </a:r>
            <a:endParaRPr sz="900" dirty="0">
              <a:latin typeface="Trebuchet MS"/>
              <a:cs typeface="Trebuchet MS"/>
            </a:endParaRPr>
          </a:p>
        </p:txBody>
      </p:sp>
      <p:sp>
        <p:nvSpPr>
          <p:cNvPr id="23" name="object 23"/>
          <p:cNvSpPr txBox="1"/>
          <p:nvPr/>
        </p:nvSpPr>
        <p:spPr>
          <a:xfrm>
            <a:off x="6247257" y="1874977"/>
            <a:ext cx="2820035" cy="1672589"/>
          </a:xfrm>
          <a:prstGeom prst="rect">
            <a:avLst/>
          </a:prstGeom>
        </p:spPr>
        <p:txBody>
          <a:bodyPr vert="horz" wrap="square" lIns="0" tIns="12700" rIns="0" bIns="0" rtlCol="0">
            <a:spAutoFit/>
          </a:bodyPr>
          <a:lstStyle/>
          <a:p>
            <a:pPr marL="241300" marR="5080" indent="-228600" algn="just">
              <a:lnSpc>
                <a:spcPct val="100000"/>
              </a:lnSpc>
              <a:spcBef>
                <a:spcPts val="100"/>
              </a:spcBef>
            </a:pPr>
            <a:r>
              <a:rPr sz="900" spc="-40" dirty="0">
                <a:latin typeface="Arial"/>
                <a:cs typeface="Arial"/>
              </a:rPr>
              <a:t>3. </a:t>
            </a:r>
            <a:r>
              <a:rPr sz="900" spc="-95" dirty="0">
                <a:latin typeface="Arial"/>
                <a:cs typeface="Arial"/>
              </a:rPr>
              <a:t>La </a:t>
            </a:r>
            <a:r>
              <a:rPr sz="900" spc="-25" dirty="0">
                <a:latin typeface="Arial"/>
                <a:cs typeface="Arial"/>
              </a:rPr>
              <a:t>información reportada </a:t>
            </a:r>
            <a:r>
              <a:rPr sz="900" spc="-80" dirty="0">
                <a:latin typeface="Arial"/>
                <a:cs typeface="Arial"/>
              </a:rPr>
              <a:t>se </a:t>
            </a:r>
            <a:r>
              <a:rPr sz="900" spc="-45" dirty="0">
                <a:latin typeface="Arial"/>
                <a:cs typeface="Arial"/>
              </a:rPr>
              <a:t>considera </a:t>
            </a:r>
            <a:r>
              <a:rPr sz="900" spc="-40" dirty="0">
                <a:latin typeface="Arial"/>
                <a:cs typeface="Arial"/>
              </a:rPr>
              <a:t>como </a:t>
            </a:r>
            <a:r>
              <a:rPr sz="900" spc="-5" dirty="0">
                <a:latin typeface="Arial"/>
                <a:cs typeface="Arial"/>
              </a:rPr>
              <a:t>“no </a:t>
            </a:r>
            <a:r>
              <a:rPr sz="900" spc="-20" dirty="0">
                <a:latin typeface="Arial"/>
                <a:cs typeface="Arial"/>
              </a:rPr>
              <a:t>fáctica” </a:t>
            </a:r>
            <a:r>
              <a:rPr sz="900" spc="-45" dirty="0">
                <a:latin typeface="Arial"/>
                <a:cs typeface="Arial"/>
              </a:rPr>
              <a:t>cuando </a:t>
            </a:r>
            <a:r>
              <a:rPr sz="900" spc="-30" dirty="0">
                <a:latin typeface="Arial"/>
                <a:cs typeface="Arial"/>
              </a:rPr>
              <a:t>no </a:t>
            </a:r>
            <a:r>
              <a:rPr sz="900" spc="-50" dirty="0">
                <a:latin typeface="Arial"/>
                <a:cs typeface="Arial"/>
              </a:rPr>
              <a:t>hay </a:t>
            </a:r>
            <a:r>
              <a:rPr sz="900" spc="-45" dirty="0">
                <a:latin typeface="Arial"/>
                <a:cs typeface="Arial"/>
              </a:rPr>
              <a:t>una </a:t>
            </a:r>
            <a:r>
              <a:rPr sz="900" spc="-55" dirty="0">
                <a:latin typeface="Arial"/>
                <a:cs typeface="Arial"/>
              </a:rPr>
              <a:t>señal </a:t>
            </a:r>
            <a:r>
              <a:rPr sz="900" spc="-40" dirty="0">
                <a:latin typeface="Arial"/>
                <a:cs typeface="Arial"/>
              </a:rPr>
              <a:t>clara que </a:t>
            </a:r>
            <a:r>
              <a:rPr sz="900" spc="-25" dirty="0">
                <a:latin typeface="Arial"/>
                <a:cs typeface="Arial"/>
              </a:rPr>
              <a:t>indique un </a:t>
            </a:r>
            <a:r>
              <a:rPr lang="es-CO" sz="900" spc="-40" dirty="0">
                <a:latin typeface="Arial"/>
                <a:cs typeface="Arial"/>
              </a:rPr>
              <a:t>acuerdo</a:t>
            </a:r>
            <a:r>
              <a:rPr sz="900" spc="-40" dirty="0">
                <a:latin typeface="Arial"/>
                <a:cs typeface="Arial"/>
              </a:rPr>
              <a:t> </a:t>
            </a:r>
            <a:r>
              <a:rPr sz="900" spc="-20" dirty="0">
                <a:latin typeface="Arial"/>
                <a:cs typeface="Arial"/>
              </a:rPr>
              <a:t>entre </a:t>
            </a:r>
            <a:r>
              <a:rPr sz="900" spc="-25" dirty="0">
                <a:latin typeface="Arial"/>
                <a:cs typeface="Arial"/>
              </a:rPr>
              <a:t>el escritor </a:t>
            </a:r>
            <a:r>
              <a:rPr sz="900" spc="-45" dirty="0">
                <a:latin typeface="Arial"/>
                <a:cs typeface="Arial"/>
              </a:rPr>
              <a:t>y </a:t>
            </a:r>
            <a:r>
              <a:rPr sz="900" spc="-30" dirty="0">
                <a:latin typeface="Arial"/>
                <a:cs typeface="Arial"/>
              </a:rPr>
              <a:t>el </a:t>
            </a:r>
            <a:r>
              <a:rPr sz="900" spc="-15" dirty="0">
                <a:latin typeface="Arial"/>
                <a:cs typeface="Arial"/>
              </a:rPr>
              <a:t>autor </a:t>
            </a:r>
            <a:r>
              <a:rPr sz="900" spc="-20" dirty="0">
                <a:latin typeface="Arial"/>
                <a:cs typeface="Arial"/>
              </a:rPr>
              <a:t>reportado. </a:t>
            </a:r>
            <a:r>
              <a:rPr lang="es-CO" sz="900" spc="-80" dirty="0">
                <a:latin typeface="Arial"/>
                <a:cs typeface="Arial"/>
              </a:rPr>
              <a:t>A </a:t>
            </a:r>
            <a:r>
              <a:rPr lang="es-CO" sz="900" spc="-70" dirty="0">
                <a:latin typeface="Arial"/>
                <a:cs typeface="Arial"/>
              </a:rPr>
              <a:t>su </a:t>
            </a:r>
            <a:r>
              <a:rPr lang="es-CO" sz="900" spc="-60" dirty="0">
                <a:latin typeface="Arial"/>
                <a:cs typeface="Arial"/>
              </a:rPr>
              <a:t>vez</a:t>
            </a:r>
            <a:r>
              <a:rPr sz="900" spc="-60" dirty="0">
                <a:latin typeface="Arial"/>
                <a:cs typeface="Arial"/>
              </a:rPr>
              <a:t>, </a:t>
            </a:r>
            <a:r>
              <a:rPr sz="900" spc="-40" dirty="0">
                <a:latin typeface="Arial"/>
                <a:cs typeface="Arial"/>
              </a:rPr>
              <a:t>existen </a:t>
            </a:r>
            <a:r>
              <a:rPr sz="900" spc="-20" dirty="0">
                <a:latin typeface="Arial"/>
                <a:cs typeface="Arial"/>
              </a:rPr>
              <a:t>otros </a:t>
            </a:r>
            <a:r>
              <a:rPr sz="900" spc="-25" dirty="0">
                <a:latin typeface="Arial"/>
                <a:cs typeface="Arial"/>
              </a:rPr>
              <a:t>tipos </a:t>
            </a:r>
            <a:r>
              <a:rPr sz="900" spc="-45" dirty="0">
                <a:latin typeface="Arial"/>
                <a:cs typeface="Arial"/>
              </a:rPr>
              <a:t>de </a:t>
            </a:r>
            <a:r>
              <a:rPr sz="900" spc="-40" dirty="0">
                <a:latin typeface="Arial"/>
                <a:cs typeface="Arial"/>
              </a:rPr>
              <a:t>verbos </a:t>
            </a:r>
            <a:r>
              <a:rPr sz="900" spc="-20" dirty="0">
                <a:latin typeface="Arial"/>
                <a:cs typeface="Arial"/>
              </a:rPr>
              <a:t>introductores </a:t>
            </a:r>
            <a:r>
              <a:rPr sz="900" spc="-30" dirty="0">
                <a:latin typeface="Arial"/>
                <a:cs typeface="Arial"/>
              </a:rPr>
              <a:t>o </a:t>
            </a:r>
            <a:r>
              <a:rPr sz="900" spc="-50" dirty="0">
                <a:latin typeface="Arial"/>
                <a:cs typeface="Arial"/>
              </a:rPr>
              <a:t>de </a:t>
            </a:r>
            <a:r>
              <a:rPr lang="es-CO" sz="900" spc="-15" dirty="0">
                <a:latin typeface="Arial"/>
                <a:cs typeface="Arial"/>
              </a:rPr>
              <a:t>reporte</a:t>
            </a:r>
            <a:r>
              <a:rPr sz="900" spc="-15" dirty="0">
                <a:latin typeface="Arial"/>
                <a:cs typeface="Arial"/>
              </a:rPr>
              <a:t> </a:t>
            </a:r>
            <a:r>
              <a:rPr sz="900" spc="-40" dirty="0">
                <a:latin typeface="Arial"/>
                <a:cs typeface="Arial"/>
              </a:rPr>
              <a:t>que </a:t>
            </a:r>
            <a:r>
              <a:rPr sz="900" spc="-35" dirty="0">
                <a:latin typeface="Arial"/>
                <a:cs typeface="Arial"/>
              </a:rPr>
              <a:t>«connotan </a:t>
            </a:r>
            <a:r>
              <a:rPr sz="900" spc="-30" dirty="0">
                <a:latin typeface="Arial"/>
                <a:cs typeface="Arial"/>
              </a:rPr>
              <a:t>el </a:t>
            </a:r>
            <a:r>
              <a:rPr sz="900" spc="-35" dirty="0">
                <a:latin typeface="Arial"/>
                <a:cs typeface="Arial"/>
              </a:rPr>
              <a:t>carácter </a:t>
            </a:r>
            <a:r>
              <a:rPr sz="900" spc="-45" dirty="0">
                <a:latin typeface="Arial"/>
                <a:cs typeface="Arial"/>
              </a:rPr>
              <a:t>de </a:t>
            </a:r>
            <a:r>
              <a:rPr sz="900" i="1" spc="-45" dirty="0">
                <a:latin typeface="Trebuchet MS"/>
                <a:cs typeface="Trebuchet MS"/>
              </a:rPr>
              <a:t>res </a:t>
            </a:r>
            <a:r>
              <a:rPr sz="900" i="1" spc="-55" dirty="0">
                <a:latin typeface="Trebuchet MS"/>
                <a:cs typeface="Trebuchet MS"/>
              </a:rPr>
              <a:t>dubia, </a:t>
            </a:r>
            <a:r>
              <a:rPr lang="es-CO" sz="900" spc="-40" dirty="0">
                <a:latin typeface="Arial"/>
                <a:cs typeface="Arial"/>
              </a:rPr>
              <a:t>asunto</a:t>
            </a:r>
            <a:r>
              <a:rPr sz="900" spc="-40" dirty="0">
                <a:latin typeface="Arial"/>
                <a:cs typeface="Arial"/>
              </a:rPr>
              <a:t> </a:t>
            </a:r>
            <a:r>
              <a:rPr sz="900" spc="-30" dirty="0">
                <a:latin typeface="Arial"/>
                <a:cs typeface="Arial"/>
              </a:rPr>
              <a:t>discutido o </a:t>
            </a:r>
            <a:r>
              <a:rPr lang="es-CO" sz="900" spc="-15" dirty="0">
                <a:latin typeface="Arial"/>
                <a:cs typeface="Arial"/>
              </a:rPr>
              <a:t>controvertido</a:t>
            </a:r>
            <a:r>
              <a:rPr sz="900" spc="-15" dirty="0">
                <a:latin typeface="Arial"/>
                <a:cs typeface="Arial"/>
              </a:rPr>
              <a:t> </a:t>
            </a:r>
            <a:r>
              <a:rPr lang="es-CO" sz="900" spc="-35" dirty="0">
                <a:latin typeface="Arial"/>
                <a:cs typeface="Arial"/>
              </a:rPr>
              <a:t>donde</a:t>
            </a:r>
            <a:r>
              <a:rPr sz="900" spc="-35" dirty="0">
                <a:latin typeface="Arial"/>
                <a:cs typeface="Arial"/>
              </a:rPr>
              <a:t> </a:t>
            </a:r>
            <a:r>
              <a:rPr lang="es-CO" sz="900" spc="-35" dirty="0">
                <a:latin typeface="Arial"/>
                <a:cs typeface="Arial"/>
              </a:rPr>
              <a:t>existen</a:t>
            </a:r>
            <a:r>
              <a:rPr sz="900" spc="-35" dirty="0">
                <a:latin typeface="Arial"/>
                <a:cs typeface="Arial"/>
              </a:rPr>
              <a:t> </a:t>
            </a:r>
            <a:r>
              <a:rPr lang="es-CO" sz="900" spc="-35" dirty="0">
                <a:latin typeface="Arial"/>
                <a:cs typeface="Arial"/>
              </a:rPr>
              <a:t>opiniones</a:t>
            </a:r>
            <a:r>
              <a:rPr sz="900" spc="-35" dirty="0">
                <a:latin typeface="Arial"/>
                <a:cs typeface="Arial"/>
              </a:rPr>
              <a:t> </a:t>
            </a:r>
            <a:r>
              <a:rPr lang="es-CO" sz="900" spc="-50" dirty="0">
                <a:latin typeface="Arial"/>
                <a:cs typeface="Arial"/>
              </a:rPr>
              <a:t>dispares</a:t>
            </a:r>
            <a:r>
              <a:rPr sz="900" spc="-50" dirty="0">
                <a:latin typeface="Arial"/>
                <a:cs typeface="Arial"/>
              </a:rPr>
              <a:t> </a:t>
            </a:r>
            <a:r>
              <a:rPr sz="900" spc="-70" dirty="0">
                <a:latin typeface="Arial"/>
                <a:cs typeface="Arial"/>
              </a:rPr>
              <a:t>a </a:t>
            </a:r>
            <a:r>
              <a:rPr sz="900" spc="-60" dirty="0">
                <a:latin typeface="Arial"/>
                <a:cs typeface="Arial"/>
              </a:rPr>
              <a:t>las </a:t>
            </a:r>
            <a:r>
              <a:rPr sz="900" spc="-40" dirty="0">
                <a:latin typeface="Arial"/>
                <a:cs typeface="Arial"/>
              </a:rPr>
              <a:t>que </a:t>
            </a:r>
            <a:r>
              <a:rPr sz="900" spc="-60" dirty="0">
                <a:latin typeface="Arial"/>
                <a:cs typeface="Arial"/>
              </a:rPr>
              <a:t>cabe </a:t>
            </a:r>
            <a:r>
              <a:rPr sz="900" spc="-30" dirty="0">
                <a:latin typeface="Arial"/>
                <a:cs typeface="Arial"/>
              </a:rPr>
              <a:t>prestar, </a:t>
            </a:r>
            <a:r>
              <a:rPr sz="900" spc="-15" dirty="0">
                <a:latin typeface="Arial"/>
                <a:cs typeface="Arial"/>
              </a:rPr>
              <a:t>por </a:t>
            </a:r>
            <a:r>
              <a:rPr sz="900" spc="-20" dirty="0">
                <a:latin typeface="Arial"/>
                <a:cs typeface="Arial"/>
              </a:rPr>
              <a:t>parte </a:t>
            </a:r>
            <a:r>
              <a:rPr sz="900" spc="-25" dirty="0">
                <a:latin typeface="Arial"/>
                <a:cs typeface="Arial"/>
              </a:rPr>
              <a:t>del </a:t>
            </a:r>
            <a:r>
              <a:rPr lang="es-CO" sz="900" spc="-25" dirty="0">
                <a:latin typeface="Arial"/>
                <a:cs typeface="Arial"/>
              </a:rPr>
              <a:t>escritor</a:t>
            </a:r>
            <a:r>
              <a:rPr sz="900" spc="-25" dirty="0">
                <a:latin typeface="Arial"/>
                <a:cs typeface="Arial"/>
              </a:rPr>
              <a:t>, </a:t>
            </a:r>
            <a:r>
              <a:rPr sz="900" spc="-45" dirty="0">
                <a:latin typeface="Arial"/>
                <a:cs typeface="Arial"/>
              </a:rPr>
              <a:t>diversos </a:t>
            </a:r>
            <a:r>
              <a:rPr sz="900" spc="-50" dirty="0">
                <a:latin typeface="Arial"/>
                <a:cs typeface="Arial"/>
              </a:rPr>
              <a:t>grados </a:t>
            </a:r>
            <a:r>
              <a:rPr sz="900" spc="-40" dirty="0">
                <a:latin typeface="Arial"/>
                <a:cs typeface="Arial"/>
              </a:rPr>
              <a:t>de </a:t>
            </a:r>
            <a:r>
              <a:rPr sz="900" spc="-45" dirty="0">
                <a:latin typeface="Arial"/>
                <a:cs typeface="Arial"/>
              </a:rPr>
              <a:t>adhesión» </a:t>
            </a:r>
            <a:r>
              <a:rPr sz="900" spc="-75" dirty="0">
                <a:latin typeface="Arial"/>
                <a:cs typeface="Arial"/>
              </a:rPr>
              <a:t>(Casado </a:t>
            </a:r>
            <a:r>
              <a:rPr sz="900" spc="-45" dirty="0">
                <a:latin typeface="Arial"/>
                <a:cs typeface="Arial"/>
              </a:rPr>
              <a:t>Velarde y </a:t>
            </a:r>
            <a:r>
              <a:rPr lang="es-CO" sz="900" spc="-45" dirty="0">
                <a:latin typeface="Arial"/>
                <a:cs typeface="Arial"/>
              </a:rPr>
              <a:t>de </a:t>
            </a:r>
            <a:r>
              <a:rPr sz="900" spc="-80" dirty="0">
                <a:latin typeface="Arial"/>
                <a:cs typeface="Arial"/>
              </a:rPr>
              <a:t>Lucas</a:t>
            </a:r>
            <a:r>
              <a:rPr sz="900" spc="-45" dirty="0">
                <a:latin typeface="Arial"/>
                <a:cs typeface="Arial"/>
              </a:rPr>
              <a:t>, 2013, </a:t>
            </a:r>
            <a:r>
              <a:rPr sz="900" spc="-30" dirty="0">
                <a:latin typeface="Arial"/>
                <a:cs typeface="Arial"/>
              </a:rPr>
              <a:t>p. </a:t>
            </a:r>
            <a:r>
              <a:rPr sz="900" spc="-45" dirty="0">
                <a:latin typeface="Arial"/>
                <a:cs typeface="Arial"/>
              </a:rPr>
              <a:t>341). </a:t>
            </a:r>
            <a:r>
              <a:rPr sz="900" spc="-70" dirty="0">
                <a:latin typeface="Arial"/>
                <a:cs typeface="Arial"/>
              </a:rPr>
              <a:t>Así, </a:t>
            </a:r>
            <a:r>
              <a:rPr sz="900" spc="-35" dirty="0">
                <a:latin typeface="Arial"/>
                <a:cs typeface="Arial"/>
              </a:rPr>
              <a:t>«el </a:t>
            </a:r>
            <a:r>
              <a:rPr sz="900" spc="-20" dirty="0">
                <a:latin typeface="Arial"/>
                <a:cs typeface="Arial"/>
              </a:rPr>
              <a:t>escritor </a:t>
            </a:r>
            <a:r>
              <a:rPr sz="900" spc="-45" dirty="0">
                <a:latin typeface="Arial"/>
                <a:cs typeface="Arial"/>
              </a:rPr>
              <a:t>puede </a:t>
            </a:r>
            <a:r>
              <a:rPr sz="900" spc="-35" dirty="0">
                <a:latin typeface="Arial"/>
                <a:cs typeface="Arial"/>
              </a:rPr>
              <a:t>evaluar </a:t>
            </a:r>
            <a:r>
              <a:rPr sz="900" spc="-15" dirty="0">
                <a:latin typeface="Arial"/>
                <a:cs typeface="Arial"/>
              </a:rPr>
              <a:t>[la </a:t>
            </a:r>
            <a:r>
              <a:rPr sz="900" spc="-20" dirty="0">
                <a:latin typeface="Arial"/>
                <a:cs typeface="Arial"/>
              </a:rPr>
              <a:t>información] </a:t>
            </a:r>
            <a:r>
              <a:rPr sz="900" spc="-40" dirty="0">
                <a:latin typeface="Arial"/>
                <a:cs typeface="Arial"/>
              </a:rPr>
              <a:t>de </a:t>
            </a:r>
            <a:r>
              <a:rPr sz="900" spc="-45" dirty="0">
                <a:latin typeface="Arial"/>
                <a:cs typeface="Arial"/>
              </a:rPr>
              <a:t>manera </a:t>
            </a:r>
            <a:r>
              <a:rPr sz="900" spc="-25" dirty="0">
                <a:latin typeface="Arial"/>
                <a:cs typeface="Arial"/>
              </a:rPr>
              <a:t>positiva, </a:t>
            </a:r>
            <a:r>
              <a:rPr sz="900" spc="-20" dirty="0">
                <a:latin typeface="Arial"/>
                <a:cs typeface="Arial"/>
              </a:rPr>
              <a:t>neutral, </a:t>
            </a:r>
            <a:r>
              <a:rPr lang="es-CO" sz="900" spc="-15" dirty="0">
                <a:latin typeface="Arial"/>
                <a:cs typeface="Arial"/>
              </a:rPr>
              <a:t>tentativa</a:t>
            </a:r>
            <a:r>
              <a:rPr sz="900" spc="-15" dirty="0">
                <a:latin typeface="Arial"/>
                <a:cs typeface="Arial"/>
              </a:rPr>
              <a:t> </a:t>
            </a:r>
            <a:r>
              <a:rPr sz="900" spc="-30" dirty="0">
                <a:latin typeface="Arial"/>
                <a:cs typeface="Arial"/>
              </a:rPr>
              <a:t>o crítica, </a:t>
            </a:r>
            <a:r>
              <a:rPr sz="900" spc="-15" dirty="0">
                <a:latin typeface="Arial"/>
                <a:cs typeface="Arial"/>
              </a:rPr>
              <a:t>lo </a:t>
            </a:r>
            <a:r>
              <a:rPr sz="900" spc="-40" dirty="0">
                <a:latin typeface="Arial"/>
                <a:cs typeface="Arial"/>
              </a:rPr>
              <a:t>que </a:t>
            </a:r>
            <a:r>
              <a:rPr sz="900" spc="-80" dirty="0">
                <a:latin typeface="Arial"/>
                <a:cs typeface="Arial"/>
              </a:rPr>
              <a:t>se </a:t>
            </a:r>
            <a:r>
              <a:rPr sz="900" spc="-30" dirty="0">
                <a:latin typeface="Arial"/>
                <a:cs typeface="Arial"/>
              </a:rPr>
              <a:t>manifiesta </a:t>
            </a:r>
            <a:r>
              <a:rPr sz="900" spc="-45" dirty="0">
                <a:latin typeface="Arial"/>
                <a:cs typeface="Arial"/>
              </a:rPr>
              <a:t>en </a:t>
            </a:r>
            <a:r>
              <a:rPr sz="900" spc="-40" dirty="0">
                <a:latin typeface="Arial"/>
                <a:cs typeface="Arial"/>
              </a:rPr>
              <a:t>los </a:t>
            </a:r>
            <a:r>
              <a:rPr sz="900" spc="-45" dirty="0">
                <a:latin typeface="Arial"/>
                <a:cs typeface="Arial"/>
              </a:rPr>
              <a:t>verbos </a:t>
            </a:r>
            <a:r>
              <a:rPr sz="900" spc="-35" dirty="0">
                <a:latin typeface="Arial"/>
                <a:cs typeface="Arial"/>
              </a:rPr>
              <a:t>utilizados» </a:t>
            </a:r>
            <a:r>
              <a:rPr sz="900" spc="-55" dirty="0">
                <a:latin typeface="Arial"/>
                <a:cs typeface="Arial"/>
              </a:rPr>
              <a:t>(Beke, </a:t>
            </a:r>
            <a:r>
              <a:rPr sz="900" spc="-45" dirty="0">
                <a:latin typeface="Arial"/>
                <a:cs typeface="Arial"/>
              </a:rPr>
              <a:t>2014, </a:t>
            </a:r>
            <a:r>
              <a:rPr sz="900" spc="-30" dirty="0">
                <a:latin typeface="Arial"/>
                <a:cs typeface="Arial"/>
              </a:rPr>
              <a:t>pp.</a:t>
            </a:r>
            <a:r>
              <a:rPr sz="900" spc="-70" dirty="0">
                <a:latin typeface="Arial"/>
                <a:cs typeface="Arial"/>
              </a:rPr>
              <a:t> </a:t>
            </a:r>
            <a:r>
              <a:rPr sz="900" spc="-40" dirty="0">
                <a:latin typeface="Arial"/>
                <a:cs typeface="Arial"/>
              </a:rPr>
              <a:t>159-160):</a:t>
            </a:r>
            <a:endParaRPr sz="900" dirty="0">
              <a:latin typeface="Arial"/>
              <a:cs typeface="Arial"/>
            </a:endParaRPr>
          </a:p>
        </p:txBody>
      </p:sp>
      <p:sp>
        <p:nvSpPr>
          <p:cNvPr id="24" name="object 24"/>
          <p:cNvSpPr txBox="1"/>
          <p:nvPr/>
        </p:nvSpPr>
        <p:spPr>
          <a:xfrm>
            <a:off x="6449948" y="3597909"/>
            <a:ext cx="2559685" cy="1123315"/>
          </a:xfrm>
          <a:prstGeom prst="rect">
            <a:avLst/>
          </a:prstGeom>
        </p:spPr>
        <p:txBody>
          <a:bodyPr vert="horz" wrap="square" lIns="0" tIns="12700" rIns="0" bIns="0" rtlCol="0">
            <a:spAutoFit/>
          </a:bodyPr>
          <a:lstStyle/>
          <a:p>
            <a:pPr marL="241300" marR="37465" indent="-228600">
              <a:lnSpc>
                <a:spcPct val="100000"/>
              </a:lnSpc>
              <a:spcBef>
                <a:spcPts val="100"/>
              </a:spcBef>
              <a:buAutoNum type="alphaLcPeriod"/>
              <a:tabLst>
                <a:tab pos="240665" algn="l"/>
                <a:tab pos="241300" algn="l"/>
              </a:tabLst>
            </a:pPr>
            <a:r>
              <a:rPr sz="900" u="sng" spc="-40" dirty="0">
                <a:uFill>
                  <a:solidFill>
                    <a:srgbClr val="000000"/>
                  </a:solidFill>
                </a:uFill>
                <a:latin typeface="Arial"/>
                <a:cs typeface="Arial"/>
              </a:rPr>
              <a:t>Positiva</a:t>
            </a:r>
            <a:r>
              <a:rPr sz="900" spc="-40" dirty="0">
                <a:latin typeface="Arial"/>
                <a:cs typeface="Arial"/>
              </a:rPr>
              <a:t>: </a:t>
            </a:r>
            <a:r>
              <a:rPr sz="900" i="1" spc="-45" dirty="0">
                <a:latin typeface="Trebuchet MS"/>
                <a:cs typeface="Trebuchet MS"/>
              </a:rPr>
              <a:t>argumentar, </a:t>
            </a:r>
            <a:r>
              <a:rPr sz="900" i="1" spc="-50" dirty="0">
                <a:latin typeface="Trebuchet MS"/>
                <a:cs typeface="Trebuchet MS"/>
              </a:rPr>
              <a:t>alegar, </a:t>
            </a:r>
            <a:r>
              <a:rPr sz="900" i="1" spc="-45" dirty="0">
                <a:latin typeface="Trebuchet MS"/>
                <a:cs typeface="Trebuchet MS"/>
              </a:rPr>
              <a:t>asegurar,</a:t>
            </a:r>
            <a:r>
              <a:rPr sz="900" i="1" spc="-185" dirty="0">
                <a:latin typeface="Trebuchet MS"/>
                <a:cs typeface="Trebuchet MS"/>
              </a:rPr>
              <a:t> </a:t>
            </a:r>
            <a:r>
              <a:rPr sz="900" i="1" spc="-50" dirty="0">
                <a:latin typeface="Trebuchet MS"/>
                <a:cs typeface="Trebuchet MS"/>
              </a:rPr>
              <a:t>aseverar,  comentar, </a:t>
            </a:r>
            <a:r>
              <a:rPr sz="900" i="1" spc="-40" dirty="0">
                <a:latin typeface="Trebuchet MS"/>
                <a:cs typeface="Trebuchet MS"/>
              </a:rPr>
              <a:t>observar</a:t>
            </a:r>
            <a:r>
              <a:rPr sz="900" spc="-40" dirty="0">
                <a:latin typeface="Arial"/>
                <a:cs typeface="Arial"/>
              </a:rPr>
              <a:t>, </a:t>
            </a:r>
            <a:r>
              <a:rPr sz="900" i="1" spc="-55" dirty="0">
                <a:latin typeface="Trebuchet MS"/>
                <a:cs typeface="Trebuchet MS"/>
              </a:rPr>
              <a:t>sostener,</a:t>
            </a:r>
            <a:r>
              <a:rPr sz="900" i="1" spc="-130" dirty="0">
                <a:latin typeface="Trebuchet MS"/>
                <a:cs typeface="Trebuchet MS"/>
              </a:rPr>
              <a:t> </a:t>
            </a:r>
            <a:r>
              <a:rPr sz="900" i="1" spc="-70" dirty="0">
                <a:latin typeface="Trebuchet MS"/>
                <a:cs typeface="Trebuchet MS"/>
              </a:rPr>
              <a:t>ver.</a:t>
            </a:r>
            <a:endParaRPr sz="900" dirty="0">
              <a:latin typeface="Trebuchet MS"/>
              <a:cs typeface="Trebuchet MS"/>
            </a:endParaRPr>
          </a:p>
          <a:p>
            <a:pPr marL="241300" marR="130175" indent="-228600">
              <a:lnSpc>
                <a:spcPct val="100000"/>
              </a:lnSpc>
              <a:buAutoNum type="alphaLcPeriod"/>
              <a:tabLst>
                <a:tab pos="240665" algn="l"/>
                <a:tab pos="241300" algn="l"/>
              </a:tabLst>
            </a:pPr>
            <a:r>
              <a:rPr sz="900" u="sng" spc="-25" dirty="0">
                <a:uFill>
                  <a:solidFill>
                    <a:srgbClr val="000000"/>
                  </a:solidFill>
                </a:uFill>
                <a:latin typeface="Arial"/>
                <a:cs typeface="Arial"/>
              </a:rPr>
              <a:t>Neutra</a:t>
            </a:r>
            <a:r>
              <a:rPr sz="900" spc="-25" dirty="0">
                <a:latin typeface="Arial"/>
                <a:cs typeface="Arial"/>
              </a:rPr>
              <a:t>l: </a:t>
            </a:r>
            <a:r>
              <a:rPr sz="900" i="1" spc="-50" dirty="0">
                <a:latin typeface="Trebuchet MS"/>
                <a:cs typeface="Trebuchet MS"/>
              </a:rPr>
              <a:t>afirmar</a:t>
            </a:r>
            <a:r>
              <a:rPr sz="900" spc="-50" dirty="0">
                <a:latin typeface="Arial"/>
                <a:cs typeface="Arial"/>
              </a:rPr>
              <a:t>, </a:t>
            </a:r>
            <a:r>
              <a:rPr sz="900" i="1" spc="-65" dirty="0">
                <a:latin typeface="Trebuchet MS"/>
                <a:cs typeface="Trebuchet MS"/>
              </a:rPr>
              <a:t>citar, </a:t>
            </a:r>
            <a:r>
              <a:rPr sz="900" i="1" spc="-50" dirty="0">
                <a:latin typeface="Trebuchet MS"/>
                <a:cs typeface="Trebuchet MS"/>
              </a:rPr>
              <a:t>comentar, </a:t>
            </a:r>
            <a:r>
              <a:rPr sz="900" i="1" spc="-55" dirty="0">
                <a:latin typeface="Trebuchet MS"/>
                <a:cs typeface="Trebuchet MS"/>
              </a:rPr>
              <a:t>contar,  </a:t>
            </a:r>
            <a:r>
              <a:rPr sz="900" i="1" spc="-50" dirty="0">
                <a:latin typeface="Trebuchet MS"/>
                <a:cs typeface="Trebuchet MS"/>
              </a:rPr>
              <a:t>considerar, </a:t>
            </a:r>
            <a:r>
              <a:rPr sz="900" i="1" spc="-55" dirty="0">
                <a:latin typeface="Trebuchet MS"/>
                <a:cs typeface="Trebuchet MS"/>
              </a:rPr>
              <a:t>declarar, </a:t>
            </a:r>
            <a:r>
              <a:rPr sz="900" i="1" spc="-60" dirty="0">
                <a:latin typeface="Trebuchet MS"/>
                <a:cs typeface="Trebuchet MS"/>
              </a:rPr>
              <a:t>escribir, estimar, exponer,  </a:t>
            </a:r>
            <a:r>
              <a:rPr sz="900" i="1" spc="-55" dirty="0">
                <a:latin typeface="Trebuchet MS"/>
                <a:cs typeface="Trebuchet MS"/>
              </a:rPr>
              <a:t>hablar,</a:t>
            </a:r>
            <a:r>
              <a:rPr sz="900" i="1" spc="-95" dirty="0">
                <a:latin typeface="Trebuchet MS"/>
                <a:cs typeface="Trebuchet MS"/>
              </a:rPr>
              <a:t> </a:t>
            </a:r>
            <a:r>
              <a:rPr sz="900" i="1" spc="-55" dirty="0">
                <a:latin typeface="Trebuchet MS"/>
                <a:cs typeface="Trebuchet MS"/>
              </a:rPr>
              <a:t>narrar.</a:t>
            </a:r>
            <a:endParaRPr sz="900" dirty="0">
              <a:latin typeface="Trebuchet MS"/>
              <a:cs typeface="Trebuchet MS"/>
            </a:endParaRPr>
          </a:p>
          <a:p>
            <a:pPr marL="241300" marR="437515" indent="-228600">
              <a:lnSpc>
                <a:spcPct val="100000"/>
              </a:lnSpc>
              <a:buAutoNum type="alphaLcPeriod"/>
              <a:tabLst>
                <a:tab pos="240665" algn="l"/>
                <a:tab pos="241300" algn="l"/>
              </a:tabLst>
            </a:pPr>
            <a:r>
              <a:rPr sz="900" u="sng" spc="-30" dirty="0">
                <a:uFill>
                  <a:solidFill>
                    <a:srgbClr val="000000"/>
                  </a:solidFill>
                </a:uFill>
                <a:latin typeface="Arial"/>
                <a:cs typeface="Arial"/>
              </a:rPr>
              <a:t>Tentativa</a:t>
            </a:r>
            <a:r>
              <a:rPr sz="900" spc="-30" dirty="0">
                <a:latin typeface="Arial"/>
                <a:cs typeface="Arial"/>
              </a:rPr>
              <a:t>: </a:t>
            </a:r>
            <a:r>
              <a:rPr sz="900" i="1" spc="-65" dirty="0">
                <a:latin typeface="Trebuchet MS"/>
                <a:cs typeface="Trebuchet MS"/>
              </a:rPr>
              <a:t>aludir, </a:t>
            </a:r>
            <a:r>
              <a:rPr sz="900" i="1" spc="-50" dirty="0">
                <a:latin typeface="Trebuchet MS"/>
                <a:cs typeface="Trebuchet MS"/>
              </a:rPr>
              <a:t>apuntar, anotar,</a:t>
            </a:r>
            <a:r>
              <a:rPr sz="900" i="1" spc="-160" dirty="0">
                <a:latin typeface="Trebuchet MS"/>
                <a:cs typeface="Trebuchet MS"/>
              </a:rPr>
              <a:t> </a:t>
            </a:r>
            <a:r>
              <a:rPr sz="900" i="1" spc="-50" dirty="0">
                <a:latin typeface="Trebuchet MS"/>
                <a:cs typeface="Trebuchet MS"/>
              </a:rPr>
              <a:t>creer</a:t>
            </a:r>
            <a:r>
              <a:rPr sz="900" spc="-50" dirty="0">
                <a:latin typeface="Arial"/>
                <a:cs typeface="Arial"/>
              </a:rPr>
              <a:t>,  </a:t>
            </a:r>
            <a:r>
              <a:rPr sz="900" i="1" spc="-55" dirty="0">
                <a:latin typeface="Trebuchet MS"/>
                <a:cs typeface="Trebuchet MS"/>
              </a:rPr>
              <a:t>hipotetizar</a:t>
            </a:r>
            <a:r>
              <a:rPr sz="900" spc="-55" dirty="0">
                <a:latin typeface="Arial"/>
                <a:cs typeface="Arial"/>
              </a:rPr>
              <a:t>,</a:t>
            </a:r>
            <a:r>
              <a:rPr sz="900" spc="-60" dirty="0">
                <a:latin typeface="Arial"/>
                <a:cs typeface="Arial"/>
              </a:rPr>
              <a:t> </a:t>
            </a:r>
            <a:r>
              <a:rPr sz="900" i="1" spc="-45" dirty="0">
                <a:latin typeface="Trebuchet MS"/>
                <a:cs typeface="Trebuchet MS"/>
              </a:rPr>
              <a:t>sugerir</a:t>
            </a:r>
            <a:r>
              <a:rPr sz="900" spc="-45" dirty="0">
                <a:latin typeface="Arial"/>
                <a:cs typeface="Arial"/>
              </a:rPr>
              <a:t>.</a:t>
            </a:r>
            <a:endParaRPr sz="900" dirty="0">
              <a:latin typeface="Arial"/>
              <a:cs typeface="Arial"/>
            </a:endParaRPr>
          </a:p>
          <a:p>
            <a:pPr marL="241300" indent="-228600">
              <a:lnSpc>
                <a:spcPct val="100000"/>
              </a:lnSpc>
              <a:buAutoNum type="alphaLcPeriod"/>
              <a:tabLst>
                <a:tab pos="240665" algn="l"/>
                <a:tab pos="241300" algn="l"/>
              </a:tabLst>
            </a:pPr>
            <a:r>
              <a:rPr sz="900" u="sng" spc="-40" dirty="0">
                <a:uFill>
                  <a:solidFill>
                    <a:srgbClr val="000000"/>
                  </a:solidFill>
                </a:uFill>
                <a:latin typeface="Arial"/>
                <a:cs typeface="Arial"/>
              </a:rPr>
              <a:t>Crítica</a:t>
            </a:r>
            <a:r>
              <a:rPr sz="900" spc="-40" dirty="0">
                <a:latin typeface="Arial"/>
                <a:cs typeface="Arial"/>
              </a:rPr>
              <a:t>: </a:t>
            </a:r>
            <a:r>
              <a:rPr sz="900" i="1" spc="-35" dirty="0">
                <a:latin typeface="Trebuchet MS"/>
                <a:cs typeface="Trebuchet MS"/>
              </a:rPr>
              <a:t>atacar</a:t>
            </a:r>
            <a:r>
              <a:rPr sz="900" spc="-35" dirty="0">
                <a:latin typeface="Arial"/>
                <a:cs typeface="Arial"/>
              </a:rPr>
              <a:t>, </a:t>
            </a:r>
            <a:r>
              <a:rPr sz="900" i="1" spc="-45" dirty="0">
                <a:latin typeface="Trebuchet MS"/>
                <a:cs typeface="Trebuchet MS"/>
              </a:rPr>
              <a:t>condenar, </a:t>
            </a:r>
            <a:r>
              <a:rPr sz="900" i="1" spc="-65" dirty="0">
                <a:latin typeface="Trebuchet MS"/>
                <a:cs typeface="Trebuchet MS"/>
              </a:rPr>
              <a:t>objetar, rebatir,</a:t>
            </a:r>
            <a:r>
              <a:rPr sz="900" i="1" spc="-210" dirty="0">
                <a:latin typeface="Trebuchet MS"/>
                <a:cs typeface="Trebuchet MS"/>
              </a:rPr>
              <a:t> </a:t>
            </a:r>
            <a:r>
              <a:rPr sz="900" i="1" spc="-65" dirty="0">
                <a:latin typeface="Trebuchet MS"/>
                <a:cs typeface="Trebuchet MS"/>
              </a:rPr>
              <a:t>refutar.</a:t>
            </a:r>
            <a:endParaRPr sz="900" dirty="0">
              <a:latin typeface="Trebuchet MS"/>
              <a:cs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037856159"/>
              </p:ext>
            </p:extLst>
          </p:nvPr>
        </p:nvGraphicFramePr>
        <p:xfrm>
          <a:off x="0" y="-171449"/>
          <a:ext cx="9144000" cy="5580869"/>
        </p:xfrm>
        <a:graphic>
          <a:graphicData uri="http://schemas.openxmlformats.org/drawingml/2006/table">
            <a:tbl>
              <a:tblPr firstRow="1" bandRow="1">
                <a:tableStyleId>{2D5ABB26-0587-4C30-8999-92F81FD0307C}</a:tableStyleId>
              </a:tblPr>
              <a:tblGrid>
                <a:gridCol w="29718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685349">
                <a:tc gridSpan="3">
                  <a:txBody>
                    <a:bodyPr/>
                    <a:lstStyle/>
                    <a:p>
                      <a:pPr>
                        <a:lnSpc>
                          <a:spcPct val="100000"/>
                        </a:lnSpc>
                      </a:pPr>
                      <a:endParaRPr sz="1800" dirty="0">
                        <a:latin typeface="Times New Roman"/>
                        <a:cs typeface="Times New Roman"/>
                      </a:endParaRPr>
                    </a:p>
                    <a:p>
                      <a:pPr marL="194310">
                        <a:lnSpc>
                          <a:spcPct val="100000"/>
                        </a:lnSpc>
                        <a:spcBef>
                          <a:spcPts val="1160"/>
                        </a:spcBef>
                      </a:pPr>
                      <a:r>
                        <a:rPr lang="es-CO" sz="1800" b="1" spc="-105" dirty="0">
                          <a:solidFill>
                            <a:srgbClr val="FFFFFF"/>
                          </a:solidFill>
                          <a:latin typeface="Trebuchet MS"/>
                          <a:cs typeface="Trebuchet MS"/>
                        </a:rPr>
                        <a:t>                                                   </a:t>
                      </a:r>
                      <a:endParaRPr sz="1800" dirty="0">
                        <a:latin typeface="Trebuchet MS"/>
                        <a:cs typeface="Trebuchet MS"/>
                      </a:endParaRPr>
                    </a:p>
                  </a:txBody>
                  <a:tcPr marL="0" marR="0" marT="0" marB="0">
                    <a:lnB w="12700" cap="flat" cmpd="sng" algn="ctr">
                      <a:solidFill>
                        <a:srgbClr val="FFFFFF"/>
                      </a:solidFill>
                      <a:prstDash val="solid"/>
                      <a:round/>
                      <a:headEnd type="none" w="med" len="med"/>
                      <a:tailEnd type="none" w="med" len="med"/>
                    </a:lnB>
                  </a:tcPr>
                </a:tc>
                <a:tc hMerge="1">
                  <a:txBody>
                    <a:bodyPr/>
                    <a:lstStyle/>
                    <a:p>
                      <a:pPr>
                        <a:lnSpc>
                          <a:spcPct val="100000"/>
                        </a:lnSpc>
                      </a:pPr>
                      <a:endParaRPr sz="1800" dirty="0">
                        <a:latin typeface="Trebuchet MS"/>
                        <a:cs typeface="Trebuchet MS"/>
                      </a:endParaRPr>
                    </a:p>
                  </a:txBody>
                  <a:tcPr marL="0" marR="0" marT="0" marB="0">
                    <a:lnB w="12700">
                      <a:solidFill>
                        <a:srgbClr val="FFFFFF"/>
                      </a:solidFill>
                      <a:prstDash val="solid"/>
                    </a:lnB>
                    <a:solidFill>
                      <a:srgbClr val="1F487C"/>
                    </a:solidFill>
                  </a:tcPr>
                </a:tc>
                <a:tc hMerge="1">
                  <a:txBody>
                    <a:bodyPr/>
                    <a:lstStyle/>
                    <a:p>
                      <a:pPr>
                        <a:lnSpc>
                          <a:spcPct val="100000"/>
                        </a:lnSpc>
                      </a:pPr>
                      <a:endParaRPr sz="1000" dirty="0">
                        <a:latin typeface="Times New Roman"/>
                        <a:cs typeface="Times New Roman"/>
                      </a:endParaRPr>
                    </a:p>
                  </a:txBody>
                  <a:tcPr marL="0" marR="0" marT="0" marB="0">
                    <a:lnB w="12700">
                      <a:solidFill>
                        <a:srgbClr val="FFFFFF"/>
                      </a:solidFill>
                      <a:prstDash val="solid"/>
                    </a:lnB>
                    <a:solidFill>
                      <a:srgbClr val="1F487C"/>
                    </a:solidFill>
                  </a:tcPr>
                </a:tc>
                <a:extLst>
                  <a:ext uri="{0D108BD9-81ED-4DB2-BD59-A6C34878D82A}">
                    <a16:rowId xmlns:a16="http://schemas.microsoft.com/office/drawing/2014/main" val="10000"/>
                  </a:ext>
                </a:extLst>
              </a:tr>
              <a:tr h="441959">
                <a:tc>
                  <a:txBody>
                    <a:bodyPr/>
                    <a:lstStyle/>
                    <a:p>
                      <a:pPr marL="264600" indent="-228600" algn="ctr">
                        <a:lnSpc>
                          <a:spcPct val="100000"/>
                        </a:lnSpc>
                        <a:spcBef>
                          <a:spcPts val="600"/>
                        </a:spcBef>
                        <a:buAutoNum type="arabicPeriod"/>
                      </a:pPr>
                      <a:r>
                        <a:rPr lang="es-CO" sz="1000" b="1" spc="-60" dirty="0">
                          <a:solidFill>
                            <a:srgbClr val="FFFFFF"/>
                          </a:solidFill>
                          <a:latin typeface="Trebuchet MS"/>
                          <a:cs typeface="Trebuchet MS"/>
                        </a:rPr>
                        <a:t>Función comunicativa de la citación con mayor foco en la atribución-reproducción </a:t>
                      </a:r>
                      <a:endParaRPr sz="1000" dirty="0">
                        <a:latin typeface="Trebuchet MS"/>
                        <a:cs typeface="Trebuchet MS"/>
                      </a:endParaRPr>
                    </a:p>
                  </a:txBody>
                  <a:tcPr marL="0" marR="0" marT="37465" marB="0">
                    <a:lnL w="6350">
                      <a:solidFill>
                        <a:srgbClr val="FFFFFF"/>
                      </a:solidFill>
                      <a:prstDash val="solid"/>
                    </a:lnL>
                    <a:lnR w="12700">
                      <a:solidFill>
                        <a:srgbClr val="FFFFFF"/>
                      </a:solidFill>
                      <a:prstDash val="solid"/>
                    </a:lnR>
                    <a:lnT w="12700">
                      <a:solidFill>
                        <a:srgbClr val="FFFFFF"/>
                      </a:solidFill>
                      <a:prstDash val="solid"/>
                    </a:lnT>
                    <a:solidFill>
                      <a:srgbClr val="4F81BC"/>
                    </a:solidFill>
                  </a:tcPr>
                </a:tc>
                <a:tc>
                  <a:txBody>
                    <a:bodyPr/>
                    <a:lstStyle/>
                    <a:p>
                      <a:pPr marL="36000" algn="ctr">
                        <a:lnSpc>
                          <a:spcPct val="100000"/>
                        </a:lnSpc>
                        <a:spcBef>
                          <a:spcPts val="295"/>
                        </a:spcBef>
                      </a:pPr>
                      <a:r>
                        <a:rPr lang="es-CO" sz="1000" b="1" spc="-60" dirty="0">
                          <a:solidFill>
                            <a:srgbClr val="FFFFFF"/>
                          </a:solidFill>
                          <a:latin typeface="Trebuchet MS"/>
                          <a:ea typeface="+mn-ea"/>
                          <a:cs typeface="Trebuchet MS"/>
                        </a:rPr>
                        <a:t>2.</a:t>
                      </a:r>
                      <a:r>
                        <a:rPr lang="es-CO" sz="1000" b="1" spc="-60" baseline="0" dirty="0">
                          <a:solidFill>
                            <a:srgbClr val="FFFFFF"/>
                          </a:solidFill>
                          <a:latin typeface="Trebuchet MS"/>
                          <a:ea typeface="+mn-ea"/>
                          <a:cs typeface="Trebuchet MS"/>
                        </a:rPr>
                        <a:t> </a:t>
                      </a:r>
                      <a:r>
                        <a:rPr lang="es-CO" sz="1000" b="1" spc="-60" dirty="0">
                          <a:solidFill>
                            <a:srgbClr val="FFFFFF"/>
                          </a:solidFill>
                          <a:latin typeface="Trebuchet MS"/>
                          <a:ea typeface="+mn-ea"/>
                          <a:cs typeface="Trebuchet MS"/>
                        </a:rPr>
                        <a:t>Función comunicativa de la citación de tipo conceptual/procedimental</a:t>
                      </a:r>
                      <a:endParaRPr sz="1000" b="1" spc="-60" dirty="0">
                        <a:solidFill>
                          <a:srgbClr val="FFFFFF"/>
                        </a:solidFill>
                        <a:latin typeface="Trebuchet MS"/>
                        <a:ea typeface="+mn-ea"/>
                        <a:cs typeface="Trebuchet MS"/>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solidFill>
                      <a:srgbClr val="4F81BC"/>
                    </a:solidFill>
                  </a:tcPr>
                </a:tc>
                <a:tc>
                  <a:txBody>
                    <a:bodyPr/>
                    <a:lstStyle/>
                    <a:p>
                      <a:pPr marL="36000" algn="ctr">
                        <a:lnSpc>
                          <a:spcPct val="100000"/>
                        </a:lnSpc>
                        <a:spcBef>
                          <a:spcPts val="295"/>
                        </a:spcBef>
                      </a:pPr>
                      <a:r>
                        <a:rPr lang="es-CO" sz="1000" b="1" spc="-60" dirty="0">
                          <a:solidFill>
                            <a:srgbClr val="FFFFFF"/>
                          </a:solidFill>
                          <a:latin typeface="Trebuchet MS"/>
                          <a:ea typeface="+mn-ea"/>
                          <a:cs typeface="Trebuchet MS"/>
                        </a:rPr>
                        <a:t>3.</a:t>
                      </a:r>
                      <a:r>
                        <a:rPr lang="es-CO" sz="1000" b="1" spc="-60" baseline="0" dirty="0">
                          <a:solidFill>
                            <a:srgbClr val="FFFFFF"/>
                          </a:solidFill>
                          <a:latin typeface="Trebuchet MS"/>
                          <a:ea typeface="+mn-ea"/>
                          <a:cs typeface="Trebuchet MS"/>
                        </a:rPr>
                        <a:t> </a:t>
                      </a:r>
                      <a:r>
                        <a:rPr lang="es-CO" sz="1000" b="1" spc="-60" dirty="0">
                          <a:solidFill>
                            <a:srgbClr val="FFFFFF"/>
                          </a:solidFill>
                          <a:latin typeface="Trebuchet MS"/>
                          <a:ea typeface="+mn-ea"/>
                          <a:cs typeface="Trebuchet MS"/>
                        </a:rPr>
                        <a:t>Función comunicativa de la citación de carácter polifónico </a:t>
                      </a:r>
                      <a:endParaRPr sz="1000" b="1" spc="-60" dirty="0">
                        <a:solidFill>
                          <a:srgbClr val="FFFFFF"/>
                        </a:solidFill>
                        <a:latin typeface="Trebuchet MS"/>
                        <a:ea typeface="+mn-ea"/>
                        <a:cs typeface="Trebuchet MS"/>
                      </a:endParaRPr>
                    </a:p>
                  </a:txBody>
                  <a:tcPr marL="0" marR="0" marT="37465" marB="0">
                    <a:lnL w="12700">
                      <a:solidFill>
                        <a:srgbClr val="FFFFFF"/>
                      </a:solidFill>
                      <a:prstDash val="solid"/>
                    </a:lnL>
                    <a:lnR w="6350">
                      <a:solidFill>
                        <a:srgbClr val="FFFFFF"/>
                      </a:solidFill>
                      <a:prstDash val="solid"/>
                    </a:lnR>
                    <a:lnT w="12700">
                      <a:solidFill>
                        <a:srgbClr val="FFFFFF"/>
                      </a:solidFill>
                      <a:prstDash val="solid"/>
                    </a:lnT>
                    <a:solidFill>
                      <a:srgbClr val="4F81BC"/>
                    </a:solidFill>
                  </a:tcPr>
                </a:tc>
                <a:extLst>
                  <a:ext uri="{0D108BD9-81ED-4DB2-BD59-A6C34878D82A}">
                    <a16:rowId xmlns:a16="http://schemas.microsoft.com/office/drawing/2014/main" val="10001"/>
                  </a:ext>
                </a:extLst>
              </a:tr>
              <a:tr h="990600">
                <a:tc>
                  <a:txBody>
                    <a:bodyPr/>
                    <a:lstStyle/>
                    <a:p>
                      <a:pPr marL="36000" algn="ctr">
                        <a:lnSpc>
                          <a:spcPct val="80000"/>
                        </a:lnSpc>
                      </a:pPr>
                      <a:endParaRPr lang="es-CO" sz="950" spc="-65" dirty="0">
                        <a:latin typeface="+mn-lt"/>
                        <a:cs typeface="Arial"/>
                      </a:endParaRPr>
                    </a:p>
                    <a:p>
                      <a:pPr marL="36000" algn="ctr">
                        <a:lnSpc>
                          <a:spcPct val="80000"/>
                        </a:lnSpc>
                      </a:pPr>
                      <a:r>
                        <a:rPr lang="es-CO" sz="950" spc="-65" dirty="0">
                          <a:latin typeface="+mn-lt"/>
                          <a:cs typeface="Arial"/>
                        </a:rPr>
                        <a:t>Está orientada a reproducir/transferir el saber de otros investigadores, comunidades discursivas, tradiciones, disciplinas, con el fin de buscar la</a:t>
                      </a:r>
                      <a:r>
                        <a:rPr lang="es-CO" sz="950" spc="-65" baseline="0" dirty="0">
                          <a:latin typeface="+mn-lt"/>
                          <a:cs typeface="Arial"/>
                        </a:rPr>
                        <a:t> </a:t>
                      </a:r>
                      <a:r>
                        <a:rPr lang="es-CO" sz="950" spc="-65" dirty="0">
                          <a:latin typeface="+mn-lt"/>
                          <a:cs typeface="Arial"/>
                        </a:rPr>
                        <a:t>adhesión del lector a determinadas cuestiones. </a:t>
                      </a:r>
                      <a:r>
                        <a:rPr lang="es-CO" sz="950" spc="-65" dirty="0">
                          <a:solidFill>
                            <a:schemeClr val="tx1"/>
                          </a:solidFill>
                          <a:latin typeface="+mn-lt"/>
                          <a:ea typeface="+mn-ea"/>
                          <a:cs typeface="Arial"/>
                        </a:rPr>
                        <a:t>Expresa concordancia con las fuentes mediante la referencia o valoración positiva de</a:t>
                      </a:r>
                      <a:r>
                        <a:rPr lang="es-CO" sz="950" spc="-65" baseline="0" dirty="0">
                          <a:solidFill>
                            <a:schemeClr val="tx1"/>
                          </a:solidFill>
                          <a:latin typeface="+mn-lt"/>
                          <a:ea typeface="+mn-ea"/>
                          <a:cs typeface="Arial"/>
                        </a:rPr>
                        <a:t> </a:t>
                      </a:r>
                      <a:r>
                        <a:rPr lang="es-CO" sz="950" spc="-65" dirty="0">
                          <a:solidFill>
                            <a:schemeClr val="tx1"/>
                          </a:solidFill>
                          <a:latin typeface="+mn-lt"/>
                          <a:ea typeface="+mn-ea"/>
                          <a:cs typeface="Arial"/>
                        </a:rPr>
                        <a:t>posturas relacionadas con el tema; o indica que se seguirán las recomendaciones o aportes de otros para explicar, precisar, contextualizar, ampliar o ejemplificar.</a:t>
                      </a:r>
                    </a:p>
                  </a:txBody>
                  <a:tcPr marL="0" marR="0" marT="4445" marB="0">
                    <a:lnL w="635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72000" algn="ctr">
                        <a:lnSpc>
                          <a:spcPct val="80000"/>
                        </a:lnSpc>
                        <a:spcBef>
                          <a:spcPts val="0"/>
                        </a:spcBef>
                      </a:pPr>
                      <a:endParaRPr lang="es-CO" sz="950" spc="-65" dirty="0">
                        <a:solidFill>
                          <a:schemeClr val="tx1"/>
                        </a:solidFill>
                        <a:latin typeface="+mn-lt"/>
                        <a:ea typeface="+mn-ea"/>
                        <a:cs typeface="Arial"/>
                      </a:endParaRPr>
                    </a:p>
                    <a:p>
                      <a:pPr marL="72000" algn="ctr">
                        <a:lnSpc>
                          <a:spcPct val="80000"/>
                        </a:lnSpc>
                        <a:spcBef>
                          <a:spcPts val="0"/>
                        </a:spcBef>
                      </a:pPr>
                      <a:r>
                        <a:rPr lang="es-CO" sz="950" spc="-65" dirty="0">
                          <a:solidFill>
                            <a:schemeClr val="tx1"/>
                          </a:solidFill>
                          <a:latin typeface="+mn-lt"/>
                          <a:ea typeface="+mn-ea"/>
                          <a:cs typeface="Arial"/>
                        </a:rPr>
                        <a:t>Se orienta a la definición, precisión, explicación, descripción, contraste, alusión o reflexión sobre el significado de uno o varios conceptos, nociones, categorías o procedimientos, a partir de autores, instituciones, diccionarios o instrumentos relacionados con</a:t>
                      </a:r>
                      <a:r>
                        <a:rPr lang="es-CO" sz="950" spc="-65" baseline="0" dirty="0">
                          <a:solidFill>
                            <a:schemeClr val="tx1"/>
                          </a:solidFill>
                          <a:latin typeface="+mn-lt"/>
                          <a:ea typeface="+mn-ea"/>
                          <a:cs typeface="Arial"/>
                        </a:rPr>
                        <a:t> </a:t>
                      </a:r>
                      <a:r>
                        <a:rPr lang="es-CO" sz="950" spc="-65" dirty="0">
                          <a:solidFill>
                            <a:schemeClr val="tx1"/>
                          </a:solidFill>
                          <a:latin typeface="+mn-lt"/>
                          <a:ea typeface="+mn-ea"/>
                          <a:cs typeface="Arial"/>
                        </a:rPr>
                        <a:t>la terminología o las categorías utilizadas en el desarrollo del artículo</a:t>
                      </a:r>
                      <a:r>
                        <a:rPr lang="es-CO" sz="950" spc="-65" baseline="0" dirty="0">
                          <a:solidFill>
                            <a:schemeClr val="tx1"/>
                          </a:solidFill>
                          <a:latin typeface="+mn-lt"/>
                          <a:ea typeface="+mn-ea"/>
                          <a:cs typeface="Arial"/>
                        </a:rPr>
                        <a:t> </a:t>
                      </a:r>
                      <a:r>
                        <a:rPr lang="es-CO" sz="950" spc="-65" dirty="0">
                          <a:solidFill>
                            <a:schemeClr val="tx1"/>
                          </a:solidFill>
                          <a:latin typeface="+mn-lt"/>
                          <a:ea typeface="+mn-ea"/>
                          <a:cs typeface="Arial"/>
                        </a:rPr>
                        <a:t>o trabajo de investigación.</a:t>
                      </a:r>
                      <a:endParaRPr sz="950" spc="-65" dirty="0">
                        <a:solidFill>
                          <a:schemeClr val="tx1"/>
                        </a:solidFill>
                        <a:latin typeface="+mn-lt"/>
                        <a:ea typeface="+mn-ea"/>
                        <a:cs typeface="Arial"/>
                      </a:endParaRPr>
                    </a:p>
                  </a:txBody>
                  <a:tcPr marL="0" marR="0" marT="4445" marB="0">
                    <a:lnL w="1270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97200" marR="244475" algn="ctr">
                        <a:lnSpc>
                          <a:spcPct val="80000"/>
                        </a:lnSpc>
                        <a:spcBef>
                          <a:spcPts val="150"/>
                        </a:spcBef>
                      </a:pPr>
                      <a:endParaRPr lang="es-CO" sz="950" spc="-65" dirty="0">
                        <a:solidFill>
                          <a:schemeClr val="tx1"/>
                        </a:solidFill>
                        <a:latin typeface="+mn-lt"/>
                        <a:ea typeface="+mn-ea"/>
                        <a:cs typeface="Arial"/>
                      </a:endParaRPr>
                    </a:p>
                    <a:p>
                      <a:pPr marL="97200" marR="244475" algn="ctr">
                        <a:lnSpc>
                          <a:spcPct val="80000"/>
                        </a:lnSpc>
                        <a:spcBef>
                          <a:spcPts val="0"/>
                        </a:spcBef>
                        <a:spcAft>
                          <a:spcPts val="600"/>
                        </a:spcAft>
                      </a:pPr>
                      <a:r>
                        <a:rPr lang="es-CO" sz="950" spc="-65" dirty="0">
                          <a:solidFill>
                            <a:schemeClr val="tx1"/>
                          </a:solidFill>
                          <a:latin typeface="+mn-lt"/>
                          <a:ea typeface="+mn-ea"/>
                          <a:cs typeface="Arial"/>
                        </a:rPr>
                        <a:t>La polifonía es el conjunto de citas (directas, indirectas, breves o extensas) que intervienen en un texto de modo referencial, solidario o dialéctico. El autor utiliza dicha serie de citas o voces como intervención colaborativa para contrastar,</a:t>
                      </a:r>
                      <a:r>
                        <a:rPr lang="es-CO" sz="950" spc="-65" baseline="0" dirty="0">
                          <a:solidFill>
                            <a:schemeClr val="tx1"/>
                          </a:solidFill>
                          <a:latin typeface="+mn-lt"/>
                          <a:ea typeface="+mn-ea"/>
                          <a:cs typeface="Arial"/>
                        </a:rPr>
                        <a:t> </a:t>
                      </a:r>
                      <a:r>
                        <a:rPr lang="es-CO" sz="950" spc="-65" dirty="0">
                          <a:solidFill>
                            <a:schemeClr val="tx1"/>
                          </a:solidFill>
                          <a:latin typeface="+mn-lt"/>
                          <a:ea typeface="+mn-ea"/>
                          <a:cs typeface="Arial"/>
                        </a:rPr>
                        <a:t>discernir, especificar, reforzar un punto de vista durante su exposición y argumentación o mostrar la revisión de la literatura existente frente al</a:t>
                      </a:r>
                      <a:r>
                        <a:rPr lang="es-CO" sz="950" spc="-65" baseline="0" dirty="0">
                          <a:solidFill>
                            <a:schemeClr val="tx1"/>
                          </a:solidFill>
                          <a:latin typeface="+mn-lt"/>
                          <a:ea typeface="+mn-ea"/>
                          <a:cs typeface="Arial"/>
                        </a:rPr>
                        <a:t> tema objeto de estudio</a:t>
                      </a:r>
                      <a:r>
                        <a:rPr lang="es-CO" sz="950" spc="-65" dirty="0">
                          <a:solidFill>
                            <a:schemeClr val="tx1"/>
                          </a:solidFill>
                          <a:latin typeface="+mn-lt"/>
                          <a:ea typeface="+mn-ea"/>
                          <a:cs typeface="Arial"/>
                        </a:rPr>
                        <a:t>.</a:t>
                      </a:r>
                      <a:endParaRPr sz="950" spc="-65" dirty="0">
                        <a:solidFill>
                          <a:schemeClr val="tx1"/>
                        </a:solidFill>
                        <a:latin typeface="+mn-lt"/>
                        <a:ea typeface="+mn-ea"/>
                        <a:cs typeface="Arial"/>
                      </a:endParaRPr>
                    </a:p>
                  </a:txBody>
                  <a:tcPr marL="0" marR="0" marT="19050" marB="0">
                    <a:lnL w="12700">
                      <a:solidFill>
                        <a:srgbClr val="FFFFFF"/>
                      </a:solidFill>
                      <a:prstDash val="solid"/>
                    </a:lnL>
                    <a:lnR w="6350">
                      <a:solidFill>
                        <a:srgbClr val="FFFFFF"/>
                      </a:solidFill>
                      <a:prstDash val="solid"/>
                    </a:lnR>
                    <a:lnB w="12700">
                      <a:solidFill>
                        <a:srgbClr val="FFFFFF"/>
                      </a:solidFill>
                      <a:prstDash val="solid"/>
                    </a:lnB>
                    <a:solidFill>
                      <a:srgbClr val="D0D7E8"/>
                    </a:solidFill>
                  </a:tcPr>
                </a:tc>
                <a:extLst>
                  <a:ext uri="{0D108BD9-81ED-4DB2-BD59-A6C34878D82A}">
                    <a16:rowId xmlns:a16="http://schemas.microsoft.com/office/drawing/2014/main" val="10002"/>
                  </a:ext>
                </a:extLst>
              </a:tr>
              <a:tr h="3447270">
                <a:tc>
                  <a:txBody>
                    <a:bodyPr/>
                    <a:lstStyle/>
                    <a:p>
                      <a:pPr marL="91440">
                        <a:lnSpc>
                          <a:spcPct val="100000"/>
                        </a:lnSpc>
                        <a:spcBef>
                          <a:spcPts val="600"/>
                        </a:spcBef>
                      </a:pPr>
                      <a:r>
                        <a:rPr lang="es-CO" sz="1000" spc="-45" noProof="0" dirty="0">
                          <a:latin typeface="Arial"/>
                          <a:cs typeface="Arial"/>
                        </a:rPr>
                        <a:t>Ejemplo</a:t>
                      </a:r>
                      <a:r>
                        <a:rPr sz="1000" spc="-45" dirty="0">
                          <a:latin typeface="Arial"/>
                          <a:cs typeface="Arial"/>
                        </a:rPr>
                        <a:t>:</a:t>
                      </a:r>
                      <a:endParaRPr sz="1000" dirty="0">
                        <a:latin typeface="Arial"/>
                        <a:cs typeface="Arial"/>
                      </a:endParaRPr>
                    </a:p>
                    <a:p>
                      <a:pPr>
                        <a:lnSpc>
                          <a:spcPct val="100000"/>
                        </a:lnSpc>
                        <a:spcBef>
                          <a:spcPts val="50"/>
                        </a:spcBef>
                      </a:pPr>
                      <a:endParaRPr sz="1000" dirty="0">
                        <a:latin typeface="Times New Roman"/>
                        <a:cs typeface="Times New Roman"/>
                      </a:endParaRPr>
                    </a:p>
                  </a:txBody>
                  <a:tcPr marL="0" marR="0" marT="38100" marB="0">
                    <a:lnL w="635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E9ECF4"/>
                    </a:solidFill>
                  </a:tcPr>
                </a:tc>
                <a:tc>
                  <a:txBody>
                    <a:bodyPr/>
                    <a:lstStyle/>
                    <a:p>
                      <a:pPr marL="95250">
                        <a:lnSpc>
                          <a:spcPct val="100000"/>
                        </a:lnSpc>
                        <a:spcBef>
                          <a:spcPts val="300"/>
                        </a:spcBef>
                        <a:spcAft>
                          <a:spcPts val="600"/>
                        </a:spcAft>
                      </a:pPr>
                      <a:r>
                        <a:rPr sz="1000" spc="-45" dirty="0">
                          <a:latin typeface="Arial"/>
                          <a:cs typeface="Arial"/>
                        </a:rPr>
                        <a:t>Ejemplo:</a:t>
                      </a:r>
                      <a:endParaRPr sz="1000" dirty="0">
                        <a:latin typeface="Arial"/>
                        <a:cs typeface="Arial"/>
                      </a:endParaRPr>
                    </a:p>
                    <a:p>
                      <a:pPr marL="95250" marR="97155">
                        <a:lnSpc>
                          <a:spcPct val="90000"/>
                        </a:lnSpc>
                        <a:spcAft>
                          <a:spcPts val="600"/>
                        </a:spcAft>
                      </a:pPr>
                      <a:r>
                        <a:rPr lang="es-CO" sz="950" kern="1200" dirty="0">
                          <a:solidFill>
                            <a:srgbClr val="49452A"/>
                          </a:solidFill>
                          <a:latin typeface="Arial" panose="020B0604020202020204" pitchFamily="34" charset="0"/>
                          <a:ea typeface="+mn-ea"/>
                          <a:cs typeface="Arial" panose="020B0604020202020204" pitchFamily="34" charset="0"/>
                        </a:rPr>
                        <a:t>Para esta </a:t>
                      </a:r>
                      <a:r>
                        <a:rPr lang="es-CO" sz="950" u="none" kern="1200" dirty="0">
                          <a:solidFill>
                            <a:schemeClr val="accent1">
                              <a:lumMod val="75000"/>
                            </a:schemeClr>
                          </a:solidFill>
                          <a:latin typeface="Arial" panose="020B0604020202020204" pitchFamily="34" charset="0"/>
                          <a:ea typeface="+mn-ea"/>
                          <a:cs typeface="Arial" panose="020B0604020202020204" pitchFamily="34" charset="0"/>
                        </a:rPr>
                        <a:t>investigación creemos más pertinente valernos de una clasificación propia sustentada en la propuesta </a:t>
                      </a:r>
                      <a:r>
                        <a:rPr lang="es-CO" sz="950" u="none" kern="1200" dirty="0">
                          <a:solidFill>
                            <a:srgbClr val="00B0F0"/>
                          </a:solidFill>
                          <a:latin typeface="Arial" panose="020B0604020202020204" pitchFamily="34" charset="0"/>
                          <a:ea typeface="+mn-ea"/>
                          <a:cs typeface="Arial" panose="020B0604020202020204" pitchFamily="34" charset="0"/>
                        </a:rPr>
                        <a:t>por </a:t>
                      </a:r>
                      <a:r>
                        <a:rPr lang="es-CO" sz="950" spc="-55" dirty="0">
                          <a:solidFill>
                            <a:srgbClr val="00B0F0"/>
                          </a:solidFill>
                          <a:latin typeface="Arial"/>
                          <a:cs typeface="Arial"/>
                        </a:rPr>
                        <a:t>Lawrence </a:t>
                      </a:r>
                      <a:r>
                        <a:rPr lang="en-US" sz="950" spc="-55" noProof="0" dirty="0">
                          <a:solidFill>
                            <a:srgbClr val="00B0F0"/>
                          </a:solidFill>
                          <a:latin typeface="Arial"/>
                          <a:cs typeface="Arial"/>
                        </a:rPr>
                        <a:t>Luchoomun</a:t>
                      </a:r>
                      <a:r>
                        <a:rPr lang="es-CO" sz="950" spc="-55" dirty="0">
                          <a:solidFill>
                            <a:srgbClr val="00B0F0"/>
                          </a:solidFill>
                          <a:latin typeface="Arial"/>
                          <a:cs typeface="Arial"/>
                        </a:rPr>
                        <a:t> (2012)</a:t>
                      </a:r>
                      <a:r>
                        <a:rPr lang="es-CO" sz="950" kern="1200" dirty="0">
                          <a:solidFill>
                            <a:srgbClr val="49452A"/>
                          </a:solidFill>
                          <a:latin typeface="Arial" panose="020B0604020202020204" pitchFamily="34" charset="0"/>
                          <a:ea typeface="+mn-ea"/>
                          <a:cs typeface="Arial" panose="020B0604020202020204" pitchFamily="34" charset="0"/>
                        </a:rPr>
                        <a:t>,</a:t>
                      </a:r>
                      <a:r>
                        <a:rPr lang="es-CO" sz="950" spc="-55" dirty="0">
                          <a:solidFill>
                            <a:schemeClr val="tx2">
                              <a:lumMod val="60000"/>
                              <a:lumOff val="40000"/>
                            </a:schemeClr>
                          </a:solidFill>
                          <a:latin typeface="Arial"/>
                          <a:cs typeface="Arial"/>
                        </a:rPr>
                        <a:t> </a:t>
                      </a:r>
                      <a:r>
                        <a:rPr lang="es-CO" sz="950" kern="1200" dirty="0">
                          <a:solidFill>
                            <a:schemeClr val="accent1">
                              <a:lumMod val="75000"/>
                            </a:schemeClr>
                          </a:solidFill>
                          <a:latin typeface="Arial" panose="020B0604020202020204" pitchFamily="34" charset="0"/>
                          <a:ea typeface="+mn-ea"/>
                          <a:cs typeface="Arial" panose="020B0604020202020204" pitchFamily="34" charset="0"/>
                        </a:rPr>
                        <a:t>quien toma prestados, a su vez, diferentes recursos de </a:t>
                      </a:r>
                      <a:r>
                        <a:rPr lang="en-US" sz="950" spc="-55" noProof="0" dirty="0">
                          <a:solidFill>
                            <a:srgbClr val="00B0F0"/>
                          </a:solidFill>
                          <a:latin typeface="Arial"/>
                          <a:cs typeface="Arial"/>
                        </a:rPr>
                        <a:t>Maureen</a:t>
                      </a:r>
                      <a:r>
                        <a:rPr lang="es-CO" sz="950" spc="-55" dirty="0">
                          <a:solidFill>
                            <a:srgbClr val="00B0F0"/>
                          </a:solidFill>
                          <a:latin typeface="Arial"/>
                          <a:cs typeface="Arial"/>
                        </a:rPr>
                        <a:t> Turim (1989)</a:t>
                      </a:r>
                      <a:r>
                        <a:rPr lang="es-CO" sz="950" spc="-55" dirty="0">
                          <a:solidFill>
                            <a:schemeClr val="tx2">
                              <a:lumMod val="60000"/>
                              <a:lumOff val="40000"/>
                            </a:schemeClr>
                          </a:solidFill>
                          <a:latin typeface="Arial"/>
                          <a:cs typeface="Arial"/>
                        </a:rPr>
                        <a:t>. </a:t>
                      </a:r>
                      <a:r>
                        <a:rPr lang="es-CO" sz="950" u="none" kern="1200" dirty="0">
                          <a:solidFill>
                            <a:schemeClr val="accent1">
                              <a:lumMod val="75000"/>
                            </a:schemeClr>
                          </a:solidFill>
                          <a:latin typeface="Arial" panose="020B0604020202020204" pitchFamily="34" charset="0"/>
                          <a:ea typeface="+mn-ea"/>
                          <a:cs typeface="Arial" panose="020B0604020202020204" pitchFamily="34" charset="0"/>
                        </a:rPr>
                        <a:t>Partiendo de estos referentes</a:t>
                      </a:r>
                      <a:r>
                        <a:rPr lang="es-CO" sz="950" kern="1200" dirty="0">
                          <a:solidFill>
                            <a:srgbClr val="49452A"/>
                          </a:solidFill>
                          <a:latin typeface="Arial" panose="020B0604020202020204" pitchFamily="34" charset="0"/>
                          <a:ea typeface="+mn-ea"/>
                          <a:cs typeface="Arial" panose="020B0604020202020204" pitchFamily="34" charset="0"/>
                        </a:rPr>
                        <a:t>, llevamos a cabo un trabajo de síntesis, reformulación y aportes que desemboca en seis tipos de </a:t>
                      </a:r>
                      <a:r>
                        <a:rPr lang="es-CO" sz="950" i="1" kern="1200" dirty="0">
                          <a:solidFill>
                            <a:srgbClr val="49452A"/>
                          </a:solidFill>
                          <a:latin typeface="Arial" panose="020B0604020202020204" pitchFamily="34" charset="0"/>
                          <a:ea typeface="+mn-ea"/>
                          <a:cs typeface="Arial" panose="020B0604020202020204" pitchFamily="34" charset="0"/>
                        </a:rPr>
                        <a:t>flashbacks</a:t>
                      </a:r>
                      <a:r>
                        <a:rPr lang="es-CO" sz="950" kern="1200" dirty="0">
                          <a:solidFill>
                            <a:srgbClr val="49452A"/>
                          </a:solidFill>
                          <a:latin typeface="Arial" panose="020B0604020202020204" pitchFamily="34" charset="0"/>
                          <a:ea typeface="+mn-ea"/>
                          <a:cs typeface="Arial" panose="020B0604020202020204" pitchFamily="34" charset="0"/>
                        </a:rPr>
                        <a:t>, diferenciados según la causa que los desencadena</a:t>
                      </a:r>
                      <a:r>
                        <a:rPr sz="950" spc="-45" dirty="0">
                          <a:latin typeface="Arial"/>
                          <a:cs typeface="Arial"/>
                        </a:rPr>
                        <a:t>.</a:t>
                      </a:r>
                      <a:r>
                        <a:rPr lang="es-CO" sz="950" spc="0" baseline="0" dirty="0">
                          <a:latin typeface="Arial"/>
                          <a:cs typeface="Arial"/>
                        </a:rPr>
                        <a:t> </a:t>
                      </a:r>
                    </a:p>
                    <a:p>
                      <a:pPr marL="95250" marR="97155">
                        <a:lnSpc>
                          <a:spcPct val="90000"/>
                        </a:lnSpc>
                        <a:spcAft>
                          <a:spcPts val="600"/>
                        </a:spcAft>
                      </a:pPr>
                      <a:r>
                        <a:rPr lang="es-CO" sz="950" kern="1200" dirty="0">
                          <a:solidFill>
                            <a:srgbClr val="49452A"/>
                          </a:solidFill>
                          <a:latin typeface="Arial" panose="020B0604020202020204" pitchFamily="34" charset="0"/>
                          <a:ea typeface="+mn-ea"/>
                          <a:cs typeface="Arial" panose="020B0604020202020204" pitchFamily="34" charset="0"/>
                        </a:rPr>
                        <a:t>[…] </a:t>
                      </a:r>
                    </a:p>
                    <a:p>
                      <a:pPr marL="95250" marR="97155">
                        <a:lnSpc>
                          <a:spcPct val="90000"/>
                        </a:lnSpc>
                        <a:spcAft>
                          <a:spcPts val="600"/>
                        </a:spcAft>
                      </a:pPr>
                      <a:r>
                        <a:rPr lang="es-CO" sz="950" u="none" kern="1200" dirty="0">
                          <a:solidFill>
                            <a:schemeClr val="accent1">
                              <a:lumMod val="75000"/>
                            </a:schemeClr>
                          </a:solidFill>
                          <a:latin typeface="Arial" panose="020B0604020202020204" pitchFamily="34" charset="0"/>
                          <a:ea typeface="+mn-ea"/>
                          <a:cs typeface="Arial" panose="020B0604020202020204" pitchFamily="34" charset="0"/>
                        </a:rPr>
                        <a:t>Establecidos los fundamentos teóricos del </a:t>
                      </a:r>
                      <a:r>
                        <a:rPr lang="es-CO" sz="950" i="1" u="none" kern="1200" dirty="0">
                          <a:solidFill>
                            <a:schemeClr val="accent1">
                              <a:lumMod val="75000"/>
                            </a:schemeClr>
                          </a:solidFill>
                          <a:latin typeface="Arial" panose="020B0604020202020204" pitchFamily="34" charset="0"/>
                          <a:ea typeface="+mn-ea"/>
                          <a:cs typeface="Arial" panose="020B0604020202020204" pitchFamily="34" charset="0"/>
                        </a:rPr>
                        <a:t>flashback</a:t>
                      </a:r>
                      <a:r>
                        <a:rPr lang="es-CO" sz="950" u="none" kern="1200" dirty="0">
                          <a:solidFill>
                            <a:schemeClr val="accent1">
                              <a:lumMod val="75000"/>
                            </a:schemeClr>
                          </a:solidFill>
                          <a:latin typeface="Arial" panose="020B0604020202020204" pitchFamily="34" charset="0"/>
                          <a:ea typeface="+mn-ea"/>
                          <a:cs typeface="Arial" panose="020B0604020202020204" pitchFamily="34" charset="0"/>
                        </a:rPr>
                        <a:t>, pasamos a trazar los correspondientes a la otra figura narratológica importante para nuestros intereses: la metalepsis. Este procedimiento es acuñado por</a:t>
                      </a:r>
                      <a:r>
                        <a:rPr lang="es-CO" sz="950" kern="1200" dirty="0">
                          <a:solidFill>
                            <a:srgbClr val="49452A"/>
                          </a:solidFill>
                          <a:latin typeface="Arial" panose="020B0604020202020204" pitchFamily="34" charset="0"/>
                          <a:ea typeface="+mn-ea"/>
                          <a:cs typeface="Arial" panose="020B0604020202020204" pitchFamily="34" charset="0"/>
                        </a:rPr>
                        <a:t> </a:t>
                      </a:r>
                      <a:r>
                        <a:rPr lang="es-CO" sz="950" spc="-55" dirty="0">
                          <a:solidFill>
                            <a:srgbClr val="00B0F0"/>
                          </a:solidFill>
                          <a:latin typeface="Arial"/>
                          <a:ea typeface="+mn-ea"/>
                          <a:cs typeface="Arial"/>
                        </a:rPr>
                        <a:t>Gerard Genette en Figuras III ([1972] 1989)</a:t>
                      </a:r>
                      <a:r>
                        <a:rPr lang="es-CO" sz="950" spc="-55" dirty="0">
                          <a:solidFill>
                            <a:schemeClr val="tx2">
                              <a:lumMod val="60000"/>
                              <a:lumOff val="40000"/>
                            </a:schemeClr>
                          </a:solidFill>
                          <a:latin typeface="Arial"/>
                          <a:ea typeface="+mn-ea"/>
                          <a:cs typeface="Arial"/>
                        </a:rPr>
                        <a:t> </a:t>
                      </a:r>
                      <a:r>
                        <a:rPr lang="es-CO" sz="950" kern="1200" dirty="0">
                          <a:solidFill>
                            <a:schemeClr val="accent1">
                              <a:lumMod val="75000"/>
                            </a:schemeClr>
                          </a:solidFill>
                          <a:latin typeface="Arial" panose="020B0604020202020204" pitchFamily="34" charset="0"/>
                          <a:ea typeface="+mn-ea"/>
                          <a:cs typeface="Arial" panose="020B0604020202020204" pitchFamily="34" charset="0"/>
                        </a:rPr>
                        <a:t>para</a:t>
                      </a:r>
                      <a:r>
                        <a:rPr lang="es-CO" sz="950" kern="1200" dirty="0">
                          <a:solidFill>
                            <a:srgbClr val="49452A"/>
                          </a:solidFill>
                          <a:latin typeface="Arial" panose="020B0604020202020204" pitchFamily="34" charset="0"/>
                          <a:ea typeface="+mn-ea"/>
                          <a:cs typeface="Arial" panose="020B0604020202020204" pitchFamily="34" charset="0"/>
                        </a:rPr>
                        <a:t> aglutinar todas aquellas transgresiones que se producen entre los diferentes niveles narrativos que conforman una ficción; o lo que es lo mismo, a aquellos entrometimientos que personajes o narradores llevan a cabo en territorios en los que debería estar vedado su ingreso o manipulación </a:t>
                      </a:r>
                      <a:r>
                        <a:rPr lang="es-CO" sz="950" spc="-55" dirty="0">
                          <a:solidFill>
                            <a:srgbClr val="00B0F0"/>
                          </a:solidFill>
                          <a:latin typeface="Arial"/>
                          <a:ea typeface="+mn-ea"/>
                          <a:cs typeface="Arial"/>
                        </a:rPr>
                        <a:t>(Genette 1989)</a:t>
                      </a:r>
                      <a:r>
                        <a:rPr lang="es-CO" sz="950" kern="1200" dirty="0">
                          <a:solidFill>
                            <a:srgbClr val="49452A"/>
                          </a:solidFill>
                          <a:latin typeface="Arial" panose="020B0604020202020204" pitchFamily="34" charset="0"/>
                          <a:ea typeface="+mn-ea"/>
                          <a:cs typeface="Arial" panose="020B0604020202020204" pitchFamily="34" charset="0"/>
                        </a:rPr>
                        <a:t>.*</a:t>
                      </a:r>
                      <a:endParaRPr lang="es-CO" sz="950" dirty="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E9ECF4"/>
                    </a:solidFill>
                  </a:tcPr>
                </a:tc>
                <a:tc>
                  <a:txBody>
                    <a:bodyPr/>
                    <a:lstStyle/>
                    <a:p>
                      <a:pPr marL="95885">
                        <a:lnSpc>
                          <a:spcPct val="100000"/>
                        </a:lnSpc>
                        <a:spcBef>
                          <a:spcPts val="300"/>
                        </a:spcBef>
                        <a:spcAft>
                          <a:spcPts val="600"/>
                        </a:spcAft>
                      </a:pPr>
                      <a:r>
                        <a:rPr sz="1000" spc="-45" dirty="0">
                          <a:solidFill>
                            <a:schemeClr val="tx1"/>
                          </a:solidFill>
                          <a:latin typeface="Arial"/>
                          <a:ea typeface="+mn-ea"/>
                          <a:cs typeface="Arial"/>
                        </a:rPr>
                        <a:t>Ejemplo</a:t>
                      </a:r>
                      <a:r>
                        <a:rPr sz="1000" spc="-45" dirty="0">
                          <a:latin typeface="Arial"/>
                          <a:cs typeface="Arial"/>
                        </a:rPr>
                        <a:t>:</a:t>
                      </a:r>
                      <a:endParaRPr sz="1000" dirty="0">
                        <a:latin typeface="Arial"/>
                        <a:cs typeface="Arial"/>
                      </a:endParaRPr>
                    </a:p>
                    <a:p>
                      <a:pPr marL="95885" marR="101600">
                        <a:lnSpc>
                          <a:spcPct val="90000"/>
                        </a:lnSpc>
                      </a:pPr>
                      <a:r>
                        <a:rPr lang="es-CO" sz="950" spc="-15" dirty="0">
                          <a:solidFill>
                            <a:srgbClr val="49452A"/>
                          </a:solidFill>
                          <a:latin typeface="Arial"/>
                          <a:cs typeface="Arial"/>
                        </a:rPr>
                        <a:t>El uso del </a:t>
                      </a:r>
                      <a:r>
                        <a:rPr lang="es-CO" sz="950" i="1" spc="-15" dirty="0">
                          <a:solidFill>
                            <a:srgbClr val="49452A"/>
                          </a:solidFill>
                          <a:latin typeface="Arial"/>
                          <a:cs typeface="Arial"/>
                        </a:rPr>
                        <a:t>flashback</a:t>
                      </a:r>
                      <a:r>
                        <a:rPr lang="es-CO" sz="950" spc="-15" dirty="0">
                          <a:solidFill>
                            <a:srgbClr val="49452A"/>
                          </a:solidFill>
                          <a:latin typeface="Arial"/>
                          <a:cs typeface="Arial"/>
                        </a:rPr>
                        <a:t> metaléptico también conlleva implicaciones en la dimensión psicológica del personaje principal […]. </a:t>
                      </a:r>
                      <a:r>
                        <a:rPr lang="es-CO" sz="950" kern="1200" spc="-90" dirty="0">
                          <a:solidFill>
                            <a:srgbClr val="00B0F0"/>
                          </a:solidFill>
                          <a:latin typeface="Arial"/>
                          <a:ea typeface="+mn-ea"/>
                          <a:cs typeface="Arial"/>
                        </a:rPr>
                        <a:t>Sánchez Vidal (1988) y D’Lugo (1991)</a:t>
                      </a:r>
                      <a:r>
                        <a:rPr lang="es-CO" sz="950" spc="-15" dirty="0">
                          <a:solidFill>
                            <a:srgbClr val="49452A"/>
                          </a:solidFill>
                          <a:latin typeface="Arial"/>
                          <a:cs typeface="Arial"/>
                        </a:rPr>
                        <a:t> </a:t>
                      </a:r>
                      <a:r>
                        <a:rPr lang="es-CO" sz="950" spc="-15" dirty="0">
                          <a:solidFill>
                            <a:schemeClr val="accent1">
                              <a:lumMod val="75000"/>
                            </a:schemeClr>
                          </a:solidFill>
                          <a:latin typeface="Arial"/>
                          <a:cs typeface="Arial"/>
                        </a:rPr>
                        <a:t>coinciden en señalar que</a:t>
                      </a:r>
                      <a:r>
                        <a:rPr lang="es-CO" sz="950" spc="-15" dirty="0">
                          <a:solidFill>
                            <a:srgbClr val="49452A"/>
                          </a:solidFill>
                          <a:latin typeface="Arial"/>
                          <a:cs typeface="Arial"/>
                        </a:rPr>
                        <a:t> el proceso en que se embarca Luis le supone un efecto catártico en cuanto consigue rescatar del olvido recuerdos perdidos en su memoria. </a:t>
                      </a:r>
                      <a:r>
                        <a:rPr lang="es-CO" sz="950" spc="-15" dirty="0">
                          <a:solidFill>
                            <a:schemeClr val="accent1">
                              <a:lumMod val="75000"/>
                            </a:schemeClr>
                          </a:solidFill>
                          <a:latin typeface="Arial"/>
                          <a:cs typeface="Arial"/>
                        </a:rPr>
                        <a:t>De modo semejante</a:t>
                      </a:r>
                      <a:r>
                        <a:rPr lang="es-CO" sz="950" spc="-15" dirty="0">
                          <a:solidFill>
                            <a:srgbClr val="49452A"/>
                          </a:solidFill>
                          <a:latin typeface="Arial"/>
                          <a:cs typeface="Arial"/>
                        </a:rPr>
                        <a:t>, </a:t>
                      </a:r>
                      <a:r>
                        <a:rPr lang="es-CO" sz="950" kern="1200" spc="-90" dirty="0">
                          <a:solidFill>
                            <a:srgbClr val="00B0F0"/>
                          </a:solidFill>
                          <a:latin typeface="Arial"/>
                          <a:ea typeface="+mn-ea"/>
                          <a:cs typeface="Arial"/>
                        </a:rPr>
                        <a:t>Stone (2014)</a:t>
                      </a:r>
                      <a:r>
                        <a:rPr lang="es-CO" sz="950" spc="-15" dirty="0">
                          <a:solidFill>
                            <a:srgbClr val="00B0F0"/>
                          </a:solidFill>
                          <a:latin typeface="Arial"/>
                          <a:cs typeface="Arial"/>
                        </a:rPr>
                        <a:t> </a:t>
                      </a:r>
                      <a:r>
                        <a:rPr lang="es-CO" sz="950" spc="-15" dirty="0">
                          <a:solidFill>
                            <a:schemeClr val="accent1">
                              <a:lumMod val="75000"/>
                            </a:schemeClr>
                          </a:solidFill>
                          <a:latin typeface="Arial"/>
                          <a:cs typeface="Arial"/>
                        </a:rPr>
                        <a:t>plantea que</a:t>
                      </a:r>
                      <a:r>
                        <a:rPr lang="es-CO" sz="950" spc="-15" dirty="0">
                          <a:solidFill>
                            <a:srgbClr val="49452A"/>
                          </a:solidFill>
                          <a:latin typeface="Arial"/>
                          <a:cs typeface="Arial"/>
                        </a:rPr>
                        <a:t> Luis emprende una «odisea psicoterapéutica» a lo largo de su estadía en Segovia, </a:t>
                      </a:r>
                      <a:r>
                        <a:rPr lang="es-CO" sz="950" spc="-15" dirty="0">
                          <a:solidFill>
                            <a:schemeClr val="accent1">
                              <a:lumMod val="75000"/>
                            </a:schemeClr>
                          </a:solidFill>
                          <a:latin typeface="Arial"/>
                          <a:cs typeface="Arial"/>
                        </a:rPr>
                        <a:t>aseveración de la que se desprenden connotaciones terapéuticas que sugerirían, a su vez</a:t>
                      </a:r>
                      <a:r>
                        <a:rPr lang="es-CO" sz="950" spc="-15" dirty="0">
                          <a:solidFill>
                            <a:srgbClr val="49452A"/>
                          </a:solidFill>
                          <a:latin typeface="Arial"/>
                          <a:cs typeface="Arial"/>
                        </a:rPr>
                        <a:t>, un cierto reequilibrio psicológico de este al final de su inmersión en el pasado. </a:t>
                      </a:r>
                      <a:r>
                        <a:rPr lang="es-CO" sz="950" kern="1200" spc="-90" dirty="0">
                          <a:solidFill>
                            <a:srgbClr val="00B0F0"/>
                          </a:solidFill>
                          <a:latin typeface="Arial"/>
                          <a:ea typeface="+mn-ea"/>
                          <a:cs typeface="Arial"/>
                        </a:rPr>
                        <a:t>D’Lugo (1991, p. 121)</a:t>
                      </a:r>
                      <a:r>
                        <a:rPr lang="es-CO" sz="950" spc="-15" dirty="0">
                          <a:solidFill>
                            <a:srgbClr val="49452A"/>
                          </a:solidFill>
                          <a:latin typeface="Arial"/>
                          <a:cs typeface="Arial"/>
                        </a:rPr>
                        <a:t> </a:t>
                      </a:r>
                      <a:r>
                        <a:rPr lang="es-CO" sz="950" spc="-15" dirty="0">
                          <a:solidFill>
                            <a:schemeClr val="accent1">
                              <a:lumMod val="75000"/>
                            </a:schemeClr>
                          </a:solidFill>
                          <a:latin typeface="Arial"/>
                          <a:cs typeface="Arial"/>
                        </a:rPr>
                        <a:t>observa, en particular</a:t>
                      </a:r>
                      <a:r>
                        <a:rPr lang="es-CO" sz="950" spc="-15" dirty="0">
                          <a:solidFill>
                            <a:srgbClr val="49452A"/>
                          </a:solidFill>
                          <a:latin typeface="Arial"/>
                          <a:cs typeface="Arial"/>
                        </a:rPr>
                        <a:t>, dos fases diferentes en la relación de este con sus remembranzas […].</a:t>
                      </a:r>
                    </a:p>
                    <a:p>
                      <a:pPr marL="95885" marR="101600">
                        <a:lnSpc>
                          <a:spcPct val="90000"/>
                        </a:lnSpc>
                      </a:pPr>
                      <a:r>
                        <a:rPr lang="es-CO" sz="950" spc="-15" dirty="0">
                          <a:solidFill>
                            <a:schemeClr val="accent1">
                              <a:lumMod val="75000"/>
                            </a:schemeClr>
                          </a:solidFill>
                          <a:latin typeface="Arial"/>
                          <a:cs typeface="Arial"/>
                        </a:rPr>
                        <a:t>Sin embargo, estamos en desacuerdo con este razonamiento, como también, por extensión,</a:t>
                      </a:r>
                    </a:p>
                    <a:p>
                      <a:pPr marL="95885" marR="101600">
                        <a:lnSpc>
                          <a:spcPct val="90000"/>
                        </a:lnSpc>
                      </a:pPr>
                      <a:r>
                        <a:rPr lang="es-CO" sz="950" spc="-15" dirty="0">
                          <a:solidFill>
                            <a:schemeClr val="accent1">
                              <a:lumMod val="75000"/>
                            </a:schemeClr>
                          </a:solidFill>
                          <a:latin typeface="Arial"/>
                          <a:cs typeface="Arial"/>
                        </a:rPr>
                        <a:t>con</a:t>
                      </a:r>
                      <a:r>
                        <a:rPr lang="es-CO" sz="950" spc="-15" dirty="0">
                          <a:solidFill>
                            <a:srgbClr val="49452A"/>
                          </a:solidFill>
                          <a:latin typeface="Arial"/>
                          <a:cs typeface="Arial"/>
                        </a:rPr>
                        <a:t> </a:t>
                      </a:r>
                      <a:r>
                        <a:rPr lang="es-CO" sz="950" spc="-15" dirty="0">
                          <a:solidFill>
                            <a:schemeClr val="accent1">
                              <a:lumMod val="75000"/>
                            </a:schemeClr>
                          </a:solidFill>
                          <a:latin typeface="Arial"/>
                          <a:cs typeface="Arial"/>
                        </a:rPr>
                        <a:t>los de </a:t>
                      </a:r>
                      <a:r>
                        <a:rPr lang="es-CO" sz="950" kern="1200" spc="-90" dirty="0">
                          <a:solidFill>
                            <a:srgbClr val="00B0F0"/>
                          </a:solidFill>
                          <a:latin typeface="Arial"/>
                          <a:ea typeface="+mn-ea"/>
                          <a:cs typeface="Arial"/>
                        </a:rPr>
                        <a:t>Sánchez Vidal (1988) y Stone (2014)</a:t>
                      </a:r>
                      <a:r>
                        <a:rPr lang="es-CO" sz="950" spc="-15" dirty="0">
                          <a:solidFill>
                            <a:srgbClr val="49452A"/>
                          </a:solidFill>
                          <a:latin typeface="Arial"/>
                          <a:cs typeface="Arial"/>
                        </a:rPr>
                        <a:t>. El problema del protagonista estriba en que a lo largo de su periplo nunca dejará de permanecer prisionero de esos recuerdos que le sobrevienen.*</a:t>
                      </a:r>
                    </a:p>
                    <a:p>
                      <a:pPr marL="95885" marR="101600">
                        <a:lnSpc>
                          <a:spcPct val="90000"/>
                        </a:lnSpc>
                      </a:pPr>
                      <a:endParaRPr sz="950" dirty="0">
                        <a:latin typeface="Arial"/>
                        <a:cs typeface="Arial"/>
                      </a:endParaRPr>
                    </a:p>
                    <a:p>
                      <a:pPr marL="72000" marR="0" indent="0" defTabSz="914400" eaLnBrk="1" fontAlgn="auto" latinLnBrk="0" hangingPunct="1">
                        <a:lnSpc>
                          <a:spcPct val="100000"/>
                        </a:lnSpc>
                        <a:spcBef>
                          <a:spcPts val="0"/>
                        </a:spcBef>
                        <a:spcAft>
                          <a:spcPts val="0"/>
                        </a:spcAft>
                        <a:buClrTx/>
                        <a:buSzTx/>
                        <a:buFontTx/>
                        <a:buNone/>
                        <a:tabLst/>
                        <a:defRPr/>
                      </a:pPr>
                      <a:r>
                        <a:rPr lang="es-CO" sz="600" spc="-45" dirty="0">
                          <a:latin typeface="Arial"/>
                          <a:cs typeface="Arial"/>
                        </a:rPr>
                        <a:t>* Planes Pedreño, J.  A. (2018). El presente devorado por el pasado: declinaciones del flashback metaléptico y sus resonancias en el discurso memorístico de </a:t>
                      </a:r>
                      <a:r>
                        <a:rPr lang="es-CO" sz="600" i="1" spc="-45" dirty="0">
                          <a:latin typeface="Arial"/>
                          <a:cs typeface="Arial"/>
                        </a:rPr>
                        <a:t>La prima Angélica</a:t>
                      </a:r>
                      <a:r>
                        <a:rPr lang="es-CO" sz="600" spc="-45" dirty="0">
                          <a:latin typeface="Arial"/>
                          <a:cs typeface="Arial"/>
                        </a:rPr>
                        <a:t>. </a:t>
                      </a:r>
                      <a:r>
                        <a:rPr lang="en-US" sz="600" i="1" spc="-45" noProof="0" dirty="0">
                          <a:latin typeface="Arial"/>
                          <a:cs typeface="Arial"/>
                        </a:rPr>
                        <a:t>Hispanic Research Journal</a:t>
                      </a:r>
                      <a:r>
                        <a:rPr lang="es-CO" sz="600" spc="-45" dirty="0">
                          <a:latin typeface="Arial"/>
                          <a:cs typeface="Arial"/>
                        </a:rPr>
                        <a:t>, </a:t>
                      </a:r>
                      <a:r>
                        <a:rPr lang="es-CO" sz="600" i="1" spc="-45" dirty="0">
                          <a:latin typeface="Arial"/>
                          <a:cs typeface="Arial"/>
                        </a:rPr>
                        <a:t>19</a:t>
                      </a:r>
                      <a:r>
                        <a:rPr lang="es-CO" sz="600" spc="-45" dirty="0">
                          <a:latin typeface="Arial"/>
                          <a:cs typeface="Arial"/>
                        </a:rPr>
                        <a:t>(1), 89-104. </a:t>
                      </a:r>
                      <a:endParaRPr lang="es-CO" sz="600" spc="-30" dirty="0">
                        <a:latin typeface="Arial"/>
                        <a:cs typeface="Arial"/>
                      </a:endParaRPr>
                    </a:p>
                  </a:txBody>
                  <a:tcPr marL="0" marR="0" marT="38100" marB="0">
                    <a:lnL w="12700">
                      <a:solidFill>
                        <a:srgbClr val="FFFFFF"/>
                      </a:solidFill>
                      <a:prstDash val="solid"/>
                    </a:lnL>
                    <a:lnR w="6350">
                      <a:solidFill>
                        <a:srgbClr val="FFFFFF"/>
                      </a:solidFill>
                      <a:prstDash val="solid"/>
                    </a:lnR>
                    <a:lnT w="12700">
                      <a:solidFill>
                        <a:srgbClr val="FFFFFF"/>
                      </a:solidFill>
                      <a:prstDash val="solid"/>
                    </a:lnT>
                    <a:lnB w="6350">
                      <a:solidFill>
                        <a:srgbClr val="FFFFFF"/>
                      </a:solidFill>
                      <a:prstDash val="solid"/>
                    </a:lnB>
                    <a:solidFill>
                      <a:srgbClr val="E9ECF4"/>
                    </a:solidFill>
                  </a:tcPr>
                </a:tc>
                <a:extLst>
                  <a:ext uri="{0D108BD9-81ED-4DB2-BD59-A6C34878D82A}">
                    <a16:rowId xmlns:a16="http://schemas.microsoft.com/office/drawing/2014/main" val="10003"/>
                  </a:ext>
                </a:extLst>
              </a:tr>
            </a:tbl>
          </a:graphicData>
        </a:graphic>
      </p:graphicFrame>
      <p:sp>
        <p:nvSpPr>
          <p:cNvPr id="3" name="object 3"/>
          <p:cNvSpPr/>
          <p:nvPr/>
        </p:nvSpPr>
        <p:spPr>
          <a:xfrm>
            <a:off x="106273" y="0"/>
            <a:ext cx="903732" cy="437388"/>
          </a:xfrm>
          <a:prstGeom prst="rect">
            <a:avLst/>
          </a:prstGeom>
          <a:blipFill>
            <a:blip r:embed="rId3" cstate="print"/>
            <a:stretch>
              <a:fillRect/>
            </a:stretch>
          </a:blipFill>
        </p:spPr>
        <p:txBody>
          <a:bodyPr wrap="square" lIns="0" tIns="0" rIns="0" bIns="0" rtlCol="0"/>
          <a:lstStyle/>
          <a:p>
            <a:r>
              <a:rPr lang="es-CO" dirty="0"/>
              <a:t>   </a:t>
            </a:r>
            <a:endParaRPr dirty="0"/>
          </a:p>
        </p:txBody>
      </p:sp>
      <p:sp>
        <p:nvSpPr>
          <p:cNvPr id="4" name="object 4"/>
          <p:cNvSpPr/>
          <p:nvPr/>
        </p:nvSpPr>
        <p:spPr>
          <a:xfrm flipH="1">
            <a:off x="1045464" y="43887"/>
            <a:ext cx="45719" cy="323156"/>
          </a:xfrm>
          <a:custGeom>
            <a:avLst/>
            <a:gdLst/>
            <a:ahLst/>
            <a:cxnLst/>
            <a:rect l="l" t="t" r="r" b="b"/>
            <a:pathLst>
              <a:path h="288290">
                <a:moveTo>
                  <a:pt x="0" y="0"/>
                </a:moveTo>
                <a:lnTo>
                  <a:pt x="0" y="288036"/>
                </a:lnTo>
              </a:path>
            </a:pathLst>
          </a:custGeom>
          <a:ln w="9144">
            <a:solidFill>
              <a:srgbClr val="FFFFFF"/>
            </a:solidFill>
          </a:ln>
        </p:spPr>
        <p:txBody>
          <a:bodyPr wrap="square" lIns="0" tIns="0" rIns="0" bIns="0" rtlCol="0"/>
          <a:lstStyle/>
          <a:p>
            <a:endParaRPr/>
          </a:p>
        </p:txBody>
      </p:sp>
      <p:sp>
        <p:nvSpPr>
          <p:cNvPr id="5" name="CuadroTexto 4"/>
          <p:cNvSpPr txBox="1"/>
          <p:nvPr/>
        </p:nvSpPr>
        <p:spPr>
          <a:xfrm>
            <a:off x="2400300" y="0"/>
            <a:ext cx="4343400" cy="507831"/>
          </a:xfrm>
          <a:prstGeom prst="rect">
            <a:avLst/>
          </a:prstGeom>
          <a:noFill/>
        </p:spPr>
        <p:txBody>
          <a:bodyPr wrap="square" rtlCol="0">
            <a:spAutoFit/>
          </a:bodyPr>
          <a:lstStyle/>
          <a:p>
            <a:pPr algn="ctr"/>
            <a:r>
              <a:rPr lang="es-CO" sz="1400" b="1" spc="-105" dirty="0">
                <a:solidFill>
                  <a:srgbClr val="FFFFFF"/>
                </a:solidFill>
                <a:latin typeface="Trebuchet MS"/>
                <a:cs typeface="Trebuchet MS"/>
              </a:rPr>
              <a:t>Funciones comunicativas en la citación</a:t>
            </a:r>
          </a:p>
          <a:p>
            <a:pPr algn="ctr"/>
            <a:r>
              <a:rPr lang="es-CO" sz="1200" b="1" spc="-105" dirty="0">
                <a:solidFill>
                  <a:srgbClr val="FFFFFF"/>
                </a:solidFill>
                <a:latin typeface="Trebuchet MS"/>
              </a:rPr>
              <a:t>(Sánchez Upegui, 2016, pp. 214-222)</a:t>
            </a:r>
            <a:endParaRPr lang="es-CO" sz="1200" dirty="0"/>
          </a:p>
        </p:txBody>
      </p:sp>
      <p:sp>
        <p:nvSpPr>
          <p:cNvPr id="6" name="CuadroTexto 5"/>
          <p:cNvSpPr txBox="1"/>
          <p:nvPr/>
        </p:nvSpPr>
        <p:spPr>
          <a:xfrm>
            <a:off x="0" y="2190750"/>
            <a:ext cx="2978331" cy="3009285"/>
          </a:xfrm>
          <a:prstGeom prst="rect">
            <a:avLst/>
          </a:prstGeom>
          <a:noFill/>
        </p:spPr>
        <p:txBody>
          <a:bodyPr wrap="square" rtlCol="0">
            <a:spAutoFit/>
          </a:bodyPr>
          <a:lstStyle/>
          <a:p>
            <a:pPr>
              <a:lnSpc>
                <a:spcPct val="90000"/>
              </a:lnSpc>
              <a:spcAft>
                <a:spcPts val="600"/>
              </a:spcAft>
            </a:pPr>
            <a:r>
              <a:rPr lang="es-CO" sz="950" dirty="0">
                <a:solidFill>
                  <a:srgbClr val="49452A"/>
                </a:solidFill>
                <a:latin typeface="Arial" panose="020B0604020202020204" pitchFamily="34" charset="0"/>
                <a:cs typeface="Arial" panose="020B0604020202020204" pitchFamily="34" charset="0"/>
              </a:rPr>
              <a:t>Este artículo tiene como propósito averiguar cuáles son las resonancias semánticas que el </a:t>
            </a:r>
            <a:r>
              <a:rPr lang="es-CO" sz="950" i="1" dirty="0">
                <a:solidFill>
                  <a:srgbClr val="49452A"/>
                </a:solidFill>
                <a:latin typeface="Arial" panose="020B0604020202020204" pitchFamily="34" charset="0"/>
                <a:cs typeface="Arial" panose="020B0604020202020204" pitchFamily="34" charset="0"/>
              </a:rPr>
              <a:t>flashback</a:t>
            </a:r>
            <a:r>
              <a:rPr lang="es-CO" sz="950" dirty="0">
                <a:solidFill>
                  <a:srgbClr val="49452A"/>
                </a:solidFill>
                <a:latin typeface="Arial" panose="020B0604020202020204" pitchFamily="34" charset="0"/>
                <a:cs typeface="Arial" panose="020B0604020202020204" pitchFamily="34" charset="0"/>
              </a:rPr>
              <a:t> metaléptico propicia en una obra clave de la Transición Española como</a:t>
            </a:r>
            <a:r>
              <a:rPr lang="es-CO" sz="950" i="1" dirty="0">
                <a:solidFill>
                  <a:srgbClr val="49452A"/>
                </a:solidFill>
                <a:latin typeface="Arial" panose="020B0604020202020204" pitchFamily="34" charset="0"/>
                <a:cs typeface="Arial" panose="020B0604020202020204" pitchFamily="34" charset="0"/>
              </a:rPr>
              <a:t> La prima Angélica </a:t>
            </a:r>
            <a:r>
              <a:rPr lang="es-CO" sz="950" dirty="0">
                <a:solidFill>
                  <a:srgbClr val="49452A"/>
                </a:solidFill>
                <a:latin typeface="Arial" panose="020B0604020202020204" pitchFamily="34" charset="0"/>
                <a:cs typeface="Arial" panose="020B0604020202020204" pitchFamily="34" charset="0"/>
              </a:rPr>
              <a:t>de Carlos Saura. </a:t>
            </a:r>
            <a:r>
              <a:rPr lang="es-CO" sz="950" spc="-90" dirty="0">
                <a:solidFill>
                  <a:srgbClr val="00B0F0"/>
                </a:solidFill>
                <a:latin typeface="Arial"/>
                <a:cs typeface="Arial"/>
              </a:rPr>
              <a:t>José Jurado Morales (2011, pp. 357-359)</a:t>
            </a:r>
            <a:r>
              <a:rPr lang="es-CO" sz="950" dirty="0">
                <a:solidFill>
                  <a:srgbClr val="49452A"/>
                </a:solidFill>
                <a:latin typeface="Arial" panose="020B0604020202020204" pitchFamily="34" charset="0"/>
                <a:cs typeface="Arial" panose="020B0604020202020204" pitchFamily="34" charset="0"/>
              </a:rPr>
              <a:t> </a:t>
            </a:r>
            <a:r>
              <a:rPr lang="es-CO" sz="950" spc="-90" dirty="0">
                <a:solidFill>
                  <a:schemeClr val="accent1">
                    <a:lumMod val="75000"/>
                  </a:schemeClr>
                </a:solidFill>
                <a:latin typeface="Arial"/>
                <a:cs typeface="Arial"/>
              </a:rPr>
              <a:t>explica que </a:t>
            </a:r>
            <a:r>
              <a:rPr lang="es-CO" sz="950" dirty="0">
                <a:solidFill>
                  <a:srgbClr val="49452A"/>
                </a:solidFill>
                <a:latin typeface="Arial" panose="020B0604020202020204" pitchFamily="34" charset="0"/>
                <a:cs typeface="Arial" panose="020B0604020202020204" pitchFamily="34" charset="0"/>
              </a:rPr>
              <a:t>la irrupción de este filme constituye un reflejo de las transformaciones sociopolíticas experimentadas en España a pesar de su tortuoso itinerario: el guion encuentra continuas objeciones en los órganos de censura de la moribunda dictadura franquista y, luego, la película sufre distintos actos de boicot y vandalismo en algunas salas de proyección a partir de su estreno en Madrid y Barcelona.</a:t>
            </a:r>
          </a:p>
          <a:p>
            <a:pPr>
              <a:lnSpc>
                <a:spcPct val="90000"/>
              </a:lnSpc>
            </a:pPr>
            <a:r>
              <a:rPr lang="es-CO" sz="950" dirty="0">
                <a:solidFill>
                  <a:srgbClr val="49452A"/>
                </a:solidFill>
                <a:latin typeface="Arial" panose="020B0604020202020204" pitchFamily="34" charset="0"/>
                <a:cs typeface="Arial" panose="020B0604020202020204" pitchFamily="34" charset="0"/>
              </a:rPr>
              <a:t>[…] </a:t>
            </a:r>
          </a:p>
          <a:p>
            <a:pPr>
              <a:lnSpc>
                <a:spcPct val="90000"/>
              </a:lnSpc>
              <a:spcAft>
                <a:spcPts val="600"/>
              </a:spcAft>
            </a:pPr>
            <a:r>
              <a:rPr lang="es-CO" sz="950" dirty="0">
                <a:solidFill>
                  <a:srgbClr val="49452A"/>
                </a:solidFill>
                <a:latin typeface="Arial" panose="020B0604020202020204" pitchFamily="34" charset="0"/>
                <a:cs typeface="Arial" panose="020B0604020202020204" pitchFamily="34" charset="0"/>
              </a:rPr>
              <a:t>Desde un punto de vista compositivo, los </a:t>
            </a:r>
            <a:r>
              <a:rPr lang="es-CO" sz="950" i="1" dirty="0">
                <a:solidFill>
                  <a:srgbClr val="49452A"/>
                </a:solidFill>
                <a:latin typeface="Arial" panose="020B0604020202020204" pitchFamily="34" charset="0"/>
                <a:cs typeface="Arial" panose="020B0604020202020204" pitchFamily="34" charset="0"/>
              </a:rPr>
              <a:t>flashbacks</a:t>
            </a:r>
            <a:r>
              <a:rPr lang="es-CO" sz="950" dirty="0">
                <a:solidFill>
                  <a:srgbClr val="49452A"/>
                </a:solidFill>
                <a:latin typeface="Arial" panose="020B0604020202020204" pitchFamily="34" charset="0"/>
                <a:cs typeface="Arial" panose="020B0604020202020204" pitchFamily="34" charset="0"/>
              </a:rPr>
              <a:t> se suelen configurar a partir de lo que </a:t>
            </a:r>
            <a:r>
              <a:rPr lang="es-CO" sz="950" spc="-90" dirty="0">
                <a:solidFill>
                  <a:srgbClr val="00B0F0"/>
                </a:solidFill>
                <a:latin typeface="Arial"/>
                <a:cs typeface="Arial"/>
              </a:rPr>
              <a:t>Luchoomun (2012, p. 65)</a:t>
            </a:r>
            <a:r>
              <a:rPr lang="es-CO" sz="950" dirty="0">
                <a:solidFill>
                  <a:srgbClr val="49452A"/>
                </a:solidFill>
                <a:latin typeface="Arial" panose="020B0604020202020204" pitchFamily="34" charset="0"/>
                <a:cs typeface="Arial" panose="020B0604020202020204" pitchFamily="34" charset="0"/>
              </a:rPr>
              <a:t> </a:t>
            </a:r>
            <a:r>
              <a:rPr lang="es-CO" sz="950" spc="-90" dirty="0">
                <a:solidFill>
                  <a:schemeClr val="accent1">
                    <a:lumMod val="75000"/>
                  </a:schemeClr>
                </a:solidFill>
                <a:latin typeface="Arial"/>
                <a:cs typeface="Arial"/>
              </a:rPr>
              <a:t>denomina </a:t>
            </a:r>
            <a:r>
              <a:rPr lang="en-US" sz="950" i="1" spc="-90" dirty="0">
                <a:solidFill>
                  <a:schemeClr val="accent1">
                    <a:lumMod val="75000"/>
                  </a:schemeClr>
                </a:solidFill>
                <a:latin typeface="Arial"/>
                <a:cs typeface="Arial"/>
              </a:rPr>
              <a:t>«the recollection circuit»</a:t>
            </a:r>
            <a:r>
              <a:rPr lang="es-CO" sz="950" dirty="0">
                <a:solidFill>
                  <a:srgbClr val="49452A"/>
                </a:solidFill>
                <a:latin typeface="Arial" panose="020B0604020202020204" pitchFamily="34" charset="0"/>
                <a:cs typeface="Arial" panose="020B0604020202020204" pitchFamily="34" charset="0"/>
              </a:rPr>
              <a:t>, que nosotros traducimos como «circuito de rememoración», el cual, en su estructura más simple, estaría caracterizado por tres fases.*</a:t>
            </a:r>
          </a:p>
        </p:txBody>
      </p:sp>
    </p:spTree>
    <p:extLst>
      <p:ext uri="{BB962C8B-B14F-4D97-AF65-F5344CB8AC3E}">
        <p14:creationId xmlns:p14="http://schemas.microsoft.com/office/powerpoint/2010/main" val="669797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65386106"/>
              </p:ext>
            </p:extLst>
          </p:nvPr>
        </p:nvGraphicFramePr>
        <p:xfrm>
          <a:off x="0" y="-171450"/>
          <a:ext cx="9144000" cy="5557852"/>
        </p:xfrm>
        <a:graphic>
          <a:graphicData uri="http://schemas.openxmlformats.org/drawingml/2006/table">
            <a:tbl>
              <a:tblPr firstRow="1" bandRow="1">
                <a:tableStyleId>{2D5ABB26-0587-4C30-8999-92F81FD0307C}</a:tableStyleId>
              </a:tblPr>
              <a:tblGrid>
                <a:gridCol w="29718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703609">
                <a:tc gridSpan="3">
                  <a:txBody>
                    <a:bodyPr/>
                    <a:lstStyle/>
                    <a:p>
                      <a:pPr>
                        <a:lnSpc>
                          <a:spcPct val="100000"/>
                        </a:lnSpc>
                      </a:pPr>
                      <a:endParaRPr sz="1800" dirty="0">
                        <a:latin typeface="Times New Roman"/>
                        <a:cs typeface="Times New Roman"/>
                      </a:endParaRPr>
                    </a:p>
                    <a:p>
                      <a:pPr marL="194310">
                        <a:lnSpc>
                          <a:spcPct val="100000"/>
                        </a:lnSpc>
                        <a:spcBef>
                          <a:spcPts val="1160"/>
                        </a:spcBef>
                      </a:pPr>
                      <a:r>
                        <a:rPr lang="es-CO" sz="1800" b="1" spc="-105" dirty="0">
                          <a:solidFill>
                            <a:srgbClr val="FFFFFF"/>
                          </a:solidFill>
                          <a:latin typeface="Trebuchet MS"/>
                          <a:cs typeface="Trebuchet MS"/>
                        </a:rPr>
                        <a:t>                                                   </a:t>
                      </a:r>
                      <a:endParaRPr sz="1800" dirty="0">
                        <a:latin typeface="Trebuchet MS"/>
                        <a:cs typeface="Trebuchet MS"/>
                      </a:endParaRPr>
                    </a:p>
                  </a:txBody>
                  <a:tcPr marL="0" marR="0" marT="0" marB="0">
                    <a:lnB w="12700" cap="flat" cmpd="sng" algn="ctr">
                      <a:solidFill>
                        <a:srgbClr val="FFFFFF"/>
                      </a:solidFill>
                      <a:prstDash val="solid"/>
                      <a:round/>
                      <a:headEnd type="none" w="med" len="med"/>
                      <a:tailEnd type="none" w="med" len="med"/>
                    </a:lnB>
                  </a:tcPr>
                </a:tc>
                <a:tc hMerge="1">
                  <a:txBody>
                    <a:bodyPr/>
                    <a:lstStyle/>
                    <a:p>
                      <a:pPr>
                        <a:lnSpc>
                          <a:spcPct val="100000"/>
                        </a:lnSpc>
                      </a:pPr>
                      <a:endParaRPr sz="1800" dirty="0">
                        <a:latin typeface="Trebuchet MS"/>
                        <a:cs typeface="Trebuchet MS"/>
                      </a:endParaRPr>
                    </a:p>
                  </a:txBody>
                  <a:tcPr marL="0" marR="0" marT="0" marB="0">
                    <a:lnB w="12700">
                      <a:solidFill>
                        <a:srgbClr val="FFFFFF"/>
                      </a:solidFill>
                      <a:prstDash val="solid"/>
                    </a:lnB>
                    <a:solidFill>
                      <a:srgbClr val="1F487C"/>
                    </a:solidFill>
                  </a:tcPr>
                </a:tc>
                <a:tc hMerge="1">
                  <a:txBody>
                    <a:bodyPr/>
                    <a:lstStyle/>
                    <a:p>
                      <a:pPr>
                        <a:lnSpc>
                          <a:spcPct val="100000"/>
                        </a:lnSpc>
                      </a:pPr>
                      <a:endParaRPr sz="1000" dirty="0">
                        <a:latin typeface="Times New Roman"/>
                        <a:cs typeface="Times New Roman"/>
                      </a:endParaRPr>
                    </a:p>
                  </a:txBody>
                  <a:tcPr marL="0" marR="0" marT="0" marB="0">
                    <a:lnB w="12700">
                      <a:solidFill>
                        <a:srgbClr val="FFFFFF"/>
                      </a:solidFill>
                      <a:prstDash val="solid"/>
                    </a:lnB>
                    <a:solidFill>
                      <a:srgbClr val="1F487C"/>
                    </a:solidFill>
                  </a:tcPr>
                </a:tc>
                <a:extLst>
                  <a:ext uri="{0D108BD9-81ED-4DB2-BD59-A6C34878D82A}">
                    <a16:rowId xmlns:a16="http://schemas.microsoft.com/office/drawing/2014/main" val="10000"/>
                  </a:ext>
                </a:extLst>
              </a:tr>
              <a:tr h="515591">
                <a:tc>
                  <a:txBody>
                    <a:bodyPr/>
                    <a:lstStyle/>
                    <a:p>
                      <a:pPr marL="36000" indent="0" algn="ctr">
                        <a:lnSpc>
                          <a:spcPct val="100000"/>
                        </a:lnSpc>
                        <a:spcBef>
                          <a:spcPts val="600"/>
                        </a:spcBef>
                        <a:buNone/>
                      </a:pPr>
                      <a:r>
                        <a:rPr lang="es-CO" sz="1000" b="1" spc="-60" dirty="0">
                          <a:solidFill>
                            <a:srgbClr val="FFFFFF"/>
                          </a:solidFill>
                          <a:latin typeface="Trebuchet MS"/>
                          <a:cs typeface="Trebuchet MS"/>
                        </a:rPr>
                        <a:t>4.</a:t>
                      </a:r>
                      <a:r>
                        <a:rPr lang="es-CO" sz="1000" b="1" spc="-60" baseline="0" dirty="0">
                          <a:solidFill>
                            <a:srgbClr val="FFFFFF"/>
                          </a:solidFill>
                          <a:latin typeface="Trebuchet MS"/>
                          <a:cs typeface="Trebuchet MS"/>
                        </a:rPr>
                        <a:t> </a:t>
                      </a:r>
                      <a:r>
                        <a:rPr lang="es-CO" sz="1000" b="1" spc="-60" dirty="0">
                          <a:solidFill>
                            <a:srgbClr val="FFFFFF"/>
                          </a:solidFill>
                          <a:latin typeface="Trebuchet MS"/>
                          <a:cs typeface="Trebuchet MS"/>
                        </a:rPr>
                        <a:t>Función comunicativa de la citación de carácter valorativo </a:t>
                      </a:r>
                      <a:endParaRPr sz="1000" dirty="0">
                        <a:latin typeface="Trebuchet MS"/>
                        <a:cs typeface="Trebuchet MS"/>
                      </a:endParaRPr>
                    </a:p>
                  </a:txBody>
                  <a:tcPr marL="0" marR="0" marT="37465" marB="0">
                    <a:lnL w="6350">
                      <a:solidFill>
                        <a:srgbClr val="FFFFFF"/>
                      </a:solidFill>
                      <a:prstDash val="solid"/>
                    </a:lnL>
                    <a:lnR w="12700">
                      <a:solidFill>
                        <a:srgbClr val="FFFFFF"/>
                      </a:solidFill>
                      <a:prstDash val="solid"/>
                    </a:lnR>
                    <a:lnT w="12700">
                      <a:solidFill>
                        <a:srgbClr val="FFFFFF"/>
                      </a:solidFill>
                      <a:prstDash val="solid"/>
                    </a:lnT>
                    <a:solidFill>
                      <a:srgbClr val="4F81BC"/>
                    </a:solidFill>
                  </a:tcPr>
                </a:tc>
                <a:tc>
                  <a:txBody>
                    <a:bodyPr/>
                    <a:lstStyle/>
                    <a:p>
                      <a:pPr marL="36000" algn="ctr">
                        <a:lnSpc>
                          <a:spcPct val="100000"/>
                        </a:lnSpc>
                        <a:spcBef>
                          <a:spcPts val="295"/>
                        </a:spcBef>
                      </a:pPr>
                      <a:r>
                        <a:rPr lang="es-CO" sz="1000" b="1" spc="-60" dirty="0">
                          <a:solidFill>
                            <a:srgbClr val="FFFFFF"/>
                          </a:solidFill>
                          <a:latin typeface="Trebuchet MS"/>
                          <a:ea typeface="+mn-ea"/>
                          <a:cs typeface="Trebuchet MS"/>
                        </a:rPr>
                        <a:t>5.</a:t>
                      </a:r>
                      <a:r>
                        <a:rPr lang="es-CO" sz="1000" b="1" spc="-60" baseline="0" dirty="0">
                          <a:solidFill>
                            <a:srgbClr val="FFFFFF"/>
                          </a:solidFill>
                          <a:latin typeface="Trebuchet MS"/>
                          <a:ea typeface="+mn-ea"/>
                          <a:cs typeface="Trebuchet MS"/>
                        </a:rPr>
                        <a:t> </a:t>
                      </a:r>
                      <a:r>
                        <a:rPr lang="es-CO" sz="1000" b="1" spc="-60" dirty="0">
                          <a:solidFill>
                            <a:srgbClr val="FFFFFF"/>
                          </a:solidFill>
                          <a:latin typeface="Trebuchet MS"/>
                          <a:ea typeface="+mn-ea"/>
                          <a:cs typeface="Trebuchet MS"/>
                        </a:rPr>
                        <a:t>Función comunicativa de la citación orientada a explicitar la revisión de antecedentes, estado del arte o literatura existente</a:t>
                      </a:r>
                      <a:endParaRPr sz="1000" b="1" spc="-60" dirty="0">
                        <a:solidFill>
                          <a:srgbClr val="FFFFFF"/>
                        </a:solidFill>
                        <a:latin typeface="Trebuchet MS"/>
                        <a:ea typeface="+mn-ea"/>
                        <a:cs typeface="Trebuchet MS"/>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solidFill>
                      <a:srgbClr val="4F81BC"/>
                    </a:solidFill>
                  </a:tcPr>
                </a:tc>
                <a:tc>
                  <a:txBody>
                    <a:bodyPr/>
                    <a:lstStyle/>
                    <a:p>
                      <a:pPr marL="0" algn="ctr">
                        <a:lnSpc>
                          <a:spcPct val="100000"/>
                        </a:lnSpc>
                        <a:spcBef>
                          <a:spcPts val="295"/>
                        </a:spcBef>
                      </a:pPr>
                      <a:r>
                        <a:rPr lang="es-CO" sz="1000" b="1" spc="-60" dirty="0">
                          <a:solidFill>
                            <a:srgbClr val="FFFFFF"/>
                          </a:solidFill>
                          <a:latin typeface="Trebuchet MS"/>
                          <a:ea typeface="+mn-ea"/>
                          <a:cs typeface="Trebuchet MS"/>
                        </a:rPr>
                        <a:t>6.</a:t>
                      </a:r>
                      <a:r>
                        <a:rPr lang="es-CO" sz="1000" b="1" spc="-60" baseline="0" dirty="0">
                          <a:solidFill>
                            <a:srgbClr val="FFFFFF"/>
                          </a:solidFill>
                          <a:latin typeface="Trebuchet MS"/>
                          <a:ea typeface="+mn-ea"/>
                          <a:cs typeface="Trebuchet MS"/>
                        </a:rPr>
                        <a:t> </a:t>
                      </a:r>
                      <a:r>
                        <a:rPr lang="es-CO" sz="1000" b="1" spc="-60" dirty="0">
                          <a:solidFill>
                            <a:srgbClr val="FFFFFF"/>
                          </a:solidFill>
                          <a:latin typeface="Trebuchet MS"/>
                          <a:ea typeface="+mn-ea"/>
                          <a:cs typeface="Trebuchet MS"/>
                        </a:rPr>
                        <a:t>Función comunicativa de la citación orientada  a identificarse y adherirse a comunidades discursivas específicas </a:t>
                      </a:r>
                      <a:endParaRPr sz="1000" b="1" spc="-60" dirty="0">
                        <a:solidFill>
                          <a:srgbClr val="FFFFFF"/>
                        </a:solidFill>
                        <a:latin typeface="Trebuchet MS"/>
                        <a:ea typeface="+mn-ea"/>
                        <a:cs typeface="Trebuchet MS"/>
                      </a:endParaRPr>
                    </a:p>
                  </a:txBody>
                  <a:tcPr marL="0" marR="0" marT="37465" marB="0">
                    <a:lnL w="12700">
                      <a:solidFill>
                        <a:srgbClr val="FFFFFF"/>
                      </a:solidFill>
                      <a:prstDash val="solid"/>
                    </a:lnL>
                    <a:lnR w="6350">
                      <a:solidFill>
                        <a:srgbClr val="FFFFFF"/>
                      </a:solidFill>
                      <a:prstDash val="solid"/>
                    </a:lnR>
                    <a:lnT w="12700">
                      <a:solidFill>
                        <a:srgbClr val="FFFFFF"/>
                      </a:solidFill>
                      <a:prstDash val="solid"/>
                    </a:lnT>
                    <a:solidFill>
                      <a:srgbClr val="4F81BC"/>
                    </a:solidFill>
                  </a:tcPr>
                </a:tc>
                <a:extLst>
                  <a:ext uri="{0D108BD9-81ED-4DB2-BD59-A6C34878D82A}">
                    <a16:rowId xmlns:a16="http://schemas.microsoft.com/office/drawing/2014/main" val="10001"/>
                  </a:ext>
                </a:extLst>
              </a:tr>
              <a:tr h="878747">
                <a:tc>
                  <a:txBody>
                    <a:bodyPr/>
                    <a:lstStyle/>
                    <a:p>
                      <a:pPr marL="72000">
                        <a:lnSpc>
                          <a:spcPct val="80000"/>
                        </a:lnSpc>
                        <a:spcBef>
                          <a:spcPts val="600"/>
                        </a:spcBef>
                      </a:pPr>
                      <a:endParaRPr lang="es-CO" sz="1000" spc="-65" dirty="0">
                        <a:latin typeface="+mn-lt"/>
                        <a:cs typeface="Arial"/>
                      </a:endParaRPr>
                    </a:p>
                    <a:p>
                      <a:pPr marL="72000" algn="ctr">
                        <a:lnSpc>
                          <a:spcPct val="80000"/>
                        </a:lnSpc>
                        <a:spcBef>
                          <a:spcPts val="0"/>
                        </a:spcBef>
                      </a:pPr>
                      <a:r>
                        <a:rPr lang="es-CO" sz="950" spc="-65" dirty="0">
                          <a:latin typeface="+mn-lt"/>
                          <a:cs typeface="Arial"/>
                        </a:rPr>
                        <a:t>Citar valoraciones, opiniones, supuestos, ideas, juicios, recomendaciones o experiencias de otros. Se trata de referenciar creencias o conocimientos no derivados de procesos empíricos o investigativos</a:t>
                      </a:r>
                      <a:r>
                        <a:rPr lang="es-CO" sz="950" spc="-65" dirty="0">
                          <a:solidFill>
                            <a:schemeClr val="tx1"/>
                          </a:solidFill>
                          <a:latin typeface="+mn-lt"/>
                          <a:ea typeface="+mn-ea"/>
                          <a:cs typeface="Arial"/>
                        </a:rPr>
                        <a:t>.</a:t>
                      </a:r>
                    </a:p>
                  </a:txBody>
                  <a:tcPr marL="0" marR="0" marT="4445" marB="0">
                    <a:lnL w="635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72000">
                        <a:lnSpc>
                          <a:spcPct val="80000"/>
                        </a:lnSpc>
                        <a:spcBef>
                          <a:spcPts val="0"/>
                        </a:spcBef>
                      </a:pPr>
                      <a:endParaRPr lang="es-CO" sz="1000" spc="-65" dirty="0">
                        <a:solidFill>
                          <a:schemeClr val="tx1"/>
                        </a:solidFill>
                        <a:latin typeface="+mn-lt"/>
                        <a:ea typeface="+mn-ea"/>
                        <a:cs typeface="Arial"/>
                      </a:endParaRPr>
                    </a:p>
                    <a:p>
                      <a:pPr marL="72000" algn="ctr">
                        <a:lnSpc>
                          <a:spcPct val="80000"/>
                        </a:lnSpc>
                        <a:spcBef>
                          <a:spcPts val="0"/>
                        </a:spcBef>
                      </a:pPr>
                      <a:r>
                        <a:rPr lang="es-CO" sz="950" spc="-65" dirty="0">
                          <a:solidFill>
                            <a:schemeClr val="tx1"/>
                          </a:solidFill>
                          <a:latin typeface="+mn-lt"/>
                          <a:ea typeface="+mn-ea"/>
                          <a:cs typeface="Arial"/>
                        </a:rPr>
                        <a:t>Revisión de antecedentes o estado actual de resultados, enfoques o perspectivas de otras investigaciones o trabajos disciplinares. Puede aparecer en cualquier sección del texto, aunque es más frecuente, en el caso de los</a:t>
                      </a:r>
                      <a:r>
                        <a:rPr lang="es-CO" sz="950" spc="-65" baseline="0" dirty="0">
                          <a:solidFill>
                            <a:schemeClr val="tx1"/>
                          </a:solidFill>
                          <a:latin typeface="+mn-lt"/>
                          <a:ea typeface="+mn-ea"/>
                          <a:cs typeface="Arial"/>
                        </a:rPr>
                        <a:t> </a:t>
                      </a:r>
                      <a:r>
                        <a:rPr lang="es-CO" sz="950" spc="-65" dirty="0">
                          <a:solidFill>
                            <a:schemeClr val="tx1"/>
                          </a:solidFill>
                          <a:latin typeface="+mn-lt"/>
                          <a:ea typeface="+mn-ea"/>
                          <a:cs typeface="Arial"/>
                        </a:rPr>
                        <a:t>artículos científicos, una mayor ocurrencia en la introducción o en una sección con nombres tales como “estado de la cuestión”, “revisión de antecedentes” y en la sección de discusión. </a:t>
                      </a:r>
                      <a:endParaRPr sz="950" spc="-65" dirty="0">
                        <a:solidFill>
                          <a:schemeClr val="tx1"/>
                        </a:solidFill>
                        <a:latin typeface="+mn-lt"/>
                        <a:ea typeface="+mn-ea"/>
                        <a:cs typeface="Arial"/>
                      </a:endParaRPr>
                    </a:p>
                  </a:txBody>
                  <a:tcPr marL="0" marR="0" marT="4445" marB="0">
                    <a:lnL w="1270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97200" marR="244475" algn="l">
                        <a:lnSpc>
                          <a:spcPct val="80000"/>
                        </a:lnSpc>
                        <a:spcBef>
                          <a:spcPts val="150"/>
                        </a:spcBef>
                      </a:pPr>
                      <a:endParaRPr lang="es-CO" sz="1000" spc="-65" dirty="0">
                        <a:solidFill>
                          <a:schemeClr val="tx1"/>
                        </a:solidFill>
                        <a:latin typeface="+mn-lt"/>
                        <a:ea typeface="+mn-ea"/>
                        <a:cs typeface="Arial"/>
                      </a:endParaRPr>
                    </a:p>
                    <a:p>
                      <a:pPr marL="97200" marR="244475" algn="ctr">
                        <a:lnSpc>
                          <a:spcPct val="80000"/>
                        </a:lnSpc>
                        <a:spcBef>
                          <a:spcPts val="0"/>
                        </a:spcBef>
                      </a:pPr>
                      <a:r>
                        <a:rPr lang="es-CO" sz="950" spc="-65" dirty="0">
                          <a:solidFill>
                            <a:schemeClr val="tx1"/>
                          </a:solidFill>
                          <a:latin typeface="+mn-lt"/>
                          <a:ea typeface="+mn-ea"/>
                          <a:cs typeface="Arial"/>
                        </a:rPr>
                        <a:t>Atribución del conocimiento, personalizada o no, mediante la identificación y referencia a líneas o corrientes de pensamiento, escuelas, perspectivas teóricas, enfoques, épocas, tradiciones disciplinares, saberes culturales, disciplinares o comunidades discursivas específicas.</a:t>
                      </a:r>
                    </a:p>
                    <a:p>
                      <a:pPr marL="97200" marR="244475" algn="l">
                        <a:lnSpc>
                          <a:spcPct val="80000"/>
                        </a:lnSpc>
                        <a:spcBef>
                          <a:spcPts val="0"/>
                        </a:spcBef>
                      </a:pPr>
                      <a:endParaRPr sz="1000" spc="-65" dirty="0">
                        <a:solidFill>
                          <a:schemeClr val="tx1"/>
                        </a:solidFill>
                        <a:latin typeface="+mn-lt"/>
                        <a:ea typeface="+mn-ea"/>
                        <a:cs typeface="Arial"/>
                      </a:endParaRPr>
                    </a:p>
                  </a:txBody>
                  <a:tcPr marL="0" marR="0" marT="19050" marB="0">
                    <a:lnL w="12700">
                      <a:solidFill>
                        <a:srgbClr val="FFFFFF"/>
                      </a:solidFill>
                      <a:prstDash val="solid"/>
                    </a:lnL>
                    <a:lnR w="6350">
                      <a:solidFill>
                        <a:srgbClr val="FFFFFF"/>
                      </a:solidFill>
                      <a:prstDash val="solid"/>
                    </a:lnR>
                    <a:lnB w="12700">
                      <a:solidFill>
                        <a:srgbClr val="FFFFFF"/>
                      </a:solidFill>
                      <a:prstDash val="solid"/>
                    </a:lnB>
                    <a:solidFill>
                      <a:srgbClr val="D0D7E8"/>
                    </a:solidFill>
                  </a:tcPr>
                </a:tc>
                <a:extLst>
                  <a:ext uri="{0D108BD9-81ED-4DB2-BD59-A6C34878D82A}">
                    <a16:rowId xmlns:a16="http://schemas.microsoft.com/office/drawing/2014/main" val="10002"/>
                  </a:ext>
                </a:extLst>
              </a:tr>
              <a:tr h="3459905">
                <a:tc>
                  <a:txBody>
                    <a:bodyPr/>
                    <a:lstStyle/>
                    <a:p>
                      <a:pPr marL="91440">
                        <a:lnSpc>
                          <a:spcPct val="100000"/>
                        </a:lnSpc>
                        <a:spcBef>
                          <a:spcPts val="300"/>
                        </a:spcBef>
                      </a:pPr>
                      <a:r>
                        <a:rPr sz="1000" spc="-45" dirty="0">
                          <a:latin typeface="Arial"/>
                          <a:cs typeface="Arial"/>
                        </a:rPr>
                        <a:t>Ejemplo:</a:t>
                      </a:r>
                      <a:endParaRPr sz="1000" dirty="0">
                        <a:latin typeface="Arial"/>
                        <a:cs typeface="Arial"/>
                      </a:endParaRPr>
                    </a:p>
                    <a:p>
                      <a:pPr>
                        <a:lnSpc>
                          <a:spcPct val="100000"/>
                        </a:lnSpc>
                        <a:spcBef>
                          <a:spcPts val="50"/>
                        </a:spcBef>
                      </a:pPr>
                      <a:endParaRPr sz="1000" dirty="0">
                        <a:latin typeface="Times New Roman"/>
                        <a:cs typeface="Times New Roman"/>
                      </a:endParaRPr>
                    </a:p>
                  </a:txBody>
                  <a:tcPr marL="0" marR="0" marT="38100" marB="0">
                    <a:lnL w="635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E9ECF4"/>
                    </a:solidFill>
                  </a:tcPr>
                </a:tc>
                <a:tc>
                  <a:txBody>
                    <a:bodyPr/>
                    <a:lstStyle/>
                    <a:p>
                      <a:pPr marL="95250">
                        <a:lnSpc>
                          <a:spcPct val="100000"/>
                        </a:lnSpc>
                        <a:spcBef>
                          <a:spcPts val="300"/>
                        </a:spcBef>
                        <a:spcAft>
                          <a:spcPts val="600"/>
                        </a:spcAft>
                      </a:pPr>
                      <a:r>
                        <a:rPr lang="es-CO" sz="1000" spc="-45" noProof="0" dirty="0">
                          <a:latin typeface="Arial"/>
                          <a:cs typeface="Arial"/>
                        </a:rPr>
                        <a:t>Ejemplo</a:t>
                      </a:r>
                      <a:r>
                        <a:rPr sz="1000" spc="-45" dirty="0">
                          <a:latin typeface="Arial"/>
                          <a:cs typeface="Arial"/>
                        </a:rPr>
                        <a:t>:</a:t>
                      </a:r>
                      <a:endParaRPr lang="es-CO" sz="1000" spc="-45" dirty="0">
                        <a:latin typeface="Arial"/>
                        <a:cs typeface="Arial"/>
                      </a:endParaRPr>
                    </a:p>
                    <a:p>
                      <a:pPr marL="95250" marR="0" indent="0" defTabSz="914400" eaLnBrk="1" fontAlgn="auto" latinLnBrk="0" hangingPunct="1">
                        <a:lnSpc>
                          <a:spcPct val="100000"/>
                        </a:lnSpc>
                        <a:spcBef>
                          <a:spcPts val="300"/>
                        </a:spcBef>
                        <a:spcAft>
                          <a:spcPts val="600"/>
                        </a:spcAft>
                        <a:buClrTx/>
                        <a:buSzTx/>
                        <a:buFontTx/>
                        <a:buNone/>
                        <a:tabLst/>
                        <a:defRPr/>
                      </a:pPr>
                      <a:r>
                        <a:rPr lang="es-CO" sz="900" kern="1200" dirty="0">
                          <a:solidFill>
                            <a:srgbClr val="49452A"/>
                          </a:solidFill>
                          <a:latin typeface="Arial" panose="020B0604020202020204" pitchFamily="34" charset="0"/>
                          <a:ea typeface="+mn-ea"/>
                          <a:cs typeface="Arial" panose="020B0604020202020204" pitchFamily="34" charset="0"/>
                        </a:rPr>
                        <a:t>Obviamente, dada la trascendencia de esta película, </a:t>
                      </a:r>
                      <a:r>
                        <a:rPr lang="es-CO" sz="900" kern="1200" dirty="0">
                          <a:solidFill>
                            <a:schemeClr val="accent1">
                              <a:lumMod val="75000"/>
                            </a:schemeClr>
                          </a:solidFill>
                          <a:latin typeface="Arial" panose="020B0604020202020204" pitchFamily="34" charset="0"/>
                          <a:ea typeface="+mn-ea"/>
                          <a:cs typeface="Arial" panose="020B0604020202020204" pitchFamily="34" charset="0"/>
                        </a:rPr>
                        <a:t>existen bastantes investigadores que acometen su estudio desde diferentes prismas, métodos y objetivos: entre ellos se destacan</a:t>
                      </a:r>
                      <a:r>
                        <a:rPr lang="es-CO" sz="900" kern="1200" dirty="0">
                          <a:solidFill>
                            <a:srgbClr val="49452A"/>
                          </a:solidFill>
                          <a:latin typeface="Arial" panose="020B0604020202020204" pitchFamily="34" charset="0"/>
                          <a:ea typeface="+mn-ea"/>
                          <a:cs typeface="Arial" panose="020B0604020202020204" pitchFamily="34" charset="0"/>
                        </a:rPr>
                        <a:t> </a:t>
                      </a:r>
                      <a:r>
                        <a:rPr lang="es-CO" sz="900" kern="1200" spc="-90" dirty="0">
                          <a:solidFill>
                            <a:srgbClr val="00B0F0"/>
                          </a:solidFill>
                          <a:latin typeface="Arial"/>
                          <a:ea typeface="+mn-ea"/>
                          <a:cs typeface="Arial"/>
                        </a:rPr>
                        <a:t>Agustín Sánchez Vidal</a:t>
                      </a:r>
                      <a:r>
                        <a:rPr lang="es-CO" sz="900" kern="1200" dirty="0">
                          <a:solidFill>
                            <a:srgbClr val="00B0F0"/>
                          </a:solidFill>
                          <a:latin typeface="Arial" panose="020B0604020202020204" pitchFamily="34" charset="0"/>
                          <a:ea typeface="+mn-ea"/>
                          <a:cs typeface="Arial" panose="020B0604020202020204" pitchFamily="34" charset="0"/>
                        </a:rPr>
                        <a:t> </a:t>
                      </a:r>
                      <a:r>
                        <a:rPr lang="es-CO" sz="900" kern="1200" spc="-90" dirty="0">
                          <a:solidFill>
                            <a:srgbClr val="00B0F0"/>
                          </a:solidFill>
                          <a:latin typeface="Arial"/>
                          <a:ea typeface="+mn-ea"/>
                          <a:cs typeface="Arial"/>
                        </a:rPr>
                        <a:t>(1988) y Marvin D’Lugo (1991)</a:t>
                      </a:r>
                      <a:r>
                        <a:rPr lang="es-CO" sz="900" kern="1200" dirty="0">
                          <a:solidFill>
                            <a:srgbClr val="49452A"/>
                          </a:solidFill>
                          <a:latin typeface="Arial" panose="020B0604020202020204" pitchFamily="34" charset="0"/>
                          <a:ea typeface="+mn-ea"/>
                          <a:cs typeface="Arial" panose="020B0604020202020204" pitchFamily="34" charset="0"/>
                        </a:rPr>
                        <a:t>, que se detienen en </a:t>
                      </a:r>
                      <a:r>
                        <a:rPr lang="es-CO" sz="900" i="1" kern="1200" dirty="0">
                          <a:solidFill>
                            <a:srgbClr val="49452A"/>
                          </a:solidFill>
                          <a:latin typeface="Arial" panose="020B0604020202020204" pitchFamily="34" charset="0"/>
                          <a:ea typeface="+mn-ea"/>
                          <a:cs typeface="Arial" panose="020B0604020202020204" pitchFamily="34" charset="0"/>
                        </a:rPr>
                        <a:t>La prima Angélica </a:t>
                      </a:r>
                      <a:r>
                        <a:rPr lang="es-CO" sz="900" kern="1200" dirty="0">
                          <a:solidFill>
                            <a:srgbClr val="49452A"/>
                          </a:solidFill>
                          <a:latin typeface="Arial" panose="020B0604020202020204" pitchFamily="34" charset="0"/>
                          <a:ea typeface="+mn-ea"/>
                          <a:cs typeface="Arial" panose="020B0604020202020204" pitchFamily="34" charset="0"/>
                        </a:rPr>
                        <a:t>en sus respectivas monografías de la obra sauriana. </a:t>
                      </a:r>
                      <a:r>
                        <a:rPr lang="es-CO" sz="900" kern="1200" dirty="0">
                          <a:solidFill>
                            <a:schemeClr val="accent1">
                              <a:lumMod val="75000"/>
                            </a:schemeClr>
                          </a:solidFill>
                          <a:latin typeface="Arial" panose="020B0604020202020204" pitchFamily="34" charset="0"/>
                          <a:ea typeface="+mn-ea"/>
                          <a:cs typeface="Arial" panose="020B0604020202020204" pitchFamily="34" charset="0"/>
                        </a:rPr>
                        <a:t>A ellos se suman las contribuciones de</a:t>
                      </a:r>
                      <a:r>
                        <a:rPr lang="es-CO" sz="900" kern="1200" dirty="0">
                          <a:solidFill>
                            <a:srgbClr val="49452A"/>
                          </a:solidFill>
                          <a:latin typeface="Arial" panose="020B0604020202020204" pitchFamily="34" charset="0"/>
                          <a:ea typeface="+mn-ea"/>
                          <a:cs typeface="Arial" panose="020B0604020202020204" pitchFamily="34" charset="0"/>
                        </a:rPr>
                        <a:t> </a:t>
                      </a:r>
                      <a:r>
                        <a:rPr lang="en-US" sz="900" kern="1200" spc="-55" noProof="0" dirty="0">
                          <a:solidFill>
                            <a:srgbClr val="00B0F0"/>
                          </a:solidFill>
                          <a:latin typeface="Arial"/>
                          <a:ea typeface="+mn-ea"/>
                          <a:cs typeface="Arial"/>
                        </a:rPr>
                        <a:t>Marsha Kinder </a:t>
                      </a:r>
                      <a:r>
                        <a:rPr lang="es-CO" sz="900" kern="1200" spc="-55" dirty="0">
                          <a:solidFill>
                            <a:srgbClr val="00B0F0"/>
                          </a:solidFill>
                          <a:latin typeface="Arial"/>
                          <a:ea typeface="+mn-ea"/>
                          <a:cs typeface="Arial"/>
                        </a:rPr>
                        <a:t>(1979)</a:t>
                      </a:r>
                      <a:r>
                        <a:rPr lang="es-CO" sz="900" kern="1200" dirty="0">
                          <a:solidFill>
                            <a:srgbClr val="49452A"/>
                          </a:solidFill>
                          <a:latin typeface="Arial" panose="020B0604020202020204" pitchFamily="34" charset="0"/>
                          <a:ea typeface="+mn-ea"/>
                          <a:cs typeface="Arial" panose="020B0604020202020204" pitchFamily="34" charset="0"/>
                        </a:rPr>
                        <a:t>,</a:t>
                      </a:r>
                      <a:r>
                        <a:rPr lang="es-CO" sz="900" kern="1200" spc="-55" dirty="0">
                          <a:solidFill>
                            <a:schemeClr val="tx2">
                              <a:lumMod val="60000"/>
                              <a:lumOff val="40000"/>
                            </a:schemeClr>
                          </a:solidFill>
                          <a:latin typeface="Arial"/>
                          <a:ea typeface="+mn-ea"/>
                          <a:cs typeface="Arial"/>
                        </a:rPr>
                        <a:t> </a:t>
                      </a:r>
                      <a:r>
                        <a:rPr lang="es-CO" sz="900" kern="1200" spc="-55" dirty="0">
                          <a:solidFill>
                            <a:srgbClr val="00B0F0"/>
                          </a:solidFill>
                          <a:latin typeface="Arial"/>
                          <a:ea typeface="+mn-ea"/>
                          <a:cs typeface="Arial"/>
                        </a:rPr>
                        <a:t>John Hopewell (1989)</a:t>
                      </a:r>
                      <a:r>
                        <a:rPr lang="es-CO" sz="900" kern="1200" dirty="0">
                          <a:solidFill>
                            <a:srgbClr val="49452A"/>
                          </a:solidFill>
                          <a:latin typeface="Arial" panose="020B0604020202020204" pitchFamily="34" charset="0"/>
                          <a:ea typeface="+mn-ea"/>
                          <a:cs typeface="Arial" panose="020B0604020202020204" pitchFamily="34" charset="0"/>
                        </a:rPr>
                        <a:t>,</a:t>
                      </a:r>
                      <a:r>
                        <a:rPr lang="es-CO" sz="900" kern="1200" spc="-55" dirty="0">
                          <a:solidFill>
                            <a:schemeClr val="tx2">
                              <a:lumMod val="60000"/>
                              <a:lumOff val="40000"/>
                            </a:schemeClr>
                          </a:solidFill>
                          <a:latin typeface="Arial"/>
                          <a:ea typeface="+mn-ea"/>
                          <a:cs typeface="Arial"/>
                        </a:rPr>
                        <a:t> </a:t>
                      </a:r>
                      <a:r>
                        <a:rPr lang="es-CO" sz="900" kern="1200" spc="-55" dirty="0">
                          <a:solidFill>
                            <a:srgbClr val="00B0F0"/>
                          </a:solidFill>
                          <a:latin typeface="Arial"/>
                          <a:ea typeface="+mn-ea"/>
                          <a:cs typeface="Arial"/>
                        </a:rPr>
                        <a:t>Vicente </a:t>
                      </a:r>
                      <a:r>
                        <a:rPr lang="fr-FR" sz="900" kern="1200" spc="-55" noProof="0" dirty="0">
                          <a:solidFill>
                            <a:srgbClr val="00B0F0"/>
                          </a:solidFill>
                          <a:latin typeface="Arial"/>
                          <a:ea typeface="+mn-ea"/>
                          <a:cs typeface="Arial"/>
                        </a:rPr>
                        <a:t>Sánchez-Biosca</a:t>
                      </a:r>
                      <a:r>
                        <a:rPr lang="es-CO" sz="900" kern="1200" spc="-55" dirty="0">
                          <a:solidFill>
                            <a:srgbClr val="00B0F0"/>
                          </a:solidFill>
                          <a:latin typeface="Arial"/>
                          <a:ea typeface="+mn-ea"/>
                          <a:cs typeface="Arial"/>
                        </a:rPr>
                        <a:t> (2006)</a:t>
                      </a:r>
                      <a:r>
                        <a:rPr lang="es-CO" sz="900" kern="1200" dirty="0">
                          <a:solidFill>
                            <a:srgbClr val="49452A"/>
                          </a:solidFill>
                          <a:latin typeface="Arial" panose="020B0604020202020204" pitchFamily="34" charset="0"/>
                          <a:ea typeface="+mn-ea"/>
                          <a:cs typeface="Arial" panose="020B0604020202020204" pitchFamily="34" charset="0"/>
                        </a:rPr>
                        <a:t>,</a:t>
                      </a:r>
                      <a:r>
                        <a:rPr lang="es-CO" sz="900" kern="1200" spc="-55" dirty="0">
                          <a:solidFill>
                            <a:schemeClr val="tx2">
                              <a:lumMod val="60000"/>
                              <a:lumOff val="40000"/>
                            </a:schemeClr>
                          </a:solidFill>
                          <a:latin typeface="Arial"/>
                          <a:ea typeface="+mn-ea"/>
                          <a:cs typeface="Arial"/>
                        </a:rPr>
                        <a:t> </a:t>
                      </a:r>
                      <a:r>
                        <a:rPr lang="es-CO" sz="900" kern="1200" spc="-55" dirty="0">
                          <a:solidFill>
                            <a:srgbClr val="00B0F0"/>
                          </a:solidFill>
                          <a:latin typeface="Arial"/>
                          <a:ea typeface="+mn-ea"/>
                          <a:cs typeface="Arial"/>
                        </a:rPr>
                        <a:t>Andrés Pérez Simón (2007)</a:t>
                      </a:r>
                      <a:r>
                        <a:rPr lang="es-CO" sz="900" kern="1200" dirty="0">
                          <a:solidFill>
                            <a:srgbClr val="49452A"/>
                          </a:solidFill>
                          <a:latin typeface="Arial" panose="020B0604020202020204" pitchFamily="34" charset="0"/>
                          <a:ea typeface="+mn-ea"/>
                          <a:cs typeface="Arial" panose="020B0604020202020204" pitchFamily="34" charset="0"/>
                        </a:rPr>
                        <a:t>,</a:t>
                      </a:r>
                      <a:r>
                        <a:rPr lang="es-CO" sz="900" kern="1200" spc="-55" dirty="0">
                          <a:solidFill>
                            <a:schemeClr val="tx2">
                              <a:lumMod val="60000"/>
                              <a:lumOff val="40000"/>
                            </a:schemeClr>
                          </a:solidFill>
                          <a:latin typeface="Arial"/>
                          <a:ea typeface="+mn-ea"/>
                          <a:cs typeface="Arial"/>
                        </a:rPr>
                        <a:t> </a:t>
                      </a:r>
                      <a:r>
                        <a:rPr lang="es-CO" sz="900" kern="1200" spc="-55" dirty="0">
                          <a:solidFill>
                            <a:srgbClr val="00B0F0"/>
                          </a:solidFill>
                          <a:latin typeface="Arial"/>
                          <a:ea typeface="+mn-ea"/>
                          <a:cs typeface="Arial"/>
                        </a:rPr>
                        <a:t>Santiago García Ochoa (2009)</a:t>
                      </a:r>
                      <a:r>
                        <a:rPr lang="es-CO" sz="900" kern="1200" dirty="0">
                          <a:solidFill>
                            <a:srgbClr val="49452A"/>
                          </a:solidFill>
                          <a:latin typeface="Arial" panose="020B0604020202020204" pitchFamily="34" charset="0"/>
                          <a:ea typeface="+mn-ea"/>
                          <a:cs typeface="Arial" panose="020B0604020202020204" pitchFamily="34" charset="0"/>
                        </a:rPr>
                        <a:t>,</a:t>
                      </a:r>
                      <a:r>
                        <a:rPr lang="es-CO" sz="900" kern="1200" spc="-55" dirty="0">
                          <a:solidFill>
                            <a:schemeClr val="tx2">
                              <a:lumMod val="60000"/>
                              <a:lumOff val="40000"/>
                            </a:schemeClr>
                          </a:solidFill>
                          <a:latin typeface="Arial"/>
                          <a:ea typeface="+mn-ea"/>
                          <a:cs typeface="Arial"/>
                        </a:rPr>
                        <a:t> </a:t>
                      </a:r>
                      <a:r>
                        <a:rPr lang="es-CO" sz="900" kern="1200" spc="-55" dirty="0">
                          <a:solidFill>
                            <a:srgbClr val="00B0F0"/>
                          </a:solidFill>
                          <a:latin typeface="Arial"/>
                          <a:ea typeface="+mn-ea"/>
                          <a:cs typeface="Arial"/>
                        </a:rPr>
                        <a:t>Tom </a:t>
                      </a:r>
                      <a:r>
                        <a:rPr lang="en-US" sz="900" kern="1200" spc="-55" noProof="0" dirty="0">
                          <a:solidFill>
                            <a:srgbClr val="00B0F0"/>
                          </a:solidFill>
                          <a:latin typeface="Arial"/>
                          <a:ea typeface="+mn-ea"/>
                          <a:cs typeface="Arial"/>
                        </a:rPr>
                        <a:t>Whittaker</a:t>
                      </a:r>
                      <a:r>
                        <a:rPr lang="es-CO" sz="900" kern="1200" spc="-55" dirty="0">
                          <a:solidFill>
                            <a:srgbClr val="00B0F0"/>
                          </a:solidFill>
                          <a:latin typeface="Arial"/>
                          <a:ea typeface="+mn-ea"/>
                          <a:cs typeface="Arial"/>
                        </a:rPr>
                        <a:t> (2011)</a:t>
                      </a:r>
                      <a:r>
                        <a:rPr lang="es-CO" sz="900" kern="1200" dirty="0">
                          <a:solidFill>
                            <a:srgbClr val="49452A"/>
                          </a:solidFill>
                          <a:latin typeface="Arial" panose="020B0604020202020204" pitchFamily="34" charset="0"/>
                          <a:ea typeface="+mn-ea"/>
                          <a:cs typeface="Arial" panose="020B0604020202020204" pitchFamily="34" charset="0"/>
                        </a:rPr>
                        <a:t>,</a:t>
                      </a:r>
                      <a:r>
                        <a:rPr lang="es-CO" sz="900" kern="1200" spc="-55" dirty="0">
                          <a:solidFill>
                            <a:schemeClr val="tx2">
                              <a:lumMod val="60000"/>
                              <a:lumOff val="40000"/>
                            </a:schemeClr>
                          </a:solidFill>
                          <a:latin typeface="Arial"/>
                          <a:ea typeface="+mn-ea"/>
                          <a:cs typeface="Arial"/>
                        </a:rPr>
                        <a:t> </a:t>
                      </a:r>
                      <a:r>
                        <a:rPr lang="es-CO" sz="900" kern="1200" spc="-55" dirty="0">
                          <a:solidFill>
                            <a:srgbClr val="00B0F0"/>
                          </a:solidFill>
                          <a:latin typeface="Arial"/>
                          <a:ea typeface="+mn-ea"/>
                          <a:cs typeface="Arial"/>
                        </a:rPr>
                        <a:t>Nancy </a:t>
                      </a:r>
                      <a:r>
                        <a:rPr lang="fr-FR" sz="900" kern="1200" spc="-55" noProof="0" dirty="0">
                          <a:solidFill>
                            <a:srgbClr val="00B0F0"/>
                          </a:solidFill>
                          <a:latin typeface="Arial"/>
                          <a:ea typeface="+mn-ea"/>
                          <a:cs typeface="Arial"/>
                        </a:rPr>
                        <a:t>Berthier</a:t>
                      </a:r>
                      <a:r>
                        <a:rPr lang="es-CO" sz="900" kern="1200" spc="-55" dirty="0">
                          <a:solidFill>
                            <a:srgbClr val="00B0F0"/>
                          </a:solidFill>
                          <a:latin typeface="Arial"/>
                          <a:ea typeface="+mn-ea"/>
                          <a:cs typeface="Arial"/>
                        </a:rPr>
                        <a:t> (2012)</a:t>
                      </a:r>
                      <a:r>
                        <a:rPr lang="es-CO" sz="900" kern="1200" dirty="0">
                          <a:solidFill>
                            <a:srgbClr val="49452A"/>
                          </a:solidFill>
                          <a:latin typeface="Arial" panose="020B0604020202020204" pitchFamily="34" charset="0"/>
                          <a:ea typeface="+mn-ea"/>
                          <a:cs typeface="Arial" panose="020B0604020202020204" pitchFamily="34" charset="0"/>
                        </a:rPr>
                        <a:t>,</a:t>
                      </a:r>
                      <a:r>
                        <a:rPr lang="es-CO" sz="900" kern="1200" spc="-55" dirty="0">
                          <a:solidFill>
                            <a:schemeClr val="tx2">
                              <a:lumMod val="60000"/>
                              <a:lumOff val="40000"/>
                            </a:schemeClr>
                          </a:solidFill>
                          <a:latin typeface="Arial"/>
                          <a:ea typeface="+mn-ea"/>
                          <a:cs typeface="Arial"/>
                        </a:rPr>
                        <a:t> </a:t>
                      </a:r>
                      <a:r>
                        <a:rPr lang="es-CO" sz="900" kern="1200" spc="-55" dirty="0">
                          <a:solidFill>
                            <a:srgbClr val="00B0F0"/>
                          </a:solidFill>
                          <a:latin typeface="Arial"/>
                          <a:ea typeface="+mn-ea"/>
                          <a:cs typeface="Arial"/>
                        </a:rPr>
                        <a:t>Mercedes Miguel Borrás e Isabel Arquero Blanco (2013)</a:t>
                      </a:r>
                      <a:r>
                        <a:rPr lang="es-CO" sz="900" kern="1200" dirty="0">
                          <a:solidFill>
                            <a:srgbClr val="49452A"/>
                          </a:solidFill>
                          <a:latin typeface="Arial" panose="020B0604020202020204" pitchFamily="34" charset="0"/>
                          <a:ea typeface="+mn-ea"/>
                          <a:cs typeface="Arial" panose="020B0604020202020204" pitchFamily="34" charset="0"/>
                        </a:rPr>
                        <a:t>,</a:t>
                      </a:r>
                      <a:r>
                        <a:rPr lang="es-CO" sz="900" kern="1200" spc="-55" dirty="0">
                          <a:solidFill>
                            <a:schemeClr val="tx2">
                              <a:lumMod val="60000"/>
                              <a:lumOff val="40000"/>
                            </a:schemeClr>
                          </a:solidFill>
                          <a:latin typeface="Arial"/>
                          <a:ea typeface="+mn-ea"/>
                          <a:cs typeface="Arial"/>
                        </a:rPr>
                        <a:t> </a:t>
                      </a:r>
                      <a:r>
                        <a:rPr lang="es-CO" sz="900" kern="1200" spc="-55" dirty="0">
                          <a:solidFill>
                            <a:srgbClr val="00B0F0"/>
                          </a:solidFill>
                          <a:latin typeface="Arial"/>
                          <a:ea typeface="+mn-ea"/>
                          <a:cs typeface="Arial"/>
                        </a:rPr>
                        <a:t>Rob Stone (2014)</a:t>
                      </a:r>
                      <a:r>
                        <a:rPr lang="es-CO" sz="900" kern="1200" spc="-55" dirty="0">
                          <a:solidFill>
                            <a:schemeClr val="tx2">
                              <a:lumMod val="60000"/>
                              <a:lumOff val="40000"/>
                            </a:schemeClr>
                          </a:solidFill>
                          <a:latin typeface="Arial"/>
                          <a:ea typeface="+mn-ea"/>
                          <a:cs typeface="Arial"/>
                        </a:rPr>
                        <a:t> y el citado </a:t>
                      </a:r>
                      <a:r>
                        <a:rPr lang="es-CO" sz="900" kern="1200" spc="-55" dirty="0">
                          <a:solidFill>
                            <a:srgbClr val="00B0F0"/>
                          </a:solidFill>
                          <a:latin typeface="Arial"/>
                          <a:ea typeface="+mn-ea"/>
                          <a:cs typeface="Arial"/>
                        </a:rPr>
                        <a:t>Jurado Morales (2011)</a:t>
                      </a:r>
                      <a:r>
                        <a:rPr lang="es-CO" sz="900" kern="1200" dirty="0">
                          <a:solidFill>
                            <a:srgbClr val="49452A"/>
                          </a:solidFill>
                          <a:latin typeface="Arial" panose="020B0604020202020204" pitchFamily="34" charset="0"/>
                          <a:ea typeface="+mn-ea"/>
                          <a:cs typeface="Arial" panose="020B0604020202020204" pitchFamily="34" charset="0"/>
                        </a:rPr>
                        <a:t>. </a:t>
                      </a:r>
                      <a:r>
                        <a:rPr lang="es-CO" sz="900" kern="1200" dirty="0">
                          <a:solidFill>
                            <a:schemeClr val="accent1">
                              <a:lumMod val="75000"/>
                            </a:schemeClr>
                          </a:solidFill>
                          <a:latin typeface="Arial" panose="020B0604020202020204" pitchFamily="34" charset="0"/>
                          <a:ea typeface="+mn-ea"/>
                          <a:cs typeface="Arial" panose="020B0604020202020204" pitchFamily="34" charset="0"/>
                        </a:rPr>
                        <a:t>Otros acercamientos a la filmografía del cineasta oscense son los coordinados por</a:t>
                      </a:r>
                      <a:r>
                        <a:rPr lang="es-CO" sz="900" kern="1200" dirty="0">
                          <a:solidFill>
                            <a:srgbClr val="49452A"/>
                          </a:solidFill>
                          <a:latin typeface="Arial" panose="020B0604020202020204" pitchFamily="34" charset="0"/>
                          <a:ea typeface="+mn-ea"/>
                          <a:cs typeface="Arial" panose="020B0604020202020204" pitchFamily="34" charset="0"/>
                        </a:rPr>
                        <a:t> </a:t>
                      </a:r>
                      <a:r>
                        <a:rPr lang="en-US" sz="900" kern="1200" spc="-55" noProof="0" dirty="0">
                          <a:solidFill>
                            <a:srgbClr val="00B0F0"/>
                          </a:solidFill>
                          <a:latin typeface="Arial"/>
                          <a:ea typeface="+mn-ea"/>
                          <a:cs typeface="Arial"/>
                        </a:rPr>
                        <a:t>Robin </a:t>
                      </a:r>
                      <a:r>
                        <a:rPr lang="fr-FR" sz="900" kern="1200" spc="-55" noProof="0" dirty="0">
                          <a:solidFill>
                            <a:srgbClr val="00B0F0"/>
                          </a:solidFill>
                          <a:latin typeface="Arial"/>
                          <a:ea typeface="+mn-ea"/>
                          <a:cs typeface="Arial"/>
                        </a:rPr>
                        <a:t>Lefere</a:t>
                      </a:r>
                      <a:r>
                        <a:rPr lang="en-US" sz="900" kern="1200" spc="-55" noProof="0" dirty="0">
                          <a:solidFill>
                            <a:srgbClr val="00B0F0"/>
                          </a:solidFill>
                          <a:latin typeface="Arial"/>
                          <a:ea typeface="+mn-ea"/>
                          <a:cs typeface="Arial"/>
                        </a:rPr>
                        <a:t> </a:t>
                      </a:r>
                      <a:r>
                        <a:rPr lang="es-CO" sz="900" kern="1200" spc="-55" dirty="0">
                          <a:solidFill>
                            <a:srgbClr val="00B0F0"/>
                          </a:solidFill>
                          <a:latin typeface="Arial"/>
                          <a:ea typeface="+mn-ea"/>
                          <a:cs typeface="Arial"/>
                        </a:rPr>
                        <a:t>(2011)</a:t>
                      </a:r>
                      <a:r>
                        <a:rPr lang="es-CO" sz="900" kern="1200" dirty="0">
                          <a:solidFill>
                            <a:srgbClr val="00B0F0"/>
                          </a:solidFill>
                          <a:latin typeface="Arial" panose="020B0604020202020204" pitchFamily="34" charset="0"/>
                          <a:ea typeface="+mn-ea"/>
                          <a:cs typeface="Arial" panose="020B0604020202020204" pitchFamily="34" charset="0"/>
                        </a:rPr>
                        <a:t> </a:t>
                      </a:r>
                      <a:r>
                        <a:rPr lang="es-CO" sz="900" kern="1200" spc="-55" dirty="0">
                          <a:solidFill>
                            <a:schemeClr val="tx2">
                              <a:lumMod val="60000"/>
                              <a:lumOff val="40000"/>
                            </a:schemeClr>
                          </a:solidFill>
                          <a:latin typeface="Arial"/>
                          <a:ea typeface="+mn-ea"/>
                          <a:cs typeface="Arial"/>
                        </a:rPr>
                        <a:t>y</a:t>
                      </a:r>
                      <a:r>
                        <a:rPr lang="es-CO" sz="900" kern="1200" dirty="0">
                          <a:solidFill>
                            <a:srgbClr val="49452A"/>
                          </a:solidFill>
                          <a:latin typeface="Arial" panose="020B0604020202020204" pitchFamily="34" charset="0"/>
                          <a:ea typeface="+mn-ea"/>
                          <a:cs typeface="Arial" panose="020B0604020202020204" pitchFamily="34" charset="0"/>
                        </a:rPr>
                        <a:t> </a:t>
                      </a:r>
                      <a:r>
                        <a:rPr lang="es-CO" sz="900" kern="1200" spc="-55" dirty="0">
                          <a:solidFill>
                            <a:srgbClr val="00B0F0"/>
                          </a:solidFill>
                          <a:latin typeface="Arial"/>
                          <a:ea typeface="+mn-ea"/>
                          <a:cs typeface="Arial"/>
                        </a:rPr>
                        <a:t>Carmen</a:t>
                      </a:r>
                      <a:r>
                        <a:rPr lang="es-CO" sz="900" kern="1200" dirty="0">
                          <a:solidFill>
                            <a:srgbClr val="00B0F0"/>
                          </a:solidFill>
                          <a:latin typeface="Arial" panose="020B0604020202020204" pitchFamily="34" charset="0"/>
                          <a:ea typeface="+mn-ea"/>
                          <a:cs typeface="Arial" panose="020B0604020202020204" pitchFamily="34" charset="0"/>
                        </a:rPr>
                        <a:t> </a:t>
                      </a:r>
                      <a:r>
                        <a:rPr lang="es-CO" sz="900" kern="1200" spc="-55" dirty="0">
                          <a:solidFill>
                            <a:srgbClr val="00B0F0"/>
                          </a:solidFill>
                          <a:latin typeface="Arial"/>
                          <a:ea typeface="+mn-ea"/>
                          <a:cs typeface="Arial"/>
                        </a:rPr>
                        <a:t>Rodríguez Fuentes (2013)</a:t>
                      </a:r>
                      <a:r>
                        <a:rPr lang="es-CO" sz="900" kern="1200" spc="-55" dirty="0">
                          <a:solidFill>
                            <a:schemeClr val="tx2">
                              <a:lumMod val="60000"/>
                              <a:lumOff val="40000"/>
                            </a:schemeClr>
                          </a:solidFill>
                          <a:latin typeface="Arial"/>
                          <a:ea typeface="+mn-ea"/>
                          <a:cs typeface="Arial"/>
                        </a:rPr>
                        <a:t> </a:t>
                      </a:r>
                      <a:r>
                        <a:rPr lang="es-CO" sz="900" kern="1200" dirty="0">
                          <a:solidFill>
                            <a:schemeClr val="accent1">
                              <a:lumMod val="75000"/>
                            </a:schemeClr>
                          </a:solidFill>
                          <a:latin typeface="Arial" panose="020B0604020202020204" pitchFamily="34" charset="0"/>
                          <a:ea typeface="+mn-ea"/>
                          <a:cs typeface="Arial" panose="020B0604020202020204" pitchFamily="34" charset="0"/>
                        </a:rPr>
                        <a:t>en sendas obras colectivas</a:t>
                      </a:r>
                      <a:r>
                        <a:rPr lang="es-CO" sz="900" kern="1200" dirty="0">
                          <a:solidFill>
                            <a:srgbClr val="49452A"/>
                          </a:solidFill>
                          <a:latin typeface="Arial" panose="020B0604020202020204" pitchFamily="34" charset="0"/>
                          <a:ea typeface="+mn-ea"/>
                          <a:cs typeface="Arial" panose="020B0604020202020204" pitchFamily="34" charset="0"/>
                        </a:rPr>
                        <a:t>.</a:t>
                      </a:r>
                      <a:r>
                        <a:rPr lang="es-CO" sz="900" dirty="0">
                          <a:solidFill>
                            <a:srgbClr val="49452A"/>
                          </a:solidFill>
                          <a:latin typeface="Arial" panose="020B0604020202020204" pitchFamily="34" charset="0"/>
                          <a:cs typeface="Arial" panose="020B0604020202020204" pitchFamily="34" charset="0"/>
                        </a:rPr>
                        <a:t>*</a:t>
                      </a:r>
                    </a:p>
                    <a:p>
                      <a:pPr marL="95250">
                        <a:lnSpc>
                          <a:spcPct val="100000"/>
                        </a:lnSpc>
                        <a:spcBef>
                          <a:spcPts val="300"/>
                        </a:spcBef>
                        <a:spcAft>
                          <a:spcPts val="600"/>
                        </a:spcAft>
                      </a:pPr>
                      <a:endParaRPr sz="900" kern="1200" dirty="0">
                        <a:solidFill>
                          <a:srgbClr val="49452A"/>
                        </a:solidFill>
                        <a:latin typeface="Arial" panose="020B0604020202020204" pitchFamily="34" charset="0"/>
                        <a:ea typeface="+mn-ea"/>
                        <a:cs typeface="Arial" panose="020B0604020202020204" pitchFamily="34" charset="0"/>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E9ECF4"/>
                    </a:solidFill>
                  </a:tcPr>
                </a:tc>
                <a:tc>
                  <a:txBody>
                    <a:bodyPr/>
                    <a:lstStyle/>
                    <a:p>
                      <a:pPr marL="95885">
                        <a:lnSpc>
                          <a:spcPct val="100000"/>
                        </a:lnSpc>
                        <a:spcBef>
                          <a:spcPts val="300"/>
                        </a:spcBef>
                        <a:spcAft>
                          <a:spcPts val="600"/>
                        </a:spcAft>
                      </a:pPr>
                      <a:r>
                        <a:rPr sz="1000" spc="-45" dirty="0">
                          <a:solidFill>
                            <a:schemeClr val="tx1"/>
                          </a:solidFill>
                          <a:latin typeface="Arial"/>
                          <a:ea typeface="+mn-ea"/>
                          <a:cs typeface="Arial"/>
                        </a:rPr>
                        <a:t>Ejemplo</a:t>
                      </a:r>
                      <a:r>
                        <a:rPr sz="1000" spc="-45" dirty="0">
                          <a:latin typeface="Arial"/>
                          <a:cs typeface="Arial"/>
                        </a:rPr>
                        <a:t>:</a:t>
                      </a:r>
                      <a:endParaRPr sz="1000" dirty="0">
                        <a:latin typeface="Arial"/>
                        <a:cs typeface="Arial"/>
                      </a:endParaRPr>
                    </a:p>
                    <a:p>
                      <a:pPr marL="95885" marR="101600">
                        <a:lnSpc>
                          <a:spcPct val="90000"/>
                        </a:lnSpc>
                      </a:pPr>
                      <a:r>
                        <a:rPr lang="es-CO" sz="900" spc="-15" dirty="0">
                          <a:solidFill>
                            <a:srgbClr val="49452A"/>
                          </a:solidFill>
                          <a:latin typeface="Arial"/>
                          <a:cs typeface="Arial"/>
                        </a:rPr>
                        <a:t>En principio, un narrador extradiegético no debería poder interactuar con los personajes que forman parte de la diégesis que él mismo ha suscitado; de la misma manera que estos no deberían ser capaces de interpelar a su creador o a los espectadores que están siendo testigos de sus actos, pertenecientes ambos a un universo extradiegético. Las mismas condiciones tendrían que prevalecer entre la diégesis y aquellos relatos secundarios que parten de esta, conocidos como metadiégesis. Por tanto, </a:t>
                      </a:r>
                      <a:r>
                        <a:rPr lang="es-CO" sz="900" spc="-15" dirty="0">
                          <a:solidFill>
                            <a:srgbClr val="00B0F0"/>
                          </a:solidFill>
                          <a:latin typeface="Arial"/>
                          <a:cs typeface="Arial"/>
                        </a:rPr>
                        <a:t>siguiendo el magisterio de Genette</a:t>
                      </a:r>
                      <a:r>
                        <a:rPr lang="es-CO" sz="900" spc="-15" dirty="0">
                          <a:solidFill>
                            <a:srgbClr val="49452A"/>
                          </a:solidFill>
                          <a:latin typeface="Arial"/>
                          <a:cs typeface="Arial"/>
                        </a:rPr>
                        <a:t>, tomamos los términos extradiégesis, diégesis y metadiégesis para delimitar los diferentes niveles que pueden concurrir en un relato, sea este literario o fílmico</a:t>
                      </a:r>
                      <a:r>
                        <a:rPr lang="es-CO" sz="1000" spc="-15" dirty="0">
                          <a:solidFill>
                            <a:srgbClr val="49452A"/>
                          </a:solidFill>
                          <a:latin typeface="Arial"/>
                          <a:cs typeface="Arial"/>
                        </a:rPr>
                        <a:t>.</a:t>
                      </a:r>
                    </a:p>
                    <a:p>
                      <a:pPr marL="95885" marR="101600">
                        <a:lnSpc>
                          <a:spcPct val="90000"/>
                        </a:lnSpc>
                      </a:pPr>
                      <a:r>
                        <a:rPr lang="es-CO" sz="1000" spc="-15" dirty="0">
                          <a:solidFill>
                            <a:srgbClr val="49452A"/>
                          </a:solidFill>
                          <a:latin typeface="Arial"/>
                          <a:cs typeface="Arial"/>
                        </a:rPr>
                        <a:t>[…]</a:t>
                      </a:r>
                    </a:p>
                    <a:p>
                      <a:pPr marL="95885" marR="101600" algn="l">
                        <a:lnSpc>
                          <a:spcPct val="90000"/>
                        </a:lnSpc>
                      </a:pPr>
                      <a:r>
                        <a:rPr lang="es-CO" sz="900" spc="-15" dirty="0">
                          <a:solidFill>
                            <a:srgbClr val="49452A"/>
                          </a:solidFill>
                          <a:latin typeface="Arial"/>
                          <a:ea typeface="+mn-ea"/>
                          <a:cs typeface="Arial"/>
                        </a:rPr>
                        <a:t>Aunque existen clasificaciones que pretenden adaptar estas nociones al campo cinematográfico, como la de </a:t>
                      </a:r>
                      <a:r>
                        <a:rPr lang="es-CO" sz="850" spc="-15" dirty="0">
                          <a:solidFill>
                            <a:srgbClr val="49452A"/>
                          </a:solidFill>
                          <a:latin typeface="Arial"/>
                          <a:ea typeface="+mn-ea"/>
                          <a:cs typeface="Arial"/>
                        </a:rPr>
                        <a:t>Javier López Izquierdo (2007)</a:t>
                      </a:r>
                      <a:r>
                        <a:rPr lang="es-CO" sz="900" spc="-15" dirty="0">
                          <a:solidFill>
                            <a:srgbClr val="49452A"/>
                          </a:solidFill>
                          <a:latin typeface="Arial"/>
                          <a:ea typeface="+mn-ea"/>
                          <a:cs typeface="Arial"/>
                        </a:rPr>
                        <a:t>, </a:t>
                      </a:r>
                      <a:r>
                        <a:rPr lang="es-CO" sz="900" spc="-15" dirty="0">
                          <a:solidFill>
                            <a:srgbClr val="00B0F0"/>
                          </a:solidFill>
                          <a:latin typeface="Arial"/>
                          <a:ea typeface="+mn-ea"/>
                          <a:cs typeface="Arial"/>
                        </a:rPr>
                        <a:t>nosotros nos mantendremos fieles a las categorías de Genette (1989, 2004) </a:t>
                      </a:r>
                      <a:r>
                        <a:rPr lang="es-CO" sz="900" spc="-15" dirty="0">
                          <a:solidFill>
                            <a:srgbClr val="49452A"/>
                          </a:solidFill>
                          <a:latin typeface="Arial"/>
                          <a:ea typeface="+mn-ea"/>
                          <a:cs typeface="Arial"/>
                        </a:rPr>
                        <a:t>al entender que estas nos permiten caracterizar con más precisión los fenómenos metalépticos de </a:t>
                      </a:r>
                      <a:r>
                        <a:rPr lang="es-CO" sz="900" i="1" spc="-15" dirty="0">
                          <a:solidFill>
                            <a:srgbClr val="49452A"/>
                          </a:solidFill>
                          <a:latin typeface="Arial"/>
                          <a:ea typeface="+mn-ea"/>
                          <a:cs typeface="Arial"/>
                        </a:rPr>
                        <a:t>La prima Angélica</a:t>
                      </a:r>
                      <a:r>
                        <a:rPr lang="es-CO" sz="1000" spc="-15" dirty="0">
                          <a:solidFill>
                            <a:srgbClr val="49452A"/>
                          </a:solidFill>
                          <a:latin typeface="Arial"/>
                          <a:cs typeface="Arial"/>
                        </a:rPr>
                        <a:t>*</a:t>
                      </a:r>
                      <a:endParaRPr sz="1000" dirty="0">
                        <a:latin typeface="Arial"/>
                        <a:cs typeface="Arial"/>
                      </a:endParaRPr>
                    </a:p>
                  </a:txBody>
                  <a:tcPr marL="0" marR="0" marT="38100" marB="0">
                    <a:lnL w="12700">
                      <a:solidFill>
                        <a:srgbClr val="FFFFFF"/>
                      </a:solidFill>
                      <a:prstDash val="solid"/>
                    </a:lnL>
                    <a:lnR w="6350">
                      <a:solidFill>
                        <a:srgbClr val="FFFFFF"/>
                      </a:solidFill>
                      <a:prstDash val="solid"/>
                    </a:lnR>
                    <a:lnT w="12700">
                      <a:solidFill>
                        <a:srgbClr val="FFFFFF"/>
                      </a:solidFill>
                      <a:prstDash val="solid"/>
                    </a:lnT>
                    <a:lnB w="6350">
                      <a:solidFill>
                        <a:srgbClr val="FFFFFF"/>
                      </a:solidFill>
                      <a:prstDash val="solid"/>
                    </a:lnB>
                    <a:solidFill>
                      <a:srgbClr val="E9ECF4"/>
                    </a:solidFill>
                  </a:tcPr>
                </a:tc>
                <a:extLst>
                  <a:ext uri="{0D108BD9-81ED-4DB2-BD59-A6C34878D82A}">
                    <a16:rowId xmlns:a16="http://schemas.microsoft.com/office/drawing/2014/main" val="10003"/>
                  </a:ext>
                </a:extLst>
              </a:tr>
            </a:tbl>
          </a:graphicData>
        </a:graphic>
      </p:graphicFrame>
      <p:sp>
        <p:nvSpPr>
          <p:cNvPr id="3" name="object 3"/>
          <p:cNvSpPr/>
          <p:nvPr/>
        </p:nvSpPr>
        <p:spPr>
          <a:xfrm>
            <a:off x="106273" y="0"/>
            <a:ext cx="903732" cy="437388"/>
          </a:xfrm>
          <a:prstGeom prst="rect">
            <a:avLst/>
          </a:prstGeom>
          <a:blipFill>
            <a:blip r:embed="rId2" cstate="print"/>
            <a:stretch>
              <a:fillRect/>
            </a:stretch>
          </a:blipFill>
        </p:spPr>
        <p:txBody>
          <a:bodyPr wrap="square" lIns="0" tIns="0" rIns="0" bIns="0" rtlCol="0"/>
          <a:lstStyle/>
          <a:p>
            <a:r>
              <a:rPr lang="es-CO" dirty="0"/>
              <a:t>   </a:t>
            </a:r>
            <a:endParaRPr dirty="0"/>
          </a:p>
        </p:txBody>
      </p:sp>
      <p:sp>
        <p:nvSpPr>
          <p:cNvPr id="4" name="object 4"/>
          <p:cNvSpPr/>
          <p:nvPr/>
        </p:nvSpPr>
        <p:spPr>
          <a:xfrm flipH="1">
            <a:off x="1045464" y="43887"/>
            <a:ext cx="45719" cy="323156"/>
          </a:xfrm>
          <a:custGeom>
            <a:avLst/>
            <a:gdLst/>
            <a:ahLst/>
            <a:cxnLst/>
            <a:rect l="l" t="t" r="r" b="b"/>
            <a:pathLst>
              <a:path h="288290">
                <a:moveTo>
                  <a:pt x="0" y="0"/>
                </a:moveTo>
                <a:lnTo>
                  <a:pt x="0" y="288036"/>
                </a:lnTo>
              </a:path>
            </a:pathLst>
          </a:custGeom>
          <a:ln w="9144">
            <a:solidFill>
              <a:srgbClr val="FFFFFF"/>
            </a:solidFill>
          </a:ln>
        </p:spPr>
        <p:txBody>
          <a:bodyPr wrap="square" lIns="0" tIns="0" rIns="0" bIns="0" rtlCol="0"/>
          <a:lstStyle/>
          <a:p>
            <a:endParaRPr/>
          </a:p>
        </p:txBody>
      </p:sp>
      <p:sp>
        <p:nvSpPr>
          <p:cNvPr id="5" name="CuadroTexto 4"/>
          <p:cNvSpPr txBox="1"/>
          <p:nvPr/>
        </p:nvSpPr>
        <p:spPr>
          <a:xfrm>
            <a:off x="2400300" y="0"/>
            <a:ext cx="4343400" cy="507831"/>
          </a:xfrm>
          <a:prstGeom prst="rect">
            <a:avLst/>
          </a:prstGeom>
          <a:noFill/>
        </p:spPr>
        <p:txBody>
          <a:bodyPr wrap="square" rtlCol="0">
            <a:spAutoFit/>
          </a:bodyPr>
          <a:lstStyle/>
          <a:p>
            <a:pPr algn="ctr"/>
            <a:r>
              <a:rPr lang="es-CO" sz="1400" b="1" spc="-105" dirty="0">
                <a:solidFill>
                  <a:srgbClr val="FFFFFF"/>
                </a:solidFill>
                <a:latin typeface="Trebuchet MS"/>
                <a:cs typeface="Trebuchet MS"/>
              </a:rPr>
              <a:t>Funciones comunicativas en la citación</a:t>
            </a:r>
          </a:p>
          <a:p>
            <a:pPr algn="ctr"/>
            <a:r>
              <a:rPr lang="es-CO" sz="1200" b="1" spc="-105" dirty="0">
                <a:solidFill>
                  <a:srgbClr val="FFFFFF"/>
                </a:solidFill>
                <a:latin typeface="Trebuchet MS"/>
              </a:rPr>
              <a:t>(Sánchez Upegui, 2016, pp. 214-222)</a:t>
            </a:r>
            <a:endParaRPr lang="es-CO" sz="1200" dirty="0"/>
          </a:p>
        </p:txBody>
      </p:sp>
      <p:sp>
        <p:nvSpPr>
          <p:cNvPr id="6" name="CuadroTexto 5"/>
          <p:cNvSpPr txBox="1"/>
          <p:nvPr/>
        </p:nvSpPr>
        <p:spPr>
          <a:xfrm>
            <a:off x="0" y="2229697"/>
            <a:ext cx="2978331" cy="2939266"/>
          </a:xfrm>
          <a:prstGeom prst="rect">
            <a:avLst/>
          </a:prstGeom>
          <a:noFill/>
        </p:spPr>
        <p:txBody>
          <a:bodyPr wrap="square" rtlCol="0">
            <a:spAutoFit/>
          </a:bodyPr>
          <a:lstStyle/>
          <a:p>
            <a:pPr>
              <a:lnSpc>
                <a:spcPct val="80000"/>
              </a:lnSpc>
              <a:spcAft>
                <a:spcPts val="600"/>
              </a:spcAft>
            </a:pPr>
            <a:r>
              <a:rPr lang="es-CO" sz="900" dirty="0">
                <a:solidFill>
                  <a:srgbClr val="49452A"/>
                </a:solidFill>
                <a:latin typeface="Arial" panose="020B0604020202020204" pitchFamily="34" charset="0"/>
                <a:cs typeface="Arial" panose="020B0604020202020204" pitchFamily="34" charset="0"/>
              </a:rPr>
              <a:t>Todos los elementos nos encaminan hacia uno de los corolarios fundamentales del discurso memorístico de la película: que cualquier evocación pretérita supone un acto de representación que un sujeto pone en escena mentalmente a partir de sus peculiaridades psicológicas. </a:t>
            </a:r>
            <a:r>
              <a:rPr lang="es-CO" sz="900" spc="-55" dirty="0">
                <a:solidFill>
                  <a:srgbClr val="00B0F0"/>
                </a:solidFill>
                <a:latin typeface="Arial"/>
                <a:cs typeface="Arial"/>
              </a:rPr>
              <a:t>Hopewell (1989, p. 72)</a:t>
            </a:r>
            <a:r>
              <a:rPr lang="es-CO" sz="900" dirty="0">
                <a:solidFill>
                  <a:srgbClr val="00B0F0"/>
                </a:solidFill>
                <a:latin typeface="Arial" panose="020B0604020202020204" pitchFamily="34" charset="0"/>
                <a:cs typeface="Arial" panose="020B0604020202020204" pitchFamily="34" charset="0"/>
              </a:rPr>
              <a:t> </a:t>
            </a:r>
            <a:r>
              <a:rPr lang="es-CO" sz="900" dirty="0">
                <a:solidFill>
                  <a:schemeClr val="accent1">
                    <a:lumMod val="75000"/>
                  </a:schemeClr>
                </a:solidFill>
                <a:latin typeface="Arial" panose="020B0604020202020204" pitchFamily="34" charset="0"/>
                <a:cs typeface="Arial" panose="020B0604020202020204" pitchFamily="34" charset="0"/>
              </a:rPr>
              <a:t>va más lejos y señala que</a:t>
            </a:r>
            <a:r>
              <a:rPr lang="es-CO" sz="900" dirty="0">
                <a:solidFill>
                  <a:srgbClr val="49452A"/>
                </a:solidFill>
                <a:latin typeface="Arial" panose="020B0604020202020204" pitchFamily="34" charset="0"/>
                <a:cs typeface="Arial" panose="020B0604020202020204" pitchFamily="34" charset="0"/>
              </a:rPr>
              <a:t> la película de Saura lleva a cabo una abolición del </a:t>
            </a:r>
            <a:r>
              <a:rPr lang="es-CO" sz="900" i="1" dirty="0">
                <a:solidFill>
                  <a:srgbClr val="49452A"/>
                </a:solidFill>
                <a:latin typeface="Arial" panose="020B0604020202020204" pitchFamily="34" charset="0"/>
                <a:cs typeface="Arial" panose="020B0604020202020204" pitchFamily="34" charset="0"/>
              </a:rPr>
              <a:t>flashback</a:t>
            </a:r>
            <a:r>
              <a:rPr lang="es-CO" sz="900" dirty="0">
                <a:solidFill>
                  <a:srgbClr val="49452A"/>
                </a:solidFill>
                <a:latin typeface="Arial" panose="020B0604020202020204" pitchFamily="34" charset="0"/>
                <a:cs typeface="Arial" panose="020B0604020202020204" pitchFamily="34" charset="0"/>
              </a:rPr>
              <a:t> debido al peso de la imaginación en la materialización de tales retrospecciones.</a:t>
            </a:r>
          </a:p>
          <a:p>
            <a:pPr>
              <a:lnSpc>
                <a:spcPct val="80000"/>
              </a:lnSpc>
              <a:spcAft>
                <a:spcPts val="600"/>
              </a:spcAft>
            </a:pPr>
            <a:r>
              <a:rPr lang="es-CO" sz="900" dirty="0">
                <a:solidFill>
                  <a:srgbClr val="49452A"/>
                </a:solidFill>
                <a:latin typeface="Arial" panose="020B0604020202020204" pitchFamily="34" charset="0"/>
                <a:cs typeface="Arial" panose="020B0604020202020204" pitchFamily="34" charset="0"/>
              </a:rPr>
              <a:t>En </a:t>
            </a:r>
            <a:r>
              <a:rPr lang="es-CO" sz="900" i="1" dirty="0">
                <a:solidFill>
                  <a:srgbClr val="49452A"/>
                </a:solidFill>
                <a:latin typeface="Arial" panose="020B0604020202020204" pitchFamily="34" charset="0"/>
                <a:cs typeface="Arial" panose="020B0604020202020204" pitchFamily="34" charset="0"/>
              </a:rPr>
              <a:t>La prima Angélica</a:t>
            </a:r>
            <a:r>
              <a:rPr lang="es-CO" sz="900" dirty="0">
                <a:solidFill>
                  <a:srgbClr val="49452A"/>
                </a:solidFill>
                <a:latin typeface="Arial" panose="020B0604020202020204" pitchFamily="34" charset="0"/>
                <a:cs typeface="Arial" panose="020B0604020202020204" pitchFamily="34" charset="0"/>
              </a:rPr>
              <a:t>, quizá de forma menos evidente que en otras de sus obras, Saura deconstruye la experiencia memorística, nos permite reconocer sus costuras y abismarnos en su complejidad, en esa intrincada red de intercambios que puede generarse entre recuerdo e imaginación. </a:t>
            </a:r>
            <a:r>
              <a:rPr lang="es-CO" sz="900" dirty="0">
                <a:solidFill>
                  <a:schemeClr val="accent1">
                    <a:lumMod val="75000"/>
                  </a:schemeClr>
                </a:solidFill>
                <a:latin typeface="Arial" panose="020B0604020202020204" pitchFamily="34" charset="0"/>
                <a:cs typeface="Arial" panose="020B0604020202020204" pitchFamily="34" charset="0"/>
              </a:rPr>
              <a:t>No en vano, si algo caracteriza el ciclo fílmico del cineasta oscense durante la Transición Española, es, en palabras de </a:t>
            </a:r>
            <a:r>
              <a:rPr lang="es-CO" sz="900" spc="-55" dirty="0">
                <a:solidFill>
                  <a:srgbClr val="00B0F0"/>
                </a:solidFill>
                <a:latin typeface="Arial"/>
                <a:cs typeface="Arial"/>
              </a:rPr>
              <a:t>José Francisco Colmeiro</a:t>
            </a:r>
            <a:r>
              <a:rPr lang="es-CO" sz="900" dirty="0">
                <a:solidFill>
                  <a:srgbClr val="49452A"/>
                </a:solidFill>
                <a:latin typeface="Arial" panose="020B0604020202020204" pitchFamily="34" charset="0"/>
                <a:cs typeface="Arial" panose="020B0604020202020204" pitchFamily="34" charset="0"/>
              </a:rPr>
              <a:t>, «la continua indagación sobre la naturaleza de la representación, la exploración de las relaciones entre las artes plásticas y las artes escénicas y la utilización del espectáculo teatral como estrategia de construcción del pasado» </a:t>
            </a:r>
            <a:r>
              <a:rPr lang="es-CO" sz="900" spc="-55" dirty="0">
                <a:solidFill>
                  <a:srgbClr val="00B0F0"/>
                </a:solidFill>
                <a:latin typeface="Arial"/>
                <a:cs typeface="Arial"/>
              </a:rPr>
              <a:t>(2005, p. 124)</a:t>
            </a:r>
            <a:r>
              <a:rPr lang="es-CO" sz="900" dirty="0">
                <a:solidFill>
                  <a:srgbClr val="49452A"/>
                </a:solidFill>
                <a:latin typeface="Arial" panose="020B0604020202020204" pitchFamily="34" charset="0"/>
                <a:cs typeface="Arial" panose="020B0604020202020204" pitchFamily="34" charset="0"/>
              </a:rPr>
              <a:t>. </a:t>
            </a:r>
            <a:r>
              <a:rPr lang="es-CO" sz="900" dirty="0">
                <a:solidFill>
                  <a:schemeClr val="accent1">
                    <a:lumMod val="75000"/>
                  </a:schemeClr>
                </a:solidFill>
                <a:latin typeface="Arial" panose="020B0604020202020204" pitchFamily="34" charset="0"/>
                <a:cs typeface="Arial" panose="020B0604020202020204" pitchFamily="34" charset="0"/>
              </a:rPr>
              <a:t>Pero esa autorreflexividad es extensible también a los procesos memorísticos</a:t>
            </a:r>
            <a:r>
              <a:rPr lang="es-CO" sz="900" dirty="0">
                <a:solidFill>
                  <a:srgbClr val="49452A"/>
                </a:solidFill>
                <a:latin typeface="Arial" panose="020B0604020202020204" pitchFamily="34" charset="0"/>
                <a:cs typeface="Arial" panose="020B0604020202020204" pitchFamily="34" charset="0"/>
              </a:rPr>
              <a:t>.*</a:t>
            </a:r>
          </a:p>
        </p:txBody>
      </p:sp>
      <p:sp>
        <p:nvSpPr>
          <p:cNvPr id="7" name="CuadroTexto 6"/>
          <p:cNvSpPr txBox="1"/>
          <p:nvPr/>
        </p:nvSpPr>
        <p:spPr>
          <a:xfrm>
            <a:off x="2860765" y="4583433"/>
            <a:ext cx="3200400" cy="584775"/>
          </a:xfrm>
          <a:prstGeom prst="rect">
            <a:avLst/>
          </a:prstGeom>
          <a:noFill/>
        </p:spPr>
        <p:txBody>
          <a:bodyPr wrap="square" rtlCol="0">
            <a:spAutoFit/>
          </a:bodyPr>
          <a:lstStyle/>
          <a:p>
            <a:pPr marL="72000" algn="just">
              <a:spcBef>
                <a:spcPts val="600"/>
              </a:spcBef>
              <a:defRPr/>
            </a:pPr>
            <a:r>
              <a:rPr lang="es-CO" sz="800" spc="-45" dirty="0">
                <a:latin typeface="Arial"/>
                <a:cs typeface="Arial"/>
              </a:rPr>
              <a:t>* Planes Pedreño, J.  A. (2018). El presente devorado por el pasado: declinaciones del flashback metaléptico y sus resonancias en el discurso memorístico de </a:t>
            </a:r>
            <a:r>
              <a:rPr lang="es-CO" sz="800" i="1" spc="-45" dirty="0">
                <a:latin typeface="Arial"/>
                <a:cs typeface="Arial"/>
              </a:rPr>
              <a:t>La prima Angélica</a:t>
            </a:r>
            <a:r>
              <a:rPr lang="es-CO" sz="800" spc="-45" dirty="0">
                <a:latin typeface="Arial"/>
                <a:cs typeface="Arial"/>
              </a:rPr>
              <a:t>. </a:t>
            </a:r>
            <a:r>
              <a:rPr lang="en-US" sz="800" i="1" spc="-45" dirty="0">
                <a:latin typeface="Arial"/>
                <a:cs typeface="Arial"/>
              </a:rPr>
              <a:t>Hispanic Research Journal</a:t>
            </a:r>
            <a:r>
              <a:rPr lang="es-CO" sz="800" spc="-45" dirty="0">
                <a:latin typeface="Arial"/>
                <a:cs typeface="Arial"/>
              </a:rPr>
              <a:t>, </a:t>
            </a:r>
            <a:r>
              <a:rPr lang="es-CO" sz="800" i="1" spc="-45" dirty="0">
                <a:latin typeface="Arial"/>
                <a:cs typeface="Arial"/>
              </a:rPr>
              <a:t>19</a:t>
            </a:r>
            <a:r>
              <a:rPr lang="es-CO" sz="800" spc="-45" dirty="0">
                <a:latin typeface="Arial"/>
                <a:cs typeface="Arial"/>
              </a:rPr>
              <a:t>(1), 89-104. </a:t>
            </a:r>
            <a:endParaRPr lang="es-CO" sz="800" spc="-30" dirty="0">
              <a:latin typeface="Arial"/>
              <a:cs typeface="Arial"/>
            </a:endParaRPr>
          </a:p>
        </p:txBody>
      </p:sp>
    </p:spTree>
    <p:extLst>
      <p:ext uri="{BB962C8B-B14F-4D97-AF65-F5344CB8AC3E}">
        <p14:creationId xmlns:p14="http://schemas.microsoft.com/office/powerpoint/2010/main" val="1624464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137777717"/>
              </p:ext>
            </p:extLst>
          </p:nvPr>
        </p:nvGraphicFramePr>
        <p:xfrm>
          <a:off x="0" y="-391914"/>
          <a:ext cx="9144000" cy="5889236"/>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4851400">
                  <a:extLst>
                    <a:ext uri="{9D8B030D-6E8A-4147-A177-3AD203B41FA5}">
                      <a16:colId xmlns:a16="http://schemas.microsoft.com/office/drawing/2014/main" val="20001"/>
                    </a:ext>
                  </a:extLst>
                </a:gridCol>
                <a:gridCol w="25400">
                  <a:extLst>
                    <a:ext uri="{9D8B030D-6E8A-4147-A177-3AD203B41FA5}">
                      <a16:colId xmlns:a16="http://schemas.microsoft.com/office/drawing/2014/main" val="2538592763"/>
                    </a:ext>
                  </a:extLst>
                </a:gridCol>
              </a:tblGrid>
              <a:tr h="906264">
                <a:tc gridSpan="3">
                  <a:txBody>
                    <a:bodyPr/>
                    <a:lstStyle/>
                    <a:p>
                      <a:pPr>
                        <a:lnSpc>
                          <a:spcPct val="100000"/>
                        </a:lnSpc>
                      </a:pPr>
                      <a:endParaRPr sz="1800" dirty="0">
                        <a:latin typeface="Times New Roman"/>
                        <a:cs typeface="Times New Roman"/>
                      </a:endParaRPr>
                    </a:p>
                    <a:p>
                      <a:pPr marL="194310">
                        <a:lnSpc>
                          <a:spcPct val="100000"/>
                        </a:lnSpc>
                        <a:spcBef>
                          <a:spcPts val="1160"/>
                        </a:spcBef>
                      </a:pPr>
                      <a:r>
                        <a:rPr lang="es-CO" sz="1800" b="1" spc="-105" dirty="0">
                          <a:solidFill>
                            <a:srgbClr val="FFFFFF"/>
                          </a:solidFill>
                          <a:latin typeface="Trebuchet MS"/>
                          <a:cs typeface="Trebuchet MS"/>
                        </a:rPr>
                        <a:t>                                                   </a:t>
                      </a:r>
                      <a:endParaRPr sz="1800" dirty="0">
                        <a:latin typeface="Trebuchet MS"/>
                        <a:cs typeface="Trebuchet MS"/>
                      </a:endParaRPr>
                    </a:p>
                  </a:txBody>
                  <a:tcPr marL="0" marR="0" marT="0" marB="0">
                    <a:lnB w="12700" cap="flat" cmpd="sng" algn="ctr">
                      <a:solidFill>
                        <a:srgbClr val="FFFFFF"/>
                      </a:solidFill>
                      <a:prstDash val="solid"/>
                      <a:round/>
                      <a:headEnd type="none" w="med" len="med"/>
                      <a:tailEnd type="none" w="med" len="med"/>
                    </a:lnB>
                  </a:tcPr>
                </a:tc>
                <a:tc hMerge="1">
                  <a:txBody>
                    <a:bodyPr/>
                    <a:lstStyle/>
                    <a:p>
                      <a:pPr>
                        <a:lnSpc>
                          <a:spcPct val="100000"/>
                        </a:lnSpc>
                      </a:pPr>
                      <a:endParaRPr sz="1800" dirty="0">
                        <a:latin typeface="Trebuchet MS"/>
                        <a:cs typeface="Trebuchet MS"/>
                      </a:endParaRPr>
                    </a:p>
                  </a:txBody>
                  <a:tcPr marL="0" marR="0" marT="0" marB="0">
                    <a:lnB w="12700">
                      <a:solidFill>
                        <a:srgbClr val="FFFFFF"/>
                      </a:solidFill>
                      <a:prstDash val="solid"/>
                    </a:lnB>
                    <a:solidFill>
                      <a:srgbClr val="1F487C"/>
                    </a:solidFill>
                  </a:tcPr>
                </a:tc>
                <a:tc hMerge="1">
                  <a:txBody>
                    <a:bodyPr/>
                    <a:lstStyle/>
                    <a:p>
                      <a:endParaRPr lang="es-CO"/>
                    </a:p>
                  </a:txBody>
                  <a:tcPr/>
                </a:tc>
                <a:extLst>
                  <a:ext uri="{0D108BD9-81ED-4DB2-BD59-A6C34878D82A}">
                    <a16:rowId xmlns:a16="http://schemas.microsoft.com/office/drawing/2014/main" val="10000"/>
                  </a:ext>
                </a:extLst>
              </a:tr>
              <a:tr h="457200">
                <a:tc>
                  <a:txBody>
                    <a:bodyPr/>
                    <a:lstStyle/>
                    <a:p>
                      <a:pPr marL="36000" indent="0" algn="ctr">
                        <a:lnSpc>
                          <a:spcPct val="100000"/>
                        </a:lnSpc>
                        <a:spcBef>
                          <a:spcPts val="600"/>
                        </a:spcBef>
                        <a:buNone/>
                      </a:pPr>
                      <a:r>
                        <a:rPr lang="es-CO" sz="1050" b="1" spc="-60" dirty="0">
                          <a:solidFill>
                            <a:srgbClr val="FFFFFF"/>
                          </a:solidFill>
                          <a:latin typeface="Trebuchet MS"/>
                          <a:cs typeface="Trebuchet MS"/>
                        </a:rPr>
                        <a:t>7.</a:t>
                      </a:r>
                      <a:r>
                        <a:rPr lang="es-CO" sz="1050" b="1" spc="-60" baseline="0" dirty="0">
                          <a:solidFill>
                            <a:srgbClr val="FFFFFF"/>
                          </a:solidFill>
                          <a:latin typeface="Trebuchet MS"/>
                          <a:cs typeface="Trebuchet MS"/>
                        </a:rPr>
                        <a:t> </a:t>
                      </a:r>
                      <a:r>
                        <a:rPr lang="es-CO" sz="1050" b="1" spc="-60" dirty="0">
                          <a:solidFill>
                            <a:srgbClr val="FFFFFF"/>
                          </a:solidFill>
                          <a:latin typeface="Trebuchet MS"/>
                          <a:cs typeface="Trebuchet MS"/>
                        </a:rPr>
                        <a:t>Función comunicativa de la citación en relación con la revisión de aspectos específicos</a:t>
                      </a:r>
                      <a:r>
                        <a:rPr lang="es-CO" sz="1050" b="1" spc="-60" baseline="0" dirty="0">
                          <a:solidFill>
                            <a:srgbClr val="FFFFFF"/>
                          </a:solidFill>
                          <a:latin typeface="Trebuchet MS"/>
                          <a:cs typeface="Trebuchet MS"/>
                        </a:rPr>
                        <a:t> de </a:t>
                      </a:r>
                      <a:r>
                        <a:rPr lang="es-CO" sz="1050" b="1" spc="-60" dirty="0">
                          <a:solidFill>
                            <a:srgbClr val="FFFFFF"/>
                          </a:solidFill>
                          <a:latin typeface="Trebuchet MS"/>
                          <a:cs typeface="Trebuchet MS"/>
                        </a:rPr>
                        <a:t>la literatura existente</a:t>
                      </a:r>
                      <a:endParaRPr sz="1050" dirty="0">
                        <a:latin typeface="Trebuchet MS"/>
                        <a:cs typeface="Trebuchet MS"/>
                      </a:endParaRPr>
                    </a:p>
                  </a:txBody>
                  <a:tcPr marL="0" marR="0" marT="37465" marB="0">
                    <a:lnL w="6350">
                      <a:solidFill>
                        <a:srgbClr val="FFFFFF"/>
                      </a:solidFill>
                      <a:prstDash val="solid"/>
                    </a:lnL>
                    <a:lnR w="12700">
                      <a:solidFill>
                        <a:srgbClr val="FFFFFF"/>
                      </a:solidFill>
                      <a:prstDash val="solid"/>
                    </a:lnR>
                    <a:lnT w="12700">
                      <a:solidFill>
                        <a:srgbClr val="FFFFFF"/>
                      </a:solidFill>
                      <a:prstDash val="solid"/>
                    </a:lnT>
                    <a:solidFill>
                      <a:srgbClr val="4F81BC"/>
                    </a:solidFill>
                  </a:tcPr>
                </a:tc>
                <a:tc>
                  <a:txBody>
                    <a:bodyPr/>
                    <a:lstStyle/>
                    <a:p>
                      <a:pPr marL="36000" algn="ctr">
                        <a:lnSpc>
                          <a:spcPct val="100000"/>
                        </a:lnSpc>
                        <a:spcBef>
                          <a:spcPts val="295"/>
                        </a:spcBef>
                      </a:pPr>
                      <a:r>
                        <a:rPr lang="es-CO" sz="1050" b="1" spc="-60" dirty="0">
                          <a:solidFill>
                            <a:srgbClr val="FFFFFF"/>
                          </a:solidFill>
                          <a:latin typeface="Trebuchet MS"/>
                          <a:ea typeface="+mn-ea"/>
                          <a:cs typeface="Trebuchet MS"/>
                        </a:rPr>
                        <a:t>8.</a:t>
                      </a:r>
                      <a:r>
                        <a:rPr lang="es-CO" sz="1050" b="1" spc="-60" baseline="0" dirty="0">
                          <a:solidFill>
                            <a:srgbClr val="FFFFFF"/>
                          </a:solidFill>
                          <a:latin typeface="Trebuchet MS"/>
                          <a:ea typeface="+mn-ea"/>
                          <a:cs typeface="Trebuchet MS"/>
                        </a:rPr>
                        <a:t> </a:t>
                      </a:r>
                      <a:r>
                        <a:rPr lang="es-CO" sz="1050" b="1" spc="-60" dirty="0">
                          <a:solidFill>
                            <a:srgbClr val="FFFFFF"/>
                          </a:solidFill>
                          <a:latin typeface="Trebuchet MS"/>
                          <a:ea typeface="+mn-ea"/>
                          <a:cs typeface="Trebuchet MS"/>
                        </a:rPr>
                        <a:t>Función comunicativa de la citación relacionada con el listado de fuentes consultadas y citadas: referencias </a:t>
                      </a:r>
                      <a:endParaRPr sz="1050" b="1" spc="-60" dirty="0">
                        <a:solidFill>
                          <a:srgbClr val="FFFFFF"/>
                        </a:solidFill>
                        <a:latin typeface="Trebuchet MS"/>
                        <a:ea typeface="+mn-ea"/>
                        <a:cs typeface="Trebuchet MS"/>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solidFill>
                      <a:srgbClr val="4F81BC"/>
                    </a:solidFill>
                  </a:tcPr>
                </a:tc>
                <a:tc>
                  <a:txBody>
                    <a:bodyPr/>
                    <a:lstStyle/>
                    <a:p>
                      <a:endParaRPr lang="es-CO" dirty="0"/>
                    </a:p>
                  </a:txBody>
                  <a:tcPr marL="0" marR="0" marT="37465" marB="0">
                    <a:lnL w="12700" cap="flat" cmpd="sng" algn="ctr">
                      <a:solidFill>
                        <a:srgbClr val="FFFFFF"/>
                      </a:solidFill>
                      <a:prstDash val="solid"/>
                      <a:round/>
                      <a:headEnd type="none" w="med" len="med"/>
                      <a:tailEnd type="none" w="med" len="med"/>
                    </a:lnL>
                    <a:lnR w="6350">
                      <a:solidFill>
                        <a:srgbClr val="FFFFFF"/>
                      </a:solidFill>
                      <a:prstDash val="solid"/>
                    </a:lnR>
                    <a:lnT w="12700" cap="flat" cmpd="sng" algn="ctr">
                      <a:solidFill>
                        <a:srgbClr val="FFFFFF"/>
                      </a:solidFill>
                      <a:prstDash val="solid"/>
                      <a:round/>
                      <a:headEnd type="none" w="med" len="med"/>
                      <a:tailEnd type="none" w="med" len="med"/>
                    </a:lnT>
                    <a:solidFill>
                      <a:srgbClr val="4F81BC"/>
                    </a:solidFill>
                  </a:tcPr>
                </a:tc>
                <a:extLst>
                  <a:ext uri="{0D108BD9-81ED-4DB2-BD59-A6C34878D82A}">
                    <a16:rowId xmlns:a16="http://schemas.microsoft.com/office/drawing/2014/main" val="10001"/>
                  </a:ext>
                </a:extLst>
              </a:tr>
              <a:tr h="533400">
                <a:tc>
                  <a:txBody>
                    <a:bodyPr/>
                    <a:lstStyle/>
                    <a:p>
                      <a:pPr marL="72000" algn="ctr">
                        <a:lnSpc>
                          <a:spcPct val="80000"/>
                        </a:lnSpc>
                        <a:spcBef>
                          <a:spcPts val="0"/>
                        </a:spcBef>
                      </a:pPr>
                      <a:r>
                        <a:rPr lang="es-CO" sz="950" spc="-65" dirty="0">
                          <a:latin typeface="+mn-lt"/>
                          <a:cs typeface="Arial"/>
                        </a:rPr>
                        <a:t>Hace</a:t>
                      </a:r>
                      <a:r>
                        <a:rPr lang="es-CO" sz="950" spc="-65" baseline="0" dirty="0">
                          <a:latin typeface="+mn-lt"/>
                          <a:cs typeface="Arial"/>
                        </a:rPr>
                        <a:t>  referencia al</a:t>
                      </a:r>
                      <a:r>
                        <a:rPr lang="es-CO" sz="950" spc="-65" dirty="0">
                          <a:latin typeface="+mn-lt"/>
                          <a:cs typeface="Arial"/>
                        </a:rPr>
                        <a:t> trabajo del investigador en relación con la literatura, en la perspectiva de manifestar contra-aseveraciones, comparación, contraste, oposiciones o similitudes de su trabajo con la bibliografía relacionada u otros trabajos investigativos (citar para demostrar que los resultados del investigador son originales/nuevos o se relacionan con otros trabajos).</a:t>
                      </a:r>
                      <a:endParaRPr lang="es-CO" sz="950" spc="-65" dirty="0">
                        <a:solidFill>
                          <a:schemeClr val="tx1"/>
                        </a:solidFill>
                        <a:latin typeface="+mn-lt"/>
                        <a:ea typeface="+mn-ea"/>
                        <a:cs typeface="Arial"/>
                      </a:endParaRPr>
                    </a:p>
                  </a:txBody>
                  <a:tcPr marL="0" marR="0" marT="4445" marB="0">
                    <a:lnL w="635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pPr marL="72000" algn="ctr">
                        <a:lnSpc>
                          <a:spcPct val="80000"/>
                        </a:lnSpc>
                        <a:spcBef>
                          <a:spcPts val="0"/>
                        </a:spcBef>
                      </a:pPr>
                      <a:r>
                        <a:rPr lang="es-CO" sz="950" spc="-65" baseline="0" dirty="0">
                          <a:solidFill>
                            <a:schemeClr val="tx1"/>
                          </a:solidFill>
                          <a:latin typeface="+mn-lt"/>
                          <a:ea typeface="+mn-ea"/>
                          <a:cs typeface="Arial"/>
                        </a:rPr>
                        <a:t>Indica que el texto y su documentación (citas y referencias) cumplen con las convenciones disciplinares y editoriales, tales como normalización (corrección), pertinencia, conocimiento y relevancia de las fuentes en relación con el texto, exhaustividad, confiabilidad/calidad y actualidad en la revisión. Además, que el lector pueda verificar y consultar las fuentes.</a:t>
                      </a:r>
                    </a:p>
                  </a:txBody>
                  <a:tcPr marL="0" marR="0" marT="4445" marB="0">
                    <a:lnL w="12700">
                      <a:solidFill>
                        <a:srgbClr val="FFFFFF"/>
                      </a:solidFill>
                      <a:prstDash val="solid"/>
                    </a:lnL>
                    <a:lnR w="12700">
                      <a:solidFill>
                        <a:srgbClr val="FFFFFF"/>
                      </a:solidFill>
                      <a:prstDash val="solid"/>
                    </a:lnR>
                    <a:lnB w="12700">
                      <a:solidFill>
                        <a:srgbClr val="FFFFFF"/>
                      </a:solidFill>
                      <a:prstDash val="solid"/>
                    </a:lnB>
                    <a:solidFill>
                      <a:srgbClr val="D0D7E8"/>
                    </a:solidFill>
                  </a:tcPr>
                </a:tc>
                <a:tc>
                  <a:txBody>
                    <a:bodyPr/>
                    <a:lstStyle/>
                    <a:p>
                      <a:endParaRPr lang="es-CO"/>
                    </a:p>
                  </a:txBody>
                  <a:tcPr marL="0" marR="0" marT="19050" marB="0">
                    <a:lnL w="12700" cap="flat" cmpd="sng" algn="ctr">
                      <a:solidFill>
                        <a:srgbClr val="FFFFFF"/>
                      </a:solidFill>
                      <a:prstDash val="solid"/>
                      <a:round/>
                      <a:headEnd type="none" w="med" len="med"/>
                      <a:tailEnd type="none" w="med" len="med"/>
                    </a:lnL>
                    <a:lnR w="6350">
                      <a:solidFill>
                        <a:srgbClr val="FFFFFF"/>
                      </a:solidFill>
                      <a:prstDash val="solid"/>
                    </a:lnR>
                    <a:lnB w="127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10002"/>
                  </a:ext>
                </a:extLst>
              </a:tr>
              <a:tr h="3459905">
                <a:tc>
                  <a:txBody>
                    <a:bodyPr/>
                    <a:lstStyle/>
                    <a:p>
                      <a:pPr marL="91440">
                        <a:lnSpc>
                          <a:spcPct val="100000"/>
                        </a:lnSpc>
                        <a:spcBef>
                          <a:spcPts val="300"/>
                        </a:spcBef>
                      </a:pPr>
                      <a:r>
                        <a:rPr sz="1000" spc="-45" dirty="0">
                          <a:latin typeface="Arial"/>
                          <a:cs typeface="Arial"/>
                        </a:rPr>
                        <a:t>Ejemplo:</a:t>
                      </a:r>
                      <a:endParaRPr sz="1000" dirty="0">
                        <a:latin typeface="Arial"/>
                        <a:cs typeface="Arial"/>
                      </a:endParaRPr>
                    </a:p>
                    <a:p>
                      <a:pPr>
                        <a:lnSpc>
                          <a:spcPct val="100000"/>
                        </a:lnSpc>
                        <a:spcBef>
                          <a:spcPts val="50"/>
                        </a:spcBef>
                      </a:pPr>
                      <a:endParaRPr sz="1000" dirty="0">
                        <a:latin typeface="Times New Roman"/>
                        <a:cs typeface="Times New Roman"/>
                      </a:endParaRPr>
                    </a:p>
                  </a:txBody>
                  <a:tcPr marL="0" marR="0" marT="38100" marB="0">
                    <a:lnL w="635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E9ECF4"/>
                    </a:solidFill>
                  </a:tcPr>
                </a:tc>
                <a:tc>
                  <a:txBody>
                    <a:bodyPr/>
                    <a:lstStyle/>
                    <a:p>
                      <a:pPr marL="288000" indent="-432000">
                        <a:lnSpc>
                          <a:spcPct val="80000"/>
                        </a:lnSpc>
                        <a:spcBef>
                          <a:spcPts val="200"/>
                        </a:spcBef>
                        <a:spcAft>
                          <a:spcPts val="0"/>
                        </a:spcAft>
                      </a:pPr>
                      <a:r>
                        <a:rPr lang="en-US" sz="700" kern="1200" noProof="0" dirty="0">
                          <a:solidFill>
                            <a:srgbClr val="49452A"/>
                          </a:solidFill>
                          <a:latin typeface="Arial" panose="020B0604020202020204" pitchFamily="34" charset="0"/>
                          <a:ea typeface="+mn-ea"/>
                          <a:cs typeface="Arial" panose="020B0604020202020204" pitchFamily="34" charset="0"/>
                        </a:rPr>
                        <a:t>   </a:t>
                      </a:r>
                      <a:r>
                        <a:rPr lang="en-US" sz="700" kern="1200" noProof="0" dirty="0">
                          <a:solidFill>
                            <a:schemeClr val="accent1">
                              <a:lumMod val="75000"/>
                            </a:schemeClr>
                          </a:solidFill>
                          <a:latin typeface="Arial" panose="020B0604020202020204" pitchFamily="34" charset="0"/>
                          <a:ea typeface="+mn-ea"/>
                          <a:cs typeface="Arial" panose="020B0604020202020204" pitchFamily="34" charset="0"/>
                        </a:rPr>
                        <a:t>Berthier</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 N. (2012). </a:t>
                      </a:r>
                      <a:r>
                        <a:rPr lang="es-CO" sz="700" kern="1200" noProof="0" dirty="0">
                          <a:solidFill>
                            <a:schemeClr val="accent1">
                              <a:lumMod val="75000"/>
                            </a:schemeClr>
                          </a:solidFill>
                          <a:latin typeface="Arial" panose="020B0604020202020204" pitchFamily="34" charset="0"/>
                          <a:ea typeface="+mn-ea"/>
                          <a:cs typeface="Arial" panose="020B0604020202020204" pitchFamily="34" charset="0"/>
                        </a:rPr>
                        <a:t>Ficcionalización</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 del miedo en el cine: la mirada retrospectiva de Carlos Saura</a:t>
                      </a:r>
                      <a:r>
                        <a:rPr lang="es-CO" sz="700" kern="1200" dirty="0">
                          <a:solidFill>
                            <a:srgbClr val="49452A"/>
                          </a:solidFill>
                          <a:latin typeface="Arial" panose="020B0604020202020204" pitchFamily="34" charset="0"/>
                          <a:ea typeface="+mn-ea"/>
                          <a:cs typeface="Arial" panose="020B0604020202020204" pitchFamily="34" charset="0"/>
                        </a:rPr>
                        <a:t>. En N. </a:t>
                      </a:r>
                      <a:r>
                        <a:rPr lang="en-US" sz="700" kern="1200" noProof="0" dirty="0">
                          <a:solidFill>
                            <a:srgbClr val="49452A"/>
                          </a:solidFill>
                          <a:latin typeface="Arial" panose="020B0604020202020204" pitchFamily="34" charset="0"/>
                          <a:ea typeface="+mn-ea"/>
                          <a:cs typeface="Arial" panose="020B0604020202020204" pitchFamily="34" charset="0"/>
                        </a:rPr>
                        <a:t>Berthier</a:t>
                      </a:r>
                      <a:r>
                        <a:rPr lang="es-CO" sz="700" kern="1200" dirty="0">
                          <a:solidFill>
                            <a:srgbClr val="49452A"/>
                          </a:solidFill>
                          <a:latin typeface="Arial" panose="020B0604020202020204" pitchFamily="34" charset="0"/>
                          <a:ea typeface="+mn-ea"/>
                          <a:cs typeface="Arial" panose="020B0604020202020204" pitchFamily="34" charset="0"/>
                        </a:rPr>
                        <a:t> y V. Sánchez </a:t>
                      </a:r>
                      <a:r>
                        <a:rPr lang="fr-FR" sz="700" kern="1200" noProof="0" dirty="0">
                          <a:solidFill>
                            <a:srgbClr val="49452A"/>
                          </a:solidFill>
                          <a:latin typeface="Arial" panose="020B0604020202020204" pitchFamily="34" charset="0"/>
                          <a:ea typeface="+mn-ea"/>
                          <a:cs typeface="Arial" panose="020B0604020202020204" pitchFamily="34" charset="0"/>
                        </a:rPr>
                        <a:t>Biosca</a:t>
                      </a:r>
                      <a:r>
                        <a:rPr lang="es-CO" sz="700" kern="1200" dirty="0">
                          <a:solidFill>
                            <a:srgbClr val="49452A"/>
                          </a:solidFill>
                          <a:latin typeface="Arial" panose="020B0604020202020204" pitchFamily="34" charset="0"/>
                          <a:ea typeface="+mn-ea"/>
                          <a:cs typeface="Arial" panose="020B0604020202020204" pitchFamily="34" charset="0"/>
                        </a:rPr>
                        <a:t> (Eds.), </a:t>
                      </a:r>
                      <a:r>
                        <a:rPr lang="es-CO" sz="700" i="1" kern="1200" dirty="0">
                          <a:solidFill>
                            <a:srgbClr val="49452A"/>
                          </a:solidFill>
                          <a:latin typeface="Arial" panose="020B0604020202020204" pitchFamily="34" charset="0"/>
                          <a:ea typeface="+mn-ea"/>
                          <a:cs typeface="Arial" panose="020B0604020202020204" pitchFamily="34" charset="0"/>
                        </a:rPr>
                        <a:t>Retóricas del miedo: imágenes de la Guerra Civil española</a:t>
                      </a: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(pp. 209-222)</a:t>
                      </a:r>
                      <a:r>
                        <a:rPr lang="es-CO" sz="700" kern="1200" dirty="0">
                          <a:solidFill>
                            <a:srgbClr val="49452A"/>
                          </a:solidFill>
                          <a:latin typeface="Arial" panose="020B0604020202020204" pitchFamily="34" charset="0"/>
                          <a:ea typeface="+mn-ea"/>
                          <a:cs typeface="Arial" panose="020B0604020202020204" pitchFamily="34" charset="0"/>
                        </a:rPr>
                        <a:t>. Madrid: Casa de Velázquez.</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fr-FR" sz="700" kern="1200" noProof="0" dirty="0">
                          <a:solidFill>
                            <a:schemeClr val="accent1">
                              <a:lumMod val="75000"/>
                            </a:schemeClr>
                          </a:solidFill>
                          <a:latin typeface="Arial" panose="020B0604020202020204" pitchFamily="34" charset="0"/>
                          <a:ea typeface="+mn-ea"/>
                          <a:cs typeface="Arial" panose="020B0604020202020204" pitchFamily="34" charset="0"/>
                        </a:rPr>
                        <a:t>Bloch-Robin</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 M. (2011). Música y narración en Dulces horas: de la inmersión nostálgica en la vorágine del pasado a la distancia irónica de la instancia narrativa superior</a:t>
                      </a:r>
                      <a:r>
                        <a:rPr lang="es-CO" sz="700" kern="1200" dirty="0">
                          <a:solidFill>
                            <a:srgbClr val="49452A"/>
                          </a:solidFill>
                          <a:latin typeface="Arial" panose="020B0604020202020204" pitchFamily="34" charset="0"/>
                          <a:ea typeface="+mn-ea"/>
                          <a:cs typeface="Arial" panose="020B0604020202020204" pitchFamily="34" charset="0"/>
                        </a:rPr>
                        <a:t>. En R. </a:t>
                      </a:r>
                      <a:r>
                        <a:rPr lang="fr-FR" sz="700" kern="1200" noProof="0" dirty="0">
                          <a:solidFill>
                            <a:srgbClr val="49452A"/>
                          </a:solidFill>
                          <a:latin typeface="Arial" panose="020B0604020202020204" pitchFamily="34" charset="0"/>
                          <a:ea typeface="+mn-ea"/>
                          <a:cs typeface="Arial" panose="020B0604020202020204" pitchFamily="34" charset="0"/>
                        </a:rPr>
                        <a:t>Lefere</a:t>
                      </a:r>
                      <a:r>
                        <a:rPr lang="es-CO" sz="700" kern="1200" dirty="0">
                          <a:solidFill>
                            <a:srgbClr val="49452A"/>
                          </a:solidFill>
                          <a:latin typeface="Arial" panose="020B0604020202020204" pitchFamily="34" charset="0"/>
                          <a:ea typeface="+mn-ea"/>
                          <a:cs typeface="Arial" panose="020B0604020202020204" pitchFamily="34" charset="0"/>
                        </a:rPr>
                        <a:t> (Ed.), </a:t>
                      </a:r>
                      <a:r>
                        <a:rPr lang="es-CO" sz="700" i="1" kern="1200" dirty="0">
                          <a:solidFill>
                            <a:srgbClr val="49452A"/>
                          </a:solidFill>
                          <a:latin typeface="Arial" panose="020B0604020202020204" pitchFamily="34" charset="0"/>
                          <a:ea typeface="+mn-ea"/>
                          <a:cs typeface="Arial" panose="020B0604020202020204" pitchFamily="34" charset="0"/>
                        </a:rPr>
                        <a:t>Carlos Saura: una trayectoria ejemplar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(pp. 47-65)</a:t>
                      </a:r>
                      <a:r>
                        <a:rPr lang="es-CO" sz="700" kern="1200" dirty="0">
                          <a:solidFill>
                            <a:srgbClr val="49452A"/>
                          </a:solidFill>
                          <a:latin typeface="Arial" panose="020B0604020202020204" pitchFamily="34" charset="0"/>
                          <a:ea typeface="+mn-ea"/>
                          <a:cs typeface="Arial" panose="020B0604020202020204" pitchFamily="34" charset="0"/>
                        </a:rPr>
                        <a:t>. Madrid: Visor libros.</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en-US" sz="700" kern="1200" dirty="0">
                          <a:solidFill>
                            <a:schemeClr val="accent1">
                              <a:lumMod val="75000"/>
                            </a:schemeClr>
                          </a:solidFill>
                          <a:latin typeface="Arial" panose="020B0604020202020204" pitchFamily="34" charset="0"/>
                          <a:ea typeface="+mn-ea"/>
                          <a:cs typeface="Arial" panose="020B0604020202020204" pitchFamily="34" charset="0"/>
                        </a:rPr>
                        <a:t>Campora, M. (2009). Art cinema and New Hollywood: multiform narrative and sonic metalepsis in </a:t>
                      </a:r>
                      <a:r>
                        <a:rPr lang="en-US" sz="700" i="1" kern="1200" dirty="0">
                          <a:solidFill>
                            <a:schemeClr val="accent1">
                              <a:lumMod val="75000"/>
                            </a:schemeClr>
                          </a:solidFill>
                          <a:latin typeface="Arial" panose="020B0604020202020204" pitchFamily="34" charset="0"/>
                          <a:ea typeface="+mn-ea"/>
                          <a:cs typeface="Arial" panose="020B0604020202020204" pitchFamily="34" charset="0"/>
                        </a:rPr>
                        <a:t>Eternal Sunshine of the Spotless Mind</a:t>
                      </a:r>
                      <a:r>
                        <a:rPr lang="en-US" sz="700" kern="1200" dirty="0">
                          <a:solidFill>
                            <a:srgbClr val="49452A"/>
                          </a:solidFill>
                          <a:latin typeface="Arial" panose="020B0604020202020204" pitchFamily="34" charset="0"/>
                          <a:ea typeface="+mn-ea"/>
                          <a:cs typeface="Arial" panose="020B0604020202020204" pitchFamily="34" charset="0"/>
                        </a:rPr>
                        <a:t>. </a:t>
                      </a:r>
                      <a:r>
                        <a:rPr lang="en-US" sz="700" i="1" kern="1200" dirty="0">
                          <a:solidFill>
                            <a:srgbClr val="49452A"/>
                          </a:solidFill>
                          <a:latin typeface="Arial" panose="020B0604020202020204" pitchFamily="34" charset="0"/>
                          <a:ea typeface="+mn-ea"/>
                          <a:cs typeface="Arial" panose="020B0604020202020204" pitchFamily="34" charset="0"/>
                        </a:rPr>
                        <a:t>New Review of Film and Television Studies,</a:t>
                      </a:r>
                      <a:r>
                        <a:rPr lang="en-US" sz="700" kern="1200" dirty="0">
                          <a:solidFill>
                            <a:srgbClr val="49452A"/>
                          </a:solidFill>
                          <a:latin typeface="Arial" panose="020B0604020202020204" pitchFamily="34" charset="0"/>
                          <a:ea typeface="+mn-ea"/>
                          <a:cs typeface="Arial" panose="020B0604020202020204" pitchFamily="34" charset="0"/>
                        </a:rPr>
                        <a:t> </a:t>
                      </a:r>
                      <a:r>
                        <a:rPr lang="en-US" sz="700" i="1" kern="1200" dirty="0">
                          <a:solidFill>
                            <a:srgbClr val="49452A"/>
                          </a:solidFill>
                          <a:latin typeface="Arial" panose="020B0604020202020204" pitchFamily="34" charset="0"/>
                          <a:ea typeface="+mn-ea"/>
                          <a:cs typeface="Arial" panose="020B0604020202020204" pitchFamily="34" charset="0"/>
                        </a:rPr>
                        <a:t>7</a:t>
                      </a:r>
                      <a:r>
                        <a:rPr lang="en-US" sz="700" kern="1200" dirty="0">
                          <a:solidFill>
                            <a:srgbClr val="49452A"/>
                          </a:solidFill>
                          <a:latin typeface="Arial" panose="020B0604020202020204" pitchFamily="34" charset="0"/>
                          <a:ea typeface="+mn-ea"/>
                          <a:cs typeface="Arial" panose="020B0604020202020204" pitchFamily="34" charset="0"/>
                        </a:rPr>
                        <a:t>(2), </a:t>
                      </a:r>
                      <a:r>
                        <a:rPr lang="en-US" sz="700" kern="1200" dirty="0">
                          <a:solidFill>
                            <a:schemeClr val="accent1">
                              <a:lumMod val="75000"/>
                            </a:schemeClr>
                          </a:solidFill>
                          <a:latin typeface="Arial" panose="020B0604020202020204" pitchFamily="34" charset="0"/>
                          <a:ea typeface="+mn-ea"/>
                          <a:cs typeface="Arial" panose="020B0604020202020204" pitchFamily="34" charset="0"/>
                        </a:rPr>
                        <a:t>119–131</a:t>
                      </a:r>
                      <a:r>
                        <a:rPr lang="en-US" sz="700" kern="1200" dirty="0">
                          <a:solidFill>
                            <a:srgbClr val="49452A"/>
                          </a:solidFill>
                          <a:latin typeface="Arial" panose="020B0604020202020204" pitchFamily="34" charset="0"/>
                          <a:ea typeface="+mn-ea"/>
                          <a:cs typeface="Arial" panose="020B0604020202020204" pitchFamily="34" charset="0"/>
                        </a:rPr>
                        <a:t>.</a:t>
                      </a:r>
                    </a:p>
                    <a:p>
                      <a:pPr marL="288000" marR="0" indent="-432000" defTabSz="914400" eaLnBrk="1" fontAlgn="auto" latinLnBrk="0" hangingPunct="1">
                        <a:lnSpc>
                          <a:spcPct val="80000"/>
                        </a:lnSpc>
                        <a:spcBef>
                          <a:spcPts val="200"/>
                        </a:spcBef>
                        <a:spcAft>
                          <a:spcPts val="0"/>
                        </a:spcAft>
                        <a:buClrTx/>
                        <a:buSzTx/>
                        <a:buFontTx/>
                        <a:buNone/>
                        <a:tabLst/>
                        <a:defRPr/>
                      </a:pPr>
                      <a:r>
                        <a:rPr lang="en-US" sz="700" kern="1200" dirty="0">
                          <a:solidFill>
                            <a:srgbClr val="49452A"/>
                          </a:solidFill>
                          <a:latin typeface="Arial" panose="020B0604020202020204" pitchFamily="34" charset="0"/>
                          <a:ea typeface="+mn-ea"/>
                          <a:cs typeface="Arial" panose="020B0604020202020204" pitchFamily="34" charset="0"/>
                        </a:rPr>
                        <a:t>   </a:t>
                      </a:r>
                      <a:r>
                        <a:rPr lang="en-US" sz="700" kern="1200" dirty="0">
                          <a:solidFill>
                            <a:schemeClr val="accent1">
                              <a:lumMod val="75000"/>
                            </a:schemeClr>
                          </a:solidFill>
                          <a:latin typeface="Arial" panose="020B0604020202020204" pitchFamily="34" charset="0"/>
                          <a:ea typeface="+mn-ea"/>
                          <a:cs typeface="Arial" panose="020B0604020202020204" pitchFamily="34" charset="0"/>
                        </a:rPr>
                        <a:t>D’Lugo, M. (1991). </a:t>
                      </a:r>
                      <a:r>
                        <a:rPr lang="en-US" sz="700" i="1" kern="1200" dirty="0">
                          <a:solidFill>
                            <a:schemeClr val="accent1">
                              <a:lumMod val="75000"/>
                            </a:schemeClr>
                          </a:solidFill>
                          <a:latin typeface="Arial" panose="020B0604020202020204" pitchFamily="34" charset="0"/>
                          <a:ea typeface="+mn-ea"/>
                          <a:cs typeface="Arial" panose="020B0604020202020204" pitchFamily="34" charset="0"/>
                        </a:rPr>
                        <a:t>The Films of Carlos Saura. The Practice of Seeing</a:t>
                      </a:r>
                      <a:r>
                        <a:rPr lang="en-US" sz="700" kern="1200" dirty="0">
                          <a:solidFill>
                            <a:srgbClr val="49452A"/>
                          </a:solidFill>
                          <a:latin typeface="Arial" panose="020B0604020202020204" pitchFamily="34" charset="0"/>
                          <a:ea typeface="+mn-ea"/>
                          <a:cs typeface="Arial" panose="020B0604020202020204" pitchFamily="34" charset="0"/>
                        </a:rPr>
                        <a:t>. Princeton, NJ: Princeton University Press.</a:t>
                      </a:r>
                    </a:p>
                    <a:p>
                      <a:pPr marL="288000" marR="0" indent="-432000" defTabSz="914400" eaLnBrk="1" fontAlgn="auto" latinLnBrk="0" hangingPunct="1">
                        <a:lnSpc>
                          <a:spcPct val="80000"/>
                        </a:lnSpc>
                        <a:spcBef>
                          <a:spcPts val="200"/>
                        </a:spcBef>
                        <a:spcAft>
                          <a:spcPts val="0"/>
                        </a:spcAft>
                        <a:buClrTx/>
                        <a:buSzTx/>
                        <a:buFontTx/>
                        <a:buNone/>
                        <a:tabLst/>
                        <a:defRPr/>
                      </a:pPr>
                      <a:r>
                        <a:rPr lang="en-US"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García Ochoa, S. </a:t>
                      </a:r>
                      <a:r>
                        <a:rPr lang="es-CO" sz="700" kern="1200" dirty="0">
                          <a:solidFill>
                            <a:srgbClr val="49452A"/>
                          </a:solidFill>
                          <a:latin typeface="Arial" panose="020B0604020202020204" pitchFamily="34" charset="0"/>
                          <a:ea typeface="+mn-ea"/>
                          <a:cs typeface="Arial" panose="020B0604020202020204" pitchFamily="34" charset="0"/>
                        </a:rPr>
                        <a:t>(2009).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“Mirarse en la pantalla”: el cine de Carlos Saura</a:t>
                      </a:r>
                      <a:r>
                        <a:rPr lang="es-CO" sz="700" kern="1200" dirty="0">
                          <a:solidFill>
                            <a:srgbClr val="49452A"/>
                          </a:solidFill>
                          <a:latin typeface="Arial" panose="020B0604020202020204" pitchFamily="34" charset="0"/>
                          <a:ea typeface="+mn-ea"/>
                          <a:cs typeface="Arial" panose="020B0604020202020204" pitchFamily="34" charset="0"/>
                        </a:rPr>
                        <a:t>. </a:t>
                      </a:r>
                      <a:r>
                        <a:rPr lang="en-US" sz="700" i="1" kern="1200" noProof="0" dirty="0">
                          <a:solidFill>
                            <a:srgbClr val="49452A"/>
                          </a:solidFill>
                          <a:latin typeface="Arial" panose="020B0604020202020204" pitchFamily="34" charset="0"/>
                          <a:ea typeface="+mn-ea"/>
                          <a:cs typeface="Arial" panose="020B0604020202020204" pitchFamily="34" charset="0"/>
                        </a:rPr>
                        <a:t>Hispanic Research Journal</a:t>
                      </a:r>
                      <a:r>
                        <a:rPr lang="es-CO" sz="700" kern="1200" dirty="0">
                          <a:solidFill>
                            <a:srgbClr val="49452A"/>
                          </a:solidFill>
                          <a:latin typeface="Arial" panose="020B0604020202020204" pitchFamily="34" charset="0"/>
                          <a:ea typeface="+mn-ea"/>
                          <a:cs typeface="Arial" panose="020B0604020202020204" pitchFamily="34" charset="0"/>
                        </a:rPr>
                        <a:t>,</a:t>
                      </a:r>
                      <a:r>
                        <a:rPr lang="es-CO" sz="700" kern="1200" baseline="0" dirty="0">
                          <a:solidFill>
                            <a:srgbClr val="49452A"/>
                          </a:solidFill>
                          <a:latin typeface="Arial" panose="020B0604020202020204" pitchFamily="34" charset="0"/>
                          <a:ea typeface="+mn-ea"/>
                          <a:cs typeface="Arial" panose="020B0604020202020204" pitchFamily="34" charset="0"/>
                        </a:rPr>
                        <a:t> </a:t>
                      </a:r>
                      <a:r>
                        <a:rPr lang="es-CO" sz="700" i="1" kern="1200" dirty="0">
                          <a:solidFill>
                            <a:srgbClr val="49452A"/>
                          </a:solidFill>
                          <a:latin typeface="Arial" panose="020B0604020202020204" pitchFamily="34" charset="0"/>
                          <a:ea typeface="+mn-ea"/>
                          <a:cs typeface="Arial" panose="020B0604020202020204" pitchFamily="34" charset="0"/>
                        </a:rPr>
                        <a:t>10</a:t>
                      </a:r>
                      <a:r>
                        <a:rPr lang="es-CO" sz="700" kern="1200" dirty="0">
                          <a:solidFill>
                            <a:srgbClr val="49452A"/>
                          </a:solidFill>
                          <a:latin typeface="Arial" panose="020B0604020202020204" pitchFamily="34" charset="0"/>
                          <a:ea typeface="+mn-ea"/>
                          <a:cs typeface="Arial" panose="020B0604020202020204" pitchFamily="34" charset="0"/>
                        </a:rPr>
                        <a:t>(4),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357-369</a:t>
                      </a:r>
                      <a:r>
                        <a:rPr lang="es-CO" sz="700" kern="1200" dirty="0">
                          <a:solidFill>
                            <a:srgbClr val="49452A"/>
                          </a:solidFill>
                          <a:latin typeface="Arial" panose="020B0604020202020204" pitchFamily="34" charset="0"/>
                          <a:ea typeface="+mn-ea"/>
                          <a:cs typeface="Arial" panose="020B0604020202020204" pitchFamily="34" charset="0"/>
                        </a:rPr>
                        <a:t>.</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fr-FR" sz="700" kern="1200" noProof="0" dirty="0">
                          <a:solidFill>
                            <a:schemeClr val="accent1">
                              <a:lumMod val="75000"/>
                            </a:schemeClr>
                          </a:solidFill>
                          <a:latin typeface="Arial" panose="020B0604020202020204" pitchFamily="34" charset="0"/>
                          <a:ea typeface="+mn-ea"/>
                          <a:cs typeface="Arial" panose="020B0604020202020204" pitchFamily="34" charset="0"/>
                        </a:rPr>
                        <a:t>Gaudreault</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 A., y </a:t>
                      </a:r>
                      <a:r>
                        <a:rPr lang="fr-FR" sz="700" kern="1200" noProof="0" dirty="0">
                          <a:solidFill>
                            <a:schemeClr val="accent1">
                              <a:lumMod val="75000"/>
                            </a:schemeClr>
                          </a:solidFill>
                          <a:latin typeface="Arial" panose="020B0604020202020204" pitchFamily="34" charset="0"/>
                          <a:ea typeface="+mn-ea"/>
                          <a:cs typeface="Arial" panose="020B0604020202020204" pitchFamily="34" charset="0"/>
                        </a:rPr>
                        <a:t>Jost</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 F. (1991)</a:t>
                      </a:r>
                      <a:r>
                        <a:rPr lang="es-CO" sz="700" kern="1200" dirty="0">
                          <a:solidFill>
                            <a:srgbClr val="49452A"/>
                          </a:solidFill>
                          <a:latin typeface="Arial" panose="020B0604020202020204" pitchFamily="34" charset="0"/>
                          <a:ea typeface="+mn-ea"/>
                          <a:cs typeface="Arial" panose="020B0604020202020204" pitchFamily="34" charset="0"/>
                        </a:rPr>
                        <a:t>. </a:t>
                      </a:r>
                      <a:r>
                        <a:rPr lang="es-CO" sz="700" i="1" kern="1200" dirty="0">
                          <a:solidFill>
                            <a:schemeClr val="accent1">
                              <a:lumMod val="75000"/>
                            </a:schemeClr>
                          </a:solidFill>
                          <a:latin typeface="Arial" panose="020B0604020202020204" pitchFamily="34" charset="0"/>
                          <a:ea typeface="+mn-ea"/>
                          <a:cs typeface="Arial" panose="020B0604020202020204" pitchFamily="34" charset="0"/>
                        </a:rPr>
                        <a:t>El relato cinematográfico</a:t>
                      </a:r>
                      <a:r>
                        <a:rPr lang="es-CO" sz="700" kern="1200" dirty="0">
                          <a:solidFill>
                            <a:srgbClr val="49452A"/>
                          </a:solidFill>
                          <a:latin typeface="Arial" panose="020B0604020202020204" pitchFamily="34" charset="0"/>
                          <a:ea typeface="+mn-ea"/>
                          <a:cs typeface="Arial" panose="020B0604020202020204" pitchFamily="34" charset="0"/>
                        </a:rPr>
                        <a:t>. Barcelona: Paidós.</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chemeClr val="accent1">
                              <a:lumMod val="75000"/>
                            </a:schemeClr>
                          </a:solidFill>
                          <a:latin typeface="Arial" panose="020B0604020202020204" pitchFamily="34" charset="0"/>
                          <a:ea typeface="+mn-ea"/>
                          <a:cs typeface="Arial" panose="020B0604020202020204" pitchFamily="34" charset="0"/>
                        </a:rPr>
                        <a:t>   Genette, G. ([1972] 1989)</a:t>
                      </a:r>
                      <a:r>
                        <a:rPr lang="es-CO" sz="700" kern="1200" dirty="0">
                          <a:solidFill>
                            <a:srgbClr val="49452A"/>
                          </a:solidFill>
                          <a:latin typeface="Arial" panose="020B0604020202020204" pitchFamily="34" charset="0"/>
                          <a:ea typeface="+mn-ea"/>
                          <a:cs typeface="Arial" panose="020B0604020202020204" pitchFamily="34" charset="0"/>
                        </a:rPr>
                        <a:t>. </a:t>
                      </a:r>
                      <a:r>
                        <a:rPr lang="es-CO" sz="700" i="1" kern="1200" dirty="0">
                          <a:solidFill>
                            <a:schemeClr val="accent1">
                              <a:lumMod val="75000"/>
                            </a:schemeClr>
                          </a:solidFill>
                          <a:latin typeface="Arial" panose="020B0604020202020204" pitchFamily="34" charset="0"/>
                          <a:ea typeface="+mn-ea"/>
                          <a:cs typeface="Arial" panose="020B0604020202020204" pitchFamily="34" charset="0"/>
                        </a:rPr>
                        <a:t>Figuras III</a:t>
                      </a:r>
                      <a:r>
                        <a:rPr lang="es-CO" sz="700" kern="1200" dirty="0">
                          <a:solidFill>
                            <a:srgbClr val="49452A"/>
                          </a:solidFill>
                          <a:latin typeface="Arial" panose="020B0604020202020204" pitchFamily="34" charset="0"/>
                          <a:ea typeface="+mn-ea"/>
                          <a:cs typeface="Arial" panose="020B0604020202020204" pitchFamily="34" charset="0"/>
                        </a:rPr>
                        <a:t>. Barcelona: Lumen.</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Genette, G. (2004)</a:t>
                      </a:r>
                      <a:r>
                        <a:rPr lang="es-CO" sz="700" kern="1200" dirty="0">
                          <a:solidFill>
                            <a:srgbClr val="49452A"/>
                          </a:solidFill>
                          <a:latin typeface="Arial" panose="020B0604020202020204" pitchFamily="34" charset="0"/>
                          <a:ea typeface="+mn-ea"/>
                          <a:cs typeface="Arial" panose="020B0604020202020204" pitchFamily="34" charset="0"/>
                        </a:rPr>
                        <a:t>. </a:t>
                      </a:r>
                      <a:r>
                        <a:rPr lang="es-CO" sz="700" i="1" kern="1200" dirty="0">
                          <a:solidFill>
                            <a:schemeClr val="accent1">
                              <a:lumMod val="75000"/>
                            </a:schemeClr>
                          </a:solidFill>
                          <a:latin typeface="Arial" panose="020B0604020202020204" pitchFamily="34" charset="0"/>
                          <a:ea typeface="+mn-ea"/>
                          <a:cs typeface="Arial" panose="020B0604020202020204" pitchFamily="34" charset="0"/>
                        </a:rPr>
                        <a:t>Metalepsis. De la figura a la ficción</a:t>
                      </a:r>
                      <a:r>
                        <a:rPr lang="es-CO" sz="700" kern="1200" dirty="0">
                          <a:solidFill>
                            <a:srgbClr val="49452A"/>
                          </a:solidFill>
                          <a:latin typeface="Arial" panose="020B0604020202020204" pitchFamily="34" charset="0"/>
                          <a:ea typeface="+mn-ea"/>
                          <a:cs typeface="Arial" panose="020B0604020202020204" pitchFamily="34" charset="0"/>
                        </a:rPr>
                        <a:t>. México: F. C. E.</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Hopewell, J. (1989)</a:t>
                      </a:r>
                      <a:r>
                        <a:rPr lang="es-CO" sz="700" kern="1200" dirty="0">
                          <a:solidFill>
                            <a:srgbClr val="49452A"/>
                          </a:solidFill>
                          <a:latin typeface="Arial" panose="020B0604020202020204" pitchFamily="34" charset="0"/>
                          <a:ea typeface="+mn-ea"/>
                          <a:cs typeface="Arial" panose="020B0604020202020204" pitchFamily="34" charset="0"/>
                        </a:rPr>
                        <a:t>. </a:t>
                      </a:r>
                      <a:r>
                        <a:rPr lang="es-CO" sz="700" i="1" kern="1200" dirty="0">
                          <a:solidFill>
                            <a:schemeClr val="accent1">
                              <a:lumMod val="75000"/>
                            </a:schemeClr>
                          </a:solidFill>
                          <a:latin typeface="Arial" panose="020B0604020202020204" pitchFamily="34" charset="0"/>
                          <a:ea typeface="+mn-ea"/>
                          <a:cs typeface="Arial" panose="020B0604020202020204" pitchFamily="34" charset="0"/>
                        </a:rPr>
                        <a:t>El cine español después de Franco</a:t>
                      </a:r>
                      <a:r>
                        <a:rPr lang="es-CO" sz="700" kern="1200" dirty="0">
                          <a:solidFill>
                            <a:srgbClr val="49452A"/>
                          </a:solidFill>
                          <a:latin typeface="Arial" panose="020B0604020202020204" pitchFamily="34" charset="0"/>
                          <a:ea typeface="+mn-ea"/>
                          <a:cs typeface="Arial" panose="020B0604020202020204" pitchFamily="34" charset="0"/>
                        </a:rPr>
                        <a:t>. Madrid: El Arquero.</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chemeClr val="accent1">
                              <a:lumMod val="75000"/>
                            </a:schemeClr>
                          </a:solidFill>
                          <a:latin typeface="Arial" panose="020B0604020202020204" pitchFamily="34" charset="0"/>
                          <a:ea typeface="+mn-ea"/>
                          <a:cs typeface="Arial" panose="020B0604020202020204" pitchFamily="34" charset="0"/>
                        </a:rPr>
                        <a:t>   Jurado Morales, J. (2011)</a:t>
                      </a: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La prima Angélica de Carlos Saura en el contexto del tardofranquismo</a:t>
                      </a:r>
                      <a:r>
                        <a:rPr lang="es-CO" sz="700" kern="1200" dirty="0">
                          <a:solidFill>
                            <a:srgbClr val="49452A"/>
                          </a:solidFill>
                          <a:latin typeface="Arial" panose="020B0604020202020204" pitchFamily="34" charset="0"/>
                          <a:ea typeface="+mn-ea"/>
                          <a:cs typeface="Arial" panose="020B0604020202020204" pitchFamily="34" charset="0"/>
                        </a:rPr>
                        <a:t>.</a:t>
                      </a:r>
                      <a:r>
                        <a:rPr lang="es-CO" sz="700" kern="1200" baseline="0" dirty="0">
                          <a:solidFill>
                            <a:srgbClr val="49452A"/>
                          </a:solidFill>
                          <a:latin typeface="Arial" panose="020B0604020202020204" pitchFamily="34" charset="0"/>
                          <a:ea typeface="+mn-ea"/>
                          <a:cs typeface="Arial" panose="020B0604020202020204" pitchFamily="34" charset="0"/>
                        </a:rPr>
                        <a:t> </a:t>
                      </a:r>
                      <a:r>
                        <a:rPr lang="en-US" sz="700" i="1" kern="1200" noProof="0" dirty="0">
                          <a:solidFill>
                            <a:srgbClr val="49452A"/>
                          </a:solidFill>
                          <a:latin typeface="Arial" panose="020B0604020202020204" pitchFamily="34" charset="0"/>
                          <a:ea typeface="+mn-ea"/>
                          <a:cs typeface="Arial" panose="020B0604020202020204" pitchFamily="34" charset="0"/>
                        </a:rPr>
                        <a:t>Hispanic Research Journal,</a:t>
                      </a:r>
                      <a:r>
                        <a:rPr lang="es-CO" sz="700" i="1" kern="1200" dirty="0">
                          <a:solidFill>
                            <a:srgbClr val="49452A"/>
                          </a:solidFill>
                          <a:latin typeface="Arial" panose="020B0604020202020204" pitchFamily="34" charset="0"/>
                          <a:ea typeface="+mn-ea"/>
                          <a:cs typeface="Arial" panose="020B0604020202020204" pitchFamily="34" charset="0"/>
                        </a:rPr>
                        <a:t>12</a:t>
                      </a:r>
                      <a:r>
                        <a:rPr lang="es-CO" sz="700" kern="1200" dirty="0">
                          <a:solidFill>
                            <a:srgbClr val="49452A"/>
                          </a:solidFill>
                          <a:latin typeface="Arial" panose="020B0604020202020204" pitchFamily="34" charset="0"/>
                          <a:ea typeface="+mn-ea"/>
                          <a:cs typeface="Arial" panose="020B0604020202020204" pitchFamily="34" charset="0"/>
                        </a:rPr>
                        <a:t>(4),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357-368</a:t>
                      </a:r>
                      <a:r>
                        <a:rPr lang="es-CO" sz="700" kern="1200" dirty="0">
                          <a:solidFill>
                            <a:srgbClr val="49452A"/>
                          </a:solidFill>
                          <a:latin typeface="Arial" panose="020B0604020202020204" pitchFamily="34" charset="0"/>
                          <a:ea typeface="+mn-ea"/>
                          <a:cs typeface="Arial" panose="020B0604020202020204" pitchFamily="34" charset="0"/>
                        </a:rPr>
                        <a:t>.</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en-US" sz="700" kern="1200" dirty="0">
                          <a:solidFill>
                            <a:schemeClr val="accent1">
                              <a:lumMod val="75000"/>
                            </a:schemeClr>
                          </a:solidFill>
                          <a:latin typeface="Arial" panose="020B0604020202020204" pitchFamily="34" charset="0"/>
                          <a:ea typeface="+mn-ea"/>
                          <a:cs typeface="Arial" panose="020B0604020202020204" pitchFamily="34" charset="0"/>
                        </a:rPr>
                        <a:t>Kinder, M. (1979)</a:t>
                      </a:r>
                      <a:r>
                        <a:rPr lang="en-US" sz="700" kern="1200" dirty="0">
                          <a:solidFill>
                            <a:srgbClr val="49452A"/>
                          </a:solidFill>
                          <a:latin typeface="Arial" panose="020B0604020202020204" pitchFamily="34" charset="0"/>
                          <a:ea typeface="+mn-ea"/>
                          <a:cs typeface="Arial" panose="020B0604020202020204" pitchFamily="34" charset="0"/>
                        </a:rPr>
                        <a:t>. </a:t>
                      </a:r>
                      <a:r>
                        <a:rPr lang="en-US" sz="700" kern="1200" dirty="0">
                          <a:solidFill>
                            <a:schemeClr val="accent1">
                              <a:lumMod val="75000"/>
                            </a:schemeClr>
                          </a:solidFill>
                          <a:latin typeface="Arial" panose="020B0604020202020204" pitchFamily="34" charset="0"/>
                          <a:ea typeface="+mn-ea"/>
                          <a:cs typeface="Arial" panose="020B0604020202020204" pitchFamily="34" charset="0"/>
                        </a:rPr>
                        <a:t>Carlos Saura: The Political Development of Individual Consciousness</a:t>
                      </a:r>
                      <a:r>
                        <a:rPr lang="en-US" sz="700" kern="1200" dirty="0">
                          <a:solidFill>
                            <a:srgbClr val="49452A"/>
                          </a:solidFill>
                          <a:latin typeface="Arial" panose="020B0604020202020204" pitchFamily="34" charset="0"/>
                          <a:ea typeface="+mn-ea"/>
                          <a:cs typeface="Arial" panose="020B0604020202020204" pitchFamily="34" charset="0"/>
                        </a:rPr>
                        <a:t>.</a:t>
                      </a:r>
                      <a:r>
                        <a:rPr lang="en-US" sz="700" kern="1200" baseline="0" dirty="0">
                          <a:solidFill>
                            <a:srgbClr val="49452A"/>
                          </a:solidFill>
                          <a:latin typeface="Arial" panose="020B0604020202020204" pitchFamily="34" charset="0"/>
                          <a:ea typeface="+mn-ea"/>
                          <a:cs typeface="Arial" panose="020B0604020202020204" pitchFamily="34" charset="0"/>
                        </a:rPr>
                        <a:t> </a:t>
                      </a:r>
                      <a:r>
                        <a:rPr lang="en-US" sz="700" i="1" kern="1200" dirty="0">
                          <a:solidFill>
                            <a:srgbClr val="49452A"/>
                          </a:solidFill>
                          <a:latin typeface="Arial" panose="020B0604020202020204" pitchFamily="34" charset="0"/>
                          <a:ea typeface="+mn-ea"/>
                          <a:cs typeface="Arial" panose="020B0604020202020204" pitchFamily="34" charset="0"/>
                        </a:rPr>
                        <a:t>Film Quarterly,</a:t>
                      </a:r>
                      <a:r>
                        <a:rPr lang="en-US" sz="700" kern="1200" dirty="0">
                          <a:solidFill>
                            <a:srgbClr val="49452A"/>
                          </a:solidFill>
                          <a:latin typeface="Arial" panose="020B0604020202020204" pitchFamily="34" charset="0"/>
                          <a:ea typeface="+mn-ea"/>
                          <a:cs typeface="Arial" panose="020B0604020202020204" pitchFamily="34" charset="0"/>
                        </a:rPr>
                        <a:t> </a:t>
                      </a:r>
                      <a:r>
                        <a:rPr lang="en-US" sz="700" i="1" kern="1200" dirty="0">
                          <a:solidFill>
                            <a:srgbClr val="49452A"/>
                          </a:solidFill>
                          <a:latin typeface="Arial" panose="020B0604020202020204" pitchFamily="34" charset="0"/>
                          <a:ea typeface="+mn-ea"/>
                          <a:cs typeface="Arial" panose="020B0604020202020204" pitchFamily="34" charset="0"/>
                        </a:rPr>
                        <a:t>32</a:t>
                      </a:r>
                      <a:r>
                        <a:rPr lang="en-US" sz="700" kern="1200" dirty="0">
                          <a:solidFill>
                            <a:srgbClr val="49452A"/>
                          </a:solidFill>
                          <a:latin typeface="Arial" panose="020B0604020202020204" pitchFamily="34" charset="0"/>
                          <a:ea typeface="+mn-ea"/>
                          <a:cs typeface="Arial" panose="020B0604020202020204" pitchFamily="34" charset="0"/>
                        </a:rPr>
                        <a:t>(3), </a:t>
                      </a:r>
                      <a:r>
                        <a:rPr lang="en-US" sz="700" kern="1200" dirty="0">
                          <a:solidFill>
                            <a:schemeClr val="accent1">
                              <a:lumMod val="75000"/>
                            </a:schemeClr>
                          </a:solidFill>
                          <a:latin typeface="Arial" panose="020B0604020202020204" pitchFamily="34" charset="0"/>
                          <a:ea typeface="+mn-ea"/>
                          <a:cs typeface="Arial" panose="020B0604020202020204" pitchFamily="34" charset="0"/>
                        </a:rPr>
                        <a:t>14-25</a:t>
                      </a:r>
                      <a:r>
                        <a:rPr lang="en-US" sz="700" kern="1200" dirty="0">
                          <a:solidFill>
                            <a:srgbClr val="49452A"/>
                          </a:solidFill>
                          <a:latin typeface="Arial" panose="020B0604020202020204" pitchFamily="34" charset="0"/>
                          <a:ea typeface="+mn-ea"/>
                          <a:cs typeface="Arial" panose="020B0604020202020204" pitchFamily="34" charset="0"/>
                        </a:rPr>
                        <a:t>.</a:t>
                      </a:r>
                    </a:p>
                    <a:p>
                      <a:pPr marL="288000" marR="0" indent="-432000" defTabSz="914400" eaLnBrk="1" fontAlgn="auto" latinLnBrk="0" hangingPunct="1">
                        <a:lnSpc>
                          <a:spcPct val="80000"/>
                        </a:lnSpc>
                        <a:spcBef>
                          <a:spcPts val="200"/>
                        </a:spcBef>
                        <a:spcAft>
                          <a:spcPts val="0"/>
                        </a:spcAft>
                        <a:buClrTx/>
                        <a:buSzTx/>
                        <a:buFontTx/>
                        <a:buNone/>
                        <a:tabLst/>
                        <a:defRPr/>
                      </a:pPr>
                      <a:r>
                        <a:rPr lang="en-US" sz="700" kern="1200" dirty="0">
                          <a:solidFill>
                            <a:srgbClr val="49452A"/>
                          </a:solidFill>
                          <a:latin typeface="Arial" panose="020B0604020202020204" pitchFamily="34" charset="0"/>
                          <a:ea typeface="+mn-ea"/>
                          <a:cs typeface="Arial" panose="020B0604020202020204" pitchFamily="34" charset="0"/>
                        </a:rPr>
                        <a:t>   </a:t>
                      </a:r>
                      <a:r>
                        <a:rPr lang="fr-FR" sz="700" kern="1200" noProof="0" dirty="0">
                          <a:solidFill>
                            <a:schemeClr val="accent1">
                              <a:lumMod val="75000"/>
                            </a:schemeClr>
                          </a:solidFill>
                          <a:latin typeface="Arial" panose="020B0604020202020204" pitchFamily="34" charset="0"/>
                          <a:ea typeface="+mn-ea"/>
                          <a:cs typeface="Arial" panose="020B0604020202020204" pitchFamily="34" charset="0"/>
                        </a:rPr>
                        <a:t>Lefere</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 R. (Ed). (2011)</a:t>
                      </a:r>
                      <a:r>
                        <a:rPr lang="es-CO" sz="700" kern="1200" dirty="0">
                          <a:solidFill>
                            <a:srgbClr val="49452A"/>
                          </a:solidFill>
                          <a:latin typeface="Arial" panose="020B0604020202020204" pitchFamily="34" charset="0"/>
                          <a:ea typeface="+mn-ea"/>
                          <a:cs typeface="Arial" panose="020B0604020202020204" pitchFamily="34" charset="0"/>
                        </a:rPr>
                        <a:t>. </a:t>
                      </a:r>
                      <a:r>
                        <a:rPr lang="es-CO" sz="700" i="1" kern="1200" dirty="0">
                          <a:solidFill>
                            <a:schemeClr val="accent1">
                              <a:lumMod val="75000"/>
                            </a:schemeClr>
                          </a:solidFill>
                          <a:latin typeface="Arial" panose="020B0604020202020204" pitchFamily="34" charset="0"/>
                          <a:ea typeface="+mn-ea"/>
                          <a:cs typeface="Arial" panose="020B0604020202020204" pitchFamily="34" charset="0"/>
                        </a:rPr>
                        <a:t>Carlos Saura: una trayectoria ejemplar</a:t>
                      </a:r>
                      <a:r>
                        <a:rPr lang="es-CO" sz="700" kern="1200" dirty="0">
                          <a:solidFill>
                            <a:srgbClr val="49452A"/>
                          </a:solidFill>
                          <a:latin typeface="Arial" panose="020B0604020202020204" pitchFamily="34" charset="0"/>
                          <a:ea typeface="+mn-ea"/>
                          <a:cs typeface="Arial" panose="020B0604020202020204" pitchFamily="34" charset="0"/>
                        </a:rPr>
                        <a:t>. Madrid: Visor libros.</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López Izquierdo, J. (2007)</a:t>
                      </a: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Las fronteras de la metalepsis. Relatos, narradores y personajes cinematográficos</a:t>
                      </a:r>
                      <a:r>
                        <a:rPr lang="es-CO" sz="700" kern="1200" dirty="0">
                          <a:solidFill>
                            <a:srgbClr val="49452A"/>
                          </a:solidFill>
                          <a:latin typeface="Arial" panose="020B0604020202020204" pitchFamily="34" charset="0"/>
                          <a:ea typeface="+mn-ea"/>
                          <a:cs typeface="Arial" panose="020B0604020202020204" pitchFamily="34" charset="0"/>
                        </a:rPr>
                        <a:t>. En J. M. </a:t>
                      </a:r>
                      <a:r>
                        <a:rPr lang="it-IT" sz="700" kern="1200" noProof="0" dirty="0">
                          <a:solidFill>
                            <a:srgbClr val="49452A"/>
                          </a:solidFill>
                          <a:latin typeface="Arial" panose="020B0604020202020204" pitchFamily="34" charset="0"/>
                          <a:ea typeface="+mn-ea"/>
                          <a:cs typeface="Arial" panose="020B0604020202020204" pitchFamily="34" charset="0"/>
                        </a:rPr>
                        <a:t>Felici</a:t>
                      </a:r>
                      <a:r>
                        <a:rPr lang="es-CO" sz="700" kern="1200" dirty="0">
                          <a:solidFill>
                            <a:srgbClr val="49452A"/>
                          </a:solidFill>
                          <a:latin typeface="Arial" panose="020B0604020202020204" pitchFamily="34" charset="0"/>
                          <a:ea typeface="+mn-ea"/>
                          <a:cs typeface="Arial" panose="020B0604020202020204" pitchFamily="34" charset="0"/>
                        </a:rPr>
                        <a:t> y F. J. Gómez Tarín (Eds.), </a:t>
                      </a:r>
                      <a:r>
                        <a:rPr lang="es-CO" sz="700" i="1" kern="1200" dirty="0">
                          <a:solidFill>
                            <a:srgbClr val="49452A"/>
                          </a:solidFill>
                          <a:latin typeface="Arial" panose="020B0604020202020204" pitchFamily="34" charset="0"/>
                          <a:ea typeface="+mn-ea"/>
                          <a:cs typeface="Arial" panose="020B0604020202020204" pitchFamily="34" charset="0"/>
                        </a:rPr>
                        <a:t>Metodologías de análisis del film</a:t>
                      </a: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pp. 429-437</a:t>
                      </a:r>
                      <a:r>
                        <a:rPr lang="es-CO" sz="700" kern="1200" dirty="0">
                          <a:solidFill>
                            <a:srgbClr val="49452A"/>
                          </a:solidFill>
                          <a:latin typeface="Arial" panose="020B0604020202020204" pitchFamily="34" charset="0"/>
                          <a:ea typeface="+mn-ea"/>
                          <a:cs typeface="Arial" panose="020B0604020202020204" pitchFamily="34" charset="0"/>
                        </a:rPr>
                        <a:t>). Madrid: Edipo.</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en-US" sz="700" kern="1200" dirty="0">
                          <a:solidFill>
                            <a:schemeClr val="accent1">
                              <a:lumMod val="75000"/>
                            </a:schemeClr>
                          </a:solidFill>
                          <a:latin typeface="Arial" panose="020B0604020202020204" pitchFamily="34" charset="0"/>
                          <a:ea typeface="+mn-ea"/>
                          <a:cs typeface="Arial" panose="020B0604020202020204" pitchFamily="34" charset="0"/>
                        </a:rPr>
                        <a:t>Luchoomun, L. (2012)</a:t>
                      </a:r>
                      <a:r>
                        <a:rPr lang="en-US" sz="700" kern="1200" dirty="0">
                          <a:solidFill>
                            <a:srgbClr val="49452A"/>
                          </a:solidFill>
                          <a:latin typeface="Arial" panose="020B0604020202020204" pitchFamily="34" charset="0"/>
                          <a:ea typeface="+mn-ea"/>
                          <a:cs typeface="Arial" panose="020B0604020202020204" pitchFamily="34" charset="0"/>
                        </a:rPr>
                        <a:t>. </a:t>
                      </a:r>
                      <a:r>
                        <a:rPr lang="en-US" sz="700" i="1" kern="1200" dirty="0">
                          <a:solidFill>
                            <a:schemeClr val="accent1">
                              <a:lumMod val="75000"/>
                            </a:schemeClr>
                          </a:solidFill>
                          <a:latin typeface="Arial" panose="020B0604020202020204" pitchFamily="34" charset="0"/>
                          <a:ea typeface="+mn-ea"/>
                          <a:cs typeface="Arial" panose="020B0604020202020204" pitchFamily="34" charset="0"/>
                        </a:rPr>
                        <a:t>Mental Images in Cinema: Flashback, Imagined Voices, Fantasy, Dream, Hallucination and Madness in Film</a:t>
                      </a:r>
                      <a:r>
                        <a:rPr lang="en-US" sz="700" kern="1200" dirty="0">
                          <a:solidFill>
                            <a:srgbClr val="49452A"/>
                          </a:solidFill>
                          <a:latin typeface="Arial" panose="020B0604020202020204" pitchFamily="34" charset="0"/>
                          <a:ea typeface="+mn-ea"/>
                          <a:cs typeface="Arial" panose="020B0604020202020204" pitchFamily="34" charset="0"/>
                        </a:rPr>
                        <a:t> (</a:t>
                      </a:r>
                      <a:r>
                        <a:rPr lang="es-CO" sz="700" kern="1200" noProof="0" dirty="0">
                          <a:solidFill>
                            <a:srgbClr val="49452A"/>
                          </a:solidFill>
                          <a:latin typeface="Arial" panose="020B0604020202020204" pitchFamily="34" charset="0"/>
                          <a:ea typeface="+mn-ea"/>
                          <a:cs typeface="Arial" panose="020B0604020202020204" pitchFamily="34" charset="0"/>
                        </a:rPr>
                        <a:t>Tesis</a:t>
                      </a:r>
                      <a:r>
                        <a:rPr lang="en-US" sz="700" kern="1200" dirty="0">
                          <a:solidFill>
                            <a:srgbClr val="49452A"/>
                          </a:solidFill>
                          <a:latin typeface="Arial" panose="020B0604020202020204" pitchFamily="34" charset="0"/>
                          <a:ea typeface="+mn-ea"/>
                          <a:cs typeface="Arial" panose="020B0604020202020204" pitchFamily="34" charset="0"/>
                        </a:rPr>
                        <a:t> doctoral), University of Roehampton, </a:t>
                      </a:r>
                      <a:r>
                        <a:rPr lang="es-CO" sz="700" kern="1200" noProof="0" dirty="0">
                          <a:solidFill>
                            <a:srgbClr val="49452A"/>
                          </a:solidFill>
                          <a:latin typeface="Arial" panose="020B0604020202020204" pitchFamily="34" charset="0"/>
                          <a:ea typeface="+mn-ea"/>
                          <a:cs typeface="Arial" panose="020B0604020202020204" pitchFamily="34" charset="0"/>
                        </a:rPr>
                        <a:t>Londres. Recuperado de https://bit.ly/2I5TnGJ </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noProof="0" dirty="0">
                          <a:solidFill>
                            <a:srgbClr val="49452A"/>
                          </a:solidFill>
                          <a:latin typeface="Arial" panose="020B0604020202020204" pitchFamily="34" charset="0"/>
                          <a:ea typeface="+mn-ea"/>
                          <a:cs typeface="Arial" panose="020B0604020202020204" pitchFamily="34" charset="0"/>
                        </a:rPr>
                        <a:t>   </a:t>
                      </a:r>
                      <a:r>
                        <a:rPr lang="es-CO" sz="700" kern="1200" noProof="0" dirty="0">
                          <a:solidFill>
                            <a:schemeClr val="accent1">
                              <a:lumMod val="75000"/>
                            </a:schemeClr>
                          </a:solidFill>
                          <a:latin typeface="Arial" panose="020B0604020202020204" pitchFamily="34" charset="0"/>
                          <a:ea typeface="+mn-ea"/>
                          <a:cs typeface="Arial" panose="020B0604020202020204" pitchFamily="34" charset="0"/>
                        </a:rPr>
                        <a:t>Miguel Borrás, M. y Arquero Blanco,</a:t>
                      </a:r>
                      <a:r>
                        <a:rPr lang="es-CO" sz="700" kern="1200" baseline="0" noProof="0" dirty="0">
                          <a:solidFill>
                            <a:schemeClr val="accent1">
                              <a:lumMod val="75000"/>
                            </a:schemeClr>
                          </a:solidFill>
                          <a:latin typeface="Arial" panose="020B0604020202020204" pitchFamily="34" charset="0"/>
                          <a:ea typeface="+mn-ea"/>
                          <a:cs typeface="Arial" panose="020B0604020202020204" pitchFamily="34" charset="0"/>
                        </a:rPr>
                        <a:t> I.</a:t>
                      </a:r>
                      <a:r>
                        <a:rPr lang="es-CO" sz="700" kern="1200" noProof="0" dirty="0">
                          <a:solidFill>
                            <a:schemeClr val="accent1">
                              <a:lumMod val="75000"/>
                            </a:schemeClr>
                          </a:solidFill>
                          <a:latin typeface="Arial" panose="020B0604020202020204" pitchFamily="34" charset="0"/>
                          <a:ea typeface="+mn-ea"/>
                          <a:cs typeface="Arial" panose="020B0604020202020204" pitchFamily="34" charset="0"/>
                        </a:rPr>
                        <a:t> (2013)</a:t>
                      </a:r>
                      <a:r>
                        <a:rPr lang="es-CO" sz="700" kern="1200" noProof="0" dirty="0">
                          <a:solidFill>
                            <a:srgbClr val="49452A"/>
                          </a:solidFill>
                          <a:latin typeface="Arial" panose="020B0604020202020204" pitchFamily="34" charset="0"/>
                          <a:ea typeface="+mn-ea"/>
                          <a:cs typeface="Arial" panose="020B0604020202020204" pitchFamily="34" charset="0"/>
                        </a:rPr>
                        <a:t>. </a:t>
                      </a:r>
                      <a:r>
                        <a:rPr lang="es-CO" sz="700" kern="1200" noProof="0" dirty="0">
                          <a:solidFill>
                            <a:schemeClr val="accent1">
                              <a:lumMod val="75000"/>
                            </a:schemeClr>
                          </a:solidFill>
                          <a:latin typeface="Arial" panose="020B0604020202020204" pitchFamily="34" charset="0"/>
                          <a:ea typeface="+mn-ea"/>
                          <a:cs typeface="Arial" panose="020B0604020202020204" pitchFamily="34" charset="0"/>
                        </a:rPr>
                        <a:t>Imaginarios del franquismo: </a:t>
                      </a:r>
                      <a:r>
                        <a:rPr lang="es-CO" sz="700" i="1" kern="1200" noProof="0" dirty="0">
                          <a:solidFill>
                            <a:schemeClr val="accent1">
                              <a:lumMod val="75000"/>
                            </a:schemeClr>
                          </a:solidFill>
                          <a:latin typeface="Arial" panose="020B0604020202020204" pitchFamily="34" charset="0"/>
                          <a:ea typeface="+mn-ea"/>
                          <a:cs typeface="Arial" panose="020B0604020202020204" pitchFamily="34" charset="0"/>
                        </a:rPr>
                        <a:t>La prima Angélica </a:t>
                      </a:r>
                      <a:r>
                        <a:rPr lang="es-CO" sz="700" kern="1200" noProof="0" dirty="0">
                          <a:solidFill>
                            <a:schemeClr val="accent1">
                              <a:lumMod val="75000"/>
                            </a:schemeClr>
                          </a:solidFill>
                          <a:latin typeface="Arial" panose="020B0604020202020204" pitchFamily="34" charset="0"/>
                          <a:ea typeface="+mn-ea"/>
                          <a:cs typeface="Arial" panose="020B0604020202020204" pitchFamily="34" charset="0"/>
                        </a:rPr>
                        <a:t>y</a:t>
                      </a:r>
                      <a:r>
                        <a:rPr lang="es-CO" sz="700" i="1" kern="1200" noProof="0" dirty="0">
                          <a:solidFill>
                            <a:schemeClr val="accent1">
                              <a:lumMod val="75000"/>
                            </a:schemeClr>
                          </a:solidFill>
                          <a:latin typeface="Arial" panose="020B0604020202020204" pitchFamily="34" charset="0"/>
                          <a:ea typeface="+mn-ea"/>
                          <a:cs typeface="Arial" panose="020B0604020202020204" pitchFamily="34" charset="0"/>
                        </a:rPr>
                        <a:t> El espíritu de la colmena</a:t>
                      </a:r>
                      <a:r>
                        <a:rPr lang="es-CO" sz="700" kern="1200" noProof="0" dirty="0">
                          <a:solidFill>
                            <a:srgbClr val="49452A"/>
                          </a:solidFill>
                          <a:latin typeface="Arial" panose="020B0604020202020204" pitchFamily="34" charset="0"/>
                          <a:ea typeface="+mn-ea"/>
                          <a:cs typeface="Arial" panose="020B0604020202020204" pitchFamily="34" charset="0"/>
                        </a:rPr>
                        <a:t>.</a:t>
                      </a:r>
                      <a:r>
                        <a:rPr lang="es-CO" sz="700" kern="1200" baseline="0" noProof="0" dirty="0">
                          <a:solidFill>
                            <a:srgbClr val="49452A"/>
                          </a:solidFill>
                          <a:latin typeface="Arial" panose="020B0604020202020204" pitchFamily="34" charset="0"/>
                          <a:ea typeface="+mn-ea"/>
                          <a:cs typeface="Arial" panose="020B0604020202020204" pitchFamily="34" charset="0"/>
                        </a:rPr>
                        <a:t> </a:t>
                      </a:r>
                      <a:r>
                        <a:rPr lang="es-CO" sz="700" i="1" kern="1200" noProof="0" dirty="0">
                          <a:solidFill>
                            <a:srgbClr val="49452A"/>
                          </a:solidFill>
                          <a:latin typeface="Arial" panose="020B0604020202020204" pitchFamily="34" charset="0"/>
                          <a:ea typeface="+mn-ea"/>
                          <a:cs typeface="Arial" panose="020B0604020202020204" pitchFamily="34" charset="0"/>
                        </a:rPr>
                        <a:t>Orillas</a:t>
                      </a:r>
                      <a:r>
                        <a:rPr lang="es-CO" sz="700" kern="1200" noProof="0" dirty="0">
                          <a:solidFill>
                            <a:srgbClr val="49452A"/>
                          </a:solidFill>
                          <a:latin typeface="Arial" panose="020B0604020202020204" pitchFamily="34" charset="0"/>
                          <a:ea typeface="+mn-ea"/>
                          <a:cs typeface="Arial" panose="020B0604020202020204" pitchFamily="34" charset="0"/>
                        </a:rPr>
                        <a:t>, (2), </a:t>
                      </a:r>
                      <a:r>
                        <a:rPr lang="es-CO" sz="700" kern="1200" noProof="0" dirty="0">
                          <a:solidFill>
                            <a:schemeClr val="accent1">
                              <a:lumMod val="75000"/>
                            </a:schemeClr>
                          </a:solidFill>
                          <a:latin typeface="Arial" panose="020B0604020202020204" pitchFamily="34" charset="0"/>
                          <a:ea typeface="+mn-ea"/>
                          <a:cs typeface="Arial" panose="020B0604020202020204" pitchFamily="34" charset="0"/>
                        </a:rPr>
                        <a:t>1-20</a:t>
                      </a:r>
                      <a:r>
                        <a:rPr lang="es-CO" sz="700" kern="1200" noProof="0" dirty="0">
                          <a:solidFill>
                            <a:srgbClr val="49452A"/>
                          </a:solidFill>
                          <a:latin typeface="Arial" panose="020B0604020202020204" pitchFamily="34" charset="0"/>
                          <a:ea typeface="+mn-ea"/>
                          <a:cs typeface="Arial" panose="020B0604020202020204" pitchFamily="34" charset="0"/>
                        </a:rPr>
                        <a:t>.</a:t>
                      </a:r>
                      <a:r>
                        <a:rPr lang="es-CO" sz="700" kern="1200" baseline="0" noProof="0" dirty="0">
                          <a:solidFill>
                            <a:srgbClr val="49452A"/>
                          </a:solidFill>
                          <a:latin typeface="Arial" panose="020B0604020202020204" pitchFamily="34" charset="0"/>
                          <a:ea typeface="+mn-ea"/>
                          <a:cs typeface="Arial" panose="020B0604020202020204" pitchFamily="34" charset="0"/>
                        </a:rPr>
                        <a:t> Recuperado de https://bit.ly/2pN5fGq</a:t>
                      </a:r>
                      <a:endParaRPr lang="es-CO" sz="700" kern="1200" noProof="0" dirty="0">
                        <a:solidFill>
                          <a:srgbClr val="49452A"/>
                        </a:solidFill>
                        <a:latin typeface="Arial" panose="020B0604020202020204" pitchFamily="34" charset="0"/>
                        <a:ea typeface="+mn-ea"/>
                        <a:cs typeface="Arial" panose="020B0604020202020204" pitchFamily="34" charset="0"/>
                      </a:endParaRP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Pérez Simón, A. (2007)</a:t>
                      </a: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El recuerdo fracturado de la Guerra Civil española: trauma individual y colectivo en </a:t>
                      </a:r>
                      <a:r>
                        <a:rPr lang="es-CO" sz="700" i="1" kern="1200" dirty="0">
                          <a:solidFill>
                            <a:schemeClr val="accent1">
                              <a:lumMod val="75000"/>
                            </a:schemeClr>
                          </a:solidFill>
                          <a:latin typeface="Arial" panose="020B0604020202020204" pitchFamily="34" charset="0"/>
                          <a:ea typeface="+mn-ea"/>
                          <a:cs typeface="Arial" panose="020B0604020202020204" pitchFamily="34" charset="0"/>
                        </a:rPr>
                        <a:t>La prima Angélica</a:t>
                      </a:r>
                      <a:r>
                        <a:rPr lang="es-CO" sz="700" kern="1200" dirty="0">
                          <a:solidFill>
                            <a:srgbClr val="49452A"/>
                          </a:solidFill>
                          <a:latin typeface="Arial" panose="020B0604020202020204" pitchFamily="34" charset="0"/>
                          <a:ea typeface="+mn-ea"/>
                          <a:cs typeface="Arial" panose="020B0604020202020204" pitchFamily="34" charset="0"/>
                        </a:rPr>
                        <a:t>. </a:t>
                      </a:r>
                      <a:r>
                        <a:rPr lang="es-CO" sz="700" i="1" kern="1200" dirty="0">
                          <a:solidFill>
                            <a:srgbClr val="49452A"/>
                          </a:solidFill>
                          <a:latin typeface="Arial" panose="020B0604020202020204" pitchFamily="34" charset="0"/>
                          <a:ea typeface="+mn-ea"/>
                          <a:cs typeface="Arial" panose="020B0604020202020204" pitchFamily="34" charset="0"/>
                        </a:rPr>
                        <a:t>Mester,</a:t>
                      </a:r>
                      <a:r>
                        <a:rPr lang="es-CO" sz="700" kern="1200" dirty="0">
                          <a:solidFill>
                            <a:srgbClr val="49452A"/>
                          </a:solidFill>
                          <a:latin typeface="Arial" panose="020B0604020202020204" pitchFamily="34" charset="0"/>
                          <a:ea typeface="+mn-ea"/>
                          <a:cs typeface="Arial" panose="020B0604020202020204" pitchFamily="34" charset="0"/>
                        </a:rPr>
                        <a:t> </a:t>
                      </a:r>
                      <a:r>
                        <a:rPr lang="es-CO" sz="700" i="1" kern="1200" dirty="0">
                          <a:solidFill>
                            <a:srgbClr val="49452A"/>
                          </a:solidFill>
                          <a:latin typeface="Arial" panose="020B0604020202020204" pitchFamily="34" charset="0"/>
                          <a:ea typeface="+mn-ea"/>
                          <a:cs typeface="Arial" panose="020B0604020202020204" pitchFamily="34" charset="0"/>
                        </a:rPr>
                        <a:t>36</a:t>
                      </a:r>
                      <a:r>
                        <a:rPr lang="es-CO" sz="700" kern="1200" dirty="0">
                          <a:solidFill>
                            <a:srgbClr val="49452A"/>
                          </a:solidFill>
                          <a:latin typeface="Arial" panose="020B0604020202020204" pitchFamily="34" charset="0"/>
                          <a:ea typeface="+mn-ea"/>
                          <a:cs typeface="Arial" panose="020B0604020202020204" pitchFamily="34" charset="0"/>
                        </a:rPr>
                        <a:t>(1),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168-178</a:t>
                      </a:r>
                      <a:r>
                        <a:rPr lang="es-CO" sz="700" kern="1200" dirty="0">
                          <a:solidFill>
                            <a:srgbClr val="49452A"/>
                          </a:solidFill>
                          <a:latin typeface="Arial" panose="020B0604020202020204" pitchFamily="34" charset="0"/>
                          <a:ea typeface="+mn-ea"/>
                          <a:cs typeface="Arial" panose="020B0604020202020204" pitchFamily="34" charset="0"/>
                        </a:rPr>
                        <a:t>.</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Rodríguez Fuentes, C. (Ed). (2013)</a:t>
                      </a:r>
                      <a:r>
                        <a:rPr lang="es-CO" sz="700" kern="1200" dirty="0">
                          <a:solidFill>
                            <a:srgbClr val="49452A"/>
                          </a:solidFill>
                          <a:latin typeface="Arial" panose="020B0604020202020204" pitchFamily="34" charset="0"/>
                          <a:ea typeface="+mn-ea"/>
                          <a:cs typeface="Arial" panose="020B0604020202020204" pitchFamily="34" charset="0"/>
                        </a:rPr>
                        <a:t>. </a:t>
                      </a:r>
                      <a:r>
                        <a:rPr lang="es-CO" sz="700" i="1" kern="1200" dirty="0">
                          <a:solidFill>
                            <a:schemeClr val="accent1">
                              <a:lumMod val="75000"/>
                            </a:schemeClr>
                          </a:solidFill>
                          <a:latin typeface="Arial" panose="020B0604020202020204" pitchFamily="34" charset="0"/>
                          <a:ea typeface="+mn-ea"/>
                          <a:cs typeface="Arial" panose="020B0604020202020204" pitchFamily="34" charset="0"/>
                        </a:rPr>
                        <a:t>Desmontando a Saura</a:t>
                      </a:r>
                      <a:r>
                        <a:rPr lang="es-CO" sz="700" kern="1200" dirty="0">
                          <a:solidFill>
                            <a:srgbClr val="49452A"/>
                          </a:solidFill>
                          <a:latin typeface="Arial" panose="020B0604020202020204" pitchFamily="34" charset="0"/>
                          <a:ea typeface="+mn-ea"/>
                          <a:cs typeface="Arial" panose="020B0604020202020204" pitchFamily="34" charset="0"/>
                        </a:rPr>
                        <a:t>. Barcelona: Luces de Gálibo.</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Sánchez-</a:t>
                      </a:r>
                      <a:r>
                        <a:rPr lang="es-CO" sz="700" kern="1200" dirty="0" err="1">
                          <a:solidFill>
                            <a:schemeClr val="accent1">
                              <a:lumMod val="75000"/>
                            </a:schemeClr>
                          </a:solidFill>
                          <a:latin typeface="Arial" panose="020B0604020202020204" pitchFamily="34" charset="0"/>
                          <a:ea typeface="+mn-ea"/>
                          <a:cs typeface="Arial" panose="020B0604020202020204" pitchFamily="34" charset="0"/>
                        </a:rPr>
                        <a:t>Biosca</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 V. (2006)</a:t>
                      </a:r>
                      <a:r>
                        <a:rPr lang="es-CO" sz="700" kern="1200" dirty="0">
                          <a:solidFill>
                            <a:srgbClr val="49452A"/>
                          </a:solidFill>
                          <a:latin typeface="Arial" panose="020B0604020202020204" pitchFamily="34" charset="0"/>
                          <a:ea typeface="+mn-ea"/>
                          <a:cs typeface="Arial" panose="020B0604020202020204" pitchFamily="34" charset="0"/>
                        </a:rPr>
                        <a:t>. </a:t>
                      </a:r>
                      <a:r>
                        <a:rPr lang="es-CO" sz="700" i="1" kern="1200" dirty="0">
                          <a:solidFill>
                            <a:schemeClr val="accent1">
                              <a:lumMod val="75000"/>
                            </a:schemeClr>
                          </a:solidFill>
                          <a:latin typeface="Arial" panose="020B0604020202020204" pitchFamily="34" charset="0"/>
                          <a:ea typeface="+mn-ea"/>
                          <a:cs typeface="Arial" panose="020B0604020202020204" pitchFamily="34" charset="0"/>
                        </a:rPr>
                        <a:t>Cine y guerra civil española</a:t>
                      </a:r>
                      <a:r>
                        <a:rPr lang="es-CO" sz="700" kern="1200" dirty="0">
                          <a:solidFill>
                            <a:srgbClr val="49452A"/>
                          </a:solidFill>
                          <a:latin typeface="Arial" panose="020B0604020202020204" pitchFamily="34" charset="0"/>
                          <a:ea typeface="+mn-ea"/>
                          <a:cs typeface="Arial" panose="020B0604020202020204" pitchFamily="34" charset="0"/>
                        </a:rPr>
                        <a:t>. Madrid: Alianza.</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Sánchez Vidal, A. (1988)</a:t>
                      </a:r>
                      <a:r>
                        <a:rPr lang="es-CO" sz="700" kern="1200" dirty="0">
                          <a:solidFill>
                            <a:srgbClr val="49452A"/>
                          </a:solidFill>
                          <a:latin typeface="Arial" panose="020B0604020202020204" pitchFamily="34" charset="0"/>
                          <a:ea typeface="+mn-ea"/>
                          <a:cs typeface="Arial" panose="020B0604020202020204" pitchFamily="34" charset="0"/>
                        </a:rPr>
                        <a:t>. </a:t>
                      </a:r>
                      <a:r>
                        <a:rPr lang="es-CO" sz="700" i="1" kern="1200" dirty="0">
                          <a:solidFill>
                            <a:schemeClr val="accent1">
                              <a:lumMod val="75000"/>
                            </a:schemeClr>
                          </a:solidFill>
                          <a:latin typeface="Arial" panose="020B0604020202020204" pitchFamily="34" charset="0"/>
                          <a:ea typeface="+mn-ea"/>
                          <a:cs typeface="Arial" panose="020B0604020202020204" pitchFamily="34" charset="0"/>
                        </a:rPr>
                        <a:t>El cine de Carlos Saura</a:t>
                      </a:r>
                      <a:r>
                        <a:rPr lang="es-CO" sz="700" kern="1200" dirty="0">
                          <a:solidFill>
                            <a:srgbClr val="49452A"/>
                          </a:solidFill>
                          <a:latin typeface="Arial" panose="020B0604020202020204" pitchFamily="34" charset="0"/>
                          <a:ea typeface="+mn-ea"/>
                          <a:cs typeface="Arial" panose="020B0604020202020204" pitchFamily="34" charset="0"/>
                        </a:rPr>
                        <a:t>. Zaragoza: Caja de Ahorros de la Inmaculada de Aragón.</a:t>
                      </a: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r>
                        <a:rPr lang="en-US" sz="700" kern="1200" dirty="0">
                          <a:solidFill>
                            <a:schemeClr val="accent1">
                              <a:lumMod val="75000"/>
                            </a:schemeClr>
                          </a:solidFill>
                          <a:latin typeface="Arial" panose="020B0604020202020204" pitchFamily="34" charset="0"/>
                          <a:ea typeface="+mn-ea"/>
                          <a:cs typeface="Arial" panose="020B0604020202020204" pitchFamily="34" charset="0"/>
                        </a:rPr>
                        <a:t>Stone, R. (2014)</a:t>
                      </a:r>
                      <a:r>
                        <a:rPr lang="en-US" sz="700" kern="1200" dirty="0">
                          <a:solidFill>
                            <a:srgbClr val="49452A"/>
                          </a:solidFill>
                          <a:latin typeface="Arial" panose="020B0604020202020204" pitchFamily="34" charset="0"/>
                          <a:ea typeface="+mn-ea"/>
                          <a:cs typeface="Arial" panose="020B0604020202020204" pitchFamily="34" charset="0"/>
                        </a:rPr>
                        <a:t>. </a:t>
                      </a:r>
                      <a:r>
                        <a:rPr lang="en-US" sz="700" i="1" kern="1200" dirty="0">
                          <a:solidFill>
                            <a:schemeClr val="accent1">
                              <a:lumMod val="75000"/>
                            </a:schemeClr>
                          </a:solidFill>
                          <a:latin typeface="Arial" panose="020B0604020202020204" pitchFamily="34" charset="0"/>
                          <a:ea typeface="+mn-ea"/>
                          <a:cs typeface="Arial" panose="020B0604020202020204" pitchFamily="34" charset="0"/>
                        </a:rPr>
                        <a:t>Spanish Cinema</a:t>
                      </a:r>
                      <a:r>
                        <a:rPr lang="en-US" sz="700" kern="1200" dirty="0">
                          <a:solidFill>
                            <a:srgbClr val="49452A"/>
                          </a:solidFill>
                          <a:latin typeface="Arial" panose="020B0604020202020204" pitchFamily="34" charset="0"/>
                          <a:ea typeface="+mn-ea"/>
                          <a:cs typeface="Arial" panose="020B0604020202020204" pitchFamily="34" charset="0"/>
                        </a:rPr>
                        <a:t>. New York: Routledge.</a:t>
                      </a:r>
                    </a:p>
                    <a:p>
                      <a:pPr marL="288000" marR="0" indent="-432000" defTabSz="914400" eaLnBrk="1" fontAlgn="auto" latinLnBrk="0" hangingPunct="1">
                        <a:lnSpc>
                          <a:spcPct val="80000"/>
                        </a:lnSpc>
                        <a:spcBef>
                          <a:spcPts val="200"/>
                        </a:spcBef>
                        <a:spcAft>
                          <a:spcPts val="0"/>
                        </a:spcAft>
                        <a:buClrTx/>
                        <a:buSzTx/>
                        <a:buFontTx/>
                        <a:buNone/>
                        <a:tabLst/>
                        <a:defRPr/>
                      </a:pPr>
                      <a:r>
                        <a:rPr lang="en-US" sz="700" kern="1200" dirty="0">
                          <a:solidFill>
                            <a:srgbClr val="49452A"/>
                          </a:solidFill>
                          <a:latin typeface="Arial" panose="020B0604020202020204" pitchFamily="34" charset="0"/>
                          <a:ea typeface="+mn-ea"/>
                          <a:cs typeface="Arial" panose="020B0604020202020204" pitchFamily="34" charset="0"/>
                        </a:rPr>
                        <a:t>   </a:t>
                      </a:r>
                      <a:r>
                        <a:rPr lang="en-US" sz="700" kern="1200" dirty="0">
                          <a:solidFill>
                            <a:schemeClr val="accent1">
                              <a:lumMod val="75000"/>
                            </a:schemeClr>
                          </a:solidFill>
                          <a:latin typeface="Arial" panose="020B0604020202020204" pitchFamily="34" charset="0"/>
                          <a:ea typeface="+mn-ea"/>
                          <a:cs typeface="Arial" panose="020B0604020202020204" pitchFamily="34" charset="0"/>
                        </a:rPr>
                        <a:t>Turim, M. (1989)</a:t>
                      </a:r>
                      <a:r>
                        <a:rPr lang="en-US" sz="700" kern="1200" dirty="0">
                          <a:solidFill>
                            <a:srgbClr val="49452A"/>
                          </a:solidFill>
                          <a:latin typeface="Arial" panose="020B0604020202020204" pitchFamily="34" charset="0"/>
                          <a:ea typeface="+mn-ea"/>
                          <a:cs typeface="Arial" panose="020B0604020202020204" pitchFamily="34" charset="0"/>
                        </a:rPr>
                        <a:t>. </a:t>
                      </a:r>
                      <a:r>
                        <a:rPr lang="en-US" sz="700" i="1" kern="1200" dirty="0">
                          <a:solidFill>
                            <a:schemeClr val="accent1">
                              <a:lumMod val="75000"/>
                            </a:schemeClr>
                          </a:solidFill>
                          <a:latin typeface="Arial" panose="020B0604020202020204" pitchFamily="34" charset="0"/>
                          <a:ea typeface="+mn-ea"/>
                          <a:cs typeface="Arial" panose="020B0604020202020204" pitchFamily="34" charset="0"/>
                        </a:rPr>
                        <a:t>Flashbacks in Film</a:t>
                      </a:r>
                      <a:r>
                        <a:rPr lang="en-US" sz="700" kern="1200" dirty="0">
                          <a:solidFill>
                            <a:srgbClr val="49452A"/>
                          </a:solidFill>
                          <a:latin typeface="Arial" panose="020B0604020202020204" pitchFamily="34" charset="0"/>
                          <a:ea typeface="+mn-ea"/>
                          <a:cs typeface="Arial" panose="020B0604020202020204" pitchFamily="34" charset="0"/>
                        </a:rPr>
                        <a:t>. London: Routledge.</a:t>
                      </a:r>
                    </a:p>
                    <a:p>
                      <a:pPr marL="288000" marR="0" indent="-432000" defTabSz="914400" eaLnBrk="1" fontAlgn="auto" latinLnBrk="0" hangingPunct="1">
                        <a:lnSpc>
                          <a:spcPct val="80000"/>
                        </a:lnSpc>
                        <a:spcBef>
                          <a:spcPts val="200"/>
                        </a:spcBef>
                        <a:spcAft>
                          <a:spcPts val="0"/>
                        </a:spcAft>
                        <a:buClrTx/>
                        <a:buSzTx/>
                        <a:buFontTx/>
                        <a:buNone/>
                        <a:tabLst/>
                        <a:defRPr/>
                      </a:pPr>
                      <a:r>
                        <a:rPr lang="en-US" sz="700" kern="1200" dirty="0">
                          <a:solidFill>
                            <a:srgbClr val="49452A"/>
                          </a:solidFill>
                          <a:latin typeface="Arial" panose="020B0604020202020204" pitchFamily="34" charset="0"/>
                          <a:ea typeface="+mn-ea"/>
                          <a:cs typeface="Arial" panose="020B0604020202020204" pitchFamily="34" charset="0"/>
                        </a:rPr>
                        <a:t>   </a:t>
                      </a:r>
                      <a:r>
                        <a:rPr lang="en-US" sz="700" kern="1200" dirty="0">
                          <a:solidFill>
                            <a:schemeClr val="accent1">
                              <a:lumMod val="75000"/>
                            </a:schemeClr>
                          </a:solidFill>
                          <a:latin typeface="Arial" panose="020B0604020202020204" pitchFamily="34" charset="0"/>
                          <a:ea typeface="+mn-ea"/>
                          <a:cs typeface="Arial" panose="020B0604020202020204" pitchFamily="34" charset="0"/>
                        </a:rPr>
                        <a:t>Whittaker, T. (2011)</a:t>
                      </a:r>
                      <a:r>
                        <a:rPr lang="en-US" sz="700" kern="1200" dirty="0">
                          <a:solidFill>
                            <a:srgbClr val="49452A"/>
                          </a:solidFill>
                          <a:latin typeface="Arial" panose="020B0604020202020204" pitchFamily="34" charset="0"/>
                          <a:ea typeface="+mn-ea"/>
                          <a:cs typeface="Arial" panose="020B0604020202020204" pitchFamily="34" charset="0"/>
                        </a:rPr>
                        <a:t>. </a:t>
                      </a:r>
                      <a:r>
                        <a:rPr lang="en-US" sz="700" i="1" kern="1200" dirty="0">
                          <a:solidFill>
                            <a:schemeClr val="accent1">
                              <a:lumMod val="75000"/>
                            </a:schemeClr>
                          </a:solidFill>
                          <a:latin typeface="Arial" panose="020B0604020202020204" pitchFamily="34" charset="0"/>
                          <a:ea typeface="+mn-ea"/>
                          <a:cs typeface="Arial" panose="020B0604020202020204" pitchFamily="34" charset="0"/>
                        </a:rPr>
                        <a:t>The Films of </a:t>
                      </a:r>
                      <a:r>
                        <a:rPr lang="en-US" sz="700" i="1" kern="1200" dirty="0" err="1">
                          <a:solidFill>
                            <a:schemeClr val="accent1">
                              <a:lumMod val="75000"/>
                            </a:schemeClr>
                          </a:solidFill>
                          <a:latin typeface="Arial" panose="020B0604020202020204" pitchFamily="34" charset="0"/>
                          <a:ea typeface="+mn-ea"/>
                          <a:cs typeface="Arial" panose="020B0604020202020204" pitchFamily="34" charset="0"/>
                        </a:rPr>
                        <a:t>Elías</a:t>
                      </a:r>
                      <a:r>
                        <a:rPr lang="en-US" sz="700" i="1" kern="1200" dirty="0">
                          <a:solidFill>
                            <a:schemeClr val="accent1">
                              <a:lumMod val="75000"/>
                            </a:schemeClr>
                          </a:solidFill>
                          <a:latin typeface="Arial" panose="020B0604020202020204" pitchFamily="34" charset="0"/>
                          <a:ea typeface="+mn-ea"/>
                          <a:cs typeface="Arial" panose="020B0604020202020204" pitchFamily="34" charset="0"/>
                        </a:rPr>
                        <a:t> </a:t>
                      </a:r>
                      <a:r>
                        <a:rPr lang="en-US" sz="700" i="1" kern="1200" dirty="0" err="1">
                          <a:solidFill>
                            <a:schemeClr val="accent1">
                              <a:lumMod val="75000"/>
                            </a:schemeClr>
                          </a:solidFill>
                          <a:latin typeface="Arial" panose="020B0604020202020204" pitchFamily="34" charset="0"/>
                          <a:ea typeface="+mn-ea"/>
                          <a:cs typeface="Arial" panose="020B0604020202020204" pitchFamily="34" charset="0"/>
                        </a:rPr>
                        <a:t>Querejeta</a:t>
                      </a:r>
                      <a:r>
                        <a:rPr lang="en-US" sz="700" i="1" kern="1200" dirty="0">
                          <a:solidFill>
                            <a:schemeClr val="accent1">
                              <a:lumMod val="75000"/>
                            </a:schemeClr>
                          </a:solidFill>
                          <a:latin typeface="Arial" panose="020B0604020202020204" pitchFamily="34" charset="0"/>
                          <a:ea typeface="+mn-ea"/>
                          <a:cs typeface="Arial" panose="020B0604020202020204" pitchFamily="34" charset="0"/>
                        </a:rPr>
                        <a:t>: A Producer of Landscapes</a:t>
                      </a:r>
                      <a:r>
                        <a:rPr lang="en-US" sz="700" kern="1200" dirty="0">
                          <a:solidFill>
                            <a:srgbClr val="49452A"/>
                          </a:solidFill>
                          <a:latin typeface="Arial" panose="020B0604020202020204" pitchFamily="34" charset="0"/>
                          <a:ea typeface="+mn-ea"/>
                          <a:cs typeface="Arial" panose="020B0604020202020204" pitchFamily="34" charset="0"/>
                        </a:rPr>
                        <a:t>. Cardiff: University of Wales Press.</a:t>
                      </a:r>
                    </a:p>
                    <a:p>
                      <a:pPr marL="288000" marR="0" indent="-432000" defTabSz="914400" eaLnBrk="1" fontAlgn="auto" latinLnBrk="0" hangingPunct="1">
                        <a:lnSpc>
                          <a:spcPct val="80000"/>
                        </a:lnSpc>
                        <a:spcBef>
                          <a:spcPts val="200"/>
                        </a:spcBef>
                        <a:spcAft>
                          <a:spcPts val="0"/>
                        </a:spcAft>
                        <a:buClrTx/>
                        <a:buSzTx/>
                        <a:buFontTx/>
                        <a:buNone/>
                        <a:tabLst/>
                        <a:defRPr/>
                      </a:pPr>
                      <a:r>
                        <a:rPr lang="en-US"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Zavala, L. (2017)</a:t>
                      </a: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El extraño caso de la metalepsis: una aproximación tipológica</a:t>
                      </a:r>
                      <a:r>
                        <a:rPr lang="es-CO" sz="700" kern="1200" dirty="0">
                          <a:solidFill>
                            <a:srgbClr val="49452A"/>
                          </a:solidFill>
                          <a:latin typeface="Arial" panose="020B0604020202020204" pitchFamily="34" charset="0"/>
                          <a:ea typeface="+mn-ea"/>
                          <a:cs typeface="Arial" panose="020B0604020202020204" pitchFamily="34" charset="0"/>
                        </a:rPr>
                        <a:t>. </a:t>
                      </a:r>
                      <a:r>
                        <a:rPr lang="es-CO" sz="700" i="1" kern="1200" dirty="0">
                          <a:solidFill>
                            <a:srgbClr val="49452A"/>
                          </a:solidFill>
                          <a:latin typeface="Arial" panose="020B0604020202020204" pitchFamily="34" charset="0"/>
                          <a:ea typeface="+mn-ea"/>
                          <a:cs typeface="Arial" panose="020B0604020202020204" pitchFamily="34" charset="0"/>
                        </a:rPr>
                        <a:t>Academia.edu</a:t>
                      </a:r>
                      <a:r>
                        <a:rPr lang="es-CO" sz="700" i="0" kern="1200" dirty="0">
                          <a:solidFill>
                            <a:srgbClr val="49452A"/>
                          </a:solidFill>
                          <a:latin typeface="Arial" panose="020B0604020202020204" pitchFamily="34" charset="0"/>
                          <a:ea typeface="+mn-ea"/>
                          <a:cs typeface="Arial" panose="020B0604020202020204" pitchFamily="34" charset="0"/>
                        </a:rPr>
                        <a:t>,</a:t>
                      </a:r>
                      <a:r>
                        <a:rPr lang="es-CO" sz="700" kern="1200" dirty="0">
                          <a:solidFill>
                            <a:srgbClr val="49452A"/>
                          </a:solidFill>
                          <a:latin typeface="Arial" panose="020B0604020202020204" pitchFamily="34" charset="0"/>
                          <a:ea typeface="+mn-ea"/>
                          <a:cs typeface="Arial" panose="020B0604020202020204" pitchFamily="34" charset="0"/>
                        </a:rPr>
                        <a:t> </a:t>
                      </a:r>
                      <a:r>
                        <a:rPr lang="es-CO" sz="700" kern="1200" dirty="0">
                          <a:solidFill>
                            <a:schemeClr val="accent1">
                              <a:lumMod val="75000"/>
                            </a:schemeClr>
                          </a:solidFill>
                          <a:latin typeface="Arial" panose="020B0604020202020204" pitchFamily="34" charset="0"/>
                          <a:ea typeface="+mn-ea"/>
                          <a:cs typeface="Arial" panose="020B0604020202020204" pitchFamily="34" charset="0"/>
                        </a:rPr>
                        <a:t>1–15</a:t>
                      </a:r>
                      <a:r>
                        <a:rPr lang="es-CO" sz="700" kern="1200" dirty="0">
                          <a:solidFill>
                            <a:srgbClr val="49452A"/>
                          </a:solidFill>
                          <a:latin typeface="Arial" panose="020B0604020202020204" pitchFamily="34" charset="0"/>
                          <a:ea typeface="+mn-ea"/>
                          <a:cs typeface="Arial" panose="020B0604020202020204" pitchFamily="34" charset="0"/>
                        </a:rPr>
                        <a:t>. Recuperado de https://bit.ly/2pHCqf7 [Luego de la</a:t>
                      </a:r>
                      <a:r>
                        <a:rPr lang="es-CO" sz="700" kern="1200" baseline="0" dirty="0">
                          <a:solidFill>
                            <a:srgbClr val="49452A"/>
                          </a:solidFill>
                          <a:latin typeface="Arial" panose="020B0604020202020204" pitchFamily="34" charset="0"/>
                          <a:ea typeface="+mn-ea"/>
                          <a:cs typeface="Arial" panose="020B0604020202020204" pitchFamily="34" charset="0"/>
                        </a:rPr>
                        <a:t> lista de referencias del artículo </a:t>
                      </a:r>
                      <a:r>
                        <a:rPr lang="es-CO" sz="700" kern="1200" dirty="0">
                          <a:solidFill>
                            <a:srgbClr val="49452A"/>
                          </a:solidFill>
                          <a:latin typeface="Arial" panose="020B0604020202020204" pitchFamily="34" charset="0"/>
                          <a:ea typeface="+mn-ea"/>
                          <a:cs typeface="Arial" panose="020B0604020202020204" pitchFamily="34" charset="0"/>
                        </a:rPr>
                        <a:t>el autor relaciona la filmografía de</a:t>
                      </a:r>
                      <a:r>
                        <a:rPr lang="es-CO" sz="700" kern="1200" baseline="0" dirty="0">
                          <a:solidFill>
                            <a:srgbClr val="49452A"/>
                          </a:solidFill>
                          <a:latin typeface="Arial" panose="020B0604020202020204" pitchFamily="34" charset="0"/>
                          <a:ea typeface="+mn-ea"/>
                          <a:cs typeface="Arial" panose="020B0604020202020204" pitchFamily="34" charset="0"/>
                        </a:rPr>
                        <a:t> algunas de las películas de Carlos Saura, que no se incluyen en esta diapositiva por falta de espacio].</a:t>
                      </a:r>
                      <a:endParaRPr lang="es-CO" sz="700" kern="1200" dirty="0">
                        <a:solidFill>
                          <a:srgbClr val="49452A"/>
                        </a:solidFill>
                        <a:latin typeface="Arial" panose="020B0604020202020204" pitchFamily="34" charset="0"/>
                        <a:ea typeface="+mn-ea"/>
                        <a:cs typeface="Arial" panose="020B0604020202020204" pitchFamily="34" charset="0"/>
                      </a:endParaRPr>
                    </a:p>
                    <a:p>
                      <a:pPr marL="288000" marR="0" indent="-432000" defTabSz="914400" eaLnBrk="1" fontAlgn="auto" latinLnBrk="0" hangingPunct="1">
                        <a:lnSpc>
                          <a:spcPct val="80000"/>
                        </a:lnSpc>
                        <a:spcBef>
                          <a:spcPts val="200"/>
                        </a:spcBef>
                        <a:spcAft>
                          <a:spcPts val="0"/>
                        </a:spcAft>
                        <a:buClrTx/>
                        <a:buSzTx/>
                        <a:buFontTx/>
                        <a:buNone/>
                        <a:tabLst/>
                        <a:defRPr/>
                      </a:pPr>
                      <a:r>
                        <a:rPr lang="es-CO" sz="700" kern="1200" dirty="0">
                          <a:solidFill>
                            <a:srgbClr val="49452A"/>
                          </a:solidFill>
                          <a:latin typeface="Arial" panose="020B0604020202020204" pitchFamily="34" charset="0"/>
                          <a:ea typeface="+mn-ea"/>
                          <a:cs typeface="Arial" panose="020B0604020202020204" pitchFamily="34" charset="0"/>
                        </a:rPr>
                        <a:t>    </a:t>
                      </a:r>
                    </a:p>
                    <a:p>
                      <a:pPr marL="288000" marR="0" indent="-432000" defTabSz="914400" eaLnBrk="1" fontAlgn="auto" latinLnBrk="0" hangingPunct="1">
                        <a:lnSpc>
                          <a:spcPct val="90000"/>
                        </a:lnSpc>
                        <a:spcBef>
                          <a:spcPts val="200"/>
                        </a:spcBef>
                        <a:spcAft>
                          <a:spcPts val="0"/>
                        </a:spcAft>
                        <a:buClrTx/>
                        <a:buSzTx/>
                        <a:buFontTx/>
                        <a:buNone/>
                        <a:tabLst/>
                        <a:defRPr/>
                      </a:pPr>
                      <a:endParaRPr lang="es-CO" sz="900" kern="1200" dirty="0">
                        <a:solidFill>
                          <a:srgbClr val="49452A"/>
                        </a:solidFill>
                        <a:latin typeface="Arial" panose="020B0604020202020204" pitchFamily="34" charset="0"/>
                        <a:ea typeface="+mn-ea"/>
                        <a:cs typeface="Arial" panose="020B0604020202020204" pitchFamily="34" charset="0"/>
                      </a:endParaRPr>
                    </a:p>
                    <a:p>
                      <a:pPr marL="95250" marR="0" indent="0" defTabSz="914400" eaLnBrk="1" fontAlgn="auto" latinLnBrk="0" hangingPunct="1">
                        <a:lnSpc>
                          <a:spcPct val="90000"/>
                        </a:lnSpc>
                        <a:spcBef>
                          <a:spcPts val="200"/>
                        </a:spcBef>
                        <a:spcAft>
                          <a:spcPts val="0"/>
                        </a:spcAft>
                        <a:buClrTx/>
                        <a:buSzTx/>
                        <a:buFontTx/>
                        <a:buNone/>
                        <a:tabLst/>
                        <a:defRPr/>
                      </a:pPr>
                      <a:endParaRPr lang="es-CO" sz="900" kern="1200" dirty="0">
                        <a:solidFill>
                          <a:srgbClr val="49452A"/>
                        </a:solidFill>
                        <a:latin typeface="Arial" panose="020B0604020202020204" pitchFamily="34" charset="0"/>
                        <a:ea typeface="+mn-ea"/>
                        <a:cs typeface="Arial" panose="020B0604020202020204" pitchFamily="34" charset="0"/>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E9ECF4"/>
                    </a:solidFill>
                  </a:tcPr>
                </a:tc>
                <a:tc>
                  <a:txBody>
                    <a:bodyPr/>
                    <a:lstStyle/>
                    <a:p>
                      <a:endParaRPr lang="es-CO" dirty="0"/>
                    </a:p>
                  </a:txBody>
                  <a:tcPr marL="0" marR="0" marT="38100" marB="0">
                    <a:lnL w="12700" cap="flat" cmpd="sng" algn="ctr">
                      <a:solidFill>
                        <a:srgbClr val="FFFFFF"/>
                      </a:solidFill>
                      <a:prstDash val="solid"/>
                      <a:round/>
                      <a:headEnd type="none" w="med" len="med"/>
                      <a:tailEnd type="none" w="med" len="med"/>
                    </a:lnL>
                    <a:lnR w="6350">
                      <a:solidFill>
                        <a:srgbClr val="FFFFFF"/>
                      </a:solidFill>
                      <a:prstDash val="solid"/>
                    </a:lnR>
                    <a:lnT w="12700" cap="flat" cmpd="sng" algn="ctr">
                      <a:solidFill>
                        <a:srgbClr val="FFFFFF"/>
                      </a:solidFill>
                      <a:prstDash val="solid"/>
                      <a:round/>
                      <a:headEnd type="none" w="med" len="med"/>
                      <a:tailEnd type="none" w="med" len="med"/>
                    </a:lnT>
                    <a:lnB w="6350">
                      <a:solidFill>
                        <a:srgbClr val="FFFFFF"/>
                      </a:solidFill>
                      <a:prstDash val="solid"/>
                    </a:lnB>
                    <a:solidFill>
                      <a:srgbClr val="E9ECF4"/>
                    </a:solidFill>
                  </a:tcPr>
                </a:tc>
                <a:extLst>
                  <a:ext uri="{0D108BD9-81ED-4DB2-BD59-A6C34878D82A}">
                    <a16:rowId xmlns:a16="http://schemas.microsoft.com/office/drawing/2014/main" val="10003"/>
                  </a:ext>
                </a:extLst>
              </a:tr>
            </a:tbl>
          </a:graphicData>
        </a:graphic>
      </p:graphicFrame>
      <p:sp>
        <p:nvSpPr>
          <p:cNvPr id="3" name="object 3"/>
          <p:cNvSpPr/>
          <p:nvPr/>
        </p:nvSpPr>
        <p:spPr>
          <a:xfrm>
            <a:off x="64604" y="35221"/>
            <a:ext cx="903732" cy="437388"/>
          </a:xfrm>
          <a:prstGeom prst="rect">
            <a:avLst/>
          </a:prstGeom>
          <a:blipFill>
            <a:blip r:embed="rId2" cstate="print"/>
            <a:stretch>
              <a:fillRect/>
            </a:stretch>
          </a:blipFill>
        </p:spPr>
        <p:txBody>
          <a:bodyPr wrap="square" lIns="0" tIns="0" rIns="0" bIns="0" rtlCol="0"/>
          <a:lstStyle/>
          <a:p>
            <a:r>
              <a:rPr lang="es-CO" dirty="0"/>
              <a:t>   </a:t>
            </a:r>
            <a:endParaRPr dirty="0"/>
          </a:p>
        </p:txBody>
      </p:sp>
      <p:sp>
        <p:nvSpPr>
          <p:cNvPr id="4" name="object 4"/>
          <p:cNvSpPr/>
          <p:nvPr/>
        </p:nvSpPr>
        <p:spPr>
          <a:xfrm>
            <a:off x="991747" y="92337"/>
            <a:ext cx="45719" cy="323156"/>
          </a:xfrm>
          <a:custGeom>
            <a:avLst/>
            <a:gdLst/>
            <a:ahLst/>
            <a:cxnLst/>
            <a:rect l="l" t="t" r="r" b="b"/>
            <a:pathLst>
              <a:path h="288290">
                <a:moveTo>
                  <a:pt x="0" y="0"/>
                </a:moveTo>
                <a:lnTo>
                  <a:pt x="0" y="288036"/>
                </a:lnTo>
              </a:path>
            </a:pathLst>
          </a:custGeom>
          <a:ln w="9144">
            <a:solidFill>
              <a:srgbClr val="FFFFFF"/>
            </a:solidFill>
          </a:ln>
        </p:spPr>
        <p:txBody>
          <a:bodyPr wrap="square" lIns="0" tIns="0" rIns="0" bIns="0" rtlCol="0"/>
          <a:lstStyle/>
          <a:p>
            <a:endParaRPr/>
          </a:p>
        </p:txBody>
      </p:sp>
      <p:sp>
        <p:nvSpPr>
          <p:cNvPr id="5" name="CuadroTexto 4"/>
          <p:cNvSpPr txBox="1"/>
          <p:nvPr/>
        </p:nvSpPr>
        <p:spPr>
          <a:xfrm>
            <a:off x="2400300" y="0"/>
            <a:ext cx="4343400" cy="507831"/>
          </a:xfrm>
          <a:prstGeom prst="rect">
            <a:avLst/>
          </a:prstGeom>
          <a:noFill/>
        </p:spPr>
        <p:txBody>
          <a:bodyPr wrap="square" rtlCol="0">
            <a:spAutoFit/>
          </a:bodyPr>
          <a:lstStyle/>
          <a:p>
            <a:pPr algn="ctr"/>
            <a:r>
              <a:rPr lang="es-CO" sz="1400" b="1" spc="-105" dirty="0">
                <a:solidFill>
                  <a:srgbClr val="FFFFFF"/>
                </a:solidFill>
                <a:latin typeface="Trebuchet MS"/>
                <a:cs typeface="Trebuchet MS"/>
              </a:rPr>
              <a:t>Funciones comunicativas en la citación</a:t>
            </a:r>
          </a:p>
          <a:p>
            <a:pPr algn="ctr"/>
            <a:r>
              <a:rPr lang="es-CO" sz="1200" b="1" spc="-105" dirty="0">
                <a:solidFill>
                  <a:srgbClr val="FFFFFF"/>
                </a:solidFill>
                <a:latin typeface="Trebuchet MS"/>
              </a:rPr>
              <a:t>(Sánchez Upegui, 2016, pp. 214-222)</a:t>
            </a:r>
            <a:endParaRPr lang="es-CO" sz="1200" dirty="0"/>
          </a:p>
        </p:txBody>
      </p:sp>
      <p:sp>
        <p:nvSpPr>
          <p:cNvPr id="6" name="CuadroTexto 5"/>
          <p:cNvSpPr txBox="1"/>
          <p:nvPr/>
        </p:nvSpPr>
        <p:spPr>
          <a:xfrm>
            <a:off x="0" y="1846936"/>
            <a:ext cx="4114800" cy="1588127"/>
          </a:xfrm>
          <a:prstGeom prst="rect">
            <a:avLst/>
          </a:prstGeom>
          <a:noFill/>
        </p:spPr>
        <p:txBody>
          <a:bodyPr wrap="square" rtlCol="0">
            <a:spAutoFit/>
          </a:bodyPr>
          <a:lstStyle/>
          <a:p>
            <a:pPr>
              <a:lnSpc>
                <a:spcPct val="90000"/>
              </a:lnSpc>
              <a:spcAft>
                <a:spcPts val="600"/>
              </a:spcAft>
            </a:pPr>
            <a:r>
              <a:rPr lang="es-CO" sz="900" dirty="0">
                <a:solidFill>
                  <a:schemeClr val="accent1">
                    <a:lumMod val="75000"/>
                  </a:schemeClr>
                </a:solidFill>
                <a:latin typeface="Arial" panose="020B0604020202020204" pitchFamily="34" charset="0"/>
                <a:cs typeface="Arial" panose="020B0604020202020204" pitchFamily="34" charset="0"/>
              </a:rPr>
              <a:t>Investigadores como</a:t>
            </a:r>
            <a:r>
              <a:rPr lang="es-CO" sz="900" dirty="0">
                <a:solidFill>
                  <a:srgbClr val="49452A"/>
                </a:solidFill>
                <a:latin typeface="Arial" panose="020B0604020202020204" pitchFamily="34" charset="0"/>
                <a:cs typeface="Arial" panose="020B0604020202020204" pitchFamily="34" charset="0"/>
              </a:rPr>
              <a:t> </a:t>
            </a:r>
            <a:r>
              <a:rPr lang="es-CO" sz="900" dirty="0">
                <a:solidFill>
                  <a:schemeClr val="accent1">
                    <a:lumMod val="75000"/>
                  </a:schemeClr>
                </a:solidFill>
                <a:latin typeface="Arial" panose="020B0604020202020204" pitchFamily="34" charset="0"/>
                <a:cs typeface="Arial" panose="020B0604020202020204" pitchFamily="34" charset="0"/>
              </a:rPr>
              <a:t>los citados </a:t>
            </a:r>
            <a:r>
              <a:rPr lang="es-CO" sz="900" spc="-90" dirty="0">
                <a:solidFill>
                  <a:srgbClr val="00B0F0"/>
                </a:solidFill>
                <a:latin typeface="Arial"/>
                <a:cs typeface="Arial"/>
              </a:rPr>
              <a:t>Sánchez Vidal (1988)</a:t>
            </a:r>
            <a:r>
              <a:rPr lang="es-CO" sz="900" dirty="0">
                <a:solidFill>
                  <a:srgbClr val="49452A"/>
                </a:solidFill>
                <a:latin typeface="Arial" panose="020B0604020202020204" pitchFamily="34" charset="0"/>
                <a:cs typeface="Arial" panose="020B0604020202020204" pitchFamily="34" charset="0"/>
              </a:rPr>
              <a:t>, </a:t>
            </a:r>
            <a:r>
              <a:rPr lang="es-CO" sz="900" spc="-90" dirty="0">
                <a:solidFill>
                  <a:srgbClr val="00B0F0"/>
                </a:solidFill>
                <a:latin typeface="Arial"/>
                <a:cs typeface="Arial"/>
              </a:rPr>
              <a:t>Hopewell (1989)</a:t>
            </a:r>
            <a:r>
              <a:rPr lang="es-CO" sz="900" spc="-90" dirty="0">
                <a:solidFill>
                  <a:schemeClr val="tx2">
                    <a:lumMod val="60000"/>
                    <a:lumOff val="40000"/>
                  </a:schemeClr>
                </a:solidFill>
                <a:latin typeface="Arial"/>
                <a:cs typeface="Arial"/>
              </a:rPr>
              <a:t> o </a:t>
            </a:r>
            <a:r>
              <a:rPr lang="es-CO" sz="900" spc="-90" dirty="0">
                <a:solidFill>
                  <a:srgbClr val="00B0F0"/>
                </a:solidFill>
                <a:latin typeface="Arial"/>
                <a:cs typeface="Arial"/>
              </a:rPr>
              <a:t>D’Lugo (1991)</a:t>
            </a:r>
            <a:r>
              <a:rPr lang="es-CO" sz="900" dirty="0">
                <a:solidFill>
                  <a:srgbClr val="49452A"/>
                </a:solidFill>
                <a:latin typeface="Arial" panose="020B0604020202020204" pitchFamily="34" charset="0"/>
                <a:cs typeface="Arial" panose="020B0604020202020204" pitchFamily="34" charset="0"/>
              </a:rPr>
              <a:t> </a:t>
            </a:r>
            <a:r>
              <a:rPr lang="es-CO" sz="900" dirty="0">
                <a:solidFill>
                  <a:schemeClr val="accent1">
                    <a:lumMod val="75000"/>
                  </a:schemeClr>
                </a:solidFill>
                <a:latin typeface="Arial" panose="020B0604020202020204" pitchFamily="34" charset="0"/>
                <a:cs typeface="Arial" panose="020B0604020202020204" pitchFamily="34" charset="0"/>
              </a:rPr>
              <a:t>acometen parcialmente </a:t>
            </a:r>
            <a:r>
              <a:rPr lang="es-CO" sz="900" dirty="0">
                <a:solidFill>
                  <a:srgbClr val="49452A"/>
                </a:solidFill>
                <a:latin typeface="Arial" panose="020B0604020202020204" pitchFamily="34" charset="0"/>
                <a:cs typeface="Arial" panose="020B0604020202020204" pitchFamily="34" charset="0"/>
              </a:rPr>
              <a:t>la conjugación de la metalepsis en las producciones saurianas de la Transición Española, </a:t>
            </a:r>
            <a:r>
              <a:rPr lang="es-CO" sz="900" dirty="0">
                <a:solidFill>
                  <a:schemeClr val="accent1">
                    <a:lumMod val="75000"/>
                  </a:schemeClr>
                </a:solidFill>
                <a:latin typeface="Arial" panose="020B0604020202020204" pitchFamily="34" charset="0"/>
                <a:cs typeface="Arial" panose="020B0604020202020204" pitchFamily="34" charset="0"/>
              </a:rPr>
              <a:t>pero ninguno de ellos convierte el procedimiento en materia de estudio</a:t>
            </a:r>
            <a:r>
              <a:rPr lang="es-CO" sz="900" dirty="0">
                <a:solidFill>
                  <a:srgbClr val="49452A"/>
                </a:solidFill>
                <a:latin typeface="Arial" panose="020B0604020202020204" pitchFamily="34" charset="0"/>
                <a:cs typeface="Arial" panose="020B0604020202020204" pitchFamily="34" charset="0"/>
              </a:rPr>
              <a:t>. </a:t>
            </a:r>
            <a:r>
              <a:rPr lang="es-CO" sz="900" spc="-55" dirty="0">
                <a:solidFill>
                  <a:srgbClr val="00B0F0"/>
                </a:solidFill>
                <a:latin typeface="Arial"/>
                <a:cs typeface="Arial"/>
              </a:rPr>
              <a:t>Marianne </a:t>
            </a:r>
            <a:r>
              <a:rPr lang="fr-FR" sz="900" spc="-55" dirty="0">
                <a:solidFill>
                  <a:srgbClr val="00B0F0"/>
                </a:solidFill>
                <a:latin typeface="Arial"/>
                <a:cs typeface="Arial"/>
              </a:rPr>
              <a:t>Bloch-Robin</a:t>
            </a:r>
            <a:r>
              <a:rPr lang="es-CO" sz="900" spc="-55" dirty="0">
                <a:solidFill>
                  <a:srgbClr val="00B0F0"/>
                </a:solidFill>
                <a:latin typeface="Arial"/>
                <a:cs typeface="Arial"/>
              </a:rPr>
              <a:t> (2011, pp. 61–63)</a:t>
            </a:r>
            <a:r>
              <a:rPr lang="es-CO" sz="900" dirty="0">
                <a:solidFill>
                  <a:srgbClr val="49452A"/>
                </a:solidFill>
                <a:latin typeface="Arial" panose="020B0604020202020204" pitchFamily="34" charset="0"/>
                <a:cs typeface="Arial" panose="020B0604020202020204" pitchFamily="34" charset="0"/>
              </a:rPr>
              <a:t>, </a:t>
            </a:r>
            <a:r>
              <a:rPr lang="es-CO" sz="900" dirty="0">
                <a:solidFill>
                  <a:schemeClr val="accent1">
                    <a:lumMod val="75000"/>
                  </a:schemeClr>
                </a:solidFill>
                <a:latin typeface="Arial" panose="020B0604020202020204" pitchFamily="34" charset="0"/>
                <a:cs typeface="Arial" panose="020B0604020202020204" pitchFamily="34" charset="0"/>
              </a:rPr>
              <a:t>por ejemplo, saca a colación</a:t>
            </a:r>
            <a:r>
              <a:rPr lang="es-CO" sz="900" dirty="0">
                <a:solidFill>
                  <a:srgbClr val="49452A"/>
                </a:solidFill>
                <a:latin typeface="Arial" panose="020B0604020202020204" pitchFamily="34" charset="0"/>
                <a:cs typeface="Arial" panose="020B0604020202020204" pitchFamily="34" charset="0"/>
              </a:rPr>
              <a:t> algunas de las prácticas metalépticas de </a:t>
            </a:r>
            <a:r>
              <a:rPr lang="es-CO" sz="900" i="1" dirty="0">
                <a:solidFill>
                  <a:srgbClr val="49452A"/>
                </a:solidFill>
                <a:latin typeface="Arial" panose="020B0604020202020204" pitchFamily="34" charset="0"/>
                <a:cs typeface="Arial" panose="020B0604020202020204" pitchFamily="34" charset="0"/>
              </a:rPr>
              <a:t>Dulces horas</a:t>
            </a:r>
            <a:r>
              <a:rPr lang="es-CO" sz="900" dirty="0">
                <a:solidFill>
                  <a:srgbClr val="49452A"/>
                </a:solidFill>
                <a:latin typeface="Arial" panose="020B0604020202020204" pitchFamily="34" charset="0"/>
                <a:cs typeface="Arial" panose="020B0604020202020204" pitchFamily="34" charset="0"/>
              </a:rPr>
              <a:t> (Carlos Saura, 1982) y, específicamente en la última escena de la cinta, </a:t>
            </a:r>
            <a:r>
              <a:rPr lang="es-CO" sz="900" dirty="0">
                <a:solidFill>
                  <a:schemeClr val="accent1">
                    <a:lumMod val="75000"/>
                  </a:schemeClr>
                </a:solidFill>
                <a:latin typeface="Arial" panose="020B0604020202020204" pitchFamily="34" charset="0"/>
                <a:cs typeface="Arial" panose="020B0604020202020204" pitchFamily="34" charset="0"/>
              </a:rPr>
              <a:t>aunque sin evocar </a:t>
            </a:r>
            <a:r>
              <a:rPr lang="es-CO" sz="900" dirty="0">
                <a:solidFill>
                  <a:srgbClr val="49452A"/>
                </a:solidFill>
                <a:latin typeface="Arial" panose="020B0604020202020204" pitchFamily="34" charset="0"/>
                <a:cs typeface="Arial" panose="020B0604020202020204" pitchFamily="34" charset="0"/>
              </a:rPr>
              <a:t>el término ‘metalepsis’, </a:t>
            </a:r>
            <a:r>
              <a:rPr lang="es-CO" sz="900" dirty="0">
                <a:solidFill>
                  <a:schemeClr val="accent1">
                    <a:lumMod val="75000"/>
                  </a:schemeClr>
                </a:solidFill>
                <a:latin typeface="Arial" panose="020B0604020202020204" pitchFamily="34" charset="0"/>
                <a:cs typeface="Arial" panose="020B0604020202020204" pitchFamily="34" charset="0"/>
              </a:rPr>
              <a:t>se aventura a extraer su rendimiento semántico</a:t>
            </a:r>
            <a:r>
              <a:rPr lang="es-CO" sz="900" dirty="0">
                <a:solidFill>
                  <a:srgbClr val="49452A"/>
                </a:solidFill>
                <a:latin typeface="Arial" panose="020B0604020202020204" pitchFamily="34" charset="0"/>
                <a:cs typeface="Arial" panose="020B0604020202020204" pitchFamily="34" charset="0"/>
              </a:rPr>
              <a:t>. </a:t>
            </a:r>
            <a:r>
              <a:rPr lang="es-CO" sz="900" dirty="0">
                <a:solidFill>
                  <a:schemeClr val="accent1">
                    <a:lumMod val="75000"/>
                  </a:schemeClr>
                </a:solidFill>
                <a:latin typeface="Arial" panose="020B0604020202020204" pitchFamily="34" charset="0"/>
                <a:cs typeface="Arial" panose="020B0604020202020204" pitchFamily="34" charset="0"/>
              </a:rPr>
              <a:t>Pero estas referencias son exiguas en el texto </a:t>
            </a:r>
            <a:r>
              <a:rPr lang="es-CO" sz="900" dirty="0">
                <a:solidFill>
                  <a:srgbClr val="49452A"/>
                </a:solidFill>
                <a:latin typeface="Arial" panose="020B0604020202020204" pitchFamily="34" charset="0"/>
                <a:cs typeface="Arial" panose="020B0604020202020204" pitchFamily="34" charset="0"/>
              </a:rPr>
              <a:t>habida cuenta de que </a:t>
            </a:r>
            <a:r>
              <a:rPr lang="es-CO" sz="900" dirty="0">
                <a:solidFill>
                  <a:schemeClr val="accent1">
                    <a:lumMod val="75000"/>
                  </a:schemeClr>
                </a:solidFill>
                <a:latin typeface="Arial" panose="020B0604020202020204" pitchFamily="34" charset="0"/>
                <a:cs typeface="Arial" panose="020B0604020202020204" pitchFamily="34" charset="0"/>
              </a:rPr>
              <a:t>la finalidad de </a:t>
            </a:r>
            <a:r>
              <a:rPr lang="fr-FR" sz="900" spc="-55" dirty="0">
                <a:solidFill>
                  <a:srgbClr val="00B0F0"/>
                </a:solidFill>
                <a:latin typeface="Arial"/>
                <a:cs typeface="Arial"/>
              </a:rPr>
              <a:t>Bloch-Robin</a:t>
            </a:r>
            <a:r>
              <a:rPr lang="es-CO" sz="900" dirty="0">
                <a:solidFill>
                  <a:srgbClr val="49452A"/>
                </a:solidFill>
                <a:latin typeface="Arial" panose="020B0604020202020204" pitchFamily="34" charset="0"/>
                <a:cs typeface="Arial" panose="020B0604020202020204" pitchFamily="34" charset="0"/>
              </a:rPr>
              <a:t> </a:t>
            </a:r>
            <a:r>
              <a:rPr lang="es-CO" sz="900" dirty="0">
                <a:solidFill>
                  <a:schemeClr val="accent1">
                    <a:lumMod val="75000"/>
                  </a:schemeClr>
                </a:solidFill>
                <a:latin typeface="Arial" panose="020B0604020202020204" pitchFamily="34" charset="0"/>
                <a:cs typeface="Arial" panose="020B0604020202020204" pitchFamily="34" charset="0"/>
              </a:rPr>
              <a:t>es acometer las variantes musicales </a:t>
            </a:r>
            <a:r>
              <a:rPr lang="es-CO" sz="900" dirty="0">
                <a:solidFill>
                  <a:srgbClr val="49452A"/>
                </a:solidFill>
                <a:latin typeface="Arial" panose="020B0604020202020204" pitchFamily="34" charset="0"/>
                <a:cs typeface="Arial" panose="020B0604020202020204" pitchFamily="34" charset="0"/>
              </a:rPr>
              <a:t>del decimosexto largometraje del realizador aragonés. </a:t>
            </a:r>
            <a:r>
              <a:rPr lang="es-CO" sz="900" dirty="0">
                <a:solidFill>
                  <a:schemeClr val="accent1">
                    <a:lumMod val="75000"/>
                  </a:schemeClr>
                </a:solidFill>
                <a:latin typeface="Arial" panose="020B0604020202020204" pitchFamily="34" charset="0"/>
                <a:cs typeface="Arial" panose="020B0604020202020204" pitchFamily="34" charset="0"/>
              </a:rPr>
              <a:t>La misma conclusión es extensible al resto de ensayistas</a:t>
            </a:r>
            <a:r>
              <a:rPr lang="es-CO" sz="900" dirty="0">
                <a:solidFill>
                  <a:srgbClr val="49452A"/>
                </a:solidFill>
                <a:latin typeface="Arial" panose="020B0604020202020204" pitchFamily="34" charset="0"/>
                <a:cs typeface="Arial" panose="020B0604020202020204" pitchFamily="34" charset="0"/>
              </a:rPr>
              <a:t> que transitan el cine de Carlos Saura de este periodo.*</a:t>
            </a:r>
          </a:p>
        </p:txBody>
      </p:sp>
      <p:sp>
        <p:nvSpPr>
          <p:cNvPr id="7" name="CuadroTexto 6"/>
          <p:cNvSpPr txBox="1"/>
          <p:nvPr/>
        </p:nvSpPr>
        <p:spPr>
          <a:xfrm>
            <a:off x="228600" y="5619750"/>
            <a:ext cx="3352800" cy="369332"/>
          </a:xfrm>
          <a:prstGeom prst="rect">
            <a:avLst/>
          </a:prstGeom>
          <a:noFill/>
        </p:spPr>
        <p:txBody>
          <a:bodyPr wrap="square" rtlCol="0">
            <a:spAutoFit/>
          </a:bodyPr>
          <a:lstStyle/>
          <a:p>
            <a:endParaRPr lang="es-CO" dirty="0"/>
          </a:p>
        </p:txBody>
      </p:sp>
      <p:sp>
        <p:nvSpPr>
          <p:cNvPr id="8" name="CuadroTexto 7"/>
          <p:cNvSpPr txBox="1"/>
          <p:nvPr/>
        </p:nvSpPr>
        <p:spPr>
          <a:xfrm>
            <a:off x="-4354" y="4497174"/>
            <a:ext cx="4278796" cy="738664"/>
          </a:xfrm>
          <a:prstGeom prst="rect">
            <a:avLst/>
          </a:prstGeom>
          <a:noFill/>
        </p:spPr>
        <p:txBody>
          <a:bodyPr wrap="square" rtlCol="0">
            <a:spAutoFit/>
          </a:bodyPr>
          <a:lstStyle/>
          <a:p>
            <a:r>
              <a:rPr lang="es-CO" sz="800" dirty="0"/>
              <a:t>* Planes Pedreño, J. A. (2018). El presente devorado por el pasado: declinaciones del flashback metaléptico y sus resonancias en el discurso memorístico de La prima Angélica. </a:t>
            </a:r>
            <a:r>
              <a:rPr lang="en-US" sz="800" i="1" dirty="0"/>
              <a:t>Hispanic Research Journal</a:t>
            </a:r>
            <a:r>
              <a:rPr lang="es-CO" sz="800" dirty="0"/>
              <a:t>, </a:t>
            </a:r>
            <a:r>
              <a:rPr lang="es-CO" sz="800" i="1" dirty="0"/>
              <a:t>19</a:t>
            </a:r>
            <a:r>
              <a:rPr lang="es-CO" sz="800" dirty="0"/>
              <a:t>(1), 89-104.</a:t>
            </a:r>
          </a:p>
          <a:p>
            <a:endParaRPr lang="es-CO" dirty="0"/>
          </a:p>
        </p:txBody>
      </p:sp>
    </p:spTree>
    <p:extLst>
      <p:ext uri="{BB962C8B-B14F-4D97-AF65-F5344CB8AC3E}">
        <p14:creationId xmlns:p14="http://schemas.microsoft.com/office/powerpoint/2010/main" val="251510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1839" y="272923"/>
            <a:ext cx="4502150"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Trebuchet MS"/>
                <a:cs typeface="Trebuchet MS"/>
              </a:rPr>
              <a:t>Discurso </a:t>
            </a:r>
            <a:r>
              <a:rPr sz="1800" spc="-130" dirty="0">
                <a:latin typeface="Trebuchet MS"/>
                <a:cs typeface="Trebuchet MS"/>
              </a:rPr>
              <a:t>referencial: </a:t>
            </a:r>
            <a:r>
              <a:rPr sz="1800" spc="-120" dirty="0">
                <a:latin typeface="Trebuchet MS"/>
                <a:cs typeface="Trebuchet MS"/>
              </a:rPr>
              <a:t>encuentro </a:t>
            </a:r>
            <a:r>
              <a:rPr sz="1800" spc="-105" dirty="0">
                <a:latin typeface="Trebuchet MS"/>
                <a:cs typeface="Trebuchet MS"/>
              </a:rPr>
              <a:t>de </a:t>
            </a:r>
            <a:r>
              <a:rPr lang="es-CO" sz="1800" spc="-105" dirty="0">
                <a:latin typeface="Trebuchet MS"/>
                <a:cs typeface="Trebuchet MS"/>
              </a:rPr>
              <a:t>voces</a:t>
            </a:r>
            <a:r>
              <a:rPr sz="1800" spc="-405" dirty="0">
                <a:latin typeface="Trebuchet MS"/>
                <a:cs typeface="Trebuchet MS"/>
              </a:rPr>
              <a:t> </a:t>
            </a:r>
            <a:r>
              <a:rPr lang="es-CO" sz="1800" spc="-405" dirty="0">
                <a:latin typeface="Trebuchet MS"/>
                <a:cs typeface="Trebuchet MS"/>
              </a:rPr>
              <a:t> </a:t>
            </a:r>
            <a:r>
              <a:rPr lang="es-CO" sz="1800" spc="-105" dirty="0">
                <a:latin typeface="Trebuchet MS"/>
                <a:cs typeface="Trebuchet MS"/>
              </a:rPr>
              <a:t>ajenas</a:t>
            </a:r>
            <a:endParaRPr lang="es-CO" sz="1800" dirty="0">
              <a:latin typeface="Trebuchet MS"/>
              <a:cs typeface="Trebuchet MS"/>
            </a:endParaRPr>
          </a:p>
        </p:txBody>
      </p:sp>
      <p:sp>
        <p:nvSpPr>
          <p:cNvPr id="3" name="object 3"/>
          <p:cNvSpPr txBox="1"/>
          <p:nvPr/>
        </p:nvSpPr>
        <p:spPr>
          <a:xfrm>
            <a:off x="2632329" y="1082421"/>
            <a:ext cx="3916679" cy="581025"/>
          </a:xfrm>
          <a:prstGeom prst="rect">
            <a:avLst/>
          </a:prstGeom>
        </p:spPr>
        <p:txBody>
          <a:bodyPr vert="horz" wrap="square" lIns="0" tIns="12700" rIns="0" bIns="0" rtlCol="0">
            <a:spAutoFit/>
          </a:bodyPr>
          <a:lstStyle/>
          <a:p>
            <a:pPr marL="979169">
              <a:lnSpc>
                <a:spcPct val="100000"/>
              </a:lnSpc>
              <a:spcBef>
                <a:spcPts val="100"/>
              </a:spcBef>
            </a:pPr>
            <a:r>
              <a:rPr sz="1800" b="1" spc="-145" dirty="0">
                <a:solidFill>
                  <a:srgbClr val="548ED4"/>
                </a:solidFill>
                <a:latin typeface="Trebuchet MS"/>
                <a:cs typeface="Trebuchet MS"/>
              </a:rPr>
              <a:t>Triple</a:t>
            </a:r>
            <a:r>
              <a:rPr sz="1800" b="1" spc="-160" dirty="0">
                <a:solidFill>
                  <a:srgbClr val="548ED4"/>
                </a:solidFill>
                <a:latin typeface="Trebuchet MS"/>
                <a:cs typeface="Trebuchet MS"/>
              </a:rPr>
              <a:t> </a:t>
            </a:r>
            <a:r>
              <a:rPr sz="1800" b="1" spc="-120" dirty="0">
                <a:solidFill>
                  <a:srgbClr val="548ED4"/>
                </a:solidFill>
                <a:latin typeface="Trebuchet MS"/>
                <a:cs typeface="Trebuchet MS"/>
              </a:rPr>
              <a:t>interacción</a:t>
            </a:r>
            <a:endParaRPr sz="1800" dirty="0">
              <a:latin typeface="Trebuchet MS"/>
              <a:cs typeface="Trebuchet MS"/>
            </a:endParaRPr>
          </a:p>
          <a:p>
            <a:pPr marL="12700">
              <a:lnSpc>
                <a:spcPct val="100000"/>
              </a:lnSpc>
              <a:spcBef>
                <a:spcPts val="50"/>
              </a:spcBef>
            </a:pPr>
            <a:r>
              <a:rPr sz="1800" b="1" spc="-170" dirty="0">
                <a:latin typeface="Trebuchet MS"/>
                <a:cs typeface="Trebuchet MS"/>
              </a:rPr>
              <a:t>Tres </a:t>
            </a:r>
            <a:r>
              <a:rPr sz="1800" b="1" spc="-100" dirty="0">
                <a:latin typeface="Trebuchet MS"/>
                <a:cs typeface="Trebuchet MS"/>
              </a:rPr>
              <a:t>agentes </a:t>
            </a:r>
            <a:r>
              <a:rPr sz="1800" b="1" spc="-110" dirty="0">
                <a:latin typeface="Trebuchet MS"/>
                <a:cs typeface="Trebuchet MS"/>
              </a:rPr>
              <a:t>- </a:t>
            </a:r>
            <a:r>
              <a:rPr sz="1800" b="1" spc="-100" dirty="0">
                <a:latin typeface="Trebuchet MS"/>
                <a:cs typeface="Trebuchet MS"/>
              </a:rPr>
              <a:t>un </a:t>
            </a:r>
            <a:r>
              <a:rPr sz="1800" b="1" spc="-105" dirty="0">
                <a:latin typeface="Trebuchet MS"/>
                <a:cs typeface="Trebuchet MS"/>
              </a:rPr>
              <a:t>objeto de</a:t>
            </a:r>
            <a:r>
              <a:rPr sz="1800" b="1" spc="-335" dirty="0">
                <a:latin typeface="Trebuchet MS"/>
                <a:cs typeface="Trebuchet MS"/>
              </a:rPr>
              <a:t> </a:t>
            </a:r>
            <a:r>
              <a:rPr sz="1800" b="1" spc="-105" dirty="0">
                <a:latin typeface="Trebuchet MS"/>
                <a:cs typeface="Trebuchet MS"/>
              </a:rPr>
              <a:t>conocimiento</a:t>
            </a:r>
            <a:endParaRPr sz="1800" dirty="0">
              <a:latin typeface="Trebuchet MS"/>
              <a:cs typeface="Trebuchet MS"/>
            </a:endParaRPr>
          </a:p>
        </p:txBody>
      </p:sp>
      <p:sp>
        <p:nvSpPr>
          <p:cNvPr id="4" name="object 4"/>
          <p:cNvSpPr/>
          <p:nvPr/>
        </p:nvSpPr>
        <p:spPr>
          <a:xfrm>
            <a:off x="1072896" y="1720469"/>
            <a:ext cx="3284854" cy="829310"/>
          </a:xfrm>
          <a:custGeom>
            <a:avLst/>
            <a:gdLst/>
            <a:ahLst/>
            <a:cxnLst/>
            <a:rect l="l" t="t" r="r" b="b"/>
            <a:pathLst>
              <a:path w="3284854" h="829310">
                <a:moveTo>
                  <a:pt x="64947" y="755014"/>
                </a:moveTo>
                <a:lnTo>
                  <a:pt x="0" y="810132"/>
                </a:lnTo>
                <a:lnTo>
                  <a:pt x="83070" y="829055"/>
                </a:lnTo>
                <a:lnTo>
                  <a:pt x="76262" y="801242"/>
                </a:lnTo>
                <a:lnTo>
                  <a:pt x="63169" y="801242"/>
                </a:lnTo>
                <a:lnTo>
                  <a:pt x="60159" y="788796"/>
                </a:lnTo>
                <a:lnTo>
                  <a:pt x="72478" y="785780"/>
                </a:lnTo>
                <a:lnTo>
                  <a:pt x="64947" y="755014"/>
                </a:lnTo>
                <a:close/>
              </a:path>
              <a:path w="3284854" h="829310">
                <a:moveTo>
                  <a:pt x="72478" y="785780"/>
                </a:moveTo>
                <a:lnTo>
                  <a:pt x="60159" y="788796"/>
                </a:lnTo>
                <a:lnTo>
                  <a:pt x="63169" y="801242"/>
                </a:lnTo>
                <a:lnTo>
                  <a:pt x="75522" y="798218"/>
                </a:lnTo>
                <a:lnTo>
                  <a:pt x="72478" y="785780"/>
                </a:lnTo>
                <a:close/>
              </a:path>
              <a:path w="3284854" h="829310">
                <a:moveTo>
                  <a:pt x="75522" y="798218"/>
                </a:moveTo>
                <a:lnTo>
                  <a:pt x="63169" y="801242"/>
                </a:lnTo>
                <a:lnTo>
                  <a:pt x="76262" y="801242"/>
                </a:lnTo>
                <a:lnTo>
                  <a:pt x="75522" y="798218"/>
                </a:lnTo>
                <a:close/>
              </a:path>
              <a:path w="3284854" h="829310">
                <a:moveTo>
                  <a:pt x="3281806" y="0"/>
                </a:moveTo>
                <a:lnTo>
                  <a:pt x="72478" y="785780"/>
                </a:lnTo>
                <a:lnTo>
                  <a:pt x="75522" y="798218"/>
                </a:lnTo>
                <a:lnTo>
                  <a:pt x="3284854" y="12445"/>
                </a:lnTo>
                <a:lnTo>
                  <a:pt x="3281806" y="0"/>
                </a:lnTo>
                <a:close/>
              </a:path>
            </a:pathLst>
          </a:custGeom>
          <a:solidFill>
            <a:srgbClr val="497DBA"/>
          </a:solidFill>
        </p:spPr>
        <p:txBody>
          <a:bodyPr wrap="square" lIns="0" tIns="0" rIns="0" bIns="0" rtlCol="0"/>
          <a:lstStyle/>
          <a:p>
            <a:endParaRPr/>
          </a:p>
        </p:txBody>
      </p:sp>
      <p:sp>
        <p:nvSpPr>
          <p:cNvPr id="5" name="object 5"/>
          <p:cNvSpPr txBox="1"/>
          <p:nvPr/>
        </p:nvSpPr>
        <p:spPr>
          <a:xfrm>
            <a:off x="467868" y="2580131"/>
            <a:ext cx="2809240" cy="720000"/>
          </a:xfrm>
          <a:prstGeom prst="rect">
            <a:avLst/>
          </a:prstGeom>
          <a:solidFill>
            <a:srgbClr val="C0504D"/>
          </a:solidFill>
        </p:spPr>
        <p:txBody>
          <a:bodyPr vert="horz" wrap="square" lIns="0" tIns="34925" rIns="0" bIns="0" rtlCol="0">
            <a:spAutoFit/>
          </a:bodyPr>
          <a:lstStyle/>
          <a:p>
            <a:pPr marL="90805" marR="103505" algn="ctr">
              <a:lnSpc>
                <a:spcPct val="100000"/>
              </a:lnSpc>
              <a:spcBef>
                <a:spcPts val="275"/>
              </a:spcBef>
            </a:pPr>
            <a:r>
              <a:rPr sz="1400" spc="-25" dirty="0">
                <a:latin typeface="Arial"/>
                <a:cs typeface="Arial"/>
              </a:rPr>
              <a:t>Autor: </a:t>
            </a:r>
            <a:r>
              <a:rPr sz="1400" spc="-50" dirty="0">
                <a:latin typeface="Arial"/>
                <a:cs typeface="Arial"/>
              </a:rPr>
              <a:t>al </a:t>
            </a:r>
            <a:r>
              <a:rPr sz="1400" spc="-40" dirty="0">
                <a:latin typeface="Arial"/>
                <a:cs typeface="Arial"/>
              </a:rPr>
              <a:t>momento </a:t>
            </a:r>
            <a:r>
              <a:rPr sz="1400" spc="-70" dirty="0">
                <a:latin typeface="Arial"/>
                <a:cs typeface="Arial"/>
              </a:rPr>
              <a:t>de </a:t>
            </a:r>
            <a:r>
              <a:rPr sz="1400" spc="-50" dirty="0">
                <a:latin typeface="Arial"/>
                <a:cs typeface="Arial"/>
              </a:rPr>
              <a:t>la </a:t>
            </a:r>
            <a:r>
              <a:rPr sz="1400" spc="-45" dirty="0">
                <a:latin typeface="Arial"/>
                <a:cs typeface="Arial"/>
              </a:rPr>
              <a:t>escritura.  </a:t>
            </a:r>
            <a:r>
              <a:rPr sz="1400" spc="-50" dirty="0">
                <a:latin typeface="Arial"/>
                <a:cs typeface="Arial"/>
              </a:rPr>
              <a:t>Visibilidad </a:t>
            </a:r>
            <a:r>
              <a:rPr sz="1400" spc="-40" dirty="0">
                <a:latin typeface="Arial"/>
                <a:cs typeface="Arial"/>
              </a:rPr>
              <a:t>del </a:t>
            </a:r>
            <a:r>
              <a:rPr sz="1400" spc="-75" dirty="0">
                <a:latin typeface="Arial"/>
                <a:cs typeface="Arial"/>
              </a:rPr>
              <a:t>proceso </a:t>
            </a:r>
            <a:r>
              <a:rPr sz="1400" spc="-65" dirty="0">
                <a:latin typeface="Arial"/>
                <a:cs typeface="Arial"/>
              </a:rPr>
              <a:t>y </a:t>
            </a:r>
            <a:r>
              <a:rPr sz="1400" spc="-40" dirty="0">
                <a:latin typeface="Arial"/>
                <a:cs typeface="Arial"/>
              </a:rPr>
              <a:t>del </a:t>
            </a:r>
            <a:r>
              <a:rPr sz="1400" spc="-25" dirty="0">
                <a:latin typeface="Arial"/>
                <a:cs typeface="Arial"/>
              </a:rPr>
              <a:t>rigor</a:t>
            </a:r>
            <a:r>
              <a:rPr sz="1400" spc="-180" dirty="0">
                <a:latin typeface="Arial"/>
                <a:cs typeface="Arial"/>
              </a:rPr>
              <a:t> </a:t>
            </a:r>
            <a:r>
              <a:rPr sz="1400" spc="-70" dirty="0">
                <a:latin typeface="Arial"/>
                <a:cs typeface="Arial"/>
              </a:rPr>
              <a:t>de  </a:t>
            </a:r>
            <a:r>
              <a:rPr sz="1400" spc="-100" dirty="0">
                <a:latin typeface="Arial"/>
                <a:cs typeface="Arial"/>
              </a:rPr>
              <a:t>su</a:t>
            </a:r>
            <a:r>
              <a:rPr sz="1400" spc="-85" dirty="0">
                <a:latin typeface="Arial"/>
                <a:cs typeface="Arial"/>
              </a:rPr>
              <a:t> </a:t>
            </a:r>
            <a:r>
              <a:rPr sz="1400" spc="-30" dirty="0">
                <a:latin typeface="Arial"/>
                <a:cs typeface="Arial"/>
              </a:rPr>
              <a:t>trabajo.</a:t>
            </a:r>
            <a:endParaRPr sz="1400" dirty="0">
              <a:latin typeface="Arial"/>
              <a:cs typeface="Arial"/>
            </a:endParaRPr>
          </a:p>
        </p:txBody>
      </p:sp>
      <p:sp>
        <p:nvSpPr>
          <p:cNvPr id="6" name="object 6"/>
          <p:cNvSpPr/>
          <p:nvPr/>
        </p:nvSpPr>
        <p:spPr>
          <a:xfrm>
            <a:off x="4316984" y="1717548"/>
            <a:ext cx="76200" cy="784225"/>
          </a:xfrm>
          <a:custGeom>
            <a:avLst/>
            <a:gdLst/>
            <a:ahLst/>
            <a:cxnLst/>
            <a:rect l="l" t="t" r="r" b="b"/>
            <a:pathLst>
              <a:path w="76200" h="784225">
                <a:moveTo>
                  <a:pt x="31776" y="707559"/>
                </a:moveTo>
                <a:lnTo>
                  <a:pt x="0" y="707770"/>
                </a:lnTo>
                <a:lnTo>
                  <a:pt x="38735" y="783716"/>
                </a:lnTo>
                <a:lnTo>
                  <a:pt x="69852" y="720216"/>
                </a:lnTo>
                <a:lnTo>
                  <a:pt x="31876" y="720216"/>
                </a:lnTo>
                <a:lnTo>
                  <a:pt x="31776" y="707559"/>
                </a:lnTo>
                <a:close/>
              </a:path>
              <a:path w="76200" h="784225">
                <a:moveTo>
                  <a:pt x="44475" y="707474"/>
                </a:moveTo>
                <a:lnTo>
                  <a:pt x="31776" y="707559"/>
                </a:lnTo>
                <a:lnTo>
                  <a:pt x="31876" y="720216"/>
                </a:lnTo>
                <a:lnTo>
                  <a:pt x="44576" y="720216"/>
                </a:lnTo>
                <a:lnTo>
                  <a:pt x="44475" y="707474"/>
                </a:lnTo>
                <a:close/>
              </a:path>
              <a:path w="76200" h="784225">
                <a:moveTo>
                  <a:pt x="76200" y="707263"/>
                </a:moveTo>
                <a:lnTo>
                  <a:pt x="44475" y="707474"/>
                </a:lnTo>
                <a:lnTo>
                  <a:pt x="44576" y="720216"/>
                </a:lnTo>
                <a:lnTo>
                  <a:pt x="69852" y="720216"/>
                </a:lnTo>
                <a:lnTo>
                  <a:pt x="76200" y="707263"/>
                </a:lnTo>
                <a:close/>
              </a:path>
              <a:path w="76200" h="784225">
                <a:moveTo>
                  <a:pt x="38862" y="0"/>
                </a:moveTo>
                <a:lnTo>
                  <a:pt x="26162" y="0"/>
                </a:lnTo>
                <a:lnTo>
                  <a:pt x="31776" y="707559"/>
                </a:lnTo>
                <a:lnTo>
                  <a:pt x="44475" y="707474"/>
                </a:lnTo>
                <a:lnTo>
                  <a:pt x="38862" y="0"/>
                </a:lnTo>
                <a:close/>
              </a:path>
            </a:pathLst>
          </a:custGeom>
          <a:solidFill>
            <a:srgbClr val="497DBA"/>
          </a:solidFill>
        </p:spPr>
        <p:txBody>
          <a:bodyPr wrap="square" lIns="0" tIns="0" rIns="0" bIns="0" rtlCol="0"/>
          <a:lstStyle/>
          <a:p>
            <a:endParaRPr/>
          </a:p>
        </p:txBody>
      </p:sp>
      <p:sp>
        <p:nvSpPr>
          <p:cNvPr id="7" name="object 7"/>
          <p:cNvSpPr txBox="1"/>
          <p:nvPr/>
        </p:nvSpPr>
        <p:spPr>
          <a:xfrm>
            <a:off x="3356102" y="2595860"/>
            <a:ext cx="2560573" cy="302400"/>
          </a:xfrm>
          <a:prstGeom prst="rect">
            <a:avLst/>
          </a:prstGeom>
          <a:solidFill>
            <a:srgbClr val="B3A1C6"/>
          </a:solidFill>
        </p:spPr>
        <p:txBody>
          <a:bodyPr vert="horz" wrap="square" lIns="0" tIns="34290" rIns="0" bIns="0" rtlCol="0">
            <a:spAutoFit/>
          </a:bodyPr>
          <a:lstStyle/>
          <a:p>
            <a:pPr marL="91440" algn="ctr">
              <a:lnSpc>
                <a:spcPct val="100000"/>
              </a:lnSpc>
              <a:spcBef>
                <a:spcPts val="200"/>
              </a:spcBef>
              <a:spcAft>
                <a:spcPts val="200"/>
              </a:spcAft>
            </a:pPr>
            <a:r>
              <a:rPr lang="es-ES_tradnl" sz="1400" spc="-85" dirty="0">
                <a:latin typeface="Arial"/>
                <a:cs typeface="Arial"/>
              </a:rPr>
              <a:t>Texto: </a:t>
            </a:r>
            <a:r>
              <a:rPr lang="es-ES_tradnl" sz="1400" spc="-95" dirty="0">
                <a:latin typeface="Arial"/>
                <a:cs typeface="Arial"/>
              </a:rPr>
              <a:t>marcas</a:t>
            </a:r>
            <a:r>
              <a:rPr lang="es-ES_tradnl" sz="1400" spc="-65" dirty="0">
                <a:latin typeface="Arial"/>
                <a:cs typeface="Arial"/>
              </a:rPr>
              <a:t> </a:t>
            </a:r>
            <a:r>
              <a:rPr lang="es-ES_tradnl" sz="1400" spc="-75" dirty="0">
                <a:latin typeface="Arial"/>
                <a:cs typeface="Arial"/>
              </a:rPr>
              <a:t>discursivas.</a:t>
            </a:r>
            <a:endParaRPr lang="es-ES_tradnl" sz="1400" dirty="0">
              <a:latin typeface="Arial"/>
              <a:cs typeface="Arial"/>
            </a:endParaRPr>
          </a:p>
        </p:txBody>
      </p:sp>
      <p:sp>
        <p:nvSpPr>
          <p:cNvPr id="8" name="object 8"/>
          <p:cNvSpPr/>
          <p:nvPr/>
        </p:nvSpPr>
        <p:spPr>
          <a:xfrm>
            <a:off x="6195059" y="2580132"/>
            <a:ext cx="2880360" cy="523240"/>
          </a:xfrm>
          <a:custGeom>
            <a:avLst/>
            <a:gdLst/>
            <a:ahLst/>
            <a:cxnLst/>
            <a:rect l="l" t="t" r="r" b="b"/>
            <a:pathLst>
              <a:path w="2880359" h="523239">
                <a:moveTo>
                  <a:pt x="0" y="522731"/>
                </a:moveTo>
                <a:lnTo>
                  <a:pt x="2880360" y="522731"/>
                </a:lnTo>
                <a:lnTo>
                  <a:pt x="2880360" y="0"/>
                </a:lnTo>
                <a:lnTo>
                  <a:pt x="0" y="0"/>
                </a:lnTo>
                <a:lnTo>
                  <a:pt x="0" y="522731"/>
                </a:lnTo>
                <a:close/>
              </a:path>
            </a:pathLst>
          </a:custGeom>
          <a:solidFill>
            <a:srgbClr val="B8CDE4"/>
          </a:solidFill>
        </p:spPr>
        <p:txBody>
          <a:bodyPr wrap="square" lIns="0" tIns="0" rIns="0" bIns="0" rtlCol="0"/>
          <a:lstStyle/>
          <a:p>
            <a:endParaRPr/>
          </a:p>
        </p:txBody>
      </p:sp>
      <p:sp>
        <p:nvSpPr>
          <p:cNvPr id="9" name="object 9"/>
          <p:cNvSpPr txBox="1"/>
          <p:nvPr/>
        </p:nvSpPr>
        <p:spPr>
          <a:xfrm>
            <a:off x="6274053" y="2601849"/>
            <a:ext cx="2691130" cy="452755"/>
          </a:xfrm>
          <a:prstGeom prst="rect">
            <a:avLst/>
          </a:prstGeom>
        </p:spPr>
        <p:txBody>
          <a:bodyPr vert="horz" wrap="square" lIns="0" tIns="12700" rIns="0" bIns="0" rtlCol="0">
            <a:spAutoFit/>
          </a:bodyPr>
          <a:lstStyle/>
          <a:p>
            <a:pPr marL="12700" algn="ctr">
              <a:lnSpc>
                <a:spcPct val="100000"/>
              </a:lnSpc>
              <a:spcBef>
                <a:spcPts val="100"/>
              </a:spcBef>
            </a:pPr>
            <a:r>
              <a:rPr lang="es-ES_tradnl" sz="1400" spc="-55" dirty="0">
                <a:latin typeface="Arial"/>
                <a:cs typeface="Arial"/>
              </a:rPr>
              <a:t>Lector: </a:t>
            </a:r>
            <a:r>
              <a:rPr lang="es-ES_tradnl" sz="1400" spc="-50" dirty="0">
                <a:latin typeface="Arial"/>
                <a:cs typeface="Arial"/>
              </a:rPr>
              <a:t>acto </a:t>
            </a:r>
            <a:r>
              <a:rPr lang="es-ES_tradnl" sz="1400" spc="-70" dirty="0">
                <a:latin typeface="Arial"/>
                <a:cs typeface="Arial"/>
              </a:rPr>
              <a:t>de </a:t>
            </a:r>
            <a:r>
              <a:rPr lang="es-ES_tradnl" sz="1400" spc="-50" dirty="0">
                <a:latin typeface="Arial"/>
                <a:cs typeface="Arial"/>
              </a:rPr>
              <a:t>la</a:t>
            </a:r>
            <a:r>
              <a:rPr lang="es-ES_tradnl" sz="1400" spc="-150" dirty="0">
                <a:latin typeface="Arial"/>
                <a:cs typeface="Arial"/>
              </a:rPr>
              <a:t> </a:t>
            </a:r>
            <a:r>
              <a:rPr lang="es-ES_tradnl" sz="1400" spc="-40" dirty="0">
                <a:latin typeface="Arial"/>
                <a:cs typeface="Arial"/>
              </a:rPr>
              <a:t>lectura.</a:t>
            </a:r>
            <a:r>
              <a:rPr lang="es-ES_tradnl" sz="1400" dirty="0">
                <a:latin typeface="Arial"/>
                <a:cs typeface="Arial"/>
              </a:rPr>
              <a:t> </a:t>
            </a:r>
            <a:r>
              <a:rPr lang="es-ES_tradnl" sz="1400" spc="-70" dirty="0">
                <a:latin typeface="Arial"/>
                <a:cs typeface="Arial"/>
              </a:rPr>
              <a:t>Entra </a:t>
            </a:r>
            <a:r>
              <a:rPr lang="es-ES_tradnl" sz="1400" spc="-65" dirty="0">
                <a:latin typeface="Arial"/>
                <a:cs typeface="Arial"/>
              </a:rPr>
              <a:t>en </a:t>
            </a:r>
            <a:r>
              <a:rPr lang="es-ES_tradnl" sz="1400" spc="-45" dirty="0">
                <a:latin typeface="Arial"/>
                <a:cs typeface="Arial"/>
              </a:rPr>
              <a:t>contacto </a:t>
            </a:r>
            <a:r>
              <a:rPr lang="es-ES_tradnl" sz="1400" spc="-75" dirty="0">
                <a:latin typeface="Arial"/>
                <a:cs typeface="Arial"/>
              </a:rPr>
              <a:t>con </a:t>
            </a:r>
            <a:r>
              <a:rPr lang="es-ES_tradnl" sz="1400" spc="-35" dirty="0">
                <a:latin typeface="Arial"/>
                <a:cs typeface="Arial"/>
              </a:rPr>
              <a:t>otros</a:t>
            </a:r>
            <a:r>
              <a:rPr lang="es-ES_tradnl" sz="1400" spc="-150" dirty="0">
                <a:latin typeface="Arial"/>
                <a:cs typeface="Arial"/>
              </a:rPr>
              <a:t> </a:t>
            </a:r>
            <a:r>
              <a:rPr lang="es-ES_tradnl" sz="1400" spc="-45" dirty="0">
                <a:latin typeface="Arial"/>
                <a:cs typeface="Arial"/>
              </a:rPr>
              <a:t>trabajos.</a:t>
            </a:r>
            <a:endParaRPr lang="es-ES_tradnl" sz="1400" dirty="0">
              <a:latin typeface="Arial"/>
              <a:cs typeface="Arial"/>
            </a:endParaRPr>
          </a:p>
        </p:txBody>
      </p:sp>
      <p:sp>
        <p:nvSpPr>
          <p:cNvPr id="10" name="object 10"/>
          <p:cNvSpPr/>
          <p:nvPr/>
        </p:nvSpPr>
        <p:spPr>
          <a:xfrm>
            <a:off x="4347336" y="1719198"/>
            <a:ext cx="2240915" cy="824865"/>
          </a:xfrm>
          <a:custGeom>
            <a:avLst/>
            <a:gdLst/>
            <a:ahLst/>
            <a:cxnLst/>
            <a:rect l="l" t="t" r="r" b="b"/>
            <a:pathLst>
              <a:path w="2240915" h="824864">
                <a:moveTo>
                  <a:pt x="2166825" y="794753"/>
                </a:moveTo>
                <a:lnTo>
                  <a:pt x="2156079" y="824611"/>
                </a:lnTo>
                <a:lnTo>
                  <a:pt x="2240661" y="814705"/>
                </a:lnTo>
                <a:lnTo>
                  <a:pt x="2225779" y="799083"/>
                </a:lnTo>
                <a:lnTo>
                  <a:pt x="2178812" y="799083"/>
                </a:lnTo>
                <a:lnTo>
                  <a:pt x="2166825" y="794753"/>
                </a:lnTo>
                <a:close/>
              </a:path>
              <a:path w="2240915" h="824864">
                <a:moveTo>
                  <a:pt x="2171124" y="782808"/>
                </a:moveTo>
                <a:lnTo>
                  <a:pt x="2166825" y="794753"/>
                </a:lnTo>
                <a:lnTo>
                  <a:pt x="2178812" y="799083"/>
                </a:lnTo>
                <a:lnTo>
                  <a:pt x="2183130" y="787145"/>
                </a:lnTo>
                <a:lnTo>
                  <a:pt x="2171124" y="782808"/>
                </a:lnTo>
                <a:close/>
              </a:path>
              <a:path w="2240915" h="824864">
                <a:moveTo>
                  <a:pt x="2181860" y="752982"/>
                </a:moveTo>
                <a:lnTo>
                  <a:pt x="2171124" y="782808"/>
                </a:lnTo>
                <a:lnTo>
                  <a:pt x="2183130" y="787145"/>
                </a:lnTo>
                <a:lnTo>
                  <a:pt x="2178812" y="799083"/>
                </a:lnTo>
                <a:lnTo>
                  <a:pt x="2225779" y="799083"/>
                </a:lnTo>
                <a:lnTo>
                  <a:pt x="2181860" y="752982"/>
                </a:lnTo>
                <a:close/>
              </a:path>
              <a:path w="2240915" h="824864">
                <a:moveTo>
                  <a:pt x="4317" y="0"/>
                </a:moveTo>
                <a:lnTo>
                  <a:pt x="0" y="11937"/>
                </a:lnTo>
                <a:lnTo>
                  <a:pt x="2166825" y="794753"/>
                </a:lnTo>
                <a:lnTo>
                  <a:pt x="2171124" y="782808"/>
                </a:lnTo>
                <a:lnTo>
                  <a:pt x="4317" y="0"/>
                </a:lnTo>
                <a:close/>
              </a:path>
            </a:pathLst>
          </a:custGeom>
          <a:solidFill>
            <a:srgbClr val="497DBA"/>
          </a:solidFill>
        </p:spPr>
        <p:txBody>
          <a:bodyPr wrap="square" lIns="0" tIns="0" rIns="0" bIns="0" rtlCol="0"/>
          <a:lstStyle/>
          <a:p>
            <a:endParaRPr/>
          </a:p>
        </p:txBody>
      </p:sp>
      <p:sp>
        <p:nvSpPr>
          <p:cNvPr id="11" name="object 11"/>
          <p:cNvSpPr/>
          <p:nvPr/>
        </p:nvSpPr>
        <p:spPr>
          <a:xfrm>
            <a:off x="77723" y="3552444"/>
            <a:ext cx="8997950" cy="1384300"/>
          </a:xfrm>
          <a:custGeom>
            <a:avLst/>
            <a:gdLst/>
            <a:ahLst/>
            <a:cxnLst/>
            <a:rect l="l" t="t" r="r" b="b"/>
            <a:pathLst>
              <a:path w="8997950" h="1384300">
                <a:moveTo>
                  <a:pt x="0" y="1383791"/>
                </a:moveTo>
                <a:lnTo>
                  <a:pt x="8997696" y="1383791"/>
                </a:lnTo>
                <a:lnTo>
                  <a:pt x="8997696" y="0"/>
                </a:lnTo>
                <a:lnTo>
                  <a:pt x="0" y="0"/>
                </a:lnTo>
                <a:lnTo>
                  <a:pt x="0" y="1383791"/>
                </a:lnTo>
                <a:close/>
              </a:path>
            </a:pathLst>
          </a:custGeom>
          <a:solidFill>
            <a:srgbClr val="B8CDE4"/>
          </a:solidFill>
        </p:spPr>
        <p:txBody>
          <a:bodyPr wrap="square" lIns="0" tIns="0" rIns="0" bIns="0" rtlCol="0"/>
          <a:lstStyle/>
          <a:p>
            <a:endParaRPr/>
          </a:p>
        </p:txBody>
      </p:sp>
      <p:sp>
        <p:nvSpPr>
          <p:cNvPr id="12" name="object 12"/>
          <p:cNvSpPr txBox="1"/>
          <p:nvPr/>
        </p:nvSpPr>
        <p:spPr>
          <a:xfrm>
            <a:off x="155854" y="3573907"/>
            <a:ext cx="8834120" cy="1306830"/>
          </a:xfrm>
          <a:prstGeom prst="rect">
            <a:avLst/>
          </a:prstGeom>
        </p:spPr>
        <p:txBody>
          <a:bodyPr vert="horz" wrap="square" lIns="0" tIns="12700" rIns="0" bIns="0" rtlCol="0">
            <a:spAutoFit/>
          </a:bodyPr>
          <a:lstStyle/>
          <a:p>
            <a:pPr marL="12700" marR="5080">
              <a:lnSpc>
                <a:spcPct val="100000"/>
              </a:lnSpc>
              <a:spcBef>
                <a:spcPts val="100"/>
              </a:spcBef>
            </a:pPr>
            <a:r>
              <a:rPr sz="1400" spc="-125" dirty="0">
                <a:latin typeface="Arial"/>
                <a:cs typeface="Arial"/>
              </a:rPr>
              <a:t>«La </a:t>
            </a:r>
            <a:r>
              <a:rPr sz="1400" spc="-45" dirty="0">
                <a:latin typeface="Arial"/>
                <a:cs typeface="Arial"/>
              </a:rPr>
              <a:t>citación </a:t>
            </a:r>
            <a:r>
              <a:rPr sz="1400" spc="-120" dirty="0">
                <a:latin typeface="Arial"/>
                <a:cs typeface="Arial"/>
              </a:rPr>
              <a:t>es </a:t>
            </a:r>
            <a:r>
              <a:rPr sz="1400" spc="-50" dirty="0">
                <a:latin typeface="Arial"/>
                <a:cs typeface="Arial"/>
              </a:rPr>
              <a:t>un </a:t>
            </a:r>
            <a:r>
              <a:rPr sz="1400" spc="-70" dirty="0">
                <a:latin typeface="Arial"/>
                <a:cs typeface="Arial"/>
              </a:rPr>
              <a:t>discurso </a:t>
            </a:r>
            <a:r>
              <a:rPr sz="1400" spc="-50" dirty="0">
                <a:latin typeface="Arial"/>
                <a:cs typeface="Arial"/>
              </a:rPr>
              <a:t>referencial </a:t>
            </a:r>
            <a:r>
              <a:rPr sz="1400" spc="-40" dirty="0">
                <a:latin typeface="Arial"/>
                <a:cs typeface="Arial"/>
              </a:rPr>
              <a:t>altamente </a:t>
            </a:r>
            <a:r>
              <a:rPr sz="1400" spc="-55" dirty="0">
                <a:latin typeface="Arial"/>
                <a:cs typeface="Arial"/>
              </a:rPr>
              <a:t>valorado, </a:t>
            </a:r>
            <a:r>
              <a:rPr lang="es-ES_tradnl" sz="1400" spc="-65" dirty="0">
                <a:latin typeface="Arial"/>
                <a:cs typeface="Arial"/>
              </a:rPr>
              <a:t>aceptado</a:t>
            </a:r>
            <a:r>
              <a:rPr sz="1400" spc="-65" dirty="0">
                <a:latin typeface="Arial"/>
                <a:cs typeface="Arial"/>
              </a:rPr>
              <a:t> </a:t>
            </a:r>
            <a:r>
              <a:rPr sz="1400" spc="-80" dirty="0">
                <a:latin typeface="Arial"/>
                <a:cs typeface="Arial"/>
              </a:rPr>
              <a:t>e </a:t>
            </a:r>
            <a:r>
              <a:rPr sz="1400" spc="-55" dirty="0">
                <a:latin typeface="Arial"/>
                <a:cs typeface="Arial"/>
              </a:rPr>
              <a:t>inclusive </a:t>
            </a:r>
            <a:r>
              <a:rPr sz="1400" spc="-60" dirty="0">
                <a:latin typeface="Arial"/>
                <a:cs typeface="Arial"/>
              </a:rPr>
              <a:t>exigido </a:t>
            </a:r>
            <a:r>
              <a:rPr sz="1400" spc="-25" dirty="0">
                <a:latin typeface="Arial"/>
                <a:cs typeface="Arial"/>
              </a:rPr>
              <a:t>por </a:t>
            </a:r>
            <a:r>
              <a:rPr sz="1400" spc="-50" dirty="0">
                <a:latin typeface="Arial"/>
                <a:cs typeface="Arial"/>
              </a:rPr>
              <a:t>la </a:t>
            </a:r>
            <a:r>
              <a:rPr sz="1400" spc="-60" dirty="0">
                <a:latin typeface="Arial"/>
                <a:cs typeface="Arial"/>
              </a:rPr>
              <a:t>comunidad </a:t>
            </a:r>
            <a:r>
              <a:rPr sz="1400" spc="-85" dirty="0">
                <a:latin typeface="Arial"/>
                <a:cs typeface="Arial"/>
              </a:rPr>
              <a:t>académica </a:t>
            </a:r>
            <a:r>
              <a:rPr sz="1400" spc="-65" dirty="0">
                <a:latin typeface="Arial"/>
                <a:cs typeface="Arial"/>
              </a:rPr>
              <a:t>en  </a:t>
            </a:r>
            <a:r>
              <a:rPr sz="1400" spc="-60" dirty="0">
                <a:latin typeface="Arial"/>
                <a:cs typeface="Arial"/>
              </a:rPr>
              <a:t>los </a:t>
            </a:r>
            <a:r>
              <a:rPr sz="1400" spc="-45" dirty="0">
                <a:latin typeface="Arial"/>
                <a:cs typeface="Arial"/>
              </a:rPr>
              <a:t>textos científicos, </a:t>
            </a:r>
            <a:r>
              <a:rPr sz="1400" spc="-65" dirty="0">
                <a:latin typeface="Arial"/>
                <a:cs typeface="Arial"/>
              </a:rPr>
              <a:t>en </a:t>
            </a:r>
            <a:r>
              <a:rPr sz="1400" spc="-60" dirty="0">
                <a:latin typeface="Arial"/>
                <a:cs typeface="Arial"/>
              </a:rPr>
              <a:t>general, </a:t>
            </a:r>
            <a:r>
              <a:rPr sz="1400" spc="-65" dirty="0">
                <a:latin typeface="Arial"/>
                <a:cs typeface="Arial"/>
              </a:rPr>
              <a:t>y en </a:t>
            </a:r>
            <a:r>
              <a:rPr sz="1400" spc="-60" dirty="0">
                <a:latin typeface="Arial"/>
                <a:cs typeface="Arial"/>
              </a:rPr>
              <a:t>los </a:t>
            </a:r>
            <a:r>
              <a:rPr sz="1400" spc="-50" dirty="0">
                <a:latin typeface="Arial"/>
                <a:cs typeface="Arial"/>
              </a:rPr>
              <a:t>artículos </a:t>
            </a:r>
            <a:r>
              <a:rPr sz="1400" spc="-70" dirty="0">
                <a:latin typeface="Arial"/>
                <a:cs typeface="Arial"/>
              </a:rPr>
              <a:t>de </a:t>
            </a:r>
            <a:r>
              <a:rPr sz="1400" spc="-60" dirty="0">
                <a:latin typeface="Arial"/>
                <a:cs typeface="Arial"/>
              </a:rPr>
              <a:t>investigación, </a:t>
            </a:r>
            <a:r>
              <a:rPr sz="1400" spc="-65" dirty="0">
                <a:latin typeface="Arial"/>
                <a:cs typeface="Arial"/>
              </a:rPr>
              <a:t>en </a:t>
            </a:r>
            <a:r>
              <a:rPr sz="1400" spc="-45" dirty="0">
                <a:latin typeface="Arial"/>
                <a:cs typeface="Arial"/>
              </a:rPr>
              <a:t>particular. </a:t>
            </a:r>
            <a:r>
              <a:rPr sz="1400" spc="-65" dirty="0">
                <a:solidFill>
                  <a:srgbClr val="6F2F9F"/>
                </a:solidFill>
                <a:latin typeface="Arial"/>
                <a:cs typeface="Arial"/>
              </a:rPr>
              <a:t>De acuerdo con</a:t>
            </a:r>
            <a:r>
              <a:rPr sz="1400" spc="-75" dirty="0">
                <a:latin typeface="Arial"/>
                <a:cs typeface="Arial"/>
              </a:rPr>
              <a:t> </a:t>
            </a:r>
            <a:r>
              <a:rPr sz="1400" spc="-55" dirty="0">
                <a:solidFill>
                  <a:srgbClr val="943735"/>
                </a:solidFill>
                <a:latin typeface="Arial"/>
                <a:cs typeface="Arial"/>
              </a:rPr>
              <a:t>Latour </a:t>
            </a:r>
            <a:r>
              <a:rPr sz="1400" spc="-65" dirty="0">
                <a:solidFill>
                  <a:srgbClr val="6F2F9F"/>
                </a:solidFill>
                <a:latin typeface="Arial"/>
                <a:cs typeface="Arial"/>
              </a:rPr>
              <a:t>(1992, </a:t>
            </a:r>
            <a:r>
              <a:rPr sz="1400" spc="-45" dirty="0">
                <a:solidFill>
                  <a:srgbClr val="6F2F9F"/>
                </a:solidFill>
                <a:latin typeface="Arial"/>
                <a:cs typeface="Arial"/>
              </a:rPr>
              <a:t>p. </a:t>
            </a:r>
            <a:r>
              <a:rPr sz="1400" spc="-60" dirty="0">
                <a:solidFill>
                  <a:srgbClr val="6F2F9F"/>
                </a:solidFill>
                <a:latin typeface="Arial"/>
                <a:cs typeface="Arial"/>
              </a:rPr>
              <a:t>33), </a:t>
            </a:r>
            <a:r>
              <a:rPr sz="1400" b="1" spc="-65" dirty="0">
                <a:solidFill>
                  <a:srgbClr val="6F2F9F"/>
                </a:solidFill>
                <a:latin typeface="Arial"/>
                <a:cs typeface="Arial"/>
              </a:rPr>
              <a:t>“</a:t>
            </a:r>
            <a:r>
              <a:rPr sz="1400" spc="-65" dirty="0">
                <a:latin typeface="Arial"/>
                <a:cs typeface="Arial"/>
              </a:rPr>
              <a:t>un  </a:t>
            </a:r>
            <a:r>
              <a:rPr sz="1400" spc="-35" dirty="0">
                <a:latin typeface="Arial"/>
                <a:cs typeface="Arial"/>
              </a:rPr>
              <a:t>artículo </a:t>
            </a:r>
            <a:r>
              <a:rPr sz="1400" spc="-65" dirty="0">
                <a:latin typeface="Arial"/>
                <a:cs typeface="Arial"/>
              </a:rPr>
              <a:t>que </a:t>
            </a:r>
            <a:r>
              <a:rPr sz="1400" spc="-45" dirty="0">
                <a:latin typeface="Arial"/>
                <a:cs typeface="Arial"/>
              </a:rPr>
              <a:t>no </a:t>
            </a:r>
            <a:r>
              <a:rPr sz="1400" spc="-70" dirty="0">
                <a:latin typeface="Arial"/>
                <a:cs typeface="Arial"/>
              </a:rPr>
              <a:t>contenga </a:t>
            </a:r>
            <a:r>
              <a:rPr sz="1400" spc="-65" dirty="0">
                <a:latin typeface="Arial"/>
                <a:cs typeface="Arial"/>
              </a:rPr>
              <a:t>referencias </a:t>
            </a:r>
            <a:r>
              <a:rPr sz="1400" spc="-120" dirty="0">
                <a:latin typeface="Arial"/>
                <a:cs typeface="Arial"/>
              </a:rPr>
              <a:t>es </a:t>
            </a:r>
            <a:r>
              <a:rPr sz="1400" spc="-65" dirty="0">
                <a:latin typeface="Arial"/>
                <a:cs typeface="Arial"/>
              </a:rPr>
              <a:t>como </a:t>
            </a:r>
            <a:r>
              <a:rPr sz="1400" spc="-50" dirty="0">
                <a:latin typeface="Arial"/>
                <a:cs typeface="Arial"/>
              </a:rPr>
              <a:t>un </a:t>
            </a:r>
            <a:r>
              <a:rPr sz="1400" spc="-30" dirty="0">
                <a:latin typeface="Arial"/>
                <a:cs typeface="Arial"/>
              </a:rPr>
              <a:t>niño </a:t>
            </a:r>
            <a:r>
              <a:rPr sz="1400" spc="-65" dirty="0">
                <a:latin typeface="Arial"/>
                <a:cs typeface="Arial"/>
              </a:rPr>
              <a:t>sin acompañante que </a:t>
            </a:r>
            <a:r>
              <a:rPr sz="1400" spc="-70" dirty="0">
                <a:latin typeface="Arial"/>
                <a:cs typeface="Arial"/>
              </a:rPr>
              <a:t>camina de noche </a:t>
            </a:r>
            <a:r>
              <a:rPr sz="1400" spc="-25" dirty="0">
                <a:latin typeface="Arial"/>
                <a:cs typeface="Arial"/>
              </a:rPr>
              <a:t>por </a:t>
            </a:r>
            <a:r>
              <a:rPr sz="1400" spc="-70" dirty="0">
                <a:latin typeface="Arial"/>
                <a:cs typeface="Arial"/>
              </a:rPr>
              <a:t>una gran </a:t>
            </a:r>
            <a:r>
              <a:rPr sz="1400" spc="-60" dirty="0">
                <a:latin typeface="Arial"/>
                <a:cs typeface="Arial"/>
              </a:rPr>
              <a:t>ciudad </a:t>
            </a:r>
            <a:r>
              <a:rPr sz="1400" spc="-65" dirty="0">
                <a:latin typeface="Arial"/>
                <a:cs typeface="Arial"/>
              </a:rPr>
              <a:t>que </a:t>
            </a:r>
            <a:r>
              <a:rPr sz="1400" spc="-45" dirty="0">
                <a:latin typeface="Arial"/>
                <a:cs typeface="Arial"/>
              </a:rPr>
              <a:t>no  </a:t>
            </a:r>
            <a:r>
              <a:rPr sz="1400" spc="-70" dirty="0">
                <a:latin typeface="Arial"/>
                <a:cs typeface="Arial"/>
              </a:rPr>
              <a:t>conoce: </a:t>
            </a:r>
            <a:r>
              <a:rPr sz="1400" spc="-65" dirty="0">
                <a:latin typeface="Arial"/>
                <a:cs typeface="Arial"/>
              </a:rPr>
              <a:t>aislado y </a:t>
            </a:r>
            <a:r>
              <a:rPr sz="1400" spc="-40" dirty="0">
                <a:latin typeface="Arial"/>
                <a:cs typeface="Arial"/>
              </a:rPr>
              <a:t>perdido, </a:t>
            </a:r>
            <a:r>
              <a:rPr sz="1400" spc="-65" dirty="0">
                <a:latin typeface="Arial"/>
                <a:cs typeface="Arial"/>
              </a:rPr>
              <a:t>puede </a:t>
            </a:r>
            <a:r>
              <a:rPr sz="1400" spc="-70" dirty="0">
                <a:latin typeface="Arial"/>
                <a:cs typeface="Arial"/>
              </a:rPr>
              <a:t>pasarle </a:t>
            </a:r>
            <a:r>
              <a:rPr sz="1400" spc="-45" dirty="0">
                <a:latin typeface="Arial"/>
                <a:cs typeface="Arial"/>
              </a:rPr>
              <a:t>cualquier </a:t>
            </a:r>
            <a:r>
              <a:rPr sz="1400" spc="-90" dirty="0">
                <a:latin typeface="Arial"/>
                <a:cs typeface="Arial"/>
              </a:rPr>
              <a:t>cosa</a:t>
            </a:r>
            <a:r>
              <a:rPr sz="1400" b="1" spc="-90" dirty="0">
                <a:solidFill>
                  <a:srgbClr val="6F2F9F"/>
                </a:solidFill>
                <a:latin typeface="Arial"/>
                <a:cs typeface="Arial"/>
              </a:rPr>
              <a:t>”</a:t>
            </a:r>
            <a:r>
              <a:rPr sz="1400" spc="-90" dirty="0">
                <a:latin typeface="Arial"/>
                <a:cs typeface="Arial"/>
              </a:rPr>
              <a:t>; </a:t>
            </a:r>
            <a:r>
              <a:rPr sz="1400" spc="-65" dirty="0">
                <a:solidFill>
                  <a:srgbClr val="6F2F9F"/>
                </a:solidFill>
                <a:latin typeface="Arial"/>
                <a:cs typeface="Arial"/>
              </a:rPr>
              <a:t>el autor propone </a:t>
            </a:r>
            <a:r>
              <a:rPr sz="1400" spc="-40" dirty="0">
                <a:latin typeface="Arial"/>
                <a:cs typeface="Arial"/>
              </a:rPr>
              <a:t>entender </a:t>
            </a:r>
            <a:r>
              <a:rPr sz="1400" spc="-35" dirty="0">
                <a:latin typeface="Arial"/>
                <a:cs typeface="Arial"/>
              </a:rPr>
              <a:t>el </a:t>
            </a:r>
            <a:r>
              <a:rPr sz="1400" spc="-40" dirty="0">
                <a:latin typeface="Arial"/>
                <a:cs typeface="Arial"/>
              </a:rPr>
              <a:t>procedimiento </a:t>
            </a:r>
            <a:r>
              <a:rPr sz="1400" spc="-50" dirty="0">
                <a:latin typeface="Arial"/>
                <a:cs typeface="Arial"/>
              </a:rPr>
              <a:t>referencial </a:t>
            </a:r>
            <a:r>
              <a:rPr sz="1400" spc="-70" dirty="0">
                <a:latin typeface="Arial"/>
                <a:cs typeface="Arial"/>
              </a:rPr>
              <a:t>como  una acción de </a:t>
            </a:r>
            <a:r>
              <a:rPr sz="1400" spc="-60" dirty="0">
                <a:latin typeface="Arial"/>
                <a:cs typeface="Arial"/>
              </a:rPr>
              <a:t>fuerza </a:t>
            </a:r>
            <a:r>
              <a:rPr sz="1400" spc="-35" dirty="0">
                <a:latin typeface="Arial"/>
                <a:cs typeface="Arial"/>
              </a:rPr>
              <a:t>(intelectual) </a:t>
            </a:r>
            <a:r>
              <a:rPr sz="1400" spc="-65" dirty="0">
                <a:latin typeface="Arial"/>
                <a:cs typeface="Arial"/>
              </a:rPr>
              <a:t>que </a:t>
            </a:r>
            <a:r>
              <a:rPr sz="1400" spc="-114" dirty="0">
                <a:latin typeface="Arial"/>
                <a:cs typeface="Arial"/>
              </a:rPr>
              <a:t>se </a:t>
            </a:r>
            <a:r>
              <a:rPr sz="1400" spc="-60" dirty="0">
                <a:latin typeface="Arial"/>
                <a:cs typeface="Arial"/>
              </a:rPr>
              <a:t>ejerce </a:t>
            </a:r>
            <a:r>
              <a:rPr sz="1400" spc="-70" dirty="0">
                <a:latin typeface="Arial"/>
                <a:cs typeface="Arial"/>
              </a:rPr>
              <a:t>para convencer </a:t>
            </a:r>
            <a:r>
              <a:rPr sz="1400" spc="-110" dirty="0">
                <a:latin typeface="Arial"/>
                <a:cs typeface="Arial"/>
              </a:rPr>
              <a:t>a </a:t>
            </a:r>
            <a:r>
              <a:rPr sz="1400" spc="-60" dirty="0">
                <a:latin typeface="Arial"/>
                <a:cs typeface="Arial"/>
              </a:rPr>
              <a:t>los </a:t>
            </a:r>
            <a:r>
              <a:rPr sz="1400" spc="-35" dirty="0">
                <a:latin typeface="Arial"/>
                <a:cs typeface="Arial"/>
              </a:rPr>
              <a:t>otros </a:t>
            </a:r>
            <a:r>
              <a:rPr sz="1400" spc="-65" dirty="0">
                <a:latin typeface="Arial"/>
                <a:cs typeface="Arial"/>
              </a:rPr>
              <a:t>sobre </a:t>
            </a:r>
            <a:r>
              <a:rPr sz="1400" spc="-50" dirty="0">
                <a:latin typeface="Arial"/>
                <a:cs typeface="Arial"/>
              </a:rPr>
              <a:t>la </a:t>
            </a:r>
            <a:r>
              <a:rPr sz="1400" spc="-40" dirty="0">
                <a:latin typeface="Arial"/>
                <a:cs typeface="Arial"/>
              </a:rPr>
              <a:t>credibilidad del </a:t>
            </a:r>
            <a:r>
              <a:rPr sz="1400" spc="-35" dirty="0">
                <a:latin typeface="Arial"/>
                <a:cs typeface="Arial"/>
              </a:rPr>
              <a:t>artículo </a:t>
            </a:r>
            <a:r>
              <a:rPr sz="1400" spc="-45" dirty="0">
                <a:latin typeface="Arial"/>
                <a:cs typeface="Arial"/>
              </a:rPr>
              <a:t>producido»  </a:t>
            </a:r>
            <a:r>
              <a:rPr sz="1400" spc="-90" dirty="0">
                <a:solidFill>
                  <a:srgbClr val="C0504D"/>
                </a:solidFill>
                <a:latin typeface="Arial"/>
                <a:cs typeface="Arial"/>
              </a:rPr>
              <a:t>(Cisneros </a:t>
            </a:r>
            <a:r>
              <a:rPr sz="1400" spc="-65" dirty="0">
                <a:solidFill>
                  <a:srgbClr val="C0504D"/>
                </a:solidFill>
                <a:latin typeface="Arial"/>
                <a:cs typeface="Arial"/>
              </a:rPr>
              <a:t>y </a:t>
            </a:r>
            <a:r>
              <a:rPr sz="1400" spc="-85" dirty="0">
                <a:solidFill>
                  <a:srgbClr val="C0504D"/>
                </a:solidFill>
                <a:latin typeface="Arial"/>
                <a:cs typeface="Arial"/>
              </a:rPr>
              <a:t>Olave, </a:t>
            </a:r>
            <a:r>
              <a:rPr sz="1400" spc="-70" dirty="0">
                <a:solidFill>
                  <a:srgbClr val="C0504D"/>
                </a:solidFill>
                <a:latin typeface="Arial"/>
                <a:cs typeface="Arial"/>
              </a:rPr>
              <a:t>2012, </a:t>
            </a:r>
            <a:r>
              <a:rPr sz="1400" spc="-45" dirty="0">
                <a:solidFill>
                  <a:srgbClr val="C0504D"/>
                </a:solidFill>
                <a:latin typeface="Arial"/>
                <a:cs typeface="Arial"/>
              </a:rPr>
              <a:t>p.</a:t>
            </a:r>
            <a:r>
              <a:rPr sz="1400" spc="-60" dirty="0">
                <a:solidFill>
                  <a:srgbClr val="C0504D"/>
                </a:solidFill>
                <a:latin typeface="Arial"/>
                <a:cs typeface="Arial"/>
              </a:rPr>
              <a:t> </a:t>
            </a:r>
            <a:r>
              <a:rPr sz="1400" spc="-55" dirty="0">
                <a:solidFill>
                  <a:srgbClr val="C0504D"/>
                </a:solidFill>
                <a:latin typeface="Arial"/>
                <a:cs typeface="Arial"/>
              </a:rPr>
              <a:t>84)</a:t>
            </a:r>
            <a:r>
              <a:rPr sz="1400" spc="-55" dirty="0">
                <a:latin typeface="Arial"/>
                <a:cs typeface="Arial"/>
              </a:rPr>
              <a:t>.</a:t>
            </a:r>
            <a:endParaRPr sz="1400" dirty="0">
              <a:latin typeface="Arial"/>
              <a:cs typeface="Arial"/>
            </a:endParaRPr>
          </a:p>
        </p:txBody>
      </p:sp>
      <p:sp>
        <p:nvSpPr>
          <p:cNvPr id="13" name="object 13"/>
          <p:cNvSpPr/>
          <p:nvPr/>
        </p:nvSpPr>
        <p:spPr>
          <a:xfrm>
            <a:off x="1697101" y="3305302"/>
            <a:ext cx="5562600" cy="596900"/>
          </a:xfrm>
          <a:custGeom>
            <a:avLst/>
            <a:gdLst/>
            <a:ahLst/>
            <a:cxnLst/>
            <a:rect l="l" t="t" r="r" b="b"/>
            <a:pathLst>
              <a:path w="5562600" h="596900">
                <a:moveTo>
                  <a:pt x="5490591" y="520700"/>
                </a:moveTo>
                <a:lnTo>
                  <a:pt x="5487414" y="552314"/>
                </a:lnTo>
                <a:lnTo>
                  <a:pt x="5500116" y="553593"/>
                </a:lnTo>
                <a:lnTo>
                  <a:pt x="5498846" y="566166"/>
                </a:lnTo>
                <a:lnTo>
                  <a:pt x="5486023" y="566166"/>
                </a:lnTo>
                <a:lnTo>
                  <a:pt x="5482971" y="596544"/>
                </a:lnTo>
                <a:lnTo>
                  <a:pt x="5562600" y="566293"/>
                </a:lnTo>
                <a:lnTo>
                  <a:pt x="5562399" y="566166"/>
                </a:lnTo>
                <a:lnTo>
                  <a:pt x="5498846" y="566166"/>
                </a:lnTo>
                <a:lnTo>
                  <a:pt x="5486151" y="564888"/>
                </a:lnTo>
                <a:lnTo>
                  <a:pt x="5560381" y="564888"/>
                </a:lnTo>
                <a:lnTo>
                  <a:pt x="5490591" y="520700"/>
                </a:lnTo>
                <a:close/>
              </a:path>
              <a:path w="5562600" h="596900">
                <a:moveTo>
                  <a:pt x="5487414" y="552314"/>
                </a:moveTo>
                <a:lnTo>
                  <a:pt x="5486151" y="564888"/>
                </a:lnTo>
                <a:lnTo>
                  <a:pt x="5498846" y="566166"/>
                </a:lnTo>
                <a:lnTo>
                  <a:pt x="5500116" y="553593"/>
                </a:lnTo>
                <a:lnTo>
                  <a:pt x="5487414" y="552314"/>
                </a:lnTo>
                <a:close/>
              </a:path>
              <a:path w="5562600" h="596900">
                <a:moveTo>
                  <a:pt x="1269" y="0"/>
                </a:moveTo>
                <a:lnTo>
                  <a:pt x="0" y="12700"/>
                </a:lnTo>
                <a:lnTo>
                  <a:pt x="5486151" y="564888"/>
                </a:lnTo>
                <a:lnTo>
                  <a:pt x="5487414" y="552314"/>
                </a:lnTo>
                <a:lnTo>
                  <a:pt x="1269" y="0"/>
                </a:lnTo>
                <a:close/>
              </a:path>
            </a:pathLst>
          </a:custGeom>
          <a:solidFill>
            <a:srgbClr val="943735"/>
          </a:solidFill>
        </p:spPr>
        <p:txBody>
          <a:bodyPr wrap="square" lIns="0" tIns="0" rIns="0" bIns="0" rtlCol="0"/>
          <a:lstStyle/>
          <a:p>
            <a:endParaRPr/>
          </a:p>
        </p:txBody>
      </p:sp>
      <p:sp>
        <p:nvSpPr>
          <p:cNvPr id="14" name="object 14"/>
          <p:cNvSpPr/>
          <p:nvPr/>
        </p:nvSpPr>
        <p:spPr>
          <a:xfrm>
            <a:off x="4357750" y="2912929"/>
            <a:ext cx="3384424" cy="958158"/>
          </a:xfrm>
          <a:custGeom>
            <a:avLst/>
            <a:gdLst/>
            <a:ahLst/>
            <a:cxnLst/>
            <a:rect l="l" t="t" r="r" b="b"/>
            <a:pathLst>
              <a:path w="3388359" h="1009014">
                <a:moveTo>
                  <a:pt x="3313429" y="978028"/>
                </a:moveTo>
                <a:lnTo>
                  <a:pt x="3304540" y="1008506"/>
                </a:lnTo>
                <a:lnTo>
                  <a:pt x="3388360" y="993266"/>
                </a:lnTo>
                <a:lnTo>
                  <a:pt x="3375753" y="981582"/>
                </a:lnTo>
                <a:lnTo>
                  <a:pt x="3325621" y="981582"/>
                </a:lnTo>
                <a:lnTo>
                  <a:pt x="3313429" y="978028"/>
                </a:lnTo>
                <a:close/>
              </a:path>
              <a:path w="3388359" h="1009014">
                <a:moveTo>
                  <a:pt x="3316985" y="965836"/>
                </a:moveTo>
                <a:lnTo>
                  <a:pt x="3313429" y="978028"/>
                </a:lnTo>
                <a:lnTo>
                  <a:pt x="3325621" y="981582"/>
                </a:lnTo>
                <a:lnTo>
                  <a:pt x="3329178" y="969390"/>
                </a:lnTo>
                <a:lnTo>
                  <a:pt x="3316985" y="965836"/>
                </a:lnTo>
                <a:close/>
              </a:path>
              <a:path w="3388359" h="1009014">
                <a:moveTo>
                  <a:pt x="3325876" y="935354"/>
                </a:moveTo>
                <a:lnTo>
                  <a:pt x="3316985" y="965836"/>
                </a:lnTo>
                <a:lnTo>
                  <a:pt x="3329178" y="969390"/>
                </a:lnTo>
                <a:lnTo>
                  <a:pt x="3325621" y="981582"/>
                </a:lnTo>
                <a:lnTo>
                  <a:pt x="3375753" y="981582"/>
                </a:lnTo>
                <a:lnTo>
                  <a:pt x="3325876" y="935354"/>
                </a:lnTo>
                <a:close/>
              </a:path>
              <a:path w="3388359" h="1009014">
                <a:moveTo>
                  <a:pt x="3556" y="0"/>
                </a:moveTo>
                <a:lnTo>
                  <a:pt x="0" y="12191"/>
                </a:lnTo>
                <a:lnTo>
                  <a:pt x="3313429" y="978028"/>
                </a:lnTo>
                <a:lnTo>
                  <a:pt x="3316985" y="965836"/>
                </a:lnTo>
                <a:lnTo>
                  <a:pt x="3556" y="0"/>
                </a:lnTo>
                <a:close/>
              </a:path>
            </a:pathLst>
          </a:custGeom>
          <a:solidFill>
            <a:srgbClr val="6F2F9F"/>
          </a:solidFill>
        </p:spPr>
        <p:txBody>
          <a:bodyPr wrap="square" lIns="0" tIns="0" rIns="0" bIns="0" rtlCol="0"/>
          <a:lstStyle/>
          <a:p>
            <a:endParaRPr/>
          </a:p>
        </p:txBody>
      </p:sp>
      <p:sp>
        <p:nvSpPr>
          <p:cNvPr id="15" name="object 15"/>
          <p:cNvSpPr/>
          <p:nvPr/>
        </p:nvSpPr>
        <p:spPr>
          <a:xfrm>
            <a:off x="1205014" y="3317240"/>
            <a:ext cx="498475" cy="1394460"/>
          </a:xfrm>
          <a:custGeom>
            <a:avLst/>
            <a:gdLst/>
            <a:ahLst/>
            <a:cxnLst/>
            <a:rect l="l" t="t" r="r" b="b"/>
            <a:pathLst>
              <a:path w="498475" h="1394460">
                <a:moveTo>
                  <a:pt x="0" y="1309814"/>
                </a:moveTo>
                <a:lnTo>
                  <a:pt x="11137" y="1394269"/>
                </a:lnTo>
                <a:lnTo>
                  <a:pt x="70285" y="1336332"/>
                </a:lnTo>
                <a:lnTo>
                  <a:pt x="37871" y="1336332"/>
                </a:lnTo>
                <a:lnTo>
                  <a:pt x="25869" y="1332179"/>
                </a:lnTo>
                <a:lnTo>
                  <a:pt x="30012" y="1320184"/>
                </a:lnTo>
                <a:lnTo>
                  <a:pt x="0" y="1309814"/>
                </a:lnTo>
                <a:close/>
              </a:path>
              <a:path w="498475" h="1394460">
                <a:moveTo>
                  <a:pt x="30012" y="1320184"/>
                </a:moveTo>
                <a:lnTo>
                  <a:pt x="25869" y="1332179"/>
                </a:lnTo>
                <a:lnTo>
                  <a:pt x="37871" y="1336332"/>
                </a:lnTo>
                <a:lnTo>
                  <a:pt x="42016" y="1324331"/>
                </a:lnTo>
                <a:lnTo>
                  <a:pt x="30012" y="1320184"/>
                </a:lnTo>
                <a:close/>
              </a:path>
              <a:path w="498475" h="1394460">
                <a:moveTo>
                  <a:pt x="42016" y="1324331"/>
                </a:moveTo>
                <a:lnTo>
                  <a:pt x="37871" y="1336332"/>
                </a:lnTo>
                <a:lnTo>
                  <a:pt x="70285" y="1336332"/>
                </a:lnTo>
                <a:lnTo>
                  <a:pt x="71970" y="1334681"/>
                </a:lnTo>
                <a:lnTo>
                  <a:pt x="42016" y="1324331"/>
                </a:lnTo>
                <a:close/>
              </a:path>
              <a:path w="498475" h="1394460">
                <a:moveTo>
                  <a:pt x="485990" y="0"/>
                </a:moveTo>
                <a:lnTo>
                  <a:pt x="30012" y="1320184"/>
                </a:lnTo>
                <a:lnTo>
                  <a:pt x="42016" y="1324331"/>
                </a:lnTo>
                <a:lnTo>
                  <a:pt x="498055" y="4064"/>
                </a:lnTo>
                <a:lnTo>
                  <a:pt x="485990" y="0"/>
                </a:lnTo>
                <a:close/>
              </a:path>
            </a:pathLst>
          </a:custGeom>
          <a:solidFill>
            <a:srgbClr val="943735"/>
          </a:solidFill>
        </p:spPr>
        <p:txBody>
          <a:bodyPr wrap="square" lIns="0" tIns="0" rIns="0" bIns="0" rtlCol="0"/>
          <a:lstStyle/>
          <a:p>
            <a:endParaRPr/>
          </a:p>
        </p:txBody>
      </p:sp>
      <p:sp>
        <p:nvSpPr>
          <p:cNvPr id="16" name="object 16"/>
          <p:cNvSpPr/>
          <p:nvPr/>
        </p:nvSpPr>
        <p:spPr>
          <a:xfrm>
            <a:off x="7348728" y="3103879"/>
            <a:ext cx="97790" cy="752475"/>
          </a:xfrm>
          <a:custGeom>
            <a:avLst/>
            <a:gdLst/>
            <a:ahLst/>
            <a:cxnLst/>
            <a:rect l="l" t="t" r="r" b="b"/>
            <a:pathLst>
              <a:path w="97790" h="752475">
                <a:moveTo>
                  <a:pt x="0" y="673354"/>
                </a:moveTo>
                <a:lnTo>
                  <a:pt x="32003" y="752347"/>
                </a:lnTo>
                <a:lnTo>
                  <a:pt x="69832" y="689482"/>
                </a:lnTo>
                <a:lnTo>
                  <a:pt x="43306" y="689482"/>
                </a:lnTo>
                <a:lnTo>
                  <a:pt x="30606" y="688594"/>
                </a:lnTo>
                <a:lnTo>
                  <a:pt x="31606" y="675838"/>
                </a:lnTo>
                <a:lnTo>
                  <a:pt x="0" y="673354"/>
                </a:lnTo>
                <a:close/>
              </a:path>
              <a:path w="97790" h="752475">
                <a:moveTo>
                  <a:pt x="31606" y="675838"/>
                </a:moveTo>
                <a:lnTo>
                  <a:pt x="30606" y="688594"/>
                </a:lnTo>
                <a:lnTo>
                  <a:pt x="43306" y="689482"/>
                </a:lnTo>
                <a:lnTo>
                  <a:pt x="44298" y="676835"/>
                </a:lnTo>
                <a:lnTo>
                  <a:pt x="31606" y="675838"/>
                </a:lnTo>
                <a:close/>
              </a:path>
              <a:path w="97790" h="752475">
                <a:moveTo>
                  <a:pt x="44298" y="676835"/>
                </a:moveTo>
                <a:lnTo>
                  <a:pt x="43306" y="689482"/>
                </a:lnTo>
                <a:lnTo>
                  <a:pt x="69832" y="689482"/>
                </a:lnTo>
                <a:lnTo>
                  <a:pt x="75946" y="679322"/>
                </a:lnTo>
                <a:lnTo>
                  <a:pt x="44298" y="676835"/>
                </a:lnTo>
                <a:close/>
              </a:path>
              <a:path w="97790" h="752475">
                <a:moveTo>
                  <a:pt x="84581" y="0"/>
                </a:moveTo>
                <a:lnTo>
                  <a:pt x="31606" y="675838"/>
                </a:lnTo>
                <a:lnTo>
                  <a:pt x="44298" y="676835"/>
                </a:lnTo>
                <a:lnTo>
                  <a:pt x="97281" y="1015"/>
                </a:lnTo>
                <a:lnTo>
                  <a:pt x="84581" y="0"/>
                </a:lnTo>
                <a:close/>
              </a:path>
            </a:pathLst>
          </a:custGeom>
          <a:solidFill>
            <a:srgbClr val="497DBA"/>
          </a:solidFill>
        </p:spPr>
        <p:txBody>
          <a:bodyPr wrap="square" lIns="0" tIns="0" rIns="0" bIns="0" rtlCol="0"/>
          <a:lstStyle/>
          <a:p>
            <a:endParaRPr/>
          </a:p>
        </p:txBody>
      </p:sp>
      <p:sp>
        <p:nvSpPr>
          <p:cNvPr id="17" name="object 17"/>
          <p:cNvSpPr/>
          <p:nvPr/>
        </p:nvSpPr>
        <p:spPr>
          <a:xfrm>
            <a:off x="4357750" y="2912929"/>
            <a:ext cx="4329050" cy="943425"/>
          </a:xfrm>
          <a:custGeom>
            <a:avLst/>
            <a:gdLst/>
            <a:ahLst/>
            <a:cxnLst/>
            <a:rect l="l" t="t" r="r" b="b"/>
            <a:pathLst>
              <a:path w="4369434" h="1021079">
                <a:moveTo>
                  <a:pt x="4293548" y="989559"/>
                </a:moveTo>
                <a:lnTo>
                  <a:pt x="4286504" y="1020521"/>
                </a:lnTo>
                <a:lnTo>
                  <a:pt x="4369181" y="1000252"/>
                </a:lnTo>
                <a:lnTo>
                  <a:pt x="4359583" y="992378"/>
                </a:lnTo>
                <a:lnTo>
                  <a:pt x="4305934" y="992378"/>
                </a:lnTo>
                <a:lnTo>
                  <a:pt x="4293548" y="989559"/>
                </a:lnTo>
                <a:close/>
              </a:path>
              <a:path w="4369434" h="1021079">
                <a:moveTo>
                  <a:pt x="4296350" y="977241"/>
                </a:moveTo>
                <a:lnTo>
                  <a:pt x="4293548" y="989559"/>
                </a:lnTo>
                <a:lnTo>
                  <a:pt x="4305934" y="992378"/>
                </a:lnTo>
                <a:lnTo>
                  <a:pt x="4308729" y="980059"/>
                </a:lnTo>
                <a:lnTo>
                  <a:pt x="4296350" y="977241"/>
                </a:lnTo>
                <a:close/>
              </a:path>
              <a:path w="4369434" h="1021079">
                <a:moveTo>
                  <a:pt x="4303395" y="946277"/>
                </a:moveTo>
                <a:lnTo>
                  <a:pt x="4296350" y="977241"/>
                </a:lnTo>
                <a:lnTo>
                  <a:pt x="4308729" y="980059"/>
                </a:lnTo>
                <a:lnTo>
                  <a:pt x="4305934" y="992378"/>
                </a:lnTo>
                <a:lnTo>
                  <a:pt x="4359583" y="992378"/>
                </a:lnTo>
                <a:lnTo>
                  <a:pt x="4303395" y="946277"/>
                </a:lnTo>
                <a:close/>
              </a:path>
              <a:path w="4369434" h="1021079">
                <a:moveTo>
                  <a:pt x="2793" y="0"/>
                </a:moveTo>
                <a:lnTo>
                  <a:pt x="0" y="12445"/>
                </a:lnTo>
                <a:lnTo>
                  <a:pt x="4293548" y="989559"/>
                </a:lnTo>
                <a:lnTo>
                  <a:pt x="4296350" y="977241"/>
                </a:lnTo>
                <a:lnTo>
                  <a:pt x="2793" y="0"/>
                </a:lnTo>
                <a:close/>
              </a:path>
            </a:pathLst>
          </a:custGeom>
          <a:solidFill>
            <a:srgbClr val="6F2F9F"/>
          </a:solidFill>
        </p:spPr>
        <p:txBody>
          <a:bodyPr wrap="square" lIns="0" tIns="0" rIns="0" bIns="0" rtlCol="0"/>
          <a:lstStyle/>
          <a:p>
            <a:endParaRPr/>
          </a:p>
        </p:txBody>
      </p:sp>
      <p:sp>
        <p:nvSpPr>
          <p:cNvPr id="18" name="object 18"/>
          <p:cNvSpPr/>
          <p:nvPr/>
        </p:nvSpPr>
        <p:spPr>
          <a:xfrm>
            <a:off x="4215257" y="2912929"/>
            <a:ext cx="142493" cy="1362652"/>
          </a:xfrm>
          <a:custGeom>
            <a:avLst/>
            <a:gdLst/>
            <a:ahLst/>
            <a:cxnLst/>
            <a:rect l="l" t="t" r="r" b="b"/>
            <a:pathLst>
              <a:path w="147954" h="1410970">
                <a:moveTo>
                  <a:pt x="0" y="1331468"/>
                </a:moveTo>
                <a:lnTo>
                  <a:pt x="32130" y="1410373"/>
                </a:lnTo>
                <a:lnTo>
                  <a:pt x="69819" y="1347558"/>
                </a:lnTo>
                <a:lnTo>
                  <a:pt x="43306" y="1347558"/>
                </a:lnTo>
                <a:lnTo>
                  <a:pt x="30733" y="1346581"/>
                </a:lnTo>
                <a:lnTo>
                  <a:pt x="31714" y="1333923"/>
                </a:lnTo>
                <a:lnTo>
                  <a:pt x="0" y="1331468"/>
                </a:lnTo>
                <a:close/>
              </a:path>
              <a:path w="147954" h="1410970">
                <a:moveTo>
                  <a:pt x="31714" y="1333923"/>
                </a:moveTo>
                <a:lnTo>
                  <a:pt x="30733" y="1346581"/>
                </a:lnTo>
                <a:lnTo>
                  <a:pt x="43306" y="1347558"/>
                </a:lnTo>
                <a:lnTo>
                  <a:pt x="44287" y="1334896"/>
                </a:lnTo>
                <a:lnTo>
                  <a:pt x="31714" y="1333923"/>
                </a:lnTo>
                <a:close/>
              </a:path>
              <a:path w="147954" h="1410970">
                <a:moveTo>
                  <a:pt x="44287" y="1334896"/>
                </a:moveTo>
                <a:lnTo>
                  <a:pt x="43306" y="1347558"/>
                </a:lnTo>
                <a:lnTo>
                  <a:pt x="69819" y="1347558"/>
                </a:lnTo>
                <a:lnTo>
                  <a:pt x="75945" y="1337348"/>
                </a:lnTo>
                <a:lnTo>
                  <a:pt x="44287" y="1334896"/>
                </a:lnTo>
                <a:close/>
              </a:path>
              <a:path w="147954" h="1410970">
                <a:moveTo>
                  <a:pt x="135000" y="0"/>
                </a:moveTo>
                <a:lnTo>
                  <a:pt x="31714" y="1333923"/>
                </a:lnTo>
                <a:lnTo>
                  <a:pt x="44287" y="1334896"/>
                </a:lnTo>
                <a:lnTo>
                  <a:pt x="147573" y="1015"/>
                </a:lnTo>
                <a:lnTo>
                  <a:pt x="135000" y="0"/>
                </a:lnTo>
                <a:close/>
              </a:path>
            </a:pathLst>
          </a:custGeom>
          <a:solidFill>
            <a:srgbClr val="6F2F9F"/>
          </a:solidFill>
        </p:spPr>
        <p:txBody>
          <a:bodyPr wrap="square" lIns="0" tIns="0" rIns="0" bIns="0" rtlCol="0"/>
          <a:lstStyle/>
          <a:p>
            <a:endParaRPr/>
          </a:p>
        </p:txBody>
      </p:sp>
      <p:sp>
        <p:nvSpPr>
          <p:cNvPr id="19" name="object 14">
            <a:extLst>
              <a:ext uri="{FF2B5EF4-FFF2-40B4-BE49-F238E27FC236}">
                <a16:creationId xmlns:a16="http://schemas.microsoft.com/office/drawing/2014/main" id="{A04C0375-810F-F949-853F-ED3844054CD7}"/>
              </a:ext>
            </a:extLst>
          </p:cNvPr>
          <p:cNvSpPr/>
          <p:nvPr/>
        </p:nvSpPr>
        <p:spPr>
          <a:xfrm>
            <a:off x="4347336" y="2912929"/>
            <a:ext cx="1902368" cy="958158"/>
          </a:xfrm>
          <a:custGeom>
            <a:avLst/>
            <a:gdLst/>
            <a:ahLst/>
            <a:cxnLst/>
            <a:rect l="l" t="t" r="r" b="b"/>
            <a:pathLst>
              <a:path w="3388359" h="1009014">
                <a:moveTo>
                  <a:pt x="3313429" y="978028"/>
                </a:moveTo>
                <a:lnTo>
                  <a:pt x="3304540" y="1008506"/>
                </a:lnTo>
                <a:lnTo>
                  <a:pt x="3388360" y="993266"/>
                </a:lnTo>
                <a:lnTo>
                  <a:pt x="3375753" y="981582"/>
                </a:lnTo>
                <a:lnTo>
                  <a:pt x="3325621" y="981582"/>
                </a:lnTo>
                <a:lnTo>
                  <a:pt x="3313429" y="978028"/>
                </a:lnTo>
                <a:close/>
              </a:path>
              <a:path w="3388359" h="1009014">
                <a:moveTo>
                  <a:pt x="3316985" y="965836"/>
                </a:moveTo>
                <a:lnTo>
                  <a:pt x="3313429" y="978028"/>
                </a:lnTo>
                <a:lnTo>
                  <a:pt x="3325621" y="981582"/>
                </a:lnTo>
                <a:lnTo>
                  <a:pt x="3329178" y="969390"/>
                </a:lnTo>
                <a:lnTo>
                  <a:pt x="3316985" y="965836"/>
                </a:lnTo>
                <a:close/>
              </a:path>
              <a:path w="3388359" h="1009014">
                <a:moveTo>
                  <a:pt x="3325876" y="935354"/>
                </a:moveTo>
                <a:lnTo>
                  <a:pt x="3316985" y="965836"/>
                </a:lnTo>
                <a:lnTo>
                  <a:pt x="3329178" y="969390"/>
                </a:lnTo>
                <a:lnTo>
                  <a:pt x="3325621" y="981582"/>
                </a:lnTo>
                <a:lnTo>
                  <a:pt x="3375753" y="981582"/>
                </a:lnTo>
                <a:lnTo>
                  <a:pt x="3325876" y="935354"/>
                </a:lnTo>
                <a:close/>
              </a:path>
              <a:path w="3388359" h="1009014">
                <a:moveTo>
                  <a:pt x="3556" y="0"/>
                </a:moveTo>
                <a:lnTo>
                  <a:pt x="0" y="12191"/>
                </a:lnTo>
                <a:lnTo>
                  <a:pt x="3313429" y="978028"/>
                </a:lnTo>
                <a:lnTo>
                  <a:pt x="3316985" y="965836"/>
                </a:lnTo>
                <a:lnTo>
                  <a:pt x="3556" y="0"/>
                </a:lnTo>
                <a:close/>
              </a:path>
            </a:pathLst>
          </a:custGeom>
          <a:solidFill>
            <a:srgbClr val="6F2F9F"/>
          </a:solid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111" y="1047750"/>
            <a:ext cx="1008380" cy="232410"/>
          </a:xfrm>
          <a:prstGeom prst="rect">
            <a:avLst/>
          </a:prstGeom>
        </p:spPr>
        <p:txBody>
          <a:bodyPr vert="horz" wrap="square" lIns="0" tIns="13335" rIns="0" bIns="0" rtlCol="0">
            <a:spAutoFit/>
          </a:bodyPr>
          <a:lstStyle/>
          <a:p>
            <a:pPr marL="12700">
              <a:lnSpc>
                <a:spcPct val="100000"/>
              </a:lnSpc>
              <a:spcBef>
                <a:spcPts val="105"/>
              </a:spcBef>
            </a:pPr>
            <a:r>
              <a:rPr sz="1350" b="0" spc="-15" dirty="0">
                <a:solidFill>
                  <a:srgbClr val="000000"/>
                </a:solidFill>
                <a:latin typeface="Verdana"/>
                <a:cs typeface="Verdana"/>
              </a:rPr>
              <a:t>Referencias</a:t>
            </a:r>
            <a:endParaRPr sz="1350" dirty="0">
              <a:latin typeface="Verdana"/>
              <a:cs typeface="Verdana"/>
            </a:endParaRPr>
          </a:p>
        </p:txBody>
      </p:sp>
      <p:sp>
        <p:nvSpPr>
          <p:cNvPr id="3" name="object 3"/>
          <p:cNvSpPr txBox="1">
            <a:spLocks noGrp="1"/>
          </p:cNvSpPr>
          <p:nvPr>
            <p:ph type="body" idx="1"/>
          </p:nvPr>
        </p:nvSpPr>
        <p:spPr>
          <a:xfrm>
            <a:off x="838111" y="1295060"/>
            <a:ext cx="8007300" cy="3583417"/>
          </a:xfrm>
          <a:prstGeom prst="rect">
            <a:avLst/>
          </a:prstGeom>
        </p:spPr>
        <p:txBody>
          <a:bodyPr vert="horz" wrap="square" lIns="0" tIns="37465" rIns="0" bIns="0" rtlCol="0">
            <a:spAutoFit/>
          </a:bodyPr>
          <a:lstStyle/>
          <a:p>
            <a:pPr marL="216000" marR="6985" indent="-226800">
              <a:lnSpc>
                <a:spcPct val="120000"/>
              </a:lnSpc>
            </a:pPr>
            <a:r>
              <a:rPr spc="-85" dirty="0" err="1">
                <a:latin typeface="Trebuchet MS" panose="020B0603020202020204" pitchFamily="34" charset="0"/>
                <a:cs typeface="Arial"/>
              </a:rPr>
              <a:t>Beke</a:t>
            </a:r>
            <a:r>
              <a:rPr spc="-85" dirty="0">
                <a:latin typeface="Trebuchet MS" panose="020B0603020202020204" pitchFamily="34" charset="0"/>
                <a:cs typeface="Arial"/>
              </a:rPr>
              <a:t>, </a:t>
            </a:r>
            <a:r>
              <a:rPr spc="-130" dirty="0">
                <a:latin typeface="Trebuchet MS" panose="020B0603020202020204" pitchFamily="34" charset="0"/>
                <a:cs typeface="Arial"/>
              </a:rPr>
              <a:t>R. </a:t>
            </a:r>
            <a:r>
              <a:rPr spc="-50" dirty="0">
                <a:latin typeface="Trebuchet MS" panose="020B0603020202020204" pitchFamily="34" charset="0"/>
                <a:cs typeface="Arial"/>
              </a:rPr>
              <a:t>(2011). </a:t>
            </a:r>
            <a:r>
              <a:rPr i="1" spc="-55" dirty="0">
                <a:latin typeface="Trebuchet MS" panose="020B0603020202020204" pitchFamily="34" charset="0"/>
              </a:rPr>
              <a:t>Las </a:t>
            </a:r>
            <a:r>
              <a:rPr i="1" spc="-50" dirty="0">
                <a:latin typeface="Trebuchet MS" panose="020B0603020202020204" pitchFamily="34" charset="0"/>
              </a:rPr>
              <a:t>voces </a:t>
            </a:r>
            <a:r>
              <a:rPr i="1" spc="-65" dirty="0">
                <a:latin typeface="Trebuchet MS" panose="020B0603020202020204" pitchFamily="34" charset="0"/>
              </a:rPr>
              <a:t>de </a:t>
            </a:r>
            <a:r>
              <a:rPr i="1" spc="-55" dirty="0">
                <a:latin typeface="Trebuchet MS" panose="020B0603020202020204" pitchFamily="34" charset="0"/>
              </a:rPr>
              <a:t>los </a:t>
            </a:r>
            <a:r>
              <a:rPr i="1" spc="-60" dirty="0">
                <a:latin typeface="Trebuchet MS" panose="020B0603020202020204" pitchFamily="34" charset="0"/>
              </a:rPr>
              <a:t>otros en </a:t>
            </a:r>
            <a:r>
              <a:rPr i="1" spc="-95" dirty="0">
                <a:latin typeface="Trebuchet MS" panose="020B0603020202020204" pitchFamily="34" charset="0"/>
              </a:rPr>
              <a:t>el </a:t>
            </a:r>
            <a:r>
              <a:rPr i="1" spc="-60" dirty="0">
                <a:latin typeface="Trebuchet MS" panose="020B0603020202020204" pitchFamily="34" charset="0"/>
              </a:rPr>
              <a:t>discurso </a:t>
            </a:r>
            <a:r>
              <a:rPr i="1" spc="-65" dirty="0">
                <a:latin typeface="Trebuchet MS" panose="020B0603020202020204" pitchFamily="34" charset="0"/>
              </a:rPr>
              <a:t>académico. </a:t>
            </a:r>
            <a:r>
              <a:rPr spc="-75" dirty="0">
                <a:latin typeface="Trebuchet MS" panose="020B0603020202020204" pitchFamily="34" charset="0"/>
                <a:cs typeface="Arial"/>
              </a:rPr>
              <a:t>Venezuela: </a:t>
            </a:r>
            <a:r>
              <a:rPr spc="-65" dirty="0">
                <a:latin typeface="Trebuchet MS" panose="020B0603020202020204" pitchFamily="34" charset="0"/>
                <a:cs typeface="Arial"/>
              </a:rPr>
              <a:t>Comisión </a:t>
            </a:r>
            <a:r>
              <a:rPr spc="-55" dirty="0">
                <a:latin typeface="Trebuchet MS" panose="020B0603020202020204" pitchFamily="34" charset="0"/>
                <a:cs typeface="Arial"/>
              </a:rPr>
              <a:t>de </a:t>
            </a:r>
            <a:r>
              <a:rPr spc="-70" dirty="0">
                <a:latin typeface="Trebuchet MS" panose="020B0603020202020204" pitchFamily="34" charset="0"/>
                <a:cs typeface="Arial"/>
              </a:rPr>
              <a:t>Estudios </a:t>
            </a:r>
            <a:r>
              <a:rPr spc="-60" dirty="0">
                <a:latin typeface="Trebuchet MS" panose="020B0603020202020204" pitchFamily="34" charset="0"/>
                <a:cs typeface="Arial"/>
              </a:rPr>
              <a:t>de </a:t>
            </a:r>
            <a:r>
              <a:rPr spc="-80" dirty="0">
                <a:latin typeface="Trebuchet MS" panose="020B0603020202020204" pitchFamily="34" charset="0"/>
                <a:cs typeface="Arial"/>
              </a:rPr>
              <a:t>Posgrado. </a:t>
            </a:r>
            <a:r>
              <a:rPr lang="es-CO" spc="-70" dirty="0">
                <a:latin typeface="Trebuchet MS" panose="020B0603020202020204" pitchFamily="34" charset="0"/>
                <a:cs typeface="Arial"/>
              </a:rPr>
              <a:t>Facultad </a:t>
            </a:r>
            <a:r>
              <a:rPr spc="-55" dirty="0">
                <a:latin typeface="Trebuchet MS" panose="020B0603020202020204" pitchFamily="34" charset="0"/>
                <a:cs typeface="Arial"/>
              </a:rPr>
              <a:t>de </a:t>
            </a:r>
            <a:r>
              <a:rPr spc="-65" dirty="0">
                <a:latin typeface="Trebuchet MS" panose="020B0603020202020204" pitchFamily="34" charset="0"/>
                <a:cs typeface="Arial"/>
              </a:rPr>
              <a:t>Humanidades </a:t>
            </a:r>
            <a:r>
              <a:rPr spc="-60" dirty="0">
                <a:latin typeface="Trebuchet MS" panose="020B0603020202020204" pitchFamily="34" charset="0"/>
                <a:cs typeface="Arial"/>
              </a:rPr>
              <a:t>y </a:t>
            </a:r>
            <a:r>
              <a:rPr spc="-70" dirty="0">
                <a:latin typeface="Trebuchet MS" panose="020B0603020202020204" pitchFamily="34" charset="0"/>
                <a:cs typeface="Arial"/>
              </a:rPr>
              <a:t>Educación. </a:t>
            </a:r>
            <a:r>
              <a:rPr spc="-55" dirty="0">
                <a:latin typeface="Trebuchet MS" panose="020B0603020202020204" pitchFamily="34" charset="0"/>
                <a:cs typeface="Arial"/>
              </a:rPr>
              <a:t>Universidad Central de</a:t>
            </a:r>
            <a:r>
              <a:rPr spc="-175" dirty="0">
                <a:latin typeface="Trebuchet MS" panose="020B0603020202020204" pitchFamily="34" charset="0"/>
                <a:cs typeface="Arial"/>
              </a:rPr>
              <a:t> </a:t>
            </a:r>
            <a:r>
              <a:rPr spc="-75" dirty="0">
                <a:latin typeface="Trebuchet MS" panose="020B0603020202020204" pitchFamily="34" charset="0"/>
                <a:cs typeface="Arial"/>
              </a:rPr>
              <a:t>Venezuela.</a:t>
            </a:r>
            <a:endParaRPr lang="es-CO" spc="-75" dirty="0">
              <a:latin typeface="Trebuchet MS" panose="020B0603020202020204" pitchFamily="34" charset="0"/>
              <a:cs typeface="Arial"/>
            </a:endParaRPr>
          </a:p>
          <a:p>
            <a:pPr marL="216000" marR="6985" indent="-226800">
              <a:lnSpc>
                <a:spcPct val="120000"/>
              </a:lnSpc>
            </a:pPr>
            <a:r>
              <a:rPr lang="es-CO" spc="-75" dirty="0">
                <a:latin typeface="Trebuchet MS" panose="020B0603020202020204" pitchFamily="34" charset="0"/>
                <a:cs typeface="Arial"/>
              </a:rPr>
              <a:t>Bolívar, A. (2004). Análisis crítico del discurso de los académicos. </a:t>
            </a:r>
            <a:r>
              <a:rPr lang="es-CO" i="1" spc="-75" dirty="0">
                <a:latin typeface="Trebuchet MS" panose="020B0603020202020204" pitchFamily="34" charset="0"/>
                <a:cs typeface="Arial"/>
              </a:rPr>
              <a:t>Signos</a:t>
            </a:r>
            <a:r>
              <a:rPr lang="es-CO" spc="-75" dirty="0">
                <a:latin typeface="Trebuchet MS" panose="020B0603020202020204" pitchFamily="34" charset="0"/>
                <a:cs typeface="Arial"/>
              </a:rPr>
              <a:t>, </a:t>
            </a:r>
            <a:r>
              <a:rPr lang="es-CO" i="1" spc="-75" dirty="0">
                <a:latin typeface="Trebuchet MS" panose="020B0603020202020204" pitchFamily="34" charset="0"/>
                <a:cs typeface="Arial"/>
              </a:rPr>
              <a:t>37</a:t>
            </a:r>
            <a:r>
              <a:rPr lang="es-CO" spc="-75" dirty="0">
                <a:latin typeface="Trebuchet MS" panose="020B0603020202020204" pitchFamily="34" charset="0"/>
                <a:cs typeface="Arial"/>
              </a:rPr>
              <a:t>(55), 7-18.</a:t>
            </a:r>
            <a:endParaRPr spc="-75" dirty="0">
              <a:latin typeface="Trebuchet MS" panose="020B0603020202020204" pitchFamily="34" charset="0"/>
              <a:cs typeface="Arial"/>
            </a:endParaRPr>
          </a:p>
          <a:p>
            <a:pPr marL="216000" marR="5080" indent="-226800">
              <a:lnSpc>
                <a:spcPct val="120000"/>
              </a:lnSpc>
              <a:spcBef>
                <a:spcPts val="5"/>
              </a:spcBef>
            </a:pPr>
            <a:r>
              <a:rPr lang="es-CO" spc="-65" dirty="0">
                <a:latin typeface="Trebuchet MS" panose="020B0603020202020204" pitchFamily="34" charset="0"/>
              </a:rPr>
              <a:t>Bolívar, A., </a:t>
            </a:r>
            <a:r>
              <a:rPr lang="es-CO" spc="-65" dirty="0" err="1">
                <a:latin typeface="Trebuchet MS" panose="020B0603020202020204" pitchFamily="34" charset="0"/>
              </a:rPr>
              <a:t>Beke</a:t>
            </a:r>
            <a:r>
              <a:rPr lang="es-CO" spc="-65" dirty="0">
                <a:latin typeface="Trebuchet MS" panose="020B0603020202020204" pitchFamily="34" charset="0"/>
              </a:rPr>
              <a:t>, R. y </a:t>
            </a:r>
            <a:r>
              <a:rPr lang="es-CO" spc="-65" dirty="0" err="1">
                <a:latin typeface="Trebuchet MS" panose="020B0603020202020204" pitchFamily="34" charset="0"/>
              </a:rPr>
              <a:t>Shiro</a:t>
            </a:r>
            <a:r>
              <a:rPr lang="es-CO" spc="-65" dirty="0">
                <a:latin typeface="Trebuchet MS" panose="020B0603020202020204" pitchFamily="34" charset="0"/>
              </a:rPr>
              <a:t>, M. (2010). Las marcas lingüísticas del posicionamiento en las disciplinas: estructuras voces y perspectivas discursivas. En Parodi, G. (Ed.), </a:t>
            </a:r>
            <a:r>
              <a:rPr lang="es-CO" i="1" spc="-65" dirty="0">
                <a:latin typeface="Trebuchet MS" panose="020B0603020202020204" pitchFamily="34" charset="0"/>
              </a:rPr>
              <a:t>Alfabetización académica y profesional en el Siglo XXI: Leer y escribir desde las disciplinas</a:t>
            </a:r>
            <a:r>
              <a:rPr lang="es-CO" spc="-65" dirty="0">
                <a:latin typeface="Trebuchet MS" panose="020B0603020202020204" pitchFamily="34" charset="0"/>
              </a:rPr>
              <a:t> (pp. 95-125). Santiago de Chile: Planeta</a:t>
            </a:r>
            <a:r>
              <a:rPr spc="-95" dirty="0">
                <a:latin typeface="Trebuchet MS" panose="020B0603020202020204" pitchFamily="34" charset="0"/>
              </a:rPr>
              <a:t>.</a:t>
            </a:r>
            <a:endParaRPr lang="es-CO" spc="-95" dirty="0">
              <a:latin typeface="Trebuchet MS" panose="020B0603020202020204" pitchFamily="34" charset="0"/>
            </a:endParaRPr>
          </a:p>
          <a:p>
            <a:pPr marL="216000" marR="5080" indent="-226800">
              <a:lnSpc>
                <a:spcPct val="120000"/>
              </a:lnSpc>
              <a:spcBef>
                <a:spcPts val="5"/>
              </a:spcBef>
            </a:pPr>
            <a:r>
              <a:rPr lang="es-CO" spc="-30" dirty="0">
                <a:latin typeface="Trebuchet MS" panose="020B0603020202020204" pitchFamily="34" charset="0"/>
              </a:rPr>
              <a:t>Casado</a:t>
            </a:r>
            <a:r>
              <a:rPr spc="-30" dirty="0">
                <a:latin typeface="Trebuchet MS" panose="020B0603020202020204" pitchFamily="34" charset="0"/>
              </a:rPr>
              <a:t> </a:t>
            </a:r>
            <a:r>
              <a:rPr spc="-90" dirty="0">
                <a:latin typeface="Trebuchet MS" panose="020B0603020202020204" pitchFamily="34" charset="0"/>
              </a:rPr>
              <a:t>Velarde, </a:t>
            </a:r>
            <a:r>
              <a:rPr spc="-95" dirty="0">
                <a:latin typeface="Trebuchet MS" panose="020B0603020202020204" pitchFamily="34" charset="0"/>
              </a:rPr>
              <a:t>M., </a:t>
            </a:r>
            <a:r>
              <a:rPr spc="-70" dirty="0">
                <a:latin typeface="Trebuchet MS" panose="020B0603020202020204" pitchFamily="34" charset="0"/>
              </a:rPr>
              <a:t>y </a:t>
            </a:r>
            <a:r>
              <a:rPr spc="-65" dirty="0">
                <a:latin typeface="Trebuchet MS" panose="020B0603020202020204" pitchFamily="34" charset="0"/>
              </a:rPr>
              <a:t>Lucas </a:t>
            </a:r>
            <a:r>
              <a:rPr spc="-100" dirty="0">
                <a:latin typeface="Trebuchet MS" panose="020B0603020202020204" pitchFamily="34" charset="0"/>
              </a:rPr>
              <a:t>de, </a:t>
            </a:r>
            <a:r>
              <a:rPr spc="-45" dirty="0">
                <a:latin typeface="Trebuchet MS" panose="020B0603020202020204" pitchFamily="34" charset="0"/>
              </a:rPr>
              <a:t>A. </a:t>
            </a:r>
            <a:r>
              <a:rPr spc="-60" dirty="0">
                <a:latin typeface="Trebuchet MS" panose="020B0603020202020204" pitchFamily="34" charset="0"/>
              </a:rPr>
              <a:t>(2013). </a:t>
            </a:r>
            <a:r>
              <a:rPr spc="-135" dirty="0">
                <a:latin typeface="Trebuchet MS" panose="020B0603020202020204" pitchFamily="34" charset="0"/>
                <a:cs typeface="Arial"/>
              </a:rPr>
              <a:t>La </a:t>
            </a:r>
            <a:r>
              <a:rPr spc="-55" dirty="0">
                <a:latin typeface="Trebuchet MS" panose="020B0603020202020204" pitchFamily="34" charset="0"/>
                <a:cs typeface="Arial"/>
              </a:rPr>
              <a:t>evaluación </a:t>
            </a:r>
            <a:r>
              <a:rPr spc="-35" dirty="0">
                <a:latin typeface="Trebuchet MS" panose="020B0603020202020204" pitchFamily="34" charset="0"/>
                <a:cs typeface="Arial"/>
              </a:rPr>
              <a:t>del </a:t>
            </a:r>
            <a:r>
              <a:rPr spc="-60" dirty="0">
                <a:latin typeface="Trebuchet MS" panose="020B0603020202020204" pitchFamily="34" charset="0"/>
                <a:cs typeface="Arial"/>
              </a:rPr>
              <a:t>discurso </a:t>
            </a:r>
            <a:r>
              <a:rPr spc="-30" dirty="0">
                <a:latin typeface="Trebuchet MS" panose="020B0603020202020204" pitchFamily="34" charset="0"/>
                <a:cs typeface="Arial"/>
              </a:rPr>
              <a:t>referido </a:t>
            </a:r>
            <a:r>
              <a:rPr spc="-55" dirty="0">
                <a:latin typeface="Trebuchet MS" panose="020B0603020202020204" pitchFamily="34" charset="0"/>
                <a:cs typeface="Arial"/>
              </a:rPr>
              <a:t>en </a:t>
            </a:r>
            <a:r>
              <a:rPr spc="-45" dirty="0">
                <a:latin typeface="Trebuchet MS" panose="020B0603020202020204" pitchFamily="34" charset="0"/>
                <a:cs typeface="Arial"/>
              </a:rPr>
              <a:t>la </a:t>
            </a:r>
            <a:r>
              <a:rPr spc="-65" dirty="0">
                <a:latin typeface="Trebuchet MS" panose="020B0603020202020204" pitchFamily="34" charset="0"/>
                <a:cs typeface="Arial"/>
              </a:rPr>
              <a:t>prensa española </a:t>
            </a:r>
            <a:r>
              <a:rPr spc="-95" dirty="0">
                <a:latin typeface="Trebuchet MS" panose="020B0603020202020204" pitchFamily="34" charset="0"/>
                <a:cs typeface="Arial"/>
              </a:rPr>
              <a:t>a </a:t>
            </a:r>
            <a:r>
              <a:rPr spc="-65" dirty="0">
                <a:latin typeface="Trebuchet MS" panose="020B0603020202020204" pitchFamily="34" charset="0"/>
                <a:cs typeface="Arial"/>
              </a:rPr>
              <a:t>través </a:t>
            </a:r>
            <a:r>
              <a:rPr spc="-60" dirty="0">
                <a:latin typeface="Trebuchet MS" panose="020B0603020202020204" pitchFamily="34" charset="0"/>
                <a:cs typeface="Arial"/>
              </a:rPr>
              <a:t>de </a:t>
            </a:r>
            <a:r>
              <a:rPr lang="es-CO" spc="-65" dirty="0">
                <a:latin typeface="Trebuchet MS" panose="020B0603020202020204" pitchFamily="34" charset="0"/>
                <a:cs typeface="Arial"/>
              </a:rPr>
              <a:t>los verbos </a:t>
            </a:r>
            <a:r>
              <a:rPr lang="es-CO" spc="-30" dirty="0">
                <a:latin typeface="Trebuchet MS" panose="020B0603020202020204" pitchFamily="34" charset="0"/>
                <a:cs typeface="Arial"/>
              </a:rPr>
              <a:t>introductores</a:t>
            </a:r>
            <a:r>
              <a:rPr spc="-30" dirty="0">
                <a:latin typeface="Trebuchet MS" panose="020B0603020202020204" pitchFamily="34" charset="0"/>
                <a:cs typeface="Arial"/>
              </a:rPr>
              <a:t>.</a:t>
            </a:r>
            <a:r>
              <a:rPr spc="-100" dirty="0">
                <a:latin typeface="Trebuchet MS" panose="020B0603020202020204" pitchFamily="34" charset="0"/>
                <a:cs typeface="Arial"/>
              </a:rPr>
              <a:t> </a:t>
            </a:r>
            <a:r>
              <a:rPr i="1" spc="-70" dirty="0">
                <a:latin typeface="Trebuchet MS" panose="020B0603020202020204" pitchFamily="34" charset="0"/>
              </a:rPr>
              <a:t>Revista</a:t>
            </a:r>
            <a:r>
              <a:rPr i="1" spc="-105" dirty="0">
                <a:latin typeface="Trebuchet MS" panose="020B0603020202020204" pitchFamily="34" charset="0"/>
              </a:rPr>
              <a:t> </a:t>
            </a:r>
            <a:r>
              <a:rPr i="1" spc="-55" dirty="0">
                <a:latin typeface="Trebuchet MS" panose="020B0603020202020204" pitchFamily="34" charset="0"/>
              </a:rPr>
              <a:t>Signos.</a:t>
            </a:r>
            <a:r>
              <a:rPr i="1" spc="-105" dirty="0">
                <a:latin typeface="Trebuchet MS" panose="020B0603020202020204" pitchFamily="34" charset="0"/>
              </a:rPr>
              <a:t> </a:t>
            </a:r>
            <a:r>
              <a:rPr i="1" spc="-60" dirty="0">
                <a:latin typeface="Trebuchet MS" panose="020B0603020202020204" pitchFamily="34" charset="0"/>
              </a:rPr>
              <a:t>Estudios</a:t>
            </a:r>
            <a:r>
              <a:rPr i="1" spc="-110" dirty="0">
                <a:latin typeface="Trebuchet MS" panose="020B0603020202020204" pitchFamily="34" charset="0"/>
              </a:rPr>
              <a:t> </a:t>
            </a:r>
            <a:r>
              <a:rPr i="1" spc="-65" dirty="0">
                <a:latin typeface="Trebuchet MS" panose="020B0603020202020204" pitchFamily="34" charset="0"/>
              </a:rPr>
              <a:t>de</a:t>
            </a:r>
            <a:r>
              <a:rPr i="1" spc="-85" dirty="0">
                <a:latin typeface="Trebuchet MS" panose="020B0603020202020204" pitchFamily="34" charset="0"/>
              </a:rPr>
              <a:t> </a:t>
            </a:r>
            <a:r>
              <a:rPr i="1" spc="-65" dirty="0">
                <a:latin typeface="Trebuchet MS" panose="020B0603020202020204" pitchFamily="34" charset="0"/>
              </a:rPr>
              <a:t>Lingüística</a:t>
            </a:r>
            <a:r>
              <a:rPr spc="-65" dirty="0">
                <a:latin typeface="Trebuchet MS" panose="020B0603020202020204" pitchFamily="34" charset="0"/>
                <a:cs typeface="Arial"/>
              </a:rPr>
              <a:t>,</a:t>
            </a:r>
            <a:r>
              <a:rPr spc="-70" dirty="0">
                <a:latin typeface="Trebuchet MS" panose="020B0603020202020204" pitchFamily="34" charset="0"/>
                <a:cs typeface="Arial"/>
              </a:rPr>
              <a:t> </a:t>
            </a:r>
            <a:r>
              <a:rPr i="1" spc="-40" dirty="0">
                <a:latin typeface="Trebuchet MS" panose="020B0603020202020204" pitchFamily="34" charset="0"/>
              </a:rPr>
              <a:t>46</a:t>
            </a:r>
            <a:r>
              <a:rPr spc="-40" dirty="0">
                <a:latin typeface="Trebuchet MS" panose="020B0603020202020204" pitchFamily="34" charset="0"/>
                <a:cs typeface="Arial"/>
              </a:rPr>
              <a:t>(83),</a:t>
            </a:r>
            <a:r>
              <a:rPr spc="-55" dirty="0">
                <a:latin typeface="Trebuchet MS" panose="020B0603020202020204" pitchFamily="34" charset="0"/>
                <a:cs typeface="Arial"/>
              </a:rPr>
              <a:t> 332-360.</a:t>
            </a:r>
          </a:p>
          <a:p>
            <a:pPr marL="216000" marR="340360" indent="-226800">
              <a:lnSpc>
                <a:spcPct val="120000"/>
              </a:lnSpc>
            </a:pPr>
            <a:r>
              <a:rPr spc="-40" dirty="0">
                <a:latin typeface="Trebuchet MS" panose="020B0603020202020204" pitchFamily="34" charset="0"/>
              </a:rPr>
              <a:t>Cisneros, </a:t>
            </a:r>
            <a:r>
              <a:rPr spc="-50" dirty="0">
                <a:latin typeface="Trebuchet MS" panose="020B0603020202020204" pitchFamily="34" charset="0"/>
              </a:rPr>
              <a:t>M. </a:t>
            </a:r>
            <a:r>
              <a:rPr spc="-70" dirty="0">
                <a:latin typeface="Trebuchet MS" panose="020B0603020202020204" pitchFamily="34" charset="0"/>
              </a:rPr>
              <a:t>y </a:t>
            </a:r>
            <a:r>
              <a:rPr spc="-50" dirty="0">
                <a:latin typeface="Trebuchet MS" panose="020B0603020202020204" pitchFamily="34" charset="0"/>
              </a:rPr>
              <a:t>Olave </a:t>
            </a:r>
            <a:r>
              <a:rPr spc="-55" dirty="0">
                <a:latin typeface="Trebuchet MS" panose="020B0603020202020204" pitchFamily="34" charset="0"/>
              </a:rPr>
              <a:t>G. </a:t>
            </a:r>
            <a:r>
              <a:rPr spc="-60" dirty="0">
                <a:latin typeface="Trebuchet MS" panose="020B0603020202020204" pitchFamily="34" charset="0"/>
              </a:rPr>
              <a:t>(2012). </a:t>
            </a:r>
            <a:r>
              <a:rPr i="1" spc="-100" dirty="0">
                <a:latin typeface="Trebuchet MS" panose="020B0603020202020204" pitchFamily="34" charset="0"/>
              </a:rPr>
              <a:t>Redacción </a:t>
            </a:r>
            <a:r>
              <a:rPr i="1" spc="-145" dirty="0">
                <a:latin typeface="Trebuchet MS" panose="020B0603020202020204" pitchFamily="34" charset="0"/>
              </a:rPr>
              <a:t>y </a:t>
            </a:r>
            <a:r>
              <a:rPr i="1" spc="-110" dirty="0">
                <a:latin typeface="Trebuchet MS" panose="020B0603020202020204" pitchFamily="34" charset="0"/>
              </a:rPr>
              <a:t>publicación </a:t>
            </a:r>
            <a:r>
              <a:rPr i="1" spc="-114" dirty="0">
                <a:latin typeface="Trebuchet MS" panose="020B0603020202020204" pitchFamily="34" charset="0"/>
              </a:rPr>
              <a:t>de artículos </a:t>
            </a:r>
            <a:r>
              <a:rPr i="1" spc="-135" dirty="0">
                <a:latin typeface="Trebuchet MS" panose="020B0603020202020204" pitchFamily="34" charset="0"/>
              </a:rPr>
              <a:t>científicos: </a:t>
            </a:r>
            <a:r>
              <a:rPr i="1" spc="-120" dirty="0">
                <a:latin typeface="Trebuchet MS" panose="020B0603020202020204" pitchFamily="34" charset="0"/>
              </a:rPr>
              <a:t>enfoque </a:t>
            </a:r>
            <a:r>
              <a:rPr i="1" spc="-114" dirty="0">
                <a:latin typeface="Trebuchet MS" panose="020B0603020202020204" pitchFamily="34" charset="0"/>
              </a:rPr>
              <a:t>discursivo</a:t>
            </a:r>
            <a:r>
              <a:rPr spc="-114" dirty="0">
                <a:latin typeface="Trebuchet MS" panose="020B0603020202020204" pitchFamily="34" charset="0"/>
              </a:rPr>
              <a:t>. </a:t>
            </a:r>
            <a:r>
              <a:rPr spc="-65" dirty="0">
                <a:latin typeface="Trebuchet MS" panose="020B0603020202020204" pitchFamily="34" charset="0"/>
              </a:rPr>
              <a:t>Bogotá: </a:t>
            </a:r>
            <a:r>
              <a:rPr spc="-45" dirty="0">
                <a:latin typeface="Trebuchet MS" panose="020B0603020202020204" pitchFamily="34" charset="0"/>
              </a:rPr>
              <a:t>Ecoe </a:t>
            </a:r>
            <a:r>
              <a:rPr lang="es-CO" spc="-60" dirty="0">
                <a:latin typeface="Trebuchet MS" panose="020B0603020202020204" pitchFamily="34" charset="0"/>
              </a:rPr>
              <a:t>Editores</a:t>
            </a:r>
            <a:r>
              <a:rPr spc="-60" dirty="0">
                <a:latin typeface="Trebuchet MS" panose="020B0603020202020204" pitchFamily="34" charset="0"/>
              </a:rPr>
              <a:t>.</a:t>
            </a:r>
            <a:r>
              <a:rPr lang="es-CO" spc="-60" dirty="0">
                <a:latin typeface="Trebuchet MS" panose="020B0603020202020204" pitchFamily="34" charset="0"/>
              </a:rPr>
              <a:t> </a:t>
            </a:r>
          </a:p>
          <a:p>
            <a:pPr marL="216000" marR="340360" indent="-226800">
              <a:lnSpc>
                <a:spcPct val="120000"/>
              </a:lnSpc>
            </a:pPr>
            <a:r>
              <a:rPr spc="-80" dirty="0">
                <a:latin typeface="Trebuchet MS" panose="020B0603020202020204" pitchFamily="34" charset="0"/>
              </a:rPr>
              <a:t>Reyes, </a:t>
            </a:r>
            <a:r>
              <a:rPr spc="-55" dirty="0">
                <a:latin typeface="Trebuchet MS" panose="020B0603020202020204" pitchFamily="34" charset="0"/>
              </a:rPr>
              <a:t>G. </a:t>
            </a:r>
            <a:r>
              <a:rPr spc="-40" dirty="0">
                <a:latin typeface="Trebuchet MS" panose="020B0603020202020204" pitchFamily="34" charset="0"/>
              </a:rPr>
              <a:t>(1984) </a:t>
            </a:r>
            <a:r>
              <a:rPr i="1" spc="-130" dirty="0">
                <a:latin typeface="Trebuchet MS" panose="020B0603020202020204" pitchFamily="34" charset="0"/>
              </a:rPr>
              <a:t>Polifonía </a:t>
            </a:r>
            <a:r>
              <a:rPr i="1" spc="-135" dirty="0">
                <a:latin typeface="Trebuchet MS" panose="020B0603020202020204" pitchFamily="34" charset="0"/>
              </a:rPr>
              <a:t>textual. </a:t>
            </a:r>
            <a:r>
              <a:rPr i="1" spc="-90" dirty="0">
                <a:latin typeface="Trebuchet MS" panose="020B0603020202020204" pitchFamily="34" charset="0"/>
              </a:rPr>
              <a:t>La </a:t>
            </a:r>
            <a:r>
              <a:rPr i="1" spc="-114" dirty="0">
                <a:latin typeface="Trebuchet MS" panose="020B0603020202020204" pitchFamily="34" charset="0"/>
              </a:rPr>
              <a:t>citación </a:t>
            </a:r>
            <a:r>
              <a:rPr i="1" spc="-110" dirty="0">
                <a:latin typeface="Trebuchet MS" panose="020B0603020202020204" pitchFamily="34" charset="0"/>
              </a:rPr>
              <a:t>en </a:t>
            </a:r>
            <a:r>
              <a:rPr i="1" spc="-140" dirty="0">
                <a:latin typeface="Trebuchet MS" panose="020B0603020202020204" pitchFamily="34" charset="0"/>
              </a:rPr>
              <a:t>el </a:t>
            </a:r>
            <a:r>
              <a:rPr i="1" spc="-130" dirty="0">
                <a:latin typeface="Trebuchet MS" panose="020B0603020202020204" pitchFamily="34" charset="0"/>
              </a:rPr>
              <a:t>relato </a:t>
            </a:r>
            <a:r>
              <a:rPr i="1" spc="-135" dirty="0">
                <a:latin typeface="Trebuchet MS" panose="020B0603020202020204" pitchFamily="34" charset="0"/>
              </a:rPr>
              <a:t>literario</a:t>
            </a:r>
            <a:r>
              <a:rPr spc="-135" dirty="0">
                <a:latin typeface="Trebuchet MS" panose="020B0603020202020204" pitchFamily="34" charset="0"/>
              </a:rPr>
              <a:t>. </a:t>
            </a:r>
            <a:r>
              <a:rPr spc="-60" dirty="0">
                <a:latin typeface="Trebuchet MS" panose="020B0603020202020204" pitchFamily="34" charset="0"/>
              </a:rPr>
              <a:t>Madrid:</a:t>
            </a:r>
            <a:r>
              <a:rPr spc="-250" dirty="0">
                <a:latin typeface="Trebuchet MS" panose="020B0603020202020204" pitchFamily="34" charset="0"/>
              </a:rPr>
              <a:t> </a:t>
            </a:r>
            <a:r>
              <a:rPr spc="-40" dirty="0">
                <a:latin typeface="Trebuchet MS" panose="020B0603020202020204" pitchFamily="34" charset="0"/>
              </a:rPr>
              <a:t>Gredos.</a:t>
            </a:r>
          </a:p>
          <a:p>
            <a:pPr marL="216000" marR="6985" indent="-226800">
              <a:lnSpc>
                <a:spcPct val="120000"/>
              </a:lnSpc>
            </a:pPr>
            <a:r>
              <a:rPr spc="-70" dirty="0">
                <a:latin typeface="Trebuchet MS" panose="020B0603020202020204" pitchFamily="34" charset="0"/>
              </a:rPr>
              <a:t>Sánchez Upegui, </a:t>
            </a:r>
            <a:r>
              <a:rPr spc="-45" dirty="0">
                <a:latin typeface="Trebuchet MS" panose="020B0603020202020204" pitchFamily="34" charset="0"/>
              </a:rPr>
              <a:t>A. A. </a:t>
            </a:r>
            <a:r>
              <a:rPr spc="-50" dirty="0">
                <a:latin typeface="Trebuchet MS" panose="020B0603020202020204" pitchFamily="34" charset="0"/>
                <a:cs typeface="Arial"/>
              </a:rPr>
              <a:t>(2015</a:t>
            </a:r>
            <a:r>
              <a:rPr lang="es-CO" spc="-50" dirty="0">
                <a:latin typeface="Trebuchet MS" panose="020B0603020202020204" pitchFamily="34" charset="0"/>
                <a:cs typeface="Arial"/>
              </a:rPr>
              <a:t>a</a:t>
            </a:r>
            <a:r>
              <a:rPr spc="-50" dirty="0">
                <a:latin typeface="Trebuchet MS" panose="020B0603020202020204" pitchFamily="34" charset="0"/>
                <a:cs typeface="Arial"/>
              </a:rPr>
              <a:t>). </a:t>
            </a:r>
            <a:r>
              <a:rPr spc="-60" dirty="0">
                <a:latin typeface="Trebuchet MS" panose="020B0603020202020204" pitchFamily="34" charset="0"/>
                <a:cs typeface="Arial"/>
              </a:rPr>
              <a:t>Análisis </a:t>
            </a:r>
            <a:r>
              <a:rPr spc="-40" dirty="0">
                <a:latin typeface="Trebuchet MS" panose="020B0603020202020204" pitchFamily="34" charset="0"/>
                <a:cs typeface="Arial"/>
              </a:rPr>
              <a:t>lingüístico </a:t>
            </a:r>
            <a:r>
              <a:rPr spc="-55" dirty="0">
                <a:latin typeface="Trebuchet MS" panose="020B0603020202020204" pitchFamily="34" charset="0"/>
                <a:cs typeface="Arial"/>
              </a:rPr>
              <a:t>de </a:t>
            </a:r>
            <a:r>
              <a:rPr spc="-45" dirty="0">
                <a:latin typeface="Trebuchet MS" panose="020B0603020202020204" pitchFamily="34" charset="0"/>
                <a:cs typeface="Arial"/>
              </a:rPr>
              <a:t>la </a:t>
            </a:r>
            <a:r>
              <a:rPr lang="es-CO" spc="-40" dirty="0">
                <a:latin typeface="Trebuchet MS" panose="020B0603020202020204" pitchFamily="34" charset="0"/>
                <a:cs typeface="Arial"/>
              </a:rPr>
              <a:t>citación</a:t>
            </a:r>
            <a:r>
              <a:rPr spc="-30" dirty="0">
                <a:latin typeface="Trebuchet MS" panose="020B0603020202020204" pitchFamily="34" charset="0"/>
                <a:cs typeface="Arial"/>
              </a:rPr>
              <a:t> </a:t>
            </a:r>
            <a:r>
              <a:rPr lang="es-CO" spc="-55" dirty="0">
                <a:latin typeface="Trebuchet MS" panose="020B0603020202020204" pitchFamily="34" charset="0"/>
                <a:cs typeface="Arial"/>
              </a:rPr>
              <a:t>en</a:t>
            </a:r>
            <a:r>
              <a:rPr spc="-55" dirty="0">
                <a:latin typeface="Trebuchet MS" panose="020B0603020202020204" pitchFamily="34" charset="0"/>
                <a:cs typeface="Arial"/>
              </a:rPr>
              <a:t> </a:t>
            </a:r>
            <a:r>
              <a:rPr spc="-45" dirty="0">
                <a:latin typeface="Trebuchet MS" panose="020B0603020202020204" pitchFamily="34" charset="0"/>
                <a:cs typeface="Arial"/>
              </a:rPr>
              <a:t>artículos </a:t>
            </a:r>
            <a:r>
              <a:rPr spc="-55" dirty="0">
                <a:latin typeface="Trebuchet MS" panose="020B0603020202020204" pitchFamily="34" charset="0"/>
                <a:cs typeface="Arial"/>
              </a:rPr>
              <a:t>de </a:t>
            </a:r>
            <a:r>
              <a:rPr lang="es-CO" spc="-50" dirty="0">
                <a:latin typeface="Trebuchet MS" panose="020B0603020202020204" pitchFamily="34" charset="0"/>
                <a:cs typeface="Arial"/>
              </a:rPr>
              <a:t>investigación </a:t>
            </a:r>
            <a:r>
              <a:rPr lang="es-CO" spc="-65" dirty="0">
                <a:latin typeface="Trebuchet MS" panose="020B0603020202020204" pitchFamily="34" charset="0"/>
                <a:cs typeface="Arial"/>
              </a:rPr>
              <a:t>en ciencias</a:t>
            </a:r>
            <a:r>
              <a:rPr spc="-65" dirty="0">
                <a:latin typeface="Trebuchet MS" panose="020B0603020202020204" pitchFamily="34" charset="0"/>
                <a:cs typeface="Arial"/>
              </a:rPr>
              <a:t> </a:t>
            </a:r>
            <a:r>
              <a:rPr spc="-75" dirty="0">
                <a:latin typeface="Trebuchet MS" panose="020B0603020202020204" pitchFamily="34" charset="0"/>
                <a:cs typeface="Arial"/>
              </a:rPr>
              <a:t>sociales </a:t>
            </a:r>
            <a:r>
              <a:rPr spc="-60" dirty="0">
                <a:latin typeface="Trebuchet MS" panose="020B0603020202020204" pitchFamily="34" charset="0"/>
                <a:cs typeface="Arial"/>
              </a:rPr>
              <a:t>y </a:t>
            </a:r>
            <a:r>
              <a:rPr spc="-65" dirty="0">
                <a:latin typeface="Trebuchet MS" panose="020B0603020202020204" pitchFamily="34" charset="0"/>
                <a:cs typeface="Arial"/>
              </a:rPr>
              <a:t>humanas. </a:t>
            </a:r>
            <a:r>
              <a:rPr i="1" spc="-70" dirty="0">
                <a:latin typeface="Trebuchet MS" panose="020B0603020202020204" pitchFamily="34" charset="0"/>
              </a:rPr>
              <a:t>Revista </a:t>
            </a:r>
            <a:r>
              <a:rPr i="1" spc="-65" dirty="0">
                <a:latin typeface="Trebuchet MS" panose="020B0603020202020204" pitchFamily="34" charset="0"/>
              </a:rPr>
              <a:t>Lasallista de </a:t>
            </a:r>
            <a:r>
              <a:rPr lang="es-CO" i="1" spc="-60" dirty="0">
                <a:latin typeface="Trebuchet MS" panose="020B0603020202020204" pitchFamily="34" charset="0"/>
              </a:rPr>
              <a:t>Investigación</a:t>
            </a:r>
            <a:r>
              <a:rPr lang="es-CO" spc="-60" dirty="0">
                <a:latin typeface="Trebuchet MS" panose="020B0603020202020204" pitchFamily="34" charset="0"/>
              </a:rPr>
              <a:t>,</a:t>
            </a:r>
            <a:r>
              <a:rPr i="1" spc="-60" dirty="0">
                <a:latin typeface="Trebuchet MS" panose="020B0603020202020204" pitchFamily="34" charset="0"/>
              </a:rPr>
              <a:t> </a:t>
            </a:r>
            <a:r>
              <a:rPr i="1" spc="-40" dirty="0">
                <a:latin typeface="Trebuchet MS" panose="020B0603020202020204" pitchFamily="34" charset="0"/>
              </a:rPr>
              <a:t>12</a:t>
            </a:r>
            <a:r>
              <a:rPr spc="-40" dirty="0">
                <a:latin typeface="Trebuchet MS" panose="020B0603020202020204" pitchFamily="34" charset="0"/>
                <a:cs typeface="Arial"/>
              </a:rPr>
              <a:t>(1),</a:t>
            </a:r>
            <a:r>
              <a:rPr spc="-190" dirty="0">
                <a:latin typeface="Trebuchet MS" panose="020B0603020202020204" pitchFamily="34" charset="0"/>
                <a:cs typeface="Arial"/>
              </a:rPr>
              <a:t> </a:t>
            </a:r>
            <a:r>
              <a:rPr spc="-55" dirty="0">
                <a:latin typeface="Trebuchet MS" panose="020B0603020202020204" pitchFamily="34" charset="0"/>
                <a:cs typeface="Arial"/>
              </a:rPr>
              <a:t>99-124.</a:t>
            </a:r>
            <a:endParaRPr lang="es-CO" spc="-55" dirty="0">
              <a:latin typeface="Trebuchet MS" panose="020B0603020202020204" pitchFamily="34" charset="0"/>
              <a:cs typeface="Arial"/>
            </a:endParaRPr>
          </a:p>
          <a:p>
            <a:pPr marL="216000" marR="6985" indent="-226800" algn="just">
              <a:lnSpc>
                <a:spcPct val="120000"/>
              </a:lnSpc>
            </a:pPr>
            <a:r>
              <a:rPr lang="es-CO" spc="-70" dirty="0">
                <a:latin typeface="Trebuchet MS" panose="020B0603020202020204" pitchFamily="34" charset="0"/>
              </a:rPr>
              <a:t>Sánchez Upegui, </a:t>
            </a:r>
            <a:r>
              <a:rPr lang="es-CO" spc="-45" dirty="0">
                <a:latin typeface="Trebuchet MS" panose="020B0603020202020204" pitchFamily="34" charset="0"/>
              </a:rPr>
              <a:t>A. A. </a:t>
            </a:r>
            <a:r>
              <a:rPr lang="es-CO" spc="-50" dirty="0">
                <a:latin typeface="Trebuchet MS" panose="020B0603020202020204" pitchFamily="34" charset="0"/>
                <a:cs typeface="Arial"/>
              </a:rPr>
              <a:t>(2015b, marzo 9). </a:t>
            </a:r>
            <a:r>
              <a:rPr lang="es-CO" dirty="0"/>
              <a:t>Funciones comunicativas (</a:t>
            </a:r>
            <a:r>
              <a:rPr lang="es-CO" i="1" dirty="0"/>
              <a:t>movidas</a:t>
            </a:r>
            <a:r>
              <a:rPr lang="es-CO" dirty="0"/>
              <a:t>) identificadas en artículos científicos. Documento de uso educativo.</a:t>
            </a:r>
            <a:r>
              <a:rPr lang="es-CO" spc="-50" dirty="0">
                <a:latin typeface="Trebuchet MS" panose="020B0603020202020204" pitchFamily="34" charset="0"/>
                <a:cs typeface="Arial"/>
              </a:rPr>
              <a:t> </a:t>
            </a:r>
            <a:endParaRPr lang="es-CO" spc="-55" dirty="0">
              <a:latin typeface="Trebuchet MS" panose="020B0603020202020204" pitchFamily="34" charset="0"/>
              <a:cs typeface="Arial"/>
            </a:endParaRPr>
          </a:p>
          <a:p>
            <a:pPr marL="216000" marR="6985" indent="-226800">
              <a:lnSpc>
                <a:spcPct val="120000"/>
              </a:lnSpc>
            </a:pPr>
            <a:r>
              <a:rPr lang="fr-FR" spc="-70" dirty="0">
                <a:latin typeface="Trebuchet MS" panose="020B0603020202020204" pitchFamily="34" charset="0"/>
              </a:rPr>
              <a:t>Sánchez Upegui, </a:t>
            </a:r>
            <a:r>
              <a:rPr lang="fr-FR" spc="-45" dirty="0">
                <a:latin typeface="Trebuchet MS" panose="020B0603020202020204" pitchFamily="34" charset="0"/>
              </a:rPr>
              <a:t>A. A. </a:t>
            </a:r>
            <a:r>
              <a:rPr lang="fr-FR" spc="-50" dirty="0">
                <a:latin typeface="Trebuchet MS" panose="020B0603020202020204" pitchFamily="34" charset="0"/>
                <a:cs typeface="Arial"/>
              </a:rPr>
              <a:t>(2016). </a:t>
            </a:r>
            <a:r>
              <a:rPr lang="fr-FR" i="1" spc="-50" dirty="0">
                <a:latin typeface="Trebuchet MS" panose="020B0603020202020204" pitchFamily="34" charset="0"/>
                <a:cs typeface="Arial"/>
              </a:rPr>
              <a:t>El género artículo científico: escritura y análisis desde la alfabetización académica y la retórica funcional</a:t>
            </a:r>
            <a:r>
              <a:rPr lang="fr-FR" spc="-50" dirty="0">
                <a:latin typeface="Trebuchet MS" panose="020B0603020202020204" pitchFamily="34" charset="0"/>
                <a:cs typeface="Arial"/>
              </a:rPr>
              <a:t>. Medellín: Católica del Norte Fundación Universitaria.</a:t>
            </a:r>
            <a:endParaRPr spc="-55" dirty="0">
              <a:latin typeface="Trebuchet MS" panose="020B0603020202020204" pitchFamily="34" charset="0"/>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38100">
              <a:lnSpc>
                <a:spcPct val="100000"/>
              </a:lnSpc>
              <a:spcBef>
                <a:spcPts val="105"/>
              </a:spcBef>
            </a:pPr>
            <a:r>
              <a:rPr spc="-25" dirty="0"/>
              <a:t>La palabra </a:t>
            </a:r>
            <a:r>
              <a:rPr spc="30" dirty="0"/>
              <a:t>entre</a:t>
            </a:r>
            <a:r>
              <a:rPr spc="-55" dirty="0"/>
              <a:t> </a:t>
            </a:r>
            <a:r>
              <a:rPr spc="-45" dirty="0"/>
              <a:t>comillas</a:t>
            </a:r>
          </a:p>
        </p:txBody>
      </p:sp>
      <p:sp>
        <p:nvSpPr>
          <p:cNvPr id="3" name="object 3"/>
          <p:cNvSpPr/>
          <p:nvPr/>
        </p:nvSpPr>
        <p:spPr>
          <a:xfrm>
            <a:off x="4457700" y="1096517"/>
            <a:ext cx="86995" cy="385126"/>
          </a:xfrm>
          <a:custGeom>
            <a:avLst/>
            <a:gdLst/>
            <a:ahLst/>
            <a:cxnLst/>
            <a:rect l="l" t="t" r="r" b="b"/>
            <a:pathLst>
              <a:path w="86995" h="504190">
                <a:moveTo>
                  <a:pt x="28955" y="417195"/>
                </a:moveTo>
                <a:lnTo>
                  <a:pt x="0" y="417195"/>
                </a:lnTo>
                <a:lnTo>
                  <a:pt x="43434" y="504063"/>
                </a:lnTo>
                <a:lnTo>
                  <a:pt x="79628" y="431673"/>
                </a:lnTo>
                <a:lnTo>
                  <a:pt x="28955" y="431673"/>
                </a:lnTo>
                <a:lnTo>
                  <a:pt x="28955" y="417195"/>
                </a:lnTo>
                <a:close/>
              </a:path>
              <a:path w="86995" h="504190">
                <a:moveTo>
                  <a:pt x="57912" y="0"/>
                </a:moveTo>
                <a:lnTo>
                  <a:pt x="28955" y="0"/>
                </a:lnTo>
                <a:lnTo>
                  <a:pt x="28955" y="431673"/>
                </a:lnTo>
                <a:lnTo>
                  <a:pt x="57912" y="431673"/>
                </a:lnTo>
                <a:lnTo>
                  <a:pt x="57912" y="0"/>
                </a:lnTo>
                <a:close/>
              </a:path>
              <a:path w="86995" h="504190">
                <a:moveTo>
                  <a:pt x="86867" y="417195"/>
                </a:moveTo>
                <a:lnTo>
                  <a:pt x="57912" y="417195"/>
                </a:lnTo>
                <a:lnTo>
                  <a:pt x="57912" y="431673"/>
                </a:lnTo>
                <a:lnTo>
                  <a:pt x="79628" y="431673"/>
                </a:lnTo>
                <a:lnTo>
                  <a:pt x="86867" y="417195"/>
                </a:lnTo>
                <a:close/>
              </a:path>
            </a:pathLst>
          </a:custGeom>
          <a:solidFill>
            <a:srgbClr val="548ED4"/>
          </a:solidFill>
          <a:ln w="3175">
            <a:solidFill>
              <a:srgbClr val="0070C0"/>
            </a:solidFill>
          </a:ln>
        </p:spPr>
        <p:txBody>
          <a:bodyPr wrap="square" lIns="0" tIns="0" rIns="0" bIns="0" rtlCol="0"/>
          <a:lstStyle/>
          <a:p>
            <a:endParaRPr/>
          </a:p>
        </p:txBody>
      </p:sp>
      <p:sp>
        <p:nvSpPr>
          <p:cNvPr id="4" name="object 4"/>
          <p:cNvSpPr/>
          <p:nvPr/>
        </p:nvSpPr>
        <p:spPr>
          <a:xfrm>
            <a:off x="4457700" y="1852422"/>
            <a:ext cx="86995" cy="432434"/>
          </a:xfrm>
          <a:custGeom>
            <a:avLst/>
            <a:gdLst/>
            <a:ahLst/>
            <a:cxnLst/>
            <a:rect l="l" t="t" r="r" b="b"/>
            <a:pathLst>
              <a:path w="86995" h="432435">
                <a:moveTo>
                  <a:pt x="28955" y="345185"/>
                </a:moveTo>
                <a:lnTo>
                  <a:pt x="0" y="345185"/>
                </a:lnTo>
                <a:lnTo>
                  <a:pt x="43434" y="432053"/>
                </a:lnTo>
                <a:lnTo>
                  <a:pt x="79628" y="359663"/>
                </a:lnTo>
                <a:lnTo>
                  <a:pt x="28955" y="359663"/>
                </a:lnTo>
                <a:lnTo>
                  <a:pt x="28955" y="345185"/>
                </a:lnTo>
                <a:close/>
              </a:path>
              <a:path w="86995" h="432435">
                <a:moveTo>
                  <a:pt x="57912" y="0"/>
                </a:moveTo>
                <a:lnTo>
                  <a:pt x="28955" y="0"/>
                </a:lnTo>
                <a:lnTo>
                  <a:pt x="28955" y="359663"/>
                </a:lnTo>
                <a:lnTo>
                  <a:pt x="57912" y="359663"/>
                </a:lnTo>
                <a:lnTo>
                  <a:pt x="57912" y="0"/>
                </a:lnTo>
                <a:close/>
              </a:path>
              <a:path w="86995" h="432435">
                <a:moveTo>
                  <a:pt x="86867" y="345185"/>
                </a:moveTo>
                <a:lnTo>
                  <a:pt x="57912" y="345185"/>
                </a:lnTo>
                <a:lnTo>
                  <a:pt x="57912" y="359663"/>
                </a:lnTo>
                <a:lnTo>
                  <a:pt x="79628" y="359663"/>
                </a:lnTo>
                <a:lnTo>
                  <a:pt x="86867" y="345185"/>
                </a:lnTo>
                <a:close/>
              </a:path>
            </a:pathLst>
          </a:custGeom>
          <a:solidFill>
            <a:srgbClr val="548ED4"/>
          </a:solidFill>
        </p:spPr>
        <p:txBody>
          <a:bodyPr wrap="square" lIns="0" tIns="0" rIns="0" bIns="0" rtlCol="0"/>
          <a:lstStyle/>
          <a:p>
            <a:endParaRPr/>
          </a:p>
        </p:txBody>
      </p:sp>
      <p:sp>
        <p:nvSpPr>
          <p:cNvPr id="5" name="object 5"/>
          <p:cNvSpPr/>
          <p:nvPr/>
        </p:nvSpPr>
        <p:spPr>
          <a:xfrm>
            <a:off x="3383279" y="2314955"/>
            <a:ext cx="2304415" cy="504825"/>
          </a:xfrm>
          <a:custGeom>
            <a:avLst/>
            <a:gdLst/>
            <a:ahLst/>
            <a:cxnLst/>
            <a:rect l="l" t="t" r="r" b="b"/>
            <a:pathLst>
              <a:path w="2304415" h="504825">
                <a:moveTo>
                  <a:pt x="2220214" y="0"/>
                </a:moveTo>
                <a:lnTo>
                  <a:pt x="84074" y="0"/>
                </a:lnTo>
                <a:lnTo>
                  <a:pt x="51327" y="6600"/>
                </a:lnTo>
                <a:lnTo>
                  <a:pt x="24606" y="24606"/>
                </a:lnTo>
                <a:lnTo>
                  <a:pt x="6600" y="51327"/>
                </a:lnTo>
                <a:lnTo>
                  <a:pt x="0" y="84074"/>
                </a:lnTo>
                <a:lnTo>
                  <a:pt x="0" y="420369"/>
                </a:lnTo>
                <a:lnTo>
                  <a:pt x="6600" y="453116"/>
                </a:lnTo>
                <a:lnTo>
                  <a:pt x="24606" y="479837"/>
                </a:lnTo>
                <a:lnTo>
                  <a:pt x="51327" y="497843"/>
                </a:lnTo>
                <a:lnTo>
                  <a:pt x="84074" y="504444"/>
                </a:lnTo>
                <a:lnTo>
                  <a:pt x="2220214" y="504444"/>
                </a:lnTo>
                <a:lnTo>
                  <a:pt x="2252960" y="497843"/>
                </a:lnTo>
                <a:lnTo>
                  <a:pt x="2279681" y="479837"/>
                </a:lnTo>
                <a:lnTo>
                  <a:pt x="2297687" y="453116"/>
                </a:lnTo>
                <a:lnTo>
                  <a:pt x="2304288" y="420369"/>
                </a:lnTo>
                <a:lnTo>
                  <a:pt x="2304288" y="84074"/>
                </a:lnTo>
                <a:lnTo>
                  <a:pt x="2297687" y="51327"/>
                </a:lnTo>
                <a:lnTo>
                  <a:pt x="2279681" y="24606"/>
                </a:lnTo>
                <a:lnTo>
                  <a:pt x="2252960" y="6600"/>
                </a:lnTo>
                <a:lnTo>
                  <a:pt x="2220214" y="0"/>
                </a:lnTo>
                <a:close/>
              </a:path>
            </a:pathLst>
          </a:custGeom>
          <a:solidFill>
            <a:srgbClr val="258AC9"/>
          </a:solidFill>
        </p:spPr>
        <p:txBody>
          <a:bodyPr wrap="square" lIns="0" tIns="0" rIns="0" bIns="0" rtlCol="0"/>
          <a:lstStyle/>
          <a:p>
            <a:endParaRPr/>
          </a:p>
        </p:txBody>
      </p:sp>
      <p:sp>
        <p:nvSpPr>
          <p:cNvPr id="6" name="object 6"/>
          <p:cNvSpPr txBox="1"/>
          <p:nvPr/>
        </p:nvSpPr>
        <p:spPr>
          <a:xfrm>
            <a:off x="3616334" y="1511742"/>
            <a:ext cx="1888489" cy="1188085"/>
          </a:xfrm>
          <a:prstGeom prst="rect">
            <a:avLst/>
          </a:prstGeom>
        </p:spPr>
        <p:txBody>
          <a:bodyPr vert="horz" wrap="square" lIns="0" tIns="12700" rIns="0" bIns="0" rtlCol="0">
            <a:spAutoFit/>
          </a:bodyPr>
          <a:lstStyle/>
          <a:p>
            <a:pPr algn="ctr">
              <a:lnSpc>
                <a:spcPct val="100000"/>
              </a:lnSpc>
              <a:spcBef>
                <a:spcPts val="100"/>
              </a:spcBef>
            </a:pPr>
            <a:r>
              <a:rPr sz="1800" b="1" spc="-105" dirty="0">
                <a:solidFill>
                  <a:srgbClr val="548ED4"/>
                </a:solidFill>
                <a:latin typeface="Trebuchet MS"/>
                <a:cs typeface="Trebuchet MS"/>
              </a:rPr>
              <a:t>Es </a:t>
            </a:r>
            <a:r>
              <a:rPr sz="1800" b="1" spc="-90" dirty="0">
                <a:solidFill>
                  <a:srgbClr val="548ED4"/>
                </a:solidFill>
                <a:latin typeface="Trebuchet MS"/>
                <a:cs typeface="Trebuchet MS"/>
              </a:rPr>
              <a:t>palabra</a:t>
            </a:r>
            <a:r>
              <a:rPr sz="1800" b="1" spc="-265" dirty="0">
                <a:solidFill>
                  <a:srgbClr val="548ED4"/>
                </a:solidFill>
                <a:latin typeface="Trebuchet MS"/>
                <a:cs typeface="Trebuchet MS"/>
              </a:rPr>
              <a:t> </a:t>
            </a:r>
            <a:r>
              <a:rPr sz="1800" b="1" spc="-90" dirty="0">
                <a:solidFill>
                  <a:srgbClr val="548ED4"/>
                </a:solidFill>
                <a:latin typeface="Trebuchet MS"/>
                <a:cs typeface="Trebuchet MS"/>
              </a:rPr>
              <a:t>dialógica</a:t>
            </a:r>
            <a:endParaRPr sz="1800" dirty="0">
              <a:latin typeface="Trebuchet MS"/>
              <a:cs typeface="Trebuchet MS"/>
            </a:endParaRPr>
          </a:p>
          <a:p>
            <a:pPr>
              <a:lnSpc>
                <a:spcPct val="100000"/>
              </a:lnSpc>
            </a:pPr>
            <a:endParaRPr sz="1800" dirty="0">
              <a:latin typeface="Times New Roman"/>
              <a:cs typeface="Times New Roman"/>
            </a:endParaRPr>
          </a:p>
          <a:p>
            <a:pPr>
              <a:lnSpc>
                <a:spcPct val="100000"/>
              </a:lnSpc>
              <a:spcBef>
                <a:spcPts val="50"/>
              </a:spcBef>
            </a:pPr>
            <a:endParaRPr sz="2150" dirty="0">
              <a:latin typeface="Times New Roman"/>
              <a:cs typeface="Times New Roman"/>
            </a:endParaRPr>
          </a:p>
          <a:p>
            <a:pPr marR="26670" algn="ctr">
              <a:lnSpc>
                <a:spcPct val="100000"/>
              </a:lnSpc>
            </a:pPr>
            <a:r>
              <a:rPr spc="114" dirty="0">
                <a:solidFill>
                  <a:srgbClr val="FFFFFF"/>
                </a:solidFill>
                <a:latin typeface="Trebuchet MS"/>
                <a:cs typeface="Trebuchet MS"/>
              </a:rPr>
              <a:t>INTERACCIÓN</a:t>
            </a:r>
            <a:endParaRPr dirty="0">
              <a:latin typeface="Trebuchet MS"/>
              <a:cs typeface="Trebuchet MS"/>
            </a:endParaRPr>
          </a:p>
        </p:txBody>
      </p:sp>
      <p:sp>
        <p:nvSpPr>
          <p:cNvPr id="7" name="object 7"/>
          <p:cNvSpPr/>
          <p:nvPr/>
        </p:nvSpPr>
        <p:spPr>
          <a:xfrm>
            <a:off x="1331975" y="3125723"/>
            <a:ext cx="1499870" cy="502920"/>
          </a:xfrm>
          <a:custGeom>
            <a:avLst/>
            <a:gdLst/>
            <a:ahLst/>
            <a:cxnLst/>
            <a:rect l="l" t="t" r="r" b="b"/>
            <a:pathLst>
              <a:path w="1499870" h="502920">
                <a:moveTo>
                  <a:pt x="1415796" y="0"/>
                </a:moveTo>
                <a:lnTo>
                  <a:pt x="83820" y="0"/>
                </a:lnTo>
                <a:lnTo>
                  <a:pt x="51167" y="6578"/>
                </a:lnTo>
                <a:lnTo>
                  <a:pt x="24526" y="24526"/>
                </a:lnTo>
                <a:lnTo>
                  <a:pt x="6578" y="51167"/>
                </a:lnTo>
                <a:lnTo>
                  <a:pt x="0" y="83819"/>
                </a:lnTo>
                <a:lnTo>
                  <a:pt x="0" y="419100"/>
                </a:lnTo>
                <a:lnTo>
                  <a:pt x="6578" y="451699"/>
                </a:lnTo>
                <a:lnTo>
                  <a:pt x="24526" y="478345"/>
                </a:lnTo>
                <a:lnTo>
                  <a:pt x="51167" y="496323"/>
                </a:lnTo>
                <a:lnTo>
                  <a:pt x="83820" y="502919"/>
                </a:lnTo>
                <a:lnTo>
                  <a:pt x="1415796" y="502919"/>
                </a:lnTo>
                <a:lnTo>
                  <a:pt x="1448395" y="496323"/>
                </a:lnTo>
                <a:lnTo>
                  <a:pt x="1475041" y="478345"/>
                </a:lnTo>
                <a:lnTo>
                  <a:pt x="1493019" y="451699"/>
                </a:lnTo>
                <a:lnTo>
                  <a:pt x="1499616" y="419100"/>
                </a:lnTo>
                <a:lnTo>
                  <a:pt x="1499616" y="83819"/>
                </a:lnTo>
                <a:lnTo>
                  <a:pt x="1493019" y="51167"/>
                </a:lnTo>
                <a:lnTo>
                  <a:pt x="1475041" y="24526"/>
                </a:lnTo>
                <a:lnTo>
                  <a:pt x="1448395" y="6578"/>
                </a:lnTo>
                <a:lnTo>
                  <a:pt x="1415796" y="0"/>
                </a:lnTo>
                <a:close/>
              </a:path>
            </a:pathLst>
          </a:custGeom>
          <a:solidFill>
            <a:srgbClr val="258AC9"/>
          </a:solidFill>
        </p:spPr>
        <p:txBody>
          <a:bodyPr wrap="square" lIns="0" tIns="0" rIns="0" bIns="0" rtlCol="0"/>
          <a:lstStyle/>
          <a:p>
            <a:endParaRPr/>
          </a:p>
        </p:txBody>
      </p:sp>
      <p:sp>
        <p:nvSpPr>
          <p:cNvPr id="8" name="object 8"/>
          <p:cNvSpPr txBox="1"/>
          <p:nvPr/>
        </p:nvSpPr>
        <p:spPr>
          <a:xfrm>
            <a:off x="1457325" y="3113912"/>
            <a:ext cx="1248410" cy="513080"/>
          </a:xfrm>
          <a:prstGeom prst="rect">
            <a:avLst/>
          </a:prstGeom>
        </p:spPr>
        <p:txBody>
          <a:bodyPr vert="horz" wrap="square" lIns="0" tIns="12065" rIns="0" bIns="0" rtlCol="0">
            <a:spAutoFit/>
          </a:bodyPr>
          <a:lstStyle/>
          <a:p>
            <a:pPr marL="472440" marR="5080" indent="-460375">
              <a:lnSpc>
                <a:spcPct val="100000"/>
              </a:lnSpc>
              <a:spcBef>
                <a:spcPts val="95"/>
              </a:spcBef>
            </a:pPr>
            <a:r>
              <a:rPr sz="1600" spc="-95" dirty="0">
                <a:solidFill>
                  <a:srgbClr val="FFFFFF"/>
                </a:solidFill>
                <a:latin typeface="Trebuchet MS"/>
                <a:cs typeface="Trebuchet MS"/>
              </a:rPr>
              <a:t>Está </a:t>
            </a:r>
            <a:r>
              <a:rPr sz="1600" spc="-100" dirty="0">
                <a:solidFill>
                  <a:srgbClr val="FFFFFF"/>
                </a:solidFill>
                <a:latin typeface="Trebuchet MS"/>
                <a:cs typeface="Trebuchet MS"/>
              </a:rPr>
              <a:t>conectada  </a:t>
            </a:r>
            <a:r>
              <a:rPr sz="1600" spc="-55" dirty="0">
                <a:solidFill>
                  <a:srgbClr val="FFFFFF"/>
                </a:solidFill>
                <a:latin typeface="Trebuchet MS"/>
                <a:cs typeface="Trebuchet MS"/>
              </a:rPr>
              <a:t>con</a:t>
            </a:r>
            <a:endParaRPr sz="1600" dirty="0">
              <a:latin typeface="Trebuchet MS"/>
              <a:cs typeface="Trebuchet MS"/>
            </a:endParaRPr>
          </a:p>
        </p:txBody>
      </p:sp>
      <p:sp>
        <p:nvSpPr>
          <p:cNvPr id="9" name="object 9"/>
          <p:cNvSpPr txBox="1"/>
          <p:nvPr/>
        </p:nvSpPr>
        <p:spPr>
          <a:xfrm>
            <a:off x="330200" y="4182567"/>
            <a:ext cx="1685289" cy="239395"/>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585858"/>
                </a:solidFill>
                <a:latin typeface="Trebuchet MS"/>
                <a:cs typeface="Trebuchet MS"/>
              </a:rPr>
              <a:t>Otros </a:t>
            </a:r>
            <a:r>
              <a:rPr sz="1400" spc="-45" dirty="0">
                <a:solidFill>
                  <a:srgbClr val="585858"/>
                </a:solidFill>
                <a:latin typeface="Trebuchet MS"/>
                <a:cs typeface="Trebuchet MS"/>
              </a:rPr>
              <a:t>textos </a:t>
            </a:r>
            <a:r>
              <a:rPr sz="1400" spc="-15" dirty="0">
                <a:solidFill>
                  <a:srgbClr val="585858"/>
                </a:solidFill>
                <a:latin typeface="Trebuchet MS"/>
                <a:cs typeface="Trebuchet MS"/>
              </a:rPr>
              <a:t>por</a:t>
            </a:r>
            <a:r>
              <a:rPr sz="1400" spc="-210" dirty="0">
                <a:solidFill>
                  <a:srgbClr val="585858"/>
                </a:solidFill>
                <a:latin typeface="Trebuchet MS"/>
                <a:cs typeface="Trebuchet MS"/>
              </a:rPr>
              <a:t> </a:t>
            </a:r>
            <a:r>
              <a:rPr sz="1400" spc="-70" dirty="0">
                <a:solidFill>
                  <a:srgbClr val="585858"/>
                </a:solidFill>
                <a:latin typeface="Trebuchet MS"/>
                <a:cs typeface="Trebuchet MS"/>
              </a:rPr>
              <a:t>venir</a:t>
            </a:r>
            <a:endParaRPr sz="1400">
              <a:latin typeface="Trebuchet MS"/>
              <a:cs typeface="Trebuchet MS"/>
            </a:endParaRPr>
          </a:p>
        </p:txBody>
      </p:sp>
      <p:sp>
        <p:nvSpPr>
          <p:cNvPr id="10" name="object 10"/>
          <p:cNvSpPr/>
          <p:nvPr/>
        </p:nvSpPr>
        <p:spPr>
          <a:xfrm>
            <a:off x="1187196" y="3623183"/>
            <a:ext cx="897890" cy="532765"/>
          </a:xfrm>
          <a:custGeom>
            <a:avLst/>
            <a:gdLst/>
            <a:ahLst/>
            <a:cxnLst/>
            <a:rect l="l" t="t" r="r" b="b"/>
            <a:pathLst>
              <a:path w="897889" h="532764">
                <a:moveTo>
                  <a:pt x="46304" y="460819"/>
                </a:moveTo>
                <a:lnTo>
                  <a:pt x="0" y="532320"/>
                </a:lnTo>
                <a:lnTo>
                  <a:pt x="84962" y="526465"/>
                </a:lnTo>
                <a:lnTo>
                  <a:pt x="72652" y="505561"/>
                </a:lnTo>
                <a:lnTo>
                  <a:pt x="57937" y="505561"/>
                </a:lnTo>
                <a:lnTo>
                  <a:pt x="51485" y="494614"/>
                </a:lnTo>
                <a:lnTo>
                  <a:pt x="62413" y="488175"/>
                </a:lnTo>
                <a:lnTo>
                  <a:pt x="46304" y="460819"/>
                </a:lnTo>
                <a:close/>
              </a:path>
              <a:path w="897889" h="532764">
                <a:moveTo>
                  <a:pt x="62413" y="488175"/>
                </a:moveTo>
                <a:lnTo>
                  <a:pt x="51485" y="494614"/>
                </a:lnTo>
                <a:lnTo>
                  <a:pt x="57937" y="505561"/>
                </a:lnTo>
                <a:lnTo>
                  <a:pt x="68861" y="499124"/>
                </a:lnTo>
                <a:lnTo>
                  <a:pt x="62413" y="488175"/>
                </a:lnTo>
                <a:close/>
              </a:path>
              <a:path w="897889" h="532764">
                <a:moveTo>
                  <a:pt x="68861" y="499124"/>
                </a:moveTo>
                <a:lnTo>
                  <a:pt x="57937" y="505561"/>
                </a:lnTo>
                <a:lnTo>
                  <a:pt x="72652" y="505561"/>
                </a:lnTo>
                <a:lnTo>
                  <a:pt x="68861" y="499124"/>
                </a:lnTo>
                <a:close/>
              </a:path>
              <a:path w="897889" h="532764">
                <a:moveTo>
                  <a:pt x="890904" y="0"/>
                </a:moveTo>
                <a:lnTo>
                  <a:pt x="62413" y="488175"/>
                </a:lnTo>
                <a:lnTo>
                  <a:pt x="68861" y="499124"/>
                </a:lnTo>
                <a:lnTo>
                  <a:pt x="897381" y="10921"/>
                </a:lnTo>
                <a:lnTo>
                  <a:pt x="890904" y="0"/>
                </a:lnTo>
                <a:close/>
              </a:path>
            </a:pathLst>
          </a:custGeom>
          <a:solidFill>
            <a:srgbClr val="497DBA"/>
          </a:solidFill>
        </p:spPr>
        <p:txBody>
          <a:bodyPr wrap="square" lIns="0" tIns="0" rIns="0" bIns="0" rtlCol="0"/>
          <a:lstStyle/>
          <a:p>
            <a:endParaRPr/>
          </a:p>
        </p:txBody>
      </p:sp>
      <p:sp>
        <p:nvSpPr>
          <p:cNvPr id="11" name="object 11"/>
          <p:cNvSpPr txBox="1"/>
          <p:nvPr/>
        </p:nvSpPr>
        <p:spPr>
          <a:xfrm>
            <a:off x="2376932" y="4182567"/>
            <a:ext cx="1447800" cy="452755"/>
          </a:xfrm>
          <a:prstGeom prst="rect">
            <a:avLst/>
          </a:prstGeom>
        </p:spPr>
        <p:txBody>
          <a:bodyPr vert="horz" wrap="square" lIns="0" tIns="12700" rIns="0" bIns="0" rtlCol="0">
            <a:spAutoFit/>
          </a:bodyPr>
          <a:lstStyle/>
          <a:p>
            <a:pPr marL="12700" marR="5080">
              <a:lnSpc>
                <a:spcPct val="100000"/>
              </a:lnSpc>
              <a:spcBef>
                <a:spcPts val="100"/>
              </a:spcBef>
            </a:pPr>
            <a:r>
              <a:rPr sz="1400" spc="-65" dirty="0">
                <a:solidFill>
                  <a:srgbClr val="585858"/>
                </a:solidFill>
                <a:latin typeface="Trebuchet MS"/>
                <a:cs typeface="Trebuchet MS"/>
              </a:rPr>
              <a:t>Posibles </a:t>
            </a:r>
            <a:r>
              <a:rPr sz="1400" spc="-80" dirty="0">
                <a:solidFill>
                  <a:srgbClr val="585858"/>
                </a:solidFill>
                <a:latin typeface="Trebuchet MS"/>
                <a:cs typeface="Trebuchet MS"/>
              </a:rPr>
              <a:t>respuestas,  </a:t>
            </a:r>
            <a:r>
              <a:rPr sz="1400" spc="-30" dirty="0">
                <a:solidFill>
                  <a:srgbClr val="585858"/>
                </a:solidFill>
                <a:latin typeface="Trebuchet MS"/>
                <a:cs typeface="Trebuchet MS"/>
              </a:rPr>
              <a:t>objeciones…</a:t>
            </a:r>
            <a:endParaRPr sz="1400" dirty="0">
              <a:latin typeface="Trebuchet MS"/>
              <a:cs typeface="Trebuchet MS"/>
            </a:endParaRPr>
          </a:p>
        </p:txBody>
      </p:sp>
      <p:sp>
        <p:nvSpPr>
          <p:cNvPr id="12" name="object 12"/>
          <p:cNvSpPr/>
          <p:nvPr/>
        </p:nvSpPr>
        <p:spPr>
          <a:xfrm>
            <a:off x="2077973" y="3623564"/>
            <a:ext cx="694055" cy="532130"/>
          </a:xfrm>
          <a:custGeom>
            <a:avLst/>
            <a:gdLst/>
            <a:ahLst/>
            <a:cxnLst/>
            <a:rect l="l" t="t" r="r" b="b"/>
            <a:pathLst>
              <a:path w="694055" h="532129">
                <a:moveTo>
                  <a:pt x="629494" y="490755"/>
                </a:moveTo>
                <a:lnTo>
                  <a:pt x="610234" y="515988"/>
                </a:lnTo>
                <a:lnTo>
                  <a:pt x="693927" y="531939"/>
                </a:lnTo>
                <a:lnTo>
                  <a:pt x="677530" y="498449"/>
                </a:lnTo>
                <a:lnTo>
                  <a:pt x="639571" y="498449"/>
                </a:lnTo>
                <a:lnTo>
                  <a:pt x="629494" y="490755"/>
                </a:lnTo>
                <a:close/>
              </a:path>
              <a:path w="694055" h="532129">
                <a:moveTo>
                  <a:pt x="637209" y="480647"/>
                </a:moveTo>
                <a:lnTo>
                  <a:pt x="629494" y="490755"/>
                </a:lnTo>
                <a:lnTo>
                  <a:pt x="639571" y="498449"/>
                </a:lnTo>
                <a:lnTo>
                  <a:pt x="647319" y="488365"/>
                </a:lnTo>
                <a:lnTo>
                  <a:pt x="637209" y="480647"/>
                </a:lnTo>
                <a:close/>
              </a:path>
              <a:path w="694055" h="532129">
                <a:moveTo>
                  <a:pt x="656463" y="455422"/>
                </a:moveTo>
                <a:lnTo>
                  <a:pt x="637209" y="480647"/>
                </a:lnTo>
                <a:lnTo>
                  <a:pt x="647319" y="488365"/>
                </a:lnTo>
                <a:lnTo>
                  <a:pt x="639571" y="498449"/>
                </a:lnTo>
                <a:lnTo>
                  <a:pt x="677530" y="498449"/>
                </a:lnTo>
                <a:lnTo>
                  <a:pt x="656463" y="455422"/>
                </a:lnTo>
                <a:close/>
              </a:path>
              <a:path w="694055" h="532129">
                <a:moveTo>
                  <a:pt x="7619" y="0"/>
                </a:moveTo>
                <a:lnTo>
                  <a:pt x="0" y="10160"/>
                </a:lnTo>
                <a:lnTo>
                  <a:pt x="629494" y="490755"/>
                </a:lnTo>
                <a:lnTo>
                  <a:pt x="637209" y="480647"/>
                </a:lnTo>
                <a:lnTo>
                  <a:pt x="7619" y="0"/>
                </a:lnTo>
                <a:close/>
              </a:path>
            </a:pathLst>
          </a:custGeom>
          <a:solidFill>
            <a:srgbClr val="497DBA"/>
          </a:solidFill>
        </p:spPr>
        <p:txBody>
          <a:bodyPr wrap="square" lIns="0" tIns="0" rIns="0" bIns="0" rtlCol="0"/>
          <a:lstStyle/>
          <a:p>
            <a:endParaRPr/>
          </a:p>
        </p:txBody>
      </p:sp>
      <p:sp>
        <p:nvSpPr>
          <p:cNvPr id="13" name="object 13"/>
          <p:cNvSpPr/>
          <p:nvPr/>
        </p:nvSpPr>
        <p:spPr>
          <a:xfrm>
            <a:off x="2196083" y="2592577"/>
            <a:ext cx="1185545" cy="515620"/>
          </a:xfrm>
          <a:custGeom>
            <a:avLst/>
            <a:gdLst/>
            <a:ahLst/>
            <a:cxnLst/>
            <a:rect l="l" t="t" r="r" b="b"/>
            <a:pathLst>
              <a:path w="1185545" h="515619">
                <a:moveTo>
                  <a:pt x="55118" y="445389"/>
                </a:moveTo>
                <a:lnTo>
                  <a:pt x="0" y="510286"/>
                </a:lnTo>
                <a:lnTo>
                  <a:pt x="85090" y="515493"/>
                </a:lnTo>
                <a:lnTo>
                  <a:pt x="74719" y="491236"/>
                </a:lnTo>
                <a:lnTo>
                  <a:pt x="60960" y="491236"/>
                </a:lnTo>
                <a:lnTo>
                  <a:pt x="55880" y="479552"/>
                </a:lnTo>
                <a:lnTo>
                  <a:pt x="67588" y="474557"/>
                </a:lnTo>
                <a:lnTo>
                  <a:pt x="55118" y="445389"/>
                </a:lnTo>
                <a:close/>
              </a:path>
              <a:path w="1185545" h="515619">
                <a:moveTo>
                  <a:pt x="67588" y="474557"/>
                </a:moveTo>
                <a:lnTo>
                  <a:pt x="55880" y="479552"/>
                </a:lnTo>
                <a:lnTo>
                  <a:pt x="60960" y="491236"/>
                </a:lnTo>
                <a:lnTo>
                  <a:pt x="72596" y="486272"/>
                </a:lnTo>
                <a:lnTo>
                  <a:pt x="67588" y="474557"/>
                </a:lnTo>
                <a:close/>
              </a:path>
              <a:path w="1185545" h="515619">
                <a:moveTo>
                  <a:pt x="72596" y="486272"/>
                </a:moveTo>
                <a:lnTo>
                  <a:pt x="60960" y="491236"/>
                </a:lnTo>
                <a:lnTo>
                  <a:pt x="74719" y="491236"/>
                </a:lnTo>
                <a:lnTo>
                  <a:pt x="72596" y="486272"/>
                </a:lnTo>
                <a:close/>
              </a:path>
              <a:path w="1185545" h="515619">
                <a:moveTo>
                  <a:pt x="1180083" y="0"/>
                </a:moveTo>
                <a:lnTo>
                  <a:pt x="67588" y="474557"/>
                </a:lnTo>
                <a:lnTo>
                  <a:pt x="72596" y="486272"/>
                </a:lnTo>
                <a:lnTo>
                  <a:pt x="1185164" y="11684"/>
                </a:lnTo>
                <a:lnTo>
                  <a:pt x="1180083" y="0"/>
                </a:lnTo>
                <a:close/>
              </a:path>
            </a:pathLst>
          </a:custGeom>
          <a:solidFill>
            <a:srgbClr val="258AC9"/>
          </a:solidFill>
        </p:spPr>
        <p:txBody>
          <a:bodyPr wrap="square" lIns="0" tIns="0" rIns="0" bIns="0" rtlCol="0"/>
          <a:lstStyle/>
          <a:p>
            <a:endParaRPr/>
          </a:p>
        </p:txBody>
      </p:sp>
      <p:sp>
        <p:nvSpPr>
          <p:cNvPr id="14" name="object 14"/>
          <p:cNvSpPr/>
          <p:nvPr/>
        </p:nvSpPr>
        <p:spPr>
          <a:xfrm>
            <a:off x="6155435" y="3142488"/>
            <a:ext cx="1477010" cy="504825"/>
          </a:xfrm>
          <a:custGeom>
            <a:avLst/>
            <a:gdLst/>
            <a:ahLst/>
            <a:cxnLst/>
            <a:rect l="l" t="t" r="r" b="b"/>
            <a:pathLst>
              <a:path w="1477009" h="504825">
                <a:moveTo>
                  <a:pt x="1392682" y="0"/>
                </a:moveTo>
                <a:lnTo>
                  <a:pt x="84074" y="0"/>
                </a:lnTo>
                <a:lnTo>
                  <a:pt x="51327" y="6600"/>
                </a:lnTo>
                <a:lnTo>
                  <a:pt x="24606" y="24606"/>
                </a:lnTo>
                <a:lnTo>
                  <a:pt x="6600" y="51327"/>
                </a:lnTo>
                <a:lnTo>
                  <a:pt x="0" y="84074"/>
                </a:lnTo>
                <a:lnTo>
                  <a:pt x="0" y="420370"/>
                </a:lnTo>
                <a:lnTo>
                  <a:pt x="6600" y="453116"/>
                </a:lnTo>
                <a:lnTo>
                  <a:pt x="24606" y="479837"/>
                </a:lnTo>
                <a:lnTo>
                  <a:pt x="51327" y="497843"/>
                </a:lnTo>
                <a:lnTo>
                  <a:pt x="84074" y="504444"/>
                </a:lnTo>
                <a:lnTo>
                  <a:pt x="1392682" y="504444"/>
                </a:lnTo>
                <a:lnTo>
                  <a:pt x="1425428" y="497843"/>
                </a:lnTo>
                <a:lnTo>
                  <a:pt x="1452149" y="479837"/>
                </a:lnTo>
                <a:lnTo>
                  <a:pt x="1470155" y="453116"/>
                </a:lnTo>
                <a:lnTo>
                  <a:pt x="1476756" y="420370"/>
                </a:lnTo>
                <a:lnTo>
                  <a:pt x="1476756" y="84074"/>
                </a:lnTo>
                <a:lnTo>
                  <a:pt x="1470155" y="51327"/>
                </a:lnTo>
                <a:lnTo>
                  <a:pt x="1452149" y="24606"/>
                </a:lnTo>
                <a:lnTo>
                  <a:pt x="1425428" y="6600"/>
                </a:lnTo>
                <a:lnTo>
                  <a:pt x="1392682" y="0"/>
                </a:lnTo>
                <a:close/>
              </a:path>
            </a:pathLst>
          </a:custGeom>
          <a:solidFill>
            <a:srgbClr val="258AC9"/>
          </a:solidFill>
        </p:spPr>
        <p:txBody>
          <a:bodyPr wrap="square" lIns="0" tIns="0" rIns="0" bIns="0" rtlCol="0"/>
          <a:lstStyle/>
          <a:p>
            <a:endParaRPr/>
          </a:p>
        </p:txBody>
      </p:sp>
      <p:sp>
        <p:nvSpPr>
          <p:cNvPr id="15" name="object 15"/>
          <p:cNvSpPr txBox="1"/>
          <p:nvPr/>
        </p:nvSpPr>
        <p:spPr>
          <a:xfrm>
            <a:off x="6463665" y="3131057"/>
            <a:ext cx="862330" cy="513080"/>
          </a:xfrm>
          <a:prstGeom prst="rect">
            <a:avLst/>
          </a:prstGeom>
        </p:spPr>
        <p:txBody>
          <a:bodyPr vert="horz" wrap="square" lIns="0" tIns="12065" rIns="0" bIns="0" rtlCol="0">
            <a:spAutoFit/>
          </a:bodyPr>
          <a:lstStyle/>
          <a:p>
            <a:pPr marL="227329" marR="5080" indent="-215265">
              <a:lnSpc>
                <a:spcPct val="100000"/>
              </a:lnSpc>
              <a:spcBef>
                <a:spcPts val="95"/>
              </a:spcBef>
            </a:pPr>
            <a:r>
              <a:rPr sz="1600" spc="-75" dirty="0">
                <a:solidFill>
                  <a:srgbClr val="FFFFFF"/>
                </a:solidFill>
                <a:latin typeface="Trebuchet MS"/>
                <a:cs typeface="Trebuchet MS"/>
              </a:rPr>
              <a:t>Se</a:t>
            </a:r>
            <a:r>
              <a:rPr sz="1600" spc="-95" dirty="0">
                <a:solidFill>
                  <a:srgbClr val="FFFFFF"/>
                </a:solidFill>
                <a:latin typeface="Trebuchet MS"/>
                <a:cs typeface="Trebuchet MS"/>
              </a:rPr>
              <a:t> </a:t>
            </a:r>
            <a:r>
              <a:rPr sz="1600" spc="-80" dirty="0">
                <a:solidFill>
                  <a:srgbClr val="FFFFFF"/>
                </a:solidFill>
                <a:latin typeface="Trebuchet MS"/>
                <a:cs typeface="Trebuchet MS"/>
              </a:rPr>
              <a:t>orienta  </a:t>
            </a:r>
            <a:r>
              <a:rPr sz="1600" spc="-120" dirty="0">
                <a:solidFill>
                  <a:srgbClr val="FFFFFF"/>
                </a:solidFill>
                <a:latin typeface="Trebuchet MS"/>
                <a:cs typeface="Trebuchet MS"/>
              </a:rPr>
              <a:t>hacia</a:t>
            </a:r>
            <a:endParaRPr sz="1600" dirty="0">
              <a:latin typeface="Trebuchet MS"/>
              <a:cs typeface="Trebuchet MS"/>
            </a:endParaRPr>
          </a:p>
        </p:txBody>
      </p:sp>
      <p:sp>
        <p:nvSpPr>
          <p:cNvPr id="16" name="object 16"/>
          <p:cNvSpPr/>
          <p:nvPr/>
        </p:nvSpPr>
        <p:spPr>
          <a:xfrm>
            <a:off x="5518403" y="3565905"/>
            <a:ext cx="642620" cy="559435"/>
          </a:xfrm>
          <a:custGeom>
            <a:avLst/>
            <a:gdLst/>
            <a:ahLst/>
            <a:cxnLst/>
            <a:rect l="l" t="t" r="r" b="b"/>
            <a:pathLst>
              <a:path w="642620" h="559435">
                <a:moveTo>
                  <a:pt x="32512" y="480517"/>
                </a:moveTo>
                <a:lnTo>
                  <a:pt x="0" y="559244"/>
                </a:lnTo>
                <a:lnTo>
                  <a:pt x="82550" y="538035"/>
                </a:lnTo>
                <a:lnTo>
                  <a:pt x="68949" y="522401"/>
                </a:lnTo>
                <a:lnTo>
                  <a:pt x="52070" y="522401"/>
                </a:lnTo>
                <a:lnTo>
                  <a:pt x="43815" y="512813"/>
                </a:lnTo>
                <a:lnTo>
                  <a:pt x="53379" y="504504"/>
                </a:lnTo>
                <a:lnTo>
                  <a:pt x="32512" y="480517"/>
                </a:lnTo>
                <a:close/>
              </a:path>
              <a:path w="642620" h="559435">
                <a:moveTo>
                  <a:pt x="53379" y="504504"/>
                </a:moveTo>
                <a:lnTo>
                  <a:pt x="43815" y="512813"/>
                </a:lnTo>
                <a:lnTo>
                  <a:pt x="52070" y="522401"/>
                </a:lnTo>
                <a:lnTo>
                  <a:pt x="61685" y="514051"/>
                </a:lnTo>
                <a:lnTo>
                  <a:pt x="53379" y="504504"/>
                </a:lnTo>
                <a:close/>
              </a:path>
              <a:path w="642620" h="559435">
                <a:moveTo>
                  <a:pt x="61685" y="514051"/>
                </a:moveTo>
                <a:lnTo>
                  <a:pt x="52070" y="522401"/>
                </a:lnTo>
                <a:lnTo>
                  <a:pt x="68949" y="522401"/>
                </a:lnTo>
                <a:lnTo>
                  <a:pt x="61685" y="514051"/>
                </a:lnTo>
                <a:close/>
              </a:path>
              <a:path w="642620" h="559435">
                <a:moveTo>
                  <a:pt x="634111" y="0"/>
                </a:moveTo>
                <a:lnTo>
                  <a:pt x="53379" y="504504"/>
                </a:lnTo>
                <a:lnTo>
                  <a:pt x="61685" y="514051"/>
                </a:lnTo>
                <a:lnTo>
                  <a:pt x="642493" y="9652"/>
                </a:lnTo>
                <a:lnTo>
                  <a:pt x="634111" y="0"/>
                </a:lnTo>
                <a:close/>
              </a:path>
            </a:pathLst>
          </a:custGeom>
          <a:solidFill>
            <a:srgbClr val="497DBA"/>
          </a:solidFill>
        </p:spPr>
        <p:txBody>
          <a:bodyPr wrap="square" lIns="0" tIns="0" rIns="0" bIns="0" rtlCol="0"/>
          <a:lstStyle/>
          <a:p>
            <a:endParaRPr/>
          </a:p>
        </p:txBody>
      </p:sp>
      <p:sp>
        <p:nvSpPr>
          <p:cNvPr id="17" name="object 17"/>
          <p:cNvSpPr txBox="1"/>
          <p:nvPr/>
        </p:nvSpPr>
        <p:spPr>
          <a:xfrm>
            <a:off x="4566665" y="4152391"/>
            <a:ext cx="1602105" cy="453390"/>
          </a:xfrm>
          <a:prstGeom prst="rect">
            <a:avLst/>
          </a:prstGeom>
        </p:spPr>
        <p:txBody>
          <a:bodyPr vert="horz" wrap="square" lIns="0" tIns="12700" rIns="0" bIns="0" rtlCol="0">
            <a:spAutoFit/>
          </a:bodyPr>
          <a:lstStyle/>
          <a:p>
            <a:pPr marL="12700" marR="5080">
              <a:lnSpc>
                <a:spcPct val="100000"/>
              </a:lnSpc>
              <a:spcBef>
                <a:spcPts val="100"/>
              </a:spcBef>
            </a:pPr>
            <a:r>
              <a:rPr sz="1400" spc="-60" dirty="0">
                <a:solidFill>
                  <a:srgbClr val="585858"/>
                </a:solidFill>
                <a:latin typeface="Trebuchet MS"/>
                <a:cs typeface="Trebuchet MS"/>
              </a:rPr>
              <a:t>Textos</a:t>
            </a:r>
            <a:r>
              <a:rPr sz="1400" spc="-140" dirty="0">
                <a:solidFill>
                  <a:srgbClr val="585858"/>
                </a:solidFill>
                <a:latin typeface="Trebuchet MS"/>
                <a:cs typeface="Trebuchet MS"/>
              </a:rPr>
              <a:t> </a:t>
            </a:r>
            <a:r>
              <a:rPr sz="1400" spc="-65" dirty="0">
                <a:solidFill>
                  <a:srgbClr val="585858"/>
                </a:solidFill>
                <a:latin typeface="Trebuchet MS"/>
                <a:cs typeface="Trebuchet MS"/>
              </a:rPr>
              <a:t>anteriormente  </a:t>
            </a:r>
            <a:r>
              <a:rPr sz="1400" spc="-45" dirty="0">
                <a:solidFill>
                  <a:srgbClr val="585858"/>
                </a:solidFill>
                <a:latin typeface="Trebuchet MS"/>
                <a:cs typeface="Trebuchet MS"/>
              </a:rPr>
              <a:t>producidos</a:t>
            </a:r>
            <a:endParaRPr sz="1400" dirty="0">
              <a:latin typeface="Trebuchet MS"/>
              <a:cs typeface="Trebuchet MS"/>
            </a:endParaRPr>
          </a:p>
        </p:txBody>
      </p:sp>
      <p:sp>
        <p:nvSpPr>
          <p:cNvPr id="18" name="object 18"/>
          <p:cNvSpPr txBox="1"/>
          <p:nvPr/>
        </p:nvSpPr>
        <p:spPr>
          <a:xfrm>
            <a:off x="6734302" y="3825646"/>
            <a:ext cx="891540" cy="391160"/>
          </a:xfrm>
          <a:prstGeom prst="rect">
            <a:avLst/>
          </a:prstGeom>
        </p:spPr>
        <p:txBody>
          <a:bodyPr vert="horz" wrap="square" lIns="0" tIns="12700" rIns="0" bIns="0" rtlCol="0">
            <a:spAutoFit/>
          </a:bodyPr>
          <a:lstStyle/>
          <a:p>
            <a:pPr marL="12700" marR="5080">
              <a:lnSpc>
                <a:spcPct val="100000"/>
              </a:lnSpc>
              <a:spcBef>
                <a:spcPts val="100"/>
              </a:spcBef>
            </a:pPr>
            <a:r>
              <a:rPr sz="1200" spc="-60" dirty="0">
                <a:solidFill>
                  <a:srgbClr val="585858"/>
                </a:solidFill>
                <a:latin typeface="Trebuchet MS"/>
                <a:cs typeface="Trebuchet MS"/>
              </a:rPr>
              <a:t>Alude,</a:t>
            </a:r>
            <a:r>
              <a:rPr sz="1200" spc="-215" dirty="0">
                <a:solidFill>
                  <a:srgbClr val="585858"/>
                </a:solidFill>
                <a:latin typeface="Trebuchet MS"/>
                <a:cs typeface="Trebuchet MS"/>
              </a:rPr>
              <a:t> </a:t>
            </a:r>
            <a:r>
              <a:rPr sz="1200" spc="-90" dirty="0">
                <a:solidFill>
                  <a:srgbClr val="585858"/>
                </a:solidFill>
                <a:latin typeface="Trebuchet MS"/>
                <a:cs typeface="Trebuchet MS"/>
              </a:rPr>
              <a:t>replica,  </a:t>
            </a:r>
            <a:r>
              <a:rPr sz="1200" spc="-120" dirty="0">
                <a:solidFill>
                  <a:srgbClr val="585858"/>
                </a:solidFill>
                <a:latin typeface="Trebuchet MS"/>
                <a:cs typeface="Trebuchet MS"/>
              </a:rPr>
              <a:t>objeta...</a:t>
            </a:r>
            <a:endParaRPr sz="1200" dirty="0">
              <a:latin typeface="Trebuchet MS"/>
              <a:cs typeface="Trebuchet MS"/>
            </a:endParaRPr>
          </a:p>
        </p:txBody>
      </p:sp>
      <p:sp>
        <p:nvSpPr>
          <p:cNvPr id="19" name="object 19"/>
          <p:cNvSpPr txBox="1"/>
          <p:nvPr/>
        </p:nvSpPr>
        <p:spPr>
          <a:xfrm>
            <a:off x="6730110" y="4430674"/>
            <a:ext cx="1241425" cy="391160"/>
          </a:xfrm>
          <a:prstGeom prst="rect">
            <a:avLst/>
          </a:prstGeom>
        </p:spPr>
        <p:txBody>
          <a:bodyPr vert="horz" wrap="square" lIns="0" tIns="12700" rIns="0" bIns="0" rtlCol="0">
            <a:spAutoFit/>
          </a:bodyPr>
          <a:lstStyle/>
          <a:p>
            <a:pPr marL="12700" marR="5080">
              <a:lnSpc>
                <a:spcPct val="100000"/>
              </a:lnSpc>
              <a:spcBef>
                <a:spcPts val="100"/>
              </a:spcBef>
            </a:pPr>
            <a:r>
              <a:rPr sz="1200" spc="-60" dirty="0">
                <a:solidFill>
                  <a:srgbClr val="585858"/>
                </a:solidFill>
                <a:latin typeface="Trebuchet MS"/>
                <a:cs typeface="Trebuchet MS"/>
              </a:rPr>
              <a:t>Busca </a:t>
            </a:r>
            <a:r>
              <a:rPr sz="1200" spc="-85" dirty="0">
                <a:solidFill>
                  <a:srgbClr val="585858"/>
                </a:solidFill>
                <a:latin typeface="Trebuchet MS"/>
                <a:cs typeface="Trebuchet MS"/>
              </a:rPr>
              <a:t>apoyo,</a:t>
            </a:r>
            <a:r>
              <a:rPr sz="1200" spc="-170" dirty="0">
                <a:solidFill>
                  <a:srgbClr val="585858"/>
                </a:solidFill>
                <a:latin typeface="Trebuchet MS"/>
                <a:cs typeface="Trebuchet MS"/>
              </a:rPr>
              <a:t> </a:t>
            </a:r>
            <a:r>
              <a:rPr sz="1200" spc="-90" dirty="0">
                <a:solidFill>
                  <a:srgbClr val="585858"/>
                </a:solidFill>
                <a:latin typeface="Trebuchet MS"/>
                <a:cs typeface="Trebuchet MS"/>
              </a:rPr>
              <a:t>acude,  </a:t>
            </a:r>
            <a:r>
              <a:rPr lang="es-CO" sz="1200" spc="-90" dirty="0">
                <a:solidFill>
                  <a:srgbClr val="585858"/>
                </a:solidFill>
                <a:latin typeface="Trebuchet MS"/>
                <a:cs typeface="Trebuchet MS"/>
              </a:rPr>
              <a:t>interpreta, </a:t>
            </a:r>
            <a:r>
              <a:rPr lang="es-CO" sz="1200" spc="-120" dirty="0">
                <a:solidFill>
                  <a:srgbClr val="585858"/>
                </a:solidFill>
                <a:latin typeface="Trebuchet MS"/>
                <a:cs typeface="Trebuchet MS"/>
              </a:rPr>
              <a:t>analiza</a:t>
            </a:r>
            <a:r>
              <a:rPr sz="1200" spc="-120" dirty="0">
                <a:solidFill>
                  <a:srgbClr val="585858"/>
                </a:solidFill>
                <a:latin typeface="Trebuchet MS"/>
                <a:cs typeface="Trebuchet MS"/>
              </a:rPr>
              <a:t>...</a:t>
            </a:r>
            <a:endParaRPr sz="1200" dirty="0">
              <a:latin typeface="Trebuchet MS"/>
              <a:cs typeface="Trebuchet MS"/>
            </a:endParaRPr>
          </a:p>
        </p:txBody>
      </p:sp>
      <p:sp>
        <p:nvSpPr>
          <p:cNvPr id="20" name="object 20"/>
          <p:cNvSpPr/>
          <p:nvPr/>
        </p:nvSpPr>
        <p:spPr>
          <a:xfrm>
            <a:off x="6393179" y="3756659"/>
            <a:ext cx="327660" cy="1282065"/>
          </a:xfrm>
          <a:custGeom>
            <a:avLst/>
            <a:gdLst/>
            <a:ahLst/>
            <a:cxnLst/>
            <a:rect l="l" t="t" r="r" b="b"/>
            <a:pathLst>
              <a:path w="327659" h="1282064">
                <a:moveTo>
                  <a:pt x="327660" y="1281683"/>
                </a:moveTo>
                <a:lnTo>
                  <a:pt x="263913" y="1279538"/>
                </a:lnTo>
                <a:lnTo>
                  <a:pt x="211836" y="1273686"/>
                </a:lnTo>
                <a:lnTo>
                  <a:pt x="176712" y="1265007"/>
                </a:lnTo>
                <a:lnTo>
                  <a:pt x="163829" y="1254378"/>
                </a:lnTo>
                <a:lnTo>
                  <a:pt x="163829" y="668146"/>
                </a:lnTo>
                <a:lnTo>
                  <a:pt x="150947" y="657520"/>
                </a:lnTo>
                <a:lnTo>
                  <a:pt x="115824" y="648841"/>
                </a:lnTo>
                <a:lnTo>
                  <a:pt x="63746" y="642988"/>
                </a:lnTo>
                <a:lnTo>
                  <a:pt x="0" y="640841"/>
                </a:lnTo>
                <a:lnTo>
                  <a:pt x="63746" y="638695"/>
                </a:lnTo>
                <a:lnTo>
                  <a:pt x="115824" y="632842"/>
                </a:lnTo>
                <a:lnTo>
                  <a:pt x="150947" y="624163"/>
                </a:lnTo>
                <a:lnTo>
                  <a:pt x="163829" y="613536"/>
                </a:lnTo>
                <a:lnTo>
                  <a:pt x="163829" y="27304"/>
                </a:lnTo>
                <a:lnTo>
                  <a:pt x="176712" y="16662"/>
                </a:lnTo>
                <a:lnTo>
                  <a:pt x="211835" y="7985"/>
                </a:lnTo>
                <a:lnTo>
                  <a:pt x="263913" y="2141"/>
                </a:lnTo>
                <a:lnTo>
                  <a:pt x="327660" y="0"/>
                </a:lnTo>
              </a:path>
            </a:pathLst>
          </a:custGeom>
          <a:ln w="9144">
            <a:solidFill>
              <a:srgbClr val="2073A6"/>
            </a:solidFill>
          </a:ln>
        </p:spPr>
        <p:txBody>
          <a:bodyPr wrap="square" lIns="0" tIns="0" rIns="0" bIns="0" rtlCol="0"/>
          <a:lstStyle/>
          <a:p>
            <a:endParaRPr/>
          </a:p>
        </p:txBody>
      </p:sp>
      <p:sp>
        <p:nvSpPr>
          <p:cNvPr id="21" name="object 21"/>
          <p:cNvSpPr/>
          <p:nvPr/>
        </p:nvSpPr>
        <p:spPr>
          <a:xfrm>
            <a:off x="5684265" y="2592958"/>
            <a:ext cx="831850" cy="500380"/>
          </a:xfrm>
          <a:custGeom>
            <a:avLst/>
            <a:gdLst/>
            <a:ahLst/>
            <a:cxnLst/>
            <a:rect l="l" t="t" r="r" b="b"/>
            <a:pathLst>
              <a:path w="831850" h="500380">
                <a:moveTo>
                  <a:pt x="762654" y="466435"/>
                </a:moveTo>
                <a:lnTo>
                  <a:pt x="746379" y="493649"/>
                </a:lnTo>
                <a:lnTo>
                  <a:pt x="831341" y="499999"/>
                </a:lnTo>
                <a:lnTo>
                  <a:pt x="814058" y="472948"/>
                </a:lnTo>
                <a:lnTo>
                  <a:pt x="773557" y="472948"/>
                </a:lnTo>
                <a:lnTo>
                  <a:pt x="762654" y="466435"/>
                </a:lnTo>
                <a:close/>
              </a:path>
              <a:path w="831850" h="500380">
                <a:moveTo>
                  <a:pt x="769204" y="455482"/>
                </a:moveTo>
                <a:lnTo>
                  <a:pt x="762654" y="466435"/>
                </a:lnTo>
                <a:lnTo>
                  <a:pt x="773557" y="472948"/>
                </a:lnTo>
                <a:lnTo>
                  <a:pt x="780161" y="462026"/>
                </a:lnTo>
                <a:lnTo>
                  <a:pt x="769204" y="455482"/>
                </a:lnTo>
                <a:close/>
              </a:path>
              <a:path w="831850" h="500380">
                <a:moveTo>
                  <a:pt x="785495" y="428244"/>
                </a:moveTo>
                <a:lnTo>
                  <a:pt x="769204" y="455482"/>
                </a:lnTo>
                <a:lnTo>
                  <a:pt x="780161" y="462026"/>
                </a:lnTo>
                <a:lnTo>
                  <a:pt x="773557" y="472948"/>
                </a:lnTo>
                <a:lnTo>
                  <a:pt x="814058" y="472948"/>
                </a:lnTo>
                <a:lnTo>
                  <a:pt x="785495" y="428244"/>
                </a:lnTo>
                <a:close/>
              </a:path>
              <a:path w="831850" h="500380">
                <a:moveTo>
                  <a:pt x="6604" y="0"/>
                </a:moveTo>
                <a:lnTo>
                  <a:pt x="0" y="10922"/>
                </a:lnTo>
                <a:lnTo>
                  <a:pt x="762654" y="466435"/>
                </a:lnTo>
                <a:lnTo>
                  <a:pt x="769204" y="455482"/>
                </a:lnTo>
                <a:lnTo>
                  <a:pt x="6604" y="0"/>
                </a:lnTo>
                <a:close/>
              </a:path>
            </a:pathLst>
          </a:custGeom>
          <a:solidFill>
            <a:srgbClr val="548ED4"/>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38100">
              <a:lnSpc>
                <a:spcPct val="100000"/>
              </a:lnSpc>
              <a:spcBef>
                <a:spcPts val="105"/>
              </a:spcBef>
            </a:pPr>
            <a:r>
              <a:rPr spc="-25" dirty="0"/>
              <a:t>La palabra </a:t>
            </a:r>
            <a:r>
              <a:rPr spc="30" dirty="0"/>
              <a:t>entre</a:t>
            </a:r>
            <a:r>
              <a:rPr spc="-55" dirty="0"/>
              <a:t> </a:t>
            </a:r>
            <a:r>
              <a:rPr spc="-45" dirty="0"/>
              <a:t>comillas</a:t>
            </a:r>
          </a:p>
        </p:txBody>
      </p:sp>
      <p:sp>
        <p:nvSpPr>
          <p:cNvPr id="3" name="object 3"/>
          <p:cNvSpPr/>
          <p:nvPr/>
        </p:nvSpPr>
        <p:spPr>
          <a:xfrm>
            <a:off x="2537460" y="1344167"/>
            <a:ext cx="4069079" cy="612775"/>
          </a:xfrm>
          <a:custGeom>
            <a:avLst/>
            <a:gdLst/>
            <a:ahLst/>
            <a:cxnLst/>
            <a:rect l="l" t="t" r="r" b="b"/>
            <a:pathLst>
              <a:path w="4069079" h="612775">
                <a:moveTo>
                  <a:pt x="3966971" y="0"/>
                </a:moveTo>
                <a:lnTo>
                  <a:pt x="102107" y="0"/>
                </a:lnTo>
                <a:lnTo>
                  <a:pt x="62364" y="8024"/>
                </a:lnTo>
                <a:lnTo>
                  <a:pt x="29908" y="29908"/>
                </a:lnTo>
                <a:lnTo>
                  <a:pt x="8024" y="62364"/>
                </a:lnTo>
                <a:lnTo>
                  <a:pt x="0" y="102108"/>
                </a:lnTo>
                <a:lnTo>
                  <a:pt x="0" y="510540"/>
                </a:lnTo>
                <a:lnTo>
                  <a:pt x="8024" y="550283"/>
                </a:lnTo>
                <a:lnTo>
                  <a:pt x="29908" y="582739"/>
                </a:lnTo>
                <a:lnTo>
                  <a:pt x="62364" y="604623"/>
                </a:lnTo>
                <a:lnTo>
                  <a:pt x="102107" y="612648"/>
                </a:lnTo>
                <a:lnTo>
                  <a:pt x="3966971" y="612648"/>
                </a:lnTo>
                <a:lnTo>
                  <a:pt x="4006715" y="604623"/>
                </a:lnTo>
                <a:lnTo>
                  <a:pt x="4039171" y="582739"/>
                </a:lnTo>
                <a:lnTo>
                  <a:pt x="4061055" y="550283"/>
                </a:lnTo>
                <a:lnTo>
                  <a:pt x="4069080" y="510540"/>
                </a:lnTo>
                <a:lnTo>
                  <a:pt x="4069080" y="102108"/>
                </a:lnTo>
                <a:lnTo>
                  <a:pt x="4061055" y="62364"/>
                </a:lnTo>
                <a:lnTo>
                  <a:pt x="4039171" y="29908"/>
                </a:lnTo>
                <a:lnTo>
                  <a:pt x="4006715" y="8024"/>
                </a:lnTo>
                <a:lnTo>
                  <a:pt x="3966971" y="0"/>
                </a:lnTo>
                <a:close/>
              </a:path>
            </a:pathLst>
          </a:custGeom>
          <a:solidFill>
            <a:srgbClr val="258AC9"/>
          </a:solidFill>
        </p:spPr>
        <p:txBody>
          <a:bodyPr wrap="square" lIns="0" tIns="0" rIns="0" bIns="0" rtlCol="0"/>
          <a:lstStyle/>
          <a:p>
            <a:endParaRPr/>
          </a:p>
        </p:txBody>
      </p:sp>
      <p:sp>
        <p:nvSpPr>
          <p:cNvPr id="4" name="object 4"/>
          <p:cNvSpPr txBox="1"/>
          <p:nvPr/>
        </p:nvSpPr>
        <p:spPr>
          <a:xfrm>
            <a:off x="3185541" y="1491741"/>
            <a:ext cx="2771140" cy="299720"/>
          </a:xfrm>
          <a:prstGeom prst="rect">
            <a:avLst/>
          </a:prstGeom>
        </p:spPr>
        <p:txBody>
          <a:bodyPr vert="horz" wrap="square" lIns="0" tIns="12700" rIns="0" bIns="0" rtlCol="0">
            <a:spAutoFit/>
          </a:bodyPr>
          <a:lstStyle/>
          <a:p>
            <a:pPr marL="12700">
              <a:lnSpc>
                <a:spcPct val="100000"/>
              </a:lnSpc>
              <a:spcBef>
                <a:spcPts val="100"/>
              </a:spcBef>
            </a:pPr>
            <a:r>
              <a:rPr sz="1800" spc="90" dirty="0">
                <a:solidFill>
                  <a:srgbClr val="FFFFFF"/>
                </a:solidFill>
                <a:latin typeface="Trebuchet MS"/>
                <a:cs typeface="Trebuchet MS"/>
              </a:rPr>
              <a:t>DISCURSO</a:t>
            </a:r>
            <a:r>
              <a:rPr sz="1800" spc="-130" dirty="0">
                <a:solidFill>
                  <a:srgbClr val="FFFFFF"/>
                </a:solidFill>
                <a:latin typeface="Trebuchet MS"/>
                <a:cs typeface="Trebuchet MS"/>
              </a:rPr>
              <a:t> </a:t>
            </a:r>
            <a:r>
              <a:rPr sz="1800" spc="100" dirty="0">
                <a:solidFill>
                  <a:srgbClr val="FFFFFF"/>
                </a:solidFill>
                <a:latin typeface="Trebuchet MS"/>
                <a:cs typeface="Trebuchet MS"/>
              </a:rPr>
              <a:t>REPRODUCIDO</a:t>
            </a:r>
            <a:endParaRPr sz="1800" dirty="0">
              <a:latin typeface="Trebuchet MS"/>
              <a:cs typeface="Trebuchet MS"/>
            </a:endParaRPr>
          </a:p>
        </p:txBody>
      </p:sp>
      <p:sp>
        <p:nvSpPr>
          <p:cNvPr id="5" name="object 5"/>
          <p:cNvSpPr/>
          <p:nvPr/>
        </p:nvSpPr>
        <p:spPr>
          <a:xfrm>
            <a:off x="1962911" y="1964308"/>
            <a:ext cx="2394585" cy="615315"/>
          </a:xfrm>
          <a:custGeom>
            <a:avLst/>
            <a:gdLst/>
            <a:ahLst/>
            <a:cxnLst/>
            <a:rect l="l" t="t" r="r" b="b"/>
            <a:pathLst>
              <a:path w="2394585" h="615314">
                <a:moveTo>
                  <a:pt x="64896" y="540766"/>
                </a:moveTo>
                <a:lnTo>
                  <a:pt x="0" y="596011"/>
                </a:lnTo>
                <a:lnTo>
                  <a:pt x="83057" y="614807"/>
                </a:lnTo>
                <a:lnTo>
                  <a:pt x="76235" y="586994"/>
                </a:lnTo>
                <a:lnTo>
                  <a:pt x="63118" y="586994"/>
                </a:lnTo>
                <a:lnTo>
                  <a:pt x="60070" y="574675"/>
                </a:lnTo>
                <a:lnTo>
                  <a:pt x="72464" y="571619"/>
                </a:lnTo>
                <a:lnTo>
                  <a:pt x="64896" y="540766"/>
                </a:lnTo>
                <a:close/>
              </a:path>
              <a:path w="2394585" h="615314">
                <a:moveTo>
                  <a:pt x="72464" y="571619"/>
                </a:moveTo>
                <a:lnTo>
                  <a:pt x="60070" y="574675"/>
                </a:lnTo>
                <a:lnTo>
                  <a:pt x="63118" y="586994"/>
                </a:lnTo>
                <a:lnTo>
                  <a:pt x="75488" y="583945"/>
                </a:lnTo>
                <a:lnTo>
                  <a:pt x="72464" y="571619"/>
                </a:lnTo>
                <a:close/>
              </a:path>
              <a:path w="2394585" h="615314">
                <a:moveTo>
                  <a:pt x="75488" y="583945"/>
                </a:moveTo>
                <a:lnTo>
                  <a:pt x="63118" y="586994"/>
                </a:lnTo>
                <a:lnTo>
                  <a:pt x="76235" y="586994"/>
                </a:lnTo>
                <a:lnTo>
                  <a:pt x="75488" y="583945"/>
                </a:lnTo>
                <a:close/>
              </a:path>
              <a:path w="2394585" h="615314">
                <a:moveTo>
                  <a:pt x="2391155" y="0"/>
                </a:moveTo>
                <a:lnTo>
                  <a:pt x="72464" y="571619"/>
                </a:lnTo>
                <a:lnTo>
                  <a:pt x="75488" y="583945"/>
                </a:lnTo>
                <a:lnTo>
                  <a:pt x="2394204" y="12446"/>
                </a:lnTo>
                <a:lnTo>
                  <a:pt x="2391155" y="0"/>
                </a:lnTo>
                <a:close/>
              </a:path>
            </a:pathLst>
          </a:custGeom>
          <a:solidFill>
            <a:srgbClr val="2073A6"/>
          </a:solidFill>
        </p:spPr>
        <p:txBody>
          <a:bodyPr wrap="square" lIns="0" tIns="0" rIns="0" bIns="0" rtlCol="0"/>
          <a:lstStyle/>
          <a:p>
            <a:endParaRPr/>
          </a:p>
        </p:txBody>
      </p:sp>
      <p:sp>
        <p:nvSpPr>
          <p:cNvPr id="6" name="object 6"/>
          <p:cNvSpPr txBox="1"/>
          <p:nvPr/>
        </p:nvSpPr>
        <p:spPr>
          <a:xfrm>
            <a:off x="1185163" y="2583560"/>
            <a:ext cx="1017524" cy="504625"/>
          </a:xfrm>
          <a:prstGeom prst="rect">
            <a:avLst/>
          </a:prstGeom>
        </p:spPr>
        <p:txBody>
          <a:bodyPr vert="horz" wrap="square" lIns="0" tIns="12065" rIns="0" bIns="0" rtlCol="0">
            <a:spAutoFit/>
          </a:bodyPr>
          <a:lstStyle/>
          <a:p>
            <a:pPr marL="12700" marR="5080">
              <a:lnSpc>
                <a:spcPct val="100000"/>
              </a:lnSpc>
              <a:spcBef>
                <a:spcPts val="95"/>
              </a:spcBef>
            </a:pPr>
            <a:r>
              <a:rPr lang="es-CO" sz="1600" b="1" spc="45" dirty="0">
                <a:solidFill>
                  <a:srgbClr val="7E7E7E"/>
                </a:solidFill>
                <a:latin typeface="Arial"/>
                <a:cs typeface="Arial"/>
              </a:rPr>
              <a:t>I</a:t>
            </a:r>
            <a:r>
              <a:rPr lang="es-CO" sz="1600" b="1" spc="135" dirty="0">
                <a:solidFill>
                  <a:srgbClr val="7E7E7E"/>
                </a:solidFill>
                <a:latin typeface="Arial"/>
                <a:cs typeface="Arial"/>
              </a:rPr>
              <a:t>m</a:t>
            </a:r>
            <a:r>
              <a:rPr lang="es-CO" sz="1600" b="1" spc="-10" dirty="0">
                <a:solidFill>
                  <a:srgbClr val="7E7E7E"/>
                </a:solidFill>
                <a:latin typeface="Arial"/>
                <a:cs typeface="Arial"/>
              </a:rPr>
              <a:t>itac</a:t>
            </a:r>
            <a:r>
              <a:rPr lang="es-CO" sz="1600" b="1" spc="-25" dirty="0">
                <a:solidFill>
                  <a:srgbClr val="7E7E7E"/>
                </a:solidFill>
                <a:latin typeface="Arial"/>
                <a:cs typeface="Arial"/>
              </a:rPr>
              <a:t>ión y </a:t>
            </a:r>
            <a:r>
              <a:rPr lang="es-CO" sz="1600" b="1" dirty="0">
                <a:solidFill>
                  <a:srgbClr val="7E7E7E"/>
                </a:solidFill>
                <a:latin typeface="Arial"/>
                <a:cs typeface="Arial"/>
              </a:rPr>
              <a:t>parodia</a:t>
            </a:r>
            <a:endParaRPr lang="es-CO" sz="1600" dirty="0">
              <a:latin typeface="Arial"/>
              <a:cs typeface="Arial"/>
            </a:endParaRPr>
          </a:p>
        </p:txBody>
      </p:sp>
      <p:sp>
        <p:nvSpPr>
          <p:cNvPr id="7" name="object 7"/>
          <p:cNvSpPr/>
          <p:nvPr/>
        </p:nvSpPr>
        <p:spPr>
          <a:xfrm>
            <a:off x="2887979" y="1965070"/>
            <a:ext cx="1471295" cy="890905"/>
          </a:xfrm>
          <a:custGeom>
            <a:avLst/>
            <a:gdLst/>
            <a:ahLst/>
            <a:cxnLst/>
            <a:rect l="l" t="t" r="r" b="b"/>
            <a:pathLst>
              <a:path w="1471295" h="890905">
                <a:moveTo>
                  <a:pt x="45593" y="818896"/>
                </a:moveTo>
                <a:lnTo>
                  <a:pt x="0" y="890905"/>
                </a:lnTo>
                <a:lnTo>
                  <a:pt x="84962" y="884174"/>
                </a:lnTo>
                <a:lnTo>
                  <a:pt x="72554" y="863600"/>
                </a:lnTo>
                <a:lnTo>
                  <a:pt x="57657" y="863600"/>
                </a:lnTo>
                <a:lnTo>
                  <a:pt x="51053" y="852678"/>
                </a:lnTo>
                <a:lnTo>
                  <a:pt x="61988" y="846080"/>
                </a:lnTo>
                <a:lnTo>
                  <a:pt x="45593" y="818896"/>
                </a:lnTo>
                <a:close/>
              </a:path>
              <a:path w="1471295" h="890905">
                <a:moveTo>
                  <a:pt x="61988" y="846080"/>
                </a:moveTo>
                <a:lnTo>
                  <a:pt x="51053" y="852678"/>
                </a:lnTo>
                <a:lnTo>
                  <a:pt x="57657" y="863600"/>
                </a:lnTo>
                <a:lnTo>
                  <a:pt x="68580" y="857010"/>
                </a:lnTo>
                <a:lnTo>
                  <a:pt x="61988" y="846080"/>
                </a:lnTo>
                <a:close/>
              </a:path>
              <a:path w="1471295" h="890905">
                <a:moveTo>
                  <a:pt x="68580" y="857010"/>
                </a:moveTo>
                <a:lnTo>
                  <a:pt x="57657" y="863600"/>
                </a:lnTo>
                <a:lnTo>
                  <a:pt x="72554" y="863600"/>
                </a:lnTo>
                <a:lnTo>
                  <a:pt x="68580" y="857010"/>
                </a:lnTo>
                <a:close/>
              </a:path>
              <a:path w="1471295" h="890905">
                <a:moveTo>
                  <a:pt x="1464309" y="0"/>
                </a:moveTo>
                <a:lnTo>
                  <a:pt x="61988" y="846080"/>
                </a:lnTo>
                <a:lnTo>
                  <a:pt x="68580" y="857010"/>
                </a:lnTo>
                <a:lnTo>
                  <a:pt x="1470914" y="10922"/>
                </a:lnTo>
                <a:lnTo>
                  <a:pt x="1464309" y="0"/>
                </a:lnTo>
                <a:close/>
              </a:path>
            </a:pathLst>
          </a:custGeom>
          <a:solidFill>
            <a:srgbClr val="2073A6"/>
          </a:solidFill>
        </p:spPr>
        <p:txBody>
          <a:bodyPr wrap="square" lIns="0" tIns="0" rIns="0" bIns="0" rtlCol="0"/>
          <a:lstStyle/>
          <a:p>
            <a:endParaRPr/>
          </a:p>
        </p:txBody>
      </p:sp>
      <p:sp>
        <p:nvSpPr>
          <p:cNvPr id="8" name="object 8"/>
          <p:cNvSpPr txBox="1"/>
          <p:nvPr/>
        </p:nvSpPr>
        <p:spPr>
          <a:xfrm>
            <a:off x="2511044" y="2870403"/>
            <a:ext cx="427355" cy="269240"/>
          </a:xfrm>
          <a:prstGeom prst="rect">
            <a:avLst/>
          </a:prstGeom>
        </p:spPr>
        <p:txBody>
          <a:bodyPr vert="horz" wrap="square" lIns="0" tIns="12065" rIns="0" bIns="0" rtlCol="0">
            <a:spAutoFit/>
          </a:bodyPr>
          <a:lstStyle/>
          <a:p>
            <a:pPr marL="12700">
              <a:lnSpc>
                <a:spcPct val="100000"/>
              </a:lnSpc>
              <a:spcBef>
                <a:spcPts val="95"/>
              </a:spcBef>
            </a:pPr>
            <a:r>
              <a:rPr sz="1600" b="1" spc="30" dirty="0">
                <a:solidFill>
                  <a:srgbClr val="7E7E7E"/>
                </a:solidFill>
                <a:latin typeface="Arial"/>
                <a:cs typeface="Arial"/>
              </a:rPr>
              <a:t>Cita</a:t>
            </a:r>
            <a:endParaRPr sz="1600">
              <a:latin typeface="Arial"/>
              <a:cs typeface="Arial"/>
            </a:endParaRPr>
          </a:p>
        </p:txBody>
      </p:sp>
      <p:sp>
        <p:nvSpPr>
          <p:cNvPr id="9" name="object 9"/>
          <p:cNvSpPr/>
          <p:nvPr/>
        </p:nvSpPr>
        <p:spPr>
          <a:xfrm>
            <a:off x="2706623" y="1966214"/>
            <a:ext cx="1654175" cy="1830070"/>
          </a:xfrm>
          <a:custGeom>
            <a:avLst/>
            <a:gdLst/>
            <a:ahLst/>
            <a:cxnLst/>
            <a:rect l="l" t="t" r="r" b="b"/>
            <a:pathLst>
              <a:path w="1654175" h="1830070">
                <a:moveTo>
                  <a:pt x="22859" y="1748027"/>
                </a:moveTo>
                <a:lnTo>
                  <a:pt x="0" y="1830070"/>
                </a:lnTo>
                <a:lnTo>
                  <a:pt x="79375" y="1799082"/>
                </a:lnTo>
                <a:lnTo>
                  <a:pt x="66160" y="1787144"/>
                </a:lnTo>
                <a:lnTo>
                  <a:pt x="47243" y="1787144"/>
                </a:lnTo>
                <a:lnTo>
                  <a:pt x="37845" y="1778635"/>
                </a:lnTo>
                <a:lnTo>
                  <a:pt x="46335" y="1769235"/>
                </a:lnTo>
                <a:lnTo>
                  <a:pt x="22859" y="1748027"/>
                </a:lnTo>
                <a:close/>
              </a:path>
              <a:path w="1654175" h="1830070">
                <a:moveTo>
                  <a:pt x="46335" y="1769235"/>
                </a:moveTo>
                <a:lnTo>
                  <a:pt x="37845" y="1778635"/>
                </a:lnTo>
                <a:lnTo>
                  <a:pt x="47243" y="1787144"/>
                </a:lnTo>
                <a:lnTo>
                  <a:pt x="55743" y="1777733"/>
                </a:lnTo>
                <a:lnTo>
                  <a:pt x="46335" y="1769235"/>
                </a:lnTo>
                <a:close/>
              </a:path>
              <a:path w="1654175" h="1830070">
                <a:moveTo>
                  <a:pt x="55743" y="1777733"/>
                </a:moveTo>
                <a:lnTo>
                  <a:pt x="47243" y="1787144"/>
                </a:lnTo>
                <a:lnTo>
                  <a:pt x="66160" y="1787144"/>
                </a:lnTo>
                <a:lnTo>
                  <a:pt x="55743" y="1777733"/>
                </a:lnTo>
                <a:close/>
              </a:path>
              <a:path w="1654175" h="1830070">
                <a:moveTo>
                  <a:pt x="1644268" y="0"/>
                </a:moveTo>
                <a:lnTo>
                  <a:pt x="46335" y="1769235"/>
                </a:lnTo>
                <a:lnTo>
                  <a:pt x="55743" y="1777733"/>
                </a:lnTo>
                <a:lnTo>
                  <a:pt x="1653666" y="8636"/>
                </a:lnTo>
                <a:lnTo>
                  <a:pt x="1644268" y="0"/>
                </a:lnTo>
                <a:close/>
              </a:path>
            </a:pathLst>
          </a:custGeom>
          <a:solidFill>
            <a:srgbClr val="2073A6"/>
          </a:solidFill>
        </p:spPr>
        <p:txBody>
          <a:bodyPr wrap="square" lIns="0" tIns="0" rIns="0" bIns="0" rtlCol="0"/>
          <a:lstStyle/>
          <a:p>
            <a:endParaRPr/>
          </a:p>
        </p:txBody>
      </p:sp>
      <p:sp>
        <p:nvSpPr>
          <p:cNvPr id="10" name="object 10"/>
          <p:cNvSpPr txBox="1"/>
          <p:nvPr/>
        </p:nvSpPr>
        <p:spPr>
          <a:xfrm>
            <a:off x="1586204" y="3837191"/>
            <a:ext cx="1739264" cy="513080"/>
          </a:xfrm>
          <a:prstGeom prst="rect">
            <a:avLst/>
          </a:prstGeom>
        </p:spPr>
        <p:txBody>
          <a:bodyPr vert="horz" wrap="square" lIns="0" tIns="12065" rIns="0" bIns="0" rtlCol="0">
            <a:spAutoFit/>
          </a:bodyPr>
          <a:lstStyle/>
          <a:p>
            <a:pPr marL="12700">
              <a:lnSpc>
                <a:spcPct val="100000"/>
              </a:lnSpc>
              <a:spcBef>
                <a:spcPts val="95"/>
              </a:spcBef>
            </a:pPr>
            <a:r>
              <a:rPr sz="1600" b="1" spc="-65" dirty="0">
                <a:solidFill>
                  <a:srgbClr val="7E7E7E"/>
                </a:solidFill>
                <a:latin typeface="Arial"/>
                <a:cs typeface="Arial"/>
              </a:rPr>
              <a:t>Estilos: </a:t>
            </a:r>
            <a:r>
              <a:rPr sz="1600" b="1" spc="-30" dirty="0">
                <a:solidFill>
                  <a:srgbClr val="7E7E7E"/>
                </a:solidFill>
                <a:latin typeface="Arial"/>
                <a:cs typeface="Arial"/>
              </a:rPr>
              <a:t>formas</a:t>
            </a:r>
            <a:r>
              <a:rPr sz="1600" b="1" spc="-105" dirty="0">
                <a:solidFill>
                  <a:srgbClr val="7E7E7E"/>
                </a:solidFill>
                <a:latin typeface="Arial"/>
                <a:cs typeface="Arial"/>
              </a:rPr>
              <a:t> </a:t>
            </a:r>
            <a:r>
              <a:rPr sz="1600" b="1" spc="-25" dirty="0">
                <a:solidFill>
                  <a:srgbClr val="7E7E7E"/>
                </a:solidFill>
                <a:latin typeface="Arial"/>
                <a:cs typeface="Arial"/>
              </a:rPr>
              <a:t>del</a:t>
            </a:r>
            <a:endParaRPr sz="1600" dirty="0">
              <a:latin typeface="Arial"/>
              <a:cs typeface="Arial"/>
            </a:endParaRPr>
          </a:p>
          <a:p>
            <a:pPr marL="12700">
              <a:lnSpc>
                <a:spcPct val="100000"/>
              </a:lnSpc>
              <a:spcBef>
                <a:spcPts val="5"/>
              </a:spcBef>
            </a:pPr>
            <a:r>
              <a:rPr sz="1600" b="1" spc="-70" dirty="0">
                <a:solidFill>
                  <a:srgbClr val="7E7E7E"/>
                </a:solidFill>
                <a:latin typeface="Arial"/>
                <a:cs typeface="Arial"/>
              </a:rPr>
              <a:t>discurso</a:t>
            </a:r>
            <a:endParaRPr sz="1600" dirty="0">
              <a:latin typeface="Arial"/>
              <a:cs typeface="Arial"/>
            </a:endParaRPr>
          </a:p>
        </p:txBody>
      </p:sp>
      <p:sp>
        <p:nvSpPr>
          <p:cNvPr id="11" name="object 11"/>
          <p:cNvSpPr/>
          <p:nvPr/>
        </p:nvSpPr>
        <p:spPr>
          <a:xfrm>
            <a:off x="3394762" y="3553205"/>
            <a:ext cx="224290" cy="868249"/>
          </a:xfrm>
          <a:custGeom>
            <a:avLst/>
            <a:gdLst/>
            <a:ahLst/>
            <a:cxnLst/>
            <a:rect l="l" t="t" r="r" b="b"/>
            <a:pathLst>
              <a:path w="375285" h="1369060">
                <a:moveTo>
                  <a:pt x="374904" y="1368552"/>
                </a:moveTo>
                <a:lnTo>
                  <a:pt x="315663" y="1363091"/>
                </a:lnTo>
                <a:lnTo>
                  <a:pt x="264206" y="1347885"/>
                </a:lnTo>
                <a:lnTo>
                  <a:pt x="223625" y="1324699"/>
                </a:lnTo>
                <a:lnTo>
                  <a:pt x="197010" y="1295295"/>
                </a:lnTo>
                <a:lnTo>
                  <a:pt x="187451" y="1261440"/>
                </a:lnTo>
                <a:lnTo>
                  <a:pt x="187451" y="791387"/>
                </a:lnTo>
                <a:lnTo>
                  <a:pt x="177893" y="757532"/>
                </a:lnTo>
                <a:lnTo>
                  <a:pt x="151278" y="728128"/>
                </a:lnTo>
                <a:lnTo>
                  <a:pt x="110697" y="704942"/>
                </a:lnTo>
                <a:lnTo>
                  <a:pt x="59240" y="689736"/>
                </a:lnTo>
                <a:lnTo>
                  <a:pt x="0" y="684276"/>
                </a:lnTo>
                <a:lnTo>
                  <a:pt x="59240" y="678815"/>
                </a:lnTo>
                <a:lnTo>
                  <a:pt x="110697" y="663609"/>
                </a:lnTo>
                <a:lnTo>
                  <a:pt x="151278" y="640423"/>
                </a:lnTo>
                <a:lnTo>
                  <a:pt x="177893" y="611019"/>
                </a:lnTo>
                <a:lnTo>
                  <a:pt x="187451" y="577164"/>
                </a:lnTo>
                <a:lnTo>
                  <a:pt x="187451" y="107061"/>
                </a:lnTo>
                <a:lnTo>
                  <a:pt x="197010" y="73249"/>
                </a:lnTo>
                <a:lnTo>
                  <a:pt x="223625" y="43863"/>
                </a:lnTo>
                <a:lnTo>
                  <a:pt x="264206" y="20677"/>
                </a:lnTo>
                <a:lnTo>
                  <a:pt x="315663" y="5465"/>
                </a:lnTo>
                <a:lnTo>
                  <a:pt x="374904" y="0"/>
                </a:lnTo>
              </a:path>
            </a:pathLst>
          </a:custGeom>
          <a:ln w="9143">
            <a:solidFill>
              <a:srgbClr val="2073A6"/>
            </a:solidFill>
          </a:ln>
        </p:spPr>
        <p:txBody>
          <a:bodyPr wrap="square" lIns="0" tIns="0" rIns="0" bIns="0" rtlCol="0"/>
          <a:lstStyle/>
          <a:p>
            <a:endParaRPr/>
          </a:p>
        </p:txBody>
      </p:sp>
      <p:sp>
        <p:nvSpPr>
          <p:cNvPr id="12" name="object 12"/>
          <p:cNvSpPr txBox="1"/>
          <p:nvPr/>
        </p:nvSpPr>
        <p:spPr>
          <a:xfrm>
            <a:off x="3727043" y="3519537"/>
            <a:ext cx="1130935" cy="239395"/>
          </a:xfrm>
          <a:prstGeom prst="rect">
            <a:avLst/>
          </a:prstGeom>
        </p:spPr>
        <p:txBody>
          <a:bodyPr vert="horz" wrap="square" lIns="0" tIns="12700" rIns="0" bIns="0" rtlCol="0">
            <a:spAutoFit/>
          </a:bodyPr>
          <a:lstStyle/>
          <a:p>
            <a:pPr marL="12700">
              <a:lnSpc>
                <a:spcPct val="100000"/>
              </a:lnSpc>
              <a:spcBef>
                <a:spcPts val="100"/>
              </a:spcBef>
            </a:pPr>
            <a:r>
              <a:rPr sz="1400" b="1" spc="-30" dirty="0">
                <a:solidFill>
                  <a:srgbClr val="7E7E7E"/>
                </a:solidFill>
                <a:latin typeface="Arial"/>
                <a:cs typeface="Arial"/>
              </a:rPr>
              <a:t>Estilo</a:t>
            </a:r>
            <a:r>
              <a:rPr sz="1400" b="1" spc="-90" dirty="0">
                <a:solidFill>
                  <a:srgbClr val="7E7E7E"/>
                </a:solidFill>
                <a:latin typeface="Arial"/>
                <a:cs typeface="Arial"/>
              </a:rPr>
              <a:t> </a:t>
            </a:r>
            <a:r>
              <a:rPr sz="1400" b="1" dirty="0">
                <a:solidFill>
                  <a:srgbClr val="7E7E7E"/>
                </a:solidFill>
                <a:latin typeface="Arial"/>
                <a:cs typeface="Arial"/>
              </a:rPr>
              <a:t>directo</a:t>
            </a:r>
            <a:endParaRPr sz="1400" dirty="0">
              <a:latin typeface="Arial"/>
              <a:cs typeface="Arial"/>
            </a:endParaRPr>
          </a:p>
        </p:txBody>
      </p:sp>
      <p:sp>
        <p:nvSpPr>
          <p:cNvPr id="13" name="object 13"/>
          <p:cNvSpPr txBox="1"/>
          <p:nvPr/>
        </p:nvSpPr>
        <p:spPr>
          <a:xfrm>
            <a:off x="3709162" y="3711757"/>
            <a:ext cx="1723898" cy="654025"/>
          </a:xfrm>
          <a:prstGeom prst="rect">
            <a:avLst/>
          </a:prstGeom>
        </p:spPr>
        <p:txBody>
          <a:bodyPr vert="horz" wrap="square" lIns="0" tIns="119380" rIns="0" bIns="0" rtlCol="0">
            <a:spAutoFit/>
          </a:bodyPr>
          <a:lstStyle/>
          <a:p>
            <a:pPr marL="12700">
              <a:lnSpc>
                <a:spcPct val="100000"/>
              </a:lnSpc>
              <a:spcBef>
                <a:spcPts val="940"/>
              </a:spcBef>
            </a:pPr>
            <a:r>
              <a:rPr lang="es-CO" sz="1400" b="1" spc="-30" dirty="0">
                <a:solidFill>
                  <a:srgbClr val="7E7E7E"/>
                </a:solidFill>
                <a:latin typeface="Arial"/>
                <a:cs typeface="Arial"/>
              </a:rPr>
              <a:t>Estilo</a:t>
            </a:r>
            <a:r>
              <a:rPr lang="es-CO" sz="1400" b="1" spc="-90" dirty="0">
                <a:solidFill>
                  <a:srgbClr val="7E7E7E"/>
                </a:solidFill>
                <a:latin typeface="Arial"/>
                <a:cs typeface="Arial"/>
              </a:rPr>
              <a:t> </a:t>
            </a:r>
            <a:r>
              <a:rPr lang="es-CO" sz="1400" b="1" spc="-5" dirty="0">
                <a:solidFill>
                  <a:srgbClr val="7E7E7E"/>
                </a:solidFill>
                <a:latin typeface="Arial"/>
                <a:cs typeface="Arial"/>
              </a:rPr>
              <a:t>indirecto</a:t>
            </a:r>
            <a:endParaRPr lang="es-CO" sz="1400" dirty="0">
              <a:latin typeface="Arial"/>
              <a:cs typeface="Arial"/>
            </a:endParaRPr>
          </a:p>
          <a:p>
            <a:pPr marL="12700" marR="5080">
              <a:lnSpc>
                <a:spcPct val="100000"/>
              </a:lnSpc>
              <a:spcBef>
                <a:spcPts val="840"/>
              </a:spcBef>
            </a:pPr>
            <a:r>
              <a:rPr lang="es-CO" sz="1400" b="1" spc="-30" dirty="0">
                <a:solidFill>
                  <a:srgbClr val="7E7E7E"/>
                </a:solidFill>
                <a:latin typeface="Arial"/>
                <a:cs typeface="Arial"/>
              </a:rPr>
              <a:t>Estilo</a:t>
            </a:r>
            <a:r>
              <a:rPr lang="es-CO" sz="1400" b="1" spc="-105" dirty="0">
                <a:solidFill>
                  <a:srgbClr val="7E7E7E"/>
                </a:solidFill>
                <a:latin typeface="Arial"/>
                <a:cs typeface="Arial"/>
              </a:rPr>
              <a:t> </a:t>
            </a:r>
            <a:r>
              <a:rPr lang="es-CO" sz="1400" b="1" spc="-5" dirty="0">
                <a:solidFill>
                  <a:srgbClr val="7E7E7E"/>
                </a:solidFill>
                <a:latin typeface="Arial"/>
                <a:cs typeface="Arial"/>
              </a:rPr>
              <a:t>indirecto libre</a:t>
            </a:r>
            <a:endParaRPr lang="es-CO" sz="1400" dirty="0">
              <a:latin typeface="Arial"/>
              <a:cs typeface="Arial"/>
            </a:endParaRPr>
          </a:p>
        </p:txBody>
      </p:sp>
      <p:sp>
        <p:nvSpPr>
          <p:cNvPr id="14" name="object 14"/>
          <p:cNvSpPr txBox="1"/>
          <p:nvPr/>
        </p:nvSpPr>
        <p:spPr>
          <a:xfrm>
            <a:off x="5172257" y="2524696"/>
            <a:ext cx="1289050" cy="513080"/>
          </a:xfrm>
          <a:prstGeom prst="rect">
            <a:avLst/>
          </a:prstGeom>
        </p:spPr>
        <p:txBody>
          <a:bodyPr vert="horz" wrap="square" lIns="0" tIns="12065" rIns="0" bIns="0" rtlCol="0">
            <a:spAutoFit/>
          </a:bodyPr>
          <a:lstStyle/>
          <a:p>
            <a:pPr marL="12700" marR="5080">
              <a:lnSpc>
                <a:spcPct val="100000"/>
              </a:lnSpc>
              <a:spcBef>
                <a:spcPts val="95"/>
              </a:spcBef>
            </a:pPr>
            <a:r>
              <a:rPr sz="1600" b="1" spc="-30" dirty="0">
                <a:solidFill>
                  <a:srgbClr val="7E7E7E"/>
                </a:solidFill>
                <a:latin typeface="Arial"/>
                <a:cs typeface="Arial"/>
              </a:rPr>
              <a:t>Formas de  </a:t>
            </a:r>
            <a:r>
              <a:rPr sz="1600" b="1" spc="100" dirty="0">
                <a:solidFill>
                  <a:srgbClr val="7E7E7E"/>
                </a:solidFill>
                <a:latin typeface="Arial"/>
                <a:cs typeface="Arial"/>
              </a:rPr>
              <a:t>tr</a:t>
            </a:r>
            <a:r>
              <a:rPr sz="1600" b="1" spc="-45" dirty="0">
                <a:solidFill>
                  <a:srgbClr val="7E7E7E"/>
                </a:solidFill>
                <a:latin typeface="Arial"/>
                <a:cs typeface="Arial"/>
              </a:rPr>
              <a:t>an</a:t>
            </a:r>
            <a:r>
              <a:rPr sz="1600" b="1" spc="-125" dirty="0">
                <a:solidFill>
                  <a:srgbClr val="7E7E7E"/>
                </a:solidFill>
                <a:latin typeface="Arial"/>
                <a:cs typeface="Arial"/>
              </a:rPr>
              <a:t>s</a:t>
            </a:r>
            <a:r>
              <a:rPr sz="1600" b="1" spc="-130" dirty="0">
                <a:solidFill>
                  <a:srgbClr val="7E7E7E"/>
                </a:solidFill>
                <a:latin typeface="Arial"/>
                <a:cs typeface="Arial"/>
              </a:rPr>
              <a:t>p</a:t>
            </a:r>
            <a:r>
              <a:rPr sz="1600" b="1" spc="-90" dirty="0">
                <a:solidFill>
                  <a:srgbClr val="7E7E7E"/>
                </a:solidFill>
                <a:latin typeface="Arial"/>
                <a:cs typeface="Arial"/>
              </a:rPr>
              <a:t>osic</a:t>
            </a:r>
            <a:r>
              <a:rPr sz="1600" b="1" spc="-30" dirty="0">
                <a:solidFill>
                  <a:srgbClr val="7E7E7E"/>
                </a:solidFill>
                <a:latin typeface="Arial"/>
                <a:cs typeface="Arial"/>
              </a:rPr>
              <a:t>ión</a:t>
            </a:r>
            <a:endParaRPr sz="1600" dirty="0">
              <a:latin typeface="Arial"/>
              <a:cs typeface="Arial"/>
            </a:endParaRPr>
          </a:p>
        </p:txBody>
      </p:sp>
      <p:sp>
        <p:nvSpPr>
          <p:cNvPr id="15" name="object 15"/>
          <p:cNvSpPr/>
          <p:nvPr/>
        </p:nvSpPr>
        <p:spPr>
          <a:xfrm>
            <a:off x="4351654" y="1965579"/>
            <a:ext cx="748030" cy="591820"/>
          </a:xfrm>
          <a:custGeom>
            <a:avLst/>
            <a:gdLst/>
            <a:ahLst/>
            <a:cxnLst/>
            <a:rect l="l" t="t" r="r" b="b"/>
            <a:pathLst>
              <a:path w="748029" h="591819">
                <a:moveTo>
                  <a:pt x="683851" y="549551"/>
                </a:moveTo>
                <a:lnTo>
                  <a:pt x="664210" y="574420"/>
                </a:lnTo>
                <a:lnTo>
                  <a:pt x="747649" y="591693"/>
                </a:lnTo>
                <a:lnTo>
                  <a:pt x="731549" y="557402"/>
                </a:lnTo>
                <a:lnTo>
                  <a:pt x="693801" y="557402"/>
                </a:lnTo>
                <a:lnTo>
                  <a:pt x="683851" y="549551"/>
                </a:lnTo>
                <a:close/>
              </a:path>
              <a:path w="748029" h="591819">
                <a:moveTo>
                  <a:pt x="691755" y="539544"/>
                </a:moveTo>
                <a:lnTo>
                  <a:pt x="683851" y="549551"/>
                </a:lnTo>
                <a:lnTo>
                  <a:pt x="693801" y="557402"/>
                </a:lnTo>
                <a:lnTo>
                  <a:pt x="701675" y="547369"/>
                </a:lnTo>
                <a:lnTo>
                  <a:pt x="691755" y="539544"/>
                </a:lnTo>
                <a:close/>
              </a:path>
              <a:path w="748029" h="591819">
                <a:moveTo>
                  <a:pt x="711454" y="514603"/>
                </a:moveTo>
                <a:lnTo>
                  <a:pt x="691755" y="539544"/>
                </a:lnTo>
                <a:lnTo>
                  <a:pt x="701675" y="547369"/>
                </a:lnTo>
                <a:lnTo>
                  <a:pt x="693801" y="557402"/>
                </a:lnTo>
                <a:lnTo>
                  <a:pt x="731549" y="557402"/>
                </a:lnTo>
                <a:lnTo>
                  <a:pt x="711454" y="514603"/>
                </a:lnTo>
                <a:close/>
              </a:path>
              <a:path w="748029" h="591819">
                <a:moveTo>
                  <a:pt x="7874" y="0"/>
                </a:moveTo>
                <a:lnTo>
                  <a:pt x="0" y="9906"/>
                </a:lnTo>
                <a:lnTo>
                  <a:pt x="683851" y="549551"/>
                </a:lnTo>
                <a:lnTo>
                  <a:pt x="691755" y="539544"/>
                </a:lnTo>
                <a:lnTo>
                  <a:pt x="7874" y="0"/>
                </a:lnTo>
                <a:close/>
              </a:path>
            </a:pathLst>
          </a:custGeom>
          <a:solidFill>
            <a:srgbClr val="2073A6"/>
          </a:solidFill>
        </p:spPr>
        <p:txBody>
          <a:bodyPr wrap="square" lIns="0" tIns="0" rIns="0" bIns="0" rtlCol="0"/>
          <a:lstStyle/>
          <a:p>
            <a:endParaRPr/>
          </a:p>
        </p:txBody>
      </p:sp>
      <p:sp>
        <p:nvSpPr>
          <p:cNvPr id="16" name="object 16"/>
          <p:cNvSpPr/>
          <p:nvPr/>
        </p:nvSpPr>
        <p:spPr>
          <a:xfrm>
            <a:off x="6505891" y="2261489"/>
            <a:ext cx="201295" cy="1039494"/>
          </a:xfrm>
          <a:custGeom>
            <a:avLst/>
            <a:gdLst/>
            <a:ahLst/>
            <a:cxnLst/>
            <a:rect l="l" t="t" r="r" b="b"/>
            <a:pathLst>
              <a:path w="201295" h="1039494">
                <a:moveTo>
                  <a:pt x="201167" y="1039368"/>
                </a:moveTo>
                <a:lnTo>
                  <a:pt x="162038" y="1029158"/>
                </a:lnTo>
                <a:lnTo>
                  <a:pt x="130063" y="1001315"/>
                </a:lnTo>
                <a:lnTo>
                  <a:pt x="108495" y="960018"/>
                </a:lnTo>
                <a:lnTo>
                  <a:pt x="100583" y="909447"/>
                </a:lnTo>
                <a:lnTo>
                  <a:pt x="100583" y="649605"/>
                </a:lnTo>
                <a:lnTo>
                  <a:pt x="92672" y="599033"/>
                </a:lnTo>
                <a:lnTo>
                  <a:pt x="71104" y="557736"/>
                </a:lnTo>
                <a:lnTo>
                  <a:pt x="39129" y="529893"/>
                </a:lnTo>
                <a:lnTo>
                  <a:pt x="0" y="519684"/>
                </a:lnTo>
                <a:lnTo>
                  <a:pt x="39129" y="509474"/>
                </a:lnTo>
                <a:lnTo>
                  <a:pt x="71104" y="481631"/>
                </a:lnTo>
                <a:lnTo>
                  <a:pt x="92672" y="440334"/>
                </a:lnTo>
                <a:lnTo>
                  <a:pt x="100583" y="389763"/>
                </a:lnTo>
                <a:lnTo>
                  <a:pt x="100583" y="129921"/>
                </a:lnTo>
                <a:lnTo>
                  <a:pt x="108495" y="79349"/>
                </a:lnTo>
                <a:lnTo>
                  <a:pt x="130063" y="38052"/>
                </a:lnTo>
                <a:lnTo>
                  <a:pt x="162038" y="10209"/>
                </a:lnTo>
                <a:lnTo>
                  <a:pt x="201167" y="0"/>
                </a:lnTo>
              </a:path>
            </a:pathLst>
          </a:custGeom>
          <a:ln w="9144">
            <a:solidFill>
              <a:srgbClr val="2073A6"/>
            </a:solidFill>
          </a:ln>
        </p:spPr>
        <p:txBody>
          <a:bodyPr wrap="square" lIns="0" tIns="0" rIns="0" bIns="0" rtlCol="0"/>
          <a:lstStyle/>
          <a:p>
            <a:endParaRPr/>
          </a:p>
        </p:txBody>
      </p:sp>
      <p:sp>
        <p:nvSpPr>
          <p:cNvPr id="17" name="object 17"/>
          <p:cNvSpPr txBox="1"/>
          <p:nvPr/>
        </p:nvSpPr>
        <p:spPr>
          <a:xfrm>
            <a:off x="6779759" y="2261489"/>
            <a:ext cx="1203960" cy="986790"/>
          </a:xfrm>
          <a:prstGeom prst="rect">
            <a:avLst/>
          </a:prstGeom>
        </p:spPr>
        <p:txBody>
          <a:bodyPr vert="horz" wrap="square" lIns="0" tIns="12065" rIns="0" bIns="0" rtlCol="0">
            <a:spAutoFit/>
          </a:bodyPr>
          <a:lstStyle/>
          <a:p>
            <a:pPr marL="12700" marR="5080">
              <a:lnSpc>
                <a:spcPct val="150200"/>
              </a:lnSpc>
              <a:spcBef>
                <a:spcPts val="95"/>
              </a:spcBef>
            </a:pPr>
            <a:r>
              <a:rPr sz="1400" b="1" spc="-30" dirty="0">
                <a:solidFill>
                  <a:srgbClr val="7E7E7E"/>
                </a:solidFill>
                <a:latin typeface="Arial"/>
                <a:cs typeface="Arial"/>
              </a:rPr>
              <a:t>El</a:t>
            </a:r>
            <a:r>
              <a:rPr sz="1400" b="1" spc="-85" dirty="0">
                <a:solidFill>
                  <a:srgbClr val="7E7E7E"/>
                </a:solidFill>
                <a:latin typeface="Arial"/>
                <a:cs typeface="Arial"/>
              </a:rPr>
              <a:t> </a:t>
            </a:r>
            <a:r>
              <a:rPr sz="1400" b="1" spc="5" dirty="0">
                <a:solidFill>
                  <a:srgbClr val="7E7E7E"/>
                </a:solidFill>
                <a:latin typeface="Arial"/>
                <a:cs typeface="Arial"/>
              </a:rPr>
              <a:t>comentario  </a:t>
            </a:r>
            <a:r>
              <a:rPr sz="1400" b="1" spc="-15" dirty="0">
                <a:solidFill>
                  <a:srgbClr val="7E7E7E"/>
                </a:solidFill>
                <a:latin typeface="Arial"/>
                <a:cs typeface="Arial"/>
              </a:rPr>
              <a:t>La</a:t>
            </a:r>
            <a:r>
              <a:rPr sz="1400" b="1" spc="-20" dirty="0">
                <a:solidFill>
                  <a:srgbClr val="7E7E7E"/>
                </a:solidFill>
                <a:latin typeface="Arial"/>
                <a:cs typeface="Arial"/>
              </a:rPr>
              <a:t> </a:t>
            </a:r>
            <a:r>
              <a:rPr sz="1400" b="1" spc="-5" dirty="0">
                <a:solidFill>
                  <a:srgbClr val="7E7E7E"/>
                </a:solidFill>
                <a:latin typeface="Arial"/>
                <a:cs typeface="Arial"/>
              </a:rPr>
              <a:t>crítica</a:t>
            </a:r>
            <a:endParaRPr sz="1400" dirty="0">
              <a:latin typeface="Arial"/>
              <a:cs typeface="Arial"/>
            </a:endParaRPr>
          </a:p>
          <a:p>
            <a:pPr marL="12700">
              <a:lnSpc>
                <a:spcPct val="100000"/>
              </a:lnSpc>
              <a:spcBef>
                <a:spcPts val="840"/>
              </a:spcBef>
            </a:pPr>
            <a:r>
              <a:rPr sz="1400" b="1" spc="-15" dirty="0">
                <a:solidFill>
                  <a:srgbClr val="7E7E7E"/>
                </a:solidFill>
                <a:latin typeface="Arial"/>
                <a:cs typeface="Arial"/>
              </a:rPr>
              <a:t>La</a:t>
            </a:r>
            <a:r>
              <a:rPr sz="1400" b="1" spc="-25" dirty="0">
                <a:solidFill>
                  <a:srgbClr val="7E7E7E"/>
                </a:solidFill>
                <a:latin typeface="Arial"/>
                <a:cs typeface="Arial"/>
              </a:rPr>
              <a:t> </a:t>
            </a:r>
            <a:r>
              <a:rPr sz="1400" b="1" spc="-45" dirty="0">
                <a:solidFill>
                  <a:srgbClr val="7E7E7E"/>
                </a:solidFill>
                <a:latin typeface="Arial"/>
                <a:cs typeface="Arial"/>
              </a:rPr>
              <a:t>paráfrasis</a:t>
            </a:r>
            <a:endParaRPr sz="1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83152" y="915924"/>
            <a:ext cx="4864608" cy="237591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769620"/>
          </a:xfrm>
          <a:custGeom>
            <a:avLst/>
            <a:gdLst/>
            <a:ahLst/>
            <a:cxnLst/>
            <a:rect l="l" t="t" r="r" b="b"/>
            <a:pathLst>
              <a:path w="9144000" h="769620">
                <a:moveTo>
                  <a:pt x="0" y="769620"/>
                </a:moveTo>
                <a:lnTo>
                  <a:pt x="9144000" y="769620"/>
                </a:lnTo>
                <a:lnTo>
                  <a:pt x="9144000" y="0"/>
                </a:lnTo>
                <a:lnTo>
                  <a:pt x="0" y="0"/>
                </a:lnTo>
                <a:lnTo>
                  <a:pt x="0" y="769620"/>
                </a:lnTo>
                <a:close/>
              </a:path>
            </a:pathLst>
          </a:custGeom>
          <a:solidFill>
            <a:srgbClr val="1F487C"/>
          </a:solidFill>
        </p:spPr>
        <p:txBody>
          <a:bodyPr wrap="square" lIns="0" tIns="0" rIns="0" bIns="0" rtlCol="0"/>
          <a:lstStyle/>
          <a:p>
            <a:endParaRPr/>
          </a:p>
        </p:txBody>
      </p:sp>
      <p:sp>
        <p:nvSpPr>
          <p:cNvPr id="4" name="object 4"/>
          <p:cNvSpPr/>
          <p:nvPr/>
        </p:nvSpPr>
        <p:spPr>
          <a:xfrm>
            <a:off x="179831" y="262127"/>
            <a:ext cx="903732" cy="4373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87196" y="335279"/>
            <a:ext cx="0" cy="288290"/>
          </a:xfrm>
          <a:custGeom>
            <a:avLst/>
            <a:gdLst/>
            <a:ahLst/>
            <a:cxnLst/>
            <a:rect l="l" t="t" r="r" b="b"/>
            <a:pathLst>
              <a:path h="288290">
                <a:moveTo>
                  <a:pt x="0" y="0"/>
                </a:moveTo>
                <a:lnTo>
                  <a:pt x="0" y="288036"/>
                </a:lnTo>
              </a:path>
            </a:pathLst>
          </a:custGeom>
          <a:ln w="9144">
            <a:solidFill>
              <a:srgbClr val="FFFFFF"/>
            </a:solidFill>
          </a:ln>
        </p:spPr>
        <p:txBody>
          <a:bodyPr wrap="square" lIns="0" tIns="0" rIns="0" bIns="0" rtlCol="0"/>
          <a:lstStyle/>
          <a:p>
            <a:endParaRPr/>
          </a:p>
        </p:txBody>
      </p:sp>
      <p:sp>
        <p:nvSpPr>
          <p:cNvPr id="6" name="object 6"/>
          <p:cNvSpPr/>
          <p:nvPr/>
        </p:nvSpPr>
        <p:spPr>
          <a:xfrm>
            <a:off x="108204" y="912875"/>
            <a:ext cx="2807335" cy="464820"/>
          </a:xfrm>
          <a:custGeom>
            <a:avLst/>
            <a:gdLst/>
            <a:ahLst/>
            <a:cxnLst/>
            <a:rect l="l" t="t" r="r" b="b"/>
            <a:pathLst>
              <a:path w="2807335" h="464819">
                <a:moveTo>
                  <a:pt x="2729738" y="0"/>
                </a:moveTo>
                <a:lnTo>
                  <a:pt x="77470" y="0"/>
                </a:lnTo>
                <a:lnTo>
                  <a:pt x="47314" y="6086"/>
                </a:lnTo>
                <a:lnTo>
                  <a:pt x="22690" y="22685"/>
                </a:lnTo>
                <a:lnTo>
                  <a:pt x="6087" y="47309"/>
                </a:lnTo>
                <a:lnTo>
                  <a:pt x="0" y="77470"/>
                </a:lnTo>
                <a:lnTo>
                  <a:pt x="0" y="387350"/>
                </a:lnTo>
                <a:lnTo>
                  <a:pt x="6087" y="417510"/>
                </a:lnTo>
                <a:lnTo>
                  <a:pt x="22690" y="442134"/>
                </a:lnTo>
                <a:lnTo>
                  <a:pt x="47314" y="458733"/>
                </a:lnTo>
                <a:lnTo>
                  <a:pt x="77470" y="464820"/>
                </a:lnTo>
                <a:lnTo>
                  <a:pt x="2729738" y="464820"/>
                </a:lnTo>
                <a:lnTo>
                  <a:pt x="2759898" y="458733"/>
                </a:lnTo>
                <a:lnTo>
                  <a:pt x="2784522" y="442134"/>
                </a:lnTo>
                <a:lnTo>
                  <a:pt x="2801121" y="417510"/>
                </a:lnTo>
                <a:lnTo>
                  <a:pt x="2807208" y="387350"/>
                </a:lnTo>
                <a:lnTo>
                  <a:pt x="2807208" y="77470"/>
                </a:lnTo>
                <a:lnTo>
                  <a:pt x="2801121" y="47309"/>
                </a:lnTo>
                <a:lnTo>
                  <a:pt x="2784522" y="22685"/>
                </a:lnTo>
                <a:lnTo>
                  <a:pt x="2759898" y="6086"/>
                </a:lnTo>
                <a:lnTo>
                  <a:pt x="2729738" y="0"/>
                </a:lnTo>
                <a:close/>
              </a:path>
            </a:pathLst>
          </a:custGeom>
          <a:solidFill>
            <a:srgbClr val="258AC9"/>
          </a:solidFill>
        </p:spPr>
        <p:txBody>
          <a:bodyPr wrap="square" lIns="0" tIns="0" rIns="0" bIns="0" rtlCol="0"/>
          <a:lstStyle/>
          <a:p>
            <a:endParaRPr/>
          </a:p>
        </p:txBody>
      </p:sp>
      <p:sp>
        <p:nvSpPr>
          <p:cNvPr id="7" name="object 7"/>
          <p:cNvSpPr/>
          <p:nvPr/>
        </p:nvSpPr>
        <p:spPr>
          <a:xfrm>
            <a:off x="3200145" y="2579370"/>
            <a:ext cx="681990" cy="429259"/>
          </a:xfrm>
          <a:custGeom>
            <a:avLst/>
            <a:gdLst/>
            <a:ahLst/>
            <a:cxnLst/>
            <a:rect l="l" t="t" r="r" b="b"/>
            <a:pathLst>
              <a:path w="681989" h="429260">
                <a:moveTo>
                  <a:pt x="613514" y="394005"/>
                </a:moveTo>
                <a:lnTo>
                  <a:pt x="596645" y="421005"/>
                </a:lnTo>
                <a:lnTo>
                  <a:pt x="681482" y="429006"/>
                </a:lnTo>
                <a:lnTo>
                  <a:pt x="664152" y="400685"/>
                </a:lnTo>
                <a:lnTo>
                  <a:pt x="624205" y="400685"/>
                </a:lnTo>
                <a:lnTo>
                  <a:pt x="613514" y="394005"/>
                </a:lnTo>
                <a:close/>
              </a:path>
              <a:path w="681989" h="429260">
                <a:moveTo>
                  <a:pt x="620197" y="383308"/>
                </a:moveTo>
                <a:lnTo>
                  <a:pt x="613514" y="394005"/>
                </a:lnTo>
                <a:lnTo>
                  <a:pt x="624205" y="400685"/>
                </a:lnTo>
                <a:lnTo>
                  <a:pt x="630936" y="390017"/>
                </a:lnTo>
                <a:lnTo>
                  <a:pt x="620197" y="383308"/>
                </a:lnTo>
                <a:close/>
              </a:path>
              <a:path w="681989" h="429260">
                <a:moveTo>
                  <a:pt x="637032" y="356362"/>
                </a:moveTo>
                <a:lnTo>
                  <a:pt x="620197" y="383308"/>
                </a:lnTo>
                <a:lnTo>
                  <a:pt x="630936" y="390017"/>
                </a:lnTo>
                <a:lnTo>
                  <a:pt x="624205" y="400685"/>
                </a:lnTo>
                <a:lnTo>
                  <a:pt x="664152" y="400685"/>
                </a:lnTo>
                <a:lnTo>
                  <a:pt x="637032" y="356362"/>
                </a:lnTo>
                <a:close/>
              </a:path>
              <a:path w="681989" h="429260">
                <a:moveTo>
                  <a:pt x="6604" y="0"/>
                </a:moveTo>
                <a:lnTo>
                  <a:pt x="0" y="10668"/>
                </a:lnTo>
                <a:lnTo>
                  <a:pt x="613514" y="394005"/>
                </a:lnTo>
                <a:lnTo>
                  <a:pt x="620197" y="383308"/>
                </a:lnTo>
                <a:lnTo>
                  <a:pt x="6604" y="0"/>
                </a:lnTo>
                <a:close/>
              </a:path>
            </a:pathLst>
          </a:custGeom>
          <a:solidFill>
            <a:srgbClr val="2073A6"/>
          </a:solidFill>
        </p:spPr>
        <p:txBody>
          <a:bodyPr wrap="square" lIns="0" tIns="0" rIns="0" bIns="0" rtlCol="0"/>
          <a:lstStyle/>
          <a:p>
            <a:endParaRPr/>
          </a:p>
        </p:txBody>
      </p:sp>
      <p:sp>
        <p:nvSpPr>
          <p:cNvPr id="8" name="object 8"/>
          <p:cNvSpPr/>
          <p:nvPr/>
        </p:nvSpPr>
        <p:spPr>
          <a:xfrm>
            <a:off x="3128517" y="989075"/>
            <a:ext cx="1593215" cy="984250"/>
          </a:xfrm>
          <a:custGeom>
            <a:avLst/>
            <a:gdLst/>
            <a:ahLst/>
            <a:cxnLst/>
            <a:rect l="l" t="t" r="r" b="b"/>
            <a:pathLst>
              <a:path w="1593214" h="984250">
                <a:moveTo>
                  <a:pt x="1524642" y="34579"/>
                </a:moveTo>
                <a:lnTo>
                  <a:pt x="0" y="972947"/>
                </a:lnTo>
                <a:lnTo>
                  <a:pt x="6604" y="983869"/>
                </a:lnTo>
                <a:lnTo>
                  <a:pt x="1531267" y="45362"/>
                </a:lnTo>
                <a:lnTo>
                  <a:pt x="1524642" y="34579"/>
                </a:lnTo>
                <a:close/>
              </a:path>
              <a:path w="1593214" h="984250">
                <a:moveTo>
                  <a:pt x="1575481" y="27939"/>
                </a:moveTo>
                <a:lnTo>
                  <a:pt x="1535430" y="27939"/>
                </a:lnTo>
                <a:lnTo>
                  <a:pt x="1542033" y="38735"/>
                </a:lnTo>
                <a:lnTo>
                  <a:pt x="1531267" y="45362"/>
                </a:lnTo>
                <a:lnTo>
                  <a:pt x="1547876" y="72389"/>
                </a:lnTo>
                <a:lnTo>
                  <a:pt x="1575481" y="27939"/>
                </a:lnTo>
                <a:close/>
              </a:path>
              <a:path w="1593214" h="984250">
                <a:moveTo>
                  <a:pt x="1535430" y="27939"/>
                </a:moveTo>
                <a:lnTo>
                  <a:pt x="1524642" y="34579"/>
                </a:lnTo>
                <a:lnTo>
                  <a:pt x="1531267" y="45362"/>
                </a:lnTo>
                <a:lnTo>
                  <a:pt x="1542033" y="38735"/>
                </a:lnTo>
                <a:lnTo>
                  <a:pt x="1535430" y="27939"/>
                </a:lnTo>
                <a:close/>
              </a:path>
              <a:path w="1593214" h="984250">
                <a:moveTo>
                  <a:pt x="1592833" y="0"/>
                </a:moveTo>
                <a:lnTo>
                  <a:pt x="1507997" y="7493"/>
                </a:lnTo>
                <a:lnTo>
                  <a:pt x="1524642" y="34579"/>
                </a:lnTo>
                <a:lnTo>
                  <a:pt x="1535430" y="27939"/>
                </a:lnTo>
                <a:lnTo>
                  <a:pt x="1575481" y="27939"/>
                </a:lnTo>
                <a:lnTo>
                  <a:pt x="1592833" y="0"/>
                </a:lnTo>
                <a:close/>
              </a:path>
            </a:pathLst>
          </a:custGeom>
          <a:solidFill>
            <a:srgbClr val="2073A6"/>
          </a:solidFill>
        </p:spPr>
        <p:txBody>
          <a:bodyPr wrap="square" lIns="0" tIns="0" rIns="0" bIns="0" rtlCol="0"/>
          <a:lstStyle/>
          <a:p>
            <a:endParaRPr/>
          </a:p>
        </p:txBody>
      </p:sp>
      <p:sp>
        <p:nvSpPr>
          <p:cNvPr id="9" name="object 9"/>
          <p:cNvSpPr txBox="1"/>
          <p:nvPr/>
        </p:nvSpPr>
        <p:spPr>
          <a:xfrm>
            <a:off x="430174" y="1018413"/>
            <a:ext cx="2162175" cy="711835"/>
          </a:xfrm>
          <a:prstGeom prst="rect">
            <a:avLst/>
          </a:prstGeom>
        </p:spPr>
        <p:txBody>
          <a:bodyPr vert="horz" wrap="square" lIns="0" tIns="13335" rIns="0" bIns="0" rtlCol="0">
            <a:spAutoFit/>
          </a:bodyPr>
          <a:lstStyle/>
          <a:p>
            <a:pPr algn="ctr">
              <a:lnSpc>
                <a:spcPct val="100000"/>
              </a:lnSpc>
              <a:spcBef>
                <a:spcPts val="105"/>
              </a:spcBef>
            </a:pPr>
            <a:r>
              <a:rPr sz="1400" spc="70" dirty="0">
                <a:solidFill>
                  <a:srgbClr val="FFFFFF"/>
                </a:solidFill>
                <a:latin typeface="Trebuchet MS"/>
                <a:cs typeface="Trebuchet MS"/>
              </a:rPr>
              <a:t>DISCURSO</a:t>
            </a:r>
            <a:r>
              <a:rPr sz="1400" spc="-114" dirty="0">
                <a:solidFill>
                  <a:srgbClr val="FFFFFF"/>
                </a:solidFill>
                <a:latin typeface="Trebuchet MS"/>
                <a:cs typeface="Trebuchet MS"/>
              </a:rPr>
              <a:t> </a:t>
            </a:r>
            <a:r>
              <a:rPr sz="1400" spc="75" dirty="0">
                <a:solidFill>
                  <a:srgbClr val="FFFFFF"/>
                </a:solidFill>
                <a:latin typeface="Trebuchet MS"/>
                <a:cs typeface="Trebuchet MS"/>
              </a:rPr>
              <a:t>REPRODUCIDO</a:t>
            </a:r>
            <a:endParaRPr sz="1400">
              <a:latin typeface="Trebuchet MS"/>
              <a:cs typeface="Trebuchet MS"/>
            </a:endParaRPr>
          </a:p>
          <a:p>
            <a:pPr>
              <a:lnSpc>
                <a:spcPct val="100000"/>
              </a:lnSpc>
              <a:spcBef>
                <a:spcPts val="35"/>
              </a:spcBef>
            </a:pPr>
            <a:endParaRPr sz="1950">
              <a:latin typeface="Times New Roman"/>
              <a:cs typeface="Times New Roman"/>
            </a:endParaRPr>
          </a:p>
          <a:p>
            <a:pPr marR="88265" algn="ctr">
              <a:lnSpc>
                <a:spcPct val="100000"/>
              </a:lnSpc>
            </a:pPr>
            <a:r>
              <a:rPr sz="1200" b="1" spc="-50" dirty="0">
                <a:solidFill>
                  <a:srgbClr val="7E7E7E"/>
                </a:solidFill>
                <a:latin typeface="Arial"/>
                <a:cs typeface="Arial"/>
              </a:rPr>
              <a:t>Estilos: </a:t>
            </a:r>
            <a:r>
              <a:rPr sz="1200" b="1" spc="-20" dirty="0">
                <a:solidFill>
                  <a:srgbClr val="7E7E7E"/>
                </a:solidFill>
                <a:latin typeface="Arial"/>
                <a:cs typeface="Arial"/>
              </a:rPr>
              <a:t>formas del</a:t>
            </a:r>
            <a:r>
              <a:rPr sz="1200" b="1" spc="-70" dirty="0">
                <a:solidFill>
                  <a:srgbClr val="7E7E7E"/>
                </a:solidFill>
                <a:latin typeface="Arial"/>
                <a:cs typeface="Arial"/>
              </a:rPr>
              <a:t> </a:t>
            </a:r>
            <a:r>
              <a:rPr sz="1200" b="1" spc="-55" dirty="0">
                <a:solidFill>
                  <a:srgbClr val="7E7E7E"/>
                </a:solidFill>
                <a:latin typeface="Arial"/>
                <a:cs typeface="Arial"/>
              </a:rPr>
              <a:t>discurso</a:t>
            </a:r>
            <a:endParaRPr sz="1200">
              <a:latin typeface="Arial"/>
              <a:cs typeface="Arial"/>
            </a:endParaRPr>
          </a:p>
        </p:txBody>
      </p:sp>
      <p:sp>
        <p:nvSpPr>
          <p:cNvPr id="10" name="object 10"/>
          <p:cNvSpPr/>
          <p:nvPr/>
        </p:nvSpPr>
        <p:spPr>
          <a:xfrm>
            <a:off x="5381244" y="3514344"/>
            <a:ext cx="155575" cy="1583690"/>
          </a:xfrm>
          <a:custGeom>
            <a:avLst/>
            <a:gdLst/>
            <a:ahLst/>
            <a:cxnLst/>
            <a:rect l="l" t="t" r="r" b="b"/>
            <a:pathLst>
              <a:path w="155575" h="1583689">
                <a:moveTo>
                  <a:pt x="155447" y="1583435"/>
                </a:moveTo>
                <a:lnTo>
                  <a:pt x="125194" y="1579945"/>
                </a:lnTo>
                <a:lnTo>
                  <a:pt x="100488" y="1570427"/>
                </a:lnTo>
                <a:lnTo>
                  <a:pt x="83831" y="1556311"/>
                </a:lnTo>
                <a:lnTo>
                  <a:pt x="77723" y="1539024"/>
                </a:lnTo>
                <a:lnTo>
                  <a:pt x="77723" y="836129"/>
                </a:lnTo>
                <a:lnTo>
                  <a:pt x="71616" y="818844"/>
                </a:lnTo>
                <a:lnTo>
                  <a:pt x="54959" y="804727"/>
                </a:lnTo>
                <a:lnTo>
                  <a:pt x="30253" y="795208"/>
                </a:lnTo>
                <a:lnTo>
                  <a:pt x="0" y="791717"/>
                </a:lnTo>
                <a:lnTo>
                  <a:pt x="30253" y="788227"/>
                </a:lnTo>
                <a:lnTo>
                  <a:pt x="54959" y="778708"/>
                </a:lnTo>
                <a:lnTo>
                  <a:pt x="71616" y="764591"/>
                </a:lnTo>
                <a:lnTo>
                  <a:pt x="77723" y="747306"/>
                </a:lnTo>
                <a:lnTo>
                  <a:pt x="77723" y="44449"/>
                </a:lnTo>
                <a:lnTo>
                  <a:pt x="83831" y="27164"/>
                </a:lnTo>
                <a:lnTo>
                  <a:pt x="100488" y="13033"/>
                </a:lnTo>
                <a:lnTo>
                  <a:pt x="125194" y="3498"/>
                </a:lnTo>
                <a:lnTo>
                  <a:pt x="155447" y="0"/>
                </a:lnTo>
              </a:path>
            </a:pathLst>
          </a:custGeom>
          <a:ln w="9144">
            <a:solidFill>
              <a:srgbClr val="2073A6"/>
            </a:solidFill>
          </a:ln>
        </p:spPr>
        <p:txBody>
          <a:bodyPr wrap="square" lIns="0" tIns="0" rIns="0" bIns="0" rtlCol="0"/>
          <a:lstStyle/>
          <a:p>
            <a:endParaRPr/>
          </a:p>
        </p:txBody>
      </p:sp>
      <p:sp>
        <p:nvSpPr>
          <p:cNvPr id="11" name="object 11"/>
          <p:cNvSpPr txBox="1"/>
          <p:nvPr/>
        </p:nvSpPr>
        <p:spPr>
          <a:xfrm>
            <a:off x="141833" y="1880743"/>
            <a:ext cx="2911475" cy="1382430"/>
          </a:xfrm>
          <a:prstGeom prst="rect">
            <a:avLst/>
          </a:prstGeom>
        </p:spPr>
        <p:txBody>
          <a:bodyPr vert="horz" wrap="square" lIns="0" tIns="12700" rIns="0" bIns="0" rtlCol="0">
            <a:spAutoFit/>
          </a:bodyPr>
          <a:lstStyle/>
          <a:p>
            <a:pPr marL="12700" marR="38100">
              <a:lnSpc>
                <a:spcPct val="100000"/>
              </a:lnSpc>
              <a:spcBef>
                <a:spcPts val="100"/>
              </a:spcBef>
            </a:pPr>
            <a:r>
              <a:rPr sz="800" u="sng" spc="-35" dirty="0">
                <a:solidFill>
                  <a:srgbClr val="7E7E7E"/>
                </a:solidFill>
                <a:uFill>
                  <a:solidFill>
                    <a:srgbClr val="7E7E7E"/>
                  </a:solidFill>
                </a:uFill>
                <a:latin typeface="Trebuchet MS"/>
                <a:cs typeface="Trebuchet MS"/>
              </a:rPr>
              <a:t>Estilo directo</a:t>
            </a:r>
            <a:r>
              <a:rPr sz="800" b="1" spc="-35" dirty="0">
                <a:solidFill>
                  <a:srgbClr val="7E7E7E"/>
                </a:solidFill>
                <a:latin typeface="Arial"/>
                <a:cs typeface="Arial"/>
              </a:rPr>
              <a:t>: </a:t>
            </a:r>
            <a:r>
              <a:rPr sz="800" b="1" spc="-5" dirty="0">
                <a:solidFill>
                  <a:srgbClr val="7E7E7E"/>
                </a:solidFill>
                <a:latin typeface="Arial"/>
                <a:cs typeface="Arial"/>
              </a:rPr>
              <a:t>el </a:t>
            </a:r>
            <a:r>
              <a:rPr sz="800" b="1" spc="-20" dirty="0">
                <a:solidFill>
                  <a:srgbClr val="7E7E7E"/>
                </a:solidFill>
                <a:latin typeface="Arial"/>
                <a:cs typeface="Arial"/>
              </a:rPr>
              <a:t>usuario </a:t>
            </a:r>
            <a:r>
              <a:rPr sz="800" b="1" spc="-15" dirty="0">
                <a:solidFill>
                  <a:srgbClr val="7E7E7E"/>
                </a:solidFill>
                <a:latin typeface="Arial"/>
                <a:cs typeface="Arial"/>
              </a:rPr>
              <a:t>de la </a:t>
            </a:r>
            <a:r>
              <a:rPr sz="800" b="1" spc="-25" dirty="0">
                <a:solidFill>
                  <a:srgbClr val="7E7E7E"/>
                </a:solidFill>
                <a:latin typeface="Arial"/>
                <a:cs typeface="Arial"/>
              </a:rPr>
              <a:t>lengua </a:t>
            </a:r>
            <a:r>
              <a:rPr sz="800" b="1" spc="-20" dirty="0">
                <a:solidFill>
                  <a:srgbClr val="7E7E7E"/>
                </a:solidFill>
                <a:latin typeface="Arial"/>
                <a:cs typeface="Arial"/>
              </a:rPr>
              <a:t>observa, </a:t>
            </a:r>
            <a:r>
              <a:rPr sz="800" b="1" spc="-40" dirty="0">
                <a:solidFill>
                  <a:srgbClr val="7E7E7E"/>
                </a:solidFill>
                <a:latin typeface="Arial"/>
                <a:cs typeface="Arial"/>
              </a:rPr>
              <a:t>escucha y </a:t>
            </a:r>
            <a:r>
              <a:rPr sz="800" b="1" i="1" spc="-50" dirty="0">
                <a:solidFill>
                  <a:srgbClr val="7E7E7E"/>
                </a:solidFill>
                <a:latin typeface="Trebuchet MS"/>
                <a:cs typeface="Trebuchet MS"/>
              </a:rPr>
              <a:t>repite  </a:t>
            </a:r>
            <a:r>
              <a:rPr sz="800" b="1" i="1" spc="-45" dirty="0">
                <a:solidFill>
                  <a:srgbClr val="7E7E7E"/>
                </a:solidFill>
                <a:latin typeface="Trebuchet MS"/>
                <a:cs typeface="Trebuchet MS"/>
              </a:rPr>
              <a:t>la </a:t>
            </a:r>
            <a:r>
              <a:rPr sz="800" b="1" i="1" spc="-40" dirty="0">
                <a:solidFill>
                  <a:srgbClr val="7E7E7E"/>
                </a:solidFill>
                <a:latin typeface="Trebuchet MS"/>
                <a:cs typeface="Trebuchet MS"/>
              </a:rPr>
              <a:t>palabra</a:t>
            </a:r>
            <a:r>
              <a:rPr sz="800" b="1" i="1" dirty="0">
                <a:solidFill>
                  <a:srgbClr val="7E7E7E"/>
                </a:solidFill>
                <a:latin typeface="Trebuchet MS"/>
                <a:cs typeface="Trebuchet MS"/>
              </a:rPr>
              <a:t> </a:t>
            </a:r>
            <a:r>
              <a:rPr sz="800" b="1" i="1" spc="-50" dirty="0">
                <a:solidFill>
                  <a:srgbClr val="7E7E7E"/>
                </a:solidFill>
                <a:latin typeface="Trebuchet MS"/>
                <a:cs typeface="Trebuchet MS"/>
              </a:rPr>
              <a:t>ajena.</a:t>
            </a:r>
            <a:endParaRPr sz="800" dirty="0">
              <a:latin typeface="Trebuchet MS"/>
              <a:cs typeface="Trebuchet MS"/>
            </a:endParaRPr>
          </a:p>
          <a:p>
            <a:pPr>
              <a:lnSpc>
                <a:spcPct val="100000"/>
              </a:lnSpc>
            </a:pPr>
            <a:endParaRPr sz="900" dirty="0">
              <a:latin typeface="Times New Roman"/>
              <a:cs typeface="Times New Roman"/>
            </a:endParaRPr>
          </a:p>
          <a:p>
            <a:pPr>
              <a:lnSpc>
                <a:spcPct val="100000"/>
              </a:lnSpc>
              <a:spcBef>
                <a:spcPts val="25"/>
              </a:spcBef>
            </a:pPr>
            <a:endParaRPr sz="750" dirty="0">
              <a:latin typeface="Times New Roman"/>
              <a:cs typeface="Times New Roman"/>
            </a:endParaRPr>
          </a:p>
          <a:p>
            <a:pPr marL="12700">
              <a:lnSpc>
                <a:spcPct val="100000"/>
              </a:lnSpc>
            </a:pPr>
            <a:r>
              <a:rPr sz="800" u="sng" spc="-35" dirty="0">
                <a:solidFill>
                  <a:srgbClr val="7E7E7E"/>
                </a:solidFill>
                <a:uFill>
                  <a:solidFill>
                    <a:srgbClr val="7E7E7E"/>
                  </a:solidFill>
                </a:uFill>
                <a:latin typeface="Trebuchet MS"/>
                <a:cs typeface="Trebuchet MS"/>
              </a:rPr>
              <a:t>Estilo </a:t>
            </a:r>
            <a:r>
              <a:rPr sz="800" u="sng" spc="-40" dirty="0">
                <a:solidFill>
                  <a:srgbClr val="7E7E7E"/>
                </a:solidFill>
                <a:uFill>
                  <a:solidFill>
                    <a:srgbClr val="7E7E7E"/>
                  </a:solidFill>
                </a:uFill>
                <a:latin typeface="Trebuchet MS"/>
                <a:cs typeface="Trebuchet MS"/>
              </a:rPr>
              <a:t>indirecto</a:t>
            </a:r>
            <a:r>
              <a:rPr sz="800" b="1" spc="-40" dirty="0">
                <a:solidFill>
                  <a:srgbClr val="7E7E7E"/>
                </a:solidFill>
                <a:latin typeface="Arial"/>
                <a:cs typeface="Arial"/>
              </a:rPr>
              <a:t>: </a:t>
            </a:r>
            <a:r>
              <a:rPr sz="800" b="1" spc="-5" dirty="0">
                <a:solidFill>
                  <a:srgbClr val="7E7E7E"/>
                </a:solidFill>
                <a:latin typeface="Arial"/>
                <a:cs typeface="Arial"/>
              </a:rPr>
              <a:t>el </a:t>
            </a:r>
            <a:r>
              <a:rPr sz="800" b="1" spc="-20" dirty="0">
                <a:solidFill>
                  <a:srgbClr val="7E7E7E"/>
                </a:solidFill>
                <a:latin typeface="Arial"/>
                <a:cs typeface="Arial"/>
              </a:rPr>
              <a:t>usuario </a:t>
            </a:r>
            <a:r>
              <a:rPr sz="800" b="1" spc="-15" dirty="0">
                <a:solidFill>
                  <a:srgbClr val="7E7E7E"/>
                </a:solidFill>
                <a:latin typeface="Arial"/>
                <a:cs typeface="Arial"/>
              </a:rPr>
              <a:t>de la </a:t>
            </a:r>
            <a:r>
              <a:rPr sz="800" b="1" spc="-25" dirty="0">
                <a:solidFill>
                  <a:srgbClr val="7E7E7E"/>
                </a:solidFill>
                <a:latin typeface="Arial"/>
                <a:cs typeface="Arial"/>
              </a:rPr>
              <a:t>lengua </a:t>
            </a:r>
            <a:r>
              <a:rPr sz="800" b="1" spc="-20" dirty="0">
                <a:solidFill>
                  <a:srgbClr val="7E7E7E"/>
                </a:solidFill>
                <a:latin typeface="Arial"/>
                <a:cs typeface="Arial"/>
              </a:rPr>
              <a:t>observa, </a:t>
            </a:r>
            <a:r>
              <a:rPr sz="800" b="1" spc="-35" dirty="0">
                <a:solidFill>
                  <a:srgbClr val="7E7E7E"/>
                </a:solidFill>
                <a:latin typeface="Arial"/>
                <a:cs typeface="Arial"/>
              </a:rPr>
              <a:t>escucha,</a:t>
            </a:r>
            <a:r>
              <a:rPr sz="800" b="1" spc="-20" dirty="0">
                <a:solidFill>
                  <a:srgbClr val="7E7E7E"/>
                </a:solidFill>
                <a:latin typeface="Arial"/>
                <a:cs typeface="Arial"/>
              </a:rPr>
              <a:t> </a:t>
            </a:r>
            <a:r>
              <a:rPr sz="800" b="1" spc="20" dirty="0">
                <a:solidFill>
                  <a:srgbClr val="7E7E7E"/>
                </a:solidFill>
                <a:latin typeface="Arial"/>
                <a:cs typeface="Arial"/>
              </a:rPr>
              <a:t>emite</a:t>
            </a:r>
            <a:endParaRPr sz="800" b="1" dirty="0">
              <a:latin typeface="Arial"/>
              <a:cs typeface="Arial"/>
            </a:endParaRPr>
          </a:p>
          <a:p>
            <a:pPr marL="12700">
              <a:lnSpc>
                <a:spcPct val="100000"/>
              </a:lnSpc>
            </a:pPr>
            <a:r>
              <a:rPr sz="800" b="1" spc="-60" dirty="0">
                <a:solidFill>
                  <a:srgbClr val="7E7E7E"/>
                </a:solidFill>
                <a:latin typeface="Arial"/>
                <a:cs typeface="Arial"/>
              </a:rPr>
              <a:t>su </a:t>
            </a:r>
            <a:r>
              <a:rPr sz="800" b="1" spc="-10" dirty="0">
                <a:solidFill>
                  <a:srgbClr val="7E7E7E"/>
                </a:solidFill>
                <a:latin typeface="Arial"/>
                <a:cs typeface="Arial"/>
              </a:rPr>
              <a:t>palabra </a:t>
            </a:r>
            <a:r>
              <a:rPr sz="800" b="1" spc="-35" dirty="0">
                <a:solidFill>
                  <a:srgbClr val="7E7E7E"/>
                </a:solidFill>
                <a:latin typeface="Arial"/>
                <a:cs typeface="Arial"/>
              </a:rPr>
              <a:t>y </a:t>
            </a:r>
            <a:r>
              <a:rPr sz="800" b="1" i="1" spc="-35" dirty="0">
                <a:solidFill>
                  <a:srgbClr val="7E7E7E"/>
                </a:solidFill>
                <a:latin typeface="Trebuchet MS"/>
                <a:cs typeface="Trebuchet MS"/>
              </a:rPr>
              <a:t>reproduce </a:t>
            </a:r>
            <a:r>
              <a:rPr sz="800" b="1" i="1" spc="-45" dirty="0">
                <a:solidFill>
                  <a:srgbClr val="7E7E7E"/>
                </a:solidFill>
                <a:latin typeface="Trebuchet MS"/>
                <a:cs typeface="Trebuchet MS"/>
              </a:rPr>
              <a:t>la </a:t>
            </a:r>
            <a:r>
              <a:rPr sz="800" b="1" i="1" spc="-40" dirty="0">
                <a:solidFill>
                  <a:srgbClr val="7E7E7E"/>
                </a:solidFill>
                <a:latin typeface="Trebuchet MS"/>
                <a:cs typeface="Trebuchet MS"/>
              </a:rPr>
              <a:t>palabra</a:t>
            </a:r>
            <a:r>
              <a:rPr sz="800" b="1" i="1" spc="65" dirty="0">
                <a:solidFill>
                  <a:srgbClr val="7E7E7E"/>
                </a:solidFill>
                <a:latin typeface="Trebuchet MS"/>
                <a:cs typeface="Trebuchet MS"/>
              </a:rPr>
              <a:t> </a:t>
            </a:r>
            <a:r>
              <a:rPr lang="es-ES_tradnl" sz="800" b="1" i="1" spc="-50" dirty="0">
                <a:solidFill>
                  <a:srgbClr val="7E7E7E"/>
                </a:solidFill>
                <a:latin typeface="Trebuchet MS"/>
                <a:cs typeface="Trebuchet MS"/>
              </a:rPr>
              <a:t>ajena</a:t>
            </a:r>
            <a:r>
              <a:rPr lang="es-ES" sz="800" b="1" i="1" spc="-50" dirty="0">
                <a:solidFill>
                  <a:srgbClr val="7E7E7E"/>
                </a:solidFill>
                <a:latin typeface="Trebuchet MS"/>
                <a:cs typeface="Trebuchet MS"/>
              </a:rPr>
              <a:t> </a:t>
            </a:r>
            <a:r>
              <a:rPr lang="es-ES" sz="800" b="1" spc="-50" dirty="0">
                <a:solidFill>
                  <a:srgbClr val="7E7E7E"/>
                </a:solidFill>
                <a:latin typeface="Trebuchet MS"/>
                <a:cs typeface="Trebuchet MS"/>
              </a:rPr>
              <a:t>en forma de comentario.</a:t>
            </a:r>
            <a:endParaRPr sz="800" dirty="0">
              <a:latin typeface="Trebuchet MS"/>
              <a:cs typeface="Trebuchet MS"/>
            </a:endParaRPr>
          </a:p>
          <a:p>
            <a:pPr>
              <a:lnSpc>
                <a:spcPct val="100000"/>
              </a:lnSpc>
            </a:pPr>
            <a:endParaRPr sz="900" dirty="0">
              <a:latin typeface="Times New Roman"/>
              <a:cs typeface="Times New Roman"/>
            </a:endParaRPr>
          </a:p>
          <a:p>
            <a:pPr>
              <a:lnSpc>
                <a:spcPct val="100000"/>
              </a:lnSpc>
              <a:spcBef>
                <a:spcPts val="25"/>
              </a:spcBef>
            </a:pPr>
            <a:endParaRPr sz="750" dirty="0">
              <a:latin typeface="Times New Roman"/>
              <a:cs typeface="Times New Roman"/>
            </a:endParaRPr>
          </a:p>
          <a:p>
            <a:pPr marL="12700" marR="66040" algn="just">
              <a:lnSpc>
                <a:spcPct val="100000"/>
              </a:lnSpc>
            </a:pPr>
            <a:r>
              <a:rPr sz="800" u="sng" spc="-35" dirty="0">
                <a:solidFill>
                  <a:srgbClr val="7E7E7E"/>
                </a:solidFill>
                <a:uFill>
                  <a:solidFill>
                    <a:srgbClr val="7E7E7E"/>
                  </a:solidFill>
                </a:uFill>
                <a:latin typeface="Trebuchet MS"/>
                <a:cs typeface="Trebuchet MS"/>
              </a:rPr>
              <a:t>Estilo indirecto </a:t>
            </a:r>
            <a:r>
              <a:rPr sz="800" u="sng" spc="-45" dirty="0">
                <a:solidFill>
                  <a:srgbClr val="7E7E7E"/>
                </a:solidFill>
                <a:uFill>
                  <a:solidFill>
                    <a:srgbClr val="7E7E7E"/>
                  </a:solidFill>
                </a:uFill>
                <a:latin typeface="Trebuchet MS"/>
                <a:cs typeface="Trebuchet MS"/>
              </a:rPr>
              <a:t>libre</a:t>
            </a:r>
            <a:r>
              <a:rPr sz="800" b="1" spc="-45" dirty="0">
                <a:solidFill>
                  <a:srgbClr val="7E7E7E"/>
                </a:solidFill>
                <a:latin typeface="Arial"/>
                <a:cs typeface="Arial"/>
              </a:rPr>
              <a:t>: </a:t>
            </a:r>
            <a:r>
              <a:rPr sz="800" b="1" spc="-5" dirty="0">
                <a:solidFill>
                  <a:srgbClr val="7E7E7E"/>
                </a:solidFill>
                <a:latin typeface="Arial"/>
                <a:cs typeface="Arial"/>
              </a:rPr>
              <a:t>el </a:t>
            </a:r>
            <a:r>
              <a:rPr sz="800" b="1" spc="-20" dirty="0">
                <a:solidFill>
                  <a:srgbClr val="7E7E7E"/>
                </a:solidFill>
                <a:latin typeface="Arial"/>
                <a:cs typeface="Arial"/>
              </a:rPr>
              <a:t>usuario </a:t>
            </a:r>
            <a:r>
              <a:rPr sz="800" b="1" spc="-15" dirty="0">
                <a:solidFill>
                  <a:srgbClr val="7E7E7E"/>
                </a:solidFill>
                <a:latin typeface="Arial"/>
                <a:cs typeface="Arial"/>
              </a:rPr>
              <a:t>de la </a:t>
            </a:r>
            <a:r>
              <a:rPr sz="800" b="1" spc="-25" dirty="0">
                <a:solidFill>
                  <a:srgbClr val="7E7E7E"/>
                </a:solidFill>
                <a:latin typeface="Arial"/>
                <a:cs typeface="Arial"/>
              </a:rPr>
              <a:t>lengua </a:t>
            </a:r>
            <a:r>
              <a:rPr sz="800" b="1" spc="-20" dirty="0">
                <a:solidFill>
                  <a:srgbClr val="7E7E7E"/>
                </a:solidFill>
                <a:latin typeface="Arial"/>
                <a:cs typeface="Arial"/>
              </a:rPr>
              <a:t>observa, </a:t>
            </a:r>
            <a:r>
              <a:rPr sz="800" b="1" spc="-35" dirty="0">
                <a:solidFill>
                  <a:srgbClr val="7E7E7E"/>
                </a:solidFill>
                <a:latin typeface="Arial"/>
                <a:cs typeface="Arial"/>
              </a:rPr>
              <a:t>escucha,  </a:t>
            </a:r>
            <a:r>
              <a:rPr sz="800" b="1" spc="-15" dirty="0">
                <a:solidFill>
                  <a:srgbClr val="7E7E7E"/>
                </a:solidFill>
                <a:latin typeface="Arial"/>
                <a:cs typeface="Arial"/>
              </a:rPr>
              <a:t>ve/aprecia/juzga </a:t>
            </a:r>
            <a:r>
              <a:rPr sz="800" b="1" i="1" spc="-10" dirty="0">
                <a:solidFill>
                  <a:srgbClr val="7E7E7E"/>
                </a:solidFill>
                <a:latin typeface="Trebuchet MS"/>
                <a:cs typeface="Trebuchet MS"/>
              </a:rPr>
              <a:t>como </a:t>
            </a:r>
            <a:r>
              <a:rPr sz="800" b="1" i="1" spc="-55" dirty="0">
                <a:solidFill>
                  <a:srgbClr val="7E7E7E"/>
                </a:solidFill>
                <a:latin typeface="Trebuchet MS"/>
                <a:cs typeface="Trebuchet MS"/>
              </a:rPr>
              <a:t>vería </a:t>
            </a:r>
            <a:r>
              <a:rPr sz="800" b="1" i="1" spc="-40" dirty="0">
                <a:solidFill>
                  <a:srgbClr val="7E7E7E"/>
                </a:solidFill>
                <a:latin typeface="Trebuchet MS"/>
                <a:cs typeface="Trebuchet MS"/>
              </a:rPr>
              <a:t>el otro </a:t>
            </a:r>
            <a:r>
              <a:rPr sz="800" b="1" i="1" spc="-60" dirty="0">
                <a:solidFill>
                  <a:srgbClr val="7E7E7E"/>
                </a:solidFill>
                <a:latin typeface="Trebuchet MS"/>
                <a:cs typeface="Trebuchet MS"/>
              </a:rPr>
              <a:t>y </a:t>
            </a:r>
            <a:r>
              <a:rPr sz="800" b="1" i="1" spc="-40" dirty="0">
                <a:solidFill>
                  <a:srgbClr val="7E7E7E"/>
                </a:solidFill>
                <a:latin typeface="Trebuchet MS"/>
                <a:cs typeface="Trebuchet MS"/>
              </a:rPr>
              <a:t>emite </a:t>
            </a:r>
            <a:r>
              <a:rPr sz="800" b="1" i="1" spc="-35" dirty="0">
                <a:solidFill>
                  <a:srgbClr val="7E7E7E"/>
                </a:solidFill>
                <a:latin typeface="Trebuchet MS"/>
                <a:cs typeface="Trebuchet MS"/>
              </a:rPr>
              <a:t>su </a:t>
            </a:r>
            <a:r>
              <a:rPr sz="800" b="1" i="1" spc="-40" dirty="0">
                <a:solidFill>
                  <a:srgbClr val="7E7E7E"/>
                </a:solidFill>
                <a:latin typeface="Trebuchet MS"/>
                <a:cs typeface="Trebuchet MS"/>
              </a:rPr>
              <a:t>palabra </a:t>
            </a:r>
            <a:r>
              <a:rPr sz="800" b="1" i="1" spc="-10" dirty="0">
                <a:solidFill>
                  <a:srgbClr val="7E7E7E"/>
                </a:solidFill>
                <a:latin typeface="Trebuchet MS"/>
                <a:cs typeface="Trebuchet MS"/>
              </a:rPr>
              <a:t>como </a:t>
            </a:r>
            <a:r>
              <a:rPr sz="800" b="1" i="1" spc="-60" dirty="0">
                <a:solidFill>
                  <a:srgbClr val="7E7E7E"/>
                </a:solidFill>
                <a:latin typeface="Trebuchet MS"/>
                <a:cs typeface="Trebuchet MS"/>
              </a:rPr>
              <a:t>si  </a:t>
            </a:r>
            <a:r>
              <a:rPr sz="800" b="1" i="1" spc="-45" dirty="0">
                <a:solidFill>
                  <a:srgbClr val="7E7E7E"/>
                </a:solidFill>
                <a:latin typeface="Trebuchet MS"/>
                <a:cs typeface="Trebuchet MS"/>
              </a:rPr>
              <a:t>fuera la del</a:t>
            </a:r>
            <a:r>
              <a:rPr sz="800" b="1" i="1" spc="35" dirty="0">
                <a:solidFill>
                  <a:srgbClr val="7E7E7E"/>
                </a:solidFill>
                <a:latin typeface="Trebuchet MS"/>
                <a:cs typeface="Trebuchet MS"/>
              </a:rPr>
              <a:t> </a:t>
            </a:r>
            <a:r>
              <a:rPr sz="800" b="1" i="1" spc="-50" dirty="0">
                <a:solidFill>
                  <a:srgbClr val="7E7E7E"/>
                </a:solidFill>
                <a:latin typeface="Trebuchet MS"/>
                <a:cs typeface="Trebuchet MS"/>
              </a:rPr>
              <a:t>otro.</a:t>
            </a:r>
            <a:endParaRPr sz="800" dirty="0">
              <a:latin typeface="Trebuchet MS"/>
              <a:cs typeface="Trebuchet MS"/>
            </a:endParaRPr>
          </a:p>
        </p:txBody>
      </p:sp>
      <p:sp>
        <p:nvSpPr>
          <p:cNvPr id="12" name="object 12"/>
          <p:cNvSpPr txBox="1"/>
          <p:nvPr/>
        </p:nvSpPr>
        <p:spPr>
          <a:xfrm>
            <a:off x="3590671" y="4090517"/>
            <a:ext cx="1680845" cy="391160"/>
          </a:xfrm>
          <a:prstGeom prst="rect">
            <a:avLst/>
          </a:prstGeom>
        </p:spPr>
        <p:txBody>
          <a:bodyPr vert="horz" wrap="square" lIns="0" tIns="12700" rIns="0" bIns="0" rtlCol="0">
            <a:spAutoFit/>
          </a:bodyPr>
          <a:lstStyle/>
          <a:p>
            <a:pPr marL="12700" marR="5080">
              <a:lnSpc>
                <a:spcPct val="100000"/>
              </a:lnSpc>
              <a:spcBef>
                <a:spcPts val="100"/>
              </a:spcBef>
            </a:pPr>
            <a:r>
              <a:rPr sz="1200" b="1" spc="-25" dirty="0">
                <a:solidFill>
                  <a:srgbClr val="7E7E7E"/>
                </a:solidFill>
                <a:latin typeface="Arial"/>
                <a:cs typeface="Arial"/>
              </a:rPr>
              <a:t>Formas de </a:t>
            </a:r>
            <a:r>
              <a:rPr sz="1200" b="1" spc="-35" dirty="0">
                <a:solidFill>
                  <a:srgbClr val="7E7E7E"/>
                </a:solidFill>
                <a:latin typeface="Arial"/>
                <a:cs typeface="Arial"/>
              </a:rPr>
              <a:t>trasposición  </a:t>
            </a:r>
            <a:r>
              <a:rPr sz="1200" b="1" spc="-5" dirty="0">
                <a:solidFill>
                  <a:srgbClr val="7E7E7E"/>
                </a:solidFill>
                <a:latin typeface="Arial"/>
                <a:cs typeface="Arial"/>
              </a:rPr>
              <a:t>gramatical</a:t>
            </a:r>
            <a:endParaRPr sz="1200" dirty="0">
              <a:latin typeface="Arial"/>
              <a:cs typeface="Arial"/>
            </a:endParaRPr>
          </a:p>
        </p:txBody>
      </p:sp>
      <p:sp>
        <p:nvSpPr>
          <p:cNvPr id="13" name="object 13"/>
          <p:cNvSpPr txBox="1"/>
          <p:nvPr/>
        </p:nvSpPr>
        <p:spPr>
          <a:xfrm>
            <a:off x="7278193" y="3659251"/>
            <a:ext cx="1214120" cy="147955"/>
          </a:xfrm>
          <a:prstGeom prst="rect">
            <a:avLst/>
          </a:prstGeom>
        </p:spPr>
        <p:txBody>
          <a:bodyPr vert="horz" wrap="square" lIns="0" tIns="12700" rIns="0" bIns="0" rtlCol="0">
            <a:spAutoFit/>
          </a:bodyPr>
          <a:lstStyle/>
          <a:p>
            <a:pPr marL="12700">
              <a:lnSpc>
                <a:spcPct val="100000"/>
              </a:lnSpc>
              <a:spcBef>
                <a:spcPts val="100"/>
              </a:spcBef>
            </a:pPr>
            <a:r>
              <a:rPr sz="800" b="1" spc="20" dirty="0">
                <a:solidFill>
                  <a:srgbClr val="7E7E7E"/>
                </a:solidFill>
                <a:latin typeface="Arial"/>
                <a:cs typeface="Arial"/>
              </a:rPr>
              <a:t>(</a:t>
            </a:r>
            <a:r>
              <a:rPr sz="800" b="1" spc="20" dirty="0">
                <a:solidFill>
                  <a:srgbClr val="5F497A"/>
                </a:solidFill>
                <a:latin typeface="Arial"/>
                <a:cs typeface="Arial"/>
              </a:rPr>
              <a:t>él</a:t>
            </a:r>
            <a:r>
              <a:rPr sz="800" b="1" spc="20" dirty="0">
                <a:solidFill>
                  <a:srgbClr val="7E7E7E"/>
                </a:solidFill>
                <a:latin typeface="Arial"/>
                <a:cs typeface="Arial"/>
              </a:rPr>
              <a:t>) </a:t>
            </a:r>
            <a:r>
              <a:rPr sz="800" b="1" spc="-15" dirty="0">
                <a:solidFill>
                  <a:srgbClr val="7E7E7E"/>
                </a:solidFill>
                <a:latin typeface="Arial"/>
                <a:cs typeface="Arial"/>
              </a:rPr>
              <a:t>dijo que </a:t>
            </a:r>
            <a:r>
              <a:rPr sz="800" b="1" spc="-25" dirty="0">
                <a:solidFill>
                  <a:srgbClr val="7E7E7E"/>
                </a:solidFill>
                <a:latin typeface="Arial"/>
                <a:cs typeface="Arial"/>
              </a:rPr>
              <a:t>caía</a:t>
            </a:r>
            <a:r>
              <a:rPr sz="800" b="1" spc="-90" dirty="0">
                <a:solidFill>
                  <a:srgbClr val="7E7E7E"/>
                </a:solidFill>
                <a:latin typeface="Arial"/>
                <a:cs typeface="Arial"/>
              </a:rPr>
              <a:t> </a:t>
            </a:r>
            <a:r>
              <a:rPr sz="800" b="1" spc="-40" dirty="0">
                <a:solidFill>
                  <a:srgbClr val="7E7E7E"/>
                </a:solidFill>
                <a:latin typeface="Arial"/>
                <a:cs typeface="Arial"/>
              </a:rPr>
              <a:t>después</a:t>
            </a:r>
            <a:endParaRPr sz="800">
              <a:latin typeface="Arial"/>
              <a:cs typeface="Arial"/>
            </a:endParaRPr>
          </a:p>
        </p:txBody>
      </p:sp>
      <p:sp>
        <p:nvSpPr>
          <p:cNvPr id="14" name="object 14"/>
          <p:cNvSpPr txBox="1"/>
          <p:nvPr/>
        </p:nvSpPr>
        <p:spPr>
          <a:xfrm>
            <a:off x="7319960" y="4024985"/>
            <a:ext cx="1649730" cy="147955"/>
          </a:xfrm>
          <a:prstGeom prst="rect">
            <a:avLst/>
          </a:prstGeom>
        </p:spPr>
        <p:txBody>
          <a:bodyPr vert="horz" wrap="square" lIns="0" tIns="12700" rIns="0" bIns="0" rtlCol="0">
            <a:spAutoFit/>
          </a:bodyPr>
          <a:lstStyle/>
          <a:p>
            <a:pPr marL="12700">
              <a:lnSpc>
                <a:spcPct val="100000"/>
              </a:lnSpc>
              <a:spcBef>
                <a:spcPts val="100"/>
              </a:spcBef>
            </a:pPr>
            <a:r>
              <a:rPr sz="800" b="1" spc="-5" dirty="0">
                <a:solidFill>
                  <a:srgbClr val="7E7E7E"/>
                </a:solidFill>
                <a:latin typeface="Arial"/>
                <a:cs typeface="Arial"/>
              </a:rPr>
              <a:t>Le </a:t>
            </a:r>
            <a:r>
              <a:rPr sz="800" b="1" spc="-15" dirty="0">
                <a:solidFill>
                  <a:srgbClr val="7E7E7E"/>
                </a:solidFill>
                <a:latin typeface="Arial"/>
                <a:cs typeface="Arial"/>
              </a:rPr>
              <a:t>dijo que </a:t>
            </a:r>
            <a:r>
              <a:rPr sz="800" b="1" spc="-10" dirty="0">
                <a:solidFill>
                  <a:srgbClr val="5F497A"/>
                </a:solidFill>
                <a:latin typeface="Arial"/>
                <a:cs typeface="Arial"/>
              </a:rPr>
              <a:t>lo </a:t>
            </a:r>
            <a:r>
              <a:rPr sz="800" b="1" dirty="0">
                <a:solidFill>
                  <a:srgbClr val="5F497A"/>
                </a:solidFill>
                <a:latin typeface="Arial"/>
                <a:cs typeface="Arial"/>
              </a:rPr>
              <a:t>llamara</a:t>
            </a:r>
            <a:r>
              <a:rPr sz="800" b="1" spc="-40" dirty="0">
                <a:solidFill>
                  <a:srgbClr val="5F497A"/>
                </a:solidFill>
                <a:latin typeface="Arial"/>
                <a:cs typeface="Arial"/>
              </a:rPr>
              <a:t> </a:t>
            </a:r>
            <a:r>
              <a:rPr sz="800" b="1" spc="-10" dirty="0">
                <a:solidFill>
                  <a:srgbClr val="7E7E7E"/>
                </a:solidFill>
                <a:latin typeface="Arial"/>
                <a:cs typeface="Arial"/>
              </a:rPr>
              <a:t>(subjuntivo)</a:t>
            </a:r>
            <a:endParaRPr sz="800">
              <a:latin typeface="Arial"/>
              <a:cs typeface="Arial"/>
            </a:endParaRPr>
          </a:p>
        </p:txBody>
      </p:sp>
      <p:sp>
        <p:nvSpPr>
          <p:cNvPr id="15" name="object 15"/>
          <p:cNvSpPr txBox="1"/>
          <p:nvPr/>
        </p:nvSpPr>
        <p:spPr>
          <a:xfrm>
            <a:off x="7327280" y="4390745"/>
            <a:ext cx="1313180" cy="147955"/>
          </a:xfrm>
          <a:prstGeom prst="rect">
            <a:avLst/>
          </a:prstGeom>
        </p:spPr>
        <p:txBody>
          <a:bodyPr vert="horz" wrap="square" lIns="0" tIns="12700" rIns="0" bIns="0" rtlCol="0">
            <a:spAutoFit/>
          </a:bodyPr>
          <a:lstStyle/>
          <a:p>
            <a:pPr marL="12700">
              <a:lnSpc>
                <a:spcPct val="100000"/>
              </a:lnSpc>
              <a:spcBef>
                <a:spcPts val="100"/>
              </a:spcBef>
            </a:pPr>
            <a:r>
              <a:rPr sz="800" b="1" spc="10" dirty="0">
                <a:solidFill>
                  <a:srgbClr val="7E7E7E"/>
                </a:solidFill>
                <a:latin typeface="Arial"/>
                <a:cs typeface="Arial"/>
              </a:rPr>
              <a:t>Dijo </a:t>
            </a:r>
            <a:r>
              <a:rPr sz="800" b="1" spc="-15" dirty="0">
                <a:solidFill>
                  <a:srgbClr val="7E7E7E"/>
                </a:solidFill>
                <a:latin typeface="Arial"/>
                <a:cs typeface="Arial"/>
              </a:rPr>
              <a:t>que </a:t>
            </a:r>
            <a:r>
              <a:rPr sz="800" b="1" dirty="0">
                <a:solidFill>
                  <a:srgbClr val="5F497A"/>
                </a:solidFill>
                <a:latin typeface="Arial"/>
                <a:cs typeface="Arial"/>
              </a:rPr>
              <a:t>iría</a:t>
            </a:r>
            <a:r>
              <a:rPr sz="800" b="1" spc="-45" dirty="0">
                <a:solidFill>
                  <a:srgbClr val="5F497A"/>
                </a:solidFill>
                <a:latin typeface="Arial"/>
                <a:cs typeface="Arial"/>
              </a:rPr>
              <a:t> </a:t>
            </a:r>
            <a:r>
              <a:rPr sz="800" b="1" spc="5" dirty="0">
                <a:solidFill>
                  <a:srgbClr val="7E7E7E"/>
                </a:solidFill>
                <a:latin typeface="Arial"/>
                <a:cs typeface="Arial"/>
              </a:rPr>
              <a:t>(pospretérito)</a:t>
            </a:r>
            <a:endParaRPr sz="800">
              <a:latin typeface="Arial"/>
              <a:cs typeface="Arial"/>
            </a:endParaRPr>
          </a:p>
        </p:txBody>
      </p:sp>
      <p:sp>
        <p:nvSpPr>
          <p:cNvPr id="16" name="object 16"/>
          <p:cNvSpPr txBox="1"/>
          <p:nvPr/>
        </p:nvSpPr>
        <p:spPr>
          <a:xfrm>
            <a:off x="5562346" y="3414833"/>
            <a:ext cx="1259840" cy="1673225"/>
          </a:xfrm>
          <a:prstGeom prst="rect">
            <a:avLst/>
          </a:prstGeom>
        </p:spPr>
        <p:txBody>
          <a:bodyPr vert="horz" wrap="square" lIns="0" tIns="74295" rIns="0" bIns="0" rtlCol="0">
            <a:spAutoFit/>
          </a:bodyPr>
          <a:lstStyle/>
          <a:p>
            <a:pPr marL="136525" indent="-136525">
              <a:lnSpc>
                <a:spcPct val="100000"/>
              </a:lnSpc>
              <a:spcBef>
                <a:spcPts val="585"/>
              </a:spcBef>
              <a:buAutoNum type="arabicParenR"/>
              <a:tabLst>
                <a:tab pos="136525" algn="l"/>
              </a:tabLst>
            </a:pPr>
            <a:r>
              <a:rPr sz="800" b="1" spc="-40" dirty="0">
                <a:solidFill>
                  <a:srgbClr val="7E7E7E"/>
                </a:solidFill>
                <a:latin typeface="Arial"/>
                <a:cs typeface="Arial"/>
              </a:rPr>
              <a:t>Los</a:t>
            </a:r>
            <a:r>
              <a:rPr sz="800" b="1" spc="-25" dirty="0">
                <a:solidFill>
                  <a:srgbClr val="7E7E7E"/>
                </a:solidFill>
                <a:latin typeface="Arial"/>
                <a:cs typeface="Arial"/>
              </a:rPr>
              <a:t> </a:t>
            </a:r>
            <a:r>
              <a:rPr sz="800" b="1" spc="-10" dirty="0">
                <a:solidFill>
                  <a:srgbClr val="7E7E7E"/>
                </a:solidFill>
                <a:latin typeface="Arial"/>
                <a:cs typeface="Arial"/>
              </a:rPr>
              <a:t>pronombres:</a:t>
            </a:r>
            <a:endParaRPr sz="800" dirty="0">
              <a:latin typeface="Arial"/>
              <a:cs typeface="Arial"/>
            </a:endParaRPr>
          </a:p>
          <a:p>
            <a:pPr marL="127000">
              <a:lnSpc>
                <a:spcPct val="100000"/>
              </a:lnSpc>
              <a:spcBef>
                <a:spcPts val="480"/>
              </a:spcBef>
            </a:pPr>
            <a:r>
              <a:rPr sz="800" b="1" spc="5" dirty="0">
                <a:solidFill>
                  <a:srgbClr val="7E7E7E"/>
                </a:solidFill>
                <a:latin typeface="Arial"/>
                <a:cs typeface="Arial"/>
              </a:rPr>
              <a:t>(</a:t>
            </a:r>
            <a:r>
              <a:rPr sz="800" b="1" spc="5" dirty="0">
                <a:solidFill>
                  <a:srgbClr val="5F497A"/>
                </a:solidFill>
                <a:latin typeface="Arial"/>
                <a:cs typeface="Arial"/>
              </a:rPr>
              <a:t>yo</a:t>
            </a:r>
            <a:r>
              <a:rPr sz="800" b="1" spc="5" dirty="0">
                <a:solidFill>
                  <a:srgbClr val="7E7E7E"/>
                </a:solidFill>
                <a:latin typeface="Arial"/>
                <a:cs typeface="Arial"/>
              </a:rPr>
              <a:t>) </a:t>
            </a:r>
            <a:r>
              <a:rPr sz="800" b="1" spc="-30" dirty="0">
                <a:solidFill>
                  <a:srgbClr val="7E7E7E"/>
                </a:solidFill>
                <a:latin typeface="Arial"/>
                <a:cs typeface="Arial"/>
              </a:rPr>
              <a:t>caigo </a:t>
            </a:r>
            <a:r>
              <a:rPr sz="800" b="1" spc="-25" dirty="0">
                <a:solidFill>
                  <a:srgbClr val="7E7E7E"/>
                </a:solidFill>
                <a:latin typeface="Arial"/>
                <a:cs typeface="Arial"/>
              </a:rPr>
              <a:t>más</a:t>
            </a:r>
            <a:r>
              <a:rPr sz="800" b="1" spc="-20" dirty="0">
                <a:solidFill>
                  <a:srgbClr val="7E7E7E"/>
                </a:solidFill>
                <a:latin typeface="Arial"/>
                <a:cs typeface="Arial"/>
              </a:rPr>
              <a:t> </a:t>
            </a:r>
            <a:r>
              <a:rPr sz="800" b="1" spc="5" dirty="0">
                <a:solidFill>
                  <a:srgbClr val="7E7E7E"/>
                </a:solidFill>
                <a:latin typeface="Arial"/>
                <a:cs typeface="Arial"/>
              </a:rPr>
              <a:t>tarde</a:t>
            </a:r>
            <a:endParaRPr sz="800" dirty="0">
              <a:latin typeface="Arial"/>
              <a:cs typeface="Arial"/>
            </a:endParaRPr>
          </a:p>
          <a:p>
            <a:pPr marL="136525" marR="20955" indent="-136525">
              <a:lnSpc>
                <a:spcPct val="150000"/>
              </a:lnSpc>
              <a:buAutoNum type="arabicParenR" startAt="2"/>
              <a:tabLst>
                <a:tab pos="136525" algn="l"/>
              </a:tabLst>
            </a:pPr>
            <a:r>
              <a:rPr sz="800" b="1" spc="-40" dirty="0">
                <a:solidFill>
                  <a:srgbClr val="7E7E7E"/>
                </a:solidFill>
                <a:latin typeface="Arial"/>
                <a:cs typeface="Arial"/>
              </a:rPr>
              <a:t>Los </a:t>
            </a:r>
            <a:r>
              <a:rPr sz="800" b="1" spc="-20" dirty="0">
                <a:solidFill>
                  <a:srgbClr val="7E7E7E"/>
                </a:solidFill>
                <a:latin typeface="Arial"/>
                <a:cs typeface="Arial"/>
              </a:rPr>
              <a:t>modos </a:t>
            </a:r>
            <a:r>
              <a:rPr sz="800" b="1" spc="-25" dirty="0">
                <a:solidFill>
                  <a:srgbClr val="7E7E7E"/>
                </a:solidFill>
                <a:latin typeface="Arial"/>
                <a:cs typeface="Arial"/>
              </a:rPr>
              <a:t>verbales: </a:t>
            </a:r>
            <a:r>
              <a:rPr sz="800" b="1" spc="-25" dirty="0">
                <a:solidFill>
                  <a:srgbClr val="5F497A"/>
                </a:solidFill>
                <a:latin typeface="Arial"/>
                <a:cs typeface="Arial"/>
              </a:rPr>
              <a:t> </a:t>
            </a:r>
            <a:r>
              <a:rPr sz="800" b="1" spc="10" dirty="0">
                <a:solidFill>
                  <a:srgbClr val="5F497A"/>
                </a:solidFill>
                <a:latin typeface="Arial"/>
                <a:cs typeface="Arial"/>
              </a:rPr>
              <a:t>Llámame</a:t>
            </a:r>
            <a:r>
              <a:rPr sz="800" b="1" spc="-105" dirty="0">
                <a:solidFill>
                  <a:srgbClr val="5F497A"/>
                </a:solidFill>
                <a:latin typeface="Arial"/>
                <a:cs typeface="Arial"/>
              </a:rPr>
              <a:t> </a:t>
            </a:r>
            <a:r>
              <a:rPr sz="800" b="1" spc="10" dirty="0">
                <a:solidFill>
                  <a:srgbClr val="7E7E7E"/>
                </a:solidFill>
                <a:latin typeface="Arial"/>
                <a:cs typeface="Arial"/>
              </a:rPr>
              <a:t>(imperativo)</a:t>
            </a:r>
            <a:endParaRPr sz="800" dirty="0">
              <a:latin typeface="Arial"/>
              <a:cs typeface="Arial"/>
            </a:endParaRPr>
          </a:p>
          <a:p>
            <a:pPr marL="136525" marR="508000" indent="-136525">
              <a:lnSpc>
                <a:spcPct val="150000"/>
              </a:lnSpc>
              <a:buAutoNum type="arabicParenR" startAt="2"/>
              <a:tabLst>
                <a:tab pos="136525" algn="l"/>
              </a:tabLst>
            </a:pPr>
            <a:r>
              <a:rPr sz="800" b="1" spc="-40" dirty="0">
                <a:solidFill>
                  <a:srgbClr val="7E7E7E"/>
                </a:solidFill>
                <a:latin typeface="Arial"/>
                <a:cs typeface="Arial"/>
              </a:rPr>
              <a:t>Los</a:t>
            </a:r>
            <a:r>
              <a:rPr sz="800" b="1" spc="-95" dirty="0">
                <a:solidFill>
                  <a:srgbClr val="7E7E7E"/>
                </a:solidFill>
                <a:latin typeface="Arial"/>
                <a:cs typeface="Arial"/>
              </a:rPr>
              <a:t> </a:t>
            </a:r>
            <a:r>
              <a:rPr sz="800" b="1" spc="-10" dirty="0">
                <a:solidFill>
                  <a:srgbClr val="7E7E7E"/>
                </a:solidFill>
                <a:latin typeface="Arial"/>
                <a:cs typeface="Arial"/>
              </a:rPr>
              <a:t>tiempos: </a:t>
            </a:r>
            <a:r>
              <a:rPr sz="800" b="1" spc="-10" dirty="0">
                <a:solidFill>
                  <a:srgbClr val="5F497A"/>
                </a:solidFill>
                <a:latin typeface="Arial"/>
                <a:cs typeface="Arial"/>
              </a:rPr>
              <a:t> </a:t>
            </a:r>
            <a:r>
              <a:rPr sz="800" b="1" spc="25" dirty="0">
                <a:solidFill>
                  <a:srgbClr val="5F497A"/>
                </a:solidFill>
                <a:latin typeface="Arial"/>
                <a:cs typeface="Arial"/>
              </a:rPr>
              <a:t>Iré</a:t>
            </a:r>
            <a:r>
              <a:rPr sz="800" b="1" spc="-35" dirty="0">
                <a:solidFill>
                  <a:srgbClr val="5F497A"/>
                </a:solidFill>
                <a:latin typeface="Arial"/>
                <a:cs typeface="Arial"/>
              </a:rPr>
              <a:t> </a:t>
            </a:r>
            <a:r>
              <a:rPr sz="800" b="1" spc="10" dirty="0">
                <a:solidFill>
                  <a:srgbClr val="7E7E7E"/>
                </a:solidFill>
                <a:latin typeface="Arial"/>
                <a:cs typeface="Arial"/>
              </a:rPr>
              <a:t>(futuro)</a:t>
            </a:r>
            <a:endParaRPr sz="800" dirty="0">
              <a:latin typeface="Arial"/>
              <a:cs typeface="Arial"/>
            </a:endParaRPr>
          </a:p>
          <a:p>
            <a:pPr marL="136525" indent="-136525">
              <a:lnSpc>
                <a:spcPct val="100000"/>
              </a:lnSpc>
              <a:spcBef>
                <a:spcPts val="480"/>
              </a:spcBef>
              <a:buAutoNum type="arabicParenR" startAt="2"/>
              <a:tabLst>
                <a:tab pos="136525" algn="l"/>
              </a:tabLst>
            </a:pPr>
            <a:r>
              <a:rPr sz="800" b="1" spc="-40" dirty="0">
                <a:solidFill>
                  <a:srgbClr val="7E7E7E"/>
                </a:solidFill>
                <a:latin typeface="Arial"/>
                <a:cs typeface="Arial"/>
              </a:rPr>
              <a:t>Las </a:t>
            </a:r>
            <a:r>
              <a:rPr sz="800" b="1" spc="-10" dirty="0">
                <a:solidFill>
                  <a:srgbClr val="7E7E7E"/>
                </a:solidFill>
                <a:latin typeface="Arial"/>
                <a:cs typeface="Arial"/>
              </a:rPr>
              <a:t>formas</a:t>
            </a:r>
            <a:r>
              <a:rPr sz="800" b="1" spc="-25" dirty="0">
                <a:solidFill>
                  <a:srgbClr val="7E7E7E"/>
                </a:solidFill>
                <a:latin typeface="Arial"/>
                <a:cs typeface="Arial"/>
              </a:rPr>
              <a:t> adverbiales:</a:t>
            </a:r>
            <a:endParaRPr sz="800" dirty="0">
              <a:latin typeface="Arial"/>
              <a:cs typeface="Arial"/>
            </a:endParaRPr>
          </a:p>
          <a:p>
            <a:pPr marL="155575" marR="234315">
              <a:lnSpc>
                <a:spcPct val="150000"/>
              </a:lnSpc>
              <a:spcBef>
                <a:spcPts val="5"/>
              </a:spcBef>
            </a:pPr>
            <a:r>
              <a:rPr sz="800" b="1" spc="-5" dirty="0">
                <a:solidFill>
                  <a:srgbClr val="7E7E7E"/>
                </a:solidFill>
                <a:latin typeface="Arial"/>
                <a:cs typeface="Arial"/>
              </a:rPr>
              <a:t>Voy </a:t>
            </a:r>
            <a:r>
              <a:rPr sz="800" b="1" spc="-20" dirty="0">
                <a:solidFill>
                  <a:srgbClr val="7E7E7E"/>
                </a:solidFill>
                <a:latin typeface="Arial"/>
                <a:cs typeface="Arial"/>
              </a:rPr>
              <a:t>a </a:t>
            </a:r>
            <a:r>
              <a:rPr sz="800" b="1" spc="15" dirty="0">
                <a:solidFill>
                  <a:srgbClr val="7E7E7E"/>
                </a:solidFill>
                <a:latin typeface="Arial"/>
                <a:cs typeface="Arial"/>
              </a:rPr>
              <a:t>dormir</a:t>
            </a:r>
            <a:r>
              <a:rPr sz="800" b="1" spc="-50" dirty="0">
                <a:solidFill>
                  <a:srgbClr val="7E7E7E"/>
                </a:solidFill>
                <a:latin typeface="Arial"/>
                <a:cs typeface="Arial"/>
              </a:rPr>
              <a:t> </a:t>
            </a:r>
            <a:r>
              <a:rPr sz="800" b="1" spc="-20" dirty="0">
                <a:solidFill>
                  <a:srgbClr val="5F497A"/>
                </a:solidFill>
                <a:latin typeface="Arial"/>
                <a:cs typeface="Arial"/>
              </a:rPr>
              <a:t>aquí  </a:t>
            </a:r>
            <a:r>
              <a:rPr sz="800" b="1" spc="-5" dirty="0">
                <a:solidFill>
                  <a:srgbClr val="7E7E7E"/>
                </a:solidFill>
                <a:latin typeface="Arial"/>
                <a:cs typeface="Arial"/>
              </a:rPr>
              <a:t>Lo quiero</a:t>
            </a:r>
            <a:r>
              <a:rPr sz="800" b="1" spc="-45" dirty="0">
                <a:solidFill>
                  <a:srgbClr val="7E7E7E"/>
                </a:solidFill>
                <a:latin typeface="Arial"/>
                <a:cs typeface="Arial"/>
              </a:rPr>
              <a:t> </a:t>
            </a:r>
            <a:r>
              <a:rPr sz="800" b="1" spc="-35" dirty="0">
                <a:solidFill>
                  <a:srgbClr val="5F497A"/>
                </a:solidFill>
                <a:latin typeface="Arial"/>
                <a:cs typeface="Arial"/>
              </a:rPr>
              <a:t>ya</a:t>
            </a:r>
            <a:endParaRPr sz="800" dirty="0">
              <a:latin typeface="Arial"/>
              <a:cs typeface="Arial"/>
            </a:endParaRPr>
          </a:p>
        </p:txBody>
      </p:sp>
      <p:sp>
        <p:nvSpPr>
          <p:cNvPr id="17" name="object 17"/>
          <p:cNvSpPr txBox="1"/>
          <p:nvPr/>
        </p:nvSpPr>
        <p:spPr>
          <a:xfrm>
            <a:off x="7325994" y="4696459"/>
            <a:ext cx="1181735" cy="391160"/>
          </a:xfrm>
          <a:prstGeom prst="rect">
            <a:avLst/>
          </a:prstGeom>
        </p:spPr>
        <p:txBody>
          <a:bodyPr vert="horz" wrap="square" lIns="0" tIns="73660" rIns="0" bIns="0" rtlCol="0">
            <a:spAutoFit/>
          </a:bodyPr>
          <a:lstStyle/>
          <a:p>
            <a:pPr marL="22860">
              <a:lnSpc>
                <a:spcPct val="100000"/>
              </a:lnSpc>
              <a:spcBef>
                <a:spcPts val="580"/>
              </a:spcBef>
            </a:pPr>
            <a:r>
              <a:rPr sz="800" b="1" spc="10" dirty="0">
                <a:solidFill>
                  <a:srgbClr val="7E7E7E"/>
                </a:solidFill>
                <a:latin typeface="Arial"/>
                <a:cs typeface="Arial"/>
              </a:rPr>
              <a:t>Dijo </a:t>
            </a:r>
            <a:r>
              <a:rPr sz="800" b="1" spc="-15" dirty="0">
                <a:solidFill>
                  <a:srgbClr val="7E7E7E"/>
                </a:solidFill>
                <a:latin typeface="Arial"/>
                <a:cs typeface="Arial"/>
              </a:rPr>
              <a:t>que </a:t>
            </a:r>
            <a:r>
              <a:rPr sz="800" b="1" spc="-30" dirty="0">
                <a:solidFill>
                  <a:srgbClr val="7E7E7E"/>
                </a:solidFill>
                <a:latin typeface="Arial"/>
                <a:cs typeface="Arial"/>
              </a:rPr>
              <a:t>va </a:t>
            </a:r>
            <a:r>
              <a:rPr sz="800" b="1" spc="-20" dirty="0">
                <a:solidFill>
                  <a:srgbClr val="7E7E7E"/>
                </a:solidFill>
                <a:latin typeface="Arial"/>
                <a:cs typeface="Arial"/>
              </a:rPr>
              <a:t>a </a:t>
            </a:r>
            <a:r>
              <a:rPr sz="800" b="1" spc="15" dirty="0">
                <a:solidFill>
                  <a:srgbClr val="7E7E7E"/>
                </a:solidFill>
                <a:latin typeface="Arial"/>
                <a:cs typeface="Arial"/>
              </a:rPr>
              <a:t>dormir</a:t>
            </a:r>
            <a:r>
              <a:rPr sz="800" b="1" spc="-60" dirty="0">
                <a:solidFill>
                  <a:srgbClr val="7E7E7E"/>
                </a:solidFill>
                <a:latin typeface="Arial"/>
                <a:cs typeface="Arial"/>
              </a:rPr>
              <a:t> </a:t>
            </a:r>
            <a:r>
              <a:rPr sz="800" b="1" i="1" spc="-30" dirty="0">
                <a:solidFill>
                  <a:srgbClr val="5F497A"/>
                </a:solidFill>
                <a:latin typeface="Trebuchet MS"/>
                <a:cs typeface="Trebuchet MS"/>
              </a:rPr>
              <a:t>ahí</a:t>
            </a:r>
            <a:endParaRPr sz="800">
              <a:latin typeface="Trebuchet MS"/>
              <a:cs typeface="Trebuchet MS"/>
            </a:endParaRPr>
          </a:p>
          <a:p>
            <a:pPr marL="12700">
              <a:lnSpc>
                <a:spcPct val="100000"/>
              </a:lnSpc>
              <a:spcBef>
                <a:spcPts val="480"/>
              </a:spcBef>
            </a:pPr>
            <a:r>
              <a:rPr sz="800" b="1" spc="10" dirty="0">
                <a:solidFill>
                  <a:srgbClr val="7E7E7E"/>
                </a:solidFill>
                <a:latin typeface="Arial"/>
                <a:cs typeface="Arial"/>
              </a:rPr>
              <a:t>Dijo </a:t>
            </a:r>
            <a:r>
              <a:rPr sz="800" b="1" spc="-15" dirty="0">
                <a:solidFill>
                  <a:srgbClr val="7E7E7E"/>
                </a:solidFill>
                <a:latin typeface="Arial"/>
                <a:cs typeface="Arial"/>
              </a:rPr>
              <a:t>que </a:t>
            </a:r>
            <a:r>
              <a:rPr sz="800" b="1" spc="-10" dirty="0">
                <a:solidFill>
                  <a:srgbClr val="7E7E7E"/>
                </a:solidFill>
                <a:latin typeface="Arial"/>
                <a:cs typeface="Arial"/>
              </a:rPr>
              <a:t>lo </a:t>
            </a:r>
            <a:r>
              <a:rPr sz="800" b="1" spc="-5" dirty="0">
                <a:solidFill>
                  <a:srgbClr val="7E7E7E"/>
                </a:solidFill>
                <a:latin typeface="Arial"/>
                <a:cs typeface="Arial"/>
              </a:rPr>
              <a:t>quiere</a:t>
            </a:r>
            <a:r>
              <a:rPr sz="800" b="1" spc="-110" dirty="0">
                <a:solidFill>
                  <a:srgbClr val="7E7E7E"/>
                </a:solidFill>
                <a:latin typeface="Arial"/>
                <a:cs typeface="Arial"/>
              </a:rPr>
              <a:t> </a:t>
            </a:r>
            <a:r>
              <a:rPr sz="800" b="1" i="1" spc="-30" dirty="0">
                <a:solidFill>
                  <a:srgbClr val="5F497A"/>
                </a:solidFill>
                <a:latin typeface="Trebuchet MS"/>
                <a:cs typeface="Trebuchet MS"/>
              </a:rPr>
              <a:t>ahora</a:t>
            </a:r>
            <a:endParaRPr sz="800">
              <a:latin typeface="Trebuchet MS"/>
              <a:cs typeface="Trebuchet MS"/>
            </a:endParaRPr>
          </a:p>
        </p:txBody>
      </p:sp>
      <p:sp>
        <p:nvSpPr>
          <p:cNvPr id="18" name="object 18"/>
          <p:cNvSpPr/>
          <p:nvPr/>
        </p:nvSpPr>
        <p:spPr>
          <a:xfrm>
            <a:off x="5653278" y="3147822"/>
            <a:ext cx="1624965" cy="0"/>
          </a:xfrm>
          <a:custGeom>
            <a:avLst/>
            <a:gdLst/>
            <a:ahLst/>
            <a:cxnLst/>
            <a:rect l="l" t="t" r="r" b="b"/>
            <a:pathLst>
              <a:path w="1624965">
                <a:moveTo>
                  <a:pt x="0" y="0"/>
                </a:moveTo>
                <a:lnTo>
                  <a:pt x="1624583" y="0"/>
                </a:lnTo>
              </a:path>
            </a:pathLst>
          </a:custGeom>
          <a:ln w="19812">
            <a:solidFill>
              <a:srgbClr val="497DBA"/>
            </a:solidFill>
          </a:ln>
        </p:spPr>
        <p:txBody>
          <a:bodyPr wrap="square" lIns="0" tIns="0" rIns="0" bIns="0" rtlCol="0"/>
          <a:lstStyle/>
          <a:p>
            <a:endParaRPr/>
          </a:p>
        </p:txBody>
      </p:sp>
      <p:sp>
        <p:nvSpPr>
          <p:cNvPr id="19" name="object 19"/>
          <p:cNvSpPr txBox="1">
            <a:spLocks noGrp="1"/>
          </p:cNvSpPr>
          <p:nvPr>
            <p:ph type="title"/>
          </p:nvPr>
        </p:nvSpPr>
        <p:spPr>
          <a:xfrm>
            <a:off x="2599182" y="193370"/>
            <a:ext cx="3939540" cy="314960"/>
          </a:xfrm>
          <a:prstGeom prst="rect">
            <a:avLst/>
          </a:prstGeom>
        </p:spPr>
        <p:txBody>
          <a:bodyPr vert="horz" wrap="square" lIns="0" tIns="12065" rIns="0" bIns="0" rtlCol="0">
            <a:spAutoFit/>
          </a:bodyPr>
          <a:lstStyle/>
          <a:p>
            <a:pPr marL="12700">
              <a:lnSpc>
                <a:spcPct val="100000"/>
              </a:lnSpc>
              <a:spcBef>
                <a:spcPts val="95"/>
              </a:spcBef>
            </a:pPr>
            <a:r>
              <a:rPr sz="1900" spc="-25" dirty="0"/>
              <a:t>La </a:t>
            </a:r>
            <a:r>
              <a:rPr sz="1900" spc="-35" dirty="0"/>
              <a:t>reproducción </a:t>
            </a:r>
            <a:r>
              <a:rPr sz="1900" spc="-30" dirty="0"/>
              <a:t>del </a:t>
            </a:r>
            <a:r>
              <a:rPr sz="1900" spc="-85" dirty="0"/>
              <a:t>discurso</a:t>
            </a:r>
            <a:r>
              <a:rPr sz="1900" spc="80" dirty="0"/>
              <a:t> </a:t>
            </a:r>
            <a:r>
              <a:rPr sz="1900" spc="-35" dirty="0"/>
              <a:t>ajeno</a:t>
            </a:r>
            <a:endParaRPr sz="1900"/>
          </a:p>
        </p:txBody>
      </p:sp>
      <p:sp>
        <p:nvSpPr>
          <p:cNvPr id="20" name="object 20"/>
          <p:cNvSpPr/>
          <p:nvPr/>
        </p:nvSpPr>
        <p:spPr>
          <a:xfrm>
            <a:off x="2996183" y="1825751"/>
            <a:ext cx="108585" cy="325120"/>
          </a:xfrm>
          <a:custGeom>
            <a:avLst/>
            <a:gdLst/>
            <a:ahLst/>
            <a:cxnLst/>
            <a:rect l="l" t="t" r="r" b="b"/>
            <a:pathLst>
              <a:path w="108585" h="325119">
                <a:moveTo>
                  <a:pt x="0" y="0"/>
                </a:moveTo>
                <a:lnTo>
                  <a:pt x="21044" y="712"/>
                </a:lnTo>
                <a:lnTo>
                  <a:pt x="38242" y="2651"/>
                </a:lnTo>
                <a:lnTo>
                  <a:pt x="49845" y="5518"/>
                </a:lnTo>
                <a:lnTo>
                  <a:pt x="54102" y="9017"/>
                </a:lnTo>
                <a:lnTo>
                  <a:pt x="54102" y="153289"/>
                </a:lnTo>
                <a:lnTo>
                  <a:pt x="58358" y="156787"/>
                </a:lnTo>
                <a:lnTo>
                  <a:pt x="69961" y="159654"/>
                </a:lnTo>
                <a:lnTo>
                  <a:pt x="87159" y="161593"/>
                </a:lnTo>
                <a:lnTo>
                  <a:pt x="108204" y="162306"/>
                </a:lnTo>
                <a:lnTo>
                  <a:pt x="87159" y="163018"/>
                </a:lnTo>
                <a:lnTo>
                  <a:pt x="69961" y="164957"/>
                </a:lnTo>
                <a:lnTo>
                  <a:pt x="58358" y="167824"/>
                </a:lnTo>
                <a:lnTo>
                  <a:pt x="54102" y="171323"/>
                </a:lnTo>
                <a:lnTo>
                  <a:pt x="54102" y="315595"/>
                </a:lnTo>
                <a:lnTo>
                  <a:pt x="49845" y="319093"/>
                </a:lnTo>
                <a:lnTo>
                  <a:pt x="38242" y="321960"/>
                </a:lnTo>
                <a:lnTo>
                  <a:pt x="21044" y="323899"/>
                </a:lnTo>
                <a:lnTo>
                  <a:pt x="0" y="324612"/>
                </a:lnTo>
              </a:path>
            </a:pathLst>
          </a:custGeom>
          <a:ln w="12192">
            <a:solidFill>
              <a:srgbClr val="497DBA"/>
            </a:solidFill>
          </a:ln>
        </p:spPr>
        <p:txBody>
          <a:bodyPr wrap="square" lIns="0" tIns="0" rIns="0" bIns="0" rtlCol="0"/>
          <a:lstStyle/>
          <a:p>
            <a:endParaRPr/>
          </a:p>
        </p:txBody>
      </p:sp>
      <p:sp>
        <p:nvSpPr>
          <p:cNvPr id="21" name="object 21"/>
          <p:cNvSpPr/>
          <p:nvPr/>
        </p:nvSpPr>
        <p:spPr>
          <a:xfrm>
            <a:off x="3025139" y="2372867"/>
            <a:ext cx="106680" cy="323215"/>
          </a:xfrm>
          <a:custGeom>
            <a:avLst/>
            <a:gdLst/>
            <a:ahLst/>
            <a:cxnLst/>
            <a:rect l="l" t="t" r="r" b="b"/>
            <a:pathLst>
              <a:path w="106680" h="323214">
                <a:moveTo>
                  <a:pt x="0" y="0"/>
                </a:moveTo>
                <a:lnTo>
                  <a:pt x="20764" y="692"/>
                </a:lnTo>
                <a:lnTo>
                  <a:pt x="37719" y="2587"/>
                </a:lnTo>
                <a:lnTo>
                  <a:pt x="49149" y="5411"/>
                </a:lnTo>
                <a:lnTo>
                  <a:pt x="53340" y="8889"/>
                </a:lnTo>
                <a:lnTo>
                  <a:pt x="53340" y="152654"/>
                </a:lnTo>
                <a:lnTo>
                  <a:pt x="57531" y="156132"/>
                </a:lnTo>
                <a:lnTo>
                  <a:pt x="68961" y="158956"/>
                </a:lnTo>
                <a:lnTo>
                  <a:pt x="85915" y="160851"/>
                </a:lnTo>
                <a:lnTo>
                  <a:pt x="106680" y="161544"/>
                </a:lnTo>
                <a:lnTo>
                  <a:pt x="85915" y="162236"/>
                </a:lnTo>
                <a:lnTo>
                  <a:pt x="68961" y="164131"/>
                </a:lnTo>
                <a:lnTo>
                  <a:pt x="57531" y="166955"/>
                </a:lnTo>
                <a:lnTo>
                  <a:pt x="53340" y="170433"/>
                </a:lnTo>
                <a:lnTo>
                  <a:pt x="53340" y="314198"/>
                </a:lnTo>
                <a:lnTo>
                  <a:pt x="49149" y="317676"/>
                </a:lnTo>
                <a:lnTo>
                  <a:pt x="37718" y="320500"/>
                </a:lnTo>
                <a:lnTo>
                  <a:pt x="20764" y="322395"/>
                </a:lnTo>
                <a:lnTo>
                  <a:pt x="0" y="323088"/>
                </a:lnTo>
              </a:path>
            </a:pathLst>
          </a:custGeom>
          <a:ln w="12192">
            <a:solidFill>
              <a:srgbClr val="497DBA"/>
            </a:solidFill>
          </a:ln>
        </p:spPr>
        <p:txBody>
          <a:bodyPr wrap="square" lIns="0" tIns="0" rIns="0" bIns="0" rtlCol="0"/>
          <a:lstStyle/>
          <a:p>
            <a:endParaRPr/>
          </a:p>
        </p:txBody>
      </p:sp>
      <p:sp>
        <p:nvSpPr>
          <p:cNvPr id="22" name="object 22"/>
          <p:cNvSpPr/>
          <p:nvPr/>
        </p:nvSpPr>
        <p:spPr>
          <a:xfrm>
            <a:off x="114300" y="3723132"/>
            <a:ext cx="3089148" cy="1150620"/>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393382" y="3295269"/>
            <a:ext cx="203835" cy="427990"/>
          </a:xfrm>
          <a:custGeom>
            <a:avLst/>
            <a:gdLst/>
            <a:ahLst/>
            <a:cxnLst/>
            <a:rect l="l" t="t" r="r" b="b"/>
            <a:pathLst>
              <a:path w="203834" h="427989">
                <a:moveTo>
                  <a:pt x="0" y="342772"/>
                </a:moveTo>
                <a:lnTo>
                  <a:pt x="2857" y="427862"/>
                </a:lnTo>
                <a:lnTo>
                  <a:pt x="69265" y="374522"/>
                </a:lnTo>
                <a:lnTo>
                  <a:pt x="65386" y="372744"/>
                </a:lnTo>
                <a:lnTo>
                  <a:pt x="35102" y="372744"/>
                </a:lnTo>
                <a:lnTo>
                  <a:pt x="23571" y="367537"/>
                </a:lnTo>
                <a:lnTo>
                  <a:pt x="28862" y="356002"/>
                </a:lnTo>
                <a:lnTo>
                  <a:pt x="0" y="342772"/>
                </a:lnTo>
                <a:close/>
              </a:path>
              <a:path w="203834" h="427989">
                <a:moveTo>
                  <a:pt x="28862" y="356002"/>
                </a:moveTo>
                <a:lnTo>
                  <a:pt x="23571" y="367537"/>
                </a:lnTo>
                <a:lnTo>
                  <a:pt x="35102" y="372744"/>
                </a:lnTo>
                <a:lnTo>
                  <a:pt x="40365" y="361275"/>
                </a:lnTo>
                <a:lnTo>
                  <a:pt x="28862" y="356002"/>
                </a:lnTo>
                <a:close/>
              </a:path>
              <a:path w="203834" h="427989">
                <a:moveTo>
                  <a:pt x="40365" y="361275"/>
                </a:moveTo>
                <a:lnTo>
                  <a:pt x="35102" y="372744"/>
                </a:lnTo>
                <a:lnTo>
                  <a:pt x="65386" y="372744"/>
                </a:lnTo>
                <a:lnTo>
                  <a:pt x="40365" y="361275"/>
                </a:lnTo>
                <a:close/>
              </a:path>
              <a:path w="203834" h="427989">
                <a:moveTo>
                  <a:pt x="192163" y="0"/>
                </a:moveTo>
                <a:lnTo>
                  <a:pt x="28862" y="356002"/>
                </a:lnTo>
                <a:lnTo>
                  <a:pt x="40365" y="361275"/>
                </a:lnTo>
                <a:lnTo>
                  <a:pt x="203695" y="5333"/>
                </a:lnTo>
                <a:lnTo>
                  <a:pt x="192163" y="0"/>
                </a:lnTo>
                <a:close/>
              </a:path>
            </a:pathLst>
          </a:custGeom>
          <a:solidFill>
            <a:srgbClr val="2073A6"/>
          </a:solidFill>
        </p:spPr>
        <p:txBody>
          <a:bodyPr wrap="square" lIns="0" tIns="0" rIns="0" bIns="0" rtlCol="0"/>
          <a:lstStyle/>
          <a:p>
            <a:endParaRPr/>
          </a:p>
        </p:txBody>
      </p:sp>
      <p:sp>
        <p:nvSpPr>
          <p:cNvPr id="24" name="object 24"/>
          <p:cNvSpPr/>
          <p:nvPr/>
        </p:nvSpPr>
        <p:spPr>
          <a:xfrm>
            <a:off x="646176" y="3297935"/>
            <a:ext cx="76200" cy="425450"/>
          </a:xfrm>
          <a:custGeom>
            <a:avLst/>
            <a:gdLst/>
            <a:ahLst/>
            <a:cxnLst/>
            <a:rect l="l" t="t" r="r" b="b"/>
            <a:pathLst>
              <a:path w="76200" h="425450">
                <a:moveTo>
                  <a:pt x="31750" y="348995"/>
                </a:moveTo>
                <a:lnTo>
                  <a:pt x="0" y="348995"/>
                </a:lnTo>
                <a:lnTo>
                  <a:pt x="38100" y="425195"/>
                </a:lnTo>
                <a:lnTo>
                  <a:pt x="69850" y="361695"/>
                </a:lnTo>
                <a:lnTo>
                  <a:pt x="31750" y="361695"/>
                </a:lnTo>
                <a:lnTo>
                  <a:pt x="31750" y="348995"/>
                </a:lnTo>
                <a:close/>
              </a:path>
              <a:path w="76200" h="425450">
                <a:moveTo>
                  <a:pt x="44450" y="0"/>
                </a:moveTo>
                <a:lnTo>
                  <a:pt x="31750" y="0"/>
                </a:lnTo>
                <a:lnTo>
                  <a:pt x="31750" y="361695"/>
                </a:lnTo>
                <a:lnTo>
                  <a:pt x="44450" y="361695"/>
                </a:lnTo>
                <a:lnTo>
                  <a:pt x="44450" y="0"/>
                </a:lnTo>
                <a:close/>
              </a:path>
              <a:path w="76200" h="425450">
                <a:moveTo>
                  <a:pt x="76200" y="348995"/>
                </a:moveTo>
                <a:lnTo>
                  <a:pt x="44450" y="348995"/>
                </a:lnTo>
                <a:lnTo>
                  <a:pt x="44450" y="361695"/>
                </a:lnTo>
                <a:lnTo>
                  <a:pt x="69850" y="361695"/>
                </a:lnTo>
                <a:lnTo>
                  <a:pt x="76200" y="348995"/>
                </a:lnTo>
                <a:close/>
              </a:path>
            </a:pathLst>
          </a:custGeom>
          <a:solidFill>
            <a:srgbClr val="2073A6"/>
          </a:solidFill>
        </p:spPr>
        <p:txBody>
          <a:bodyPr wrap="square" lIns="0" tIns="0" rIns="0" bIns="0" rtlCol="0"/>
          <a:lstStyle/>
          <a:p>
            <a:endParaRPr/>
          </a:p>
        </p:txBody>
      </p:sp>
      <p:sp>
        <p:nvSpPr>
          <p:cNvPr id="25" name="object 25"/>
          <p:cNvSpPr/>
          <p:nvPr/>
        </p:nvSpPr>
        <p:spPr>
          <a:xfrm>
            <a:off x="833031" y="3285109"/>
            <a:ext cx="316230" cy="438150"/>
          </a:xfrm>
          <a:custGeom>
            <a:avLst/>
            <a:gdLst/>
            <a:ahLst/>
            <a:cxnLst/>
            <a:rect l="l" t="t" r="r" b="b"/>
            <a:pathLst>
              <a:path w="316230" h="438150">
                <a:moveTo>
                  <a:pt x="266516" y="379772"/>
                </a:moveTo>
                <a:lnTo>
                  <a:pt x="240728" y="398272"/>
                </a:lnTo>
                <a:lnTo>
                  <a:pt x="316064" y="438023"/>
                </a:lnTo>
                <a:lnTo>
                  <a:pt x="308460" y="390144"/>
                </a:lnTo>
                <a:lnTo>
                  <a:pt x="273938" y="390144"/>
                </a:lnTo>
                <a:lnTo>
                  <a:pt x="266516" y="379772"/>
                </a:lnTo>
                <a:close/>
              </a:path>
              <a:path w="316230" h="438150">
                <a:moveTo>
                  <a:pt x="276881" y="372337"/>
                </a:moveTo>
                <a:lnTo>
                  <a:pt x="266516" y="379772"/>
                </a:lnTo>
                <a:lnTo>
                  <a:pt x="273938" y="390144"/>
                </a:lnTo>
                <a:lnTo>
                  <a:pt x="284264" y="382651"/>
                </a:lnTo>
                <a:lnTo>
                  <a:pt x="276881" y="372337"/>
                </a:lnTo>
                <a:close/>
              </a:path>
              <a:path w="316230" h="438150">
                <a:moveTo>
                  <a:pt x="302691" y="353822"/>
                </a:moveTo>
                <a:lnTo>
                  <a:pt x="276881" y="372337"/>
                </a:lnTo>
                <a:lnTo>
                  <a:pt x="284264" y="382651"/>
                </a:lnTo>
                <a:lnTo>
                  <a:pt x="273938" y="390144"/>
                </a:lnTo>
                <a:lnTo>
                  <a:pt x="308460" y="390144"/>
                </a:lnTo>
                <a:lnTo>
                  <a:pt x="302691" y="353822"/>
                </a:lnTo>
                <a:close/>
              </a:path>
              <a:path w="316230" h="438150">
                <a:moveTo>
                  <a:pt x="10337" y="0"/>
                </a:moveTo>
                <a:lnTo>
                  <a:pt x="0" y="7366"/>
                </a:lnTo>
                <a:lnTo>
                  <a:pt x="266516" y="379772"/>
                </a:lnTo>
                <a:lnTo>
                  <a:pt x="276881" y="372337"/>
                </a:lnTo>
                <a:lnTo>
                  <a:pt x="10337" y="0"/>
                </a:lnTo>
                <a:close/>
              </a:path>
            </a:pathLst>
          </a:custGeom>
          <a:solidFill>
            <a:srgbClr val="2073A6"/>
          </a:solidFill>
        </p:spPr>
        <p:txBody>
          <a:bodyPr wrap="square" lIns="0" tIns="0" rIns="0" bIns="0" rtlCol="0"/>
          <a:lstStyle/>
          <a:p>
            <a:endParaRPr/>
          </a:p>
        </p:txBody>
      </p:sp>
      <p:sp>
        <p:nvSpPr>
          <p:cNvPr id="26" name="object 26"/>
          <p:cNvSpPr/>
          <p:nvPr/>
        </p:nvSpPr>
        <p:spPr>
          <a:xfrm>
            <a:off x="919911" y="3294253"/>
            <a:ext cx="432434" cy="596900"/>
          </a:xfrm>
          <a:custGeom>
            <a:avLst/>
            <a:gdLst/>
            <a:ahLst/>
            <a:cxnLst/>
            <a:rect l="l" t="t" r="r" b="b"/>
            <a:pathLst>
              <a:path w="432434" h="596900">
                <a:moveTo>
                  <a:pt x="382200" y="538379"/>
                </a:moveTo>
                <a:lnTo>
                  <a:pt x="356438" y="556895"/>
                </a:lnTo>
                <a:lnTo>
                  <a:pt x="431876" y="596519"/>
                </a:lnTo>
                <a:lnTo>
                  <a:pt x="424137" y="548640"/>
                </a:lnTo>
                <a:lnTo>
                  <a:pt x="389585" y="548640"/>
                </a:lnTo>
                <a:lnTo>
                  <a:pt x="382200" y="538379"/>
                </a:lnTo>
                <a:close/>
              </a:path>
              <a:path w="432434" h="596900">
                <a:moveTo>
                  <a:pt x="392474" y="530995"/>
                </a:moveTo>
                <a:lnTo>
                  <a:pt x="382200" y="538379"/>
                </a:lnTo>
                <a:lnTo>
                  <a:pt x="389585" y="548640"/>
                </a:lnTo>
                <a:lnTo>
                  <a:pt x="399872" y="541274"/>
                </a:lnTo>
                <a:lnTo>
                  <a:pt x="392474" y="530995"/>
                </a:lnTo>
                <a:close/>
              </a:path>
              <a:path w="432434" h="596900">
                <a:moveTo>
                  <a:pt x="418287" y="512445"/>
                </a:moveTo>
                <a:lnTo>
                  <a:pt x="392474" y="530995"/>
                </a:lnTo>
                <a:lnTo>
                  <a:pt x="399872" y="541274"/>
                </a:lnTo>
                <a:lnTo>
                  <a:pt x="389585" y="548640"/>
                </a:lnTo>
                <a:lnTo>
                  <a:pt x="424137" y="548640"/>
                </a:lnTo>
                <a:lnTo>
                  <a:pt x="418287" y="512445"/>
                </a:lnTo>
                <a:close/>
              </a:path>
              <a:path w="432434" h="596900">
                <a:moveTo>
                  <a:pt x="10312" y="0"/>
                </a:moveTo>
                <a:lnTo>
                  <a:pt x="0" y="7366"/>
                </a:lnTo>
                <a:lnTo>
                  <a:pt x="382200" y="538379"/>
                </a:lnTo>
                <a:lnTo>
                  <a:pt x="392474" y="530995"/>
                </a:lnTo>
                <a:lnTo>
                  <a:pt x="10312" y="0"/>
                </a:lnTo>
                <a:close/>
              </a:path>
            </a:pathLst>
          </a:custGeom>
          <a:solidFill>
            <a:srgbClr val="2073A6"/>
          </a:solidFill>
        </p:spPr>
        <p:txBody>
          <a:bodyPr wrap="square" lIns="0" tIns="0" rIns="0" bIns="0" rtlCol="0"/>
          <a:lstStyle/>
          <a:p>
            <a:endParaRPr/>
          </a:p>
        </p:txBody>
      </p:sp>
      <p:sp>
        <p:nvSpPr>
          <p:cNvPr id="27" name="object 27"/>
          <p:cNvSpPr/>
          <p:nvPr/>
        </p:nvSpPr>
        <p:spPr>
          <a:xfrm>
            <a:off x="1146860" y="3282822"/>
            <a:ext cx="1291590" cy="499745"/>
          </a:xfrm>
          <a:custGeom>
            <a:avLst/>
            <a:gdLst/>
            <a:ahLst/>
            <a:cxnLst/>
            <a:rect l="l" t="t" r="r" b="b"/>
            <a:pathLst>
              <a:path w="1291589" h="499745">
                <a:moveTo>
                  <a:pt x="1217988" y="469771"/>
                </a:moveTo>
                <a:lnTo>
                  <a:pt x="1206830" y="499490"/>
                </a:lnTo>
                <a:lnTo>
                  <a:pt x="1291539" y="490600"/>
                </a:lnTo>
                <a:lnTo>
                  <a:pt x="1276354" y="474217"/>
                </a:lnTo>
                <a:lnTo>
                  <a:pt x="1229817" y="474217"/>
                </a:lnTo>
                <a:lnTo>
                  <a:pt x="1217988" y="469771"/>
                </a:lnTo>
                <a:close/>
              </a:path>
              <a:path w="1291589" h="499745">
                <a:moveTo>
                  <a:pt x="1222481" y="457804"/>
                </a:moveTo>
                <a:lnTo>
                  <a:pt x="1217988" y="469771"/>
                </a:lnTo>
                <a:lnTo>
                  <a:pt x="1229817" y="474217"/>
                </a:lnTo>
                <a:lnTo>
                  <a:pt x="1234389" y="462279"/>
                </a:lnTo>
                <a:lnTo>
                  <a:pt x="1222481" y="457804"/>
                </a:lnTo>
                <a:close/>
              </a:path>
              <a:path w="1291589" h="499745">
                <a:moveTo>
                  <a:pt x="1233627" y="428116"/>
                </a:moveTo>
                <a:lnTo>
                  <a:pt x="1222481" y="457804"/>
                </a:lnTo>
                <a:lnTo>
                  <a:pt x="1234389" y="462279"/>
                </a:lnTo>
                <a:lnTo>
                  <a:pt x="1229817" y="474217"/>
                </a:lnTo>
                <a:lnTo>
                  <a:pt x="1276354" y="474217"/>
                </a:lnTo>
                <a:lnTo>
                  <a:pt x="1233627" y="428116"/>
                </a:lnTo>
                <a:close/>
              </a:path>
              <a:path w="1291589" h="499745">
                <a:moveTo>
                  <a:pt x="4470" y="0"/>
                </a:moveTo>
                <a:lnTo>
                  <a:pt x="0" y="11937"/>
                </a:lnTo>
                <a:lnTo>
                  <a:pt x="1217988" y="469771"/>
                </a:lnTo>
                <a:lnTo>
                  <a:pt x="1222481" y="457804"/>
                </a:lnTo>
                <a:lnTo>
                  <a:pt x="4470" y="0"/>
                </a:lnTo>
                <a:close/>
              </a:path>
            </a:pathLst>
          </a:custGeom>
          <a:solidFill>
            <a:srgbClr val="2073A6"/>
          </a:solidFill>
        </p:spPr>
        <p:txBody>
          <a:bodyPr wrap="square" lIns="0" tIns="0" rIns="0" bIns="0" rtlCol="0"/>
          <a:lstStyle/>
          <a:p>
            <a:endParaRPr/>
          </a:p>
        </p:txBody>
      </p:sp>
      <p:sp>
        <p:nvSpPr>
          <p:cNvPr id="28" name="object 28"/>
          <p:cNvSpPr/>
          <p:nvPr/>
        </p:nvSpPr>
        <p:spPr>
          <a:xfrm>
            <a:off x="1400175" y="3272028"/>
            <a:ext cx="1565910" cy="519430"/>
          </a:xfrm>
          <a:custGeom>
            <a:avLst/>
            <a:gdLst/>
            <a:ahLst/>
            <a:cxnLst/>
            <a:rect l="l" t="t" r="r" b="b"/>
            <a:pathLst>
              <a:path w="1565910" h="519429">
                <a:moveTo>
                  <a:pt x="1491037" y="488754"/>
                </a:moveTo>
                <a:lnTo>
                  <a:pt x="1481327" y="519049"/>
                </a:lnTo>
                <a:lnTo>
                  <a:pt x="1565529" y="505968"/>
                </a:lnTo>
                <a:lnTo>
                  <a:pt x="1551852" y="492633"/>
                </a:lnTo>
                <a:lnTo>
                  <a:pt x="1503172" y="492633"/>
                </a:lnTo>
                <a:lnTo>
                  <a:pt x="1491037" y="488754"/>
                </a:lnTo>
                <a:close/>
              </a:path>
              <a:path w="1565910" h="519429">
                <a:moveTo>
                  <a:pt x="1494898" y="476704"/>
                </a:moveTo>
                <a:lnTo>
                  <a:pt x="1491037" y="488754"/>
                </a:lnTo>
                <a:lnTo>
                  <a:pt x="1503172" y="492633"/>
                </a:lnTo>
                <a:lnTo>
                  <a:pt x="1506982" y="480568"/>
                </a:lnTo>
                <a:lnTo>
                  <a:pt x="1494898" y="476704"/>
                </a:lnTo>
                <a:close/>
              </a:path>
              <a:path w="1565910" h="519429">
                <a:moveTo>
                  <a:pt x="1504569" y="446532"/>
                </a:moveTo>
                <a:lnTo>
                  <a:pt x="1494898" y="476704"/>
                </a:lnTo>
                <a:lnTo>
                  <a:pt x="1506982" y="480568"/>
                </a:lnTo>
                <a:lnTo>
                  <a:pt x="1503172" y="492633"/>
                </a:lnTo>
                <a:lnTo>
                  <a:pt x="1551852" y="492633"/>
                </a:lnTo>
                <a:lnTo>
                  <a:pt x="1504569" y="446532"/>
                </a:lnTo>
                <a:close/>
              </a:path>
              <a:path w="1565910" h="519429">
                <a:moveTo>
                  <a:pt x="3809" y="0"/>
                </a:moveTo>
                <a:lnTo>
                  <a:pt x="0" y="12192"/>
                </a:lnTo>
                <a:lnTo>
                  <a:pt x="1491037" y="488754"/>
                </a:lnTo>
                <a:lnTo>
                  <a:pt x="1494898" y="476704"/>
                </a:lnTo>
                <a:lnTo>
                  <a:pt x="3809" y="0"/>
                </a:lnTo>
                <a:close/>
              </a:path>
            </a:pathLst>
          </a:custGeom>
          <a:solidFill>
            <a:srgbClr val="2073A6"/>
          </a:solidFill>
        </p:spPr>
        <p:txBody>
          <a:bodyPr wrap="square" lIns="0" tIns="0" rIns="0" bIns="0" rtlCol="0"/>
          <a:lstStyle/>
          <a:p>
            <a:endParaRPr/>
          </a:p>
        </p:txBody>
      </p:sp>
      <p:sp>
        <p:nvSpPr>
          <p:cNvPr id="29" name="object 29"/>
          <p:cNvSpPr txBox="1"/>
          <p:nvPr/>
        </p:nvSpPr>
        <p:spPr>
          <a:xfrm>
            <a:off x="119278" y="4915306"/>
            <a:ext cx="1423670" cy="116839"/>
          </a:xfrm>
          <a:prstGeom prst="rect">
            <a:avLst/>
          </a:prstGeom>
        </p:spPr>
        <p:txBody>
          <a:bodyPr vert="horz" wrap="square" lIns="0" tIns="12700" rIns="0" bIns="0" rtlCol="0">
            <a:spAutoFit/>
          </a:bodyPr>
          <a:lstStyle/>
          <a:p>
            <a:pPr marL="12700">
              <a:lnSpc>
                <a:spcPct val="100000"/>
              </a:lnSpc>
              <a:spcBef>
                <a:spcPts val="100"/>
              </a:spcBef>
            </a:pPr>
            <a:r>
              <a:rPr sz="600" spc="-20" dirty="0">
                <a:latin typeface="Arial"/>
                <a:cs typeface="Arial"/>
              </a:rPr>
              <a:t>Watterson, </a:t>
            </a:r>
            <a:r>
              <a:rPr sz="600" spc="-50" dirty="0">
                <a:latin typeface="Arial"/>
                <a:cs typeface="Arial"/>
              </a:rPr>
              <a:t>B. </a:t>
            </a:r>
            <a:r>
              <a:rPr sz="600" spc="-30" dirty="0">
                <a:latin typeface="Arial"/>
                <a:cs typeface="Arial"/>
              </a:rPr>
              <a:t>(1993). </a:t>
            </a:r>
            <a:r>
              <a:rPr sz="600" i="1" spc="-40" dirty="0">
                <a:latin typeface="Trebuchet MS"/>
                <a:cs typeface="Trebuchet MS"/>
              </a:rPr>
              <a:t>Calvin </a:t>
            </a:r>
            <a:r>
              <a:rPr sz="600" i="1" spc="-15" dirty="0">
                <a:latin typeface="Trebuchet MS"/>
                <a:cs typeface="Trebuchet MS"/>
              </a:rPr>
              <a:t>&amp; </a:t>
            </a:r>
            <a:r>
              <a:rPr sz="600" i="1" spc="-30" dirty="0">
                <a:latin typeface="Trebuchet MS"/>
                <a:cs typeface="Trebuchet MS"/>
              </a:rPr>
              <a:t>Hobbes. </a:t>
            </a:r>
            <a:r>
              <a:rPr sz="600" spc="-25" dirty="0">
                <a:latin typeface="Arial"/>
                <a:cs typeface="Arial"/>
              </a:rPr>
              <a:t>[s.</a:t>
            </a:r>
            <a:r>
              <a:rPr sz="600" spc="-55" dirty="0">
                <a:latin typeface="Arial"/>
                <a:cs typeface="Arial"/>
              </a:rPr>
              <a:t> </a:t>
            </a:r>
            <a:r>
              <a:rPr sz="600" spc="-10" dirty="0">
                <a:latin typeface="Arial"/>
                <a:cs typeface="Arial"/>
              </a:rPr>
              <a:t>d].</a:t>
            </a:r>
            <a:endParaRPr sz="6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5971" y="321690"/>
            <a:ext cx="828040" cy="391160"/>
          </a:xfrm>
          <a:prstGeom prst="rect">
            <a:avLst/>
          </a:prstGeom>
        </p:spPr>
        <p:txBody>
          <a:bodyPr vert="horz" wrap="square" lIns="0" tIns="12700" rIns="0" bIns="0" rtlCol="0">
            <a:spAutoFit/>
          </a:bodyPr>
          <a:lstStyle/>
          <a:p>
            <a:pPr marL="12700">
              <a:lnSpc>
                <a:spcPct val="100000"/>
              </a:lnSpc>
              <a:spcBef>
                <a:spcPts val="100"/>
              </a:spcBef>
            </a:pPr>
            <a:r>
              <a:rPr sz="2400" spc="-204" dirty="0">
                <a:latin typeface="Trebuchet MS"/>
                <a:cs typeface="Trebuchet MS"/>
              </a:rPr>
              <a:t>La</a:t>
            </a:r>
            <a:r>
              <a:rPr sz="2400" spc="-254" dirty="0">
                <a:latin typeface="Trebuchet MS"/>
                <a:cs typeface="Trebuchet MS"/>
              </a:rPr>
              <a:t> </a:t>
            </a:r>
            <a:r>
              <a:rPr sz="2400" spc="-155" dirty="0">
                <a:latin typeface="Trebuchet MS"/>
                <a:cs typeface="Trebuchet MS"/>
              </a:rPr>
              <a:t>cita</a:t>
            </a:r>
            <a:endParaRPr sz="2400">
              <a:latin typeface="Trebuchet MS"/>
              <a:cs typeface="Trebuchet MS"/>
            </a:endParaRPr>
          </a:p>
        </p:txBody>
      </p:sp>
      <p:sp>
        <p:nvSpPr>
          <p:cNvPr id="3" name="object 3"/>
          <p:cNvSpPr txBox="1"/>
          <p:nvPr/>
        </p:nvSpPr>
        <p:spPr>
          <a:xfrm>
            <a:off x="762406" y="1308334"/>
            <a:ext cx="2133194" cy="3159198"/>
          </a:xfrm>
          <a:prstGeom prst="rect">
            <a:avLst/>
          </a:prstGeom>
        </p:spPr>
        <p:txBody>
          <a:bodyPr vert="horz" wrap="square" lIns="0" tIns="57785" rIns="0" bIns="0" rtlCol="0">
            <a:spAutoFit/>
          </a:bodyPr>
          <a:lstStyle/>
          <a:p>
            <a:pPr marL="60960">
              <a:lnSpc>
                <a:spcPct val="100000"/>
              </a:lnSpc>
              <a:spcBef>
                <a:spcPts val="455"/>
              </a:spcBef>
            </a:pPr>
            <a:r>
              <a:rPr sz="1400" spc="-65" dirty="0">
                <a:latin typeface="Trebuchet MS"/>
                <a:cs typeface="Trebuchet MS"/>
              </a:rPr>
              <a:t>Definición:</a:t>
            </a:r>
            <a:endParaRPr sz="1400" dirty="0">
              <a:latin typeface="Trebuchet MS"/>
              <a:cs typeface="Trebuchet MS"/>
            </a:endParaRPr>
          </a:p>
          <a:p>
            <a:pPr marL="12700" marR="5080">
              <a:lnSpc>
                <a:spcPct val="100000"/>
              </a:lnSpc>
              <a:spcBef>
                <a:spcPts val="295"/>
              </a:spcBef>
            </a:pPr>
            <a:r>
              <a:rPr sz="1200" spc="-60" dirty="0">
                <a:latin typeface="Trebuchet MS"/>
                <a:cs typeface="Trebuchet MS"/>
              </a:rPr>
              <a:t>«</a:t>
            </a:r>
            <a:r>
              <a:rPr lang="es-CO" sz="1200" spc="-60" dirty="0">
                <a:latin typeface="Trebuchet MS"/>
                <a:cs typeface="Trebuchet MS"/>
              </a:rPr>
              <a:t>Llamaremos </a:t>
            </a:r>
            <a:r>
              <a:rPr lang="es-CO" sz="1200" spc="-70" dirty="0">
                <a:latin typeface="Trebuchet MS"/>
                <a:cs typeface="Trebuchet MS"/>
              </a:rPr>
              <a:t>citación </a:t>
            </a:r>
            <a:r>
              <a:rPr lang="es-CO" sz="1200" spc="-120" dirty="0">
                <a:latin typeface="Trebuchet MS"/>
                <a:cs typeface="Trebuchet MS"/>
              </a:rPr>
              <a:t>a </a:t>
            </a:r>
            <a:r>
              <a:rPr lang="es-CO" sz="1200" spc="-110" dirty="0">
                <a:latin typeface="Trebuchet MS"/>
                <a:cs typeface="Trebuchet MS"/>
              </a:rPr>
              <a:t>la  </a:t>
            </a:r>
            <a:r>
              <a:rPr lang="es-CO" sz="1200" spc="-50" dirty="0">
                <a:latin typeface="Trebuchet MS"/>
                <a:cs typeface="Trebuchet MS"/>
              </a:rPr>
              <a:t>operación </a:t>
            </a:r>
            <a:r>
              <a:rPr lang="es-CO" sz="1200" spc="-70" dirty="0">
                <a:latin typeface="Trebuchet MS"/>
                <a:cs typeface="Trebuchet MS"/>
              </a:rPr>
              <a:t>que </a:t>
            </a:r>
            <a:r>
              <a:rPr lang="es-CO" sz="1200" spc="-55" dirty="0">
                <a:latin typeface="Trebuchet MS"/>
                <a:cs typeface="Trebuchet MS"/>
              </a:rPr>
              <a:t>consiste </a:t>
            </a:r>
            <a:r>
              <a:rPr lang="es-CO" sz="1200" spc="-70" dirty="0">
                <a:latin typeface="Trebuchet MS"/>
                <a:cs typeface="Trebuchet MS"/>
              </a:rPr>
              <a:t>en </a:t>
            </a:r>
            <a:r>
              <a:rPr lang="es-CO" sz="1200" spc="-40" dirty="0">
                <a:latin typeface="Trebuchet MS"/>
                <a:cs typeface="Trebuchet MS"/>
              </a:rPr>
              <a:t>poner </a:t>
            </a:r>
            <a:r>
              <a:rPr lang="es-CO" sz="1200" spc="-70" dirty="0">
                <a:latin typeface="Trebuchet MS"/>
                <a:cs typeface="Trebuchet MS"/>
              </a:rPr>
              <a:t>en </a:t>
            </a:r>
            <a:r>
              <a:rPr lang="es-CO" sz="1200" spc="-55" dirty="0">
                <a:latin typeface="Trebuchet MS"/>
                <a:cs typeface="Trebuchet MS"/>
              </a:rPr>
              <a:t>contacto </a:t>
            </a:r>
            <a:r>
              <a:rPr lang="es-CO" sz="1200" spc="-25" dirty="0">
                <a:latin typeface="Trebuchet MS"/>
                <a:cs typeface="Trebuchet MS"/>
              </a:rPr>
              <a:t>dos </a:t>
            </a:r>
            <a:r>
              <a:rPr lang="es-CO" sz="1200" spc="-65" dirty="0">
                <a:latin typeface="Trebuchet MS"/>
                <a:cs typeface="Trebuchet MS"/>
              </a:rPr>
              <a:t>acontecimientos lingüísticos </a:t>
            </a:r>
            <a:r>
              <a:rPr lang="es-CO" sz="1200" spc="-70" dirty="0">
                <a:latin typeface="Trebuchet MS"/>
                <a:cs typeface="Trebuchet MS"/>
              </a:rPr>
              <a:t>en </a:t>
            </a:r>
            <a:r>
              <a:rPr lang="es-CO" sz="1200" spc="-60" dirty="0">
                <a:latin typeface="Trebuchet MS"/>
                <a:cs typeface="Trebuchet MS"/>
              </a:rPr>
              <a:t>un </a:t>
            </a:r>
            <a:r>
              <a:rPr lang="es-CO" sz="1200" spc="-75" dirty="0">
                <a:latin typeface="Trebuchet MS"/>
                <a:cs typeface="Trebuchet MS"/>
              </a:rPr>
              <a:t>texto, </a:t>
            </a:r>
            <a:r>
              <a:rPr lang="es-CO" sz="1200" spc="-105" dirty="0">
                <a:latin typeface="Trebuchet MS"/>
                <a:cs typeface="Trebuchet MS"/>
              </a:rPr>
              <a:t>al </a:t>
            </a:r>
            <a:r>
              <a:rPr lang="es-CO" sz="1200" spc="-35" dirty="0">
                <a:latin typeface="Trebuchet MS"/>
                <a:cs typeface="Trebuchet MS"/>
              </a:rPr>
              <a:t>proceso </a:t>
            </a:r>
            <a:r>
              <a:rPr lang="es-CO" sz="1200" spc="-70" dirty="0">
                <a:latin typeface="Trebuchet MS"/>
                <a:cs typeface="Trebuchet MS"/>
              </a:rPr>
              <a:t>de </a:t>
            </a:r>
            <a:r>
              <a:rPr lang="es-CO" sz="1200" spc="-60" dirty="0">
                <a:latin typeface="Trebuchet MS"/>
                <a:cs typeface="Trebuchet MS"/>
              </a:rPr>
              <a:t>representación </a:t>
            </a:r>
            <a:r>
              <a:rPr lang="es-CO" sz="1200" spc="-70" dirty="0">
                <a:latin typeface="Trebuchet MS"/>
                <a:cs typeface="Trebuchet MS"/>
              </a:rPr>
              <a:t>de </a:t>
            </a:r>
            <a:r>
              <a:rPr lang="es-CO" sz="1200" spc="-55" dirty="0">
                <a:latin typeface="Trebuchet MS"/>
                <a:cs typeface="Trebuchet MS"/>
              </a:rPr>
              <a:t>un  </a:t>
            </a:r>
            <a:r>
              <a:rPr lang="es-CO" sz="1200" spc="-65" dirty="0">
                <a:latin typeface="Trebuchet MS"/>
                <a:cs typeface="Trebuchet MS"/>
              </a:rPr>
              <a:t>enunciado </a:t>
            </a:r>
            <a:r>
              <a:rPr lang="es-CO" sz="1200" spc="-15" dirty="0">
                <a:latin typeface="Trebuchet MS"/>
                <a:cs typeface="Trebuchet MS"/>
              </a:rPr>
              <a:t>por </a:t>
            </a:r>
            <a:r>
              <a:rPr lang="es-CO" sz="1200" spc="-20" dirty="0">
                <a:latin typeface="Trebuchet MS"/>
                <a:cs typeface="Trebuchet MS"/>
              </a:rPr>
              <a:t>otro </a:t>
            </a:r>
            <a:r>
              <a:rPr lang="es-CO" sz="1200" spc="-65" dirty="0">
                <a:latin typeface="Trebuchet MS"/>
                <a:cs typeface="Trebuchet MS"/>
              </a:rPr>
              <a:t>enunciado»  </a:t>
            </a:r>
            <a:r>
              <a:rPr lang="es-CO" sz="1200" spc="-75" dirty="0">
                <a:latin typeface="Trebuchet MS"/>
                <a:cs typeface="Trebuchet MS"/>
              </a:rPr>
              <a:t>(Reyes, </a:t>
            </a:r>
            <a:r>
              <a:rPr lang="es-CO" sz="1200" spc="-60" dirty="0">
                <a:latin typeface="Trebuchet MS"/>
                <a:cs typeface="Trebuchet MS"/>
              </a:rPr>
              <a:t>1984,</a:t>
            </a:r>
            <a:r>
              <a:rPr lang="es-CO" sz="1200" spc="-235" dirty="0">
                <a:latin typeface="Trebuchet MS"/>
                <a:cs typeface="Trebuchet MS"/>
              </a:rPr>
              <a:t> </a:t>
            </a:r>
            <a:r>
              <a:rPr lang="es-CO" sz="1200" spc="-145" dirty="0">
                <a:latin typeface="Trebuchet MS"/>
                <a:cs typeface="Trebuchet MS"/>
              </a:rPr>
              <a:t>p. </a:t>
            </a:r>
            <a:r>
              <a:rPr lang="es-CO" sz="1200" spc="-75" dirty="0">
                <a:latin typeface="Trebuchet MS"/>
                <a:cs typeface="Trebuchet MS"/>
              </a:rPr>
              <a:t>58).</a:t>
            </a:r>
            <a:endParaRPr lang="es-CO" sz="1200" dirty="0">
              <a:latin typeface="Trebuchet MS"/>
              <a:cs typeface="Trebuchet MS"/>
            </a:endParaRPr>
          </a:p>
          <a:p>
            <a:pPr marL="12700" marR="222250">
              <a:lnSpc>
                <a:spcPct val="100000"/>
              </a:lnSpc>
              <a:spcBef>
                <a:spcPts val="290"/>
              </a:spcBef>
            </a:pPr>
            <a:r>
              <a:rPr lang="es-CO" sz="1200" spc="-55" dirty="0">
                <a:latin typeface="Trebuchet MS"/>
                <a:cs typeface="Trebuchet MS"/>
              </a:rPr>
              <a:t>Se </a:t>
            </a:r>
            <a:r>
              <a:rPr lang="es-CO" sz="1200" spc="-95" dirty="0">
                <a:latin typeface="Trebuchet MS"/>
                <a:cs typeface="Trebuchet MS"/>
              </a:rPr>
              <a:t>habla </a:t>
            </a:r>
            <a:r>
              <a:rPr lang="es-CO" sz="1200" spc="-70" dirty="0">
                <a:latin typeface="Trebuchet MS"/>
                <a:cs typeface="Trebuchet MS"/>
              </a:rPr>
              <a:t>de </a:t>
            </a:r>
            <a:r>
              <a:rPr lang="es-CO" sz="1200" spc="-60" dirty="0">
                <a:latin typeface="Trebuchet MS"/>
                <a:cs typeface="Trebuchet MS"/>
              </a:rPr>
              <a:t>representación  </a:t>
            </a:r>
            <a:r>
              <a:rPr lang="es-CO" sz="1200" spc="-50" dirty="0">
                <a:latin typeface="Trebuchet MS"/>
                <a:cs typeface="Trebuchet MS"/>
              </a:rPr>
              <a:t>porque </a:t>
            </a:r>
            <a:r>
              <a:rPr lang="es-CO" sz="1200" spc="-55" dirty="0">
                <a:latin typeface="Trebuchet MS"/>
                <a:cs typeface="Trebuchet MS"/>
              </a:rPr>
              <a:t>es </a:t>
            </a:r>
            <a:r>
              <a:rPr lang="es-CO" sz="1200" spc="-70" dirty="0">
                <a:latin typeface="Trebuchet MS"/>
                <a:cs typeface="Trebuchet MS"/>
              </a:rPr>
              <a:t>imposible </a:t>
            </a:r>
            <a:r>
              <a:rPr lang="es-CO" sz="1200" spc="-60" dirty="0">
                <a:latin typeface="Trebuchet MS"/>
                <a:cs typeface="Trebuchet MS"/>
              </a:rPr>
              <a:t>repetir  </a:t>
            </a:r>
            <a:r>
              <a:rPr lang="es-CO" sz="1200" spc="-75" dirty="0">
                <a:latin typeface="Trebuchet MS"/>
                <a:cs typeface="Trebuchet MS"/>
              </a:rPr>
              <a:t>totalmente </a:t>
            </a:r>
            <a:r>
              <a:rPr lang="es-CO" sz="1200" spc="-60" dirty="0">
                <a:latin typeface="Trebuchet MS"/>
                <a:cs typeface="Trebuchet MS"/>
              </a:rPr>
              <a:t>un </a:t>
            </a:r>
            <a:r>
              <a:rPr lang="es-CO" sz="1200" spc="-75" dirty="0">
                <a:latin typeface="Trebuchet MS"/>
                <a:cs typeface="Trebuchet MS"/>
              </a:rPr>
              <a:t>texto, </a:t>
            </a:r>
            <a:r>
              <a:rPr lang="es-CO" sz="1200" spc="-25" dirty="0">
                <a:latin typeface="Trebuchet MS"/>
                <a:cs typeface="Trebuchet MS"/>
              </a:rPr>
              <a:t>solo </a:t>
            </a:r>
            <a:r>
              <a:rPr lang="es-CO" sz="1200" spc="-60" dirty="0">
                <a:latin typeface="Trebuchet MS"/>
                <a:cs typeface="Trebuchet MS"/>
              </a:rPr>
              <a:t>se  </a:t>
            </a:r>
            <a:r>
              <a:rPr lang="es-CO" sz="1200" spc="-80" dirty="0">
                <a:latin typeface="Trebuchet MS"/>
                <a:cs typeface="Trebuchet MS"/>
              </a:rPr>
              <a:t>hace </a:t>
            </a:r>
            <a:r>
              <a:rPr lang="es-CO" sz="1200" spc="-70" dirty="0">
                <a:latin typeface="Trebuchet MS"/>
                <a:cs typeface="Trebuchet MS"/>
              </a:rPr>
              <a:t>en</a:t>
            </a:r>
            <a:r>
              <a:rPr lang="es-CO" sz="1200" spc="15" dirty="0">
                <a:latin typeface="Trebuchet MS"/>
                <a:cs typeface="Trebuchet MS"/>
              </a:rPr>
              <a:t> </a:t>
            </a:r>
            <a:r>
              <a:rPr lang="es-CO" sz="1200" spc="-80" dirty="0">
                <a:latin typeface="Trebuchet MS"/>
                <a:cs typeface="Trebuchet MS"/>
              </a:rPr>
              <a:t>parte.</a:t>
            </a:r>
            <a:endParaRPr lang="es-CO" sz="1200" dirty="0">
              <a:latin typeface="Trebuchet MS"/>
              <a:cs typeface="Trebuchet MS"/>
            </a:endParaRPr>
          </a:p>
          <a:p>
            <a:pPr marL="12700" marR="22860">
              <a:lnSpc>
                <a:spcPct val="100000"/>
              </a:lnSpc>
              <a:spcBef>
                <a:spcPts val="290"/>
              </a:spcBef>
            </a:pPr>
            <a:r>
              <a:rPr lang="es-CO" sz="1200" spc="-60" dirty="0">
                <a:latin typeface="Trebuchet MS"/>
                <a:cs typeface="Trebuchet MS"/>
              </a:rPr>
              <a:t>Representación </a:t>
            </a:r>
            <a:r>
              <a:rPr lang="es-CO" sz="1100" spc="65" dirty="0">
                <a:latin typeface="Trebuchet MS"/>
                <a:cs typeface="Trebuchet MS"/>
              </a:rPr>
              <a:t>= </a:t>
            </a:r>
            <a:r>
              <a:rPr lang="es-CO" sz="1200" spc="-80" dirty="0">
                <a:latin typeface="Trebuchet MS"/>
                <a:cs typeface="Trebuchet MS"/>
              </a:rPr>
              <a:t>«imagen </a:t>
            </a:r>
            <a:r>
              <a:rPr lang="es-CO" sz="1200" spc="-75" dirty="0">
                <a:latin typeface="Trebuchet MS"/>
                <a:cs typeface="Trebuchet MS"/>
              </a:rPr>
              <a:t>verbal </a:t>
            </a:r>
            <a:r>
              <a:rPr lang="es-CO" sz="1200" spc="-70" dirty="0">
                <a:latin typeface="Trebuchet MS"/>
                <a:cs typeface="Trebuchet MS"/>
              </a:rPr>
              <a:t>de </a:t>
            </a:r>
            <a:r>
              <a:rPr lang="es-CO" sz="1200" spc="-20" dirty="0">
                <a:latin typeface="Trebuchet MS"/>
                <a:cs typeface="Trebuchet MS"/>
              </a:rPr>
              <a:t>otro </a:t>
            </a:r>
            <a:r>
              <a:rPr lang="es-CO" sz="1200" spc="-65" dirty="0">
                <a:latin typeface="Trebuchet MS"/>
                <a:cs typeface="Trebuchet MS"/>
              </a:rPr>
              <a:t>objeto </a:t>
            </a:r>
            <a:r>
              <a:rPr lang="es-CO" sz="1200" spc="-90" dirty="0">
                <a:latin typeface="Trebuchet MS"/>
                <a:cs typeface="Trebuchet MS"/>
              </a:rPr>
              <a:t>verbal, </a:t>
            </a:r>
            <a:r>
              <a:rPr lang="es-CO" sz="1200" spc="-75" dirty="0">
                <a:latin typeface="Trebuchet MS"/>
                <a:cs typeface="Trebuchet MS"/>
              </a:rPr>
              <a:t>real </a:t>
            </a:r>
            <a:r>
              <a:rPr lang="es-CO" sz="1200" spc="15" dirty="0">
                <a:latin typeface="Trebuchet MS"/>
                <a:cs typeface="Trebuchet MS"/>
              </a:rPr>
              <a:t>o </a:t>
            </a:r>
            <a:r>
              <a:rPr lang="es-CO" sz="1200" spc="-85" dirty="0">
                <a:latin typeface="Trebuchet MS"/>
                <a:cs typeface="Trebuchet MS"/>
              </a:rPr>
              <a:t>inventado, </a:t>
            </a:r>
            <a:r>
              <a:rPr lang="es-CO" sz="1200" spc="-80" dirty="0">
                <a:latin typeface="Trebuchet MS"/>
                <a:cs typeface="Trebuchet MS"/>
              </a:rPr>
              <a:t>anterior, </a:t>
            </a:r>
            <a:r>
              <a:rPr lang="es-CO" sz="1200" spc="-75" dirty="0">
                <a:latin typeface="Trebuchet MS"/>
                <a:cs typeface="Trebuchet MS"/>
              </a:rPr>
              <a:t>posible, </a:t>
            </a:r>
            <a:r>
              <a:rPr lang="es-CO" sz="1200" spc="-55" dirty="0">
                <a:latin typeface="Trebuchet MS"/>
                <a:cs typeface="Trebuchet MS"/>
              </a:rPr>
              <a:t>futuro» </a:t>
            </a:r>
            <a:r>
              <a:rPr lang="es-CO" sz="1200" spc="-75" dirty="0">
                <a:latin typeface="Trebuchet MS"/>
                <a:cs typeface="Trebuchet MS"/>
              </a:rPr>
              <a:t>(Reyes, </a:t>
            </a:r>
            <a:r>
              <a:rPr lang="es-CO" sz="1200" spc="-60" dirty="0">
                <a:latin typeface="Trebuchet MS"/>
                <a:cs typeface="Trebuchet MS"/>
              </a:rPr>
              <a:t>1984,</a:t>
            </a:r>
            <a:r>
              <a:rPr lang="es-CO" sz="1200" spc="-295" dirty="0">
                <a:latin typeface="Trebuchet MS"/>
                <a:cs typeface="Trebuchet MS"/>
              </a:rPr>
              <a:t> </a:t>
            </a:r>
            <a:r>
              <a:rPr lang="es-CO" sz="1200" spc="-145" dirty="0">
                <a:latin typeface="Trebuchet MS"/>
                <a:cs typeface="Trebuchet MS"/>
              </a:rPr>
              <a:t>p. </a:t>
            </a:r>
            <a:r>
              <a:rPr sz="1200" spc="-75" dirty="0">
                <a:latin typeface="Trebuchet MS"/>
                <a:cs typeface="Trebuchet MS"/>
              </a:rPr>
              <a:t>59).</a:t>
            </a:r>
            <a:endParaRPr sz="1200" dirty="0">
              <a:latin typeface="Trebuchet MS"/>
              <a:cs typeface="Trebuchet MS"/>
            </a:endParaRPr>
          </a:p>
        </p:txBody>
      </p:sp>
      <p:sp>
        <p:nvSpPr>
          <p:cNvPr id="4" name="object 4"/>
          <p:cNvSpPr/>
          <p:nvPr/>
        </p:nvSpPr>
        <p:spPr>
          <a:xfrm>
            <a:off x="4572000" y="1063751"/>
            <a:ext cx="3311652" cy="35966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627619" y="1012697"/>
            <a:ext cx="1409065" cy="1176020"/>
          </a:xfrm>
          <a:custGeom>
            <a:avLst/>
            <a:gdLst/>
            <a:ahLst/>
            <a:cxnLst/>
            <a:rect l="l" t="t" r="r" b="b"/>
            <a:pathLst>
              <a:path w="1409065" h="1176020">
                <a:moveTo>
                  <a:pt x="779526" y="880871"/>
                </a:moveTo>
                <a:lnTo>
                  <a:pt x="509777" y="880871"/>
                </a:lnTo>
                <a:lnTo>
                  <a:pt x="0" y="1175639"/>
                </a:lnTo>
                <a:lnTo>
                  <a:pt x="779526" y="880871"/>
                </a:lnTo>
                <a:close/>
              </a:path>
              <a:path w="1409065" h="1176020">
                <a:moveTo>
                  <a:pt x="1408937" y="0"/>
                </a:moveTo>
                <a:lnTo>
                  <a:pt x="329946" y="0"/>
                </a:lnTo>
                <a:lnTo>
                  <a:pt x="329946" y="880871"/>
                </a:lnTo>
                <a:lnTo>
                  <a:pt x="1408937" y="880871"/>
                </a:lnTo>
                <a:lnTo>
                  <a:pt x="1408937" y="0"/>
                </a:lnTo>
                <a:close/>
              </a:path>
            </a:pathLst>
          </a:custGeom>
          <a:solidFill>
            <a:srgbClr val="DCE6F1"/>
          </a:solidFill>
        </p:spPr>
        <p:txBody>
          <a:bodyPr wrap="square" lIns="0" tIns="0" rIns="0" bIns="0" rtlCol="0"/>
          <a:lstStyle/>
          <a:p>
            <a:endParaRPr/>
          </a:p>
        </p:txBody>
      </p:sp>
      <p:sp>
        <p:nvSpPr>
          <p:cNvPr id="6" name="object 6"/>
          <p:cNvSpPr/>
          <p:nvPr/>
        </p:nvSpPr>
        <p:spPr>
          <a:xfrm>
            <a:off x="7627619" y="1012697"/>
            <a:ext cx="1409065" cy="1176020"/>
          </a:xfrm>
          <a:custGeom>
            <a:avLst/>
            <a:gdLst/>
            <a:ahLst/>
            <a:cxnLst/>
            <a:rect l="l" t="t" r="r" b="b"/>
            <a:pathLst>
              <a:path w="1409065" h="1176020">
                <a:moveTo>
                  <a:pt x="329946" y="0"/>
                </a:moveTo>
                <a:lnTo>
                  <a:pt x="509777" y="0"/>
                </a:lnTo>
                <a:lnTo>
                  <a:pt x="779526" y="0"/>
                </a:lnTo>
                <a:lnTo>
                  <a:pt x="1408937" y="0"/>
                </a:lnTo>
                <a:lnTo>
                  <a:pt x="1408937" y="513841"/>
                </a:lnTo>
                <a:lnTo>
                  <a:pt x="1408937" y="734060"/>
                </a:lnTo>
                <a:lnTo>
                  <a:pt x="1408937" y="880871"/>
                </a:lnTo>
                <a:lnTo>
                  <a:pt x="779526" y="880871"/>
                </a:lnTo>
                <a:lnTo>
                  <a:pt x="0" y="1175639"/>
                </a:lnTo>
                <a:lnTo>
                  <a:pt x="509777" y="880871"/>
                </a:lnTo>
                <a:lnTo>
                  <a:pt x="329946" y="880871"/>
                </a:lnTo>
                <a:lnTo>
                  <a:pt x="329946" y="734060"/>
                </a:lnTo>
                <a:lnTo>
                  <a:pt x="329946" y="513841"/>
                </a:lnTo>
                <a:lnTo>
                  <a:pt x="329946" y="0"/>
                </a:lnTo>
                <a:close/>
              </a:path>
            </a:pathLst>
          </a:custGeom>
          <a:ln w="25908">
            <a:solidFill>
              <a:srgbClr val="385D89"/>
            </a:solidFill>
          </a:ln>
        </p:spPr>
        <p:txBody>
          <a:bodyPr wrap="square" lIns="0" tIns="0" rIns="0" bIns="0" rtlCol="0"/>
          <a:lstStyle/>
          <a:p>
            <a:endParaRPr/>
          </a:p>
        </p:txBody>
      </p:sp>
      <p:sp>
        <p:nvSpPr>
          <p:cNvPr id="7" name="object 7"/>
          <p:cNvSpPr txBox="1"/>
          <p:nvPr/>
        </p:nvSpPr>
        <p:spPr>
          <a:xfrm>
            <a:off x="8091296" y="1140967"/>
            <a:ext cx="813435" cy="391795"/>
          </a:xfrm>
          <a:prstGeom prst="rect">
            <a:avLst/>
          </a:prstGeom>
        </p:spPr>
        <p:txBody>
          <a:bodyPr vert="horz" wrap="square" lIns="0" tIns="12700" rIns="0" bIns="0" rtlCol="0">
            <a:spAutoFit/>
          </a:bodyPr>
          <a:lstStyle/>
          <a:p>
            <a:pPr algn="ctr">
              <a:lnSpc>
                <a:spcPct val="100000"/>
              </a:lnSpc>
              <a:spcBef>
                <a:spcPts val="100"/>
              </a:spcBef>
            </a:pPr>
            <a:r>
              <a:rPr sz="1200" spc="-75" dirty="0">
                <a:latin typeface="Arial"/>
                <a:cs typeface="Arial"/>
              </a:rPr>
              <a:t>Discurso</a:t>
            </a:r>
            <a:endParaRPr sz="1200">
              <a:latin typeface="Arial"/>
              <a:cs typeface="Arial"/>
            </a:endParaRPr>
          </a:p>
          <a:p>
            <a:pPr algn="ctr">
              <a:lnSpc>
                <a:spcPct val="100000"/>
              </a:lnSpc>
            </a:pPr>
            <a:r>
              <a:rPr sz="1200" spc="-45" dirty="0">
                <a:latin typeface="Arial"/>
                <a:cs typeface="Arial"/>
              </a:rPr>
              <a:t>referenciado</a:t>
            </a:r>
            <a:endParaRPr sz="1200">
              <a:latin typeface="Arial"/>
              <a:cs typeface="Arial"/>
            </a:endParaRPr>
          </a:p>
        </p:txBody>
      </p:sp>
      <p:sp>
        <p:nvSpPr>
          <p:cNvPr id="8" name="object 8"/>
          <p:cNvSpPr/>
          <p:nvPr/>
        </p:nvSpPr>
        <p:spPr>
          <a:xfrm>
            <a:off x="7627619" y="2716529"/>
            <a:ext cx="1409065" cy="1027430"/>
          </a:xfrm>
          <a:custGeom>
            <a:avLst/>
            <a:gdLst/>
            <a:ahLst/>
            <a:cxnLst/>
            <a:rect l="l" t="t" r="r" b="b"/>
            <a:pathLst>
              <a:path w="1409065" h="1027429">
                <a:moveTo>
                  <a:pt x="779526" y="769619"/>
                </a:moveTo>
                <a:lnTo>
                  <a:pt x="509777" y="769619"/>
                </a:lnTo>
                <a:lnTo>
                  <a:pt x="0" y="1027176"/>
                </a:lnTo>
                <a:lnTo>
                  <a:pt x="779526" y="769619"/>
                </a:lnTo>
                <a:close/>
              </a:path>
              <a:path w="1409065" h="1027429">
                <a:moveTo>
                  <a:pt x="1408937" y="0"/>
                </a:moveTo>
                <a:lnTo>
                  <a:pt x="329946" y="0"/>
                </a:lnTo>
                <a:lnTo>
                  <a:pt x="329946" y="769619"/>
                </a:lnTo>
                <a:lnTo>
                  <a:pt x="1408937" y="769619"/>
                </a:lnTo>
                <a:lnTo>
                  <a:pt x="1408937" y="0"/>
                </a:lnTo>
                <a:close/>
              </a:path>
            </a:pathLst>
          </a:custGeom>
          <a:solidFill>
            <a:srgbClr val="DCE6F1"/>
          </a:solidFill>
        </p:spPr>
        <p:txBody>
          <a:bodyPr wrap="square" lIns="0" tIns="0" rIns="0" bIns="0" rtlCol="0"/>
          <a:lstStyle/>
          <a:p>
            <a:endParaRPr/>
          </a:p>
        </p:txBody>
      </p:sp>
      <p:sp>
        <p:nvSpPr>
          <p:cNvPr id="9" name="object 9"/>
          <p:cNvSpPr/>
          <p:nvPr/>
        </p:nvSpPr>
        <p:spPr>
          <a:xfrm>
            <a:off x="7627619" y="2716529"/>
            <a:ext cx="1409065" cy="1027430"/>
          </a:xfrm>
          <a:custGeom>
            <a:avLst/>
            <a:gdLst/>
            <a:ahLst/>
            <a:cxnLst/>
            <a:rect l="l" t="t" r="r" b="b"/>
            <a:pathLst>
              <a:path w="1409065" h="1027429">
                <a:moveTo>
                  <a:pt x="329946" y="0"/>
                </a:moveTo>
                <a:lnTo>
                  <a:pt x="509777" y="0"/>
                </a:lnTo>
                <a:lnTo>
                  <a:pt x="779526" y="0"/>
                </a:lnTo>
                <a:lnTo>
                  <a:pt x="1408937" y="0"/>
                </a:lnTo>
                <a:lnTo>
                  <a:pt x="1408937" y="448944"/>
                </a:lnTo>
                <a:lnTo>
                  <a:pt x="1408937" y="641350"/>
                </a:lnTo>
                <a:lnTo>
                  <a:pt x="1408937" y="769619"/>
                </a:lnTo>
                <a:lnTo>
                  <a:pt x="779526" y="769619"/>
                </a:lnTo>
                <a:lnTo>
                  <a:pt x="0" y="1027176"/>
                </a:lnTo>
                <a:lnTo>
                  <a:pt x="509777" y="769619"/>
                </a:lnTo>
                <a:lnTo>
                  <a:pt x="329946" y="769619"/>
                </a:lnTo>
                <a:lnTo>
                  <a:pt x="329946" y="641350"/>
                </a:lnTo>
                <a:lnTo>
                  <a:pt x="329946" y="448944"/>
                </a:lnTo>
                <a:lnTo>
                  <a:pt x="329946" y="0"/>
                </a:lnTo>
                <a:close/>
              </a:path>
            </a:pathLst>
          </a:custGeom>
          <a:ln w="25908">
            <a:solidFill>
              <a:srgbClr val="385D89"/>
            </a:solidFill>
          </a:ln>
        </p:spPr>
        <p:txBody>
          <a:bodyPr wrap="square" lIns="0" tIns="0" rIns="0" bIns="0" rtlCol="0"/>
          <a:lstStyle/>
          <a:p>
            <a:endParaRPr/>
          </a:p>
        </p:txBody>
      </p:sp>
      <p:sp>
        <p:nvSpPr>
          <p:cNvPr id="10" name="object 10"/>
          <p:cNvSpPr txBox="1"/>
          <p:nvPr/>
        </p:nvSpPr>
        <p:spPr>
          <a:xfrm>
            <a:off x="8093835" y="2773278"/>
            <a:ext cx="808355" cy="574675"/>
          </a:xfrm>
          <a:prstGeom prst="rect">
            <a:avLst/>
          </a:prstGeom>
        </p:spPr>
        <p:txBody>
          <a:bodyPr vert="horz" wrap="square" lIns="0" tIns="12700" rIns="0" bIns="0" rtlCol="0">
            <a:spAutoFit/>
          </a:bodyPr>
          <a:lstStyle/>
          <a:p>
            <a:pPr marL="12700" marR="5080" algn="ctr">
              <a:lnSpc>
                <a:spcPct val="100000"/>
              </a:lnSpc>
              <a:spcBef>
                <a:spcPts val="100"/>
              </a:spcBef>
            </a:pPr>
            <a:r>
              <a:rPr sz="1200" spc="-240" dirty="0">
                <a:latin typeface="Arial"/>
                <a:cs typeface="Arial"/>
              </a:rPr>
              <a:t>C</a:t>
            </a:r>
            <a:r>
              <a:rPr sz="1200" spc="-40" dirty="0">
                <a:latin typeface="Arial"/>
                <a:cs typeface="Arial"/>
              </a:rPr>
              <a:t>o</a:t>
            </a:r>
            <a:r>
              <a:rPr sz="1200" spc="-55" dirty="0">
                <a:latin typeface="Arial"/>
                <a:cs typeface="Arial"/>
              </a:rPr>
              <a:t>n</a:t>
            </a:r>
            <a:r>
              <a:rPr sz="1200" spc="-80" dirty="0">
                <a:latin typeface="Arial"/>
                <a:cs typeface="Arial"/>
              </a:rPr>
              <a:t>v</a:t>
            </a:r>
            <a:r>
              <a:rPr sz="1200" spc="-75" dirty="0">
                <a:latin typeface="Arial"/>
                <a:cs typeface="Arial"/>
              </a:rPr>
              <a:t>oc</a:t>
            </a:r>
            <a:r>
              <a:rPr sz="1200" spc="-100" dirty="0">
                <a:latin typeface="Arial"/>
                <a:cs typeface="Arial"/>
              </a:rPr>
              <a:t>a</a:t>
            </a:r>
            <a:r>
              <a:rPr sz="1200" spc="-95" dirty="0">
                <a:latin typeface="Arial"/>
                <a:cs typeface="Arial"/>
              </a:rPr>
              <a:t>c</a:t>
            </a:r>
            <a:r>
              <a:rPr sz="1200" spc="-20" dirty="0">
                <a:latin typeface="Arial"/>
                <a:cs typeface="Arial"/>
              </a:rPr>
              <a:t>ión  </a:t>
            </a:r>
            <a:r>
              <a:rPr sz="1200" spc="-55" dirty="0">
                <a:latin typeface="Arial"/>
                <a:cs typeface="Arial"/>
              </a:rPr>
              <a:t>de </a:t>
            </a:r>
            <a:r>
              <a:rPr sz="1200" spc="-85" dirty="0">
                <a:latin typeface="Arial"/>
                <a:cs typeface="Arial"/>
              </a:rPr>
              <a:t>«voces  </a:t>
            </a:r>
            <a:r>
              <a:rPr sz="1200" spc="-65" dirty="0">
                <a:latin typeface="Arial"/>
                <a:cs typeface="Arial"/>
              </a:rPr>
              <a:t>ajenas»</a:t>
            </a:r>
            <a:endParaRPr sz="12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85971" y="321690"/>
            <a:ext cx="828040" cy="391160"/>
          </a:xfrm>
          <a:prstGeom prst="rect">
            <a:avLst/>
          </a:prstGeom>
        </p:spPr>
        <p:txBody>
          <a:bodyPr vert="horz" wrap="square" lIns="0" tIns="12700" rIns="0" bIns="0" rtlCol="0">
            <a:spAutoFit/>
          </a:bodyPr>
          <a:lstStyle/>
          <a:p>
            <a:pPr marL="12700">
              <a:lnSpc>
                <a:spcPct val="100000"/>
              </a:lnSpc>
              <a:spcBef>
                <a:spcPts val="100"/>
              </a:spcBef>
            </a:pPr>
            <a:r>
              <a:rPr sz="2400" b="1" spc="-204" dirty="0">
                <a:solidFill>
                  <a:srgbClr val="FFFFFF"/>
                </a:solidFill>
                <a:latin typeface="Trebuchet MS"/>
                <a:cs typeface="Trebuchet MS"/>
              </a:rPr>
              <a:t>La</a:t>
            </a:r>
            <a:r>
              <a:rPr sz="2400" b="1" spc="-254" dirty="0">
                <a:solidFill>
                  <a:srgbClr val="FFFFFF"/>
                </a:solidFill>
                <a:latin typeface="Trebuchet MS"/>
                <a:cs typeface="Trebuchet MS"/>
              </a:rPr>
              <a:t> </a:t>
            </a:r>
            <a:r>
              <a:rPr sz="2400" b="1" spc="-155" dirty="0">
                <a:solidFill>
                  <a:srgbClr val="FFFFFF"/>
                </a:solidFill>
                <a:latin typeface="Trebuchet MS"/>
                <a:cs typeface="Trebuchet MS"/>
              </a:rPr>
              <a:t>cita</a:t>
            </a:r>
            <a:endParaRPr sz="2400">
              <a:latin typeface="Trebuchet MS"/>
              <a:cs typeface="Trebuchet MS"/>
            </a:endParaRPr>
          </a:p>
        </p:txBody>
      </p:sp>
      <p:sp>
        <p:nvSpPr>
          <p:cNvPr id="3" name="object 3"/>
          <p:cNvSpPr/>
          <p:nvPr/>
        </p:nvSpPr>
        <p:spPr>
          <a:xfrm>
            <a:off x="973074" y="1000505"/>
            <a:ext cx="864235" cy="1021080"/>
          </a:xfrm>
          <a:custGeom>
            <a:avLst/>
            <a:gdLst/>
            <a:ahLst/>
            <a:cxnLst/>
            <a:rect l="l" t="t" r="r" b="b"/>
            <a:pathLst>
              <a:path w="864235" h="1021080">
                <a:moveTo>
                  <a:pt x="360044" y="749808"/>
                </a:moveTo>
                <a:lnTo>
                  <a:pt x="144017" y="749808"/>
                </a:lnTo>
                <a:lnTo>
                  <a:pt x="393826" y="1020699"/>
                </a:lnTo>
                <a:lnTo>
                  <a:pt x="360044" y="749808"/>
                </a:lnTo>
                <a:close/>
              </a:path>
              <a:path w="864235" h="1021080">
                <a:moveTo>
                  <a:pt x="864107" y="0"/>
                </a:moveTo>
                <a:lnTo>
                  <a:pt x="0" y="0"/>
                </a:lnTo>
                <a:lnTo>
                  <a:pt x="0" y="749808"/>
                </a:lnTo>
                <a:lnTo>
                  <a:pt x="864107" y="749808"/>
                </a:lnTo>
                <a:lnTo>
                  <a:pt x="864107" y="0"/>
                </a:lnTo>
                <a:close/>
              </a:path>
            </a:pathLst>
          </a:custGeom>
          <a:solidFill>
            <a:srgbClr val="DCE6F1"/>
          </a:solidFill>
        </p:spPr>
        <p:txBody>
          <a:bodyPr wrap="square" lIns="0" tIns="0" rIns="0" bIns="0" rtlCol="0"/>
          <a:lstStyle/>
          <a:p>
            <a:endParaRPr/>
          </a:p>
        </p:txBody>
      </p:sp>
      <p:sp>
        <p:nvSpPr>
          <p:cNvPr id="4" name="object 4"/>
          <p:cNvSpPr/>
          <p:nvPr/>
        </p:nvSpPr>
        <p:spPr>
          <a:xfrm>
            <a:off x="973074" y="1000505"/>
            <a:ext cx="864235" cy="1021080"/>
          </a:xfrm>
          <a:custGeom>
            <a:avLst/>
            <a:gdLst/>
            <a:ahLst/>
            <a:cxnLst/>
            <a:rect l="l" t="t" r="r" b="b"/>
            <a:pathLst>
              <a:path w="864235" h="1021080">
                <a:moveTo>
                  <a:pt x="0" y="0"/>
                </a:moveTo>
                <a:lnTo>
                  <a:pt x="144017" y="0"/>
                </a:lnTo>
                <a:lnTo>
                  <a:pt x="360044" y="0"/>
                </a:lnTo>
                <a:lnTo>
                  <a:pt x="864107" y="0"/>
                </a:lnTo>
                <a:lnTo>
                  <a:pt x="864107" y="437388"/>
                </a:lnTo>
                <a:lnTo>
                  <a:pt x="864107" y="624840"/>
                </a:lnTo>
                <a:lnTo>
                  <a:pt x="864107" y="749808"/>
                </a:lnTo>
                <a:lnTo>
                  <a:pt x="360044" y="749808"/>
                </a:lnTo>
                <a:lnTo>
                  <a:pt x="393826" y="1020699"/>
                </a:lnTo>
                <a:lnTo>
                  <a:pt x="144017" y="749808"/>
                </a:lnTo>
                <a:lnTo>
                  <a:pt x="0" y="749808"/>
                </a:lnTo>
                <a:lnTo>
                  <a:pt x="0" y="624840"/>
                </a:lnTo>
                <a:lnTo>
                  <a:pt x="0" y="437388"/>
                </a:lnTo>
                <a:lnTo>
                  <a:pt x="0" y="0"/>
                </a:lnTo>
                <a:close/>
              </a:path>
            </a:pathLst>
          </a:custGeom>
          <a:ln w="25908">
            <a:solidFill>
              <a:srgbClr val="385D89"/>
            </a:solidFill>
          </a:ln>
        </p:spPr>
        <p:txBody>
          <a:bodyPr wrap="square" lIns="0" tIns="0" rIns="0" bIns="0" rtlCol="0"/>
          <a:lstStyle/>
          <a:p>
            <a:endParaRPr/>
          </a:p>
        </p:txBody>
      </p:sp>
      <p:sp>
        <p:nvSpPr>
          <p:cNvPr id="5" name="object 5"/>
          <p:cNvSpPr txBox="1"/>
          <p:nvPr/>
        </p:nvSpPr>
        <p:spPr>
          <a:xfrm>
            <a:off x="1050442" y="1095502"/>
            <a:ext cx="699135" cy="330200"/>
          </a:xfrm>
          <a:prstGeom prst="rect">
            <a:avLst/>
          </a:prstGeom>
        </p:spPr>
        <p:txBody>
          <a:bodyPr vert="horz" wrap="square" lIns="0" tIns="12065" rIns="0" bIns="0" rtlCol="0">
            <a:spAutoFit/>
          </a:bodyPr>
          <a:lstStyle/>
          <a:p>
            <a:pPr marL="12700" marR="5080">
              <a:lnSpc>
                <a:spcPct val="100000"/>
              </a:lnSpc>
              <a:spcBef>
                <a:spcPts val="95"/>
              </a:spcBef>
            </a:pPr>
            <a:r>
              <a:rPr sz="1000" b="1" spc="-50" dirty="0">
                <a:latin typeface="Trebuchet MS"/>
                <a:cs typeface="Trebuchet MS"/>
              </a:rPr>
              <a:t>Discurso  </a:t>
            </a:r>
            <a:r>
              <a:rPr sz="1000" b="1" spc="-75" dirty="0">
                <a:latin typeface="Trebuchet MS"/>
                <a:cs typeface="Trebuchet MS"/>
              </a:rPr>
              <a:t>refe</a:t>
            </a:r>
            <a:r>
              <a:rPr sz="1000" b="1" spc="-60" dirty="0">
                <a:latin typeface="Trebuchet MS"/>
                <a:cs typeface="Trebuchet MS"/>
              </a:rPr>
              <a:t>r</a:t>
            </a:r>
            <a:r>
              <a:rPr sz="1000" b="1" spc="-75" dirty="0">
                <a:latin typeface="Trebuchet MS"/>
                <a:cs typeface="Trebuchet MS"/>
              </a:rPr>
              <a:t>e</a:t>
            </a:r>
            <a:r>
              <a:rPr sz="1000" b="1" spc="-60" dirty="0">
                <a:latin typeface="Trebuchet MS"/>
                <a:cs typeface="Trebuchet MS"/>
              </a:rPr>
              <a:t>n</a:t>
            </a:r>
            <a:r>
              <a:rPr sz="1000" b="1" spc="-95" dirty="0">
                <a:latin typeface="Trebuchet MS"/>
                <a:cs typeface="Trebuchet MS"/>
              </a:rPr>
              <a:t>c</a:t>
            </a:r>
            <a:r>
              <a:rPr sz="1000" b="1" spc="-60" dirty="0">
                <a:latin typeface="Trebuchet MS"/>
                <a:cs typeface="Trebuchet MS"/>
              </a:rPr>
              <a:t>i</a:t>
            </a:r>
            <a:r>
              <a:rPr sz="1000" b="1" spc="-45" dirty="0">
                <a:latin typeface="Trebuchet MS"/>
                <a:cs typeface="Trebuchet MS"/>
              </a:rPr>
              <a:t>ad</a:t>
            </a:r>
            <a:r>
              <a:rPr sz="1000" b="1" spc="-35" dirty="0">
                <a:latin typeface="Trebuchet MS"/>
                <a:cs typeface="Trebuchet MS"/>
              </a:rPr>
              <a:t>o</a:t>
            </a:r>
            <a:endParaRPr sz="1000" dirty="0">
              <a:latin typeface="Trebuchet MS"/>
              <a:cs typeface="Trebuchet MS"/>
            </a:endParaRPr>
          </a:p>
        </p:txBody>
      </p:sp>
      <p:sp>
        <p:nvSpPr>
          <p:cNvPr id="6" name="object 6"/>
          <p:cNvSpPr/>
          <p:nvPr/>
        </p:nvSpPr>
        <p:spPr>
          <a:xfrm>
            <a:off x="3904996" y="1050797"/>
            <a:ext cx="1315720" cy="1027430"/>
          </a:xfrm>
          <a:custGeom>
            <a:avLst/>
            <a:gdLst/>
            <a:ahLst/>
            <a:cxnLst/>
            <a:rect l="l" t="t" r="r" b="b"/>
            <a:pathLst>
              <a:path w="1315720" h="1027430">
                <a:moveTo>
                  <a:pt x="727837" y="769619"/>
                </a:moveTo>
                <a:lnTo>
                  <a:pt x="475995" y="769619"/>
                </a:lnTo>
                <a:lnTo>
                  <a:pt x="0" y="1027176"/>
                </a:lnTo>
                <a:lnTo>
                  <a:pt x="727837" y="769619"/>
                </a:lnTo>
                <a:close/>
              </a:path>
              <a:path w="1315720" h="1027430">
                <a:moveTo>
                  <a:pt x="1315465" y="0"/>
                </a:moveTo>
                <a:lnTo>
                  <a:pt x="308101" y="0"/>
                </a:lnTo>
                <a:lnTo>
                  <a:pt x="308101" y="769619"/>
                </a:lnTo>
                <a:lnTo>
                  <a:pt x="1315465" y="769619"/>
                </a:lnTo>
                <a:lnTo>
                  <a:pt x="1315465" y="0"/>
                </a:lnTo>
                <a:close/>
              </a:path>
            </a:pathLst>
          </a:custGeom>
          <a:solidFill>
            <a:srgbClr val="DCE6F1"/>
          </a:solidFill>
        </p:spPr>
        <p:txBody>
          <a:bodyPr wrap="square" lIns="0" tIns="0" rIns="0" bIns="0" rtlCol="0"/>
          <a:lstStyle/>
          <a:p>
            <a:endParaRPr/>
          </a:p>
        </p:txBody>
      </p:sp>
      <p:sp>
        <p:nvSpPr>
          <p:cNvPr id="7" name="object 7"/>
          <p:cNvSpPr/>
          <p:nvPr/>
        </p:nvSpPr>
        <p:spPr>
          <a:xfrm>
            <a:off x="3904996" y="1050797"/>
            <a:ext cx="1315720" cy="1027430"/>
          </a:xfrm>
          <a:custGeom>
            <a:avLst/>
            <a:gdLst/>
            <a:ahLst/>
            <a:cxnLst/>
            <a:rect l="l" t="t" r="r" b="b"/>
            <a:pathLst>
              <a:path w="1315720" h="1027430">
                <a:moveTo>
                  <a:pt x="308101" y="0"/>
                </a:moveTo>
                <a:lnTo>
                  <a:pt x="475995" y="0"/>
                </a:lnTo>
                <a:lnTo>
                  <a:pt x="727837" y="0"/>
                </a:lnTo>
                <a:lnTo>
                  <a:pt x="1315465" y="0"/>
                </a:lnTo>
                <a:lnTo>
                  <a:pt x="1315465" y="448944"/>
                </a:lnTo>
                <a:lnTo>
                  <a:pt x="1315465" y="641350"/>
                </a:lnTo>
                <a:lnTo>
                  <a:pt x="1315465" y="769619"/>
                </a:lnTo>
                <a:lnTo>
                  <a:pt x="727837" y="769619"/>
                </a:lnTo>
                <a:lnTo>
                  <a:pt x="0" y="1027176"/>
                </a:lnTo>
                <a:lnTo>
                  <a:pt x="475995" y="769619"/>
                </a:lnTo>
                <a:lnTo>
                  <a:pt x="308101" y="769619"/>
                </a:lnTo>
                <a:lnTo>
                  <a:pt x="308101" y="641350"/>
                </a:lnTo>
                <a:lnTo>
                  <a:pt x="308101" y="448944"/>
                </a:lnTo>
                <a:lnTo>
                  <a:pt x="308101" y="0"/>
                </a:lnTo>
                <a:close/>
              </a:path>
            </a:pathLst>
          </a:custGeom>
          <a:ln w="25908">
            <a:solidFill>
              <a:srgbClr val="385D89"/>
            </a:solidFill>
          </a:ln>
        </p:spPr>
        <p:txBody>
          <a:bodyPr wrap="square" lIns="0" tIns="0" rIns="0" bIns="0" rtlCol="0"/>
          <a:lstStyle/>
          <a:p>
            <a:endParaRPr/>
          </a:p>
        </p:txBody>
      </p:sp>
      <p:sp>
        <p:nvSpPr>
          <p:cNvPr id="8" name="object 8"/>
          <p:cNvSpPr txBox="1"/>
          <p:nvPr/>
        </p:nvSpPr>
        <p:spPr>
          <a:xfrm>
            <a:off x="4291329" y="1155014"/>
            <a:ext cx="850265" cy="330200"/>
          </a:xfrm>
          <a:prstGeom prst="rect">
            <a:avLst/>
          </a:prstGeom>
        </p:spPr>
        <p:txBody>
          <a:bodyPr vert="horz" wrap="square" lIns="0" tIns="12065" rIns="0" bIns="0" rtlCol="0">
            <a:spAutoFit/>
          </a:bodyPr>
          <a:lstStyle/>
          <a:p>
            <a:pPr marL="12700">
              <a:lnSpc>
                <a:spcPct val="100000"/>
              </a:lnSpc>
              <a:spcBef>
                <a:spcPts val="95"/>
              </a:spcBef>
            </a:pPr>
            <a:r>
              <a:rPr sz="1000" b="1" spc="-60" dirty="0">
                <a:latin typeface="Trebuchet MS"/>
                <a:cs typeface="Trebuchet MS"/>
              </a:rPr>
              <a:t>Convocación</a:t>
            </a:r>
            <a:endParaRPr sz="1000">
              <a:latin typeface="Trebuchet MS"/>
              <a:cs typeface="Trebuchet MS"/>
            </a:endParaRPr>
          </a:p>
          <a:p>
            <a:pPr marL="12700">
              <a:lnSpc>
                <a:spcPct val="100000"/>
              </a:lnSpc>
              <a:spcBef>
                <a:spcPts val="5"/>
              </a:spcBef>
            </a:pPr>
            <a:r>
              <a:rPr sz="1000" b="1" spc="-60" dirty="0">
                <a:latin typeface="Trebuchet MS"/>
                <a:cs typeface="Trebuchet MS"/>
              </a:rPr>
              <a:t>de voces</a:t>
            </a:r>
            <a:r>
              <a:rPr sz="1000" b="1" spc="-165" dirty="0">
                <a:latin typeface="Trebuchet MS"/>
                <a:cs typeface="Trebuchet MS"/>
              </a:rPr>
              <a:t> </a:t>
            </a:r>
            <a:r>
              <a:rPr sz="1000" b="1" spc="-60" dirty="0">
                <a:latin typeface="Trebuchet MS"/>
                <a:cs typeface="Trebuchet MS"/>
              </a:rPr>
              <a:t>ajenas</a:t>
            </a:r>
            <a:endParaRPr sz="1000">
              <a:latin typeface="Trebuchet MS"/>
              <a:cs typeface="Trebuchet MS"/>
            </a:endParaRPr>
          </a:p>
        </p:txBody>
      </p:sp>
      <p:sp>
        <p:nvSpPr>
          <p:cNvPr id="9" name="object 9"/>
          <p:cNvSpPr/>
          <p:nvPr/>
        </p:nvSpPr>
        <p:spPr>
          <a:xfrm>
            <a:off x="6711822" y="1442466"/>
            <a:ext cx="1317625" cy="1025525"/>
          </a:xfrm>
          <a:custGeom>
            <a:avLst/>
            <a:gdLst/>
            <a:ahLst/>
            <a:cxnLst/>
            <a:rect l="l" t="t" r="r" b="b"/>
            <a:pathLst>
              <a:path w="1317625" h="1025525">
                <a:moveTo>
                  <a:pt x="728852" y="768096"/>
                </a:moveTo>
                <a:lnTo>
                  <a:pt x="476630" y="768096"/>
                </a:lnTo>
                <a:lnTo>
                  <a:pt x="0" y="1025144"/>
                </a:lnTo>
                <a:lnTo>
                  <a:pt x="728852" y="768096"/>
                </a:lnTo>
                <a:close/>
              </a:path>
              <a:path w="1317625" h="1025525">
                <a:moveTo>
                  <a:pt x="1317371" y="0"/>
                </a:moveTo>
                <a:lnTo>
                  <a:pt x="308482" y="0"/>
                </a:lnTo>
                <a:lnTo>
                  <a:pt x="308482" y="768096"/>
                </a:lnTo>
                <a:lnTo>
                  <a:pt x="1317371" y="768096"/>
                </a:lnTo>
                <a:lnTo>
                  <a:pt x="1317371" y="0"/>
                </a:lnTo>
                <a:close/>
              </a:path>
            </a:pathLst>
          </a:custGeom>
          <a:solidFill>
            <a:srgbClr val="DCE6F1"/>
          </a:solidFill>
        </p:spPr>
        <p:txBody>
          <a:bodyPr wrap="square" lIns="0" tIns="0" rIns="0" bIns="0" rtlCol="0"/>
          <a:lstStyle/>
          <a:p>
            <a:endParaRPr/>
          </a:p>
        </p:txBody>
      </p:sp>
      <p:sp>
        <p:nvSpPr>
          <p:cNvPr id="10" name="object 10"/>
          <p:cNvSpPr/>
          <p:nvPr/>
        </p:nvSpPr>
        <p:spPr>
          <a:xfrm>
            <a:off x="6711822" y="1442466"/>
            <a:ext cx="1317625" cy="1025525"/>
          </a:xfrm>
          <a:custGeom>
            <a:avLst/>
            <a:gdLst/>
            <a:ahLst/>
            <a:cxnLst/>
            <a:rect l="l" t="t" r="r" b="b"/>
            <a:pathLst>
              <a:path w="1317625" h="1025525">
                <a:moveTo>
                  <a:pt x="308482" y="0"/>
                </a:moveTo>
                <a:lnTo>
                  <a:pt x="476630" y="0"/>
                </a:lnTo>
                <a:lnTo>
                  <a:pt x="728852" y="0"/>
                </a:lnTo>
                <a:lnTo>
                  <a:pt x="1317371" y="0"/>
                </a:lnTo>
                <a:lnTo>
                  <a:pt x="1317371" y="448056"/>
                </a:lnTo>
                <a:lnTo>
                  <a:pt x="1317371" y="640080"/>
                </a:lnTo>
                <a:lnTo>
                  <a:pt x="1317371" y="768096"/>
                </a:lnTo>
                <a:lnTo>
                  <a:pt x="728852" y="768096"/>
                </a:lnTo>
                <a:lnTo>
                  <a:pt x="0" y="1025144"/>
                </a:lnTo>
                <a:lnTo>
                  <a:pt x="476630" y="768096"/>
                </a:lnTo>
                <a:lnTo>
                  <a:pt x="308482" y="768096"/>
                </a:lnTo>
                <a:lnTo>
                  <a:pt x="308482" y="640080"/>
                </a:lnTo>
                <a:lnTo>
                  <a:pt x="308482" y="448056"/>
                </a:lnTo>
                <a:lnTo>
                  <a:pt x="308482" y="0"/>
                </a:lnTo>
                <a:close/>
              </a:path>
            </a:pathLst>
          </a:custGeom>
          <a:ln w="25907">
            <a:solidFill>
              <a:srgbClr val="385D89"/>
            </a:solidFill>
          </a:ln>
        </p:spPr>
        <p:txBody>
          <a:bodyPr wrap="square" lIns="0" tIns="0" rIns="0" bIns="0" rtlCol="0"/>
          <a:lstStyle/>
          <a:p>
            <a:endParaRPr/>
          </a:p>
        </p:txBody>
      </p:sp>
      <p:sp>
        <p:nvSpPr>
          <p:cNvPr id="11" name="object 11"/>
          <p:cNvSpPr txBox="1"/>
          <p:nvPr/>
        </p:nvSpPr>
        <p:spPr>
          <a:xfrm>
            <a:off x="7100061" y="1470405"/>
            <a:ext cx="794385" cy="482600"/>
          </a:xfrm>
          <a:prstGeom prst="rect">
            <a:avLst/>
          </a:prstGeom>
        </p:spPr>
        <p:txBody>
          <a:bodyPr vert="horz" wrap="square" lIns="0" tIns="12065" rIns="0" bIns="0" rtlCol="0">
            <a:spAutoFit/>
          </a:bodyPr>
          <a:lstStyle/>
          <a:p>
            <a:pPr marL="12700" marR="5080">
              <a:lnSpc>
                <a:spcPct val="100000"/>
              </a:lnSpc>
              <a:spcBef>
                <a:spcPts val="95"/>
              </a:spcBef>
            </a:pPr>
            <a:r>
              <a:rPr sz="1000" b="1" spc="-55" dirty="0">
                <a:latin typeface="Trebuchet MS"/>
                <a:cs typeface="Trebuchet MS"/>
              </a:rPr>
              <a:t>Respuesta  </a:t>
            </a:r>
            <a:r>
              <a:rPr sz="1000" b="1" spc="-60" dirty="0">
                <a:latin typeface="Trebuchet MS"/>
                <a:cs typeface="Trebuchet MS"/>
              </a:rPr>
              <a:t>activa</a:t>
            </a:r>
            <a:r>
              <a:rPr sz="1000" b="1" spc="-150" dirty="0">
                <a:latin typeface="Trebuchet MS"/>
                <a:cs typeface="Trebuchet MS"/>
              </a:rPr>
              <a:t> </a:t>
            </a:r>
            <a:r>
              <a:rPr sz="1000" b="1" spc="-45" dirty="0">
                <a:latin typeface="Trebuchet MS"/>
                <a:cs typeface="Trebuchet MS"/>
              </a:rPr>
              <a:t>(diálogo  </a:t>
            </a:r>
            <a:r>
              <a:rPr sz="1000" b="1" spc="-65" dirty="0">
                <a:latin typeface="Trebuchet MS"/>
                <a:cs typeface="Trebuchet MS"/>
              </a:rPr>
              <a:t>intertextual)</a:t>
            </a:r>
            <a:endParaRPr sz="1000" dirty="0">
              <a:latin typeface="Trebuchet MS"/>
              <a:cs typeface="Trebuchet MS"/>
            </a:endParaRPr>
          </a:p>
        </p:txBody>
      </p:sp>
      <p:sp>
        <p:nvSpPr>
          <p:cNvPr id="12" name="object 12"/>
          <p:cNvSpPr txBox="1"/>
          <p:nvPr/>
        </p:nvSpPr>
        <p:spPr>
          <a:xfrm>
            <a:off x="1481074" y="4887264"/>
            <a:ext cx="1424305" cy="116839"/>
          </a:xfrm>
          <a:prstGeom prst="rect">
            <a:avLst/>
          </a:prstGeom>
        </p:spPr>
        <p:txBody>
          <a:bodyPr vert="horz" wrap="square" lIns="0" tIns="12700" rIns="0" bIns="0" rtlCol="0">
            <a:spAutoFit/>
          </a:bodyPr>
          <a:lstStyle/>
          <a:p>
            <a:pPr marL="12700">
              <a:lnSpc>
                <a:spcPct val="100000"/>
              </a:lnSpc>
              <a:spcBef>
                <a:spcPts val="100"/>
              </a:spcBef>
            </a:pPr>
            <a:r>
              <a:rPr sz="600" spc="-20" dirty="0">
                <a:latin typeface="Arial"/>
                <a:cs typeface="Arial"/>
              </a:rPr>
              <a:t>Watterson, </a:t>
            </a:r>
            <a:r>
              <a:rPr sz="600" spc="-50" dirty="0">
                <a:latin typeface="Arial"/>
                <a:cs typeface="Arial"/>
              </a:rPr>
              <a:t>B. </a:t>
            </a:r>
            <a:r>
              <a:rPr sz="600" spc="-30" dirty="0">
                <a:latin typeface="Arial"/>
                <a:cs typeface="Arial"/>
              </a:rPr>
              <a:t>(1993). </a:t>
            </a:r>
            <a:r>
              <a:rPr sz="600" i="1" spc="-40" dirty="0">
                <a:latin typeface="Trebuchet MS"/>
                <a:cs typeface="Trebuchet MS"/>
              </a:rPr>
              <a:t>Calvin </a:t>
            </a:r>
            <a:r>
              <a:rPr sz="600" i="1" spc="-15" dirty="0">
                <a:latin typeface="Trebuchet MS"/>
                <a:cs typeface="Trebuchet MS"/>
              </a:rPr>
              <a:t>&amp; </a:t>
            </a:r>
            <a:r>
              <a:rPr sz="600" i="1" spc="-30" dirty="0">
                <a:latin typeface="Trebuchet MS"/>
                <a:cs typeface="Trebuchet MS"/>
              </a:rPr>
              <a:t>Hobbes. </a:t>
            </a:r>
            <a:r>
              <a:rPr sz="600" spc="-25" dirty="0">
                <a:latin typeface="Arial"/>
                <a:cs typeface="Arial"/>
              </a:rPr>
              <a:t>[s.</a:t>
            </a:r>
            <a:r>
              <a:rPr sz="600" spc="-55" dirty="0">
                <a:latin typeface="Arial"/>
                <a:cs typeface="Arial"/>
              </a:rPr>
              <a:t> </a:t>
            </a:r>
            <a:r>
              <a:rPr sz="600" spc="-10" dirty="0">
                <a:latin typeface="Arial"/>
                <a:cs typeface="Arial"/>
              </a:rPr>
              <a:t>d].</a:t>
            </a:r>
            <a:endParaRPr sz="6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3263" y="347598"/>
            <a:ext cx="3169285" cy="360680"/>
          </a:xfrm>
          <a:prstGeom prst="rect">
            <a:avLst/>
          </a:prstGeom>
        </p:spPr>
        <p:txBody>
          <a:bodyPr vert="horz" wrap="square" lIns="0" tIns="12065" rIns="0" bIns="0" rtlCol="0">
            <a:spAutoFit/>
          </a:bodyPr>
          <a:lstStyle/>
          <a:p>
            <a:pPr marL="12700">
              <a:lnSpc>
                <a:spcPct val="100000"/>
              </a:lnSpc>
              <a:spcBef>
                <a:spcPts val="95"/>
              </a:spcBef>
            </a:pPr>
            <a:r>
              <a:rPr sz="2200" spc="-155" dirty="0">
                <a:latin typeface="Trebuchet MS"/>
                <a:cs typeface="Trebuchet MS"/>
              </a:rPr>
              <a:t>Las </a:t>
            </a:r>
            <a:r>
              <a:rPr sz="2200" spc="-130" dirty="0">
                <a:latin typeface="Trebuchet MS"/>
                <a:cs typeface="Trebuchet MS"/>
              </a:rPr>
              <a:t>funciones de </a:t>
            </a:r>
            <a:r>
              <a:rPr sz="2200" spc="-100" dirty="0">
                <a:latin typeface="Trebuchet MS"/>
                <a:cs typeface="Trebuchet MS"/>
              </a:rPr>
              <a:t>la</a:t>
            </a:r>
            <a:r>
              <a:rPr sz="2200" spc="-260" dirty="0">
                <a:latin typeface="Trebuchet MS"/>
                <a:cs typeface="Trebuchet MS"/>
              </a:rPr>
              <a:t> </a:t>
            </a:r>
            <a:r>
              <a:rPr sz="2200" spc="-135" dirty="0">
                <a:latin typeface="Trebuchet MS"/>
                <a:cs typeface="Trebuchet MS"/>
              </a:rPr>
              <a:t>citación</a:t>
            </a:r>
            <a:endParaRPr sz="2200">
              <a:latin typeface="Trebuchet MS"/>
              <a:cs typeface="Trebuchet MS"/>
            </a:endParaRPr>
          </a:p>
        </p:txBody>
      </p:sp>
      <p:graphicFrame>
        <p:nvGraphicFramePr>
          <p:cNvPr id="3" name="object 3"/>
          <p:cNvGraphicFramePr>
            <a:graphicFrameLocks noGrp="1"/>
          </p:cNvGraphicFramePr>
          <p:nvPr>
            <p:extLst>
              <p:ext uri="{D42A27DB-BD31-4B8C-83A1-F6EECF244321}">
                <p14:modId xmlns:p14="http://schemas.microsoft.com/office/powerpoint/2010/main" val="2938100955"/>
              </p:ext>
            </p:extLst>
          </p:nvPr>
        </p:nvGraphicFramePr>
        <p:xfrm>
          <a:off x="693673" y="1557274"/>
          <a:ext cx="8102600" cy="2295525"/>
        </p:xfrm>
        <a:graphic>
          <a:graphicData uri="http://schemas.openxmlformats.org/drawingml/2006/table">
            <a:tbl>
              <a:tblPr firstRow="1" bandRow="1">
                <a:tableStyleId>{2D5ABB26-0587-4C30-8999-92F81FD0307C}</a:tableStyleId>
              </a:tblPr>
              <a:tblGrid>
                <a:gridCol w="1407795">
                  <a:extLst>
                    <a:ext uri="{9D8B030D-6E8A-4147-A177-3AD203B41FA5}">
                      <a16:colId xmlns:a16="http://schemas.microsoft.com/office/drawing/2014/main" val="20000"/>
                    </a:ext>
                  </a:extLst>
                </a:gridCol>
                <a:gridCol w="1367155">
                  <a:extLst>
                    <a:ext uri="{9D8B030D-6E8A-4147-A177-3AD203B41FA5}">
                      <a16:colId xmlns:a16="http://schemas.microsoft.com/office/drawing/2014/main" val="20001"/>
                    </a:ext>
                  </a:extLst>
                </a:gridCol>
                <a:gridCol w="5327650">
                  <a:extLst>
                    <a:ext uri="{9D8B030D-6E8A-4147-A177-3AD203B41FA5}">
                      <a16:colId xmlns:a16="http://schemas.microsoft.com/office/drawing/2014/main" val="20002"/>
                    </a:ext>
                  </a:extLst>
                </a:gridCol>
              </a:tblGrid>
              <a:tr h="371475">
                <a:tc>
                  <a:txBody>
                    <a:bodyPr/>
                    <a:lstStyle/>
                    <a:p>
                      <a:pPr marL="97790">
                        <a:lnSpc>
                          <a:spcPct val="100000"/>
                        </a:lnSpc>
                        <a:spcBef>
                          <a:spcPts val="265"/>
                        </a:spcBef>
                      </a:pPr>
                      <a:r>
                        <a:rPr sz="1600" b="1" spc="-100" dirty="0">
                          <a:solidFill>
                            <a:srgbClr val="FFFFFF"/>
                          </a:solidFill>
                          <a:latin typeface="Trebuchet MS"/>
                          <a:cs typeface="Trebuchet MS"/>
                        </a:rPr>
                        <a:t>Voces</a:t>
                      </a:r>
                      <a:endParaRPr sz="1600">
                        <a:latin typeface="Trebuchet MS"/>
                        <a:cs typeface="Trebuchet MS"/>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gridSpan="2">
                  <a:txBody>
                    <a:bodyPr/>
                    <a:lstStyle/>
                    <a:p>
                      <a:pPr marL="97790">
                        <a:lnSpc>
                          <a:spcPct val="100000"/>
                        </a:lnSpc>
                        <a:spcBef>
                          <a:spcPts val="265"/>
                        </a:spcBef>
                      </a:pPr>
                      <a:r>
                        <a:rPr sz="1600" b="1" spc="-105" dirty="0">
                          <a:solidFill>
                            <a:srgbClr val="FFFFFF"/>
                          </a:solidFill>
                          <a:latin typeface="Trebuchet MS"/>
                          <a:cs typeface="Trebuchet MS"/>
                        </a:rPr>
                        <a:t>Funciones</a:t>
                      </a:r>
                      <a:endParaRPr sz="1600">
                        <a:latin typeface="Trebuchet MS"/>
                        <a:cs typeface="Trebuchet MS"/>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hMerge="1">
                  <a:txBody>
                    <a:bodyPr/>
                    <a:lstStyle/>
                    <a:p>
                      <a:endParaRPr/>
                    </a:p>
                  </a:txBody>
                  <a:tcPr marL="0" marR="0" marT="0" marB="0"/>
                </a:tc>
                <a:extLst>
                  <a:ext uri="{0D108BD9-81ED-4DB2-BD59-A6C34878D82A}">
                    <a16:rowId xmlns:a16="http://schemas.microsoft.com/office/drawing/2014/main" val="10000"/>
                  </a:ext>
                </a:extLst>
              </a:tr>
              <a:tr h="641350">
                <a:tc>
                  <a:txBody>
                    <a:bodyPr/>
                    <a:lstStyle/>
                    <a:p>
                      <a:pPr marL="97790">
                        <a:lnSpc>
                          <a:spcPct val="100000"/>
                        </a:lnSpc>
                        <a:spcBef>
                          <a:spcPts val="270"/>
                        </a:spcBef>
                      </a:pPr>
                      <a:r>
                        <a:rPr sz="1400" spc="-65" dirty="0">
                          <a:latin typeface="Arial"/>
                          <a:cs typeface="Arial"/>
                        </a:rPr>
                        <a:t>Aliados</a:t>
                      </a:r>
                      <a:endParaRPr sz="1400">
                        <a:latin typeface="Arial"/>
                        <a:cs typeface="Arial"/>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7790">
                        <a:lnSpc>
                          <a:spcPct val="100000"/>
                        </a:lnSpc>
                        <a:spcBef>
                          <a:spcPts val="270"/>
                        </a:spcBef>
                      </a:pPr>
                      <a:r>
                        <a:rPr sz="1400" spc="-70" dirty="0">
                          <a:latin typeface="Arial"/>
                          <a:cs typeface="Arial"/>
                        </a:rPr>
                        <a:t>Apoyo</a:t>
                      </a:r>
                      <a:endParaRPr sz="1400">
                        <a:latin typeface="Arial"/>
                        <a:cs typeface="Arial"/>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8425">
                        <a:lnSpc>
                          <a:spcPct val="100000"/>
                        </a:lnSpc>
                        <a:spcBef>
                          <a:spcPts val="270"/>
                        </a:spcBef>
                      </a:pPr>
                      <a:r>
                        <a:rPr sz="1400" spc="-60" dirty="0">
                          <a:latin typeface="Arial"/>
                          <a:cs typeface="Arial"/>
                        </a:rPr>
                        <a:t>Soportan, </a:t>
                      </a:r>
                      <a:r>
                        <a:rPr sz="1400" spc="-55" dirty="0">
                          <a:latin typeface="Arial"/>
                          <a:cs typeface="Arial"/>
                        </a:rPr>
                        <a:t>refuerzan, </a:t>
                      </a:r>
                      <a:r>
                        <a:rPr sz="1400" spc="-75" dirty="0">
                          <a:latin typeface="Arial"/>
                          <a:cs typeface="Arial"/>
                        </a:rPr>
                        <a:t>avalan, </a:t>
                      </a:r>
                      <a:r>
                        <a:rPr sz="1400" spc="-55" dirty="0">
                          <a:latin typeface="Arial"/>
                          <a:cs typeface="Arial"/>
                        </a:rPr>
                        <a:t>coinciden, </a:t>
                      </a:r>
                      <a:r>
                        <a:rPr sz="1400" spc="-70" dirty="0">
                          <a:latin typeface="Arial"/>
                          <a:cs typeface="Arial"/>
                        </a:rPr>
                        <a:t>están de</a:t>
                      </a:r>
                      <a:r>
                        <a:rPr sz="1400" spc="-114" dirty="0">
                          <a:latin typeface="Arial"/>
                          <a:cs typeface="Arial"/>
                        </a:rPr>
                        <a:t> </a:t>
                      </a:r>
                      <a:r>
                        <a:rPr sz="1400" spc="-65" dirty="0">
                          <a:latin typeface="Arial"/>
                          <a:cs typeface="Arial"/>
                        </a:rPr>
                        <a:t>acuerdo.</a:t>
                      </a:r>
                      <a:endParaRPr sz="1400">
                        <a:latin typeface="Arial"/>
                        <a:cs typeface="Arial"/>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641350">
                <a:tc>
                  <a:txBody>
                    <a:bodyPr/>
                    <a:lstStyle/>
                    <a:p>
                      <a:pPr marL="97790">
                        <a:lnSpc>
                          <a:spcPct val="100000"/>
                        </a:lnSpc>
                        <a:spcBef>
                          <a:spcPts val="270"/>
                        </a:spcBef>
                      </a:pPr>
                      <a:r>
                        <a:rPr sz="1400" spc="-100" dirty="0">
                          <a:latin typeface="Arial"/>
                          <a:cs typeface="Arial"/>
                        </a:rPr>
                        <a:t>Testigos</a:t>
                      </a:r>
                      <a:endParaRPr sz="14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7790">
                        <a:lnSpc>
                          <a:spcPct val="100000"/>
                        </a:lnSpc>
                        <a:spcBef>
                          <a:spcPts val="270"/>
                        </a:spcBef>
                      </a:pPr>
                      <a:r>
                        <a:rPr sz="1400" spc="-90" dirty="0">
                          <a:latin typeface="Arial"/>
                          <a:cs typeface="Arial"/>
                        </a:rPr>
                        <a:t>Presencia</a:t>
                      </a:r>
                      <a:endParaRPr sz="14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8425">
                        <a:lnSpc>
                          <a:spcPct val="100000"/>
                        </a:lnSpc>
                        <a:spcBef>
                          <a:spcPts val="270"/>
                        </a:spcBef>
                      </a:pPr>
                      <a:r>
                        <a:rPr sz="1400" spc="-75" dirty="0">
                          <a:latin typeface="Arial"/>
                          <a:cs typeface="Arial"/>
                        </a:rPr>
                        <a:t>Declaran, </a:t>
                      </a:r>
                      <a:r>
                        <a:rPr sz="1400" spc="-80" dirty="0">
                          <a:latin typeface="Arial"/>
                          <a:cs typeface="Arial"/>
                        </a:rPr>
                        <a:t>son </a:t>
                      </a:r>
                      <a:r>
                        <a:rPr sz="1400" spc="-75" dirty="0">
                          <a:latin typeface="Arial"/>
                          <a:cs typeface="Arial"/>
                        </a:rPr>
                        <a:t>espectadores </a:t>
                      </a:r>
                      <a:r>
                        <a:rPr sz="1400" spc="-50" dirty="0">
                          <a:latin typeface="Arial"/>
                          <a:cs typeface="Arial"/>
                        </a:rPr>
                        <a:t>neutrales, </a:t>
                      </a:r>
                      <a:r>
                        <a:rPr sz="1400" spc="-60" dirty="0">
                          <a:latin typeface="Arial"/>
                          <a:cs typeface="Arial"/>
                        </a:rPr>
                        <a:t>pueden </a:t>
                      </a:r>
                      <a:r>
                        <a:rPr sz="1400" spc="-45" dirty="0">
                          <a:latin typeface="Arial"/>
                          <a:cs typeface="Arial"/>
                        </a:rPr>
                        <a:t>dar</a:t>
                      </a:r>
                      <a:r>
                        <a:rPr sz="1400" spc="-60" dirty="0">
                          <a:latin typeface="Arial"/>
                          <a:cs typeface="Arial"/>
                        </a:rPr>
                        <a:t> </a:t>
                      </a:r>
                      <a:r>
                        <a:rPr sz="1400" spc="-30" dirty="0">
                          <a:latin typeface="Arial"/>
                          <a:cs typeface="Arial"/>
                        </a:rPr>
                        <a:t>testimonio.</a:t>
                      </a:r>
                      <a:endParaRPr sz="14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641350">
                <a:tc>
                  <a:txBody>
                    <a:bodyPr/>
                    <a:lstStyle/>
                    <a:p>
                      <a:pPr marL="97790">
                        <a:lnSpc>
                          <a:spcPct val="100000"/>
                        </a:lnSpc>
                        <a:spcBef>
                          <a:spcPts val="270"/>
                        </a:spcBef>
                      </a:pPr>
                      <a:r>
                        <a:rPr sz="1400" spc="-70" dirty="0">
                          <a:latin typeface="Arial"/>
                          <a:cs typeface="Arial"/>
                        </a:rPr>
                        <a:t>Oponentes</a:t>
                      </a:r>
                      <a:endParaRPr sz="14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7790">
                        <a:lnSpc>
                          <a:spcPct val="100000"/>
                        </a:lnSpc>
                        <a:spcBef>
                          <a:spcPts val="270"/>
                        </a:spcBef>
                      </a:pPr>
                      <a:r>
                        <a:rPr sz="1400" spc="-70" dirty="0">
                          <a:latin typeface="Arial"/>
                          <a:cs typeface="Arial"/>
                        </a:rPr>
                        <a:t>Disidencia</a:t>
                      </a:r>
                      <a:endParaRPr sz="14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8425">
                        <a:lnSpc>
                          <a:spcPct val="100000"/>
                        </a:lnSpc>
                        <a:spcBef>
                          <a:spcPts val="270"/>
                        </a:spcBef>
                      </a:pPr>
                      <a:r>
                        <a:rPr sz="1400" spc="-65" dirty="0">
                          <a:latin typeface="Arial"/>
                          <a:cs typeface="Arial"/>
                        </a:rPr>
                        <a:t>Refutan, </a:t>
                      </a:r>
                      <a:r>
                        <a:rPr sz="1400" spc="-50" dirty="0">
                          <a:latin typeface="Arial"/>
                          <a:cs typeface="Arial"/>
                        </a:rPr>
                        <a:t>contradicen, </a:t>
                      </a:r>
                      <a:r>
                        <a:rPr lang="es-ES_tradnl" sz="1400" spc="-50" noProof="0" dirty="0" err="1">
                          <a:latin typeface="Arial"/>
                          <a:cs typeface="Arial"/>
                        </a:rPr>
                        <a:t>contraargumentan</a:t>
                      </a:r>
                      <a:r>
                        <a:rPr sz="1400" spc="-50" dirty="0">
                          <a:latin typeface="Arial"/>
                          <a:cs typeface="Arial"/>
                        </a:rPr>
                        <a:t>, </a:t>
                      </a:r>
                      <a:r>
                        <a:rPr sz="1400" spc="-55" dirty="0">
                          <a:latin typeface="Arial"/>
                          <a:cs typeface="Arial"/>
                        </a:rPr>
                        <a:t>muestran </a:t>
                      </a:r>
                      <a:r>
                        <a:rPr sz="1400" spc="-45" dirty="0">
                          <a:latin typeface="Arial"/>
                          <a:cs typeface="Arial"/>
                        </a:rPr>
                        <a:t>otras</a:t>
                      </a:r>
                      <a:r>
                        <a:rPr sz="1400" spc="-150" dirty="0">
                          <a:latin typeface="Arial"/>
                          <a:cs typeface="Arial"/>
                        </a:rPr>
                        <a:t> </a:t>
                      </a:r>
                      <a:r>
                        <a:rPr sz="1400" spc="-45" dirty="0">
                          <a:latin typeface="Arial"/>
                          <a:cs typeface="Arial"/>
                        </a:rPr>
                        <a:t>alternativas.</a:t>
                      </a:r>
                      <a:endParaRPr sz="1400" dirty="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sp>
        <p:nvSpPr>
          <p:cNvPr id="4" name="object 4"/>
          <p:cNvSpPr txBox="1"/>
          <p:nvPr/>
        </p:nvSpPr>
        <p:spPr>
          <a:xfrm>
            <a:off x="3142233" y="4123131"/>
            <a:ext cx="2792095" cy="239395"/>
          </a:xfrm>
          <a:prstGeom prst="rect">
            <a:avLst/>
          </a:prstGeom>
        </p:spPr>
        <p:txBody>
          <a:bodyPr vert="horz" wrap="square" lIns="0" tIns="12700" rIns="0" bIns="0" rtlCol="0">
            <a:spAutoFit/>
          </a:bodyPr>
          <a:lstStyle/>
          <a:p>
            <a:pPr marL="12700">
              <a:lnSpc>
                <a:spcPct val="100000"/>
              </a:lnSpc>
              <a:spcBef>
                <a:spcPts val="100"/>
              </a:spcBef>
            </a:pPr>
            <a:r>
              <a:rPr sz="1400" spc="-65" dirty="0">
                <a:latin typeface="Arial"/>
                <a:cs typeface="Arial"/>
              </a:rPr>
              <a:t>(Fuente: </a:t>
            </a:r>
            <a:r>
              <a:rPr sz="1400" spc="-95" dirty="0">
                <a:latin typeface="Arial"/>
                <a:cs typeface="Arial"/>
              </a:rPr>
              <a:t>Cisneros </a:t>
            </a:r>
            <a:r>
              <a:rPr sz="1400" spc="-65" dirty="0">
                <a:latin typeface="Arial"/>
                <a:cs typeface="Arial"/>
              </a:rPr>
              <a:t>y </a:t>
            </a:r>
            <a:r>
              <a:rPr sz="1400" spc="-85" dirty="0">
                <a:latin typeface="Arial"/>
                <a:cs typeface="Arial"/>
              </a:rPr>
              <a:t>Olave, </a:t>
            </a:r>
            <a:r>
              <a:rPr sz="1400" spc="-70" dirty="0">
                <a:latin typeface="Arial"/>
                <a:cs typeface="Arial"/>
              </a:rPr>
              <a:t>2012, </a:t>
            </a:r>
            <a:r>
              <a:rPr sz="1400" spc="-45" dirty="0">
                <a:latin typeface="Arial"/>
                <a:cs typeface="Arial"/>
              </a:rPr>
              <a:t>p.</a:t>
            </a:r>
            <a:r>
              <a:rPr sz="1400" spc="-40" dirty="0">
                <a:latin typeface="Arial"/>
                <a:cs typeface="Arial"/>
              </a:rPr>
              <a:t> </a:t>
            </a:r>
            <a:r>
              <a:rPr sz="1400" spc="-65" dirty="0">
                <a:latin typeface="Arial"/>
                <a:cs typeface="Arial"/>
              </a:rPr>
              <a:t>84)</a:t>
            </a:r>
            <a:endParaRPr sz="1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2699</TotalTime>
  <Words>9898</Words>
  <Application>Microsoft Macintosh PowerPoint</Application>
  <PresentationFormat>Presentación en pantalla (16:9)</PresentationFormat>
  <Paragraphs>430</Paragraphs>
  <Slides>30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Calibri</vt:lpstr>
      <vt:lpstr>Times New Roman</vt:lpstr>
      <vt:lpstr>Trebuchet MS</vt:lpstr>
      <vt:lpstr>Verdana</vt:lpstr>
      <vt:lpstr>Office Theme</vt:lpstr>
      <vt:lpstr>Celee Centro de estudios en lectura y escritura</vt:lpstr>
      <vt:lpstr>Referencias bibliográficas: reproducción del discurso ajeno</vt:lpstr>
      <vt:lpstr>Discurso referencial: encuentro de voces  ajenas</vt:lpstr>
      <vt:lpstr>La palabra entre comillas</vt:lpstr>
      <vt:lpstr>La palabra entre comillas</vt:lpstr>
      <vt:lpstr>La reproducción del discurso ajeno</vt:lpstr>
      <vt:lpstr>La cita</vt:lpstr>
      <vt:lpstr>Presentación de PowerPoint</vt:lpstr>
      <vt:lpstr>Las funciones de la citación</vt:lpstr>
      <vt:lpstr>La cita: características</vt:lpstr>
      <vt:lpstr>Estructura de la cita</vt:lpstr>
      <vt:lpstr>Estructura de la cita</vt:lpstr>
      <vt:lpstr>Tipos de citas</vt:lpstr>
      <vt:lpstr>Tipos de citas</vt:lpstr>
      <vt:lpstr>Tipos de citas</vt:lpstr>
      <vt:lpstr>Tipos de citas</vt:lpstr>
      <vt:lpstr>Tipos de citas</vt:lpstr>
      <vt:lpstr>Tipos de citas</vt:lpstr>
      <vt:lpstr>Tipos de citas</vt:lpstr>
      <vt:lpstr>Tipos de citas</vt:lpstr>
      <vt:lpstr>Tipos de citas</vt:lpstr>
      <vt:lpstr>Tipos de citas</vt:lpstr>
      <vt:lpstr>Tipos de citas</vt:lpstr>
      <vt:lpstr>Presentación de PowerPoint</vt:lpstr>
      <vt:lpstr>Presentación de PowerPoint</vt:lpstr>
      <vt:lpstr>Potencial evaluativo de los verbos de reporte</vt:lpstr>
      <vt:lpstr>Presentación de PowerPoint</vt:lpstr>
      <vt:lpstr>Presentación de PowerPoint</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Eafit Especialización en Gestión pública</dc:title>
  <dc:creator>Andrés Bustamante Londoño</dc:creator>
  <cp:lastModifiedBy>Andres Bustamante Londono</cp:lastModifiedBy>
  <cp:revision>179</cp:revision>
  <dcterms:created xsi:type="dcterms:W3CDTF">2018-03-16T16:06:31Z</dcterms:created>
  <dcterms:modified xsi:type="dcterms:W3CDTF">2019-02-17T22:20:33Z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2017-09-01T00:00:00Z</vt:filetime>
  </property>
  <property fmtid="{D5CDD505-2E9C-101B-9397-08002B2CF9AE}" pid="3" name="Creator">
    <vt:lpwstr>Microsoft® PowerPoint® 2013</vt:lpwstr>
  </property>
  <property fmtid="{D5CDD505-2E9C-101B-9397-08002B2CF9AE}" pid="4" name="LastSaved">
    <vt:filetime>2018-03-16T00:00:00Z</vt:filetime>
  </property>
</Properties>
</file>