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387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90" r:id="rId11"/>
    <p:sldId id="389" r:id="rId12"/>
    <p:sldId id="392" r:id="rId13"/>
    <p:sldId id="356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a Clemencia Ardila De Robledo" initials="ACADR" lastIdx="5" clrIdx="0">
    <p:extLst>
      <p:ext uri="{19B8F6BF-5375-455C-9EA6-DF929625EA0E}">
        <p15:presenceInfo xmlns:p15="http://schemas.microsoft.com/office/powerpoint/2012/main" userId="S-1-5-21-1319918816-2133870172-1244796221-13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9" autoAdjust="0"/>
    <p:restoredTop sz="89686" autoAdjust="0"/>
  </p:normalViewPr>
  <p:slideViewPr>
    <p:cSldViewPr>
      <p:cViewPr varScale="1">
        <p:scale>
          <a:sx n="101" d="100"/>
          <a:sy n="101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09549-D336-47C2-A6F4-493E9BF7ADF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47AF3AC-E702-48AA-9727-4219B62525E5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64608501-6BB4-496A-B23F-C6E040C9B6C3}" type="parTrans" cxnId="{5271E108-F041-4DCB-A68F-CDBA8CAFD5AC}">
      <dgm:prSet/>
      <dgm:spPr/>
      <dgm:t>
        <a:bodyPr/>
        <a:lstStyle/>
        <a:p>
          <a:endParaRPr lang="es-ES"/>
        </a:p>
      </dgm:t>
    </dgm:pt>
    <dgm:pt modelId="{B68D7172-25C6-481E-9A9B-5BBE62971443}" type="sibTrans" cxnId="{5271E108-F041-4DCB-A68F-CDBA8CAFD5AC}">
      <dgm:prSet/>
      <dgm:spPr/>
      <dgm:t>
        <a:bodyPr/>
        <a:lstStyle/>
        <a:p>
          <a:endParaRPr lang="es-ES"/>
        </a:p>
      </dgm:t>
    </dgm:pt>
    <dgm:pt modelId="{1A0F05E2-9A92-4E93-80E6-07D3C6461BB5}">
      <dgm:prSet phldrT="[Texto]"/>
      <dgm:spPr/>
      <dgm:t>
        <a:bodyPr/>
        <a:lstStyle/>
        <a:p>
          <a:endParaRPr lang="es-ES" dirty="0"/>
        </a:p>
      </dgm:t>
    </dgm:pt>
    <dgm:pt modelId="{A93F0154-C343-4AA8-86A9-2FE000080F82}" type="parTrans" cxnId="{7C4A3797-ECA1-401B-8D5D-375023EB7449}">
      <dgm:prSet/>
      <dgm:spPr/>
      <dgm:t>
        <a:bodyPr/>
        <a:lstStyle/>
        <a:p>
          <a:endParaRPr lang="es-ES"/>
        </a:p>
      </dgm:t>
    </dgm:pt>
    <dgm:pt modelId="{A783FB80-E5AB-4115-BAC1-D2BCC6011549}" type="sibTrans" cxnId="{7C4A3797-ECA1-401B-8D5D-375023EB7449}">
      <dgm:prSet/>
      <dgm:spPr/>
      <dgm:t>
        <a:bodyPr/>
        <a:lstStyle/>
        <a:p>
          <a:endParaRPr lang="es-ES"/>
        </a:p>
      </dgm:t>
    </dgm:pt>
    <dgm:pt modelId="{BEC9302D-C352-4252-A083-CDAA4AF48661}">
      <dgm:prSet phldrT="[Texto]" custT="1"/>
      <dgm:spPr/>
      <dgm:t>
        <a:bodyPr/>
        <a:lstStyle/>
        <a:p>
          <a:r>
            <a:rPr lang="es-ES" sz="1500" dirty="0" smtClean="0"/>
            <a:t>    </a:t>
          </a:r>
          <a:r>
            <a:rPr lang="es-ES" sz="1350" dirty="0" smtClean="0"/>
            <a:t>5</a:t>
          </a:r>
          <a:endParaRPr lang="es-ES" sz="1350" dirty="0"/>
        </a:p>
      </dgm:t>
    </dgm:pt>
    <dgm:pt modelId="{E8248813-E6CF-448F-B0DC-B7659EDF69BF}" type="parTrans" cxnId="{86F78DCC-00B8-46B2-8D69-01BA9C0B4B6C}">
      <dgm:prSet/>
      <dgm:spPr/>
      <dgm:t>
        <a:bodyPr/>
        <a:lstStyle/>
        <a:p>
          <a:endParaRPr lang="es-ES"/>
        </a:p>
      </dgm:t>
    </dgm:pt>
    <dgm:pt modelId="{17AB7D57-EA8F-44BC-9729-6257D2B9D9F4}" type="sibTrans" cxnId="{86F78DCC-00B8-46B2-8D69-01BA9C0B4B6C}">
      <dgm:prSet/>
      <dgm:spPr/>
      <dgm:t>
        <a:bodyPr/>
        <a:lstStyle/>
        <a:p>
          <a:endParaRPr lang="es-ES"/>
        </a:p>
      </dgm:t>
    </dgm:pt>
    <dgm:pt modelId="{CD810F46-B0F5-43E8-BB7C-4652436C10F3}">
      <dgm:prSet/>
      <dgm:spPr/>
      <dgm:t>
        <a:bodyPr/>
        <a:lstStyle/>
        <a:p>
          <a:endParaRPr lang="es-ES"/>
        </a:p>
      </dgm:t>
    </dgm:pt>
    <dgm:pt modelId="{E9878717-0D72-45EC-9C54-D27F392FE911}" type="parTrans" cxnId="{D6A63FC0-1309-405E-BE50-D752478EAD31}">
      <dgm:prSet/>
      <dgm:spPr/>
      <dgm:t>
        <a:bodyPr/>
        <a:lstStyle/>
        <a:p>
          <a:endParaRPr lang="es-ES"/>
        </a:p>
      </dgm:t>
    </dgm:pt>
    <dgm:pt modelId="{FE8531A1-198D-4F78-861B-5EE06C87E600}" type="sibTrans" cxnId="{D6A63FC0-1309-405E-BE50-D752478EAD31}">
      <dgm:prSet/>
      <dgm:spPr/>
      <dgm:t>
        <a:bodyPr/>
        <a:lstStyle/>
        <a:p>
          <a:endParaRPr lang="es-ES"/>
        </a:p>
      </dgm:t>
    </dgm:pt>
    <dgm:pt modelId="{4ABD5EC2-32D4-4CB4-8BE0-C2ACCF184B25}">
      <dgm:prSet/>
      <dgm:spPr/>
      <dgm:t>
        <a:bodyPr/>
        <a:lstStyle/>
        <a:p>
          <a:endParaRPr lang="es-ES"/>
        </a:p>
      </dgm:t>
    </dgm:pt>
    <dgm:pt modelId="{EB4D903E-B718-4A0B-9103-06CAF66D5DD6}" type="parTrans" cxnId="{F15ACD48-72F9-4A91-AB9C-235DE2C3C584}">
      <dgm:prSet/>
      <dgm:spPr/>
      <dgm:t>
        <a:bodyPr/>
        <a:lstStyle/>
        <a:p>
          <a:endParaRPr lang="es-ES"/>
        </a:p>
      </dgm:t>
    </dgm:pt>
    <dgm:pt modelId="{4AE116AB-542F-417C-A7EC-E1F875680847}" type="sibTrans" cxnId="{F15ACD48-72F9-4A91-AB9C-235DE2C3C584}">
      <dgm:prSet/>
      <dgm:spPr/>
      <dgm:t>
        <a:bodyPr/>
        <a:lstStyle/>
        <a:p>
          <a:endParaRPr lang="es-ES"/>
        </a:p>
      </dgm:t>
    </dgm:pt>
    <dgm:pt modelId="{4BC892F3-0686-42BA-A333-ACB9ABAC5F0A}">
      <dgm:prSet/>
      <dgm:spPr/>
      <dgm:t>
        <a:bodyPr/>
        <a:lstStyle/>
        <a:p>
          <a:endParaRPr lang="es-ES"/>
        </a:p>
      </dgm:t>
    </dgm:pt>
    <dgm:pt modelId="{EEF2CB03-FBA7-47C8-B7A0-7AD159158815}" type="parTrans" cxnId="{1EDE8DA6-801B-449F-8D4A-3D1894F0DCDD}">
      <dgm:prSet/>
      <dgm:spPr/>
      <dgm:t>
        <a:bodyPr/>
        <a:lstStyle/>
        <a:p>
          <a:endParaRPr lang="es-ES"/>
        </a:p>
      </dgm:t>
    </dgm:pt>
    <dgm:pt modelId="{90A078B6-E710-4560-A956-E5F219DE2BC7}" type="sibTrans" cxnId="{1EDE8DA6-801B-449F-8D4A-3D1894F0DCDD}">
      <dgm:prSet/>
      <dgm:spPr/>
      <dgm:t>
        <a:bodyPr/>
        <a:lstStyle/>
        <a:p>
          <a:endParaRPr lang="es-ES"/>
        </a:p>
      </dgm:t>
    </dgm:pt>
    <dgm:pt modelId="{25245502-68BB-4BC0-9940-C659D897DAB1}" type="pres">
      <dgm:prSet presAssocID="{96009549-D336-47C2-A6F4-493E9BF7ADF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1561A19-D8F5-4E8B-8C75-753D7382EB2B}" type="pres">
      <dgm:prSet presAssocID="{B47AF3AC-E702-48AA-9727-4219B62525E5}" presName="linNode" presStyleCnt="0"/>
      <dgm:spPr/>
    </dgm:pt>
    <dgm:pt modelId="{E9766416-0E52-458E-89C7-D00E5248309A}" type="pres">
      <dgm:prSet presAssocID="{B47AF3AC-E702-48AA-9727-4219B62525E5}" presName="parentShp" presStyleLbl="node1" presStyleIdx="0" presStyleCnt="5" custScaleX="343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DF200B-3BE6-4CB1-8ED0-64520FA869A5}" type="pres">
      <dgm:prSet presAssocID="{B47AF3AC-E702-48AA-9727-4219B62525E5}" presName="childShp" presStyleLbl="bgAccFollowNode1" presStyleIdx="0" presStyleCnt="5" custScaleX="14525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0B8560-1B5A-47B4-8C68-6EDE42FF41F9}" type="pres">
      <dgm:prSet presAssocID="{B68D7172-25C6-481E-9A9B-5BBE62971443}" presName="spacing" presStyleCnt="0"/>
      <dgm:spPr/>
    </dgm:pt>
    <dgm:pt modelId="{06095158-53BB-45DE-AFDB-4DE8E2B75470}" type="pres">
      <dgm:prSet presAssocID="{CD810F46-B0F5-43E8-BB7C-4652436C10F3}" presName="linNode" presStyleCnt="0"/>
      <dgm:spPr/>
    </dgm:pt>
    <dgm:pt modelId="{A9375387-354E-4633-8BCF-8F4471E0F0D6}" type="pres">
      <dgm:prSet presAssocID="{CD810F46-B0F5-43E8-BB7C-4652436C10F3}" presName="parentShp" presStyleLbl="node1" presStyleIdx="1" presStyleCnt="5" custScaleX="324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41653E-B79C-4785-8C7E-0D426E77C2DE}" type="pres">
      <dgm:prSet presAssocID="{CD810F46-B0F5-43E8-BB7C-4652436C10F3}" presName="childShp" presStyleLbl="bgAccFollowNode1" presStyleIdx="1" presStyleCnt="5" custScaleX="200546">
        <dgm:presLayoutVars>
          <dgm:bulletEnabled val="1"/>
        </dgm:presLayoutVars>
      </dgm:prSet>
      <dgm:spPr/>
    </dgm:pt>
    <dgm:pt modelId="{38BD384A-0F86-4ED8-9FB4-A614AA77735C}" type="pres">
      <dgm:prSet presAssocID="{FE8531A1-198D-4F78-861B-5EE06C87E600}" presName="spacing" presStyleCnt="0"/>
      <dgm:spPr/>
    </dgm:pt>
    <dgm:pt modelId="{EBCE6B48-A207-40A2-BFCE-6C5500A8C030}" type="pres">
      <dgm:prSet presAssocID="{4BC892F3-0686-42BA-A333-ACB9ABAC5F0A}" presName="linNode" presStyleCnt="0"/>
      <dgm:spPr/>
    </dgm:pt>
    <dgm:pt modelId="{0E6E386A-6303-4A96-BA29-572814C6741A}" type="pres">
      <dgm:prSet presAssocID="{4BC892F3-0686-42BA-A333-ACB9ABAC5F0A}" presName="parentShp" presStyleLbl="node1" presStyleIdx="2" presStyleCnt="5" custScaleX="3156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4C9EBB-8447-4C7C-A8B0-121B04011FD0}" type="pres">
      <dgm:prSet presAssocID="{4BC892F3-0686-42BA-A333-ACB9ABAC5F0A}" presName="childShp" presStyleLbl="bgAccFollowNode1" presStyleIdx="2" presStyleCnt="5" custScaleX="145621">
        <dgm:presLayoutVars>
          <dgm:bulletEnabled val="1"/>
        </dgm:presLayoutVars>
      </dgm:prSet>
      <dgm:spPr/>
    </dgm:pt>
    <dgm:pt modelId="{1E031677-BE75-46E1-9C9F-4F3E8AD3D02B}" type="pres">
      <dgm:prSet presAssocID="{90A078B6-E710-4560-A956-E5F219DE2BC7}" presName="spacing" presStyleCnt="0"/>
      <dgm:spPr/>
    </dgm:pt>
    <dgm:pt modelId="{C358BEC0-D666-43E1-82FB-A29F1F741DCF}" type="pres">
      <dgm:prSet presAssocID="{4ABD5EC2-32D4-4CB4-8BE0-C2ACCF184B25}" presName="linNode" presStyleCnt="0"/>
      <dgm:spPr/>
    </dgm:pt>
    <dgm:pt modelId="{236C6E87-EFD9-4578-886D-4D8AE89B9119}" type="pres">
      <dgm:prSet presAssocID="{4ABD5EC2-32D4-4CB4-8BE0-C2ACCF184B25}" presName="parentShp" presStyleLbl="node1" presStyleIdx="3" presStyleCnt="5" custScaleX="297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0A3E1B-23EB-496B-BB14-4F3D7E5AF278}" type="pres">
      <dgm:prSet presAssocID="{4ABD5EC2-32D4-4CB4-8BE0-C2ACCF184B25}" presName="childShp" presStyleLbl="bgAccFollowNode1" presStyleIdx="3" presStyleCnt="5" custScaleX="146843">
        <dgm:presLayoutVars>
          <dgm:bulletEnabled val="1"/>
        </dgm:presLayoutVars>
      </dgm:prSet>
      <dgm:spPr/>
    </dgm:pt>
    <dgm:pt modelId="{57E68321-8B67-4C9F-8F4B-5C51C2B4FBF7}" type="pres">
      <dgm:prSet presAssocID="{4AE116AB-542F-417C-A7EC-E1F875680847}" presName="spacing" presStyleCnt="0"/>
      <dgm:spPr/>
    </dgm:pt>
    <dgm:pt modelId="{9F630FE6-68F5-4EBA-9884-49281F15D19F}" type="pres">
      <dgm:prSet presAssocID="{BEC9302D-C352-4252-A083-CDAA4AF48661}" presName="linNode" presStyleCnt="0"/>
      <dgm:spPr/>
    </dgm:pt>
    <dgm:pt modelId="{402FB0CF-0F72-4823-BDEE-08626AB21AB3}" type="pres">
      <dgm:prSet presAssocID="{BEC9302D-C352-4252-A083-CDAA4AF48661}" presName="parentShp" presStyleLbl="node1" presStyleIdx="4" presStyleCnt="5" custScaleX="297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C33C94-CAE0-4D2F-8DEA-6F7182495333}" type="pres">
      <dgm:prSet presAssocID="{BEC9302D-C352-4252-A083-CDAA4AF48661}" presName="childShp" presStyleLbl="bgAccFollowNode1" presStyleIdx="4" presStyleCnt="5" custScaleX="1767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6EDF05B-DA7B-4EF9-A8EA-414F5595B968}" type="presOf" srcId="{CD810F46-B0F5-43E8-BB7C-4652436C10F3}" destId="{A9375387-354E-4633-8BCF-8F4471E0F0D6}" srcOrd="0" destOrd="0" presId="urn:microsoft.com/office/officeart/2005/8/layout/vList6"/>
    <dgm:cxn modelId="{D6A63FC0-1309-405E-BE50-D752478EAD31}" srcId="{96009549-D336-47C2-A6F4-493E9BF7ADF1}" destId="{CD810F46-B0F5-43E8-BB7C-4652436C10F3}" srcOrd="1" destOrd="0" parTransId="{E9878717-0D72-45EC-9C54-D27F392FE911}" sibTransId="{FE8531A1-198D-4F78-861B-5EE06C87E600}"/>
    <dgm:cxn modelId="{86F78DCC-00B8-46B2-8D69-01BA9C0B4B6C}" srcId="{96009549-D336-47C2-A6F4-493E9BF7ADF1}" destId="{BEC9302D-C352-4252-A083-CDAA4AF48661}" srcOrd="4" destOrd="0" parTransId="{E8248813-E6CF-448F-B0DC-B7659EDF69BF}" sibTransId="{17AB7D57-EA8F-44BC-9729-6257D2B9D9F4}"/>
    <dgm:cxn modelId="{3D73269F-0678-44A1-B12F-866CEDE523FD}" type="presOf" srcId="{96009549-D336-47C2-A6F4-493E9BF7ADF1}" destId="{25245502-68BB-4BC0-9940-C659D897DAB1}" srcOrd="0" destOrd="0" presId="urn:microsoft.com/office/officeart/2005/8/layout/vList6"/>
    <dgm:cxn modelId="{99DB6E17-C423-4BDB-9991-9A55654DEFDB}" type="presOf" srcId="{4ABD5EC2-32D4-4CB4-8BE0-C2ACCF184B25}" destId="{236C6E87-EFD9-4578-886D-4D8AE89B9119}" srcOrd="0" destOrd="0" presId="urn:microsoft.com/office/officeart/2005/8/layout/vList6"/>
    <dgm:cxn modelId="{1EDE8DA6-801B-449F-8D4A-3D1894F0DCDD}" srcId="{96009549-D336-47C2-A6F4-493E9BF7ADF1}" destId="{4BC892F3-0686-42BA-A333-ACB9ABAC5F0A}" srcOrd="2" destOrd="0" parTransId="{EEF2CB03-FBA7-47C8-B7A0-7AD159158815}" sibTransId="{90A078B6-E710-4560-A956-E5F219DE2BC7}"/>
    <dgm:cxn modelId="{5B27FB65-70AA-42D4-B102-FCD50F35B8DF}" type="presOf" srcId="{BEC9302D-C352-4252-A083-CDAA4AF48661}" destId="{402FB0CF-0F72-4823-BDEE-08626AB21AB3}" srcOrd="0" destOrd="0" presId="urn:microsoft.com/office/officeart/2005/8/layout/vList6"/>
    <dgm:cxn modelId="{247EEC0F-CA55-4A35-958C-9B36AD21FA11}" type="presOf" srcId="{1A0F05E2-9A92-4E93-80E6-07D3C6461BB5}" destId="{51DF200B-3BE6-4CB1-8ED0-64520FA869A5}" srcOrd="0" destOrd="0" presId="urn:microsoft.com/office/officeart/2005/8/layout/vList6"/>
    <dgm:cxn modelId="{C52DA344-FD8E-493E-883A-786DD8EE7E2D}" type="presOf" srcId="{4BC892F3-0686-42BA-A333-ACB9ABAC5F0A}" destId="{0E6E386A-6303-4A96-BA29-572814C6741A}" srcOrd="0" destOrd="0" presId="urn:microsoft.com/office/officeart/2005/8/layout/vList6"/>
    <dgm:cxn modelId="{F15ACD48-72F9-4A91-AB9C-235DE2C3C584}" srcId="{96009549-D336-47C2-A6F4-493E9BF7ADF1}" destId="{4ABD5EC2-32D4-4CB4-8BE0-C2ACCF184B25}" srcOrd="3" destOrd="0" parTransId="{EB4D903E-B718-4A0B-9103-06CAF66D5DD6}" sibTransId="{4AE116AB-542F-417C-A7EC-E1F875680847}"/>
    <dgm:cxn modelId="{7C4A3797-ECA1-401B-8D5D-375023EB7449}" srcId="{B47AF3AC-E702-48AA-9727-4219B62525E5}" destId="{1A0F05E2-9A92-4E93-80E6-07D3C6461BB5}" srcOrd="0" destOrd="0" parTransId="{A93F0154-C343-4AA8-86A9-2FE000080F82}" sibTransId="{A783FB80-E5AB-4115-BAC1-D2BCC6011549}"/>
    <dgm:cxn modelId="{BE74E98A-EF59-4D55-A355-E8FA1E65FD60}" type="presOf" srcId="{B47AF3AC-E702-48AA-9727-4219B62525E5}" destId="{E9766416-0E52-458E-89C7-D00E5248309A}" srcOrd="0" destOrd="0" presId="urn:microsoft.com/office/officeart/2005/8/layout/vList6"/>
    <dgm:cxn modelId="{5271E108-F041-4DCB-A68F-CDBA8CAFD5AC}" srcId="{96009549-D336-47C2-A6F4-493E9BF7ADF1}" destId="{B47AF3AC-E702-48AA-9727-4219B62525E5}" srcOrd="0" destOrd="0" parTransId="{64608501-6BB4-496A-B23F-C6E040C9B6C3}" sibTransId="{B68D7172-25C6-481E-9A9B-5BBE62971443}"/>
    <dgm:cxn modelId="{BE71CBE5-ECED-4595-8637-D1B72972844C}" type="presParOf" srcId="{25245502-68BB-4BC0-9940-C659D897DAB1}" destId="{D1561A19-D8F5-4E8B-8C75-753D7382EB2B}" srcOrd="0" destOrd="0" presId="urn:microsoft.com/office/officeart/2005/8/layout/vList6"/>
    <dgm:cxn modelId="{AD0D8B62-2440-47F4-8F29-88B2227D7352}" type="presParOf" srcId="{D1561A19-D8F5-4E8B-8C75-753D7382EB2B}" destId="{E9766416-0E52-458E-89C7-D00E5248309A}" srcOrd="0" destOrd="0" presId="urn:microsoft.com/office/officeart/2005/8/layout/vList6"/>
    <dgm:cxn modelId="{0E388927-68BA-4459-92E2-12A8FB8862FB}" type="presParOf" srcId="{D1561A19-D8F5-4E8B-8C75-753D7382EB2B}" destId="{51DF200B-3BE6-4CB1-8ED0-64520FA869A5}" srcOrd="1" destOrd="0" presId="urn:microsoft.com/office/officeart/2005/8/layout/vList6"/>
    <dgm:cxn modelId="{0566EA36-A7AC-48A7-AC53-840C902A9B3A}" type="presParOf" srcId="{25245502-68BB-4BC0-9940-C659D897DAB1}" destId="{570B8560-1B5A-47B4-8C68-6EDE42FF41F9}" srcOrd="1" destOrd="0" presId="urn:microsoft.com/office/officeart/2005/8/layout/vList6"/>
    <dgm:cxn modelId="{D69A25D4-D82F-48EB-8FB1-F79D4F9EE0A2}" type="presParOf" srcId="{25245502-68BB-4BC0-9940-C659D897DAB1}" destId="{06095158-53BB-45DE-AFDB-4DE8E2B75470}" srcOrd="2" destOrd="0" presId="urn:microsoft.com/office/officeart/2005/8/layout/vList6"/>
    <dgm:cxn modelId="{D5D05275-AF4C-496E-96A2-488C62F6A491}" type="presParOf" srcId="{06095158-53BB-45DE-AFDB-4DE8E2B75470}" destId="{A9375387-354E-4633-8BCF-8F4471E0F0D6}" srcOrd="0" destOrd="0" presId="urn:microsoft.com/office/officeart/2005/8/layout/vList6"/>
    <dgm:cxn modelId="{63D32E34-4493-4259-ABD3-A3C3BE10D7FD}" type="presParOf" srcId="{06095158-53BB-45DE-AFDB-4DE8E2B75470}" destId="{E041653E-B79C-4785-8C7E-0D426E77C2DE}" srcOrd="1" destOrd="0" presId="urn:microsoft.com/office/officeart/2005/8/layout/vList6"/>
    <dgm:cxn modelId="{0B592EA0-B9E3-4D5D-9C04-C78C2894FF9E}" type="presParOf" srcId="{25245502-68BB-4BC0-9940-C659D897DAB1}" destId="{38BD384A-0F86-4ED8-9FB4-A614AA77735C}" srcOrd="3" destOrd="0" presId="urn:microsoft.com/office/officeart/2005/8/layout/vList6"/>
    <dgm:cxn modelId="{6C125E2E-A42C-441E-AF6C-4F885612546D}" type="presParOf" srcId="{25245502-68BB-4BC0-9940-C659D897DAB1}" destId="{EBCE6B48-A207-40A2-BFCE-6C5500A8C030}" srcOrd="4" destOrd="0" presId="urn:microsoft.com/office/officeart/2005/8/layout/vList6"/>
    <dgm:cxn modelId="{99AEC804-A1D5-4CCF-846C-53031C01C999}" type="presParOf" srcId="{EBCE6B48-A207-40A2-BFCE-6C5500A8C030}" destId="{0E6E386A-6303-4A96-BA29-572814C6741A}" srcOrd="0" destOrd="0" presId="urn:microsoft.com/office/officeart/2005/8/layout/vList6"/>
    <dgm:cxn modelId="{3C0DB7CC-FEEB-4A5E-8D98-39F2948D8597}" type="presParOf" srcId="{EBCE6B48-A207-40A2-BFCE-6C5500A8C030}" destId="{404C9EBB-8447-4C7C-A8B0-121B04011FD0}" srcOrd="1" destOrd="0" presId="urn:microsoft.com/office/officeart/2005/8/layout/vList6"/>
    <dgm:cxn modelId="{56150322-DC20-4915-B0B4-DFA5BB5542A7}" type="presParOf" srcId="{25245502-68BB-4BC0-9940-C659D897DAB1}" destId="{1E031677-BE75-46E1-9C9F-4F3E8AD3D02B}" srcOrd="5" destOrd="0" presId="urn:microsoft.com/office/officeart/2005/8/layout/vList6"/>
    <dgm:cxn modelId="{199C9CAB-C682-41FC-8957-F4CC8D69AF85}" type="presParOf" srcId="{25245502-68BB-4BC0-9940-C659D897DAB1}" destId="{C358BEC0-D666-43E1-82FB-A29F1F741DCF}" srcOrd="6" destOrd="0" presId="urn:microsoft.com/office/officeart/2005/8/layout/vList6"/>
    <dgm:cxn modelId="{A9D2CEC7-69F3-48AB-9827-5FD5888A09A2}" type="presParOf" srcId="{C358BEC0-D666-43E1-82FB-A29F1F741DCF}" destId="{236C6E87-EFD9-4578-886D-4D8AE89B9119}" srcOrd="0" destOrd="0" presId="urn:microsoft.com/office/officeart/2005/8/layout/vList6"/>
    <dgm:cxn modelId="{2133F4DB-F601-46BB-8E27-DC2EE8E6394F}" type="presParOf" srcId="{C358BEC0-D666-43E1-82FB-A29F1F741DCF}" destId="{500A3E1B-23EB-496B-BB14-4F3D7E5AF278}" srcOrd="1" destOrd="0" presId="urn:microsoft.com/office/officeart/2005/8/layout/vList6"/>
    <dgm:cxn modelId="{99D21E45-36A6-49F5-B4B4-A5C33127EFCF}" type="presParOf" srcId="{25245502-68BB-4BC0-9940-C659D897DAB1}" destId="{57E68321-8B67-4C9F-8F4B-5C51C2B4FBF7}" srcOrd="7" destOrd="0" presId="urn:microsoft.com/office/officeart/2005/8/layout/vList6"/>
    <dgm:cxn modelId="{0ED815E7-8A01-4C07-AB07-9B720847AE26}" type="presParOf" srcId="{25245502-68BB-4BC0-9940-C659D897DAB1}" destId="{9F630FE6-68F5-4EBA-9884-49281F15D19F}" srcOrd="8" destOrd="0" presId="urn:microsoft.com/office/officeart/2005/8/layout/vList6"/>
    <dgm:cxn modelId="{19D2CD8F-2465-4024-96BF-37668BF1E276}" type="presParOf" srcId="{9F630FE6-68F5-4EBA-9884-49281F15D19F}" destId="{402FB0CF-0F72-4823-BDEE-08626AB21AB3}" srcOrd="0" destOrd="0" presId="urn:microsoft.com/office/officeart/2005/8/layout/vList6"/>
    <dgm:cxn modelId="{768D1C74-A48D-4A92-B954-F1C58D9D1028}" type="presParOf" srcId="{9F630FE6-68F5-4EBA-9884-49281F15D19F}" destId="{79C33C94-CAE0-4D2F-8DEA-6F718249533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A91C7-3E56-441C-BEF8-675A9B31354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501ED32-BD22-4718-B498-C5B997AE17CF}">
      <dgm:prSet phldrT="[Texto]"/>
      <dgm:spPr/>
      <dgm:t>
        <a:bodyPr/>
        <a:lstStyle/>
        <a:p>
          <a:r>
            <a:rPr lang="es-CO" dirty="0">
              <a:latin typeface="Century Gothic" panose="020B0502020202020204" pitchFamily="34" charset="0"/>
            </a:rPr>
            <a:t>Definir un territorio: ¿Dónde?</a:t>
          </a:r>
        </a:p>
      </dgm:t>
    </dgm:pt>
    <dgm:pt modelId="{8D43CBE6-4198-4210-950A-58F91D94A33C}" type="parTrans" cxnId="{A578297A-47C7-4FD7-836E-06152D181D2C}">
      <dgm:prSet/>
      <dgm:spPr/>
      <dgm:t>
        <a:bodyPr/>
        <a:lstStyle/>
        <a:p>
          <a:endParaRPr lang="es-CO"/>
        </a:p>
      </dgm:t>
    </dgm:pt>
    <dgm:pt modelId="{A0BBCE4A-4D0E-4C23-93E5-7725789014C7}" type="sibTrans" cxnId="{A578297A-47C7-4FD7-836E-06152D181D2C}">
      <dgm:prSet/>
      <dgm:spPr/>
      <dgm:t>
        <a:bodyPr/>
        <a:lstStyle/>
        <a:p>
          <a:endParaRPr lang="es-CO"/>
        </a:p>
      </dgm:t>
    </dgm:pt>
    <dgm:pt modelId="{F094ED5D-47E8-4CD5-AF9F-ADA65CBC9C8C}">
      <dgm:prSet phldrT="[Texto]"/>
      <dgm:spPr/>
      <dgm:t>
        <a:bodyPr/>
        <a:lstStyle/>
        <a:p>
          <a:r>
            <a:rPr lang="es-CO" dirty="0">
              <a:latin typeface="Century Gothic" panose="020B0502020202020204" pitchFamily="34" charset="0"/>
            </a:rPr>
            <a:t>Establecer un nicho: ¿Qué?</a:t>
          </a:r>
        </a:p>
      </dgm:t>
    </dgm:pt>
    <dgm:pt modelId="{A9363240-83EC-4BD4-8CFA-27818669C16E}" type="parTrans" cxnId="{26888FFA-4478-435B-BA1C-0A3038CD57BF}">
      <dgm:prSet/>
      <dgm:spPr/>
      <dgm:t>
        <a:bodyPr/>
        <a:lstStyle/>
        <a:p>
          <a:endParaRPr lang="es-CO"/>
        </a:p>
      </dgm:t>
    </dgm:pt>
    <dgm:pt modelId="{32C68199-AD09-4FD2-BD81-1236D67C3E8E}" type="sibTrans" cxnId="{26888FFA-4478-435B-BA1C-0A3038CD57BF}">
      <dgm:prSet/>
      <dgm:spPr/>
      <dgm:t>
        <a:bodyPr/>
        <a:lstStyle/>
        <a:p>
          <a:endParaRPr lang="es-CO"/>
        </a:p>
      </dgm:t>
    </dgm:pt>
    <dgm:pt modelId="{729A9FCA-0388-4C1A-9D35-52E8B4ECBAEA}">
      <dgm:prSet phldrT="[Texto]"/>
      <dgm:spPr/>
      <dgm:t>
        <a:bodyPr/>
        <a:lstStyle/>
        <a:p>
          <a:r>
            <a:rPr lang="es-CO" dirty="0">
              <a:latin typeface="Century Gothic" panose="020B0502020202020204" pitchFamily="34" charset="0"/>
            </a:rPr>
            <a:t>Ocupar el nicho: ¿Cómo?</a:t>
          </a:r>
        </a:p>
      </dgm:t>
    </dgm:pt>
    <dgm:pt modelId="{6EC537AF-E0F2-4BE9-83FE-F2F36C3571F8}" type="parTrans" cxnId="{BF4C16E7-E812-4228-A0CF-AA2E2BB39E28}">
      <dgm:prSet/>
      <dgm:spPr/>
      <dgm:t>
        <a:bodyPr/>
        <a:lstStyle/>
        <a:p>
          <a:endParaRPr lang="es-CO"/>
        </a:p>
      </dgm:t>
    </dgm:pt>
    <dgm:pt modelId="{0624F282-55B3-4345-9C84-3DFDD29EA8CA}" type="sibTrans" cxnId="{BF4C16E7-E812-4228-A0CF-AA2E2BB39E28}">
      <dgm:prSet/>
      <dgm:spPr/>
      <dgm:t>
        <a:bodyPr/>
        <a:lstStyle/>
        <a:p>
          <a:endParaRPr lang="es-CO"/>
        </a:p>
      </dgm:t>
    </dgm:pt>
    <dgm:pt modelId="{707BE4B4-BA48-42AF-8D2C-B6587C8AB406}">
      <dgm:prSet custT="1"/>
      <dgm:spPr/>
      <dgm:t>
        <a:bodyPr/>
        <a:lstStyle/>
        <a:p>
          <a:r>
            <a:rPr lang="es-CO" sz="1200" dirty="0"/>
            <a:t>Movimiento 1: </a:t>
          </a:r>
          <a:r>
            <a:rPr lang="es-CO" sz="1200" dirty="0" smtClean="0"/>
            <a:t>Contexto disciplinar / área </a:t>
          </a:r>
          <a:r>
            <a:rPr lang="es-CO" sz="1200" dirty="0"/>
            <a:t>del </a:t>
          </a:r>
          <a:r>
            <a:rPr lang="es-CO" sz="1200" dirty="0" smtClean="0"/>
            <a:t>saber.</a:t>
          </a:r>
          <a:endParaRPr lang="es-CO" sz="1200" dirty="0"/>
        </a:p>
      </dgm:t>
    </dgm:pt>
    <dgm:pt modelId="{561C07C0-41B6-441E-BD2D-EB048C49E442}" type="parTrans" cxnId="{5FF2EDDB-A969-4A17-9910-91A612B55D6B}">
      <dgm:prSet/>
      <dgm:spPr/>
      <dgm:t>
        <a:bodyPr/>
        <a:lstStyle/>
        <a:p>
          <a:endParaRPr lang="es-CO"/>
        </a:p>
      </dgm:t>
    </dgm:pt>
    <dgm:pt modelId="{33C38E24-ED12-40DF-A031-5B7324AFDBFF}" type="sibTrans" cxnId="{5FF2EDDB-A969-4A17-9910-91A612B55D6B}">
      <dgm:prSet/>
      <dgm:spPr/>
      <dgm:t>
        <a:bodyPr/>
        <a:lstStyle/>
        <a:p>
          <a:endParaRPr lang="es-CO"/>
        </a:p>
      </dgm:t>
    </dgm:pt>
    <dgm:pt modelId="{140A646D-7A6F-4C8C-8D79-7CB117E596A6}">
      <dgm:prSet custT="1"/>
      <dgm:spPr/>
      <dgm:t>
        <a:bodyPr/>
        <a:lstStyle/>
        <a:p>
          <a:r>
            <a:rPr lang="es-CO" sz="1200" dirty="0"/>
            <a:t>Movimiento 2: </a:t>
          </a:r>
          <a:r>
            <a:rPr lang="es-CO" sz="1200" dirty="0" smtClean="0"/>
            <a:t>Un aspecto </a:t>
          </a:r>
          <a:r>
            <a:rPr lang="es-CO" sz="1200" dirty="0"/>
            <a:t>del tema poco explorado, </a:t>
          </a:r>
          <a:r>
            <a:rPr lang="es-CO" sz="1200" dirty="0" smtClean="0"/>
            <a:t>explicado o analizado.</a:t>
          </a:r>
          <a:endParaRPr lang="es-CO" sz="1200" dirty="0"/>
        </a:p>
      </dgm:t>
    </dgm:pt>
    <dgm:pt modelId="{E2933044-86C2-4414-B66E-D695645053F2}" type="parTrans" cxnId="{96A2E146-A937-42A3-9F29-706D3ACA91B9}">
      <dgm:prSet/>
      <dgm:spPr/>
      <dgm:t>
        <a:bodyPr/>
        <a:lstStyle/>
        <a:p>
          <a:endParaRPr lang="es-CO"/>
        </a:p>
      </dgm:t>
    </dgm:pt>
    <dgm:pt modelId="{7EC5D4C5-C251-4E51-8FF4-10F01C61D7D7}" type="sibTrans" cxnId="{96A2E146-A937-42A3-9F29-706D3ACA91B9}">
      <dgm:prSet/>
      <dgm:spPr/>
      <dgm:t>
        <a:bodyPr/>
        <a:lstStyle/>
        <a:p>
          <a:endParaRPr lang="es-CO"/>
        </a:p>
      </dgm:t>
    </dgm:pt>
    <dgm:pt modelId="{167B6FEA-D565-4454-83FF-3F3A4E5B14CE}">
      <dgm:prSet custT="1"/>
      <dgm:spPr/>
      <dgm:t>
        <a:bodyPr/>
        <a:lstStyle/>
        <a:p>
          <a:r>
            <a:rPr lang="es-CO" sz="1200" dirty="0"/>
            <a:t>Movimiento 3: </a:t>
          </a:r>
          <a:r>
            <a:rPr lang="es-CO" sz="1200" dirty="0" smtClean="0"/>
            <a:t>Rasgos distintivos </a:t>
          </a:r>
          <a:r>
            <a:rPr lang="es-CO" sz="1200" dirty="0"/>
            <a:t>(hipótesis, objetivos, propósitos del artículo</a:t>
          </a:r>
          <a:r>
            <a:rPr lang="es-CO" sz="1200" dirty="0" smtClean="0"/>
            <a:t>).</a:t>
          </a:r>
          <a:endParaRPr lang="es-CO" sz="1200" dirty="0"/>
        </a:p>
      </dgm:t>
    </dgm:pt>
    <dgm:pt modelId="{804030A2-785D-47A3-A0E6-F2BDF0191B55}" type="parTrans" cxnId="{E96DA8FF-7636-4D5A-A68D-185EDCA57F61}">
      <dgm:prSet/>
      <dgm:spPr/>
      <dgm:t>
        <a:bodyPr/>
        <a:lstStyle/>
        <a:p>
          <a:endParaRPr lang="es-CO"/>
        </a:p>
      </dgm:t>
    </dgm:pt>
    <dgm:pt modelId="{81F2B6F0-8387-4FD7-A5CC-63A892C2CDDF}" type="sibTrans" cxnId="{E96DA8FF-7636-4D5A-A68D-185EDCA57F61}">
      <dgm:prSet/>
      <dgm:spPr/>
      <dgm:t>
        <a:bodyPr/>
        <a:lstStyle/>
        <a:p>
          <a:endParaRPr lang="es-CO"/>
        </a:p>
      </dgm:t>
    </dgm:pt>
    <dgm:pt modelId="{F4A8C0C9-95D4-4FEB-B4C5-76DCD8C287D3}" type="pres">
      <dgm:prSet presAssocID="{D59A91C7-3E56-441C-BEF8-675A9B313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7B3BF49-0358-4B04-BCD7-BD52E68C8462}" type="pres">
      <dgm:prSet presAssocID="{E501ED32-BD22-4718-B498-C5B997AE17CF}" presName="parentLin" presStyleCnt="0"/>
      <dgm:spPr/>
    </dgm:pt>
    <dgm:pt modelId="{ADE94F48-977C-471E-9E58-FB13B337B302}" type="pres">
      <dgm:prSet presAssocID="{E501ED32-BD22-4718-B498-C5B997AE17CF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FE80C796-EBE2-4EF7-87ED-E4344C0F1C39}" type="pres">
      <dgm:prSet presAssocID="{E501ED32-BD22-4718-B498-C5B997AE17CF}" presName="parentText" presStyleLbl="node1" presStyleIdx="0" presStyleCnt="3" custScaleY="8874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16C0C5-F81B-4A86-8CDB-36BCA95B7FBD}" type="pres">
      <dgm:prSet presAssocID="{E501ED32-BD22-4718-B498-C5B997AE17CF}" presName="negativeSpace" presStyleCnt="0"/>
      <dgm:spPr/>
    </dgm:pt>
    <dgm:pt modelId="{05366699-11D2-4459-82A3-B5730EACAE6E}" type="pres">
      <dgm:prSet presAssocID="{E501ED32-BD22-4718-B498-C5B997AE17CF}" presName="childText" presStyleLbl="conFgAcc1" presStyleIdx="0" presStyleCnt="3" custLinFactNeighborX="-1882" custLinFactNeighborY="22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01E4B4-AC3D-4CAC-A30E-BEC063DFA091}" type="pres">
      <dgm:prSet presAssocID="{A0BBCE4A-4D0E-4C23-93E5-7725789014C7}" presName="spaceBetweenRectangles" presStyleCnt="0"/>
      <dgm:spPr/>
    </dgm:pt>
    <dgm:pt modelId="{3BD484B4-2DD3-47E1-9D49-E2E5DEBF9F1D}" type="pres">
      <dgm:prSet presAssocID="{F094ED5D-47E8-4CD5-AF9F-ADA65CBC9C8C}" presName="parentLin" presStyleCnt="0"/>
      <dgm:spPr/>
    </dgm:pt>
    <dgm:pt modelId="{537DE677-9AF9-4736-A35F-A68E8A466038}" type="pres">
      <dgm:prSet presAssocID="{F094ED5D-47E8-4CD5-AF9F-ADA65CBC9C8C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C7E3EF42-FB69-4BE9-AA62-FAD0634F9006}" type="pres">
      <dgm:prSet presAssocID="{F094ED5D-47E8-4CD5-AF9F-ADA65CBC9C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8E7494-A1E5-46FD-84EF-DEF5C628180E}" type="pres">
      <dgm:prSet presAssocID="{F094ED5D-47E8-4CD5-AF9F-ADA65CBC9C8C}" presName="negativeSpace" presStyleCnt="0"/>
      <dgm:spPr/>
    </dgm:pt>
    <dgm:pt modelId="{E34F49F6-B1A0-466A-BF95-59ACC99AA4DC}" type="pres">
      <dgm:prSet presAssocID="{F094ED5D-47E8-4CD5-AF9F-ADA65CBC9C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E151F9-F98E-4864-B52C-3E7986A6F12D}" type="pres">
      <dgm:prSet presAssocID="{32C68199-AD09-4FD2-BD81-1236D67C3E8E}" presName="spaceBetweenRectangles" presStyleCnt="0"/>
      <dgm:spPr/>
    </dgm:pt>
    <dgm:pt modelId="{D8D676BD-EC56-4148-890E-AD5CA693AC54}" type="pres">
      <dgm:prSet presAssocID="{729A9FCA-0388-4C1A-9D35-52E8B4ECBAEA}" presName="parentLin" presStyleCnt="0"/>
      <dgm:spPr/>
    </dgm:pt>
    <dgm:pt modelId="{3C46050F-AA8C-4D1A-96CC-9ECA71339288}" type="pres">
      <dgm:prSet presAssocID="{729A9FCA-0388-4C1A-9D35-52E8B4ECBAEA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CBCE6AA9-618B-4220-91EA-5A4F4E8AD786}" type="pres">
      <dgm:prSet presAssocID="{729A9FCA-0388-4C1A-9D35-52E8B4ECBA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EEB9FE-32C4-46C7-90B9-B741CA993932}" type="pres">
      <dgm:prSet presAssocID="{729A9FCA-0388-4C1A-9D35-52E8B4ECBAEA}" presName="negativeSpace" presStyleCnt="0"/>
      <dgm:spPr/>
    </dgm:pt>
    <dgm:pt modelId="{4072469F-3528-4D21-91A7-F5C61661101D}" type="pres">
      <dgm:prSet presAssocID="{729A9FCA-0388-4C1A-9D35-52E8B4ECBAE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9132B7F-284F-45CA-90DF-EC2A4552CF9D}" type="presOf" srcId="{729A9FCA-0388-4C1A-9D35-52E8B4ECBAEA}" destId="{3C46050F-AA8C-4D1A-96CC-9ECA71339288}" srcOrd="0" destOrd="0" presId="urn:microsoft.com/office/officeart/2005/8/layout/list1"/>
    <dgm:cxn modelId="{C1CF2696-FC00-438C-8DAB-2FABC11C6209}" type="presOf" srcId="{729A9FCA-0388-4C1A-9D35-52E8B4ECBAEA}" destId="{CBCE6AA9-618B-4220-91EA-5A4F4E8AD786}" srcOrd="1" destOrd="0" presId="urn:microsoft.com/office/officeart/2005/8/layout/list1"/>
    <dgm:cxn modelId="{2CD2AEA5-5D0E-4004-BA4C-AE75422A3443}" type="presOf" srcId="{F094ED5D-47E8-4CD5-AF9F-ADA65CBC9C8C}" destId="{537DE677-9AF9-4736-A35F-A68E8A466038}" srcOrd="0" destOrd="0" presId="urn:microsoft.com/office/officeart/2005/8/layout/list1"/>
    <dgm:cxn modelId="{48D8622A-2562-46DE-87CD-0C73AFAD2AD2}" type="presOf" srcId="{D59A91C7-3E56-441C-BEF8-675A9B313545}" destId="{F4A8C0C9-95D4-4FEB-B4C5-76DCD8C287D3}" srcOrd="0" destOrd="0" presId="urn:microsoft.com/office/officeart/2005/8/layout/list1"/>
    <dgm:cxn modelId="{AC1DAB13-DDD7-4293-AF20-88A2F2F76A27}" type="presOf" srcId="{E501ED32-BD22-4718-B498-C5B997AE17CF}" destId="{FE80C796-EBE2-4EF7-87ED-E4344C0F1C39}" srcOrd="1" destOrd="0" presId="urn:microsoft.com/office/officeart/2005/8/layout/list1"/>
    <dgm:cxn modelId="{96A2E146-A937-42A3-9F29-706D3ACA91B9}" srcId="{F094ED5D-47E8-4CD5-AF9F-ADA65CBC9C8C}" destId="{140A646D-7A6F-4C8C-8D79-7CB117E596A6}" srcOrd="0" destOrd="0" parTransId="{E2933044-86C2-4414-B66E-D695645053F2}" sibTransId="{7EC5D4C5-C251-4E51-8FF4-10F01C61D7D7}"/>
    <dgm:cxn modelId="{A578297A-47C7-4FD7-836E-06152D181D2C}" srcId="{D59A91C7-3E56-441C-BEF8-675A9B313545}" destId="{E501ED32-BD22-4718-B498-C5B997AE17CF}" srcOrd="0" destOrd="0" parTransId="{8D43CBE6-4198-4210-950A-58F91D94A33C}" sibTransId="{A0BBCE4A-4D0E-4C23-93E5-7725789014C7}"/>
    <dgm:cxn modelId="{1D91115F-12B2-4D72-AD72-26ECEAE0CCE7}" type="presOf" srcId="{707BE4B4-BA48-42AF-8D2C-B6587C8AB406}" destId="{05366699-11D2-4459-82A3-B5730EACAE6E}" srcOrd="0" destOrd="0" presId="urn:microsoft.com/office/officeart/2005/8/layout/list1"/>
    <dgm:cxn modelId="{E02FB106-3E86-4876-BA36-1FD389B9A128}" type="presOf" srcId="{167B6FEA-D565-4454-83FF-3F3A4E5B14CE}" destId="{4072469F-3528-4D21-91A7-F5C61661101D}" srcOrd="0" destOrd="0" presId="urn:microsoft.com/office/officeart/2005/8/layout/list1"/>
    <dgm:cxn modelId="{26888FFA-4478-435B-BA1C-0A3038CD57BF}" srcId="{D59A91C7-3E56-441C-BEF8-675A9B313545}" destId="{F094ED5D-47E8-4CD5-AF9F-ADA65CBC9C8C}" srcOrd="1" destOrd="0" parTransId="{A9363240-83EC-4BD4-8CFA-27818669C16E}" sibTransId="{32C68199-AD09-4FD2-BD81-1236D67C3E8E}"/>
    <dgm:cxn modelId="{6208AE66-8FBC-4ED4-8701-6406F8DD1818}" type="presOf" srcId="{E501ED32-BD22-4718-B498-C5B997AE17CF}" destId="{ADE94F48-977C-471E-9E58-FB13B337B302}" srcOrd="0" destOrd="0" presId="urn:microsoft.com/office/officeart/2005/8/layout/list1"/>
    <dgm:cxn modelId="{2A16385E-27DA-45A5-84DC-04AE2F8A2085}" type="presOf" srcId="{F094ED5D-47E8-4CD5-AF9F-ADA65CBC9C8C}" destId="{C7E3EF42-FB69-4BE9-AA62-FAD0634F9006}" srcOrd="1" destOrd="0" presId="urn:microsoft.com/office/officeart/2005/8/layout/list1"/>
    <dgm:cxn modelId="{BF4C16E7-E812-4228-A0CF-AA2E2BB39E28}" srcId="{D59A91C7-3E56-441C-BEF8-675A9B313545}" destId="{729A9FCA-0388-4C1A-9D35-52E8B4ECBAEA}" srcOrd="2" destOrd="0" parTransId="{6EC537AF-E0F2-4BE9-83FE-F2F36C3571F8}" sibTransId="{0624F282-55B3-4345-9C84-3DFDD29EA8CA}"/>
    <dgm:cxn modelId="{E96DA8FF-7636-4D5A-A68D-185EDCA57F61}" srcId="{729A9FCA-0388-4C1A-9D35-52E8B4ECBAEA}" destId="{167B6FEA-D565-4454-83FF-3F3A4E5B14CE}" srcOrd="0" destOrd="0" parTransId="{804030A2-785D-47A3-A0E6-F2BDF0191B55}" sibTransId="{81F2B6F0-8387-4FD7-A5CC-63A892C2CDDF}"/>
    <dgm:cxn modelId="{5FF2EDDB-A969-4A17-9910-91A612B55D6B}" srcId="{E501ED32-BD22-4718-B498-C5B997AE17CF}" destId="{707BE4B4-BA48-42AF-8D2C-B6587C8AB406}" srcOrd="0" destOrd="0" parTransId="{561C07C0-41B6-441E-BD2D-EB048C49E442}" sibTransId="{33C38E24-ED12-40DF-A031-5B7324AFDBFF}"/>
    <dgm:cxn modelId="{D1AEADF6-B65E-4686-B060-100FED8450AA}" type="presOf" srcId="{140A646D-7A6F-4C8C-8D79-7CB117E596A6}" destId="{E34F49F6-B1A0-466A-BF95-59ACC99AA4DC}" srcOrd="0" destOrd="0" presId="urn:microsoft.com/office/officeart/2005/8/layout/list1"/>
    <dgm:cxn modelId="{461DB52A-6B8C-44AB-B383-E8DCE885B6B0}" type="presParOf" srcId="{F4A8C0C9-95D4-4FEB-B4C5-76DCD8C287D3}" destId="{27B3BF49-0358-4B04-BCD7-BD52E68C8462}" srcOrd="0" destOrd="0" presId="urn:microsoft.com/office/officeart/2005/8/layout/list1"/>
    <dgm:cxn modelId="{7425B65B-0F5A-4DE2-9673-0C8CB0F28840}" type="presParOf" srcId="{27B3BF49-0358-4B04-BCD7-BD52E68C8462}" destId="{ADE94F48-977C-471E-9E58-FB13B337B302}" srcOrd="0" destOrd="0" presId="urn:microsoft.com/office/officeart/2005/8/layout/list1"/>
    <dgm:cxn modelId="{E6FE7D8D-186B-4246-932A-32F5F878D95D}" type="presParOf" srcId="{27B3BF49-0358-4B04-BCD7-BD52E68C8462}" destId="{FE80C796-EBE2-4EF7-87ED-E4344C0F1C39}" srcOrd="1" destOrd="0" presId="urn:microsoft.com/office/officeart/2005/8/layout/list1"/>
    <dgm:cxn modelId="{E4F722E1-ED0B-4FE2-98F2-9E35EE5FEA3F}" type="presParOf" srcId="{F4A8C0C9-95D4-4FEB-B4C5-76DCD8C287D3}" destId="{AD16C0C5-F81B-4A86-8CDB-36BCA95B7FBD}" srcOrd="1" destOrd="0" presId="urn:microsoft.com/office/officeart/2005/8/layout/list1"/>
    <dgm:cxn modelId="{13C9D148-0378-44F8-9B8D-1B89C4E8F8A0}" type="presParOf" srcId="{F4A8C0C9-95D4-4FEB-B4C5-76DCD8C287D3}" destId="{05366699-11D2-4459-82A3-B5730EACAE6E}" srcOrd="2" destOrd="0" presId="urn:microsoft.com/office/officeart/2005/8/layout/list1"/>
    <dgm:cxn modelId="{7BD5377C-B32C-4323-8321-E803B8093D3B}" type="presParOf" srcId="{F4A8C0C9-95D4-4FEB-B4C5-76DCD8C287D3}" destId="{6301E4B4-AC3D-4CAC-A30E-BEC063DFA091}" srcOrd="3" destOrd="0" presId="urn:microsoft.com/office/officeart/2005/8/layout/list1"/>
    <dgm:cxn modelId="{0812845D-BEB7-4D64-B822-8B77EC187296}" type="presParOf" srcId="{F4A8C0C9-95D4-4FEB-B4C5-76DCD8C287D3}" destId="{3BD484B4-2DD3-47E1-9D49-E2E5DEBF9F1D}" srcOrd="4" destOrd="0" presId="urn:microsoft.com/office/officeart/2005/8/layout/list1"/>
    <dgm:cxn modelId="{84606F61-40C3-41CE-9374-E70D01258FDD}" type="presParOf" srcId="{3BD484B4-2DD3-47E1-9D49-E2E5DEBF9F1D}" destId="{537DE677-9AF9-4736-A35F-A68E8A466038}" srcOrd="0" destOrd="0" presId="urn:microsoft.com/office/officeart/2005/8/layout/list1"/>
    <dgm:cxn modelId="{33E11DF6-7C80-409F-A558-6229192EA16C}" type="presParOf" srcId="{3BD484B4-2DD3-47E1-9D49-E2E5DEBF9F1D}" destId="{C7E3EF42-FB69-4BE9-AA62-FAD0634F9006}" srcOrd="1" destOrd="0" presId="urn:microsoft.com/office/officeart/2005/8/layout/list1"/>
    <dgm:cxn modelId="{7A2C05E7-497D-4D43-A5E3-80D379F3B006}" type="presParOf" srcId="{F4A8C0C9-95D4-4FEB-B4C5-76DCD8C287D3}" destId="{B78E7494-A1E5-46FD-84EF-DEF5C628180E}" srcOrd="5" destOrd="0" presId="urn:microsoft.com/office/officeart/2005/8/layout/list1"/>
    <dgm:cxn modelId="{6F55B67D-D147-42F0-B2B8-312D76137524}" type="presParOf" srcId="{F4A8C0C9-95D4-4FEB-B4C5-76DCD8C287D3}" destId="{E34F49F6-B1A0-466A-BF95-59ACC99AA4DC}" srcOrd="6" destOrd="0" presId="urn:microsoft.com/office/officeart/2005/8/layout/list1"/>
    <dgm:cxn modelId="{ADB1BDD4-D216-4793-B57F-A2BFF4747887}" type="presParOf" srcId="{F4A8C0C9-95D4-4FEB-B4C5-76DCD8C287D3}" destId="{6DE151F9-F98E-4864-B52C-3E7986A6F12D}" srcOrd="7" destOrd="0" presId="urn:microsoft.com/office/officeart/2005/8/layout/list1"/>
    <dgm:cxn modelId="{1B562E57-F973-4AC9-B520-80B479AC3BAD}" type="presParOf" srcId="{F4A8C0C9-95D4-4FEB-B4C5-76DCD8C287D3}" destId="{D8D676BD-EC56-4148-890E-AD5CA693AC54}" srcOrd="8" destOrd="0" presId="urn:microsoft.com/office/officeart/2005/8/layout/list1"/>
    <dgm:cxn modelId="{93B41DF1-D7C9-4AF9-AFC4-3BEBA25303FD}" type="presParOf" srcId="{D8D676BD-EC56-4148-890E-AD5CA693AC54}" destId="{3C46050F-AA8C-4D1A-96CC-9ECA71339288}" srcOrd="0" destOrd="0" presId="urn:microsoft.com/office/officeart/2005/8/layout/list1"/>
    <dgm:cxn modelId="{80545819-0F39-499F-A374-9165B8056577}" type="presParOf" srcId="{D8D676BD-EC56-4148-890E-AD5CA693AC54}" destId="{CBCE6AA9-618B-4220-91EA-5A4F4E8AD786}" srcOrd="1" destOrd="0" presId="urn:microsoft.com/office/officeart/2005/8/layout/list1"/>
    <dgm:cxn modelId="{F667D45F-6234-4B98-9CA3-EFE3A87FED4B}" type="presParOf" srcId="{F4A8C0C9-95D4-4FEB-B4C5-76DCD8C287D3}" destId="{F5EEB9FE-32C4-46C7-90B9-B741CA993932}" srcOrd="9" destOrd="0" presId="urn:microsoft.com/office/officeart/2005/8/layout/list1"/>
    <dgm:cxn modelId="{CE9026B4-072A-4C74-96BA-9AB006EC707C}" type="presParOf" srcId="{F4A8C0C9-95D4-4FEB-B4C5-76DCD8C287D3}" destId="{4072469F-3528-4D21-91A7-F5C6166110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F200B-3BE6-4CB1-8ED0-64520FA869A5}">
      <dsp:nvSpPr>
        <dsp:cNvPr id="0" name=""/>
        <dsp:cNvSpPr/>
      </dsp:nvSpPr>
      <dsp:spPr>
        <a:xfrm>
          <a:off x="772663" y="561"/>
          <a:ext cx="4904002" cy="3039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</dsp:txBody>
      <dsp:txXfrm>
        <a:off x="772663" y="38552"/>
        <a:ext cx="4790029" cy="227947"/>
      </dsp:txXfrm>
    </dsp:sp>
    <dsp:sp modelId="{E9766416-0E52-458E-89C7-D00E5248309A}">
      <dsp:nvSpPr>
        <dsp:cNvPr id="0" name=""/>
        <dsp:cNvSpPr/>
      </dsp:nvSpPr>
      <dsp:spPr>
        <a:xfrm>
          <a:off x="233" y="561"/>
          <a:ext cx="772430" cy="303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1</a:t>
          </a:r>
          <a:endParaRPr lang="es-ES" sz="1500" kern="1200" dirty="0"/>
        </a:p>
      </dsp:txBody>
      <dsp:txXfrm>
        <a:off x="15070" y="15398"/>
        <a:ext cx="742756" cy="274255"/>
      </dsp:txXfrm>
    </dsp:sp>
    <dsp:sp modelId="{E041653E-B79C-4785-8C7E-0D426E77C2DE}">
      <dsp:nvSpPr>
        <dsp:cNvPr id="0" name=""/>
        <dsp:cNvSpPr/>
      </dsp:nvSpPr>
      <dsp:spPr>
        <a:xfrm>
          <a:off x="553492" y="334883"/>
          <a:ext cx="5123158" cy="3039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75387-354E-4633-8BCF-8F4471E0F0D6}">
      <dsp:nvSpPr>
        <dsp:cNvPr id="0" name=""/>
        <dsp:cNvSpPr/>
      </dsp:nvSpPr>
      <dsp:spPr>
        <a:xfrm>
          <a:off x="249" y="334883"/>
          <a:ext cx="553242" cy="303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15086" y="349720"/>
        <a:ext cx="523568" cy="274255"/>
      </dsp:txXfrm>
    </dsp:sp>
    <dsp:sp modelId="{404C9EBB-8447-4C7C-A8B0-121B04011FD0}">
      <dsp:nvSpPr>
        <dsp:cNvPr id="0" name=""/>
        <dsp:cNvSpPr/>
      </dsp:nvSpPr>
      <dsp:spPr>
        <a:xfrm>
          <a:off x="716839" y="669205"/>
          <a:ext cx="4960055" cy="3039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E386A-6303-4A96-BA29-572814C6741A}">
      <dsp:nvSpPr>
        <dsp:cNvPr id="0" name=""/>
        <dsp:cNvSpPr/>
      </dsp:nvSpPr>
      <dsp:spPr>
        <a:xfrm>
          <a:off x="5" y="669205"/>
          <a:ext cx="716833" cy="303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14842" y="684042"/>
        <a:ext cx="687159" cy="274255"/>
      </dsp:txXfrm>
    </dsp:sp>
    <dsp:sp modelId="{500A3E1B-23EB-496B-BB14-4F3D7E5AF278}">
      <dsp:nvSpPr>
        <dsp:cNvPr id="0" name=""/>
        <dsp:cNvSpPr/>
      </dsp:nvSpPr>
      <dsp:spPr>
        <a:xfrm>
          <a:off x="675216" y="1003528"/>
          <a:ext cx="5001678" cy="3039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C6E87-EFD9-4578-886D-4D8AE89B9119}">
      <dsp:nvSpPr>
        <dsp:cNvPr id="0" name=""/>
        <dsp:cNvSpPr/>
      </dsp:nvSpPr>
      <dsp:spPr>
        <a:xfrm>
          <a:off x="5" y="1003528"/>
          <a:ext cx="675210" cy="303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14842" y="1018365"/>
        <a:ext cx="645536" cy="274255"/>
      </dsp:txXfrm>
    </dsp:sp>
    <dsp:sp modelId="{79C33C94-CAE0-4D2F-8DEA-6F7182495333}">
      <dsp:nvSpPr>
        <dsp:cNvPr id="0" name=""/>
        <dsp:cNvSpPr/>
      </dsp:nvSpPr>
      <dsp:spPr>
        <a:xfrm>
          <a:off x="573245" y="1337850"/>
          <a:ext cx="5102756" cy="3039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FB0CF-0F72-4823-BDEE-08626AB21AB3}">
      <dsp:nvSpPr>
        <dsp:cNvPr id="0" name=""/>
        <dsp:cNvSpPr/>
      </dsp:nvSpPr>
      <dsp:spPr>
        <a:xfrm>
          <a:off x="898" y="1337850"/>
          <a:ext cx="572346" cy="303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    </a:t>
          </a:r>
          <a:r>
            <a:rPr lang="es-ES" sz="1350" kern="1200" dirty="0" smtClean="0"/>
            <a:t>5</a:t>
          </a:r>
          <a:endParaRPr lang="es-ES" sz="1350" kern="1200" dirty="0"/>
        </a:p>
      </dsp:txBody>
      <dsp:txXfrm>
        <a:off x="15735" y="1352687"/>
        <a:ext cx="542672" cy="274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66699-11D2-4459-82A3-B5730EACAE6E}">
      <dsp:nvSpPr>
        <dsp:cNvPr id="0" name=""/>
        <dsp:cNvSpPr/>
      </dsp:nvSpPr>
      <dsp:spPr>
        <a:xfrm>
          <a:off x="0" y="228756"/>
          <a:ext cx="7171944" cy="615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623" tIns="354076" rIns="55662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Movimiento 1: </a:t>
          </a:r>
          <a:r>
            <a:rPr lang="es-CO" sz="1200" kern="1200" dirty="0" smtClean="0"/>
            <a:t>Contexto disciplinar / área </a:t>
          </a:r>
          <a:r>
            <a:rPr lang="es-CO" sz="1200" kern="1200" dirty="0"/>
            <a:t>del </a:t>
          </a:r>
          <a:r>
            <a:rPr lang="es-CO" sz="1200" kern="1200" dirty="0" smtClean="0"/>
            <a:t>saber.</a:t>
          </a:r>
          <a:endParaRPr lang="es-CO" sz="1200" kern="1200" dirty="0"/>
        </a:p>
      </dsp:txBody>
      <dsp:txXfrm>
        <a:off x="0" y="228756"/>
        <a:ext cx="7171944" cy="615825"/>
      </dsp:txXfrm>
    </dsp:sp>
    <dsp:sp modelId="{FE80C796-EBE2-4EF7-87ED-E4344C0F1C39}">
      <dsp:nvSpPr>
        <dsp:cNvPr id="0" name=""/>
        <dsp:cNvSpPr/>
      </dsp:nvSpPr>
      <dsp:spPr>
        <a:xfrm>
          <a:off x="358597" y="32210"/>
          <a:ext cx="5020360" cy="445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758" tIns="0" rIns="18975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>
              <a:latin typeface="Century Gothic" panose="020B0502020202020204" pitchFamily="34" charset="0"/>
            </a:rPr>
            <a:t>Definir un territorio: ¿Dónde?</a:t>
          </a:r>
        </a:p>
      </dsp:txBody>
      <dsp:txXfrm>
        <a:off x="380339" y="53952"/>
        <a:ext cx="4976876" cy="401893"/>
      </dsp:txXfrm>
    </dsp:sp>
    <dsp:sp modelId="{E34F49F6-B1A0-466A-BF95-59ACC99AA4DC}">
      <dsp:nvSpPr>
        <dsp:cNvPr id="0" name=""/>
        <dsp:cNvSpPr/>
      </dsp:nvSpPr>
      <dsp:spPr>
        <a:xfrm>
          <a:off x="0" y="1185213"/>
          <a:ext cx="7171944" cy="615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623" tIns="354076" rIns="55662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Movimiento 2: </a:t>
          </a:r>
          <a:r>
            <a:rPr lang="es-CO" sz="1200" kern="1200" dirty="0" smtClean="0"/>
            <a:t>Un aspecto </a:t>
          </a:r>
          <a:r>
            <a:rPr lang="es-CO" sz="1200" kern="1200" dirty="0"/>
            <a:t>del tema poco explorado, </a:t>
          </a:r>
          <a:r>
            <a:rPr lang="es-CO" sz="1200" kern="1200" dirty="0" smtClean="0"/>
            <a:t>explicado o analizado.</a:t>
          </a:r>
          <a:endParaRPr lang="es-CO" sz="1200" kern="1200" dirty="0"/>
        </a:p>
      </dsp:txBody>
      <dsp:txXfrm>
        <a:off x="0" y="1185213"/>
        <a:ext cx="7171944" cy="615825"/>
      </dsp:txXfrm>
    </dsp:sp>
    <dsp:sp modelId="{C7E3EF42-FB69-4BE9-AA62-FAD0634F9006}">
      <dsp:nvSpPr>
        <dsp:cNvPr id="0" name=""/>
        <dsp:cNvSpPr/>
      </dsp:nvSpPr>
      <dsp:spPr>
        <a:xfrm>
          <a:off x="358597" y="934293"/>
          <a:ext cx="50203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758" tIns="0" rIns="18975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>
              <a:latin typeface="Century Gothic" panose="020B0502020202020204" pitchFamily="34" charset="0"/>
            </a:rPr>
            <a:t>Establecer un nicho: ¿Qué?</a:t>
          </a:r>
        </a:p>
      </dsp:txBody>
      <dsp:txXfrm>
        <a:off x="383095" y="958791"/>
        <a:ext cx="4971364" cy="452844"/>
      </dsp:txXfrm>
    </dsp:sp>
    <dsp:sp modelId="{4072469F-3528-4D21-91A7-F5C61661101D}">
      <dsp:nvSpPr>
        <dsp:cNvPr id="0" name=""/>
        <dsp:cNvSpPr/>
      </dsp:nvSpPr>
      <dsp:spPr>
        <a:xfrm>
          <a:off x="0" y="2143758"/>
          <a:ext cx="7171944" cy="615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623" tIns="354076" rIns="55662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Movimiento 3: </a:t>
          </a:r>
          <a:r>
            <a:rPr lang="es-CO" sz="1200" kern="1200" dirty="0" smtClean="0"/>
            <a:t>Rasgos distintivos </a:t>
          </a:r>
          <a:r>
            <a:rPr lang="es-CO" sz="1200" kern="1200" dirty="0"/>
            <a:t>(hipótesis, objetivos, propósitos del artículo</a:t>
          </a:r>
          <a:r>
            <a:rPr lang="es-CO" sz="1200" kern="1200" dirty="0" smtClean="0"/>
            <a:t>).</a:t>
          </a:r>
          <a:endParaRPr lang="es-CO" sz="1200" kern="1200" dirty="0"/>
        </a:p>
      </dsp:txBody>
      <dsp:txXfrm>
        <a:off x="0" y="2143758"/>
        <a:ext cx="7171944" cy="615825"/>
      </dsp:txXfrm>
    </dsp:sp>
    <dsp:sp modelId="{CBCE6AA9-618B-4220-91EA-5A4F4E8AD786}">
      <dsp:nvSpPr>
        <dsp:cNvPr id="0" name=""/>
        <dsp:cNvSpPr/>
      </dsp:nvSpPr>
      <dsp:spPr>
        <a:xfrm>
          <a:off x="358597" y="1892838"/>
          <a:ext cx="50203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758" tIns="0" rIns="18975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>
              <a:latin typeface="Century Gothic" panose="020B0502020202020204" pitchFamily="34" charset="0"/>
            </a:rPr>
            <a:t>Ocupar el nicho: ¿Cómo?</a:t>
          </a:r>
        </a:p>
      </dsp:txBody>
      <dsp:txXfrm>
        <a:off x="383095" y="1917336"/>
        <a:ext cx="49713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16A80-618A-4335-AEB6-BF4B06985C3C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F3223-D939-4B6E-A3F4-994E6BE4A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29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3223-D939-4B6E-A3F4-994E6BE4A48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88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6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5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00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4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2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52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4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8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7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2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02C5-2E61-40C4-BC90-702382FA443E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E553-72D3-4F4E-AF94-E73FA0111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11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5796136" y="4115424"/>
            <a:ext cx="4176464" cy="576064"/>
            <a:chOff x="2987824" y="3579862"/>
            <a:chExt cx="4176464" cy="576064"/>
          </a:xfrm>
        </p:grpSpPr>
        <p:pic>
          <p:nvPicPr>
            <p:cNvPr id="4" name="Imagen 3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3579862"/>
              <a:ext cx="1191499" cy="576064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4283968" y="3579862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Century Gothic"/>
                  <a:cs typeface="Century Gothic"/>
                </a:rPr>
                <a:t>Departamento de Humanidades</a:t>
              </a:r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4283968" y="3651870"/>
              <a:ext cx="0" cy="432048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ángulo 8"/>
          <p:cNvSpPr/>
          <p:nvPr/>
        </p:nvSpPr>
        <p:spPr>
          <a:xfrm>
            <a:off x="0" y="627534"/>
            <a:ext cx="9144000" cy="19082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endParaRPr lang="es-ES" sz="2400" b="1" dirty="0">
              <a:solidFill>
                <a:schemeClr val="tx2"/>
              </a:solidFill>
              <a:latin typeface="Century Gothic" pitchFamily="34" charset="0"/>
            </a:endParaRPr>
          </a:p>
          <a:p>
            <a:pPr lvl="0" algn="ctr"/>
            <a:r>
              <a:rPr lang="es-ES" sz="2400" b="1" dirty="0">
                <a:solidFill>
                  <a:schemeClr val="tx2"/>
                </a:solidFill>
                <a:latin typeface="Century Gothic" pitchFamily="34" charset="0"/>
              </a:rPr>
              <a:t>Celee</a:t>
            </a:r>
          </a:p>
          <a:p>
            <a:pPr lvl="0" algn="ctr"/>
            <a:r>
              <a:rPr lang="es-ES" sz="2400" b="1" dirty="0">
                <a:solidFill>
                  <a:schemeClr val="tx2"/>
                </a:solidFill>
                <a:latin typeface="Century Gothic" pitchFamily="34" charset="0"/>
              </a:rPr>
              <a:t>Centro de estudios en lectura y escritura</a:t>
            </a:r>
          </a:p>
          <a:p>
            <a:pPr lvl="0" algn="ctr"/>
            <a:endParaRPr lang="es-ES" sz="2400" b="1" dirty="0">
              <a:solidFill>
                <a:schemeClr val="tx2"/>
              </a:solidFill>
              <a:latin typeface="Century Gothic" pitchFamily="34" charset="0"/>
            </a:endParaRPr>
          </a:p>
          <a:p>
            <a:pPr algn="ctr"/>
            <a:endParaRPr lang="es-ES" sz="2200" b="1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59632" y="1923678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rgbClr val="FFFFFF"/>
                </a:solidFill>
                <a:latin typeface="Century Gothic"/>
                <a:cs typeface="Century Gothic"/>
              </a:rPr>
              <a:t> </a:t>
            </a:r>
            <a:br>
              <a:rPr lang="es-ES" sz="1600" dirty="0">
                <a:solidFill>
                  <a:srgbClr val="FFFFFF"/>
                </a:solidFill>
                <a:latin typeface="Century Gothic"/>
                <a:cs typeface="Century Gothic"/>
              </a:rPr>
            </a:br>
            <a:endParaRPr lang="es-ES" sz="16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9512" y="263156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2400" b="1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ctr"/>
            <a:r>
              <a:rPr lang="es-CO" sz="2400" b="1" dirty="0">
                <a:solidFill>
                  <a:schemeClr val="bg1"/>
                </a:solidFill>
              </a:rPr>
              <a:t>Estructura retórica </a:t>
            </a:r>
            <a:r>
              <a:rPr lang="es-CO" sz="2400" b="1" dirty="0" smtClean="0">
                <a:solidFill>
                  <a:schemeClr val="bg1"/>
                </a:solidFill>
              </a:rPr>
              <a:t>del </a:t>
            </a:r>
            <a:r>
              <a:rPr lang="es-CO" sz="2400" b="1" dirty="0" smtClean="0">
                <a:solidFill>
                  <a:schemeClr val="bg1"/>
                </a:solidFill>
              </a:rPr>
              <a:t>resumen, la introducción</a:t>
            </a:r>
            <a:endParaRPr lang="es-CO" sz="2400" b="1" dirty="0" smtClean="0">
              <a:solidFill>
                <a:schemeClr val="bg1"/>
              </a:solidFill>
            </a:endParaRPr>
          </a:p>
          <a:p>
            <a:pPr algn="ctr"/>
            <a:r>
              <a:rPr lang="es-CO" sz="2400" b="1" dirty="0" smtClean="0">
                <a:solidFill>
                  <a:schemeClr val="bg1"/>
                </a:solidFill>
              </a:rPr>
              <a:t>y el desarrollo de </a:t>
            </a:r>
            <a:r>
              <a:rPr lang="es-CO" sz="2400" b="1" dirty="0" smtClean="0">
                <a:solidFill>
                  <a:schemeClr val="bg1"/>
                </a:solidFill>
              </a:rPr>
              <a:t>los artículos y ensayos académicos  </a:t>
            </a:r>
            <a:endParaRPr lang="es-CO" sz="2400" dirty="0">
              <a:solidFill>
                <a:schemeClr val="bg1"/>
              </a:solidFill>
            </a:endParaRPr>
          </a:p>
          <a:p>
            <a:pPr algn="ctr"/>
            <a:endParaRPr lang="es-ES" sz="24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922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mbinar 3"/>
          <p:cNvSpPr/>
          <p:nvPr/>
        </p:nvSpPr>
        <p:spPr>
          <a:xfrm>
            <a:off x="2584435" y="1386730"/>
            <a:ext cx="4288511" cy="3423042"/>
          </a:xfrm>
          <a:prstGeom prst="flowChartMerg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 dirty="0"/>
          </a:p>
        </p:txBody>
      </p:sp>
      <p:sp>
        <p:nvSpPr>
          <p:cNvPr id="21" name="Rectángulo 20"/>
          <p:cNvSpPr/>
          <p:nvPr/>
        </p:nvSpPr>
        <p:spPr>
          <a:xfrm>
            <a:off x="5080466" y="4374771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50" b="1" dirty="0">
                <a:latin typeface="+mj-lt"/>
              </a:rPr>
              <a:t>Figura </a:t>
            </a:r>
            <a:r>
              <a:rPr lang="es-CO" sz="1050" b="1" dirty="0" smtClean="0">
                <a:latin typeface="+mj-lt"/>
              </a:rPr>
              <a:t>1</a:t>
            </a:r>
            <a:r>
              <a:rPr lang="es-CO" sz="1050" dirty="0" smtClean="0">
                <a:latin typeface="+mj-lt"/>
              </a:rPr>
              <a:t>. </a:t>
            </a:r>
            <a:r>
              <a:rPr lang="es-CO" sz="1050" dirty="0">
                <a:latin typeface="+mj-lt"/>
              </a:rPr>
              <a:t>Estructura retórica de la introducción del </a:t>
            </a:r>
            <a:r>
              <a:rPr lang="es-CO" sz="1050" dirty="0" smtClean="0">
                <a:latin typeface="+mj-lt"/>
              </a:rPr>
              <a:t>artículo académico.</a:t>
            </a:r>
            <a:endParaRPr lang="es-CO" sz="1050" dirty="0">
              <a:latin typeface="+mj-lt"/>
            </a:endParaRPr>
          </a:p>
          <a:p>
            <a:r>
              <a:rPr lang="es-CO" sz="1050" b="1" dirty="0">
                <a:latin typeface="+mj-lt"/>
              </a:rPr>
              <a:t>Fuente</a:t>
            </a:r>
            <a:r>
              <a:rPr lang="es-CO" sz="1050" dirty="0">
                <a:latin typeface="+mj-lt"/>
              </a:rPr>
              <a:t>: </a:t>
            </a:r>
            <a:r>
              <a:rPr lang="es-CO" sz="1050" dirty="0" smtClean="0">
                <a:latin typeface="+mj-lt"/>
              </a:rPr>
              <a:t>Elaboración propia</a:t>
            </a:r>
            <a:r>
              <a:rPr lang="es-CO" sz="1050" dirty="0">
                <a:latin typeface="+mj-lt"/>
              </a:rPr>
              <a:t>.</a:t>
            </a:r>
          </a:p>
        </p:txBody>
      </p:sp>
      <p:sp>
        <p:nvSpPr>
          <p:cNvPr id="23" name="CuadroTexto 22"/>
          <p:cNvSpPr txBox="1"/>
          <p:nvPr/>
        </p:nvSpPr>
        <p:spPr>
          <a:xfrm rot="3478912">
            <a:off x="2290615" y="3071520"/>
            <a:ext cx="25008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25" dirty="0">
                <a:solidFill>
                  <a:srgbClr val="010066"/>
                </a:solidFill>
                <a:latin typeface="+mj-lt"/>
                <a:cs typeface="Arial" panose="020B0604020202020204" pitchFamily="34" charset="0"/>
              </a:rPr>
              <a:t>Pirámide invertida: </a:t>
            </a:r>
          </a:p>
          <a:p>
            <a:pPr algn="ctr"/>
            <a:r>
              <a:rPr lang="es-CO" sz="825" dirty="0">
                <a:solidFill>
                  <a:srgbClr val="010066"/>
                </a:solidFill>
                <a:latin typeface="+mj-lt"/>
                <a:cs typeface="Arial" panose="020B0604020202020204" pitchFamily="34" charset="0"/>
              </a:rPr>
              <a:t>de lo general a lo particular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9470" y="1037825"/>
            <a:ext cx="1558440" cy="3231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s-CO" sz="1500" dirty="0">
                <a:solidFill>
                  <a:srgbClr val="CB7A12"/>
                </a:solidFill>
                <a:cs typeface="Arial" panose="020B0604020202020204" pitchFamily="34" charset="0"/>
              </a:rPr>
              <a:t>Título del </a:t>
            </a:r>
            <a:r>
              <a:rPr lang="es-CO" sz="1500" dirty="0" smtClean="0">
                <a:solidFill>
                  <a:srgbClr val="CB7A12"/>
                </a:solidFill>
                <a:cs typeface="Arial" panose="020B0604020202020204" pitchFamily="34" charset="0"/>
              </a:rPr>
              <a:t>artículo</a:t>
            </a:r>
            <a:endParaRPr lang="es-CO" sz="1500" dirty="0">
              <a:solidFill>
                <a:srgbClr val="CB7A12"/>
              </a:solidFill>
              <a:cs typeface="Arial" panose="020B060402020202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555055" y="1534751"/>
            <a:ext cx="2980765" cy="1089694"/>
          </a:xfrm>
          <a:prstGeom prst="roundRect">
            <a:avLst/>
          </a:prstGeom>
          <a:ln w="19050">
            <a:solidFill>
              <a:srgbClr val="CB7A1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ángulo 11"/>
          <p:cNvSpPr/>
          <p:nvPr/>
        </p:nvSpPr>
        <p:spPr>
          <a:xfrm>
            <a:off x="578445" y="1527375"/>
            <a:ext cx="2957375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B7A12"/>
              </a:buClr>
            </a:pPr>
            <a:r>
              <a:rPr lang="es-CO" sz="950" b="1" dirty="0" smtClean="0">
                <a:latin typeface="+mj-lt"/>
                <a:cs typeface="Arial" panose="020B0604020202020204" pitchFamily="34" charset="0"/>
              </a:rPr>
              <a:t>Paso 1. </a:t>
            </a:r>
            <a:r>
              <a:rPr lang="es-CO" sz="950" dirty="0" smtClean="0">
                <a:latin typeface="+mj-lt"/>
                <a:cs typeface="Arial" panose="020B0604020202020204" pitchFamily="34" charset="0"/>
              </a:rPr>
              <a:t>Se </a:t>
            </a:r>
            <a:r>
              <a:rPr lang="es-CO" sz="950" dirty="0">
                <a:latin typeface="+mj-lt"/>
                <a:cs typeface="Arial" panose="020B0604020202020204" pitchFamily="34" charset="0"/>
              </a:rPr>
              <a:t>plantea el tema general, destacando su relevancia </a:t>
            </a:r>
            <a:r>
              <a:rPr lang="es-CO" sz="950" dirty="0" smtClean="0">
                <a:latin typeface="+mj-lt"/>
                <a:cs typeface="Arial" panose="020B0604020202020204" pitchFamily="34" charset="0"/>
              </a:rPr>
              <a:t>o </a:t>
            </a:r>
            <a:r>
              <a:rPr lang="es-CO" sz="950" dirty="0">
                <a:latin typeface="+mj-lt"/>
                <a:cs typeface="Arial" panose="020B0604020202020204" pitchFamily="34" charset="0"/>
              </a:rPr>
              <a:t>importancia dentro del </a:t>
            </a:r>
            <a:r>
              <a:rPr lang="es-CO" sz="950" dirty="0" smtClean="0">
                <a:latin typeface="+mj-lt"/>
                <a:cs typeface="Arial" panose="020B0604020202020204" pitchFamily="34" charset="0"/>
              </a:rPr>
              <a:t>área de estudio.</a:t>
            </a:r>
          </a:p>
          <a:p>
            <a:pPr>
              <a:buClr>
                <a:srgbClr val="CB7A12"/>
              </a:buClr>
            </a:pPr>
            <a:r>
              <a:rPr lang="es-CO" sz="950" b="1" dirty="0" smtClean="0">
                <a:latin typeface="+mj-lt"/>
                <a:cs typeface="Arial" panose="020B0604020202020204" pitchFamily="34" charset="0"/>
              </a:rPr>
              <a:t>Paso 2</a:t>
            </a:r>
            <a:r>
              <a:rPr lang="es-CO" sz="950" b="1" dirty="0">
                <a:latin typeface="+mj-lt"/>
                <a:cs typeface="Arial" panose="020B0604020202020204" pitchFamily="34" charset="0"/>
              </a:rPr>
              <a:t>. </a:t>
            </a:r>
            <a:r>
              <a:rPr lang="es-CO" sz="950" dirty="0" smtClean="0">
                <a:latin typeface="+mj-lt"/>
                <a:cs typeface="Arial" panose="020B0604020202020204" pitchFamily="34" charset="0"/>
              </a:rPr>
              <a:t>Se </a:t>
            </a:r>
            <a:r>
              <a:rPr lang="es-CO" sz="950" dirty="0">
                <a:latin typeface="+mj-lt"/>
                <a:cs typeface="Arial" panose="020B0604020202020204" pitchFamily="34" charset="0"/>
              </a:rPr>
              <a:t>enuncia el conocimiento existente sobre el </a:t>
            </a:r>
            <a:r>
              <a:rPr lang="es-CO" sz="950" dirty="0" smtClean="0">
                <a:latin typeface="+mj-lt"/>
                <a:cs typeface="Arial" panose="020B0604020202020204" pitchFamily="34" charset="0"/>
              </a:rPr>
              <a:t>tema </a:t>
            </a:r>
            <a:r>
              <a:rPr lang="es-CO" sz="950" dirty="0">
                <a:latin typeface="+mj-lt"/>
                <a:cs typeface="Arial" panose="020B0604020202020204" pitchFamily="34" charset="0"/>
              </a:rPr>
              <a:t>objeto de estudio o problema central de la </a:t>
            </a:r>
            <a:r>
              <a:rPr lang="es-CO" sz="950" dirty="0" smtClean="0">
                <a:latin typeface="+mj-lt"/>
                <a:cs typeface="Arial" panose="020B0604020202020204" pitchFamily="34" charset="0"/>
              </a:rPr>
              <a:t>investigación.</a:t>
            </a:r>
          </a:p>
          <a:p>
            <a:pPr>
              <a:buClr>
                <a:srgbClr val="CB7A12"/>
              </a:buClr>
            </a:pPr>
            <a:r>
              <a:rPr lang="es-CO" sz="950" b="1" dirty="0">
                <a:latin typeface="+mj-lt"/>
                <a:cs typeface="Arial" panose="020B0604020202020204" pitchFamily="34" charset="0"/>
              </a:rPr>
              <a:t>Paso 3. </a:t>
            </a:r>
            <a:r>
              <a:rPr lang="es-CO" sz="950" dirty="0" smtClean="0">
                <a:latin typeface="+mj-lt"/>
                <a:cs typeface="Arial" panose="020B0604020202020204" pitchFamily="34" charset="0"/>
              </a:rPr>
              <a:t>Se </a:t>
            </a:r>
            <a:r>
              <a:rPr lang="es-CO" sz="950" dirty="0">
                <a:latin typeface="+mj-lt"/>
                <a:cs typeface="Arial" panose="020B0604020202020204" pitchFamily="34" charset="0"/>
              </a:rPr>
              <a:t>revisan aspectos específicos del conocimiento existente sobre el tema (o </a:t>
            </a:r>
            <a:r>
              <a:rPr lang="es-CO" sz="950" dirty="0" smtClean="0">
                <a:latin typeface="+mj-lt"/>
                <a:cs typeface="Arial" panose="020B0604020202020204" pitchFamily="34" charset="0"/>
              </a:rPr>
              <a:t>problema </a:t>
            </a:r>
            <a:r>
              <a:rPr lang="es-CO" sz="950" dirty="0">
                <a:latin typeface="+mj-lt"/>
                <a:cs typeface="Arial" panose="020B0604020202020204" pitchFamily="34" charset="0"/>
              </a:rPr>
              <a:t>objeto de estudio).</a:t>
            </a:r>
          </a:p>
          <a:p>
            <a:pPr>
              <a:buClr>
                <a:srgbClr val="CB7A12"/>
              </a:buClr>
            </a:pPr>
            <a:endParaRPr lang="es-CO" sz="1050" b="1" dirty="0" smtClean="0">
              <a:latin typeface="+mj-lt"/>
              <a:cs typeface="Arial" panose="020B0604020202020204" pitchFamily="34" charset="0"/>
            </a:endParaRPr>
          </a:p>
          <a:p>
            <a:pPr>
              <a:buClr>
                <a:srgbClr val="CB7A12"/>
              </a:buClr>
            </a:pPr>
            <a:endParaRPr lang="es-CO" sz="105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5663885" y="2646719"/>
            <a:ext cx="2879318" cy="1084224"/>
          </a:xfrm>
          <a:prstGeom prst="roundRect">
            <a:avLst/>
          </a:prstGeom>
          <a:ln w="19050">
            <a:solidFill>
              <a:srgbClr val="CB7A1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CuadroTexto 24"/>
          <p:cNvSpPr txBox="1"/>
          <p:nvPr/>
        </p:nvSpPr>
        <p:spPr>
          <a:xfrm>
            <a:off x="5659154" y="2648014"/>
            <a:ext cx="3089262" cy="12234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CB7A12"/>
              </a:buClr>
            </a:pPr>
            <a:r>
              <a:rPr lang="es-CO" sz="1050" b="1" dirty="0">
                <a:latin typeface="+mj-lt"/>
                <a:cs typeface="Arial" panose="020B0604020202020204" pitchFamily="34" charset="0"/>
              </a:rPr>
              <a:t>Paso </a:t>
            </a:r>
            <a:r>
              <a:rPr lang="es-CO" sz="1050" b="1" dirty="0" smtClean="0">
                <a:latin typeface="+mj-lt"/>
                <a:cs typeface="Arial" panose="020B0604020202020204" pitchFamily="34" charset="0"/>
              </a:rPr>
              <a:t>1a.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 Contraargumentar.</a:t>
            </a:r>
          </a:p>
          <a:p>
            <a:pPr>
              <a:buClr>
                <a:srgbClr val="CB7A12"/>
              </a:buClr>
            </a:pPr>
            <a:r>
              <a:rPr lang="es-CO" sz="1050" b="1" dirty="0">
                <a:latin typeface="+mj-lt"/>
                <a:cs typeface="Arial" panose="020B0604020202020204" pitchFamily="34" charset="0"/>
              </a:rPr>
              <a:t>Paso </a:t>
            </a:r>
            <a:r>
              <a:rPr lang="es-CO" sz="1050" b="1" dirty="0" smtClean="0">
                <a:latin typeface="+mj-lt"/>
                <a:cs typeface="Arial" panose="020B0604020202020204" pitchFamily="34" charset="0"/>
              </a:rPr>
              <a:t>1b.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Se indica un vacío sobre el tema (algo que no ha sido estudiado suficientemente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).</a:t>
            </a:r>
          </a:p>
          <a:p>
            <a:pPr>
              <a:buClr>
                <a:srgbClr val="CB7A12"/>
              </a:buClr>
            </a:pPr>
            <a:r>
              <a:rPr lang="es-CO" sz="1050" b="1" dirty="0">
                <a:latin typeface="+mj-lt"/>
                <a:cs typeface="Arial" panose="020B0604020202020204" pitchFamily="34" charset="0"/>
              </a:rPr>
              <a:t>Paso </a:t>
            </a:r>
            <a:r>
              <a:rPr lang="es-CO" sz="1050" b="1" dirty="0" smtClean="0">
                <a:latin typeface="+mj-lt"/>
                <a:cs typeface="Arial" panose="020B0604020202020204" pitchFamily="34" charset="0"/>
              </a:rPr>
              <a:t>2.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 Formulación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de preguntas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pertinentes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al tópico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objeto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de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estudio. </a:t>
            </a:r>
            <a:endParaRPr lang="es-CO" sz="1050" dirty="0">
              <a:latin typeface="+mj-lt"/>
              <a:cs typeface="Arial" panose="020B0604020202020204" pitchFamily="34" charset="0"/>
            </a:endParaRPr>
          </a:p>
          <a:p>
            <a:pPr algn="just">
              <a:buClr>
                <a:srgbClr val="CB7A12"/>
              </a:buClr>
            </a:pPr>
            <a:r>
              <a:rPr lang="es-CO" sz="1050" b="1" dirty="0" smtClean="0">
                <a:latin typeface="+mj-lt"/>
                <a:cs typeface="Arial" panose="020B0604020202020204" pitchFamily="34" charset="0"/>
              </a:rPr>
              <a:t>Paso 3.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 Seguir una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línea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de investigación existente.</a:t>
            </a:r>
            <a:endParaRPr lang="es-CO" sz="1050" dirty="0">
              <a:latin typeface="+mj-lt"/>
              <a:cs typeface="Arial" panose="020B0604020202020204" pitchFamily="34" charset="0"/>
            </a:endParaRPr>
          </a:p>
          <a:p>
            <a:pPr>
              <a:buClr>
                <a:srgbClr val="CB7A12"/>
              </a:buClr>
            </a:pPr>
            <a:endParaRPr lang="es-CO" sz="105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925344" y="3822057"/>
            <a:ext cx="3361807" cy="794097"/>
          </a:xfrm>
          <a:prstGeom prst="roundRect">
            <a:avLst/>
          </a:prstGeom>
          <a:ln w="19050">
            <a:solidFill>
              <a:srgbClr val="CB7A1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CuadroTexto 28"/>
          <p:cNvSpPr txBox="1"/>
          <p:nvPr/>
        </p:nvSpPr>
        <p:spPr>
          <a:xfrm>
            <a:off x="925343" y="3862050"/>
            <a:ext cx="342547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B7A12"/>
              </a:buClr>
            </a:pPr>
            <a:r>
              <a:rPr lang="es-CO" sz="1050" b="1" dirty="0" smtClean="0">
                <a:latin typeface="+mj-lt"/>
                <a:cs typeface="Arial" panose="020B0604020202020204" pitchFamily="34" charset="0"/>
              </a:rPr>
              <a:t>Paso 1a.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Justificación u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objetivos de la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investigación.</a:t>
            </a:r>
          </a:p>
          <a:p>
            <a:pPr>
              <a:buClr>
                <a:srgbClr val="CB7A12"/>
              </a:buClr>
            </a:pPr>
            <a:r>
              <a:rPr lang="es-CO" sz="1050" b="1" dirty="0">
                <a:cs typeface="Arial" panose="020B0604020202020204" pitchFamily="34" charset="0"/>
              </a:rPr>
              <a:t>Paso </a:t>
            </a:r>
            <a:r>
              <a:rPr lang="es-CO" sz="1050" b="1" dirty="0" smtClean="0">
                <a:cs typeface="Arial" panose="020B0604020202020204" pitchFamily="34" charset="0"/>
              </a:rPr>
              <a:t>1b.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Aspectos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temáticos a considerar en el trabajo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CB7A12"/>
              </a:buClr>
            </a:pPr>
            <a:r>
              <a:rPr lang="es-CO" sz="1050" b="1" dirty="0" smtClean="0">
                <a:latin typeface="+mj-lt"/>
                <a:cs typeface="Arial" panose="020B0604020202020204" pitchFamily="34" charset="0"/>
              </a:rPr>
              <a:t>Paso 2.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Anunciar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los hallazgos principales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(o indicar la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metodología del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trabajo). </a:t>
            </a:r>
            <a:r>
              <a:rPr lang="es-CO" sz="1050" b="1" dirty="0" smtClean="0">
                <a:latin typeface="+mj-lt"/>
                <a:cs typeface="Arial" panose="020B0604020202020204" pitchFamily="34" charset="0"/>
              </a:rPr>
              <a:t>Paso 3.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Organización del trabajo.</a:t>
            </a:r>
            <a:endParaRPr lang="es-CO" sz="1050" dirty="0">
              <a:latin typeface="+mj-lt"/>
              <a:cs typeface="Arial" panose="020B0604020202020204" pitchFamily="34" charset="0"/>
            </a:endParaRPr>
          </a:p>
          <a:p>
            <a:pPr>
              <a:buClr>
                <a:srgbClr val="CB7A12"/>
              </a:buClr>
            </a:pPr>
            <a:endParaRPr lang="es-CO" sz="1050" dirty="0" smtClean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9" name="Conector recto 18"/>
          <p:cNvCxnSpPr/>
          <p:nvPr/>
        </p:nvCxnSpPr>
        <p:spPr>
          <a:xfrm>
            <a:off x="3665430" y="2602116"/>
            <a:ext cx="1993724" cy="0"/>
          </a:xfrm>
          <a:prstGeom prst="line">
            <a:avLst/>
          </a:prstGeom>
          <a:ln>
            <a:solidFill>
              <a:srgbClr val="CB7A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125682" y="3724410"/>
            <a:ext cx="1206017" cy="0"/>
          </a:xfrm>
          <a:prstGeom prst="line">
            <a:avLst/>
          </a:prstGeom>
          <a:ln>
            <a:solidFill>
              <a:srgbClr val="CB7A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025074" y="1283957"/>
            <a:ext cx="1758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smtClean="0"/>
              <a:t>1. Territorio </a:t>
            </a:r>
            <a:r>
              <a:rPr lang="es-VE" sz="1200" b="1" dirty="0"/>
              <a:t>temático</a:t>
            </a:r>
            <a:endParaRPr lang="en-US" sz="12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973344" y="2387650"/>
            <a:ext cx="259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/>
              <a:t>2. </a:t>
            </a:r>
            <a:r>
              <a:rPr lang="es-VE" sz="1200" b="1" dirty="0"/>
              <a:t>Establecimiento </a:t>
            </a:r>
            <a:r>
              <a:rPr lang="es-VE" sz="1200" b="1" dirty="0" smtClean="0"/>
              <a:t>del </a:t>
            </a:r>
            <a:r>
              <a:rPr lang="es-VE" sz="1200" b="1" dirty="0"/>
              <a:t>nicho</a:t>
            </a:r>
            <a:endParaRPr lang="en-US" sz="12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52031" y="3545058"/>
            <a:ext cx="315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/>
              <a:t>3</a:t>
            </a:r>
            <a:r>
              <a:rPr lang="es-VE" sz="1200" b="1" dirty="0" smtClean="0"/>
              <a:t>. </a:t>
            </a:r>
            <a:r>
              <a:rPr lang="es-VE" sz="1200" b="1" dirty="0"/>
              <a:t>Ocupación del nicho</a:t>
            </a:r>
            <a:endParaRPr lang="en-US" sz="1200" b="1" dirty="0"/>
          </a:p>
        </p:txBody>
      </p:sp>
      <p:sp>
        <p:nvSpPr>
          <p:cNvPr id="24" name="Rectángulo 23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28" name="Imagen 27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31" name="CuadroTexto 30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1499048" y="122559"/>
            <a:ext cx="6459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  <a:cs typeface="Arial" panose="020B0604020202020204" pitchFamily="34" charset="0"/>
              </a:rPr>
              <a:t>Esquema de las </a:t>
            </a:r>
            <a:r>
              <a:rPr lang="es-CO" dirty="0">
                <a:solidFill>
                  <a:schemeClr val="bg1"/>
                </a:solidFill>
                <a:cs typeface="Arial" panose="020B0604020202020204" pitchFamily="34" charset="0"/>
              </a:rPr>
              <a:t>tres </a:t>
            </a:r>
            <a:r>
              <a:rPr lang="es-CO" dirty="0" smtClean="0">
                <a:solidFill>
                  <a:schemeClr val="bg1"/>
                </a:solidFill>
                <a:cs typeface="Arial" panose="020B0604020202020204" pitchFamily="34" charset="0"/>
              </a:rPr>
              <a:t>movidas retóricas </a:t>
            </a:r>
            <a:r>
              <a:rPr lang="es-CO" dirty="0">
                <a:solidFill>
                  <a:schemeClr val="bg1"/>
                </a:solidFill>
                <a:cs typeface="Arial" panose="020B0604020202020204" pitchFamily="34" charset="0"/>
              </a:rPr>
              <a:t>(funciones comunicativas) con sus respectivos pasos</a:t>
            </a:r>
          </a:p>
        </p:txBody>
      </p:sp>
    </p:spTree>
    <p:extLst>
      <p:ext uri="{BB962C8B-B14F-4D97-AF65-F5344CB8AC3E}">
        <p14:creationId xmlns:p14="http://schemas.microsoft.com/office/powerpoint/2010/main" val="23517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3" grpId="0"/>
      <p:bldP spid="2" grpId="0" animBg="1"/>
      <p:bldP spid="12" grpId="0"/>
      <p:bldP spid="25" grpId="0"/>
      <p:bldP spid="29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mbinar 3"/>
          <p:cNvSpPr/>
          <p:nvPr/>
        </p:nvSpPr>
        <p:spPr>
          <a:xfrm>
            <a:off x="2584435" y="1386730"/>
            <a:ext cx="4288511" cy="3423042"/>
          </a:xfrm>
          <a:prstGeom prst="flowChartMerg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 dirty="0"/>
          </a:p>
        </p:txBody>
      </p:sp>
      <p:sp>
        <p:nvSpPr>
          <p:cNvPr id="21" name="Rectángulo 20"/>
          <p:cNvSpPr/>
          <p:nvPr/>
        </p:nvSpPr>
        <p:spPr>
          <a:xfrm>
            <a:off x="5080466" y="4374771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50" b="1" dirty="0">
                <a:latin typeface="+mj-lt"/>
              </a:rPr>
              <a:t>Figura </a:t>
            </a:r>
            <a:r>
              <a:rPr lang="es-CO" sz="1050" b="1" dirty="0" smtClean="0">
                <a:latin typeface="+mj-lt"/>
              </a:rPr>
              <a:t>2</a:t>
            </a:r>
            <a:r>
              <a:rPr lang="es-CO" sz="1050" dirty="0" smtClean="0">
                <a:latin typeface="+mj-lt"/>
              </a:rPr>
              <a:t>. </a:t>
            </a:r>
            <a:r>
              <a:rPr lang="es-CO" sz="1050" dirty="0">
                <a:latin typeface="+mj-lt"/>
              </a:rPr>
              <a:t>Estructura retórica de la introducción del ensayo.</a:t>
            </a:r>
          </a:p>
          <a:p>
            <a:r>
              <a:rPr lang="es-CO" sz="1050" b="1" dirty="0">
                <a:latin typeface="+mj-lt"/>
              </a:rPr>
              <a:t>Fuente</a:t>
            </a:r>
            <a:r>
              <a:rPr lang="es-CO" sz="1050" dirty="0">
                <a:latin typeface="+mj-lt"/>
              </a:rPr>
              <a:t>: </a:t>
            </a:r>
            <a:r>
              <a:rPr lang="es-CO" sz="1050" dirty="0" smtClean="0">
                <a:latin typeface="+mj-lt"/>
              </a:rPr>
              <a:t>Elaboración propia</a:t>
            </a:r>
            <a:r>
              <a:rPr lang="es-CO" sz="1050" dirty="0">
                <a:latin typeface="+mj-lt"/>
              </a:rPr>
              <a:t>.</a:t>
            </a:r>
          </a:p>
        </p:txBody>
      </p:sp>
      <p:sp>
        <p:nvSpPr>
          <p:cNvPr id="23" name="CuadroTexto 22"/>
          <p:cNvSpPr txBox="1"/>
          <p:nvPr/>
        </p:nvSpPr>
        <p:spPr>
          <a:xfrm rot="3478912">
            <a:off x="2290615" y="3071520"/>
            <a:ext cx="25008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25" dirty="0">
                <a:solidFill>
                  <a:srgbClr val="010066"/>
                </a:solidFill>
                <a:latin typeface="+mj-lt"/>
                <a:cs typeface="Arial" panose="020B0604020202020204" pitchFamily="34" charset="0"/>
              </a:rPr>
              <a:t>Pirámide invertida: </a:t>
            </a:r>
          </a:p>
          <a:p>
            <a:pPr algn="ctr"/>
            <a:r>
              <a:rPr lang="es-CO" sz="825" dirty="0">
                <a:solidFill>
                  <a:srgbClr val="010066"/>
                </a:solidFill>
                <a:latin typeface="+mj-lt"/>
                <a:cs typeface="Arial" panose="020B0604020202020204" pitchFamily="34" charset="0"/>
              </a:rPr>
              <a:t>de lo general a lo particular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74829" y="1037825"/>
            <a:ext cx="1507720" cy="3231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s-CO" sz="1500" dirty="0">
                <a:solidFill>
                  <a:srgbClr val="CB7A12"/>
                </a:solidFill>
                <a:cs typeface="Arial" panose="020B0604020202020204" pitchFamily="34" charset="0"/>
              </a:rPr>
              <a:t>Título del ensayo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685843" y="1627221"/>
            <a:ext cx="2980765" cy="1089694"/>
          </a:xfrm>
          <a:prstGeom prst="roundRect">
            <a:avLst/>
          </a:prstGeom>
          <a:ln w="19050">
            <a:solidFill>
              <a:srgbClr val="CB7A1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ángulo 11"/>
          <p:cNvSpPr/>
          <p:nvPr/>
        </p:nvSpPr>
        <p:spPr>
          <a:xfrm>
            <a:off x="685843" y="1649594"/>
            <a:ext cx="300726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plantea el tema general del ensayo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ofrecen generalizaciones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contextualiza al lector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destaca la importancia del tema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citan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fuentes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(citas directas/indirectas)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Conceptualizaciones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(definiciones/precisiones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)</a:t>
            </a:r>
            <a:endParaRPr lang="en-US" sz="1050" dirty="0">
              <a:latin typeface="+mj-lt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5512208" y="2659236"/>
            <a:ext cx="2879318" cy="1084224"/>
          </a:xfrm>
          <a:prstGeom prst="roundRect">
            <a:avLst/>
          </a:prstGeom>
          <a:ln w="19050">
            <a:solidFill>
              <a:srgbClr val="CB7A1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CuadroTexto 24"/>
          <p:cNvSpPr txBox="1"/>
          <p:nvPr/>
        </p:nvSpPr>
        <p:spPr>
          <a:xfrm>
            <a:off x="5569357" y="2685663"/>
            <a:ext cx="2962680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explicita el tópico específico del ensayo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indica un vacío sobre el tema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Justificaciones positivas con respecto </a:t>
            </a:r>
            <a:r>
              <a:rPr lang="es-CO" sz="1050" dirty="0" smtClean="0">
                <a:latin typeface="+mj-lt"/>
                <a:cs typeface="Arial" panose="020B0604020202020204" pitchFamily="34" charset="0"/>
              </a:rPr>
              <a:t>al tema </a:t>
            </a:r>
            <a:r>
              <a:rPr lang="es-CO" sz="1050" dirty="0">
                <a:latin typeface="+mj-lt"/>
                <a:cs typeface="Arial" panose="020B0604020202020204" pitchFamily="34" charset="0"/>
              </a:rPr>
              <a:t>del ensayo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citan fuentes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plantean preguntas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925344" y="3822057"/>
            <a:ext cx="3361807" cy="794097"/>
          </a:xfrm>
          <a:prstGeom prst="roundRect">
            <a:avLst/>
          </a:prstGeom>
          <a:ln w="19050">
            <a:solidFill>
              <a:srgbClr val="CB7A1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CuadroTexto 28"/>
          <p:cNvSpPr txBox="1"/>
          <p:nvPr/>
        </p:nvSpPr>
        <p:spPr>
          <a:xfrm>
            <a:off x="1065756" y="3862050"/>
            <a:ext cx="3059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indican los objetivos/propósitos comunicativos del autor del texto</a:t>
            </a:r>
          </a:p>
          <a:p>
            <a:pPr marL="214313" indent="-214313">
              <a:buClr>
                <a:srgbClr val="CB7A12"/>
              </a:buClr>
              <a:buFont typeface="Wingdings" panose="05000000000000000000" pitchFamily="2" charset="2"/>
              <a:buChar char="ü"/>
            </a:pPr>
            <a:r>
              <a:rPr lang="es-CO" sz="1050" dirty="0">
                <a:latin typeface="+mj-lt"/>
                <a:cs typeface="Arial" panose="020B0604020202020204" pitchFamily="34" charset="0"/>
              </a:rPr>
              <a:t>Se informa al lector sobre la estructura temática del ensayo 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3693104" y="2482746"/>
            <a:ext cx="1993724" cy="0"/>
          </a:xfrm>
          <a:prstGeom prst="line">
            <a:avLst/>
          </a:prstGeom>
          <a:ln>
            <a:solidFill>
              <a:srgbClr val="CB7A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125682" y="3724410"/>
            <a:ext cx="1206017" cy="0"/>
          </a:xfrm>
          <a:prstGeom prst="line">
            <a:avLst/>
          </a:prstGeom>
          <a:ln>
            <a:solidFill>
              <a:srgbClr val="CB7A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85843" y="1350222"/>
            <a:ext cx="17584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350" b="1" dirty="0"/>
              <a:t>1.- Territorio temático</a:t>
            </a:r>
            <a:endParaRPr lang="en-US" sz="135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998481" y="2387650"/>
            <a:ext cx="2598691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75" b="1" dirty="0"/>
              <a:t>2.-  Establecimiento </a:t>
            </a:r>
            <a:r>
              <a:rPr lang="es-VE" sz="1275" b="1" dirty="0" smtClean="0"/>
              <a:t>del </a:t>
            </a:r>
            <a:r>
              <a:rPr lang="es-VE" sz="1275" b="1" dirty="0"/>
              <a:t>nicho</a:t>
            </a:r>
            <a:endParaRPr lang="en-US" sz="1275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52562" y="3539306"/>
            <a:ext cx="3150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350" b="1" dirty="0"/>
              <a:t>3.-  Ocupación del nicho</a:t>
            </a:r>
            <a:endParaRPr lang="en-US" sz="1350" b="1" dirty="0"/>
          </a:p>
        </p:txBody>
      </p:sp>
      <p:sp>
        <p:nvSpPr>
          <p:cNvPr id="24" name="Rectángulo 23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28" name="Imagen 27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31" name="CuadroTexto 30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1499048" y="122559"/>
            <a:ext cx="6459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  <a:cs typeface="Arial" panose="020B0604020202020204" pitchFamily="34" charset="0"/>
              </a:rPr>
              <a:t>Esquema de las </a:t>
            </a:r>
            <a:r>
              <a:rPr lang="es-CO" dirty="0">
                <a:solidFill>
                  <a:schemeClr val="bg1"/>
                </a:solidFill>
                <a:cs typeface="Arial" panose="020B0604020202020204" pitchFamily="34" charset="0"/>
              </a:rPr>
              <a:t>tres </a:t>
            </a:r>
            <a:r>
              <a:rPr lang="es-CO" dirty="0" smtClean="0">
                <a:solidFill>
                  <a:schemeClr val="bg1"/>
                </a:solidFill>
                <a:cs typeface="Arial" panose="020B0604020202020204" pitchFamily="34" charset="0"/>
              </a:rPr>
              <a:t>movidas retóricas </a:t>
            </a:r>
            <a:r>
              <a:rPr lang="es-CO" dirty="0">
                <a:solidFill>
                  <a:schemeClr val="bg1"/>
                </a:solidFill>
                <a:cs typeface="Arial" panose="020B0604020202020204" pitchFamily="34" charset="0"/>
              </a:rPr>
              <a:t>(funciones comunicativas) con sus respectivos pasos</a:t>
            </a:r>
          </a:p>
        </p:txBody>
      </p:sp>
    </p:spTree>
    <p:extLst>
      <p:ext uri="{BB962C8B-B14F-4D97-AF65-F5344CB8AC3E}">
        <p14:creationId xmlns:p14="http://schemas.microsoft.com/office/powerpoint/2010/main" val="21787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3" grpId="0"/>
      <p:bldP spid="2" grpId="0" animBg="1"/>
      <p:bldP spid="12" grpId="0"/>
      <p:bldP spid="25" grpId="0"/>
      <p:bldP spid="29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556056" y="4559494"/>
            <a:ext cx="255156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25" b="1" dirty="0"/>
              <a:t>Figura 3</a:t>
            </a:r>
            <a:r>
              <a:rPr lang="es-CO" sz="1125" dirty="0"/>
              <a:t>. Estructura retórica del ensayo</a:t>
            </a:r>
          </a:p>
          <a:p>
            <a:pPr algn="ctr"/>
            <a:r>
              <a:rPr lang="es-CO" sz="1125" b="1" dirty="0"/>
              <a:t>Fuente</a:t>
            </a:r>
            <a:r>
              <a:rPr lang="es-CO" sz="1125" dirty="0"/>
              <a:t>: </a:t>
            </a:r>
            <a:r>
              <a:rPr lang="es-CO" sz="1125" dirty="0" smtClean="0"/>
              <a:t>Sánchez (2016, p. 51).</a:t>
            </a:r>
            <a:endParaRPr lang="es-CO" sz="1125" dirty="0"/>
          </a:p>
        </p:txBody>
      </p:sp>
      <p:sp>
        <p:nvSpPr>
          <p:cNvPr id="15" name="Trapecio 14"/>
          <p:cNvSpPr/>
          <p:nvPr/>
        </p:nvSpPr>
        <p:spPr>
          <a:xfrm>
            <a:off x="1393778" y="3424355"/>
            <a:ext cx="1615554" cy="751861"/>
          </a:xfrm>
          <a:prstGeom prst="trapezoid">
            <a:avLst>
              <a:gd name="adj" fmla="val 195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2" name="Rectángulo 21"/>
          <p:cNvSpPr/>
          <p:nvPr/>
        </p:nvSpPr>
        <p:spPr>
          <a:xfrm>
            <a:off x="421374" y="1222689"/>
            <a:ext cx="946810" cy="82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" name="Rectángulo 24"/>
          <p:cNvSpPr/>
          <p:nvPr/>
        </p:nvSpPr>
        <p:spPr>
          <a:xfrm>
            <a:off x="405067" y="3396314"/>
            <a:ext cx="946810" cy="82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3" r="9072"/>
          <a:stretch/>
        </p:blipFill>
        <p:spPr>
          <a:xfrm>
            <a:off x="445952" y="540540"/>
            <a:ext cx="2752725" cy="3949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ágrima 5"/>
          <p:cNvSpPr/>
          <p:nvPr/>
        </p:nvSpPr>
        <p:spPr>
          <a:xfrm>
            <a:off x="3480652" y="659799"/>
            <a:ext cx="770510" cy="759092"/>
          </a:xfrm>
          <a:prstGeom prst="teardrop">
            <a:avLst/>
          </a:prstGeom>
          <a:solidFill>
            <a:srgbClr val="00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CuadroTexto 6"/>
          <p:cNvSpPr txBox="1"/>
          <p:nvPr/>
        </p:nvSpPr>
        <p:spPr>
          <a:xfrm>
            <a:off x="4363583" y="591661"/>
            <a:ext cx="46762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00C8D5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 enuncia el tema general</a:t>
            </a:r>
          </a:p>
          <a:p>
            <a:pPr marL="214313" indent="-214313">
              <a:buClr>
                <a:srgbClr val="00C8D5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 aborda el tópico específico</a:t>
            </a:r>
          </a:p>
          <a:p>
            <a:pPr marL="214313" indent="-214313">
              <a:buClr>
                <a:srgbClr val="00C8D5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 explicita la tesis, afirmación central o postura del autor</a:t>
            </a:r>
          </a:p>
          <a:p>
            <a:pPr marL="214313" indent="-214313">
              <a:buClr>
                <a:srgbClr val="00C8D5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 argumenta con respecto a la posición del autor y/o se </a:t>
            </a:r>
            <a:r>
              <a:rPr lang="es-CO" sz="1050" dirty="0" smtClean="0"/>
              <a:t>contraargumenta</a:t>
            </a:r>
          </a:p>
          <a:p>
            <a:pPr marL="214313" indent="-214313">
              <a:buClr>
                <a:srgbClr val="00C8D5"/>
              </a:buClr>
              <a:buFont typeface="Wingdings" panose="05000000000000000000" pitchFamily="2" charset="2"/>
              <a:buChar char="ü"/>
            </a:pPr>
            <a:r>
              <a:rPr lang="es-VE" sz="1050" dirty="0" smtClean="0"/>
              <a:t>Se </a:t>
            </a:r>
            <a:r>
              <a:rPr lang="es-VE" sz="1050" dirty="0"/>
              <a:t>citan algunas fuentes centrales sobre el tema en cuestión</a:t>
            </a:r>
          </a:p>
          <a:p>
            <a:pPr marL="214313" indent="-214313">
              <a:buClr>
                <a:srgbClr val="00C8D5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 establece el alcance y el objetivo central del artículo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367378" y="1756482"/>
            <a:ext cx="467623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u="sng" dirty="0"/>
              <a:t>No incluye la palabra </a:t>
            </a:r>
            <a:r>
              <a:rPr lang="es-VE" sz="1050" i="1" u="sng" dirty="0"/>
              <a:t>desarrollo</a:t>
            </a:r>
            <a:r>
              <a:rPr lang="es-VE" sz="1050" dirty="0"/>
              <a:t>. Simplemente subtitule de acuerdo con los ítems que desea exponer</a:t>
            </a:r>
          </a:p>
          <a:p>
            <a:pPr>
              <a:lnSpc>
                <a:spcPct val="70000"/>
              </a:lnSpc>
            </a:pPr>
            <a:endParaRPr lang="es-VE" sz="1050" dirty="0"/>
          </a:p>
          <a:p>
            <a:r>
              <a:rPr lang="es-VE" sz="1050" dirty="0"/>
              <a:t>En consonancia con los objetivos del autor, esta parte puede incluir aspectos como</a:t>
            </a:r>
          </a:p>
          <a:p>
            <a:endParaRPr lang="es-VE" sz="1050" dirty="0"/>
          </a:p>
          <a:p>
            <a:pPr marL="214313" indent="-214313">
              <a:buClr>
                <a:srgbClr val="436F7B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Profundizar en antecedentes conceptuales</a:t>
            </a:r>
          </a:p>
          <a:p>
            <a:pPr marL="214313" indent="-214313">
              <a:buClr>
                <a:srgbClr val="436F7B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Realizar precisiones teóricas</a:t>
            </a:r>
          </a:p>
          <a:p>
            <a:pPr marL="214313" indent="-214313">
              <a:buClr>
                <a:srgbClr val="436F7B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Señalar perspectivas disciplinares</a:t>
            </a:r>
          </a:p>
          <a:p>
            <a:pPr marL="214313" indent="-214313">
              <a:buClr>
                <a:srgbClr val="436F7B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Ejemplificar, analizar una situación</a:t>
            </a:r>
          </a:p>
          <a:p>
            <a:pPr marL="214313" indent="-214313">
              <a:buClr>
                <a:srgbClr val="436F7B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Ofrecer datos, puntos de vista, razones,</a:t>
            </a:r>
          </a:p>
          <a:p>
            <a:pPr>
              <a:buClr>
                <a:srgbClr val="00C8D5"/>
              </a:buClr>
            </a:pPr>
            <a:r>
              <a:rPr lang="es-VE" sz="1050" dirty="0"/>
              <a:t>       implicaciones, causas/consecuencias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139540" y="2564396"/>
            <a:ext cx="1753856" cy="102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00" dirty="0"/>
              <a:t>El estilo discursivo </a:t>
            </a:r>
          </a:p>
          <a:p>
            <a:pPr algn="ctr"/>
            <a:r>
              <a:rPr lang="es-VE" sz="900" dirty="0"/>
              <a:t>es esencialmente:</a:t>
            </a:r>
          </a:p>
          <a:p>
            <a:pPr algn="ctr">
              <a:lnSpc>
                <a:spcPct val="70000"/>
              </a:lnSpc>
            </a:pPr>
            <a:endParaRPr lang="es-VE" sz="900" dirty="0"/>
          </a:p>
          <a:p>
            <a:pPr algn="ctr"/>
            <a:r>
              <a:rPr lang="es-VE" sz="900" dirty="0"/>
              <a:t>argumentativo, analítico </a:t>
            </a:r>
          </a:p>
          <a:p>
            <a:pPr algn="ctr"/>
            <a:r>
              <a:rPr lang="es-VE" sz="900" dirty="0"/>
              <a:t>y orientado a la discusión </a:t>
            </a:r>
          </a:p>
          <a:p>
            <a:pPr algn="ctr"/>
            <a:r>
              <a:rPr lang="es-VE" sz="900" dirty="0"/>
              <a:t>en relación con las fuentes citadas</a:t>
            </a:r>
            <a:endParaRPr lang="en-US" sz="9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333716" y="3725663"/>
            <a:ext cx="4676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FF6B60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 enfatiza en algún asunto central abordado en el artículo</a:t>
            </a:r>
          </a:p>
          <a:p>
            <a:pPr marL="214313" indent="-214313">
              <a:buClr>
                <a:srgbClr val="FF6B60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 enfatiza en la posición o tesis defendida por el autor</a:t>
            </a:r>
          </a:p>
          <a:p>
            <a:pPr marL="214313" indent="-214313">
              <a:buClr>
                <a:srgbClr val="FF6B60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 indican implicaciones con respecto al tema expuesto por el autor</a:t>
            </a:r>
          </a:p>
          <a:p>
            <a:pPr marL="214313" indent="-214313">
              <a:buClr>
                <a:srgbClr val="FF6B60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En caso de aplicar, se ofrecen recomendaciones y se hace prospectiva con respecto al tema</a:t>
            </a:r>
          </a:p>
          <a:p>
            <a:pPr marL="214313" indent="-214313">
              <a:buClr>
                <a:srgbClr val="FF6B60"/>
              </a:buClr>
              <a:buFont typeface="Wingdings" panose="05000000000000000000" pitchFamily="2" charset="2"/>
              <a:buChar char="ü"/>
            </a:pPr>
            <a:r>
              <a:rPr lang="es-VE" sz="1050" dirty="0"/>
              <a:t>Se </a:t>
            </a:r>
            <a:r>
              <a:rPr lang="es-VE" sz="1050" dirty="0" smtClean="0"/>
              <a:t>ofrecen </a:t>
            </a:r>
            <a:r>
              <a:rPr lang="es-VE" sz="1050" dirty="0"/>
              <a:t>nuevos supuestos o reflexiones en relación con el tema, se plantean preguntas o cuestiones que se dejan </a:t>
            </a:r>
            <a:r>
              <a:rPr lang="es-VE" sz="1050" dirty="0" smtClean="0"/>
              <a:t>abiertas </a:t>
            </a:r>
            <a:r>
              <a:rPr lang="es-VE" sz="1050" dirty="0"/>
              <a:t>para futuras investigaciones.</a:t>
            </a:r>
            <a:endParaRPr lang="es-VE" sz="1050" dirty="0"/>
          </a:p>
        </p:txBody>
      </p:sp>
      <p:sp>
        <p:nvSpPr>
          <p:cNvPr id="27" name="Lágrima 26"/>
          <p:cNvSpPr/>
          <p:nvPr/>
        </p:nvSpPr>
        <p:spPr>
          <a:xfrm>
            <a:off x="3464614" y="2088411"/>
            <a:ext cx="770510" cy="759092"/>
          </a:xfrm>
          <a:prstGeom prst="teardrop">
            <a:avLst/>
          </a:prstGeom>
          <a:solidFill>
            <a:srgbClr val="436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Lágrima 27"/>
          <p:cNvSpPr/>
          <p:nvPr/>
        </p:nvSpPr>
        <p:spPr>
          <a:xfrm>
            <a:off x="3480652" y="3699422"/>
            <a:ext cx="770510" cy="759092"/>
          </a:xfrm>
          <a:prstGeom prst="teardrop">
            <a:avLst/>
          </a:prstGeom>
          <a:solidFill>
            <a:srgbClr val="FF6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errar llave 9"/>
          <p:cNvSpPr/>
          <p:nvPr/>
        </p:nvSpPr>
        <p:spPr>
          <a:xfrm>
            <a:off x="7139540" y="2564396"/>
            <a:ext cx="171450" cy="924687"/>
          </a:xfrm>
          <a:prstGeom prst="rightBrace">
            <a:avLst>
              <a:gd name="adj1" fmla="val 36111"/>
              <a:gd name="adj2" fmla="val 50000"/>
            </a:avLst>
          </a:prstGeom>
          <a:ln w="19050">
            <a:solidFill>
              <a:srgbClr val="436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uadroTexto 10"/>
          <p:cNvSpPr txBox="1"/>
          <p:nvPr/>
        </p:nvSpPr>
        <p:spPr>
          <a:xfrm>
            <a:off x="3510792" y="755448"/>
            <a:ext cx="88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>
                <a:solidFill>
                  <a:schemeClr val="bg1"/>
                </a:solidFill>
              </a:rPr>
              <a:t>25 %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3512431" y="2187849"/>
            <a:ext cx="88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>
                <a:solidFill>
                  <a:schemeClr val="bg1"/>
                </a:solidFill>
              </a:rPr>
              <a:t>60 %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493189" y="3849176"/>
            <a:ext cx="88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>
                <a:solidFill>
                  <a:schemeClr val="bg1"/>
                </a:solidFill>
              </a:rPr>
              <a:t>15 %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15984" y="1022465"/>
            <a:ext cx="1415242" cy="200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rgbClr val="010066"/>
                </a:solidFill>
              </a:rPr>
              <a:t>Resumen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2162056" y="1104656"/>
            <a:ext cx="1302558" cy="60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708190" y="2515270"/>
            <a:ext cx="1709466" cy="1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218267" y="3488330"/>
            <a:ext cx="1290960" cy="36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0" y="0"/>
            <a:ext cx="9144000" cy="4886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" name="Agrupar 11"/>
          <p:cNvGrpSpPr/>
          <p:nvPr/>
        </p:nvGrpSpPr>
        <p:grpSpPr>
          <a:xfrm>
            <a:off x="107504" y="-23680"/>
            <a:ext cx="3240360" cy="436807"/>
            <a:chOff x="3275856" y="3579862"/>
            <a:chExt cx="3240360" cy="436807"/>
          </a:xfrm>
        </p:grpSpPr>
        <p:pic>
          <p:nvPicPr>
            <p:cNvPr id="31" name="Imagen 30" descr="logo eafit blanc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33" name="Conector recto 32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ángulo 33"/>
          <p:cNvSpPr/>
          <p:nvPr/>
        </p:nvSpPr>
        <p:spPr>
          <a:xfrm>
            <a:off x="1393778" y="18184"/>
            <a:ext cx="6459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  <a:cs typeface="Arial" panose="020B0604020202020204" pitchFamily="34" charset="0"/>
              </a:rPr>
              <a:t>Estructura del ensayo académico</a:t>
            </a:r>
            <a:endParaRPr lang="es-CO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13" name="Imagen 12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95487"/>
            <a:ext cx="8352928" cy="504055"/>
          </a:xfrm>
        </p:spPr>
        <p:txBody>
          <a:bodyPr>
            <a:normAutofit/>
          </a:bodyPr>
          <a:lstStyle/>
          <a:p>
            <a:r>
              <a:rPr lang="es-CO" b="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                                                </a:t>
            </a:r>
            <a:endParaRPr lang="es-CO" sz="2200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67544" y="2042398"/>
            <a:ext cx="8352928" cy="25522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s-CO" dirty="0"/>
          </a:p>
          <a:p>
            <a:endParaRPr lang="es-CO" sz="1000" b="1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623538" y="1491941"/>
            <a:ext cx="8064896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350" b="1" dirty="0">
                <a:latin typeface="Century Gothic" panose="020B0502020202020204" pitchFamily="34" charset="0"/>
              </a:rPr>
              <a:t>Referencias</a:t>
            </a:r>
          </a:p>
          <a:p>
            <a:pPr marL="288000" indent="-457200" algn="just">
              <a:lnSpc>
                <a:spcPct val="150000"/>
              </a:lnSpc>
            </a:pPr>
            <a:r>
              <a:rPr lang="es-CO" sz="1400" dirty="0" smtClean="0">
                <a:latin typeface="Gill Sans MT" charset="0"/>
                <a:cs typeface="Gill Sans MT" charset="0"/>
              </a:rPr>
              <a:t>Bolívar</a:t>
            </a:r>
            <a:r>
              <a:rPr lang="es-CO" sz="1400" dirty="0">
                <a:latin typeface="Gill Sans MT" charset="0"/>
                <a:cs typeface="Gill Sans MT" charset="0"/>
              </a:rPr>
              <a:t>, Adriana y </a:t>
            </a:r>
            <a:r>
              <a:rPr lang="de-DE" sz="1400" dirty="0">
                <a:latin typeface="Gill Sans MT" charset="0"/>
                <a:cs typeface="Gill Sans MT" charset="0"/>
              </a:rPr>
              <a:t>Beke</a:t>
            </a:r>
            <a:r>
              <a:rPr lang="es-CO" sz="1400" dirty="0">
                <a:latin typeface="Gill Sans MT" charset="0"/>
                <a:cs typeface="Gill Sans MT" charset="0"/>
              </a:rPr>
              <a:t>, Rebecca </a:t>
            </a:r>
            <a:r>
              <a:rPr lang="es-CO" sz="1400" dirty="0" smtClean="0">
                <a:latin typeface="Gill Sans MT" charset="0"/>
                <a:cs typeface="Gill Sans MT" charset="0"/>
              </a:rPr>
              <a:t>(</a:t>
            </a:r>
            <a:r>
              <a:rPr lang="de-DE" sz="1400" dirty="0" smtClean="0">
                <a:latin typeface="Gill Sans MT" charset="0"/>
                <a:cs typeface="Gill Sans MT" charset="0"/>
              </a:rPr>
              <a:t>Comps</a:t>
            </a:r>
            <a:r>
              <a:rPr lang="es-CO" sz="1400" dirty="0" smtClean="0">
                <a:latin typeface="Gill Sans MT" charset="0"/>
                <a:cs typeface="Gill Sans MT" charset="0"/>
              </a:rPr>
              <a:t>.) </a:t>
            </a:r>
            <a:r>
              <a:rPr lang="es-CO" sz="1400" dirty="0">
                <a:latin typeface="Gill Sans MT" charset="0"/>
                <a:cs typeface="Gill Sans MT" charset="0"/>
              </a:rPr>
              <a:t>(2014). </a:t>
            </a:r>
            <a:r>
              <a:rPr lang="es-CO" sz="1400" i="1" dirty="0">
                <a:latin typeface="Gill Sans MT" charset="0"/>
                <a:cs typeface="Gill Sans MT" charset="0"/>
              </a:rPr>
              <a:t>Lectura y escritura para la investigación.</a:t>
            </a:r>
            <a:r>
              <a:rPr lang="es-CO" sz="1400" dirty="0">
                <a:latin typeface="Gill Sans MT" charset="0"/>
                <a:cs typeface="Gill Sans MT" charset="0"/>
              </a:rPr>
              <a:t> Caracas: Universidad Central de Venezuela.</a:t>
            </a:r>
          </a:p>
          <a:p>
            <a:pPr marL="288000" indent="-457200" algn="just">
              <a:lnSpc>
                <a:spcPct val="150000"/>
              </a:lnSpc>
            </a:pPr>
            <a:r>
              <a:rPr lang="es-CO" sz="1400" dirty="0" smtClean="0">
                <a:latin typeface="Gill Sans MT" charset="0"/>
                <a:cs typeface="Gill Sans MT" charset="0"/>
              </a:rPr>
              <a:t>Cisneros</a:t>
            </a:r>
            <a:r>
              <a:rPr lang="es-CO" sz="1400" dirty="0">
                <a:latin typeface="Gill Sans MT" charset="0"/>
                <a:cs typeface="Gill Sans MT" charset="0"/>
              </a:rPr>
              <a:t>, Mireya y Olave </a:t>
            </a:r>
            <a:r>
              <a:rPr lang="de-DE" sz="1400" dirty="0" smtClean="0">
                <a:latin typeface="Gill Sans MT" charset="0"/>
                <a:cs typeface="Gill Sans MT" charset="0"/>
              </a:rPr>
              <a:t>Giohanny</a:t>
            </a:r>
            <a:r>
              <a:rPr lang="es-CO" sz="1400" dirty="0" smtClean="0">
                <a:latin typeface="Gill Sans MT" charset="0"/>
                <a:cs typeface="Gill Sans MT" charset="0"/>
              </a:rPr>
              <a:t> </a:t>
            </a:r>
            <a:r>
              <a:rPr lang="es-CO" sz="1400" dirty="0">
                <a:latin typeface="Gill Sans MT" charset="0"/>
                <a:cs typeface="Gill Sans MT" charset="0"/>
              </a:rPr>
              <a:t>(2012). </a:t>
            </a:r>
            <a:r>
              <a:rPr lang="es-CO" sz="1400" i="1" dirty="0">
                <a:latin typeface="Gill Sans MT" charset="0"/>
                <a:cs typeface="Gill Sans MT" charset="0"/>
              </a:rPr>
              <a:t>Redacción y publicación de artículos científicos: enfoque discursivo</a:t>
            </a:r>
            <a:r>
              <a:rPr lang="es-CO" sz="1400" dirty="0">
                <a:latin typeface="Gill Sans MT" charset="0"/>
                <a:cs typeface="Gill Sans MT" charset="0"/>
              </a:rPr>
              <a:t>. Bogotá: Ecoe Editores</a:t>
            </a:r>
            <a:r>
              <a:rPr lang="es-CO" sz="1400" dirty="0" smtClean="0">
                <a:latin typeface="Gill Sans MT" charset="0"/>
                <a:cs typeface="Gill Sans MT" charset="0"/>
              </a:rPr>
              <a:t>.</a:t>
            </a:r>
          </a:p>
          <a:p>
            <a:pPr marL="288000" indent="-457200" algn="just">
              <a:lnSpc>
                <a:spcPct val="150000"/>
              </a:lnSpc>
            </a:pPr>
            <a:r>
              <a:rPr lang="es-CO" sz="1400" dirty="0" smtClean="0">
                <a:latin typeface="Gill Sans MT" charset="0"/>
                <a:cs typeface="Gill Sans MT" charset="0"/>
              </a:rPr>
              <a:t>Sánchez Upegui, Alexánder (2011</a:t>
            </a:r>
            <a:r>
              <a:rPr lang="es-CO" sz="1400" dirty="0">
                <a:latin typeface="Gill Sans MT" charset="0"/>
                <a:cs typeface="Gill Sans MT" charset="0"/>
              </a:rPr>
              <a:t>). El ensayo académico: aproximación y recomendaciones para su escritura. </a:t>
            </a:r>
            <a:r>
              <a:rPr lang="es-CO" sz="1400" i="1" dirty="0">
                <a:latin typeface="Gill Sans MT" charset="0"/>
                <a:cs typeface="Gill Sans MT" charset="0"/>
              </a:rPr>
              <a:t>Revista Reflexiones y Saberes</a:t>
            </a:r>
            <a:r>
              <a:rPr lang="es-CO" sz="1400" dirty="0">
                <a:latin typeface="Gill Sans MT" charset="0"/>
                <a:cs typeface="Gill Sans MT" charset="0"/>
              </a:rPr>
              <a:t>, </a:t>
            </a:r>
            <a:r>
              <a:rPr lang="es-CO" sz="1400" i="1" dirty="0">
                <a:latin typeface="Gill Sans MT" charset="0"/>
                <a:cs typeface="Gill Sans MT" charset="0"/>
              </a:rPr>
              <a:t>3</a:t>
            </a:r>
            <a:r>
              <a:rPr lang="es-CO" sz="1400" dirty="0">
                <a:latin typeface="Gill Sans MT" charset="0"/>
                <a:cs typeface="Gill Sans MT" charset="0"/>
              </a:rPr>
              <a:t>(5): 44-55. Recuperado </a:t>
            </a:r>
            <a:r>
              <a:rPr lang="es-CO" sz="1400" dirty="0" smtClean="0">
                <a:latin typeface="Gill Sans MT" charset="0"/>
                <a:cs typeface="Gill Sans MT" charset="0"/>
              </a:rPr>
              <a:t>de </a:t>
            </a:r>
            <a:r>
              <a:rPr lang="es-CO" sz="1400" dirty="0">
                <a:latin typeface="Gill Sans MT" charset="0"/>
                <a:cs typeface="Gill Sans MT" charset="0"/>
              </a:rPr>
              <a:t>https://</a:t>
            </a:r>
            <a:r>
              <a:rPr lang="es-CO" sz="1400" dirty="0" smtClean="0">
                <a:latin typeface="Gill Sans MT" charset="0"/>
                <a:cs typeface="Gill Sans MT" charset="0"/>
              </a:rPr>
              <a:t>bit.ly/2CWgil1 </a:t>
            </a:r>
            <a:endParaRPr lang="es-CO" sz="1400" dirty="0" smtClean="0">
              <a:latin typeface="Gill Sans MT" charset="0"/>
              <a:cs typeface="Gill Sans MT" charset="0"/>
            </a:endParaRPr>
          </a:p>
          <a:p>
            <a:pPr marL="288000" indent="-457200" algn="just">
              <a:lnSpc>
                <a:spcPct val="150000"/>
              </a:lnSpc>
            </a:pPr>
            <a:r>
              <a:rPr lang="de-DE" sz="1400" dirty="0" smtClean="0">
                <a:latin typeface="Gill Sans MT" charset="0"/>
                <a:cs typeface="Gill Sans MT" charset="0"/>
              </a:rPr>
              <a:t>Swales, John (1990). </a:t>
            </a:r>
            <a:r>
              <a:rPr lang="de-DE" sz="1400" i="1" dirty="0" smtClean="0">
                <a:latin typeface="Gill Sans MT" charset="0"/>
                <a:cs typeface="Gill Sans MT" charset="0"/>
              </a:rPr>
              <a:t>Genre Analysis: English in Academic and Research Settings. </a:t>
            </a:r>
            <a:r>
              <a:rPr lang="de-DE" sz="1400" dirty="0" smtClean="0">
                <a:latin typeface="Gill Sans MT" charset="0"/>
                <a:cs typeface="Gill Sans MT" charset="0"/>
              </a:rPr>
              <a:t>Cambridge, MA: Cambridge University Press</a:t>
            </a:r>
            <a:r>
              <a:rPr lang="es-CO" sz="1400" dirty="0" smtClean="0">
                <a:latin typeface="Gill Sans MT" charset="0"/>
                <a:cs typeface="Gill Sans MT" charset="0"/>
              </a:rPr>
              <a:t>.</a:t>
            </a:r>
            <a:endParaRPr lang="es-CO" sz="1400" dirty="0">
              <a:latin typeface="Gill Sans MT" charset="0"/>
              <a:cs typeface="Gill Sans MT" charset="0"/>
            </a:endParaRPr>
          </a:p>
          <a:p>
            <a:pPr algn="just">
              <a:lnSpc>
                <a:spcPct val="150000"/>
              </a:lnSpc>
            </a:pPr>
            <a:endParaRPr lang="es-CO" sz="1350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43509" y="982813"/>
            <a:ext cx="939470" cy="1015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0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6 CuadroTexto"/>
          <p:cNvSpPr txBox="1">
            <a:spLocks noChangeArrowheads="1"/>
          </p:cNvSpPr>
          <p:nvPr/>
        </p:nvSpPr>
        <p:spPr bwMode="auto">
          <a:xfrm>
            <a:off x="2107407" y="964406"/>
            <a:ext cx="487561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CO" altLang="es-CO" sz="1350">
              <a:latin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98712" y="1083413"/>
            <a:ext cx="74930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s-ES" sz="1500" dirty="0" smtClean="0">
                <a:latin typeface="+mj-lt"/>
              </a:rPr>
              <a:t>El </a:t>
            </a:r>
            <a:r>
              <a:rPr lang="es-ES" sz="1500" dirty="0">
                <a:latin typeface="+mj-lt"/>
              </a:rPr>
              <a:t>resumen de artículos académicos, de reflexión y ensayos es un </a:t>
            </a:r>
            <a:r>
              <a:rPr lang="es-ES" sz="1500" b="1" dirty="0">
                <a:latin typeface="+mj-lt"/>
              </a:rPr>
              <a:t>sumario completo o </a:t>
            </a:r>
            <a:r>
              <a:rPr lang="es-ES" sz="1500" b="1" i="1" dirty="0">
                <a:latin typeface="+mj-lt"/>
              </a:rPr>
              <a:t>síntesis </a:t>
            </a:r>
            <a:r>
              <a:rPr lang="es-ES" sz="1500" dirty="0">
                <a:latin typeface="+mj-lt"/>
              </a:rPr>
              <a:t>que debe reflejar la estructura semántica del contenido del texto, mediante la selección de las ideas principales</a:t>
            </a:r>
            <a:r>
              <a:rPr lang="es-ES" sz="1500" dirty="0" smtClean="0">
                <a:latin typeface="+mj-lt"/>
              </a:rPr>
              <a:t>. </a:t>
            </a:r>
            <a:r>
              <a:rPr lang="es-ES" sz="1500" dirty="0">
                <a:latin typeface="+mj-lt"/>
              </a:rPr>
              <a:t>Se trata de un </a:t>
            </a:r>
            <a:r>
              <a:rPr lang="es-ES" sz="1500" dirty="0" smtClean="0">
                <a:latin typeface="+mj-lt"/>
              </a:rPr>
              <a:t>texto </a:t>
            </a:r>
            <a:r>
              <a:rPr lang="es-ES" sz="1500" dirty="0">
                <a:latin typeface="+mj-lt"/>
              </a:rPr>
              <a:t>que representa a </a:t>
            </a:r>
            <a:r>
              <a:rPr lang="es-ES" sz="1500" dirty="0" smtClean="0">
                <a:latin typeface="+mj-lt"/>
              </a:rPr>
              <a:t>otro mayor, en una especie de modelo a escala del contenido del artículo de investigación o del ensayo de reflexión.</a:t>
            </a:r>
            <a:endParaRPr lang="es-ES" sz="1500" dirty="0">
              <a:latin typeface="+mj-lt"/>
            </a:endParaRPr>
          </a:p>
          <a:p>
            <a:pPr algn="just" eaLnBrk="1" hangingPunct="1">
              <a:defRPr/>
            </a:pPr>
            <a:endParaRPr lang="es-ES" sz="1500" dirty="0">
              <a:latin typeface="+mj-lt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s-ES" sz="1500" dirty="0">
                <a:latin typeface="+mj-lt"/>
              </a:rPr>
              <a:t>Por lo general </a:t>
            </a:r>
            <a:r>
              <a:rPr lang="es-ES" sz="1500" dirty="0" smtClean="0">
                <a:latin typeface="+mj-lt"/>
              </a:rPr>
              <a:t>el resumen presenta </a:t>
            </a:r>
            <a:r>
              <a:rPr lang="es-ES" sz="1500" dirty="0">
                <a:latin typeface="+mj-lt"/>
              </a:rPr>
              <a:t>el siguiente patrón retórico: </a:t>
            </a:r>
          </a:p>
          <a:p>
            <a:pPr algn="just" eaLnBrk="1" hangingPunct="1">
              <a:defRPr/>
            </a:pPr>
            <a:endParaRPr lang="es-ES" sz="1500" dirty="0">
              <a:latin typeface="+mj-lt"/>
            </a:endParaRPr>
          </a:p>
          <a:p>
            <a:pPr algn="just" eaLnBrk="1" hangingPunct="1">
              <a:defRPr/>
            </a:pPr>
            <a:endParaRPr lang="es-ES" sz="1500" dirty="0">
              <a:latin typeface="+mj-lt"/>
            </a:endParaRPr>
          </a:p>
          <a:p>
            <a:pPr algn="just" eaLnBrk="1" hangingPunct="1">
              <a:defRPr/>
            </a:pPr>
            <a:endParaRPr lang="es-ES" sz="1500" dirty="0">
              <a:latin typeface="+mj-lt"/>
            </a:endParaRPr>
          </a:p>
          <a:p>
            <a:pPr algn="just" eaLnBrk="1" hangingPunct="1">
              <a:defRPr/>
            </a:pPr>
            <a:endParaRPr lang="es-ES" sz="1500" dirty="0">
              <a:latin typeface="+mj-lt"/>
            </a:endParaRPr>
          </a:p>
          <a:p>
            <a:pPr eaLnBrk="1" hangingPunct="1">
              <a:defRPr/>
            </a:pPr>
            <a:endParaRPr lang="es-ES" sz="1500" dirty="0">
              <a:latin typeface="+mj-lt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97481283"/>
              </p:ext>
            </p:extLst>
          </p:nvPr>
        </p:nvGraphicFramePr>
        <p:xfrm>
          <a:off x="862214" y="2618508"/>
          <a:ext cx="5676900" cy="1642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/>
          <p:cNvSpPr/>
          <p:nvPr/>
        </p:nvSpPr>
        <p:spPr>
          <a:xfrm>
            <a:off x="1818408" y="2618508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sz="1350" dirty="0"/>
              <a:t>Explicitar el tema general y tópico específico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53935" y="2975001"/>
            <a:ext cx="550094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350" dirty="0"/>
              <a:t>Presentar el objetivo del texto, pregunta central y propósitos del autor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38916" y="3296948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sz="1350" dirty="0"/>
              <a:t>Señalar antecedentes y/o contexto de la investigación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94211" y="3627902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sz="1350" dirty="0" smtClean="0"/>
              <a:t>Anticipar los resultados y/o conclusión de la investigación</a:t>
            </a:r>
            <a:endParaRPr lang="es-ES" sz="1350" dirty="0"/>
          </a:p>
        </p:txBody>
      </p:sp>
      <p:sp>
        <p:nvSpPr>
          <p:cNvPr id="9" name="Rectángulo 8"/>
          <p:cNvSpPr/>
          <p:nvPr/>
        </p:nvSpPr>
        <p:spPr>
          <a:xfrm>
            <a:off x="1405367" y="3965441"/>
            <a:ext cx="523909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350" dirty="0"/>
              <a:t>Indicar al lector la estructura temática (conceptos/categorías) del texto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19923" y="2962531"/>
            <a:ext cx="9485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84348" y="3300070"/>
            <a:ext cx="9485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003238" y="3631953"/>
            <a:ext cx="9485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18" name="Imagen 17" descr="logo eafit blanco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19" name="CuadroTexto 18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uadroTexto 20"/>
          <p:cNvSpPr txBox="1"/>
          <p:nvPr/>
        </p:nvSpPr>
        <p:spPr>
          <a:xfrm>
            <a:off x="2052145" y="167324"/>
            <a:ext cx="4464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Estructura del resumen</a:t>
            </a:r>
            <a:endParaRPr lang="es-CO" sz="2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P spid="5" grpId="0"/>
      <p:bldP spid="6" grpId="0"/>
      <p:bldP spid="8" grpId="0"/>
      <p:bldP spid="9" grpId="0"/>
      <p:bldP spid="10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13" name="Imagen 12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960201"/>
            <a:ext cx="7704856" cy="385337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0070C0"/>
                </a:solidFill>
              </a:rPr>
              <a:t>                                            </a:t>
            </a:r>
            <a:r>
              <a:rPr lang="es-CO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Estructura retórica de la introducción:</a:t>
            </a:r>
            <a:endParaRPr lang="es-CO" sz="1800" dirty="0">
              <a:solidFill>
                <a:srgbClr val="0070C0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67544" y="2042398"/>
            <a:ext cx="8352928" cy="25522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s-CO" dirty="0"/>
          </a:p>
          <a:p>
            <a:endParaRPr lang="es-CO" sz="1000" b="1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71600" y="1851669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87624" y="1323775"/>
            <a:ext cx="679322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Century Gothic" panose="020B0502020202020204" pitchFamily="34" charset="0"/>
              </a:rPr>
              <a:t>Modelo </a:t>
            </a:r>
            <a:r>
              <a:rPr lang="en-US" sz="1200" i="1" dirty="0" smtClean="0">
                <a:latin typeface="Century Gothic" panose="020B0502020202020204" pitchFamily="34" charset="0"/>
              </a:rPr>
              <a:t>Create a Research Space </a:t>
            </a:r>
            <a:r>
              <a:rPr lang="es-CO" sz="1200" dirty="0" smtClean="0">
                <a:latin typeface="Century Gothic" panose="020B0502020202020204" pitchFamily="34" charset="0"/>
              </a:rPr>
              <a:t>(</a:t>
            </a:r>
            <a:r>
              <a:rPr lang="es-CO" sz="1200" dirty="0">
                <a:latin typeface="Century Gothic" panose="020B0502020202020204" pitchFamily="34" charset="0"/>
              </a:rPr>
              <a:t>CARS</a:t>
            </a:r>
            <a:r>
              <a:rPr lang="es-CO" sz="1200" dirty="0" smtClean="0">
                <a:latin typeface="Century Gothic" panose="020B0502020202020204" pitchFamily="34" charset="0"/>
              </a:rPr>
              <a:t>) de John </a:t>
            </a:r>
            <a:r>
              <a:rPr lang="es-CO" sz="1200" dirty="0" err="1" smtClean="0">
                <a:latin typeface="Century Gothic" panose="020B0502020202020204" pitchFamily="34" charset="0"/>
              </a:rPr>
              <a:t>Swales</a:t>
            </a:r>
            <a:r>
              <a:rPr lang="es-CO" sz="1200" dirty="0" smtClean="0">
                <a:latin typeface="Century Gothic" panose="020B0502020202020204" pitchFamily="34" charset="0"/>
              </a:rPr>
              <a:t> (1990): </a:t>
            </a:r>
            <a:r>
              <a:rPr lang="es-CO" sz="1200" dirty="0">
                <a:latin typeface="Century Gothic" panose="020B0502020202020204" pitchFamily="34" charset="0"/>
              </a:rPr>
              <a:t>tres movimientos que se estructuran a través de diferentes </a:t>
            </a:r>
            <a:r>
              <a:rPr lang="es-CO" sz="1200" u="sng" dirty="0">
                <a:latin typeface="Century Gothic" panose="020B0502020202020204" pitchFamily="34" charset="0"/>
              </a:rPr>
              <a:t>pasos</a:t>
            </a:r>
            <a:r>
              <a:rPr lang="es-CO" sz="1200" dirty="0">
                <a:latin typeface="Century Gothic" panose="020B0502020202020204" pitchFamily="34" charset="0"/>
              </a:rPr>
              <a:t> o funciones comunicativas:</a:t>
            </a:r>
          </a:p>
          <a:p>
            <a:endParaRPr lang="es-CO" sz="1350" dirty="0"/>
          </a:p>
          <a:p>
            <a:endParaRPr lang="es-CO" sz="1350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248902689"/>
              </p:ext>
            </p:extLst>
          </p:nvPr>
        </p:nvGraphicFramePr>
        <p:xfrm>
          <a:off x="1187624" y="1922614"/>
          <a:ext cx="7171944" cy="279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1 Título"/>
          <p:cNvSpPr txBox="1">
            <a:spLocks/>
          </p:cNvSpPr>
          <p:nvPr/>
        </p:nvSpPr>
        <p:spPr>
          <a:xfrm>
            <a:off x="879907" y="138060"/>
            <a:ext cx="7384186" cy="916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200" dirty="0" smtClean="0">
                <a:solidFill>
                  <a:schemeClr val="bg1"/>
                </a:solidFill>
                <a:latin typeface="Century Gothic" panose="020B0502020202020204" pitchFamily="34" charset="0"/>
                <a:cs typeface="Gill Sans MT"/>
              </a:rPr>
              <a:t>La introducción del </a:t>
            </a:r>
            <a:r>
              <a:rPr lang="es-CO" sz="2200" dirty="0">
                <a:solidFill>
                  <a:schemeClr val="bg1"/>
                </a:solidFill>
                <a:latin typeface="Century Gothic" panose="020B0502020202020204" pitchFamily="34" charset="0"/>
                <a:cs typeface="Gill Sans MT"/>
              </a:rPr>
              <a:t>artículo académico</a:t>
            </a:r>
          </a:p>
        </p:txBody>
      </p:sp>
    </p:spTree>
    <p:extLst>
      <p:ext uri="{BB962C8B-B14F-4D97-AF65-F5344CB8AC3E}">
        <p14:creationId xmlns:p14="http://schemas.microsoft.com/office/powerpoint/2010/main" val="112601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13" name="Imagen 12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500" y="956611"/>
            <a:ext cx="7704856" cy="385337"/>
          </a:xfrm>
        </p:spPr>
        <p:txBody>
          <a:bodyPr>
            <a:normAutofit fontScale="90000"/>
          </a:bodyPr>
          <a:lstStyle/>
          <a:p>
            <a:r>
              <a:rPr lang="es-CO" b="0" dirty="0">
                <a:solidFill>
                  <a:srgbClr val="0070C0"/>
                </a:solidFill>
              </a:rPr>
              <a:t>                                         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Movimiento 1: Definir un territorio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0" name="Marcador de texto 3"/>
          <p:cNvSpPr txBox="1">
            <a:spLocks/>
          </p:cNvSpPr>
          <p:nvPr/>
        </p:nvSpPr>
        <p:spPr>
          <a:xfrm>
            <a:off x="450769" y="1319634"/>
            <a:ext cx="8283931" cy="84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200" dirty="0">
                <a:latin typeface="Century Gothic" panose="020B0502020202020204" pitchFamily="34" charset="0"/>
              </a:rPr>
              <a:t>Dar respuesta a la pregunta: ¿</a:t>
            </a:r>
            <a:r>
              <a:rPr lang="es-CO" sz="1200" u="sng" dirty="0">
                <a:latin typeface="Century Gothic" panose="020B0502020202020204" pitchFamily="34" charset="0"/>
              </a:rPr>
              <a:t>Dónde</a:t>
            </a:r>
            <a:r>
              <a:rPr lang="es-CO" sz="1200" dirty="0">
                <a:latin typeface="Century Gothic" panose="020B0502020202020204" pitchFamily="34" charset="0"/>
              </a:rPr>
              <a:t>? : en qué disciplina o área del saber se ubica el tema del artículo de investigación. Opciones (se pueden incluir los tres pasos, dos o uno solo):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900641" y="138612"/>
            <a:ext cx="7384186" cy="916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  <a:latin typeface="Century Gothic" panose="020B0502020202020204" pitchFamily="34" charset="0"/>
                <a:cs typeface="Gill Sans MT"/>
              </a:rPr>
              <a:t>La introducción del artículo académico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47" y="2042398"/>
            <a:ext cx="6587968" cy="25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3"/>
          <p:cNvSpPr>
            <a:spLocks noGrp="1"/>
          </p:cNvSpPr>
          <p:nvPr>
            <p:ph sz="half" idx="1"/>
          </p:nvPr>
        </p:nvSpPr>
        <p:spPr>
          <a:xfrm>
            <a:off x="187245" y="1349562"/>
            <a:ext cx="4418350" cy="3528392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5000"/>
              </a:lnSpc>
            </a:pPr>
            <a:endParaRPr lang="es-ES_tradnl" b="1" dirty="0">
              <a:solidFill>
                <a:srgbClr val="000000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5000"/>
              </a:lnSpc>
            </a:pPr>
            <a:endParaRPr lang="es-ES_tradnl" b="1" dirty="0">
              <a:solidFill>
                <a:srgbClr val="000000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s-ES_tradnl" b="1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Introducción</a:t>
            </a:r>
            <a:endParaRPr lang="es-CO" dirty="0">
              <a:solidFill>
                <a:srgbClr val="000000"/>
              </a:solidFill>
              <a:latin typeface="Helvetica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CO" sz="2550" b="1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Existe suficiente información disponible que muestra los problemas de comprensión de diversos lectores al enfrentar géneros especializados escritos tanto académicos como profesionales </a:t>
            </a:r>
            <a:r>
              <a:rPr lang="es-CO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(Parodi 2005, 2007a, b; </a:t>
            </a:r>
            <a:r>
              <a:rPr lang="de-DE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Arnoux</a:t>
            </a:r>
            <a:r>
              <a:rPr lang="es-CO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Nogueira y </a:t>
            </a:r>
            <a:r>
              <a:rPr lang="de-DE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Silvestri</a:t>
            </a:r>
            <a:r>
              <a:rPr lang="es-CO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2006; </a:t>
            </a:r>
            <a:r>
              <a:rPr lang="de-DE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Peronard</a:t>
            </a:r>
            <a:r>
              <a:rPr lang="es-CO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2007 e Ibáñez, 2007). Situación similar ocurre en el ámbito de la escritura académica y profesional (Parodi, 2003; </a:t>
            </a:r>
            <a:r>
              <a:rPr lang="de-DE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Marinkovich</a:t>
            </a:r>
            <a:r>
              <a:rPr lang="es-CO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2001, 2003 y </a:t>
            </a:r>
            <a:r>
              <a:rPr lang="de-DE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Carlino</a:t>
            </a:r>
            <a:r>
              <a:rPr lang="es-CO" sz="2550" dirty="0" smtClean="0">
                <a:solidFill>
                  <a:schemeClr val="accent5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2005). </a:t>
            </a:r>
            <a:r>
              <a:rPr lang="es-CO" sz="2550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Estos géneros encierran una serie de características no suficientemente descritas, desde ámbitos disciplinares particulares, y ello hace que los lectores y escritores que los enfrentan tengan problemas para su cabal comprensión profunda. En parte, todo ello genera actitudes epistémicas negativas hacia los textos especializados, ya que se tienden a visualizar como de difícil accesibilidad. Al mismo tiempo, y en virtud de lo anterior, la incorporación al grupo especializado se torna más lenta y compleja.</a:t>
            </a:r>
            <a:endParaRPr lang="es-CO" sz="2550" dirty="0" smtClean="0">
              <a:solidFill>
                <a:srgbClr val="000000"/>
              </a:solidFill>
              <a:latin typeface="Helvetica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13" name="Imagen 12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960201"/>
            <a:ext cx="7704856" cy="385337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0070C0"/>
                </a:solidFill>
              </a:rPr>
              <a:t>                                   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67544" y="2042398"/>
            <a:ext cx="8352928" cy="25522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s-CO" dirty="0"/>
          </a:p>
          <a:p>
            <a:endParaRPr lang="es-CO" sz="1000" b="1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16" name="Llamada rectangular 15"/>
          <p:cNvSpPr/>
          <p:nvPr/>
        </p:nvSpPr>
        <p:spPr>
          <a:xfrm>
            <a:off x="1671015" y="1367396"/>
            <a:ext cx="1265465" cy="653143"/>
          </a:xfrm>
          <a:prstGeom prst="wedgeRectCallou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rgbClr val="0070C0"/>
                </a:solidFill>
              </a:rPr>
              <a:t>Movimiento 1 </a:t>
            </a:r>
          </a:p>
          <a:p>
            <a:pPr algn="ctr"/>
            <a:r>
              <a:rPr lang="es-CO" sz="1200" dirty="0">
                <a:solidFill>
                  <a:srgbClr val="0070C0"/>
                </a:solidFill>
              </a:rPr>
              <a:t>Paso 2</a:t>
            </a:r>
          </a:p>
        </p:txBody>
      </p:sp>
      <p:sp>
        <p:nvSpPr>
          <p:cNvPr id="17" name="Llamada rectangular 16"/>
          <p:cNvSpPr/>
          <p:nvPr/>
        </p:nvSpPr>
        <p:spPr>
          <a:xfrm>
            <a:off x="3528365" y="1557876"/>
            <a:ext cx="1151165" cy="809114"/>
          </a:xfrm>
          <a:prstGeom prst="wedgeRectCallout">
            <a:avLst>
              <a:gd name="adj1" fmla="val -16696"/>
              <a:gd name="adj2" fmla="val 7191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 smtClean="0">
              <a:solidFill>
                <a:srgbClr val="0070C0"/>
              </a:solidFill>
            </a:endParaRPr>
          </a:p>
          <a:p>
            <a:pPr algn="ctr"/>
            <a:r>
              <a:rPr lang="es-CO" sz="1200" dirty="0" smtClean="0">
                <a:solidFill>
                  <a:srgbClr val="0070C0"/>
                </a:solidFill>
              </a:rPr>
              <a:t>Movimiento </a:t>
            </a:r>
            <a:r>
              <a:rPr lang="es-CO" sz="1200" dirty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s-CO" sz="1200" dirty="0">
                <a:solidFill>
                  <a:srgbClr val="0070C0"/>
                </a:solidFill>
              </a:rPr>
              <a:t>Paso 1</a:t>
            </a:r>
          </a:p>
          <a:p>
            <a:pPr algn="ctr"/>
            <a:endParaRPr lang="es-CO" sz="1200" dirty="0">
              <a:solidFill>
                <a:schemeClr val="tx1"/>
              </a:solidFill>
            </a:endParaRPr>
          </a:p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8" name="Marcador de contenido 4"/>
          <p:cNvSpPr>
            <a:spLocks noGrp="1"/>
          </p:cNvSpPr>
          <p:nvPr>
            <p:ph sz="half" idx="2"/>
          </p:nvPr>
        </p:nvSpPr>
        <p:spPr>
          <a:xfrm>
            <a:off x="5004048" y="1303061"/>
            <a:ext cx="3816424" cy="37760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endParaRPr lang="es-ES_tradnl" sz="1050" dirty="0">
              <a:solidFill>
                <a:srgbClr val="000000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s-ES_tradnl" sz="1050" dirty="0">
              <a:solidFill>
                <a:srgbClr val="000000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_tradnl" sz="1000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Muchos de los estudios realizados no permiten distinguir con absoluta claridad los géneros discursivos asociados, por un lado, al á</a:t>
            </a:r>
            <a:r>
              <a:rPr lang="pt-PT" sz="1000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mbito </a:t>
            </a:r>
            <a:r>
              <a:rPr lang="es-CO" sz="1000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académico </a:t>
            </a:r>
            <a:r>
              <a:rPr lang="es-ES_tradnl" sz="1000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y, por otro, al profesional.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 número importante de investigaciones se ha focalizado preferentemente en disciplinas como la medicina, las leyes, los negocios, la historia y en el terreno de las organizaciones gubernamentales 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(Gallardo,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2005; 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Alcaraz,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Varó</a:t>
            </a:r>
            <a:r>
              <a:rPr lang="it-IT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Mateo y </a:t>
            </a:r>
            <a:r>
              <a:rPr lang="it-IT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Yus, </a:t>
            </a:r>
            <a:r>
              <a:rPr lang="it-IT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</a:t>
            </a:r>
            <a:r>
              <a:rPr lang="it-IT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Ciapuscio, </a:t>
            </a:r>
            <a:r>
              <a:rPr lang="it-IT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</a:t>
            </a:r>
            <a:r>
              <a:rPr lang="it-IT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Facchinetti, </a:t>
            </a:r>
            <a:r>
              <a:rPr lang="it-IT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Mahlberg y </a:t>
            </a:r>
            <a:r>
              <a:rPr lang="it-IT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Teubert, </a:t>
            </a:r>
            <a:r>
              <a:rPr lang="it-IT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</a:t>
            </a:r>
            <a:r>
              <a:rPr lang="it-IT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Candlin, </a:t>
            </a:r>
            <a:r>
              <a:rPr lang="it-IT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2002; </a:t>
            </a:r>
            <a:r>
              <a:rPr lang="it-IT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Devitt, 2004; </a:t>
            </a:r>
            <a:r>
              <a:rPr lang="de-DE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Oteíza 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2006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),</a:t>
            </a:r>
            <a:r>
              <a:rPr lang="es-ES_tradnl" sz="1000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000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 existiendo estudios empíricos robustos en otras áreas del saber, salvo escasas excepciones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(entre otras, 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Bruce,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2008; </a:t>
            </a:r>
            <a:r>
              <a:rPr lang="de-DE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Biber, Connor 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 </a:t>
            </a:r>
            <a:r>
              <a:rPr lang="de-DE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Upton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</a:t>
            </a:r>
            <a:r>
              <a:rPr lang="de-DE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Wignell,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</a:t>
            </a:r>
            <a:r>
              <a:rPr lang="de-DE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Connor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 </a:t>
            </a:r>
            <a:r>
              <a:rPr lang="de-DE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Upton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2004; Curado, Edwards y 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Rico,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</a:t>
            </a:r>
            <a:r>
              <a:rPr lang="de-DE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Flowerdew,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2002; </a:t>
            </a:r>
            <a:r>
              <a:rPr lang="de-DE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Swales,</a:t>
            </a:r>
            <a:r>
              <a:rPr lang="es-ES_tradnl" sz="1000" b="1" dirty="0" smtClean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2004; Vine, </a:t>
            </a:r>
            <a:r>
              <a:rPr lang="es-ES_tradnl" sz="1000" b="1" dirty="0">
                <a:solidFill>
                  <a:schemeClr val="accent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2004).</a:t>
            </a:r>
            <a:endParaRPr lang="es-CO" sz="1000" b="1" dirty="0">
              <a:solidFill>
                <a:schemeClr val="accent1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Llamada rectangular 18"/>
          <p:cNvSpPr/>
          <p:nvPr/>
        </p:nvSpPr>
        <p:spPr>
          <a:xfrm>
            <a:off x="5796136" y="1011113"/>
            <a:ext cx="1302204" cy="739337"/>
          </a:xfrm>
          <a:prstGeom prst="wedgeRectCallout">
            <a:avLst>
              <a:gd name="adj1" fmla="val 8425"/>
              <a:gd name="adj2" fmla="val 129492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  <a:p>
            <a:pPr algn="ctr"/>
            <a:endParaRPr lang="es-CO" sz="1200" dirty="0" smtClean="0">
              <a:solidFill>
                <a:srgbClr val="0070C0"/>
              </a:solidFill>
            </a:endParaRPr>
          </a:p>
          <a:p>
            <a:pPr algn="ctr"/>
            <a:r>
              <a:rPr lang="es-CO" sz="1200" dirty="0" smtClean="0">
                <a:solidFill>
                  <a:srgbClr val="0070C0"/>
                </a:solidFill>
              </a:rPr>
              <a:t>Movimiento </a:t>
            </a:r>
            <a:r>
              <a:rPr lang="es-CO" sz="1200" dirty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s-CO" sz="1200" dirty="0">
                <a:solidFill>
                  <a:srgbClr val="0070C0"/>
                </a:solidFill>
              </a:rPr>
              <a:t>Paso 3</a:t>
            </a:r>
          </a:p>
          <a:p>
            <a:pPr algn="ctr"/>
            <a:endParaRPr lang="es-CO" sz="1200" dirty="0">
              <a:solidFill>
                <a:schemeClr val="tx1"/>
              </a:solidFill>
            </a:endParaRPr>
          </a:p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879907" y="132067"/>
            <a:ext cx="7384186" cy="916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  <a:latin typeface="Century Gothic" panose="020B0502020202020204" pitchFamily="34" charset="0"/>
                <a:cs typeface="Gill Sans MT"/>
              </a:rPr>
              <a:t>La introducción del artículo académico</a:t>
            </a:r>
          </a:p>
        </p:txBody>
      </p:sp>
    </p:spTree>
    <p:extLst>
      <p:ext uri="{BB962C8B-B14F-4D97-AF65-F5344CB8AC3E}">
        <p14:creationId xmlns:p14="http://schemas.microsoft.com/office/powerpoint/2010/main" val="27146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13" name="Imagen 12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960201"/>
            <a:ext cx="7704856" cy="385337"/>
          </a:xfrm>
        </p:spPr>
        <p:txBody>
          <a:bodyPr>
            <a:normAutofit fontScale="90000"/>
          </a:bodyPr>
          <a:lstStyle/>
          <a:p>
            <a:r>
              <a:rPr lang="es-CO" b="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                                       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Movimiento 2: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Establecer un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nicho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67544" y="2042398"/>
            <a:ext cx="8352928" cy="25522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s-CO" dirty="0"/>
          </a:p>
          <a:p>
            <a:endParaRPr lang="es-CO" sz="1000" b="1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440635" y="1300029"/>
            <a:ext cx="8163813" cy="162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s-CO" sz="1200" dirty="0">
                <a:latin typeface="Century Gothic" panose="020B0502020202020204" pitchFamily="34" charset="0"/>
              </a:rPr>
              <a:t>El autor debe «encontrar un aspecto del tema que no haya sido estudiado o explicado suficiente y convenientemente» (Bolívar y </a:t>
            </a:r>
            <a:r>
              <a:rPr lang="de-DE" sz="1200" dirty="0" smtClean="0">
                <a:latin typeface="Century Gothic" panose="020B0502020202020204" pitchFamily="34" charset="0"/>
              </a:rPr>
              <a:t>Bolet</a:t>
            </a:r>
            <a:r>
              <a:rPr lang="es-CO" sz="1200" dirty="0" smtClean="0">
                <a:latin typeface="Century Gothic" panose="020B0502020202020204" pitchFamily="34" charset="0"/>
              </a:rPr>
              <a:t>, 2014, p. </a:t>
            </a:r>
            <a:r>
              <a:rPr lang="es-CO" sz="1200" dirty="0">
                <a:latin typeface="Century Gothic" panose="020B0502020202020204" pitchFamily="34" charset="0"/>
              </a:rPr>
              <a:t>97). Este movimiento </a:t>
            </a:r>
            <a:r>
              <a:rPr lang="es-CO" sz="1200" dirty="0" smtClean="0">
                <a:latin typeface="Century Gothic" panose="020B0502020202020204" pitchFamily="34" charset="0"/>
              </a:rPr>
              <a:t>responde </a:t>
            </a:r>
            <a:r>
              <a:rPr lang="es-CO" sz="1200" dirty="0">
                <a:latin typeface="Century Gothic" panose="020B0502020202020204" pitchFamily="34" charset="0"/>
              </a:rPr>
              <a:t>a la pregunta: ¿Cuál es el tema? ¿Por qué es un problema?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latin typeface="Century Gothic" panose="020B0502020202020204" pitchFamily="34" charset="0"/>
              </a:rPr>
              <a:t>                                         Opciones (se pueden incluir los tres pasos, dos o uno solo):</a:t>
            </a:r>
          </a:p>
          <a:p>
            <a:pPr>
              <a:lnSpc>
                <a:spcPct val="150000"/>
              </a:lnSpc>
            </a:pPr>
            <a:endParaRPr lang="es-CO" sz="135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s-CO" sz="1350" dirty="0">
              <a:latin typeface="Century Gothic" panose="020B0502020202020204" pitchFamily="34" charset="0"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52612"/>
              </p:ext>
            </p:extLst>
          </p:nvPr>
        </p:nvGraphicFramePr>
        <p:xfrm>
          <a:off x="1331641" y="2355726"/>
          <a:ext cx="6408710" cy="244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1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Paso </a:t>
                      </a:r>
                      <a:r>
                        <a:rPr lang="es-CO" sz="1300" dirty="0" smtClean="0">
                          <a:latin typeface="Century Gothic" panose="020B0502020202020204" pitchFamily="34" charset="0"/>
                        </a:rPr>
                        <a:t>1a: </a:t>
                      </a: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Contra- argumentar</a:t>
                      </a:r>
                    </a:p>
                    <a:p>
                      <a:pPr algn="ctr"/>
                      <a:endParaRPr lang="es-CO" sz="14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Paso </a:t>
                      </a:r>
                      <a:r>
                        <a:rPr lang="es-CO" sz="1300" dirty="0" smtClean="0">
                          <a:latin typeface="Century Gothic" panose="020B0502020202020204" pitchFamily="34" charset="0"/>
                        </a:rPr>
                        <a:t>1b: </a:t>
                      </a: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Indicar un vacío</a:t>
                      </a:r>
                    </a:p>
                    <a:p>
                      <a:pPr algn="ctr"/>
                      <a:endParaRPr lang="es-CO" sz="14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Paso </a:t>
                      </a:r>
                      <a:r>
                        <a:rPr lang="es-CO" sz="1300" dirty="0" smtClean="0">
                          <a:latin typeface="Century Gothic" panose="020B0502020202020204" pitchFamily="34" charset="0"/>
                        </a:rPr>
                        <a:t>2: </a:t>
                      </a: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Formular preguntas</a:t>
                      </a:r>
                    </a:p>
                    <a:p>
                      <a:pPr algn="ctr"/>
                      <a:endParaRPr lang="es-CO" sz="14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Paso </a:t>
                      </a:r>
                      <a:r>
                        <a:rPr lang="es-CO" sz="1300" dirty="0" smtClean="0">
                          <a:latin typeface="Century Gothic" panose="020B0502020202020204" pitchFamily="34" charset="0"/>
                        </a:rPr>
                        <a:t>3: </a:t>
                      </a: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Seguir una tradición </a:t>
                      </a:r>
                    </a:p>
                    <a:p>
                      <a:pPr algn="ctr"/>
                      <a:endParaRPr lang="es-CO" sz="14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161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Century Gothic" panose="020B0502020202020204" pitchFamily="34" charset="0"/>
                        </a:rPr>
                        <a:t>Asumir una postura contraria a la de otros </a:t>
                      </a:r>
                      <a:r>
                        <a:rPr lang="es-CO" sz="1200" dirty="0" smtClean="0">
                          <a:latin typeface="Century Gothic" panose="020B0502020202020204" pitchFamily="34" charset="0"/>
                        </a:rPr>
                        <a:t>autores.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Century Gothic" panose="020B0502020202020204" pitchFamily="34" charset="0"/>
                        </a:rPr>
                        <a:t>Señalar</a:t>
                      </a:r>
                      <a:r>
                        <a:rPr lang="es-CO" sz="1200" baseline="0" dirty="0">
                          <a:latin typeface="Century Gothic" panose="020B0502020202020204" pitchFamily="34" charset="0"/>
                        </a:rPr>
                        <a:t> aspectos del tema que no han sido contemplados por otros </a:t>
                      </a:r>
                      <a:r>
                        <a:rPr lang="es-CO" sz="1200" baseline="0" dirty="0" smtClean="0">
                          <a:latin typeface="Century Gothic" panose="020B0502020202020204" pitchFamily="34" charset="0"/>
                        </a:rPr>
                        <a:t>autores.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Century Gothic" panose="020B0502020202020204" pitchFamily="34" charset="0"/>
                        </a:rPr>
                        <a:t>Formular interrogantes que amplían el campo </a:t>
                      </a:r>
                      <a:r>
                        <a:rPr lang="es-CO" sz="1200" dirty="0" smtClean="0">
                          <a:latin typeface="Century Gothic" panose="020B0502020202020204" pitchFamily="34" charset="0"/>
                        </a:rPr>
                        <a:t>temático.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Century Gothic" panose="020B0502020202020204" pitchFamily="34" charset="0"/>
                        </a:rPr>
                        <a:t>Dar continuidad a planteamientos anteriores sobre el mismo objeto de </a:t>
                      </a:r>
                      <a:r>
                        <a:rPr lang="es-CO" sz="1200" dirty="0" smtClean="0">
                          <a:latin typeface="Century Gothic" panose="020B0502020202020204" pitchFamily="34" charset="0"/>
                        </a:rPr>
                        <a:t>estudio.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1 Título"/>
          <p:cNvSpPr txBox="1">
            <a:spLocks/>
          </p:cNvSpPr>
          <p:nvPr/>
        </p:nvSpPr>
        <p:spPr>
          <a:xfrm>
            <a:off x="896226" y="149601"/>
            <a:ext cx="7384186" cy="916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  <a:latin typeface="Century Gothic" panose="020B0502020202020204" pitchFamily="34" charset="0"/>
                <a:cs typeface="Gill Sans MT"/>
              </a:rPr>
              <a:t>La introducción del artículo académico</a:t>
            </a:r>
          </a:p>
        </p:txBody>
      </p:sp>
    </p:spTree>
    <p:extLst>
      <p:ext uri="{BB962C8B-B14F-4D97-AF65-F5344CB8AC3E}">
        <p14:creationId xmlns:p14="http://schemas.microsoft.com/office/powerpoint/2010/main" val="39705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13" name="Imagen 12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960201"/>
            <a:ext cx="7704856" cy="385337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0070C0"/>
                </a:solidFill>
              </a:rPr>
              <a:t>                                   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512" y="1923678"/>
            <a:ext cx="8640960" cy="267094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s-CO" dirty="0"/>
          </a:p>
          <a:p>
            <a:endParaRPr lang="es-CO" sz="1000" b="1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18" name="Marcador de contenido 4"/>
          <p:cNvSpPr>
            <a:spLocks noGrp="1"/>
          </p:cNvSpPr>
          <p:nvPr>
            <p:ph sz="half" idx="2"/>
          </p:nvPr>
        </p:nvSpPr>
        <p:spPr>
          <a:xfrm>
            <a:off x="5004048" y="1303061"/>
            <a:ext cx="3816424" cy="37760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endParaRPr lang="es-ES_tradnl" sz="1050" dirty="0">
              <a:solidFill>
                <a:srgbClr val="000000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s-ES_tradnl" sz="1050" dirty="0">
              <a:solidFill>
                <a:srgbClr val="000000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Muchos de los estudios realizados </a:t>
            </a:r>
            <a:r>
              <a:rPr lang="es-ES_tradnl" sz="1000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 permiten distinguir con absoluta claridad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los géneros discursivos asociados, por un lado, al á</a:t>
            </a:r>
            <a:r>
              <a:rPr lang="pt-PT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mbito </a:t>
            </a:r>
            <a:r>
              <a:rPr lang="es-CO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académico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y, por otro, al profesional. Un número importante de investigaciones se ha focalizado preferentemente en disciplinas como la medicina, las leyes, los negocios, la historia y en el terreno de las organizaciones gubernamentales (</a:t>
            </a:r>
            <a:r>
              <a:rPr lang="es-ES_tradnl" sz="1000" dirty="0" err="1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Trosborg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2000; 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Gallardo,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2005; Alcaraz Varó</a:t>
            </a:r>
            <a:r>
              <a:rPr lang="it-IT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Mateo y Yus 2007; Ciapuscio 2007; </a:t>
            </a:r>
            <a:r>
              <a:rPr lang="it-IT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Facchinetti, </a:t>
            </a:r>
            <a:r>
              <a:rPr lang="it-IT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Mahlberg y Teubert 2007; Candlin 2002; </a:t>
            </a:r>
            <a:r>
              <a:rPr lang="it-IT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Devitt, </a:t>
            </a:r>
            <a:r>
              <a:rPr lang="it-IT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2004 y </a:t>
            </a:r>
            <a:r>
              <a:rPr lang="it-IT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Ote</a:t>
            </a:r>
            <a:r>
              <a:rPr lang="de-DE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íza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2006), </a:t>
            </a:r>
            <a:r>
              <a:rPr lang="es-ES_tradnl" sz="1000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 existiendo estudios empíricos robustos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en otras áreas del saber, salvo escasas excepciones (entre otras, 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Bruce,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2008; </a:t>
            </a:r>
            <a:r>
              <a:rPr lang="de-DE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Biber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de-DE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Connor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 </a:t>
            </a:r>
            <a:r>
              <a:rPr lang="de-DE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Upton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</a:t>
            </a:r>
            <a:r>
              <a:rPr lang="de-DE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Wignell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</a:t>
            </a:r>
            <a:r>
              <a:rPr lang="de-DE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Connor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 </a:t>
            </a:r>
            <a:r>
              <a:rPr lang="de-DE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Upton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2004; Curado, Edwards y 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Rico,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2007; </a:t>
            </a:r>
            <a:r>
              <a:rPr lang="de-DE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Flowerdew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2002; </a:t>
            </a:r>
            <a:r>
              <a:rPr lang="de-DE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Swales</a:t>
            </a:r>
            <a:r>
              <a:rPr lang="es-ES_tradnl" sz="100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2004; Vine, </a:t>
            </a:r>
            <a:r>
              <a:rPr lang="es-ES_tradnl" sz="1000" dirty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2004).</a:t>
            </a:r>
            <a:endParaRPr lang="es-CO" sz="1000" dirty="0"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Marcador de contenido 3"/>
          <p:cNvSpPr>
            <a:spLocks noGrp="1"/>
          </p:cNvSpPr>
          <p:nvPr>
            <p:ph sz="half" idx="1"/>
          </p:nvPr>
        </p:nvSpPr>
        <p:spPr>
          <a:xfrm>
            <a:off x="187245" y="1349562"/>
            <a:ext cx="4418350" cy="3528392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5000"/>
              </a:lnSpc>
            </a:pPr>
            <a:endParaRPr lang="es-ES_tradnl" b="1" dirty="0">
              <a:solidFill>
                <a:srgbClr val="000000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5000"/>
              </a:lnSpc>
            </a:pPr>
            <a:endParaRPr lang="es-ES_tradnl" b="1" dirty="0">
              <a:solidFill>
                <a:srgbClr val="000000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s-ES_tradnl" sz="3000" b="1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Introducción</a:t>
            </a:r>
            <a:endParaRPr lang="es-CO" sz="3000" dirty="0">
              <a:solidFill>
                <a:srgbClr val="000000"/>
              </a:solidFill>
              <a:latin typeface="Helvetica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CO" sz="255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Existe suficiente información disponible que muestra los problemas de comprensión de diversos lectores al enfrentar géneros especializados escritos tanto académicos como profesionales (Parodi 2005, 2007a, b; </a:t>
            </a:r>
            <a:r>
              <a:rPr lang="es-CO" sz="2550" dirty="0" err="1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Arnoux</a:t>
            </a:r>
            <a:r>
              <a:rPr lang="es-CO" sz="255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Nogueira y </a:t>
            </a:r>
            <a:r>
              <a:rPr lang="de-DE" sz="255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Silvestri</a:t>
            </a:r>
            <a:r>
              <a:rPr lang="es-CO" sz="255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2006; </a:t>
            </a:r>
            <a:r>
              <a:rPr lang="de-DE" sz="255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Peronard</a:t>
            </a:r>
            <a:r>
              <a:rPr lang="es-CO" sz="255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2007 e Ibáñez 2007). Situación similar ocurre en el ámbito de la escritura académica y profesional (Parodi 2003; </a:t>
            </a:r>
            <a:r>
              <a:rPr lang="es-CO" sz="2550" dirty="0" err="1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Marinkovich</a:t>
            </a:r>
            <a:r>
              <a:rPr lang="es-CO" sz="255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2001-2003 y </a:t>
            </a:r>
            <a:r>
              <a:rPr lang="de-DE" sz="255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Carlino</a:t>
            </a:r>
            <a:r>
              <a:rPr lang="es-CO" sz="2550" dirty="0" smtClean="0"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2005). </a:t>
            </a:r>
            <a:r>
              <a:rPr lang="es-CO" sz="2550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Estos géneros encierran una serie de características </a:t>
            </a:r>
            <a:r>
              <a:rPr lang="es-CO" sz="2550" b="1" u="sng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 suficientemente descritas</a:t>
            </a:r>
            <a:r>
              <a:rPr lang="es-CO" sz="2550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desde ámbitos disciplinares particulares, y ello hace que los lectores y escritores que los enfrentan tengan problemas para su cabal comprensión profunda. </a:t>
            </a:r>
            <a:r>
              <a:rPr lang="es-CO" sz="255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 parte, todo ello genera actitudes epistémicas negativas hacia los textos especializados, ya que se tienden a visualizar como de difícil accesibilidad</a:t>
            </a:r>
            <a:r>
              <a:rPr lang="es-CO" sz="2550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Al mismo tiempo, y en virtud de lo anterior, la incorporación al grupo especializado se torna más lenta y compleja.</a:t>
            </a:r>
            <a:endParaRPr lang="es-CO" sz="2550" dirty="0" smtClean="0">
              <a:solidFill>
                <a:srgbClr val="000000"/>
              </a:solidFill>
              <a:latin typeface="Helvetica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1" name="Llamada rectangular 20"/>
          <p:cNvSpPr/>
          <p:nvPr/>
        </p:nvSpPr>
        <p:spPr>
          <a:xfrm>
            <a:off x="1197615" y="2323087"/>
            <a:ext cx="1106133" cy="722156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Movimiento 2 </a:t>
            </a:r>
          </a:p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Paso 1b: </a:t>
            </a:r>
            <a:r>
              <a:rPr lang="es-CO" sz="1200" dirty="0">
                <a:solidFill>
                  <a:schemeClr val="tx1"/>
                </a:solidFill>
              </a:rPr>
              <a:t>indicar vacíos</a:t>
            </a:r>
          </a:p>
        </p:txBody>
      </p:sp>
      <p:sp>
        <p:nvSpPr>
          <p:cNvPr id="23" name="Llamada rectangular 22"/>
          <p:cNvSpPr/>
          <p:nvPr/>
        </p:nvSpPr>
        <p:spPr>
          <a:xfrm>
            <a:off x="3419872" y="2684165"/>
            <a:ext cx="1106133" cy="722156"/>
          </a:xfrm>
          <a:prstGeom prst="wedgeRectCallout">
            <a:avLst>
              <a:gd name="adj1" fmla="val -20833"/>
              <a:gd name="adj2" fmla="val 7012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Movimiento 2 </a:t>
            </a:r>
          </a:p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Paso 1b: señalar un problema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4" name="Llamada rectangular 23"/>
          <p:cNvSpPr/>
          <p:nvPr/>
        </p:nvSpPr>
        <p:spPr>
          <a:xfrm>
            <a:off x="7403309" y="1023550"/>
            <a:ext cx="1106133" cy="722156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Movimiento 2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Reitera el vacío temático </a:t>
            </a:r>
          </a:p>
        </p:txBody>
      </p:sp>
      <p:sp>
        <p:nvSpPr>
          <p:cNvPr id="25" name="Llamada rectangular 24"/>
          <p:cNvSpPr/>
          <p:nvPr/>
        </p:nvSpPr>
        <p:spPr>
          <a:xfrm>
            <a:off x="7361900" y="2536995"/>
            <a:ext cx="1106133" cy="722156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Movimiento 2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Reitera el vacío temático 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879907" y="149994"/>
            <a:ext cx="7384186" cy="916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  <a:latin typeface="Century Gothic" panose="020B0502020202020204" pitchFamily="34" charset="0"/>
                <a:cs typeface="Gill Sans MT"/>
              </a:rPr>
              <a:t>La introducción del artículo académico</a:t>
            </a:r>
          </a:p>
        </p:txBody>
      </p:sp>
    </p:spTree>
    <p:extLst>
      <p:ext uri="{BB962C8B-B14F-4D97-AF65-F5344CB8AC3E}">
        <p14:creationId xmlns:p14="http://schemas.microsoft.com/office/powerpoint/2010/main" val="212625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13" name="Imagen 12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960201"/>
            <a:ext cx="7704856" cy="385337"/>
          </a:xfrm>
        </p:spPr>
        <p:txBody>
          <a:bodyPr>
            <a:normAutofit fontScale="90000"/>
          </a:bodyPr>
          <a:lstStyle/>
          <a:p>
            <a:r>
              <a:rPr lang="es-CO" b="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                                        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Movimiento 3: ocupar el nicho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67544" y="2042398"/>
            <a:ext cx="8352928" cy="25522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s-CO" dirty="0"/>
          </a:p>
          <a:p>
            <a:endParaRPr lang="es-CO" sz="1000" b="1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9512" y="1300029"/>
            <a:ext cx="8856983" cy="141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s-CO" sz="1200" dirty="0">
                <a:latin typeface="Century Gothic" panose="020B0502020202020204" pitchFamily="34" charset="0"/>
              </a:rPr>
              <a:t>Aquí el autor «transforma el espacio establecido en el movimiento 2 en un espacio de investigación que justifique el artículo» (Bolívar y </a:t>
            </a:r>
            <a:r>
              <a:rPr lang="de-DE" sz="1200" dirty="0" smtClean="0">
                <a:latin typeface="Century Gothic" panose="020B0502020202020204" pitchFamily="34" charset="0"/>
              </a:rPr>
              <a:t>Bolet</a:t>
            </a:r>
            <a:r>
              <a:rPr lang="es-CO" sz="1200" dirty="0" smtClean="0">
                <a:latin typeface="Century Gothic" panose="020B0502020202020204" pitchFamily="34" charset="0"/>
              </a:rPr>
              <a:t>, </a:t>
            </a:r>
            <a:r>
              <a:rPr lang="es-CO" sz="1200" dirty="0">
                <a:latin typeface="Century Gothic" panose="020B0502020202020204" pitchFamily="34" charset="0"/>
              </a:rPr>
              <a:t>2014, p. </a:t>
            </a:r>
            <a:r>
              <a:rPr lang="es-CO" sz="1200" dirty="0" smtClean="0">
                <a:latin typeface="Century Gothic" panose="020B0502020202020204" pitchFamily="34" charset="0"/>
              </a:rPr>
              <a:t>98). </a:t>
            </a:r>
            <a:r>
              <a:rPr lang="es-CO" sz="1200" dirty="0">
                <a:latin typeface="Century Gothic" panose="020B0502020202020204" pitchFamily="34" charset="0"/>
              </a:rPr>
              <a:t>Responde a la pregunta: ¿Cuál es el objetivo? ¿Cómo se desarrolla el trabajo?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latin typeface="Century Gothic" panose="020B0502020202020204" pitchFamily="34" charset="0"/>
              </a:rPr>
              <a:t>                                         </a:t>
            </a:r>
            <a:r>
              <a:rPr lang="es-CO" sz="1200" dirty="0" smtClean="0">
                <a:latin typeface="Century Gothic" panose="020B0502020202020204" pitchFamily="34" charset="0"/>
              </a:rPr>
              <a:t>         Opciones </a:t>
            </a:r>
            <a:r>
              <a:rPr lang="es-CO" sz="1200" dirty="0">
                <a:latin typeface="Century Gothic" panose="020B0502020202020204" pitchFamily="34" charset="0"/>
              </a:rPr>
              <a:t>(se pueden incluir los tres pasos, dos o uno solo):</a:t>
            </a:r>
          </a:p>
          <a:p>
            <a:pPr>
              <a:lnSpc>
                <a:spcPct val="150000"/>
              </a:lnSpc>
            </a:pPr>
            <a:endParaRPr lang="es-CO" sz="135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s-CO" sz="1350" dirty="0">
              <a:latin typeface="Century Gothic" panose="020B0502020202020204" pitchFamily="34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80518"/>
              </p:ext>
            </p:extLst>
          </p:nvPr>
        </p:nvGraphicFramePr>
        <p:xfrm>
          <a:off x="1731554" y="2211710"/>
          <a:ext cx="5680892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Paso </a:t>
                      </a:r>
                      <a:r>
                        <a:rPr lang="es-CO" sz="1300" dirty="0" smtClean="0">
                          <a:latin typeface="Century Gothic" panose="020B0502020202020204" pitchFamily="34" charset="0"/>
                        </a:rPr>
                        <a:t>1a: </a:t>
                      </a:r>
                      <a:r>
                        <a:rPr lang="es-CO" sz="1300" baseline="0" dirty="0">
                          <a:latin typeface="Century Gothic" panose="020B0502020202020204" pitchFamily="34" charset="0"/>
                        </a:rPr>
                        <a:t>Los objetivos del artículo</a:t>
                      </a:r>
                      <a:endParaRPr lang="es-CO" sz="13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300" dirty="0">
                          <a:latin typeface="Century Gothic" panose="020B0502020202020204" pitchFamily="34" charset="0"/>
                        </a:rPr>
                        <a:t>Paso </a:t>
                      </a:r>
                      <a:r>
                        <a:rPr lang="es-CO" sz="1300" dirty="0" smtClean="0">
                          <a:latin typeface="Century Gothic" panose="020B0502020202020204" pitchFamily="34" charset="0"/>
                        </a:rPr>
                        <a:t>1b: </a:t>
                      </a:r>
                      <a:r>
                        <a:rPr lang="es-CO" sz="1300" baseline="0" dirty="0">
                          <a:latin typeface="Century Gothic" panose="020B0502020202020204" pitchFamily="34" charset="0"/>
                        </a:rPr>
                        <a:t>El artículo mismo (Tema) </a:t>
                      </a:r>
                      <a:endParaRPr lang="es-CO" sz="13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300" dirty="0">
                          <a:latin typeface="Century Gothic" panose="020B0502020202020204" pitchFamily="34" charset="0"/>
                        </a:rPr>
                        <a:t>Paso </a:t>
                      </a:r>
                      <a:r>
                        <a:rPr lang="es-CO" sz="1300" dirty="0" smtClean="0">
                          <a:latin typeface="Century Gothic" panose="020B0502020202020204" pitchFamily="34" charset="0"/>
                        </a:rPr>
                        <a:t>2: </a:t>
                      </a: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Los</a:t>
                      </a:r>
                      <a:r>
                        <a:rPr lang="es-CO" sz="1300" baseline="0" dirty="0">
                          <a:latin typeface="Century Gothic" panose="020B0502020202020204" pitchFamily="34" charset="0"/>
                        </a:rPr>
                        <a:t> asuntos más relevantes del artículo</a:t>
                      </a:r>
                      <a:endParaRPr lang="es-CO" sz="13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300" dirty="0">
                          <a:latin typeface="Century Gothic" panose="020B0502020202020204" pitchFamily="34" charset="0"/>
                        </a:rPr>
                        <a:t>Paso </a:t>
                      </a:r>
                      <a:r>
                        <a:rPr lang="es-CO" sz="1300" dirty="0" smtClean="0">
                          <a:latin typeface="Century Gothic" panose="020B0502020202020204" pitchFamily="34" charset="0"/>
                        </a:rPr>
                        <a:t>3: </a:t>
                      </a:r>
                      <a:r>
                        <a:rPr lang="es-CO" sz="1300" dirty="0">
                          <a:latin typeface="Century Gothic" panose="020B0502020202020204" pitchFamily="34" charset="0"/>
                        </a:rPr>
                        <a:t>La</a:t>
                      </a:r>
                      <a:r>
                        <a:rPr lang="es-CO" sz="1300" baseline="0" dirty="0">
                          <a:latin typeface="Century Gothic" panose="020B0502020202020204" pitchFamily="34" charset="0"/>
                        </a:rPr>
                        <a:t> estructura del artículo</a:t>
                      </a:r>
                      <a:endParaRPr lang="es-CO" sz="13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216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Century Gothic" panose="020B0502020202020204" pitchFamily="34" charset="0"/>
                        </a:rPr>
                        <a:t>¿Cuáles</a:t>
                      </a:r>
                      <a:r>
                        <a:rPr lang="es-CO" sz="1200" baseline="0" dirty="0">
                          <a:latin typeface="Century Gothic" panose="020B0502020202020204" pitchFamily="34" charset="0"/>
                        </a:rPr>
                        <a:t> son los objetivos del artículo? </a:t>
                      </a:r>
                    </a:p>
                    <a:p>
                      <a:pPr algn="ctr"/>
                      <a:r>
                        <a:rPr lang="es-CO" sz="1200" baseline="0" dirty="0">
                          <a:latin typeface="Century Gothic" panose="020B0502020202020204" pitchFamily="34" charset="0"/>
                        </a:rPr>
                        <a:t>Propósito general.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Century Gothic" panose="020B0502020202020204" pitchFamily="34" charset="0"/>
                        </a:rPr>
                        <a:t>Tópicos o aspectos del tema que se van a presentar en el artículo.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Century Gothic" panose="020B0502020202020204" pitchFamily="34" charset="0"/>
                        </a:rPr>
                        <a:t>Énfasis en un aspecto temático o metodológico </a:t>
                      </a:r>
                      <a:r>
                        <a:rPr lang="es-CO" sz="1200" baseline="0" dirty="0">
                          <a:latin typeface="Century Gothic" panose="020B0502020202020204" pitchFamily="34" charset="0"/>
                        </a:rPr>
                        <a:t>central.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Century Gothic" panose="020B0502020202020204" pitchFamily="34" charset="0"/>
                        </a:rPr>
                        <a:t>Descripción enumerativa de la estructura del artículo</a:t>
                      </a:r>
                      <a:r>
                        <a:rPr lang="es-CO" sz="1200" baseline="0" dirty="0">
                          <a:latin typeface="Century Gothic" panose="020B0502020202020204" pitchFamily="34" charset="0"/>
                        </a:rPr>
                        <a:t>. 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1 Título"/>
          <p:cNvSpPr txBox="1">
            <a:spLocks/>
          </p:cNvSpPr>
          <p:nvPr/>
        </p:nvSpPr>
        <p:spPr>
          <a:xfrm>
            <a:off x="879907" y="153652"/>
            <a:ext cx="7384186" cy="916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  <a:latin typeface="Century Gothic" panose="020B0502020202020204" pitchFamily="34" charset="0"/>
                <a:cs typeface="Gill Sans MT"/>
              </a:rPr>
              <a:t>La introducción del artículo académico</a:t>
            </a:r>
          </a:p>
        </p:txBody>
      </p:sp>
    </p:spTree>
    <p:extLst>
      <p:ext uri="{BB962C8B-B14F-4D97-AF65-F5344CB8AC3E}">
        <p14:creationId xmlns:p14="http://schemas.microsoft.com/office/powerpoint/2010/main" val="223288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Agrupar 11"/>
          <p:cNvGrpSpPr/>
          <p:nvPr/>
        </p:nvGrpSpPr>
        <p:grpSpPr>
          <a:xfrm>
            <a:off x="179512" y="262735"/>
            <a:ext cx="3240360" cy="436807"/>
            <a:chOff x="3275856" y="3579862"/>
            <a:chExt cx="3240360" cy="436807"/>
          </a:xfrm>
        </p:grpSpPr>
        <p:pic>
          <p:nvPicPr>
            <p:cNvPr id="13" name="Imagen 12" descr="logo eafit blanc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579862"/>
              <a:ext cx="903467" cy="436807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283968" y="3579862"/>
              <a:ext cx="223224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s-ES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4283968" y="3651870"/>
              <a:ext cx="0" cy="288032"/>
            </a:xfrm>
            <a:prstGeom prst="line">
              <a:avLst/>
            </a:prstGeom>
            <a:ln w="952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67544" y="2042398"/>
            <a:ext cx="8352928" cy="25522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s-CO" dirty="0"/>
          </a:p>
          <a:p>
            <a:endParaRPr lang="es-CO" sz="1000" b="1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17" name="Marcador de contenido 3"/>
          <p:cNvSpPr>
            <a:spLocks noGrp="1"/>
          </p:cNvSpPr>
          <p:nvPr>
            <p:ph sz="half" idx="2"/>
          </p:nvPr>
        </p:nvSpPr>
        <p:spPr>
          <a:xfrm>
            <a:off x="323528" y="1178301"/>
            <a:ext cx="3900918" cy="357352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es-ES_tradnl" sz="1725" dirty="0">
              <a:solidFill>
                <a:srgbClr val="ED7D31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s-ES_tradnl" sz="1725" dirty="0">
              <a:solidFill>
                <a:srgbClr val="ED7D31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s-ES_tradnl" sz="1725" dirty="0">
                <a:solidFill>
                  <a:srgbClr val="ED7D31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 se cuenta con antecedentes de tipo contrastivo </a:t>
            </a:r>
            <a:r>
              <a:rPr lang="es-ES_tradnl" sz="1725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entre un grupo de carreras universitarias y su correspondiente ámbito profesional laboral, o sea, desde </a:t>
            </a:r>
            <a:r>
              <a:rPr lang="es-ES_tradnl" sz="1725" b="1" dirty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 perspectiva amplia de la retórica contrastiva</a:t>
            </a:r>
            <a:r>
              <a:rPr lang="es-ES_tradnl" sz="1725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De modo más específico, los trabajos que existen en español sobre estas temáticas son de reciente data y centrados en el discurso especializado o el discurso académico (entre otros, Cubo de Severino 2005; </a:t>
            </a:r>
            <a:r>
              <a:rPr lang="de-DE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Castel</a:t>
            </a:r>
            <a:r>
              <a:rPr lang="es-ES_tradnl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de-DE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Aruani</a:t>
            </a:r>
            <a:r>
              <a:rPr lang="es-ES_tradnl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725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 Severino 2004; Harvey 200; </a:t>
            </a:r>
            <a:r>
              <a:rPr lang="es-ES_tradnl" sz="1725" dirty="0" err="1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Ciapuscio</a:t>
            </a:r>
            <a:r>
              <a:rPr lang="es-ES_tradnl" sz="1725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2003; </a:t>
            </a:r>
            <a:r>
              <a:rPr lang="de-DE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Torner</a:t>
            </a:r>
            <a:r>
              <a:rPr lang="es-ES_tradnl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725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 </a:t>
            </a:r>
            <a:r>
              <a:rPr lang="de-DE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Battaner</a:t>
            </a:r>
            <a:r>
              <a:rPr lang="es-ES_tradnl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725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2005; Castelló 2007; Parodi 2004, 2005, 2007a, b, 2008a; Montolío 2002 y Núñez, Muñoz y </a:t>
            </a:r>
            <a:r>
              <a:rPr lang="de-DE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Mihovilovic</a:t>
            </a:r>
            <a:r>
              <a:rPr lang="es-ES_tradnl" sz="1725" dirty="0" smtClean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725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2006). </a:t>
            </a:r>
            <a:r>
              <a:rPr lang="es-ES_tradnl" sz="1725" dirty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partir de este marco, la investigación de que damos cuenta se encuadra dentro de los estudios basados en grandes corpus de textos.</a:t>
            </a:r>
            <a:r>
              <a:rPr lang="es-ES_tradnl" sz="1725" dirty="0">
                <a:solidFill>
                  <a:srgbClr val="000000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_tradnl" sz="1725" dirty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Ello porque pretendemos avanzar hacia una descripción más</a:t>
            </a:r>
            <a:r>
              <a:rPr lang="it-IT" sz="1725" dirty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eco</a:t>
            </a:r>
            <a:r>
              <a:rPr lang="es-ES_tradnl" sz="1725" dirty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lógica y representativa de la variación a través de las disciplinas y a través de los géneros. </a:t>
            </a:r>
            <a:endParaRPr lang="es-CO" sz="1725" dirty="0">
              <a:solidFill>
                <a:srgbClr val="660066"/>
              </a:solidFill>
              <a:latin typeface="Helvetica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18" name="Llamada rectangular 17"/>
          <p:cNvSpPr/>
          <p:nvPr/>
        </p:nvSpPr>
        <p:spPr>
          <a:xfrm>
            <a:off x="1835696" y="1166713"/>
            <a:ext cx="1542549" cy="393464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Movimiento 2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Reitera el vacío</a:t>
            </a:r>
          </a:p>
        </p:txBody>
      </p:sp>
      <p:sp>
        <p:nvSpPr>
          <p:cNvPr id="19" name="Llamada rectangular 18"/>
          <p:cNvSpPr/>
          <p:nvPr/>
        </p:nvSpPr>
        <p:spPr>
          <a:xfrm>
            <a:off x="2123728" y="2687009"/>
            <a:ext cx="1977361" cy="683384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Movimiento 3</a:t>
            </a:r>
          </a:p>
          <a:p>
            <a:pPr algn="ctr"/>
            <a:r>
              <a:rPr lang="es-CO" sz="1200" dirty="0" smtClean="0"/>
              <a:t>Paso 2: Aspecto metodológico </a:t>
            </a:r>
            <a:r>
              <a:rPr lang="es-CO" sz="1200" dirty="0"/>
              <a:t>relevante</a:t>
            </a:r>
          </a:p>
        </p:txBody>
      </p:sp>
      <p:sp>
        <p:nvSpPr>
          <p:cNvPr id="20" name="Llamada rectangular 19"/>
          <p:cNvSpPr/>
          <p:nvPr/>
        </p:nvSpPr>
        <p:spPr>
          <a:xfrm>
            <a:off x="1614385" y="4569483"/>
            <a:ext cx="2287940" cy="507362"/>
          </a:xfrm>
          <a:prstGeom prst="wedgeRectCallout">
            <a:avLst>
              <a:gd name="adj1" fmla="val -19388"/>
              <a:gd name="adj2" fmla="val -7212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50" dirty="0"/>
              <a:t>Movimiento 3</a:t>
            </a:r>
          </a:p>
          <a:p>
            <a:pPr algn="ctr"/>
            <a:r>
              <a:rPr lang="es-CO" sz="1350" dirty="0" smtClean="0"/>
              <a:t>Paso 1a: Objetivos</a:t>
            </a:r>
            <a:endParaRPr lang="es-CO" sz="1350" dirty="0"/>
          </a:p>
        </p:txBody>
      </p:sp>
      <p:sp>
        <p:nvSpPr>
          <p:cNvPr id="21" name="Marcador de contenido 5"/>
          <p:cNvSpPr>
            <a:spLocks noGrp="1"/>
          </p:cNvSpPr>
          <p:nvPr>
            <p:ph sz="quarter" idx="4294967295"/>
          </p:nvPr>
        </p:nvSpPr>
        <p:spPr>
          <a:xfrm>
            <a:off x="4629150" y="1354256"/>
            <a:ext cx="4191322" cy="4145241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es-ES_tradnl" dirty="0">
              <a:solidFill>
                <a:srgbClr val="660066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s-ES_tradnl" dirty="0">
              <a:solidFill>
                <a:srgbClr val="660066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s-ES_tradnl" sz="3400" dirty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 este modo, en este artículo aporto algunos antecedentes acerca de un proyecto en marcha (FONDECYT 1060440) en la Pontificia Universidad Católica de Valparaíso, Chile, centrado en la recolección, construcción y descripción de un corpus de discurso escrito en el </a:t>
            </a:r>
            <a:r>
              <a:rPr lang="es-CO" sz="3400" dirty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ámbito académico </a:t>
            </a:r>
            <a:r>
              <a:rPr lang="es-ES_tradnl" sz="3400" dirty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 en el profesional en cuatro áreas disciplinares: Química Industrial, Ingeniería en Construcción, Trabajo Social y Psicología.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s-ES_tradnl" dirty="0">
              <a:solidFill>
                <a:srgbClr val="660066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s-ES_tradnl" sz="3400" dirty="0" smtClean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 </a:t>
            </a:r>
            <a:r>
              <a:rPr lang="es-ES_tradnl" sz="3400" dirty="0">
                <a:solidFill>
                  <a:srgbClr val="660066"/>
                </a:solidFill>
                <a:latin typeface="Century Gothic" panose="020B0502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 primera parte del trabajo se entregan algunos núcleos conceptuales a modo de referentes teóricos que enmarcan la investigación; en especial, se precisan ciertos fundamentos acerca de los géneros discursivos. En la segunda parte se describe el corpus y comparan los géneros detectados en el nivel académico y en el profesional. Concluyo el trabajo con algunas proyecciones, reflexiones y comentarios.</a:t>
            </a:r>
            <a:endParaRPr lang="es-CO" sz="3400" dirty="0">
              <a:solidFill>
                <a:srgbClr val="660066"/>
              </a:solidFill>
              <a:latin typeface="Century Gothic" panose="020B0502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endParaRPr lang="es-CO" sz="2400" dirty="0">
              <a:solidFill>
                <a:srgbClr val="000000"/>
              </a:solidFill>
              <a:latin typeface="Helvetica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22" name="Llamada rectangular 21"/>
          <p:cNvSpPr/>
          <p:nvPr/>
        </p:nvSpPr>
        <p:spPr>
          <a:xfrm>
            <a:off x="5868144" y="1024894"/>
            <a:ext cx="2287940" cy="673433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Movimiento 3</a:t>
            </a:r>
          </a:p>
          <a:p>
            <a:pPr algn="ctr"/>
            <a:r>
              <a:rPr lang="es-CO" sz="1200" dirty="0" smtClean="0"/>
              <a:t>Paso 1b: </a:t>
            </a:r>
            <a:r>
              <a:rPr lang="es-CO" sz="1200" dirty="0"/>
              <a:t>Presentación del artículo</a:t>
            </a:r>
          </a:p>
        </p:txBody>
      </p:sp>
      <p:sp>
        <p:nvSpPr>
          <p:cNvPr id="23" name="Llamada rectangular 22"/>
          <p:cNvSpPr/>
          <p:nvPr/>
        </p:nvSpPr>
        <p:spPr>
          <a:xfrm>
            <a:off x="6012160" y="2825159"/>
            <a:ext cx="1728192" cy="545234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Movimiento 3</a:t>
            </a:r>
          </a:p>
          <a:p>
            <a:pPr algn="ctr"/>
            <a:r>
              <a:rPr lang="es-CO" sz="1200" dirty="0" smtClean="0"/>
              <a:t>Paso 3: Estructura</a:t>
            </a:r>
            <a:endParaRPr lang="es-CO" sz="1200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879907" y="120021"/>
            <a:ext cx="7384186" cy="916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  <a:latin typeface="Century Gothic" panose="020B0502020202020204" pitchFamily="34" charset="0"/>
                <a:cs typeface="Gill Sans MT"/>
              </a:rPr>
              <a:t>La introducción del artículo académico</a:t>
            </a:r>
          </a:p>
        </p:txBody>
      </p:sp>
    </p:spTree>
    <p:extLst>
      <p:ext uri="{BB962C8B-B14F-4D97-AF65-F5344CB8AC3E}">
        <p14:creationId xmlns:p14="http://schemas.microsoft.com/office/powerpoint/2010/main" val="3935373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2306</Words>
  <Application>Microsoft Office PowerPoint</Application>
  <PresentationFormat>Presentación en pantalla (16:9)</PresentationFormat>
  <Paragraphs>212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Calibri</vt:lpstr>
      <vt:lpstr>Century Gothic</vt:lpstr>
      <vt:lpstr>Gill Sans MT</vt:lpstr>
      <vt:lpstr>Helvetica</vt:lpstr>
      <vt:lpstr>Wingdings</vt:lpstr>
      <vt:lpstr>Tema de Office</vt:lpstr>
      <vt:lpstr>Presentación de PowerPoint</vt:lpstr>
      <vt:lpstr>Presentación de PowerPoint</vt:lpstr>
      <vt:lpstr>                                            Estructura retórica de la introducción:</vt:lpstr>
      <vt:lpstr>                                          Movimiento 1: Definir un territorio</vt:lpstr>
      <vt:lpstr>                                   </vt:lpstr>
      <vt:lpstr>                                         Movimiento 2: Establecer un nicho</vt:lpstr>
      <vt:lpstr>                                   </vt:lpstr>
      <vt:lpstr>                                          Movimiento 3: ocupar el nicho</vt:lpstr>
      <vt:lpstr>Presentación de PowerPoint</vt:lpstr>
      <vt:lpstr>Presentación de PowerPoint</vt:lpstr>
      <vt:lpstr>Presentación de PowerPoint</vt:lpstr>
      <vt:lpstr>Presentación de PowerPoint</vt:lpstr>
      <vt:lpstr>    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Eafit Especialización en Gestión pública</dc:title>
  <dc:creator>Andrés Bustamante Londoño</dc:creator>
  <cp:lastModifiedBy>Andres Bustamante</cp:lastModifiedBy>
  <cp:revision>250</cp:revision>
  <dcterms:created xsi:type="dcterms:W3CDTF">2016-04-04T22:13:25Z</dcterms:created>
  <dcterms:modified xsi:type="dcterms:W3CDTF">2019-04-28T17:07:13Z</dcterms:modified>
</cp:coreProperties>
</file>