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4"/>
  </p:handoutMasterIdLst>
  <p:sldIdLst>
    <p:sldId id="257" r:id="rId2"/>
    <p:sldId id="259" r:id="rId3"/>
    <p:sldId id="290" r:id="rId4"/>
    <p:sldId id="263" r:id="rId5"/>
    <p:sldId id="271" r:id="rId6"/>
    <p:sldId id="282" r:id="rId7"/>
    <p:sldId id="273" r:id="rId8"/>
    <p:sldId id="284" r:id="rId9"/>
    <p:sldId id="285" r:id="rId10"/>
    <p:sldId id="275" r:id="rId11"/>
    <p:sldId id="286" r:id="rId12"/>
    <p:sldId id="277" r:id="rId13"/>
    <p:sldId id="288" r:id="rId14"/>
    <p:sldId id="289" r:id="rId15"/>
    <p:sldId id="291" r:id="rId16"/>
    <p:sldId id="292" r:id="rId17"/>
    <p:sldId id="293" r:id="rId18"/>
    <p:sldId id="294" r:id="rId19"/>
    <p:sldId id="295" r:id="rId20"/>
    <p:sldId id="296" r:id="rId21"/>
    <p:sldId id="297" r:id="rId22"/>
    <p:sldId id="307" r:id="rId23"/>
    <p:sldId id="298" r:id="rId24"/>
    <p:sldId id="299" r:id="rId25"/>
    <p:sldId id="300" r:id="rId26"/>
    <p:sldId id="301" r:id="rId27"/>
    <p:sldId id="302" r:id="rId28"/>
    <p:sldId id="303" r:id="rId29"/>
    <p:sldId id="304" r:id="rId30"/>
    <p:sldId id="305" r:id="rId31"/>
    <p:sldId id="281" r:id="rId32"/>
    <p:sldId id="308" r:id="rId33"/>
    <p:sldId id="311" r:id="rId34"/>
    <p:sldId id="310" r:id="rId35"/>
    <p:sldId id="312" r:id="rId36"/>
    <p:sldId id="313" r:id="rId37"/>
    <p:sldId id="314" r:id="rId38"/>
    <p:sldId id="315" r:id="rId39"/>
    <p:sldId id="316" r:id="rId40"/>
    <p:sldId id="317" r:id="rId41"/>
    <p:sldId id="318" r:id="rId42"/>
    <p:sldId id="279" r:id="rId43"/>
  </p:sldIdLst>
  <p:sldSz cx="12188825"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B0C"/>
    <a:srgbClr val="E3440E"/>
    <a:srgbClr val="E1440E"/>
    <a:srgbClr val="E757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34"/>
  </p:normalViewPr>
  <p:slideViewPr>
    <p:cSldViewPr snapToGrid="0" snapToObjects="1">
      <p:cViewPr varScale="1">
        <p:scale>
          <a:sx n="69" d="100"/>
          <a:sy n="69" d="100"/>
        </p:scale>
        <p:origin x="756" y="72"/>
      </p:cViewPr>
      <p:guideLst>
        <p:guide orient="horz" pos="2160"/>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CC163F-71B4-DA49-BCD8-E690B6563C67}" type="datetimeFigureOut">
              <a:rPr lang="es-ES" smtClean="0"/>
              <a:t>29/01/2019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DDF895-5F39-2048-8BF3-90F12D6AA4CF}" type="slidenum">
              <a:rPr lang="es-ES" smtClean="0"/>
              <a:t>‹Nº›</a:t>
            </a:fld>
            <a:endParaRPr lang="es-ES"/>
          </a:p>
        </p:txBody>
      </p:sp>
    </p:spTree>
    <p:extLst>
      <p:ext uri="{BB962C8B-B14F-4D97-AF65-F5344CB8AC3E}">
        <p14:creationId xmlns:p14="http://schemas.microsoft.com/office/powerpoint/2010/main" val="30801168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99089" y="1145771"/>
            <a:ext cx="6801299" cy="4026710"/>
          </a:xfrm>
          <a:prstGeom prst="rect">
            <a:avLst/>
          </a:prstGeom>
        </p:spPr>
      </p:pic>
      <p:pic>
        <p:nvPicPr>
          <p:cNvPr id="8" name="Imagen 7" descr="GC-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flipV="1">
            <a:off x="146787" y="-165631"/>
            <a:ext cx="1582699" cy="1913961"/>
          </a:xfrm>
          <a:prstGeom prst="rect">
            <a:avLst/>
          </a:prstGeom>
        </p:spPr>
      </p:pic>
      <p:pic>
        <p:nvPicPr>
          <p:cNvPr id="9" name="Imagen 8" descr="GC-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V="1">
            <a:off x="10606127" y="-31751"/>
            <a:ext cx="1582699" cy="1913961"/>
          </a:xfrm>
          <a:prstGeom prst="rect">
            <a:avLst/>
          </a:prstGeom>
        </p:spPr>
      </p:pic>
      <p:pic>
        <p:nvPicPr>
          <p:cNvPr id="10" name="Imagen 9" descr="GC-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V="1">
            <a:off x="-18845" y="4975789"/>
            <a:ext cx="1582699" cy="1913961"/>
          </a:xfrm>
          <a:prstGeom prst="rect">
            <a:avLst/>
          </a:prstGeom>
        </p:spPr>
      </p:pic>
      <p:pic>
        <p:nvPicPr>
          <p:cNvPr id="11" name="Imagen 10" descr="GC-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10606127" y="4975789"/>
            <a:ext cx="1582699" cy="1913961"/>
          </a:xfrm>
          <a:prstGeom prst="rect">
            <a:avLst/>
          </a:prstGeom>
        </p:spPr>
      </p:pic>
    </p:spTree>
    <p:extLst>
      <p:ext uri="{BB962C8B-B14F-4D97-AF65-F5344CB8AC3E}">
        <p14:creationId xmlns:p14="http://schemas.microsoft.com/office/powerpoint/2010/main" val="254690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9442" y="273050"/>
            <a:ext cx="4010039" cy="1162050"/>
          </a:xfrm>
        </p:spPr>
        <p:txBody>
          <a:bodyPr anchor="ctr"/>
          <a:lstStyle>
            <a:lvl1pPr algn="l">
              <a:defRPr sz="2000" b="1">
                <a:solidFill>
                  <a:srgbClr val="EA5B0C"/>
                </a:solidFill>
                <a:latin typeface="Arial"/>
                <a:cs typeface="Arial"/>
              </a:defRPr>
            </a:lvl1pPr>
          </a:lstStyle>
          <a:p>
            <a:r>
              <a:rPr lang="es-ES_tradnl" dirty="0"/>
              <a:t>CLIC PARA EDITAR TÍTULO</a:t>
            </a:r>
            <a:endParaRPr lang="es-ES" dirty="0"/>
          </a:p>
        </p:txBody>
      </p:sp>
      <p:sp>
        <p:nvSpPr>
          <p:cNvPr id="3" name="Marcador de contenido 2"/>
          <p:cNvSpPr>
            <a:spLocks noGrp="1"/>
          </p:cNvSpPr>
          <p:nvPr>
            <p:ph idx="1"/>
          </p:nvPr>
        </p:nvSpPr>
        <p:spPr>
          <a:xfrm>
            <a:off x="4765493" y="273051"/>
            <a:ext cx="5426922" cy="5853113"/>
          </a:xfrm>
        </p:spPr>
        <p:txBody>
          <a:bodyPr>
            <a:normAutofit/>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texto 3"/>
          <p:cNvSpPr>
            <a:spLocks noGrp="1"/>
          </p:cNvSpPr>
          <p:nvPr>
            <p:ph type="body" sz="half" idx="2"/>
          </p:nvPr>
        </p:nvSpPr>
        <p:spPr>
          <a:xfrm>
            <a:off x="609442" y="1435101"/>
            <a:ext cx="4010039" cy="4691063"/>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Haga clic para modificar el estilo de texto del patrón</a:t>
            </a:r>
          </a:p>
        </p:txBody>
      </p:sp>
      <p:pic>
        <p:nvPicPr>
          <p:cNvPr id="8" name="Imagen 7" descr="GC-03.png"/>
          <p:cNvPicPr>
            <a:picLocks noChangeAspect="1"/>
          </p:cNvPicPr>
          <p:nvPr userDrawn="1"/>
        </p:nvPicPr>
        <p:blipFill rotWithShape="1">
          <a:blip r:embed="rId2">
            <a:extLst>
              <a:ext uri="{28A0092B-C50C-407E-A947-70E740481C1C}">
                <a14:useLocalDpi xmlns:a14="http://schemas.microsoft.com/office/drawing/2010/main" val="0"/>
              </a:ext>
            </a:extLst>
          </a:blip>
          <a:srcRect b="29108"/>
          <a:stretch/>
        </p:blipFill>
        <p:spPr>
          <a:xfrm rot="10800000" flipV="1">
            <a:off x="-16976" y="5221663"/>
            <a:ext cx="1970826" cy="1689586"/>
          </a:xfrm>
          <a:prstGeom prst="rect">
            <a:avLst/>
          </a:prstGeom>
        </p:spPr>
      </p:pic>
      <p:sp>
        <p:nvSpPr>
          <p:cNvPr id="9" name="Rectángulo 8"/>
          <p:cNvSpPr/>
          <p:nvPr userDrawn="1"/>
        </p:nvSpPr>
        <p:spPr>
          <a:xfrm>
            <a:off x="968438" y="6276559"/>
            <a:ext cx="9223976" cy="307777"/>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dirty="0"/>
          </a:p>
        </p:txBody>
      </p:sp>
      <p:pic>
        <p:nvPicPr>
          <p:cNvPr id="10" name="Imagen 9"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0249753" y="-1806"/>
            <a:ext cx="1970825" cy="2383323"/>
          </a:xfrm>
          <a:prstGeom prst="rect">
            <a:avLst/>
          </a:prstGeom>
        </p:spPr>
      </p:pic>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146689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mbre Present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250517" y="1824514"/>
            <a:ext cx="5464924" cy="1143000"/>
          </a:xfrm>
        </p:spPr>
        <p:txBody>
          <a:bodyPr>
            <a:normAutofit/>
          </a:bodyPr>
          <a:lstStyle>
            <a:lvl1pPr algn="l">
              <a:defRPr sz="4800" b="1">
                <a:solidFill>
                  <a:srgbClr val="EA5B0C"/>
                </a:solidFill>
                <a:latin typeface="Arial"/>
                <a:cs typeface="Arial"/>
              </a:defRPr>
            </a:lvl1pPr>
          </a:lstStyle>
          <a:p>
            <a:r>
              <a:rPr lang="es-ES_tradnl" dirty="0"/>
              <a:t>CLIC PARA EDITAR TÍTULO</a:t>
            </a:r>
            <a:endParaRPr lang="es-ES"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pic>
        <p:nvPicPr>
          <p:cNvPr id="9" name="Imagen 8" descr="GC-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flipV="1">
            <a:off x="204272" y="-223116"/>
            <a:ext cx="2131998" cy="2578230"/>
          </a:xfrm>
          <a:prstGeom prst="rect">
            <a:avLst/>
          </a:prstGeom>
        </p:spPr>
      </p:pic>
    </p:spTree>
    <p:extLst>
      <p:ext uri="{BB962C8B-B14F-4D97-AF65-F5344CB8AC3E}">
        <p14:creationId xmlns:p14="http://schemas.microsoft.com/office/powerpoint/2010/main" val="122836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mbre Presentaciónn Color">
    <p:spTree>
      <p:nvGrpSpPr>
        <p:cNvPr id="1" name=""/>
        <p:cNvGrpSpPr/>
        <p:nvPr/>
      </p:nvGrpSpPr>
      <p:grpSpPr>
        <a:xfrm>
          <a:off x="0" y="0"/>
          <a:ext cx="0" cy="0"/>
          <a:chOff x="0" y="0"/>
          <a:chExt cx="0" cy="0"/>
        </a:xfrm>
      </p:grpSpPr>
      <p:sp>
        <p:nvSpPr>
          <p:cNvPr id="6" name="Rectángulo 5"/>
          <p:cNvSpPr/>
          <p:nvPr userDrawn="1"/>
        </p:nvSpPr>
        <p:spPr>
          <a:xfrm>
            <a:off x="-18845" y="1"/>
            <a:ext cx="12220839" cy="5598022"/>
          </a:xfrm>
          <a:prstGeom prst="rect">
            <a:avLst/>
          </a:prstGeom>
          <a:solidFill>
            <a:srgbClr val="E344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3256" y="5779140"/>
            <a:ext cx="1568007" cy="928338"/>
          </a:xfrm>
          <a:prstGeom prst="rect">
            <a:avLst/>
          </a:prstGeom>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flipV="1">
            <a:off x="206132" y="-223116"/>
            <a:ext cx="2128277" cy="2578230"/>
          </a:xfrm>
          <a:prstGeom prst="rect">
            <a:avLst/>
          </a:prstGeom>
        </p:spPr>
      </p:pic>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5400000" flipH="1" flipV="1">
            <a:off x="10786885" y="5463960"/>
            <a:ext cx="1281046" cy="1549171"/>
          </a:xfrm>
          <a:prstGeom prst="rect">
            <a:avLst/>
          </a:prstGeom>
        </p:spPr>
      </p:pic>
      <p:sp>
        <p:nvSpPr>
          <p:cNvPr id="2" name="Título 1"/>
          <p:cNvSpPr>
            <a:spLocks noGrp="1"/>
          </p:cNvSpPr>
          <p:nvPr>
            <p:ph type="title" hasCustomPrompt="1"/>
          </p:nvPr>
        </p:nvSpPr>
        <p:spPr>
          <a:xfrm>
            <a:off x="2213163" y="1870564"/>
            <a:ext cx="4911949" cy="1143000"/>
          </a:xfrm>
        </p:spPr>
        <p:txBody>
          <a:bodyPr>
            <a:normAutofit/>
          </a:bodyPr>
          <a:lstStyle>
            <a:lvl1pPr algn="l">
              <a:defRPr sz="4800" b="1">
                <a:solidFill>
                  <a:schemeClr val="bg1"/>
                </a:solidFill>
                <a:latin typeface="Arial"/>
                <a:cs typeface="Arial"/>
              </a:defRPr>
            </a:lvl1pPr>
          </a:lstStyle>
          <a:p>
            <a:r>
              <a:rPr lang="es-ES_tradnl" dirty="0"/>
              <a:t>CLIC PARA EDITAR TÍTULO</a:t>
            </a:r>
            <a:endParaRPr lang="es-ES" dirty="0"/>
          </a:p>
        </p:txBody>
      </p:sp>
    </p:spTree>
    <p:extLst>
      <p:ext uri="{BB962C8B-B14F-4D97-AF65-F5344CB8AC3E}">
        <p14:creationId xmlns:p14="http://schemas.microsoft.com/office/powerpoint/2010/main" val="123294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6" name="Imagen 5"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0249753" y="-1806"/>
            <a:ext cx="1970825" cy="2383323"/>
          </a:xfrm>
          <a:prstGeom prst="rect">
            <a:avLst/>
          </a:prstGeom>
        </p:spPr>
      </p:pic>
      <p:sp>
        <p:nvSpPr>
          <p:cNvPr id="7" name="CuadroTexto 6"/>
          <p:cNvSpPr txBox="1"/>
          <p:nvPr userDrawn="1"/>
        </p:nvSpPr>
        <p:spPr>
          <a:xfrm>
            <a:off x="6446382" y="327652"/>
            <a:ext cx="4333238" cy="1015663"/>
          </a:xfrm>
          <a:prstGeom prst="rect">
            <a:avLst/>
          </a:prstGeom>
          <a:noFill/>
        </p:spPr>
        <p:txBody>
          <a:bodyPr wrap="none" rtlCol="0">
            <a:spAutoFit/>
          </a:bodyPr>
          <a:lstStyle/>
          <a:p>
            <a:r>
              <a:rPr lang="es-ES" sz="6000" b="1" spc="300" dirty="0">
                <a:solidFill>
                  <a:srgbClr val="EA5B0C"/>
                </a:solidFill>
                <a:latin typeface="Arial" charset="0"/>
                <a:ea typeface="Arial" charset="0"/>
                <a:cs typeface="Arial" charset="0"/>
              </a:rPr>
              <a:t>Contenido</a:t>
            </a:r>
            <a:endParaRPr lang="es-ES_tradnl" sz="6000" b="1" spc="300" dirty="0">
              <a:solidFill>
                <a:srgbClr val="EA5B0C"/>
              </a:solidFill>
              <a:latin typeface="Arial" charset="0"/>
              <a:ea typeface="Arial" charset="0"/>
              <a:cs typeface="Arial" charset="0"/>
            </a:endParaRPr>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261343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descr="GC-03.png"/>
          <p:cNvPicPr>
            <a:picLocks noChangeAspect="1"/>
          </p:cNvPicPr>
          <p:nvPr userDrawn="1"/>
        </p:nvPicPr>
        <p:blipFill rotWithShape="1">
          <a:blip r:embed="rId2">
            <a:extLst>
              <a:ext uri="{28A0092B-C50C-407E-A947-70E740481C1C}">
                <a14:useLocalDpi xmlns:a14="http://schemas.microsoft.com/office/drawing/2010/main" val="0"/>
              </a:ext>
            </a:extLst>
          </a:blip>
          <a:srcRect b="29108"/>
          <a:stretch/>
        </p:blipFill>
        <p:spPr>
          <a:xfrm rot="10800000" flipV="1">
            <a:off x="-16976" y="5221663"/>
            <a:ext cx="1970826" cy="1689586"/>
          </a:xfrm>
          <a:prstGeom prst="rect">
            <a:avLst/>
          </a:prstGeom>
        </p:spPr>
      </p:pic>
      <p:sp>
        <p:nvSpPr>
          <p:cNvPr id="10" name="Rectángulo 9"/>
          <p:cNvSpPr/>
          <p:nvPr userDrawn="1"/>
        </p:nvSpPr>
        <p:spPr>
          <a:xfrm>
            <a:off x="968438" y="6276559"/>
            <a:ext cx="9223976" cy="307777"/>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dirty="0"/>
          </a:p>
        </p:txBody>
      </p:sp>
      <p:sp>
        <p:nvSpPr>
          <p:cNvPr id="2" name="Título 1"/>
          <p:cNvSpPr>
            <a:spLocks noGrp="1"/>
          </p:cNvSpPr>
          <p:nvPr>
            <p:ph type="title" hasCustomPrompt="1"/>
          </p:nvPr>
        </p:nvSpPr>
        <p:spPr>
          <a:xfrm>
            <a:off x="609442" y="274638"/>
            <a:ext cx="8710188" cy="1143000"/>
          </a:xfrm>
        </p:spPr>
        <p:txBody>
          <a:bodyPr>
            <a:noAutofit/>
          </a:bodyPr>
          <a:lstStyle>
            <a:lvl1pPr algn="l">
              <a:defRPr sz="3600" b="1" u="sng">
                <a:solidFill>
                  <a:srgbClr val="EA5B0C"/>
                </a:solidFill>
                <a:latin typeface="Arial"/>
                <a:cs typeface="Arial"/>
              </a:defRPr>
            </a:lvl1pPr>
          </a:lstStyle>
          <a:p>
            <a:r>
              <a:rPr lang="es-ES_tradnl" dirty="0"/>
              <a:t>CLIC PARA EDITAR TÍTULO</a:t>
            </a:r>
            <a:endParaRPr lang="es-ES" dirty="0"/>
          </a:p>
        </p:txBody>
      </p:sp>
      <p:sp>
        <p:nvSpPr>
          <p:cNvPr id="3" name="Marcador de contenido 2"/>
          <p:cNvSpPr>
            <a:spLocks noGrp="1"/>
          </p:cNvSpPr>
          <p:nvPr>
            <p:ph idx="1"/>
          </p:nvPr>
        </p:nvSpPr>
        <p:spPr>
          <a:xfrm>
            <a:off x="609441" y="1600202"/>
            <a:ext cx="8710189" cy="3760536"/>
          </a:xfrm>
        </p:spPr>
        <p:txBody>
          <a:bodyPr>
            <a:normAutofit/>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5" name="Marcador de pie de página 4"/>
          <p:cNvSpPr>
            <a:spLocks noGrp="1"/>
          </p:cNvSpPr>
          <p:nvPr>
            <p:ph type="ftr" sz="quarter" idx="11"/>
          </p:nvPr>
        </p:nvSpPr>
        <p:spPr>
          <a:xfrm>
            <a:off x="1064427" y="6219211"/>
            <a:ext cx="3859795" cy="365125"/>
          </a:xfrm>
        </p:spPr>
        <p:txBody>
          <a:bodyPr/>
          <a:lstStyle>
            <a:lvl1pPr algn="l">
              <a:defRPr sz="1400" b="1" spc="300">
                <a:solidFill>
                  <a:schemeClr val="bg1"/>
                </a:solidFill>
                <a:latin typeface="Arial Narrow"/>
                <a:cs typeface="Arial Narrow"/>
              </a:defRPr>
            </a:lvl1pPr>
          </a:lstStyle>
          <a:p>
            <a:endParaRPr lang="es-ES" dirty="0"/>
          </a:p>
        </p:txBody>
      </p:sp>
      <p:pic>
        <p:nvPicPr>
          <p:cNvPr id="12" name="Imagen 11"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0249753" y="-1806"/>
            <a:ext cx="1970825" cy="2383323"/>
          </a:xfrm>
          <a:prstGeom prst="rect">
            <a:avLst/>
          </a:prstGeom>
        </p:spPr>
      </p:pic>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210544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9441" y="274638"/>
            <a:ext cx="9582973" cy="1143000"/>
          </a:xfrm>
        </p:spPr>
        <p:txBody>
          <a:bodyPr>
            <a:normAutofit/>
          </a:bodyPr>
          <a:lstStyle>
            <a:lvl1pPr algn="l">
              <a:defRPr sz="3600" b="1" u="sng">
                <a:solidFill>
                  <a:srgbClr val="EA5B0C"/>
                </a:solidFill>
                <a:latin typeface="Arial"/>
                <a:cs typeface="Aria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441" y="1600202"/>
            <a:ext cx="5383398" cy="3463924"/>
          </a:xfrm>
        </p:spPr>
        <p:txBody>
          <a:bodyPr>
            <a:normAutofit/>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5986" y="1600202"/>
            <a:ext cx="5383398" cy="3463924"/>
          </a:xfrm>
        </p:spPr>
        <p:txBody>
          <a:bodyPr>
            <a:normAutofit/>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pic>
        <p:nvPicPr>
          <p:cNvPr id="8" name="Imagen 7" descr="GC-03.png"/>
          <p:cNvPicPr>
            <a:picLocks noChangeAspect="1"/>
          </p:cNvPicPr>
          <p:nvPr userDrawn="1"/>
        </p:nvPicPr>
        <p:blipFill rotWithShape="1">
          <a:blip r:embed="rId2">
            <a:extLst>
              <a:ext uri="{28A0092B-C50C-407E-A947-70E740481C1C}">
                <a14:useLocalDpi xmlns:a14="http://schemas.microsoft.com/office/drawing/2010/main" val="0"/>
              </a:ext>
            </a:extLst>
          </a:blip>
          <a:srcRect b="29108"/>
          <a:stretch/>
        </p:blipFill>
        <p:spPr>
          <a:xfrm rot="10800000" flipV="1">
            <a:off x="-16976" y="5221663"/>
            <a:ext cx="1970826" cy="1689586"/>
          </a:xfrm>
          <a:prstGeom prst="rect">
            <a:avLst/>
          </a:prstGeom>
        </p:spPr>
      </p:pic>
      <p:sp>
        <p:nvSpPr>
          <p:cNvPr id="9" name="Rectángulo 8"/>
          <p:cNvSpPr/>
          <p:nvPr userDrawn="1"/>
        </p:nvSpPr>
        <p:spPr>
          <a:xfrm>
            <a:off x="968438" y="6276559"/>
            <a:ext cx="9223976" cy="307777"/>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dirty="0"/>
          </a:p>
        </p:txBody>
      </p:sp>
      <p:pic>
        <p:nvPicPr>
          <p:cNvPr id="10" name="Imagen 9"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0249753" y="-1806"/>
            <a:ext cx="1970825" cy="2383323"/>
          </a:xfrm>
          <a:prstGeom prst="rect">
            <a:avLst/>
          </a:prstGeom>
        </p:spPr>
      </p:pic>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159791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095" y="4800600"/>
            <a:ext cx="7313295" cy="566738"/>
          </a:xfrm>
        </p:spPr>
        <p:txBody>
          <a:bodyPr anchor="b"/>
          <a:lstStyle>
            <a:lvl1pPr algn="l">
              <a:defRPr sz="2000" b="1" u="none" spc="300">
                <a:solidFill>
                  <a:srgbClr val="EA5B0C"/>
                </a:solidFill>
                <a:latin typeface="Airal"/>
                <a:cs typeface="Airal"/>
              </a:defRPr>
            </a:lvl1pPr>
          </a:lstStyle>
          <a:p>
            <a:r>
              <a:rPr lang="es-ES_tradnl" dirty="0"/>
              <a:t>Clic para editar título</a:t>
            </a:r>
            <a:endParaRPr lang="es-ES" dirty="0"/>
          </a:p>
        </p:txBody>
      </p:sp>
      <p:sp>
        <p:nvSpPr>
          <p:cNvPr id="3" name="Marcador de posición de imagen 2"/>
          <p:cNvSpPr>
            <a:spLocks noGrp="1"/>
          </p:cNvSpPr>
          <p:nvPr>
            <p:ph type="pic" idx="1"/>
          </p:nvPr>
        </p:nvSpPr>
        <p:spPr>
          <a:xfrm>
            <a:off x="2389095" y="612775"/>
            <a:ext cx="7313295" cy="4114800"/>
          </a:xfrm>
        </p:spPr>
        <p:txBody>
          <a:bodyPr>
            <a:normAutofit/>
          </a:bodyPr>
          <a:lstStyle>
            <a:lvl1pPr marL="0" indent="0">
              <a:buNone/>
              <a:defRPr sz="4400" b="1" u="sng">
                <a:solidFill>
                  <a:srgbClr val="EA5B0C"/>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2389095" y="5367338"/>
            <a:ext cx="7313295" cy="804862"/>
          </a:xfrm>
        </p:spPr>
        <p:txBody>
          <a:bodyPr>
            <a:normAutofit/>
          </a:bodyPr>
          <a:lstStyle>
            <a:lvl1pPr marL="0" indent="0">
              <a:buNone/>
              <a:defRPr sz="16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Haga clic para modificar el estilo de texto del patrón</a:t>
            </a:r>
          </a:p>
        </p:txBody>
      </p:sp>
      <p:pic>
        <p:nvPicPr>
          <p:cNvPr id="8" name="Imagen 7"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flipV="1">
            <a:off x="0" y="-1806"/>
            <a:ext cx="1970825" cy="2383323"/>
          </a:xfrm>
          <a:prstGeom prst="rect">
            <a:avLst/>
          </a:prstGeom>
        </p:spPr>
      </p:pic>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160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rmAutofit/>
          </a:bodyPr>
          <a:lstStyle>
            <a:lvl1pPr algn="l">
              <a:defRPr sz="3600" b="1" u="sng">
                <a:solidFill>
                  <a:srgbClr val="EA5B0C"/>
                </a:solidFill>
                <a:latin typeface="Arial"/>
                <a:cs typeface="Arial"/>
              </a:defRPr>
            </a:lvl1pPr>
          </a:lstStyle>
          <a:p>
            <a:r>
              <a:rPr lang="es-ES_tradnl" dirty="0"/>
              <a:t>CLIC PARA EDITAR TÍTULO</a:t>
            </a:r>
            <a:endParaRPr lang="es-ES" dirty="0"/>
          </a:p>
        </p:txBody>
      </p:sp>
      <p:pic>
        <p:nvPicPr>
          <p:cNvPr id="6" name="Imagen 5" descr="GC-03.png"/>
          <p:cNvPicPr>
            <a:picLocks noChangeAspect="1"/>
          </p:cNvPicPr>
          <p:nvPr userDrawn="1"/>
        </p:nvPicPr>
        <p:blipFill rotWithShape="1">
          <a:blip r:embed="rId2">
            <a:extLst>
              <a:ext uri="{28A0092B-C50C-407E-A947-70E740481C1C}">
                <a14:useLocalDpi xmlns:a14="http://schemas.microsoft.com/office/drawing/2010/main" val="0"/>
              </a:ext>
            </a:extLst>
          </a:blip>
          <a:srcRect b="29108"/>
          <a:stretch/>
        </p:blipFill>
        <p:spPr>
          <a:xfrm rot="10800000" flipV="1">
            <a:off x="-16976" y="5221663"/>
            <a:ext cx="1970826" cy="1689586"/>
          </a:xfrm>
          <a:prstGeom prst="rect">
            <a:avLst/>
          </a:prstGeom>
        </p:spPr>
      </p:pic>
      <p:sp>
        <p:nvSpPr>
          <p:cNvPr id="7" name="Rectángulo 6"/>
          <p:cNvSpPr/>
          <p:nvPr userDrawn="1"/>
        </p:nvSpPr>
        <p:spPr>
          <a:xfrm>
            <a:off x="968438" y="6276559"/>
            <a:ext cx="9223976" cy="307777"/>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dirty="0"/>
          </a:p>
        </p:txBody>
      </p:sp>
      <p:pic>
        <p:nvPicPr>
          <p:cNvPr id="8" name="Imagen 7" descr="GC-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10249753" y="-1806"/>
            <a:ext cx="1970825" cy="2383323"/>
          </a:xfrm>
          <a:prstGeom prst="rect">
            <a:avLst/>
          </a:prstGeom>
        </p:spPr>
      </p:pic>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910" y="5699671"/>
            <a:ext cx="1338838" cy="792659"/>
          </a:xfrm>
          <a:prstGeom prst="rect">
            <a:avLst/>
          </a:prstGeom>
        </p:spPr>
      </p:pic>
    </p:spTree>
    <p:extLst>
      <p:ext uri="{BB962C8B-B14F-4D97-AF65-F5344CB8AC3E}">
        <p14:creationId xmlns:p14="http://schemas.microsoft.com/office/powerpoint/2010/main" val="147209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ierre">
    <p:spTree>
      <p:nvGrpSpPr>
        <p:cNvPr id="1" name=""/>
        <p:cNvGrpSpPr/>
        <p:nvPr/>
      </p:nvGrpSpPr>
      <p:grpSpPr>
        <a:xfrm>
          <a:off x="0" y="0"/>
          <a:ext cx="0" cy="0"/>
          <a:chOff x="0" y="0"/>
          <a:chExt cx="0" cy="0"/>
        </a:xfrm>
      </p:grpSpPr>
      <p:sp>
        <p:nvSpPr>
          <p:cNvPr id="5" name="Rectángulo 4"/>
          <p:cNvSpPr/>
          <p:nvPr userDrawn="1"/>
        </p:nvSpPr>
        <p:spPr>
          <a:xfrm>
            <a:off x="-2969" y="1859"/>
            <a:ext cx="12207670" cy="6856141"/>
          </a:xfrm>
          <a:prstGeom prst="rect">
            <a:avLst/>
          </a:prstGeom>
          <a:solidFill>
            <a:srgbClr val="E344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p:cNvSpPr txBox="1"/>
          <p:nvPr userDrawn="1"/>
        </p:nvSpPr>
        <p:spPr>
          <a:xfrm>
            <a:off x="1834578" y="2173976"/>
            <a:ext cx="3950120" cy="1323439"/>
          </a:xfrm>
          <a:prstGeom prst="rect">
            <a:avLst/>
          </a:prstGeom>
          <a:noFill/>
        </p:spPr>
        <p:txBody>
          <a:bodyPr wrap="none" rtlCol="0">
            <a:spAutoFit/>
          </a:bodyPr>
          <a:lstStyle/>
          <a:p>
            <a:r>
              <a:rPr lang="es-ES" sz="8000" b="1" dirty="0">
                <a:solidFill>
                  <a:schemeClr val="bg1"/>
                </a:solidFill>
                <a:latin typeface="Arial" charset="0"/>
                <a:ea typeface="Arial" charset="0"/>
                <a:cs typeface="Arial" charset="0"/>
              </a:rPr>
              <a:t>Gracias</a:t>
            </a:r>
            <a:endParaRPr lang="es-ES_tradnl" sz="8000" b="1" dirty="0">
              <a:solidFill>
                <a:schemeClr val="bg1"/>
              </a:solidFill>
              <a:latin typeface="Arial" charset="0"/>
              <a:ea typeface="Arial" charset="0"/>
              <a:cs typeface="Arial" charset="0"/>
            </a:endParaRP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52628" y="5287909"/>
            <a:ext cx="2301489" cy="1362597"/>
          </a:xfrm>
          <a:prstGeom prst="rect">
            <a:avLst/>
          </a:prstGeom>
        </p:spPr>
      </p:pic>
    </p:spTree>
    <p:extLst>
      <p:ext uri="{BB962C8B-B14F-4D97-AF65-F5344CB8AC3E}">
        <p14:creationId xmlns:p14="http://schemas.microsoft.com/office/powerpoint/2010/main" val="412885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42637-7B96-5B47-B083-F32D88EE44AC}" type="datetimeFigureOut">
              <a:rPr lang="es-ES" smtClean="0"/>
              <a:t>29/01/2019</a:t>
            </a:fld>
            <a:endParaRPr lang="es-ES"/>
          </a:p>
        </p:txBody>
      </p:sp>
      <p:sp>
        <p:nvSpPr>
          <p:cNvPr id="5" name="Marcador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88530-F899-1C41-9B6F-21348562D626}" type="slidenum">
              <a:rPr lang="es-ES" smtClean="0"/>
              <a:t>‹Nº›</a:t>
            </a:fld>
            <a:endParaRPr lang="es-ES"/>
          </a:p>
        </p:txBody>
      </p:sp>
    </p:spTree>
    <p:extLst>
      <p:ext uri="{BB962C8B-B14F-4D97-AF65-F5344CB8AC3E}">
        <p14:creationId xmlns:p14="http://schemas.microsoft.com/office/powerpoint/2010/main" val="21576526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2" r:id="rId6"/>
    <p:sldLayoutId id="2147483657" r:id="rId7"/>
    <p:sldLayoutId id="2147483654" r:id="rId8"/>
    <p:sldLayoutId id="2147483655" r:id="rId9"/>
    <p:sldLayoutId id="214748365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hyperlink" Target="https://bit.ly/2ACVG1R" TargetMode="External"/><Relationship Id="rId3" Type="http://schemas.openxmlformats.org/officeDocument/2006/relationships/hyperlink" Target="https://bit.ly/R1PFml" TargetMode="External"/><Relationship Id="rId7" Type="http://schemas.openxmlformats.org/officeDocument/2006/relationships/hyperlink" Target="https://bit.ly/2BHJMFQ" TargetMode="External"/><Relationship Id="rId2" Type="http://schemas.openxmlformats.org/officeDocument/2006/relationships/hyperlink" Target="https://bit.ly/2SitpoB" TargetMode="External"/><Relationship Id="rId1" Type="http://schemas.openxmlformats.org/officeDocument/2006/relationships/slideLayout" Target="../slideLayouts/slideLayout8.xml"/><Relationship Id="rId6" Type="http://schemas.openxmlformats.org/officeDocument/2006/relationships/hyperlink" Target="https://bit.ly/2Qp6ESI" TargetMode="External"/><Relationship Id="rId5" Type="http://schemas.openxmlformats.org/officeDocument/2006/relationships/hyperlink" Target="https://bit.ly/2zwIvQq" TargetMode="External"/><Relationship Id="rId4" Type="http://schemas.openxmlformats.org/officeDocument/2006/relationships/hyperlink" Target="https://bit.ly/2Q6XpYd"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99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AAF970B-7AE7-8E4D-9AF0-080ED550B6C6}"/>
              </a:ext>
            </a:extLst>
          </p:cNvPr>
          <p:cNvPicPr>
            <a:picLocks noChangeAspect="1"/>
          </p:cNvPicPr>
          <p:nvPr/>
        </p:nvPicPr>
        <p:blipFill rotWithShape="1">
          <a:blip r:embed="rId2"/>
          <a:srcRect t="24866" b="19864"/>
          <a:stretch/>
        </p:blipFill>
        <p:spPr>
          <a:xfrm>
            <a:off x="10229239" y="5033923"/>
            <a:ext cx="1768475" cy="653630"/>
          </a:xfrm>
          <a:prstGeom prst="rect">
            <a:avLst/>
          </a:prstGeom>
        </p:spPr>
      </p:pic>
      <p:pic>
        <p:nvPicPr>
          <p:cNvPr id="5" name="Imagen 4"/>
          <p:cNvPicPr>
            <a:picLocks noChangeAspect="1"/>
          </p:cNvPicPr>
          <p:nvPr/>
        </p:nvPicPr>
        <p:blipFill>
          <a:blip r:embed="rId3"/>
          <a:stretch>
            <a:fillRect/>
          </a:stretch>
        </p:blipFill>
        <p:spPr>
          <a:xfrm>
            <a:off x="730729" y="671779"/>
            <a:ext cx="9498510" cy="5055001"/>
          </a:xfrm>
          <a:prstGeom prst="rect">
            <a:avLst/>
          </a:prstGeom>
        </p:spPr>
      </p:pic>
      <p:sp>
        <p:nvSpPr>
          <p:cNvPr id="6" name="Título 5"/>
          <p:cNvSpPr>
            <a:spLocks noGrp="1"/>
          </p:cNvSpPr>
          <p:nvPr>
            <p:ph type="title"/>
          </p:nvPr>
        </p:nvSpPr>
        <p:spPr>
          <a:xfrm>
            <a:off x="2758882" y="181281"/>
            <a:ext cx="5759460" cy="320785"/>
          </a:xfrm>
        </p:spPr>
        <p:txBody>
          <a:bodyPr>
            <a:normAutofit fontScale="90000"/>
          </a:bodyPr>
          <a:lstStyle/>
          <a:p>
            <a:r>
              <a:rPr lang="es-CO" sz="1800" u="none" dirty="0"/>
              <a:t>Evolución de los signos de </a:t>
            </a:r>
            <a:r>
              <a:rPr lang="es-CO" sz="1800" u="none" dirty="0" smtClean="0"/>
              <a:t>puntuación (siglos I a XVI)</a:t>
            </a:r>
            <a:endParaRPr lang="es-CO" sz="1800" dirty="0"/>
          </a:p>
        </p:txBody>
      </p:sp>
      <p:sp>
        <p:nvSpPr>
          <p:cNvPr id="7" name="CuadroTexto 6"/>
          <p:cNvSpPr txBox="1"/>
          <p:nvPr/>
        </p:nvSpPr>
        <p:spPr>
          <a:xfrm>
            <a:off x="637421" y="5676055"/>
            <a:ext cx="4242923" cy="369332"/>
          </a:xfrm>
          <a:prstGeom prst="rect">
            <a:avLst/>
          </a:prstGeom>
          <a:noFill/>
        </p:spPr>
        <p:txBody>
          <a:bodyPr wrap="square" rtlCol="0">
            <a:spAutoFit/>
          </a:bodyPr>
          <a:lstStyle/>
          <a:p>
            <a:r>
              <a:rPr lang="es-CO" sz="1200" dirty="0" smtClean="0"/>
              <a:t>Tomado de: Mediavilla (2012, p. 955).</a:t>
            </a:r>
            <a:r>
              <a:rPr lang="es-CO" dirty="0" smtClean="0"/>
              <a:t>  </a:t>
            </a:r>
            <a:endParaRPr lang="es-CO" dirty="0"/>
          </a:p>
        </p:txBody>
      </p:sp>
    </p:spTree>
    <p:extLst>
      <p:ext uri="{BB962C8B-B14F-4D97-AF65-F5344CB8AC3E}">
        <p14:creationId xmlns:p14="http://schemas.microsoft.com/office/powerpoint/2010/main" val="96873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AAF970B-7AE7-8E4D-9AF0-080ED550B6C6}"/>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6" name="Título 5"/>
          <p:cNvSpPr>
            <a:spLocks noGrp="1"/>
          </p:cNvSpPr>
          <p:nvPr>
            <p:ph type="title"/>
          </p:nvPr>
        </p:nvSpPr>
        <p:spPr>
          <a:xfrm>
            <a:off x="2758882" y="502066"/>
            <a:ext cx="5759460" cy="320785"/>
          </a:xfrm>
        </p:spPr>
        <p:txBody>
          <a:bodyPr>
            <a:normAutofit fontScale="90000"/>
          </a:bodyPr>
          <a:lstStyle/>
          <a:p>
            <a:r>
              <a:rPr lang="es-CO" sz="1800" u="none" dirty="0"/>
              <a:t>Evolución de los signos de </a:t>
            </a:r>
            <a:r>
              <a:rPr lang="es-CO" sz="1800" u="none" dirty="0" smtClean="0"/>
              <a:t>puntuación (siglos XVII a XXI)</a:t>
            </a:r>
            <a:endParaRPr lang="es-CO" sz="1800" dirty="0"/>
          </a:p>
        </p:txBody>
      </p:sp>
      <p:sp>
        <p:nvSpPr>
          <p:cNvPr id="7" name="CuadroTexto 6"/>
          <p:cNvSpPr txBox="1"/>
          <p:nvPr/>
        </p:nvSpPr>
        <p:spPr>
          <a:xfrm>
            <a:off x="531095" y="4942836"/>
            <a:ext cx="4242923" cy="369332"/>
          </a:xfrm>
          <a:prstGeom prst="rect">
            <a:avLst/>
          </a:prstGeom>
          <a:noFill/>
        </p:spPr>
        <p:txBody>
          <a:bodyPr wrap="square" rtlCol="0">
            <a:spAutoFit/>
          </a:bodyPr>
          <a:lstStyle/>
          <a:p>
            <a:r>
              <a:rPr lang="es-CO" sz="1200" dirty="0" smtClean="0"/>
              <a:t>Tomado de: Mediavilla (2012, p. 956).</a:t>
            </a:r>
            <a:r>
              <a:rPr lang="es-CO" dirty="0" smtClean="0"/>
              <a:t>  </a:t>
            </a:r>
            <a:endParaRPr lang="es-CO" dirty="0"/>
          </a:p>
        </p:txBody>
      </p:sp>
      <p:pic>
        <p:nvPicPr>
          <p:cNvPr id="2" name="Imagen 1"/>
          <p:cNvPicPr>
            <a:picLocks noChangeAspect="1"/>
          </p:cNvPicPr>
          <p:nvPr/>
        </p:nvPicPr>
        <p:blipFill>
          <a:blip r:embed="rId3"/>
          <a:stretch>
            <a:fillRect/>
          </a:stretch>
        </p:blipFill>
        <p:spPr>
          <a:xfrm>
            <a:off x="637421" y="995582"/>
            <a:ext cx="9787703" cy="3959189"/>
          </a:xfrm>
          <a:prstGeom prst="rect">
            <a:avLst/>
          </a:prstGeom>
        </p:spPr>
      </p:pic>
    </p:spTree>
    <p:extLst>
      <p:ext uri="{BB962C8B-B14F-4D97-AF65-F5344CB8AC3E}">
        <p14:creationId xmlns:p14="http://schemas.microsoft.com/office/powerpoint/2010/main" val="158233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98644" y="2252548"/>
            <a:ext cx="4215897" cy="1323439"/>
          </a:xfrm>
          <a:prstGeom prst="rect">
            <a:avLst/>
          </a:prstGeom>
          <a:noFill/>
        </p:spPr>
        <p:txBody>
          <a:bodyPr wrap="square" rtlCol="0">
            <a:spAutoFit/>
          </a:bodyPr>
          <a:lstStyle/>
          <a:p>
            <a:pPr algn="ctr"/>
            <a:r>
              <a:rPr lang="es-CO" sz="2000" dirty="0" smtClean="0">
                <a:solidFill>
                  <a:schemeClr val="accent1">
                    <a:lumMod val="75000"/>
                  </a:schemeClr>
                </a:solidFill>
                <a:latin typeface="Garamond" panose="02020404030301010803" pitchFamily="18" charset="0"/>
              </a:rPr>
              <a:t>¿Cuál </a:t>
            </a:r>
            <a:r>
              <a:rPr lang="es-CO" sz="2000" dirty="0">
                <a:solidFill>
                  <a:schemeClr val="accent1">
                    <a:lumMod val="75000"/>
                  </a:schemeClr>
                </a:solidFill>
                <a:latin typeface="Garamond" panose="02020404030301010803" pitchFamily="18" charset="0"/>
              </a:rPr>
              <a:t>es una palabra de cuatro letras que tiene tres aunque se escribe con seis mientras tiene ocho raramente consta de nueve y nunca se escribe con </a:t>
            </a:r>
            <a:r>
              <a:rPr lang="es-CO" sz="2000" dirty="0" smtClean="0">
                <a:solidFill>
                  <a:schemeClr val="accent1">
                    <a:lumMod val="75000"/>
                  </a:schemeClr>
                </a:solidFill>
                <a:latin typeface="Garamond" panose="02020404030301010803" pitchFamily="18" charset="0"/>
              </a:rPr>
              <a:t>cinco?</a:t>
            </a:r>
            <a:endParaRPr lang="es-CO" sz="2000" dirty="0">
              <a:solidFill>
                <a:schemeClr val="accent1">
                  <a:lumMod val="75000"/>
                </a:schemeClr>
              </a:solidFill>
              <a:latin typeface="Garamond" panose="02020404030301010803"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588355" y="631623"/>
            <a:ext cx="8640884" cy="809883"/>
          </a:xfrm>
        </p:spPr>
        <p:txBody>
          <a:bodyPr>
            <a:normAutofit/>
          </a:bodyPr>
          <a:lstStyle/>
          <a:p>
            <a:pPr algn="ctr"/>
            <a:r>
              <a:rPr lang="es-CO" sz="2400" u="none" dirty="0"/>
              <a:t>Funciones de la puntuación</a:t>
            </a:r>
          </a:p>
        </p:txBody>
      </p:sp>
      <p:sp>
        <p:nvSpPr>
          <p:cNvPr id="8" name="2 CuadroTexto"/>
          <p:cNvSpPr txBox="1"/>
          <p:nvPr/>
        </p:nvSpPr>
        <p:spPr>
          <a:xfrm>
            <a:off x="5823020" y="2201810"/>
            <a:ext cx="5447492" cy="2246769"/>
          </a:xfrm>
          <a:prstGeom prst="rect">
            <a:avLst/>
          </a:prstGeom>
          <a:noFill/>
        </p:spPr>
        <p:txBody>
          <a:bodyPr wrap="square" rtlCol="0">
            <a:spAutoFit/>
          </a:bodyPr>
          <a:lstStyle/>
          <a:p>
            <a:pPr algn="just"/>
            <a:r>
              <a:rPr lang="es-CO" sz="2000" dirty="0" smtClean="0">
                <a:solidFill>
                  <a:schemeClr val="accent1">
                    <a:lumMod val="75000"/>
                  </a:schemeClr>
                </a:solidFill>
                <a:latin typeface="Garamond" panose="02020404030301010803" pitchFamily="18" charset="0"/>
              </a:rPr>
              <a:t>«Tras la verja coma a la derecha de la cancela coma junto al alerce coma se hallaba la caseta de Genaro abrir paréntesis al que ahora llaman Gen dos puntos ¡Toma, Gen; ven, Gen! cerrar paréntesis coma como de muñecas coma blanca también coma el tejado de pizarra gris…». </a:t>
            </a:r>
          </a:p>
          <a:p>
            <a:pPr algn="just"/>
            <a:r>
              <a:rPr lang="es-CO" sz="2000" dirty="0">
                <a:solidFill>
                  <a:schemeClr val="accent1">
                    <a:lumMod val="75000"/>
                  </a:schemeClr>
                </a:solidFill>
                <a:latin typeface="Garamond" panose="02020404030301010803" pitchFamily="18" charset="0"/>
              </a:rPr>
              <a:t> </a:t>
            </a:r>
            <a:r>
              <a:rPr lang="es-CO" sz="2000" dirty="0" smtClean="0">
                <a:solidFill>
                  <a:schemeClr val="accent1">
                    <a:lumMod val="75000"/>
                  </a:schemeClr>
                </a:solidFill>
                <a:latin typeface="Garamond" panose="02020404030301010803" pitchFamily="18" charset="0"/>
              </a:rPr>
              <a:t>                         Miguel Delibes, </a:t>
            </a:r>
            <a:r>
              <a:rPr lang="es-CO" sz="2000" i="1" dirty="0" smtClean="0">
                <a:solidFill>
                  <a:schemeClr val="accent1">
                    <a:lumMod val="75000"/>
                  </a:schemeClr>
                </a:solidFill>
                <a:latin typeface="Garamond" panose="02020404030301010803" pitchFamily="18" charset="0"/>
              </a:rPr>
              <a:t>Parábola del náufrago* </a:t>
            </a:r>
            <a:endParaRPr lang="es-CO" sz="2000" dirty="0">
              <a:solidFill>
                <a:schemeClr val="accent1">
                  <a:lumMod val="75000"/>
                </a:schemeClr>
              </a:solidFill>
              <a:latin typeface="Garamond" panose="02020404030301010803" pitchFamily="18" charset="0"/>
            </a:endParaRPr>
          </a:p>
        </p:txBody>
      </p:sp>
      <p:sp>
        <p:nvSpPr>
          <p:cNvPr id="9" name="CuadroTexto 8"/>
          <p:cNvSpPr txBox="1"/>
          <p:nvPr/>
        </p:nvSpPr>
        <p:spPr>
          <a:xfrm>
            <a:off x="918275" y="1914636"/>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1. (Acertijo)</a:t>
            </a:r>
            <a:r>
              <a:rPr lang="es-CO" dirty="0" smtClean="0"/>
              <a:t> </a:t>
            </a:r>
            <a:endParaRPr lang="es-CO" dirty="0"/>
          </a:p>
        </p:txBody>
      </p:sp>
      <p:sp>
        <p:nvSpPr>
          <p:cNvPr id="10" name="CuadroTexto 9"/>
          <p:cNvSpPr txBox="1"/>
          <p:nvPr/>
        </p:nvSpPr>
        <p:spPr>
          <a:xfrm>
            <a:off x="5834787" y="1848188"/>
            <a:ext cx="2438478"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2. </a:t>
            </a:r>
            <a:endParaRPr lang="es-CO" dirty="0"/>
          </a:p>
        </p:txBody>
      </p:sp>
      <p:sp>
        <p:nvSpPr>
          <p:cNvPr id="13" name="CuadroTexto 12"/>
          <p:cNvSpPr txBox="1"/>
          <p:nvPr/>
        </p:nvSpPr>
        <p:spPr>
          <a:xfrm>
            <a:off x="8657157" y="4556585"/>
            <a:ext cx="4242923" cy="369332"/>
          </a:xfrm>
          <a:prstGeom prst="rect">
            <a:avLst/>
          </a:prstGeom>
          <a:noFill/>
        </p:spPr>
        <p:txBody>
          <a:bodyPr wrap="square" rtlCol="0">
            <a:spAutoFit/>
          </a:bodyPr>
          <a:lstStyle/>
          <a:p>
            <a:r>
              <a:rPr lang="es-CO" sz="1200" dirty="0" smtClean="0"/>
              <a:t>* Citado en Benito Lobo (1992, p. 17).</a:t>
            </a:r>
            <a:r>
              <a:rPr lang="es-CO" dirty="0" smtClean="0"/>
              <a:t>  </a:t>
            </a:r>
            <a:endParaRPr lang="es-CO" dirty="0"/>
          </a:p>
        </p:txBody>
      </p:sp>
    </p:spTree>
    <p:extLst>
      <p:ext uri="{BB962C8B-B14F-4D97-AF65-F5344CB8AC3E}">
        <p14:creationId xmlns:p14="http://schemas.microsoft.com/office/powerpoint/2010/main" val="1876859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3693" y="2252165"/>
            <a:ext cx="4215897" cy="1323439"/>
          </a:xfrm>
          <a:prstGeom prst="rect">
            <a:avLst/>
          </a:prstGeom>
          <a:noFill/>
        </p:spPr>
        <p:txBody>
          <a:bodyPr wrap="square" rtlCol="0">
            <a:spAutoFit/>
          </a:bodyPr>
          <a:lstStyle/>
          <a:p>
            <a:pPr algn="ctr"/>
            <a:r>
              <a:rPr lang="es-CO" sz="2000" dirty="0" smtClean="0">
                <a:solidFill>
                  <a:schemeClr val="accent1">
                    <a:lumMod val="75000"/>
                  </a:schemeClr>
                </a:solidFill>
                <a:latin typeface="Garamond" panose="02020404030301010803" pitchFamily="18" charset="0"/>
              </a:rPr>
              <a:t>Cual </a:t>
            </a:r>
            <a:r>
              <a:rPr lang="es-CO" sz="2000" dirty="0">
                <a:solidFill>
                  <a:schemeClr val="accent1">
                    <a:lumMod val="75000"/>
                  </a:schemeClr>
                </a:solidFill>
                <a:latin typeface="Garamond" panose="02020404030301010803" pitchFamily="18" charset="0"/>
              </a:rPr>
              <a:t>es una palabra de cuatro </a:t>
            </a:r>
            <a:r>
              <a:rPr lang="es-CO" sz="2000" dirty="0" smtClean="0">
                <a:solidFill>
                  <a:schemeClr val="accent1">
                    <a:lumMod val="75000"/>
                  </a:schemeClr>
                </a:solidFill>
                <a:latin typeface="Garamond" panose="02020404030301010803" pitchFamily="18" charset="0"/>
              </a:rPr>
              <a:t>letras</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que </a:t>
            </a:r>
            <a:r>
              <a:rPr lang="es-CO" sz="2000" dirty="0">
                <a:solidFill>
                  <a:schemeClr val="accent1">
                    <a:lumMod val="75000"/>
                  </a:schemeClr>
                </a:solidFill>
                <a:latin typeface="Garamond" panose="02020404030301010803" pitchFamily="18" charset="0"/>
              </a:rPr>
              <a:t>tiene </a:t>
            </a:r>
            <a:r>
              <a:rPr lang="es-CO" sz="2000" dirty="0" smtClean="0">
                <a:solidFill>
                  <a:schemeClr val="accent1">
                    <a:lumMod val="75000"/>
                  </a:schemeClr>
                </a:solidFill>
                <a:latin typeface="Garamond" panose="02020404030301010803" pitchFamily="18" charset="0"/>
              </a:rPr>
              <a:t>tres</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aunque </a:t>
            </a:r>
            <a:r>
              <a:rPr lang="es-CO" sz="2000" dirty="0">
                <a:solidFill>
                  <a:schemeClr val="accent1">
                    <a:lumMod val="75000"/>
                  </a:schemeClr>
                </a:solidFill>
                <a:latin typeface="Garamond" panose="02020404030301010803" pitchFamily="18" charset="0"/>
              </a:rPr>
              <a:t>se escribe con </a:t>
            </a:r>
            <a:r>
              <a:rPr lang="es-CO" sz="2000" dirty="0" smtClean="0">
                <a:solidFill>
                  <a:schemeClr val="accent1">
                    <a:lumMod val="75000"/>
                  </a:schemeClr>
                </a:solidFill>
                <a:latin typeface="Garamond" panose="02020404030301010803" pitchFamily="18" charset="0"/>
              </a:rPr>
              <a:t>seis</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a:t>
            </a:r>
            <a:r>
              <a:rPr lang="es-CO" sz="2000" dirty="0">
                <a:solidFill>
                  <a:schemeClr val="accent1">
                    <a:lumMod val="75000"/>
                  </a:schemeClr>
                </a:solidFill>
                <a:latin typeface="Garamond" panose="02020404030301010803" pitchFamily="18" charset="0"/>
              </a:rPr>
              <a:t>mientras tiene </a:t>
            </a:r>
            <a:r>
              <a:rPr lang="es-CO" sz="2000" dirty="0" smtClean="0">
                <a:solidFill>
                  <a:schemeClr val="accent1">
                    <a:lumMod val="75000"/>
                  </a:schemeClr>
                </a:solidFill>
                <a:latin typeface="Garamond" panose="02020404030301010803" pitchFamily="18" charset="0"/>
              </a:rPr>
              <a:t>ocho</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a:t>
            </a:r>
            <a:r>
              <a:rPr lang="es-CO" sz="2000" dirty="0">
                <a:solidFill>
                  <a:schemeClr val="accent1">
                    <a:lumMod val="75000"/>
                  </a:schemeClr>
                </a:solidFill>
                <a:latin typeface="Garamond" panose="02020404030301010803" pitchFamily="18" charset="0"/>
              </a:rPr>
              <a:t>raramente consta de </a:t>
            </a:r>
            <a:r>
              <a:rPr lang="es-CO" sz="2000" dirty="0" smtClean="0">
                <a:solidFill>
                  <a:schemeClr val="accent1">
                    <a:lumMod val="75000"/>
                  </a:schemeClr>
                </a:solidFill>
                <a:latin typeface="Garamond" panose="02020404030301010803" pitchFamily="18" charset="0"/>
              </a:rPr>
              <a:t>nueve</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a:t>
            </a:r>
            <a:r>
              <a:rPr lang="es-CO" sz="2000" dirty="0">
                <a:solidFill>
                  <a:schemeClr val="accent1">
                    <a:lumMod val="75000"/>
                  </a:schemeClr>
                </a:solidFill>
                <a:latin typeface="Garamond" panose="02020404030301010803" pitchFamily="18" charset="0"/>
              </a:rPr>
              <a:t>y nunca se escribe con </a:t>
            </a:r>
            <a:r>
              <a:rPr lang="es-CO" sz="2000" dirty="0" smtClean="0">
                <a:solidFill>
                  <a:schemeClr val="accent1">
                    <a:lumMod val="75000"/>
                  </a:schemeClr>
                </a:solidFill>
                <a:latin typeface="Garamond" panose="02020404030301010803" pitchFamily="18" charset="0"/>
              </a:rPr>
              <a:t>cinco</a:t>
            </a:r>
            <a:r>
              <a:rPr lang="es-CO" sz="2000" b="1" dirty="0" smtClean="0">
                <a:solidFill>
                  <a:srgbClr val="E1440E"/>
                </a:solidFill>
                <a:latin typeface="Garamond" panose="02020404030301010803" pitchFamily="18" charset="0"/>
              </a:rPr>
              <a:t>.</a:t>
            </a:r>
            <a:endParaRPr lang="es-CO" sz="2000" dirty="0">
              <a:solidFill>
                <a:schemeClr val="accent1">
                  <a:lumMod val="75000"/>
                </a:schemeClr>
              </a:solidFill>
              <a:latin typeface="Garamond" panose="02020404030301010803"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588355" y="632960"/>
            <a:ext cx="8640884" cy="809883"/>
          </a:xfrm>
        </p:spPr>
        <p:txBody>
          <a:bodyPr>
            <a:normAutofit/>
          </a:bodyPr>
          <a:lstStyle/>
          <a:p>
            <a:pPr algn="ctr"/>
            <a:r>
              <a:rPr lang="es-CO" sz="2400" u="none" dirty="0"/>
              <a:t>Funciones de la puntuación</a:t>
            </a:r>
          </a:p>
        </p:txBody>
      </p:sp>
      <p:sp>
        <p:nvSpPr>
          <p:cNvPr id="8" name="2 CuadroTexto"/>
          <p:cNvSpPr txBox="1"/>
          <p:nvPr/>
        </p:nvSpPr>
        <p:spPr>
          <a:xfrm>
            <a:off x="5908797" y="2243925"/>
            <a:ext cx="5339403" cy="1631216"/>
          </a:xfrm>
          <a:prstGeom prst="rect">
            <a:avLst/>
          </a:prstGeom>
          <a:noFill/>
        </p:spPr>
        <p:txBody>
          <a:bodyPr wrap="square" rtlCol="0">
            <a:spAutoFit/>
          </a:bodyPr>
          <a:lstStyle/>
          <a:p>
            <a:pPr algn="just"/>
            <a:r>
              <a:rPr lang="es-CO" sz="2000" dirty="0" smtClean="0">
                <a:solidFill>
                  <a:schemeClr val="accent1">
                    <a:lumMod val="75000"/>
                  </a:schemeClr>
                </a:solidFill>
                <a:latin typeface="Garamond" panose="02020404030301010803" pitchFamily="18" charset="0"/>
              </a:rPr>
              <a:t>Tras la verja</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a la derecha de la cancela</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junto al alerce</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se hallaba la caseta de Genaro </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al que ahora llaman Gen</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¡Toma, Gen; ven, Gen!</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como de muñecas</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blanca también</a:t>
            </a:r>
            <a:r>
              <a:rPr lang="es-CO" sz="2000" b="1" dirty="0" smtClean="0">
                <a:solidFill>
                  <a:srgbClr val="E1440E"/>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 el tejado de pizarra gris… </a:t>
            </a:r>
          </a:p>
          <a:p>
            <a:pPr algn="just"/>
            <a:r>
              <a:rPr lang="es-CO" sz="2000" dirty="0">
                <a:solidFill>
                  <a:schemeClr val="accent1">
                    <a:lumMod val="75000"/>
                  </a:schemeClr>
                </a:solidFill>
                <a:latin typeface="Garamond" panose="02020404030301010803" pitchFamily="18" charset="0"/>
              </a:rPr>
              <a:t> </a:t>
            </a:r>
            <a:r>
              <a:rPr lang="es-CO" sz="2000" dirty="0" smtClean="0">
                <a:solidFill>
                  <a:schemeClr val="accent1">
                    <a:lumMod val="75000"/>
                  </a:schemeClr>
                </a:solidFill>
                <a:latin typeface="Garamond" panose="02020404030301010803" pitchFamily="18" charset="0"/>
              </a:rPr>
              <a:t>                         </a:t>
            </a:r>
            <a:endParaRPr lang="es-CO" sz="2000" dirty="0">
              <a:solidFill>
                <a:schemeClr val="accent1">
                  <a:lumMod val="75000"/>
                </a:schemeClr>
              </a:solidFill>
              <a:latin typeface="Garamond" panose="02020404030301010803" pitchFamily="18" charset="0"/>
            </a:endParaRPr>
          </a:p>
        </p:txBody>
      </p:sp>
      <p:sp>
        <p:nvSpPr>
          <p:cNvPr id="9" name="CuadroTexto 8"/>
          <p:cNvSpPr txBox="1"/>
          <p:nvPr/>
        </p:nvSpPr>
        <p:spPr>
          <a:xfrm>
            <a:off x="960954" y="1847504"/>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1. Solución</a:t>
            </a:r>
            <a:endParaRPr lang="es-CO" dirty="0"/>
          </a:p>
        </p:txBody>
      </p:sp>
      <p:sp>
        <p:nvSpPr>
          <p:cNvPr id="10" name="CuadroTexto 9"/>
          <p:cNvSpPr txBox="1"/>
          <p:nvPr/>
        </p:nvSpPr>
        <p:spPr>
          <a:xfrm>
            <a:off x="5908797" y="1847504"/>
            <a:ext cx="4320442"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2. (Sin el experimento de Delibes)</a:t>
            </a:r>
            <a:endParaRPr lang="es-CO" dirty="0"/>
          </a:p>
        </p:txBody>
      </p:sp>
    </p:spTree>
    <p:extLst>
      <p:ext uri="{BB962C8B-B14F-4D97-AF65-F5344CB8AC3E}">
        <p14:creationId xmlns:p14="http://schemas.microsoft.com/office/powerpoint/2010/main" val="3230344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477128" y="1440236"/>
            <a:ext cx="5427532" cy="4247317"/>
          </a:xfrm>
          <a:prstGeom prst="rect">
            <a:avLst/>
          </a:prstGeom>
          <a:noFill/>
        </p:spPr>
        <p:txBody>
          <a:bodyPr wrap="square" rtlCol="0">
            <a:spAutoFit/>
          </a:bodyPr>
          <a:lstStyle/>
          <a:p>
            <a:pPr algn="just"/>
            <a:r>
              <a:rPr lang="es-CO" sz="2000" cap="small" dirty="0" err="1" smtClean="0">
                <a:solidFill>
                  <a:schemeClr val="accent1">
                    <a:lumMod val="75000"/>
                  </a:schemeClr>
                </a:solidFill>
                <a:latin typeface="Garamond" panose="02020404030301010803" pitchFamily="18" charset="0"/>
              </a:rPr>
              <a:t>crispín</a:t>
            </a:r>
            <a:r>
              <a:rPr lang="es-CO" sz="2000" dirty="0" smtClean="0">
                <a:solidFill>
                  <a:schemeClr val="accent1">
                    <a:lumMod val="75000"/>
                  </a:schemeClr>
                </a:solidFill>
                <a:latin typeface="Garamond" panose="02020404030301010803" pitchFamily="18" charset="0"/>
              </a:rPr>
              <a:t>. –Y ahora, doctor, ese proceso ¿habrá tierra bastante en la tierra para echarle encima? </a:t>
            </a:r>
          </a:p>
          <a:p>
            <a:pPr algn="just">
              <a:spcAft>
                <a:spcPts val="600"/>
              </a:spcAft>
            </a:pPr>
            <a:r>
              <a:rPr lang="es-CO" sz="2000" cap="small" dirty="0" smtClean="0">
                <a:solidFill>
                  <a:schemeClr val="accent1">
                    <a:lumMod val="75000"/>
                  </a:schemeClr>
                </a:solidFill>
                <a:latin typeface="Garamond" panose="02020404030301010803" pitchFamily="18" charset="0"/>
              </a:rPr>
              <a:t>doctor</a:t>
            </a:r>
            <a:r>
              <a:rPr lang="es-CO" sz="2000" dirty="0" smtClean="0">
                <a:solidFill>
                  <a:schemeClr val="accent1">
                    <a:lumMod val="75000"/>
                  </a:schemeClr>
                </a:solidFill>
                <a:latin typeface="Garamond" panose="02020404030301010803" pitchFamily="18" charset="0"/>
              </a:rPr>
              <a:t>. –Mi previsión se anticipa a todo. Bastará con puntuar debidamente algún concepto… Ved aquí: donde dice… «Y resultando que si no declaró…», basta con una coma, y dice «Y resultando que sí, no declaró…» Y aquí: «Y resultando que no, debe condenársele…», fuera la coma y dice: «Y resultando que no debe condenársele…»</a:t>
            </a:r>
          </a:p>
          <a:p>
            <a:pPr algn="just">
              <a:spcAft>
                <a:spcPts val="600"/>
              </a:spcAft>
            </a:pPr>
            <a:r>
              <a:rPr lang="es-CO" sz="2000" cap="small" dirty="0" err="1">
                <a:solidFill>
                  <a:schemeClr val="accent1">
                    <a:lumMod val="75000"/>
                  </a:schemeClr>
                </a:solidFill>
                <a:latin typeface="Garamond" panose="02020404030301010803" pitchFamily="18" charset="0"/>
              </a:rPr>
              <a:t>crispín</a:t>
            </a:r>
            <a:r>
              <a:rPr lang="es-CO" sz="2000" dirty="0" smtClean="0">
                <a:solidFill>
                  <a:schemeClr val="accent1">
                    <a:lumMod val="75000"/>
                  </a:schemeClr>
                </a:solidFill>
                <a:latin typeface="Garamond" panose="02020404030301010803" pitchFamily="18" charset="0"/>
              </a:rPr>
              <a:t>. –¡Oh admirable coma! ¡Maravillosa coma! ¡Genio de la justicia! ¡Oráculo de la ley! ¡Monstruo de la jurisprudencia!</a:t>
            </a:r>
          </a:p>
          <a:p>
            <a:pPr algn="just"/>
            <a:r>
              <a:rPr lang="es-CO" sz="2000" dirty="0" smtClean="0">
                <a:solidFill>
                  <a:schemeClr val="accent1">
                    <a:lumMod val="75000"/>
                  </a:schemeClr>
                </a:solidFill>
                <a:latin typeface="Garamond" panose="02020404030301010803" pitchFamily="18" charset="0"/>
              </a:rPr>
              <a:t>                       Jacinto Benavente, </a:t>
            </a:r>
            <a:r>
              <a:rPr lang="es-CO" sz="2000" i="1" dirty="0" smtClean="0">
                <a:solidFill>
                  <a:schemeClr val="accent1">
                    <a:lumMod val="75000"/>
                  </a:schemeClr>
                </a:solidFill>
                <a:latin typeface="Garamond" panose="02020404030301010803" pitchFamily="18" charset="0"/>
              </a:rPr>
              <a:t>Los intereses creados*</a:t>
            </a:r>
            <a:endParaRPr lang="es-CO" sz="2000" dirty="0">
              <a:solidFill>
                <a:schemeClr val="accent1">
                  <a:lumMod val="75000"/>
                </a:schemeClr>
              </a:solidFill>
              <a:latin typeface="Garamond" panose="02020404030301010803"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780859" y="272046"/>
            <a:ext cx="8640884" cy="809883"/>
          </a:xfrm>
        </p:spPr>
        <p:txBody>
          <a:bodyPr>
            <a:normAutofit/>
          </a:bodyPr>
          <a:lstStyle/>
          <a:p>
            <a:pPr algn="ctr"/>
            <a:r>
              <a:rPr lang="es-CO" sz="2400" u="none" dirty="0"/>
              <a:t>Funciones de la puntuación</a:t>
            </a:r>
          </a:p>
        </p:txBody>
      </p:sp>
      <p:sp>
        <p:nvSpPr>
          <p:cNvPr id="9" name="CuadroTexto 8"/>
          <p:cNvSpPr txBox="1"/>
          <p:nvPr/>
        </p:nvSpPr>
        <p:spPr>
          <a:xfrm>
            <a:off x="3477128" y="1081929"/>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3. </a:t>
            </a:r>
            <a:endParaRPr lang="es-CO" dirty="0"/>
          </a:p>
        </p:txBody>
      </p:sp>
      <p:sp>
        <p:nvSpPr>
          <p:cNvPr id="12" name="CuadroTexto 11"/>
          <p:cNvSpPr txBox="1"/>
          <p:nvPr/>
        </p:nvSpPr>
        <p:spPr>
          <a:xfrm>
            <a:off x="6535695" y="5696201"/>
            <a:ext cx="4242923" cy="369332"/>
          </a:xfrm>
          <a:prstGeom prst="rect">
            <a:avLst/>
          </a:prstGeom>
          <a:noFill/>
        </p:spPr>
        <p:txBody>
          <a:bodyPr wrap="square" rtlCol="0">
            <a:spAutoFit/>
          </a:bodyPr>
          <a:lstStyle/>
          <a:p>
            <a:r>
              <a:rPr lang="es-CO" sz="1200" dirty="0" smtClean="0"/>
              <a:t>* Citado en Benito Lobo (1992, p. 17).</a:t>
            </a:r>
            <a:r>
              <a:rPr lang="es-CO" dirty="0" smtClean="0"/>
              <a:t>  </a:t>
            </a:r>
            <a:endParaRPr lang="es-CO" dirty="0"/>
          </a:p>
        </p:txBody>
      </p:sp>
    </p:spTree>
    <p:extLst>
      <p:ext uri="{BB962C8B-B14F-4D97-AF65-F5344CB8AC3E}">
        <p14:creationId xmlns:p14="http://schemas.microsoft.com/office/powerpoint/2010/main" val="102775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28392" y="576563"/>
            <a:ext cx="9577136" cy="5478423"/>
          </a:xfrm>
          <a:prstGeom prst="rect">
            <a:avLst/>
          </a:prstGeom>
          <a:noFill/>
        </p:spPr>
        <p:txBody>
          <a:bodyPr wrap="square" rtlCol="0">
            <a:spAutoFit/>
          </a:bodyPr>
          <a:lstStyle/>
          <a:p>
            <a:pPr algn="just">
              <a:spcAft>
                <a:spcPts val="600"/>
              </a:spcAft>
            </a:pPr>
            <a:r>
              <a:rPr lang="es-CO" sz="2000" dirty="0" err="1">
                <a:solidFill>
                  <a:schemeClr val="accent1">
                    <a:lumMod val="75000"/>
                  </a:schemeClr>
                </a:solidFill>
                <a:latin typeface="Garamond" panose="02020404030301010803" pitchFamily="18" charset="0"/>
              </a:rPr>
              <a:t>Cuéntase</a:t>
            </a:r>
            <a:r>
              <a:rPr lang="es-CO" sz="2000" dirty="0">
                <a:solidFill>
                  <a:schemeClr val="accent1">
                    <a:lumMod val="75000"/>
                  </a:schemeClr>
                </a:solidFill>
                <a:latin typeface="Garamond" panose="02020404030301010803" pitchFamily="18" charset="0"/>
              </a:rPr>
              <a:t> de un señor que, por </a:t>
            </a:r>
            <a:r>
              <a:rPr lang="es-CO" sz="2000" dirty="0" smtClean="0">
                <a:solidFill>
                  <a:schemeClr val="accent1">
                    <a:lumMod val="75000"/>
                  </a:schemeClr>
                </a:solidFill>
                <a:latin typeface="Garamond" panose="02020404030301010803" pitchFamily="18" charset="0"/>
              </a:rPr>
              <a:t>ignorancia, dejó </a:t>
            </a:r>
            <a:r>
              <a:rPr lang="es-CO" sz="2000" dirty="0">
                <a:solidFill>
                  <a:schemeClr val="accent1">
                    <a:lumMod val="75000"/>
                  </a:schemeClr>
                </a:solidFill>
                <a:latin typeface="Garamond" panose="02020404030301010803" pitchFamily="18" charset="0"/>
              </a:rPr>
              <a:t>al morir el siguiente escrito, falto de todo signo de puntuación:</a:t>
            </a:r>
          </a:p>
          <a:p>
            <a:pPr algn="just">
              <a:spcAft>
                <a:spcPts val="600"/>
              </a:spcAft>
            </a:pPr>
            <a:r>
              <a:rPr lang="es-CO" sz="2000" b="1" dirty="0" smtClean="0">
                <a:solidFill>
                  <a:schemeClr val="accent1">
                    <a:lumMod val="75000"/>
                  </a:schemeClr>
                </a:solidFill>
                <a:latin typeface="Garamond" panose="02020404030301010803" pitchFamily="18" charset="0"/>
              </a:rPr>
              <a:t>«</a:t>
            </a:r>
            <a:r>
              <a:rPr lang="es-CO" sz="2000" b="1" dirty="0">
                <a:solidFill>
                  <a:schemeClr val="accent1">
                    <a:lumMod val="75000"/>
                  </a:schemeClr>
                </a:solidFill>
                <a:latin typeface="Garamond" panose="02020404030301010803" pitchFamily="18" charset="0"/>
              </a:rPr>
              <a:t>Dejo mis bienes a mi sobrino Juan no a mi hermano Luis tampoco jamás se pagará la cuenta al sastre nunca de ningún modo para </a:t>
            </a:r>
            <a:r>
              <a:rPr lang="es-CO" sz="2000" b="1" dirty="0" smtClean="0">
                <a:solidFill>
                  <a:schemeClr val="accent1">
                    <a:lumMod val="75000"/>
                  </a:schemeClr>
                </a:solidFill>
                <a:latin typeface="Garamond" panose="02020404030301010803" pitchFamily="18" charset="0"/>
              </a:rPr>
              <a:t>mis primos </a:t>
            </a:r>
            <a:r>
              <a:rPr lang="es-CO" sz="2000" b="1" dirty="0">
                <a:solidFill>
                  <a:schemeClr val="accent1">
                    <a:lumMod val="75000"/>
                  </a:schemeClr>
                </a:solidFill>
                <a:latin typeface="Garamond" panose="02020404030301010803" pitchFamily="18" charset="0"/>
              </a:rPr>
              <a:t>todo lo dicho es mi </a:t>
            </a:r>
            <a:r>
              <a:rPr lang="es-CO" sz="2000" b="1" dirty="0" smtClean="0">
                <a:solidFill>
                  <a:schemeClr val="accent1">
                    <a:lumMod val="75000"/>
                  </a:schemeClr>
                </a:solidFill>
                <a:latin typeface="Garamond" panose="02020404030301010803" pitchFamily="18" charset="0"/>
              </a:rPr>
              <a:t>deseo».</a:t>
            </a:r>
          </a:p>
          <a:p>
            <a:pPr algn="just">
              <a:spcAft>
                <a:spcPts val="600"/>
              </a:spcAft>
            </a:pPr>
            <a:r>
              <a:rPr lang="es-CO" sz="2000" dirty="0">
                <a:solidFill>
                  <a:schemeClr val="accent1">
                    <a:lumMod val="75000"/>
                  </a:schemeClr>
                </a:solidFill>
                <a:latin typeface="Garamond" panose="02020404030301010803" pitchFamily="18" charset="0"/>
              </a:rPr>
              <a:t>Se dio lectura del documento a las personas aludidas en él, y cada cual se atribuía la </a:t>
            </a:r>
            <a:r>
              <a:rPr lang="es-CO" sz="2000" dirty="0" smtClean="0">
                <a:solidFill>
                  <a:schemeClr val="accent1">
                    <a:lumMod val="75000"/>
                  </a:schemeClr>
                </a:solidFill>
                <a:latin typeface="Garamond" panose="02020404030301010803" pitchFamily="18" charset="0"/>
              </a:rPr>
              <a:t>preferencia; pero, </a:t>
            </a:r>
            <a:r>
              <a:rPr lang="es-CO" sz="2000" dirty="0">
                <a:solidFill>
                  <a:schemeClr val="accent1">
                    <a:lumMod val="75000"/>
                  </a:schemeClr>
                </a:solidFill>
                <a:latin typeface="Garamond" panose="02020404030301010803" pitchFamily="18" charset="0"/>
              </a:rPr>
              <a:t>a fin de resolver estas dudas, acordaron que cada </a:t>
            </a:r>
            <a:r>
              <a:rPr lang="es-CO" sz="2000" dirty="0" smtClean="0">
                <a:solidFill>
                  <a:schemeClr val="accent1">
                    <a:lumMod val="75000"/>
                  </a:schemeClr>
                </a:solidFill>
                <a:latin typeface="Garamond" panose="02020404030301010803" pitchFamily="18" charset="0"/>
              </a:rPr>
              <a:t>cual </a:t>
            </a:r>
            <a:r>
              <a:rPr lang="es-CO" sz="2000" dirty="0">
                <a:solidFill>
                  <a:schemeClr val="accent1">
                    <a:lumMod val="75000"/>
                  </a:schemeClr>
                </a:solidFill>
                <a:latin typeface="Garamond" panose="02020404030301010803" pitchFamily="18" charset="0"/>
              </a:rPr>
              <a:t>presentara el escrito </a:t>
            </a:r>
            <a:r>
              <a:rPr lang="es-CO" sz="2000" dirty="0" smtClean="0">
                <a:solidFill>
                  <a:schemeClr val="accent1">
                    <a:lumMod val="75000"/>
                  </a:schemeClr>
                </a:solidFill>
                <a:latin typeface="Garamond" panose="02020404030301010803" pitchFamily="18" charset="0"/>
              </a:rPr>
              <a:t>con </a:t>
            </a:r>
            <a:r>
              <a:rPr lang="es-CO" sz="2000" dirty="0">
                <a:solidFill>
                  <a:schemeClr val="accent1">
                    <a:lumMod val="75000"/>
                  </a:schemeClr>
                </a:solidFill>
                <a:latin typeface="Garamond" panose="02020404030301010803" pitchFamily="18" charset="0"/>
              </a:rPr>
              <a:t>los signos de puntuación cuya falta motivaba la </a:t>
            </a:r>
            <a:r>
              <a:rPr lang="es-CO" sz="2000" dirty="0" smtClean="0">
                <a:solidFill>
                  <a:schemeClr val="accent1">
                    <a:lumMod val="75000"/>
                  </a:schemeClr>
                </a:solidFill>
                <a:latin typeface="Garamond" panose="02020404030301010803" pitchFamily="18" charset="0"/>
              </a:rPr>
              <a:t>discordia </a:t>
            </a:r>
            <a:r>
              <a:rPr lang="es-CO" sz="2000" dirty="0">
                <a:solidFill>
                  <a:schemeClr val="accent1">
                    <a:lumMod val="75000"/>
                  </a:schemeClr>
                </a:solidFill>
                <a:latin typeface="Garamond" panose="02020404030301010803" pitchFamily="18" charset="0"/>
              </a:rPr>
              <a:t>y</a:t>
            </a:r>
            <a:r>
              <a:rPr lang="es-CO" sz="2000" dirty="0" smtClean="0">
                <a:solidFill>
                  <a:schemeClr val="accent1">
                    <a:lumMod val="75000"/>
                  </a:schemeClr>
                </a:solidFill>
                <a:latin typeface="Garamond" panose="02020404030301010803" pitchFamily="18" charset="0"/>
              </a:rPr>
              <a:t>, </a:t>
            </a:r>
            <a:r>
              <a:rPr lang="es-CO" sz="2000" dirty="0">
                <a:solidFill>
                  <a:schemeClr val="accent1">
                    <a:lumMod val="75000"/>
                  </a:schemeClr>
                </a:solidFill>
                <a:latin typeface="Garamond" panose="02020404030301010803" pitchFamily="18" charset="0"/>
              </a:rPr>
              <a:t>en efecto, el sobrino Juan lo presentó de esta forma:</a:t>
            </a:r>
            <a:endParaRPr lang="es-CO" sz="2000" dirty="0" smtClean="0">
              <a:solidFill>
                <a:schemeClr val="accent1">
                  <a:lumMod val="75000"/>
                </a:schemeClr>
              </a:solidFill>
              <a:latin typeface="Garamond" panose="02020404030301010803" pitchFamily="18" charset="0"/>
            </a:endParaRPr>
          </a:p>
          <a:p>
            <a:pPr algn="just">
              <a:spcAft>
                <a:spcPts val="600"/>
              </a:spcAft>
            </a:pPr>
            <a:r>
              <a:rPr lang="es-CO" sz="2000" b="1" dirty="0">
                <a:latin typeface="Garamond" panose="02020404030301010803" pitchFamily="18" charset="0"/>
              </a:rPr>
              <a:t>«Dejo mis bienes a mi sobrino </a:t>
            </a:r>
            <a:r>
              <a:rPr lang="es-CO" sz="2000" b="1" dirty="0" smtClean="0">
                <a:latin typeface="Garamond" panose="02020404030301010803" pitchFamily="18" charset="0"/>
              </a:rPr>
              <a:t>Juan; </a:t>
            </a:r>
            <a:r>
              <a:rPr lang="es-CO" sz="2000" b="1" dirty="0">
                <a:latin typeface="Garamond" panose="02020404030301010803" pitchFamily="18" charset="0"/>
              </a:rPr>
              <a:t>no a mi hermano Luis. Tampoco, jamás, se pagará la cuenta al sastre. Nunca, de ningún modo, para </a:t>
            </a:r>
            <a:r>
              <a:rPr lang="es-CO" sz="2000" b="1" dirty="0" smtClean="0">
                <a:latin typeface="Garamond" panose="02020404030301010803" pitchFamily="18" charset="0"/>
              </a:rPr>
              <a:t>mis primos. </a:t>
            </a:r>
            <a:r>
              <a:rPr lang="es-CO" sz="2000" b="1" dirty="0">
                <a:latin typeface="Garamond" panose="02020404030301010803" pitchFamily="18" charset="0"/>
              </a:rPr>
              <a:t>Todo lo dicho es mi </a:t>
            </a:r>
            <a:r>
              <a:rPr lang="es-CO" sz="2000" b="1" dirty="0" smtClean="0">
                <a:latin typeface="Garamond" panose="02020404030301010803" pitchFamily="18" charset="0"/>
              </a:rPr>
              <a:t>deseo».</a:t>
            </a:r>
          </a:p>
          <a:p>
            <a:pPr algn="just">
              <a:spcAft>
                <a:spcPts val="600"/>
              </a:spcAft>
            </a:pPr>
            <a:r>
              <a:rPr lang="es-CO" sz="2000" dirty="0">
                <a:solidFill>
                  <a:schemeClr val="accent1">
                    <a:lumMod val="75000"/>
                  </a:schemeClr>
                </a:solidFill>
                <a:latin typeface="Garamond" panose="02020404030301010803" pitchFamily="18" charset="0"/>
              </a:rPr>
              <a:t>Como </a:t>
            </a:r>
            <a:r>
              <a:rPr lang="es-CO" sz="2000" dirty="0" smtClean="0">
                <a:solidFill>
                  <a:schemeClr val="accent1">
                    <a:lumMod val="75000"/>
                  </a:schemeClr>
                </a:solidFill>
                <a:latin typeface="Garamond" panose="02020404030301010803" pitchFamily="18" charset="0"/>
              </a:rPr>
              <a:t>se ve, </a:t>
            </a:r>
            <a:r>
              <a:rPr lang="es-CO" sz="2000" dirty="0">
                <a:solidFill>
                  <a:schemeClr val="accent1">
                    <a:lumMod val="75000"/>
                  </a:schemeClr>
                </a:solidFill>
                <a:latin typeface="Garamond" panose="02020404030301010803" pitchFamily="18" charset="0"/>
              </a:rPr>
              <a:t>el favorecido resultaba ser Juan; </a:t>
            </a:r>
            <a:r>
              <a:rPr lang="es-CO" sz="2000" dirty="0" smtClean="0">
                <a:solidFill>
                  <a:schemeClr val="accent1">
                    <a:lumMod val="75000"/>
                  </a:schemeClr>
                </a:solidFill>
                <a:latin typeface="Garamond" panose="02020404030301010803" pitchFamily="18" charset="0"/>
              </a:rPr>
              <a:t>pero </a:t>
            </a:r>
            <a:r>
              <a:rPr lang="es-CO" sz="2000" dirty="0">
                <a:solidFill>
                  <a:schemeClr val="accent1">
                    <a:lumMod val="75000"/>
                  </a:schemeClr>
                </a:solidFill>
                <a:latin typeface="Garamond" panose="02020404030301010803" pitchFamily="18" charset="0"/>
              </a:rPr>
              <a:t>no </a:t>
            </a:r>
            <a:r>
              <a:rPr lang="es-CO" sz="2000" dirty="0" smtClean="0">
                <a:solidFill>
                  <a:schemeClr val="accent1">
                    <a:lumMod val="75000"/>
                  </a:schemeClr>
                </a:solidFill>
                <a:latin typeface="Garamond" panose="02020404030301010803" pitchFamily="18" charset="0"/>
              </a:rPr>
              <a:t>conforme </a:t>
            </a:r>
            <a:r>
              <a:rPr lang="es-CO" sz="2000" dirty="0">
                <a:solidFill>
                  <a:schemeClr val="accent1">
                    <a:lumMod val="75000"/>
                  </a:schemeClr>
                </a:solidFill>
                <a:latin typeface="Garamond" panose="02020404030301010803" pitchFamily="18" charset="0"/>
              </a:rPr>
              <a:t>Luis, </a:t>
            </a:r>
            <a:r>
              <a:rPr lang="es-CO" sz="2000" dirty="0" smtClean="0">
                <a:solidFill>
                  <a:schemeClr val="accent1">
                    <a:lumMod val="75000"/>
                  </a:schemeClr>
                </a:solidFill>
                <a:latin typeface="Garamond" panose="02020404030301010803" pitchFamily="18" charset="0"/>
              </a:rPr>
              <a:t>lo </a:t>
            </a:r>
            <a:r>
              <a:rPr lang="es-CO" sz="2000" dirty="0">
                <a:solidFill>
                  <a:schemeClr val="accent1">
                    <a:lumMod val="75000"/>
                  </a:schemeClr>
                </a:solidFill>
                <a:latin typeface="Garamond" panose="02020404030301010803" pitchFamily="18" charset="0"/>
              </a:rPr>
              <a:t>arregló así</a:t>
            </a:r>
            <a:r>
              <a:rPr lang="es-CO" sz="2000" dirty="0" smtClean="0">
                <a:solidFill>
                  <a:schemeClr val="accent1">
                    <a:lumMod val="75000"/>
                  </a:schemeClr>
                </a:solidFill>
                <a:latin typeface="Garamond" panose="02020404030301010803" pitchFamily="18" charset="0"/>
              </a:rPr>
              <a:t>:</a:t>
            </a:r>
          </a:p>
          <a:p>
            <a:pPr algn="just">
              <a:spcAft>
                <a:spcPts val="600"/>
              </a:spcAft>
            </a:pPr>
            <a:r>
              <a:rPr lang="es-CO" sz="2000" b="1" dirty="0">
                <a:latin typeface="Garamond" panose="02020404030301010803" pitchFamily="18" charset="0"/>
              </a:rPr>
              <a:t>«¿Dejo mis bienes a mi sobrino Juan? </a:t>
            </a:r>
            <a:r>
              <a:rPr lang="es-CO" sz="2000" b="1" dirty="0" smtClean="0">
                <a:latin typeface="Garamond" panose="02020404030301010803" pitchFamily="18" charset="0"/>
              </a:rPr>
              <a:t>¡No</a:t>
            </a:r>
            <a:r>
              <a:rPr lang="es-CO" sz="2000" b="1" dirty="0">
                <a:latin typeface="Garamond" panose="02020404030301010803" pitchFamily="18" charset="0"/>
              </a:rPr>
              <a:t>!</a:t>
            </a:r>
            <a:r>
              <a:rPr lang="es-CO" sz="2000" b="1" dirty="0" smtClean="0">
                <a:latin typeface="Garamond" panose="02020404030301010803" pitchFamily="18" charset="0"/>
              </a:rPr>
              <a:t> A </a:t>
            </a:r>
            <a:r>
              <a:rPr lang="es-CO" sz="2000" b="1" dirty="0">
                <a:latin typeface="Garamond" panose="02020404030301010803" pitchFamily="18" charset="0"/>
              </a:rPr>
              <a:t>mi hermano </a:t>
            </a:r>
            <a:r>
              <a:rPr lang="es-CO" sz="2000" b="1" dirty="0" smtClean="0">
                <a:latin typeface="Garamond" panose="02020404030301010803" pitchFamily="18" charset="0"/>
              </a:rPr>
              <a:t>Luis. Tampoco</a:t>
            </a:r>
            <a:r>
              <a:rPr lang="es-CO" sz="2000" b="1" dirty="0">
                <a:latin typeface="Garamond" panose="02020404030301010803" pitchFamily="18" charset="0"/>
              </a:rPr>
              <a:t>,</a:t>
            </a:r>
            <a:r>
              <a:rPr lang="es-CO" sz="2000" b="1" dirty="0" smtClean="0">
                <a:latin typeface="Garamond" panose="02020404030301010803" pitchFamily="18" charset="0"/>
              </a:rPr>
              <a:t> jamás, se </a:t>
            </a:r>
            <a:r>
              <a:rPr lang="es-CO" sz="2000" b="1" dirty="0">
                <a:latin typeface="Garamond" panose="02020404030301010803" pitchFamily="18" charset="0"/>
              </a:rPr>
              <a:t>pagará la cuenta al sastre. Nunca, de ningún modo, para </a:t>
            </a:r>
            <a:r>
              <a:rPr lang="es-CO" sz="2000" b="1" dirty="0" smtClean="0">
                <a:latin typeface="Garamond" panose="02020404030301010803" pitchFamily="18" charset="0"/>
              </a:rPr>
              <a:t>mis primos. </a:t>
            </a:r>
            <a:r>
              <a:rPr lang="es-CO" sz="2000" b="1" dirty="0">
                <a:latin typeface="Garamond" panose="02020404030301010803" pitchFamily="18" charset="0"/>
              </a:rPr>
              <a:t>Todo lo dicho es mi </a:t>
            </a:r>
            <a:r>
              <a:rPr lang="es-CO" sz="2000" b="1" dirty="0" smtClean="0">
                <a:latin typeface="Garamond" panose="02020404030301010803" pitchFamily="18" charset="0"/>
              </a:rPr>
              <a:t>deseo».</a:t>
            </a:r>
            <a:endParaRPr lang="es-CO" sz="2000" b="1" dirty="0">
              <a:latin typeface="Garamond" panose="02020404030301010803" pitchFamily="18" charset="0"/>
            </a:endParaRPr>
          </a:p>
          <a:p>
            <a:pPr algn="just">
              <a:spcAft>
                <a:spcPts val="600"/>
              </a:spcAft>
            </a:pPr>
            <a:endParaRPr lang="es-CO" sz="2000" dirty="0">
              <a:latin typeface="Garamond" panose="02020404030301010803"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428865" y="0"/>
            <a:ext cx="8640884" cy="502615"/>
          </a:xfrm>
        </p:spPr>
        <p:txBody>
          <a:bodyPr>
            <a:normAutofit/>
          </a:bodyPr>
          <a:lstStyle/>
          <a:p>
            <a:pPr algn="ctr"/>
            <a:r>
              <a:rPr lang="es-CO" sz="2000" u="none" dirty="0"/>
              <a:t>Funciones de la puntuación</a:t>
            </a:r>
          </a:p>
        </p:txBody>
      </p:sp>
      <p:sp>
        <p:nvSpPr>
          <p:cNvPr id="9" name="CuadroTexto 8"/>
          <p:cNvSpPr txBox="1"/>
          <p:nvPr/>
        </p:nvSpPr>
        <p:spPr>
          <a:xfrm>
            <a:off x="828392" y="247115"/>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4. </a:t>
            </a:r>
            <a:endParaRPr lang="es-CO" dirty="0"/>
          </a:p>
        </p:txBody>
      </p:sp>
    </p:spTree>
    <p:extLst>
      <p:ext uri="{BB962C8B-B14F-4D97-AF65-F5344CB8AC3E}">
        <p14:creationId xmlns:p14="http://schemas.microsoft.com/office/powerpoint/2010/main" val="306415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29497" y="886582"/>
            <a:ext cx="9577136" cy="4785926"/>
          </a:xfrm>
          <a:prstGeom prst="rect">
            <a:avLst/>
          </a:prstGeom>
          <a:noFill/>
        </p:spPr>
        <p:txBody>
          <a:bodyPr wrap="square" rtlCol="0">
            <a:spAutoFit/>
          </a:bodyPr>
          <a:lstStyle/>
          <a:p>
            <a:pPr algn="just">
              <a:spcAft>
                <a:spcPts val="600"/>
              </a:spcAft>
            </a:pPr>
            <a:r>
              <a:rPr lang="es-CO" sz="2000" dirty="0">
                <a:solidFill>
                  <a:schemeClr val="accent1">
                    <a:lumMod val="75000"/>
                  </a:schemeClr>
                </a:solidFill>
                <a:latin typeface="Garamond" panose="02020404030301010803" pitchFamily="18" charset="0"/>
              </a:rPr>
              <a:t>El sastre, a su vez, justificó su reclamación como sigue:</a:t>
            </a:r>
          </a:p>
          <a:p>
            <a:pPr algn="just">
              <a:spcAft>
                <a:spcPts val="600"/>
              </a:spcAft>
            </a:pPr>
            <a:r>
              <a:rPr lang="es-CO" sz="2000" b="1" dirty="0" smtClean="0">
                <a:latin typeface="Garamond" panose="02020404030301010803" pitchFamily="18" charset="0"/>
              </a:rPr>
              <a:t>«¿</a:t>
            </a:r>
            <a:r>
              <a:rPr lang="es-CO" sz="2000" b="1" dirty="0">
                <a:latin typeface="Garamond" panose="02020404030301010803" pitchFamily="18" charset="0"/>
              </a:rPr>
              <a:t>Dejo mis bienes a mi sobrino Juan? No. ¿A mi hermano Luis</a:t>
            </a:r>
            <a:r>
              <a:rPr lang="es-CO" sz="2000" b="1" dirty="0" smtClean="0">
                <a:latin typeface="Garamond" panose="02020404030301010803" pitchFamily="18" charset="0"/>
              </a:rPr>
              <a:t>?, tampoco; </a:t>
            </a:r>
            <a:r>
              <a:rPr lang="es-CO" sz="2000" b="1" dirty="0">
                <a:latin typeface="Garamond" panose="02020404030301010803" pitchFamily="18" charset="0"/>
              </a:rPr>
              <a:t>jamás. Se pagará la cuenta al sastre. Nunca, de ningún modo, para </a:t>
            </a:r>
            <a:r>
              <a:rPr lang="es-CO" sz="2000" b="1" dirty="0" smtClean="0">
                <a:latin typeface="Garamond" panose="02020404030301010803" pitchFamily="18" charset="0"/>
              </a:rPr>
              <a:t>mis primos. </a:t>
            </a:r>
            <a:r>
              <a:rPr lang="es-CO" sz="2000" b="1" dirty="0">
                <a:latin typeface="Garamond" panose="02020404030301010803" pitchFamily="18" charset="0"/>
              </a:rPr>
              <a:t>Todo lo dicho es mi </a:t>
            </a:r>
            <a:r>
              <a:rPr lang="es-CO" sz="2000" b="1" dirty="0" smtClean="0">
                <a:latin typeface="Garamond" panose="02020404030301010803" pitchFamily="18" charset="0"/>
              </a:rPr>
              <a:t>deseo».</a:t>
            </a:r>
          </a:p>
          <a:p>
            <a:pPr algn="just">
              <a:spcAft>
                <a:spcPts val="600"/>
              </a:spcAft>
            </a:pPr>
            <a:r>
              <a:rPr lang="es-CO" sz="2000" dirty="0" smtClean="0">
                <a:solidFill>
                  <a:schemeClr val="accent1">
                    <a:lumMod val="75000"/>
                  </a:schemeClr>
                </a:solidFill>
                <a:latin typeface="Garamond" panose="02020404030301010803" pitchFamily="18" charset="0"/>
              </a:rPr>
              <a:t>De este modo el sastre intentó cobrar su cuenta; pero se interpusieron los primos del difunto a reclamar toda la herencia, sosteniendo que la verdadera interpretación del escrito era esta:</a:t>
            </a:r>
          </a:p>
          <a:p>
            <a:pPr algn="just">
              <a:spcAft>
                <a:spcPts val="600"/>
              </a:spcAft>
            </a:pPr>
            <a:r>
              <a:rPr lang="es-CO" sz="2000" b="1" dirty="0" smtClean="0">
                <a:latin typeface="Garamond" panose="02020404030301010803" pitchFamily="18" charset="0"/>
              </a:rPr>
              <a:t>«¿Dejo mis bienes a mi sobrino Juan? ¡No! ¿A mi hermano Luis?, tampoco, jamás. ¿Se pagará la cuenta al sastre?, nunca, de ningún modo. Para mis primos todo. Lo dicho es mi deseo».</a:t>
            </a:r>
          </a:p>
          <a:p>
            <a:pPr algn="just">
              <a:spcAft>
                <a:spcPts val="600"/>
              </a:spcAft>
            </a:pPr>
            <a:r>
              <a:rPr lang="es-CO" sz="2000" dirty="0">
                <a:solidFill>
                  <a:schemeClr val="accent1">
                    <a:lumMod val="75000"/>
                  </a:schemeClr>
                </a:solidFill>
                <a:latin typeface="Garamond" panose="02020404030301010803" pitchFamily="18" charset="0"/>
              </a:rPr>
              <a:t>Esta lectura motivó un gran escándalo entre los concurrentes y, para poner orden, acudió la autoridad. Ésta consiguió restablecer la calma y, después de examinar el escrito objeto de discusión, exclamó en tono severo: </a:t>
            </a:r>
            <a:endParaRPr lang="es-CO" sz="2000" dirty="0" smtClean="0">
              <a:solidFill>
                <a:schemeClr val="accent1">
                  <a:lumMod val="75000"/>
                </a:schemeClr>
              </a:solidFill>
              <a:latin typeface="Garamond" panose="02020404030301010803" pitchFamily="18" charset="0"/>
            </a:endParaRPr>
          </a:p>
          <a:p>
            <a:pPr algn="just">
              <a:spcAft>
                <a:spcPts val="600"/>
              </a:spcAft>
            </a:pPr>
            <a:r>
              <a:rPr lang="es-CO" sz="2000" dirty="0">
                <a:solidFill>
                  <a:schemeClr val="accent1">
                    <a:lumMod val="75000"/>
                  </a:schemeClr>
                </a:solidFill>
                <a:latin typeface="Garamond" panose="02020404030301010803" pitchFamily="18" charset="0"/>
              </a:rPr>
              <a:t>—</a:t>
            </a:r>
            <a:r>
              <a:rPr lang="es-CO" sz="2000" dirty="0" smtClean="0">
                <a:solidFill>
                  <a:schemeClr val="accent1">
                    <a:lumMod val="75000"/>
                  </a:schemeClr>
                </a:solidFill>
                <a:latin typeface="Garamond" panose="02020404030301010803" pitchFamily="18" charset="0"/>
              </a:rPr>
              <a:t>Señores</a:t>
            </a:r>
            <a:r>
              <a:rPr lang="es-CO" sz="2000" dirty="0">
                <a:solidFill>
                  <a:schemeClr val="accent1">
                    <a:lumMod val="75000"/>
                  </a:schemeClr>
                </a:solidFill>
                <a:latin typeface="Garamond" panose="02020404030301010803" pitchFamily="18" charset="0"/>
              </a:rPr>
              <a:t>, aquí se trata de cometer un fraude. La herencia pertenece al Estado, según las leyes en vigencia; así lo prueba esta verdadera interpretación:</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765749" y="38806"/>
            <a:ext cx="8640884" cy="502615"/>
          </a:xfrm>
        </p:spPr>
        <p:txBody>
          <a:bodyPr>
            <a:normAutofit/>
          </a:bodyPr>
          <a:lstStyle/>
          <a:p>
            <a:pPr algn="ctr"/>
            <a:r>
              <a:rPr lang="es-CO" sz="2400" u="none" dirty="0"/>
              <a:t>Funciones de la puntuación</a:t>
            </a:r>
          </a:p>
        </p:txBody>
      </p:sp>
      <p:sp>
        <p:nvSpPr>
          <p:cNvPr id="9" name="CuadroTexto 8"/>
          <p:cNvSpPr txBox="1"/>
          <p:nvPr/>
        </p:nvSpPr>
        <p:spPr>
          <a:xfrm>
            <a:off x="829497" y="517250"/>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4. </a:t>
            </a:r>
            <a:endParaRPr lang="es-CO" dirty="0"/>
          </a:p>
        </p:txBody>
      </p:sp>
    </p:spTree>
    <p:extLst>
      <p:ext uri="{BB962C8B-B14F-4D97-AF65-F5344CB8AC3E}">
        <p14:creationId xmlns:p14="http://schemas.microsoft.com/office/powerpoint/2010/main" val="2588889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29497" y="1669059"/>
            <a:ext cx="9577136" cy="1708160"/>
          </a:xfrm>
          <a:prstGeom prst="rect">
            <a:avLst/>
          </a:prstGeom>
          <a:noFill/>
        </p:spPr>
        <p:txBody>
          <a:bodyPr wrap="square" rtlCol="0">
            <a:spAutoFit/>
          </a:bodyPr>
          <a:lstStyle/>
          <a:p>
            <a:pPr algn="just">
              <a:spcAft>
                <a:spcPts val="600"/>
              </a:spcAft>
            </a:pPr>
            <a:r>
              <a:rPr lang="es-CO" sz="2000" b="1" dirty="0" smtClean="0">
                <a:solidFill>
                  <a:schemeClr val="accent1">
                    <a:lumMod val="75000"/>
                  </a:schemeClr>
                </a:solidFill>
                <a:latin typeface="Garamond" panose="02020404030301010803" pitchFamily="18" charset="0"/>
              </a:rPr>
              <a:t>«¿</a:t>
            </a:r>
            <a:r>
              <a:rPr lang="es-CO" sz="2000" b="1" dirty="0">
                <a:solidFill>
                  <a:schemeClr val="accent1">
                    <a:lumMod val="75000"/>
                  </a:schemeClr>
                </a:solidFill>
                <a:latin typeface="Garamond" panose="02020404030301010803" pitchFamily="18" charset="0"/>
              </a:rPr>
              <a:t>Dejo mis bienes a mi sobrino Juan? ¡No! ¿A mi hermano Luis? Tampoco. </a:t>
            </a:r>
            <a:r>
              <a:rPr lang="es-CO" sz="2000" b="1" dirty="0" smtClean="0">
                <a:solidFill>
                  <a:schemeClr val="accent1">
                    <a:lumMod val="75000"/>
                  </a:schemeClr>
                </a:solidFill>
                <a:latin typeface="Garamond" panose="02020404030301010803" pitchFamily="18" charset="0"/>
              </a:rPr>
              <a:t>Jamás </a:t>
            </a:r>
            <a:r>
              <a:rPr lang="es-CO" sz="2000" b="1" dirty="0">
                <a:solidFill>
                  <a:schemeClr val="accent1">
                    <a:lumMod val="75000"/>
                  </a:schemeClr>
                </a:solidFill>
                <a:latin typeface="Garamond" panose="02020404030301010803" pitchFamily="18" charset="0"/>
              </a:rPr>
              <a:t>se pagará la cuenta al sastre. Nunca, de ningún modo, para mis primos. Todo lo dicho es mi </a:t>
            </a:r>
            <a:r>
              <a:rPr lang="es-CO" sz="2000" b="1" dirty="0" smtClean="0">
                <a:solidFill>
                  <a:schemeClr val="accent1">
                    <a:lumMod val="75000"/>
                  </a:schemeClr>
                </a:solidFill>
                <a:latin typeface="Garamond" panose="02020404030301010803" pitchFamily="18" charset="0"/>
              </a:rPr>
              <a:t>deseo».</a:t>
            </a:r>
            <a:endParaRPr lang="es-CO" sz="2000" b="1" dirty="0">
              <a:solidFill>
                <a:schemeClr val="accent1">
                  <a:lumMod val="75000"/>
                </a:schemeClr>
              </a:solidFill>
              <a:latin typeface="Garamond" panose="02020404030301010803" pitchFamily="18" charset="0"/>
            </a:endParaRPr>
          </a:p>
          <a:p>
            <a:pPr algn="just">
              <a:spcAft>
                <a:spcPts val="600"/>
              </a:spcAft>
            </a:pPr>
            <a:r>
              <a:rPr lang="es-CO" sz="2000" dirty="0" smtClean="0">
                <a:solidFill>
                  <a:schemeClr val="accent1">
                    <a:lumMod val="75000"/>
                  </a:schemeClr>
                </a:solidFill>
                <a:latin typeface="Garamond" panose="02020404030301010803" pitchFamily="18" charset="0"/>
              </a:rPr>
              <a:t>En </a:t>
            </a:r>
            <a:r>
              <a:rPr lang="es-CO" sz="2000" dirty="0">
                <a:solidFill>
                  <a:schemeClr val="accent1">
                    <a:lumMod val="75000"/>
                  </a:schemeClr>
                </a:solidFill>
                <a:latin typeface="Garamond" panose="02020404030301010803" pitchFamily="18" charset="0"/>
              </a:rPr>
              <a:t>virtud de ello, y como no </a:t>
            </a:r>
            <a:r>
              <a:rPr lang="es-CO" sz="2000" dirty="0" smtClean="0">
                <a:solidFill>
                  <a:schemeClr val="accent1">
                    <a:lumMod val="75000"/>
                  </a:schemeClr>
                </a:solidFill>
                <a:latin typeface="Garamond" panose="02020404030301010803" pitchFamily="18" charset="0"/>
              </a:rPr>
              <a:t>existen </a:t>
            </a:r>
            <a:r>
              <a:rPr lang="es-CO" sz="2000" dirty="0">
                <a:solidFill>
                  <a:schemeClr val="accent1">
                    <a:lumMod val="75000"/>
                  </a:schemeClr>
                </a:solidFill>
                <a:latin typeface="Garamond" panose="02020404030301010803" pitchFamily="18" charset="0"/>
              </a:rPr>
              <a:t>herederos para esta herencia, yo, el Juez, me apropio de ella en nombre </a:t>
            </a:r>
            <a:r>
              <a:rPr lang="es-CO" sz="2000" dirty="0" smtClean="0">
                <a:solidFill>
                  <a:schemeClr val="accent1">
                    <a:lumMod val="75000"/>
                  </a:schemeClr>
                </a:solidFill>
                <a:latin typeface="Garamond" panose="02020404030301010803" pitchFamily="18" charset="0"/>
              </a:rPr>
              <a:t>del </a:t>
            </a:r>
            <a:r>
              <a:rPr lang="es-CO" sz="2000" dirty="0">
                <a:solidFill>
                  <a:schemeClr val="accent1">
                    <a:lumMod val="75000"/>
                  </a:schemeClr>
                </a:solidFill>
                <a:latin typeface="Garamond" panose="02020404030301010803" pitchFamily="18" charset="0"/>
              </a:rPr>
              <a:t>Estado. Se da por terminado este asunto</a:t>
            </a:r>
            <a:r>
              <a:rPr lang="es-CO" sz="2000" dirty="0" smtClean="0">
                <a:solidFill>
                  <a:schemeClr val="accent1">
                    <a:lumMod val="75000"/>
                  </a:schemeClr>
                </a:solidFill>
                <a:latin typeface="Garamond" panose="02020404030301010803" pitchFamily="18" charset="0"/>
              </a:rPr>
              <a:t>.*</a:t>
            </a:r>
            <a:endParaRPr lang="es-CO" sz="2000" dirty="0">
              <a:solidFill>
                <a:schemeClr val="accent1">
                  <a:lumMod val="75000"/>
                </a:schemeClr>
              </a:solidFill>
              <a:latin typeface="Garamond" panose="02020404030301010803"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428865" y="373875"/>
            <a:ext cx="8640884" cy="502615"/>
          </a:xfrm>
        </p:spPr>
        <p:txBody>
          <a:bodyPr>
            <a:normAutofit/>
          </a:bodyPr>
          <a:lstStyle/>
          <a:p>
            <a:pPr algn="ctr"/>
            <a:r>
              <a:rPr lang="es-CO" sz="2400" u="none" dirty="0"/>
              <a:t>Funciones de la puntuación</a:t>
            </a:r>
          </a:p>
        </p:txBody>
      </p:sp>
      <p:sp>
        <p:nvSpPr>
          <p:cNvPr id="9" name="CuadroTexto 8"/>
          <p:cNvSpPr txBox="1"/>
          <p:nvPr/>
        </p:nvSpPr>
        <p:spPr>
          <a:xfrm>
            <a:off x="829497" y="1185107"/>
            <a:ext cx="1919265" cy="369332"/>
          </a:xfrm>
          <a:prstGeom prst="rect">
            <a:avLst/>
          </a:prstGeom>
          <a:noFill/>
        </p:spPr>
        <p:txBody>
          <a:bodyPr wrap="square" rtlCol="0">
            <a:spAutoFit/>
          </a:bodyPr>
          <a:lstStyle/>
          <a:p>
            <a:r>
              <a:rPr lang="es-CO" b="1" dirty="0" smtClean="0">
                <a:solidFill>
                  <a:schemeClr val="accent1">
                    <a:lumMod val="75000"/>
                  </a:schemeClr>
                </a:solidFill>
                <a:latin typeface="Garamond" panose="02020404030301010803" pitchFamily="18" charset="0"/>
              </a:rPr>
              <a:t>Caso 4. </a:t>
            </a:r>
            <a:endParaRPr lang="es-CO" dirty="0"/>
          </a:p>
        </p:txBody>
      </p:sp>
      <p:sp>
        <p:nvSpPr>
          <p:cNvPr id="6" name="CuadroTexto 5"/>
          <p:cNvSpPr txBox="1"/>
          <p:nvPr/>
        </p:nvSpPr>
        <p:spPr>
          <a:xfrm>
            <a:off x="829497" y="4803090"/>
            <a:ext cx="8799412" cy="276999"/>
          </a:xfrm>
          <a:prstGeom prst="rect">
            <a:avLst/>
          </a:prstGeom>
          <a:noFill/>
        </p:spPr>
        <p:txBody>
          <a:bodyPr wrap="square" rtlCol="0">
            <a:spAutoFit/>
          </a:bodyPr>
          <a:lstStyle/>
          <a:p>
            <a:r>
              <a:rPr lang="es-CO" sz="1200" dirty="0" smtClean="0"/>
              <a:t>* Adaptado del artículo «La ortografía… ¡con humor!», de Fernando </a:t>
            </a:r>
            <a:r>
              <a:rPr lang="es-CO" sz="1200" dirty="0" err="1" smtClean="0"/>
              <a:t>Carratalá</a:t>
            </a:r>
            <a:r>
              <a:rPr lang="es-CO" sz="1200" dirty="0" smtClean="0"/>
              <a:t> (Centro Virtual Cervantes, 2012).  </a:t>
            </a:r>
            <a:endParaRPr lang="es-CO" sz="1200" dirty="0"/>
          </a:p>
        </p:txBody>
      </p:sp>
    </p:spTree>
    <p:extLst>
      <p:ext uri="{BB962C8B-B14F-4D97-AF65-F5344CB8AC3E}">
        <p14:creationId xmlns:p14="http://schemas.microsoft.com/office/powerpoint/2010/main" val="2357252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23461" y="1987714"/>
            <a:ext cx="9577136" cy="3279680"/>
          </a:xfrm>
          <a:prstGeom prst="rect">
            <a:avLst/>
          </a:prstGeom>
          <a:noFill/>
        </p:spPr>
        <p:txBody>
          <a:bodyPr wrap="square" rtlCol="0">
            <a:spAutoFit/>
          </a:bodyPr>
          <a:lstStyle/>
          <a:p>
            <a:pPr marL="201613" indent="-201613" algn="ctr">
              <a:spcBef>
                <a:spcPts val="600"/>
              </a:spcBef>
            </a:pPr>
            <a:r>
              <a:rPr lang="es-MX" sz="2000" b="1" dirty="0">
                <a:solidFill>
                  <a:schemeClr val="accent1">
                    <a:lumMod val="75000"/>
                  </a:schemeClr>
                </a:solidFill>
                <a:latin typeface="Garamond" pitchFamily="18" charset="0"/>
              </a:rPr>
              <a:t>Indicadores de entonación</a:t>
            </a:r>
            <a:r>
              <a:rPr lang="es-MX" sz="2000" dirty="0">
                <a:solidFill>
                  <a:schemeClr val="accent1">
                    <a:lumMod val="75000"/>
                  </a:schemeClr>
                </a:solidFill>
                <a:latin typeface="Garamond" pitchFamily="18" charset="0"/>
              </a:rPr>
              <a:t>: pausa, línea melódica y tonema final. </a:t>
            </a:r>
          </a:p>
          <a:p>
            <a:pPr marL="201613" indent="-201613">
              <a:spcBef>
                <a:spcPts val="600"/>
              </a:spcBef>
            </a:pPr>
            <a:r>
              <a:rPr lang="es-MX" sz="2000" i="1" dirty="0">
                <a:solidFill>
                  <a:schemeClr val="accent1">
                    <a:lumMod val="75000"/>
                  </a:schemeClr>
                </a:solidFill>
                <a:latin typeface="Garamond" pitchFamily="18" charset="0"/>
              </a:rPr>
              <a:t>                          Pausa: El profesor</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furioso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salió del salón</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  No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señor</a:t>
            </a:r>
            <a:r>
              <a:rPr lang="es-MX" sz="2000" b="1" dirty="0">
                <a:solidFill>
                  <a:srgbClr val="E3440E"/>
                </a:solidFill>
                <a:latin typeface="Garamond" pitchFamily="18" charset="0"/>
              </a:rPr>
              <a:t>.</a:t>
            </a:r>
          </a:p>
          <a:p>
            <a:pPr marL="201613" indent="-201613">
              <a:spcBef>
                <a:spcPts val="600"/>
              </a:spcBef>
            </a:pPr>
            <a:r>
              <a:rPr lang="es-MX" sz="2000" i="1" dirty="0">
                <a:solidFill>
                  <a:schemeClr val="accent1">
                    <a:lumMod val="75000"/>
                  </a:schemeClr>
                </a:solidFill>
                <a:latin typeface="Garamond" pitchFamily="18" charset="0"/>
              </a:rPr>
              <a:t>                              Vienen el tío de Juan Felipe González y vos</a:t>
            </a:r>
            <a:r>
              <a:rPr lang="es-MX" sz="2000" b="1" dirty="0">
                <a:solidFill>
                  <a:srgbClr val="E3440E"/>
                </a:solidFill>
                <a:latin typeface="Garamond" pitchFamily="18" charset="0"/>
              </a:rPr>
              <a:t>.</a:t>
            </a:r>
          </a:p>
          <a:p>
            <a:pPr marL="201613" indent="-201613">
              <a:spcBef>
                <a:spcPts val="600"/>
              </a:spcBef>
            </a:pPr>
            <a:r>
              <a:rPr lang="es-MX" sz="2000" i="1" dirty="0">
                <a:solidFill>
                  <a:schemeClr val="accent1">
                    <a:lumMod val="75000"/>
                  </a:schemeClr>
                </a:solidFill>
                <a:latin typeface="Garamond" pitchFamily="18" charset="0"/>
              </a:rPr>
              <a:t>                              Vienen el tío de Juan</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Felipe González y vos</a:t>
            </a:r>
            <a:r>
              <a:rPr lang="es-MX" sz="2000" b="1" dirty="0">
                <a:solidFill>
                  <a:srgbClr val="E3440E"/>
                </a:solidFill>
                <a:latin typeface="Garamond" pitchFamily="18" charset="0"/>
              </a:rPr>
              <a:t>.</a:t>
            </a:r>
          </a:p>
          <a:p>
            <a:pPr marL="201613" indent="-201613">
              <a:spcBef>
                <a:spcPts val="600"/>
              </a:spcBef>
            </a:pPr>
            <a:r>
              <a:rPr lang="es-MX" sz="2000" i="1" dirty="0">
                <a:solidFill>
                  <a:schemeClr val="accent1">
                    <a:lumMod val="75000"/>
                  </a:schemeClr>
                </a:solidFill>
                <a:latin typeface="Garamond" pitchFamily="18" charset="0"/>
              </a:rPr>
              <a:t>                              Vienen el tío de Juan Felipe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González y vos</a:t>
            </a:r>
            <a:r>
              <a:rPr lang="es-MX" sz="2000" b="1" dirty="0">
                <a:solidFill>
                  <a:srgbClr val="E3440E"/>
                </a:solidFill>
                <a:latin typeface="Garamond" pitchFamily="18" charset="0"/>
              </a:rPr>
              <a:t>.</a:t>
            </a:r>
          </a:p>
          <a:p>
            <a:pPr marL="201613" indent="-201613">
              <a:spcBef>
                <a:spcPts val="600"/>
              </a:spcBef>
              <a:spcAft>
                <a:spcPts val="600"/>
              </a:spcAft>
            </a:pPr>
            <a:r>
              <a:rPr lang="es-MX" sz="2000" i="1" dirty="0">
                <a:solidFill>
                  <a:schemeClr val="accent1">
                    <a:lumMod val="75000"/>
                  </a:schemeClr>
                </a:solidFill>
                <a:latin typeface="Garamond" pitchFamily="18" charset="0"/>
              </a:rPr>
              <a:t>                              Vienen el tío de Juan</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Felipe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González y vos</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(La coma no es una pausa de respiración sino de entonación)</a:t>
            </a:r>
            <a:endParaRPr lang="es-MX" sz="2000" dirty="0">
              <a:solidFill>
                <a:schemeClr val="accent1">
                  <a:lumMod val="75000"/>
                </a:schemeClr>
              </a:solidFill>
              <a:latin typeface="Garamond" pitchFamily="18" charset="0"/>
            </a:endParaRPr>
          </a:p>
          <a:p>
            <a:pPr marL="201613" indent="-201613">
              <a:lnSpc>
                <a:spcPct val="113000"/>
              </a:lnSpc>
              <a:spcBef>
                <a:spcPts val="600"/>
              </a:spcBef>
            </a:pPr>
            <a:endParaRPr lang="es-ES_tradnl" sz="24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023461" y="1221350"/>
            <a:ext cx="9399742" cy="502615"/>
          </a:xfrm>
        </p:spPr>
        <p:txBody>
          <a:bodyPr>
            <a:normAutofit fontScale="90000"/>
          </a:bodyPr>
          <a:lstStyle/>
          <a:p>
            <a:pPr algn="ctr"/>
            <a:r>
              <a:rPr lang="es-MX" sz="2400" u="none" dirty="0"/>
              <a:t>El sistema de puntuación es un código auxiliar de la lengua escrita</a:t>
            </a:r>
            <a:endParaRPr lang="es-CO" sz="2400" u="none" dirty="0"/>
          </a:p>
        </p:txBody>
      </p:sp>
    </p:spTree>
    <p:extLst>
      <p:ext uri="{BB962C8B-B14F-4D97-AF65-F5344CB8AC3E}">
        <p14:creationId xmlns:p14="http://schemas.microsoft.com/office/powerpoint/2010/main" val="2285214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355971" y="1092071"/>
            <a:ext cx="9577136" cy="4632037"/>
          </a:xfrm>
          <a:prstGeom prst="rect">
            <a:avLst/>
          </a:prstGeom>
          <a:noFill/>
        </p:spPr>
        <p:txBody>
          <a:bodyPr wrap="square" rtlCol="0">
            <a:spAutoFit/>
          </a:bodyPr>
          <a:lstStyle/>
          <a:p>
            <a:pPr marL="201613" indent="-201613">
              <a:spcAft>
                <a:spcPts val="6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a</a:t>
            </a:r>
            <a:r>
              <a:rPr lang="es-MX" sz="2000" b="1" dirty="0">
                <a:solidFill>
                  <a:schemeClr val="accent1">
                    <a:lumMod val="75000"/>
                  </a:schemeClr>
                </a:solidFill>
                <a:latin typeface="Garamond" pitchFamily="18" charset="0"/>
              </a:rPr>
              <a:t>.</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Enumerativas: </a:t>
            </a:r>
          </a:p>
          <a:p>
            <a:pPr marL="201613" indent="-201613">
              <a:spcBef>
                <a:spcPts val="600"/>
              </a:spcBef>
            </a:pPr>
            <a:r>
              <a:rPr lang="es-MX" sz="2000" i="1" dirty="0">
                <a:solidFill>
                  <a:schemeClr val="accent1">
                    <a:lumMod val="75000"/>
                  </a:schemeClr>
                </a:solidFill>
                <a:latin typeface="Garamond" pitchFamily="18" charset="0"/>
              </a:rPr>
              <a:t>                              María es juiciosa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simpática y buena estudiante.</a:t>
            </a:r>
          </a:p>
          <a:p>
            <a:pPr marL="201613" indent="-201613">
              <a:spcBef>
                <a:spcPts val="600"/>
              </a:spcBef>
            </a:pPr>
            <a:r>
              <a:rPr lang="es-MX" sz="2000" i="1" dirty="0">
                <a:solidFill>
                  <a:schemeClr val="accent1">
                    <a:lumMod val="75000"/>
                  </a:schemeClr>
                </a:solidFill>
                <a:latin typeface="Garamond" pitchFamily="18" charset="0"/>
              </a:rPr>
              <a:t>                              Vendrán amigos de Barranquilla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de Bogotá y de Cali. </a:t>
            </a: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b.</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Vocativas: </a:t>
            </a:r>
          </a:p>
          <a:p>
            <a:pPr marL="201613" indent="-201613">
              <a:spcBef>
                <a:spcPts val="600"/>
              </a:spcBef>
            </a:pPr>
            <a:r>
              <a:rPr lang="es-MX" sz="2000" i="1" dirty="0">
                <a:solidFill>
                  <a:schemeClr val="accent1">
                    <a:lumMod val="75000"/>
                  </a:schemeClr>
                </a:solidFill>
                <a:latin typeface="Garamond" pitchFamily="18" charset="0"/>
              </a:rPr>
              <a:t>                              Oye</a:t>
            </a:r>
            <a:r>
              <a:rPr lang="es-MX" sz="2000" b="1" i="1" dirty="0">
                <a:solidFill>
                  <a:srgbClr val="E3440E"/>
                </a:solidFill>
                <a:latin typeface="Garamond" pitchFamily="18" charset="0"/>
              </a:rPr>
              <a:t>,</a:t>
            </a:r>
            <a:r>
              <a:rPr lang="es-MX" sz="2000" i="1" dirty="0">
                <a:solidFill>
                  <a:srgbClr val="E3440E"/>
                </a:solidFill>
                <a:latin typeface="Garamond" pitchFamily="18" charset="0"/>
              </a:rPr>
              <a:t> </a:t>
            </a:r>
            <a:r>
              <a:rPr lang="es-MX" sz="2000" i="1" dirty="0">
                <a:solidFill>
                  <a:schemeClr val="accent1">
                    <a:lumMod val="75000"/>
                  </a:schemeClr>
                </a:solidFill>
                <a:latin typeface="Garamond" pitchFamily="18" charset="0"/>
              </a:rPr>
              <a:t>Juana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ven acá.</a:t>
            </a:r>
          </a:p>
          <a:p>
            <a:pPr marL="201613" indent="-201613">
              <a:spcBef>
                <a:spcPts val="600"/>
              </a:spcBef>
            </a:pPr>
            <a:r>
              <a:rPr lang="es-MX" sz="2000" i="1" dirty="0">
                <a:solidFill>
                  <a:schemeClr val="accent1">
                    <a:lumMod val="75000"/>
                  </a:schemeClr>
                </a:solidFill>
                <a:latin typeface="Garamond" pitchFamily="18" charset="0"/>
              </a:rPr>
              <a:t>                              Mesero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un café</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por favor.</a:t>
            </a:r>
          </a:p>
          <a:p>
            <a:pPr marL="201613" indent="-201613">
              <a:spcBef>
                <a:spcPts val="600"/>
              </a:spcBef>
            </a:pPr>
            <a:r>
              <a:rPr lang="es-MX" sz="2000" i="1" dirty="0">
                <a:solidFill>
                  <a:schemeClr val="accent1">
                    <a:lumMod val="75000"/>
                  </a:schemeClr>
                </a:solidFill>
                <a:latin typeface="Garamond" pitchFamily="18" charset="0"/>
              </a:rPr>
              <a:t>                              ¿Cómo está mi madre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doctor?  </a:t>
            </a: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separar incisos: </a:t>
            </a:r>
          </a:p>
          <a:p>
            <a:pPr marL="201613" indent="-201613">
              <a:spcBef>
                <a:spcPts val="600"/>
              </a:spcBef>
            </a:pPr>
            <a:r>
              <a:rPr lang="es-MX" sz="2000" i="1" dirty="0">
                <a:solidFill>
                  <a:schemeClr val="accent1">
                    <a:lumMod val="75000"/>
                  </a:schemeClr>
                </a:solidFill>
                <a:latin typeface="Garamond" pitchFamily="18" charset="0"/>
              </a:rPr>
              <a:t>                              Mis amigas</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Camila y Mariana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están en China.</a:t>
            </a:r>
          </a:p>
          <a:p>
            <a:pPr marL="201613" indent="-201613">
              <a:spcBef>
                <a:spcPts val="600"/>
              </a:spcBef>
            </a:pPr>
            <a:r>
              <a:rPr lang="es-MX" sz="2000" i="1" dirty="0">
                <a:solidFill>
                  <a:schemeClr val="accent1">
                    <a:lumMod val="75000"/>
                  </a:schemeClr>
                </a:solidFill>
                <a:latin typeface="Garamond" pitchFamily="18" charset="0"/>
              </a:rPr>
              <a:t>                              ¿Vos</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que tanto me rogaste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ahora me decís que no?</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Es necesario</a:t>
            </a:r>
            <a:r>
              <a:rPr lang="es-MX" sz="2000" b="1" i="1" dirty="0" smtClean="0">
                <a:solidFill>
                  <a:srgbClr val="E3440E"/>
                </a:solidFill>
                <a:latin typeface="Garamond" pitchFamily="18" charset="0"/>
              </a:rPr>
              <a:t>, </a:t>
            </a:r>
            <a:r>
              <a:rPr lang="es-MX" sz="2000" i="1" dirty="0" smtClean="0">
                <a:solidFill>
                  <a:schemeClr val="accent1">
                    <a:lumMod val="75000"/>
                  </a:schemeClr>
                </a:solidFill>
                <a:latin typeface="Garamond" pitchFamily="18" charset="0"/>
              </a:rPr>
              <a:t>afirma Juan</a:t>
            </a:r>
            <a:r>
              <a:rPr lang="es-MX" sz="2000" b="1" i="1" dirty="0" smtClean="0">
                <a:solidFill>
                  <a:srgbClr val="E3440E"/>
                </a:solidFill>
                <a:latin typeface="Garamond" pitchFamily="18" charset="0"/>
              </a:rPr>
              <a:t>, </a:t>
            </a:r>
            <a:r>
              <a:rPr lang="es-MX" sz="2000" i="1" dirty="0" smtClean="0">
                <a:solidFill>
                  <a:schemeClr val="accent1">
                    <a:lumMod val="75000"/>
                  </a:schemeClr>
                </a:solidFill>
                <a:latin typeface="Garamond" pitchFamily="18" charset="0"/>
              </a:rPr>
              <a:t>modificar los estatutos.</a:t>
            </a:r>
            <a:endParaRPr lang="es-ES_tradnl" sz="20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023461" y="376970"/>
            <a:ext cx="9399742" cy="502615"/>
          </a:xfrm>
        </p:spPr>
        <p:txBody>
          <a:bodyPr>
            <a:normAutofit/>
          </a:bodyPr>
          <a:lstStyle/>
          <a:p>
            <a:pPr algn="ctr"/>
            <a:r>
              <a:rPr lang="es-MX" sz="2200" u="none" dirty="0"/>
              <a:t>Principales usos de la coma (</a:t>
            </a:r>
            <a:r>
              <a:rPr lang="es-MX" sz="2200" u="none" dirty="0">
                <a:solidFill>
                  <a:srgbClr val="E3440E"/>
                </a:solidFill>
                <a:latin typeface="Bodoni MT Condensed" panose="02070606080606020203" pitchFamily="18" charset="0"/>
              </a:rPr>
              <a:t>,</a:t>
            </a:r>
            <a:r>
              <a:rPr lang="es-MX" sz="2200" u="none" dirty="0"/>
              <a:t>)</a:t>
            </a:r>
            <a:endParaRPr lang="es-CO" sz="2200" u="none" dirty="0"/>
          </a:p>
        </p:txBody>
      </p:sp>
    </p:spTree>
    <p:extLst>
      <p:ext uri="{BB962C8B-B14F-4D97-AF65-F5344CB8AC3E}">
        <p14:creationId xmlns:p14="http://schemas.microsoft.com/office/powerpoint/2010/main" val="132055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p:cNvSpPr txBox="1"/>
          <p:nvPr/>
        </p:nvSpPr>
        <p:spPr>
          <a:xfrm>
            <a:off x="2565458" y="4569775"/>
            <a:ext cx="4929851" cy="1323439"/>
          </a:xfrm>
          <a:prstGeom prst="rect">
            <a:avLst/>
          </a:prstGeom>
          <a:noFill/>
        </p:spPr>
        <p:txBody>
          <a:bodyPr wrap="square" rtlCol="0">
            <a:spAutoFit/>
          </a:bodyPr>
          <a:lstStyle/>
          <a:p>
            <a:r>
              <a:rPr lang="es-ES_tradnl" sz="2000" spc="300" dirty="0" smtClean="0">
                <a:latin typeface="Arial Narrow" charset="0"/>
                <a:ea typeface="Arial Narrow" charset="0"/>
                <a:cs typeface="Arial Narrow" charset="0"/>
              </a:rPr>
              <a:t>CELEE, Centro de estudios en lectura y escritura </a:t>
            </a:r>
            <a:endParaRPr lang="es-ES_tradnl" sz="2000" spc="300" dirty="0">
              <a:latin typeface="Arial Narrow" charset="0"/>
              <a:ea typeface="Arial Narrow" charset="0"/>
              <a:cs typeface="Arial Narrow" charset="0"/>
            </a:endParaRPr>
          </a:p>
          <a:p>
            <a:r>
              <a:rPr lang="es-ES_tradnl" sz="2000" b="1" spc="300" dirty="0" smtClean="0">
                <a:latin typeface="Arial Narrow" charset="0"/>
                <a:ea typeface="Arial Narrow" charset="0"/>
                <a:cs typeface="Arial Narrow" charset="0"/>
              </a:rPr>
              <a:t>NFI Habilidades comunicativas</a:t>
            </a:r>
          </a:p>
          <a:p>
            <a:r>
              <a:rPr lang="es-ES_tradnl" sz="2000" b="1" spc="300" dirty="0" smtClean="0">
                <a:latin typeface="Arial Narrow" charset="0"/>
                <a:ea typeface="Arial Narrow" charset="0"/>
                <a:cs typeface="Arial Narrow" charset="0"/>
              </a:rPr>
              <a:t>Análisis </a:t>
            </a:r>
            <a:r>
              <a:rPr lang="es-ES_tradnl" sz="2000" b="1" spc="300" dirty="0" smtClean="0">
                <a:latin typeface="Arial Narrow" charset="0"/>
                <a:ea typeface="Arial Narrow" charset="0"/>
                <a:cs typeface="Arial Narrow" charset="0"/>
              </a:rPr>
              <a:t>Textual</a:t>
            </a:r>
            <a:endParaRPr lang="es-ES_tradnl" sz="2000" b="1" spc="300" dirty="0" smtClean="0">
              <a:latin typeface="Arial Narrow" charset="0"/>
              <a:ea typeface="Arial Narrow" charset="0"/>
              <a:cs typeface="Arial Narrow" charset="0"/>
            </a:endParaRPr>
          </a:p>
        </p:txBody>
      </p:sp>
      <p:sp>
        <p:nvSpPr>
          <p:cNvPr id="3" name="Título 2"/>
          <p:cNvSpPr>
            <a:spLocks noGrp="1"/>
          </p:cNvSpPr>
          <p:nvPr>
            <p:ph type="title"/>
          </p:nvPr>
        </p:nvSpPr>
        <p:spPr>
          <a:xfrm>
            <a:off x="2281878" y="1253014"/>
            <a:ext cx="5464924" cy="1143000"/>
          </a:xfrm>
        </p:spPr>
        <p:txBody>
          <a:bodyPr>
            <a:normAutofit/>
          </a:bodyPr>
          <a:lstStyle/>
          <a:p>
            <a:r>
              <a:rPr lang="es-ES" sz="3200" dirty="0" smtClean="0"/>
              <a:t>           Lenguaje </a:t>
            </a:r>
            <a:r>
              <a:rPr lang="es-ES" sz="3200" dirty="0"/>
              <a:t>Claro</a:t>
            </a:r>
          </a:p>
        </p:txBody>
      </p:sp>
      <p:pic>
        <p:nvPicPr>
          <p:cNvPr id="4" name="Imagen 3">
            <a:extLst>
              <a:ext uri="{FF2B5EF4-FFF2-40B4-BE49-F238E27FC236}">
                <a16:creationId xmlns:a16="http://schemas.microsoft.com/office/drawing/2014/main" id="{CDD6EB9B-3FF1-4040-A1D4-AACD87597C5A}"/>
              </a:ext>
            </a:extLst>
          </p:cNvPr>
          <p:cNvPicPr>
            <a:picLocks noChangeAspect="1"/>
          </p:cNvPicPr>
          <p:nvPr/>
        </p:nvPicPr>
        <p:blipFill rotWithShape="1">
          <a:blip r:embed="rId2"/>
          <a:srcRect t="24866" b="19864"/>
          <a:stretch/>
        </p:blipFill>
        <p:spPr>
          <a:xfrm>
            <a:off x="8569043" y="5710334"/>
            <a:ext cx="2070100" cy="765111"/>
          </a:xfrm>
          <a:prstGeom prst="rect">
            <a:avLst/>
          </a:prstGeom>
        </p:spPr>
      </p:pic>
      <p:grpSp>
        <p:nvGrpSpPr>
          <p:cNvPr id="5" name="Agrupar 28"/>
          <p:cNvGrpSpPr/>
          <p:nvPr/>
        </p:nvGrpSpPr>
        <p:grpSpPr>
          <a:xfrm>
            <a:off x="1592889" y="2582943"/>
            <a:ext cx="720000" cy="720000"/>
            <a:chOff x="1728801" y="211660"/>
            <a:chExt cx="745496" cy="745496"/>
          </a:xfrm>
        </p:grpSpPr>
        <p:sp>
          <p:nvSpPr>
            <p:cNvPr id="6" name="Elipse 5"/>
            <p:cNvSpPr/>
            <p:nvPr/>
          </p:nvSpPr>
          <p:spPr>
            <a:xfrm>
              <a:off x="1728801" y="211660"/>
              <a:ext cx="745496" cy="745496"/>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CuadroTexto 6"/>
            <p:cNvSpPr txBox="1"/>
            <p:nvPr/>
          </p:nvSpPr>
          <p:spPr>
            <a:xfrm>
              <a:off x="1891687" y="250102"/>
              <a:ext cx="438511" cy="541748"/>
            </a:xfrm>
            <a:prstGeom prst="rect">
              <a:avLst/>
            </a:prstGeom>
            <a:noFill/>
          </p:spPr>
          <p:txBody>
            <a:bodyPr wrap="none" rtlCol="0">
              <a:spAutoFit/>
            </a:bodyPr>
            <a:lstStyle/>
            <a:p>
              <a:pPr algn="ctr"/>
              <a:r>
                <a:rPr lang="es-ES" sz="2800" b="1" spc="300" dirty="0" smtClean="0">
                  <a:latin typeface="Arial" charset="0"/>
                  <a:ea typeface="Arial" charset="0"/>
                  <a:cs typeface="Arial" charset="0"/>
                </a:rPr>
                <a:t>1</a:t>
              </a:r>
              <a:endParaRPr lang="es-ES_tradnl" sz="2800" b="1" spc="300" dirty="0">
                <a:latin typeface="Arial" charset="0"/>
                <a:ea typeface="Arial" charset="0"/>
                <a:cs typeface="Arial" charset="0"/>
              </a:endParaRPr>
            </a:p>
          </p:txBody>
        </p:sp>
      </p:grpSp>
      <p:sp>
        <p:nvSpPr>
          <p:cNvPr id="8" name="CuadroTexto 7"/>
          <p:cNvSpPr txBox="1"/>
          <p:nvPr/>
        </p:nvSpPr>
        <p:spPr>
          <a:xfrm>
            <a:off x="2565458" y="2535766"/>
            <a:ext cx="7478874" cy="954107"/>
          </a:xfrm>
          <a:prstGeom prst="rect">
            <a:avLst/>
          </a:prstGeom>
          <a:noFill/>
        </p:spPr>
        <p:txBody>
          <a:bodyPr wrap="square" rtlCol="0">
            <a:spAutoFit/>
          </a:bodyPr>
          <a:lstStyle/>
          <a:p>
            <a:r>
              <a:rPr lang="es-CO" sz="2800" b="1" dirty="0">
                <a:solidFill>
                  <a:srgbClr val="212121"/>
                </a:solidFill>
                <a:latin typeface="Arial Narrow" pitchFamily="34" charset="0"/>
              </a:rPr>
              <a:t>Signos de puntuación y uso de las mayúsculas.</a:t>
            </a:r>
          </a:p>
          <a:p>
            <a:r>
              <a:rPr lang="es-CO" sz="2800" b="1" dirty="0">
                <a:solidFill>
                  <a:srgbClr val="212121"/>
                </a:solidFill>
                <a:latin typeface="Arial Narrow" pitchFamily="34" charset="0"/>
              </a:rPr>
              <a:t>Aspectos generales de ortotipografía.</a:t>
            </a:r>
          </a:p>
        </p:txBody>
      </p:sp>
    </p:spTree>
    <p:extLst>
      <p:ext uri="{BB962C8B-B14F-4D97-AF65-F5344CB8AC3E}">
        <p14:creationId xmlns:p14="http://schemas.microsoft.com/office/powerpoint/2010/main" val="1658830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355971" y="1089449"/>
            <a:ext cx="9577136" cy="3862596"/>
          </a:xfrm>
          <a:prstGeom prst="rect">
            <a:avLst/>
          </a:prstGeom>
          <a:noFill/>
        </p:spPr>
        <p:txBody>
          <a:bodyPr wrap="square" rtlCol="0">
            <a:spAutoFit/>
          </a:bodyPr>
          <a:lstStyle/>
          <a:p>
            <a:pPr marL="201613" indent="-201613">
              <a:spcBef>
                <a:spcPts val="600"/>
              </a:spcBef>
              <a:spcAft>
                <a:spcPts val="6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d</a:t>
            </a:r>
            <a:r>
              <a:rPr lang="es-MX" sz="2000" b="1" dirty="0">
                <a:solidFill>
                  <a:schemeClr val="accent1">
                    <a:lumMod val="75000"/>
                  </a:schemeClr>
                </a:solidFill>
                <a:latin typeface="Garamond" pitchFamily="18" charset="0"/>
              </a:rPr>
              <a:t>.</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En locuciones adverbiales:  </a:t>
            </a:r>
          </a:p>
          <a:p>
            <a:pPr marL="201613" indent="-201613">
              <a:spcBef>
                <a:spcPts val="600"/>
              </a:spcBef>
            </a:pPr>
            <a:r>
              <a:rPr lang="es-MX" sz="2000" i="1" dirty="0">
                <a:solidFill>
                  <a:schemeClr val="accent1">
                    <a:lumMod val="75000"/>
                  </a:schemeClr>
                </a:solidFill>
                <a:latin typeface="Garamond" pitchFamily="18" charset="0"/>
              </a:rPr>
              <a:t>                              Ya has viajado mucho; por tanto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es hora de afincarte en algún lugar.</a:t>
            </a:r>
          </a:p>
          <a:p>
            <a:pPr marL="201613" indent="-201613">
              <a:spcBef>
                <a:spcPts val="600"/>
              </a:spcBef>
            </a:pPr>
            <a:r>
              <a:rPr lang="es-MX" sz="2000" i="1" dirty="0">
                <a:solidFill>
                  <a:schemeClr val="accent1">
                    <a:lumMod val="75000"/>
                  </a:schemeClr>
                </a:solidFill>
                <a:latin typeface="Garamond" pitchFamily="18" charset="0"/>
              </a:rPr>
              <a:t>                              He leído toda la tarde; sin embargo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no entendí nada. </a:t>
            </a:r>
          </a:p>
          <a:p>
            <a:pPr marL="201613" indent="-201613">
              <a:spcBef>
                <a:spcPts val="1200"/>
              </a:spcBef>
              <a:spcAft>
                <a:spcPts val="600"/>
              </a:spcAft>
            </a:pPr>
            <a:r>
              <a:rPr lang="es-MX" sz="2000" b="1"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separar complementos oracionales: </a:t>
            </a:r>
          </a:p>
          <a:p>
            <a:pPr marL="201613" indent="-201613">
              <a:spcBef>
                <a:spcPts val="600"/>
              </a:spcBef>
            </a:pPr>
            <a:r>
              <a:rPr lang="es-MX" sz="2000" i="1" dirty="0">
                <a:solidFill>
                  <a:schemeClr val="accent1">
                    <a:lumMod val="75000"/>
                  </a:schemeClr>
                </a:solidFill>
                <a:latin typeface="Garamond" pitchFamily="18" charset="0"/>
              </a:rPr>
              <a:t>                              Afortunadamente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todo sucedió como lo esperaba.</a:t>
            </a:r>
          </a:p>
          <a:p>
            <a:pPr marL="201613" indent="-201613">
              <a:spcBef>
                <a:spcPts val="600"/>
              </a:spcBef>
            </a:pPr>
            <a:r>
              <a:rPr lang="es-MX" sz="2000" i="1" dirty="0">
                <a:solidFill>
                  <a:schemeClr val="accent1">
                    <a:lumMod val="75000"/>
                  </a:schemeClr>
                </a:solidFill>
                <a:latin typeface="Garamond" pitchFamily="18" charset="0"/>
              </a:rPr>
              <a:t>                              En primer lugar</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todos tenemos las mismas oportunidades</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f.</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sustituir un verbo: </a:t>
            </a:r>
          </a:p>
          <a:p>
            <a:pPr marL="201613" indent="-201613">
              <a:spcBef>
                <a:spcPts val="600"/>
              </a:spcBef>
            </a:pPr>
            <a:r>
              <a:rPr lang="es-MX" sz="2000" i="1" dirty="0">
                <a:solidFill>
                  <a:schemeClr val="accent1">
                    <a:lumMod val="75000"/>
                  </a:schemeClr>
                </a:solidFill>
                <a:latin typeface="Garamond" pitchFamily="18" charset="0"/>
              </a:rPr>
              <a:t>                              Ana es simpática; María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extrovertida; José</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muy alegre.</a:t>
            </a:r>
          </a:p>
          <a:p>
            <a:pPr marL="201613" indent="-201613">
              <a:spcBef>
                <a:spcPts val="600"/>
              </a:spcBef>
            </a:pPr>
            <a:r>
              <a:rPr lang="es-MX" sz="2000" i="1" dirty="0">
                <a:solidFill>
                  <a:schemeClr val="accent1">
                    <a:lumMod val="75000"/>
                  </a:schemeClr>
                </a:solidFill>
                <a:latin typeface="Garamond" pitchFamily="18" charset="0"/>
              </a:rPr>
              <a:t>                              A la vejez</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arrugas.</a:t>
            </a:r>
            <a:endParaRPr lang="es-ES_tradnl" sz="24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023461" y="299451"/>
            <a:ext cx="9399742" cy="502615"/>
          </a:xfrm>
        </p:spPr>
        <p:txBody>
          <a:bodyPr>
            <a:normAutofit/>
          </a:bodyPr>
          <a:lstStyle/>
          <a:p>
            <a:pPr algn="ctr"/>
            <a:r>
              <a:rPr lang="es-MX" sz="2200" u="none" dirty="0"/>
              <a:t>Principales usos de la coma (</a:t>
            </a:r>
            <a:r>
              <a:rPr lang="es-MX" sz="2200" u="none" dirty="0">
                <a:solidFill>
                  <a:srgbClr val="E3440E"/>
                </a:solidFill>
                <a:latin typeface="Bodoni MT Condensed" panose="02070606080606020203" pitchFamily="18" charset="0"/>
              </a:rPr>
              <a:t>,</a:t>
            </a:r>
            <a:r>
              <a:rPr lang="es-MX" sz="2200" u="none" dirty="0"/>
              <a:t>)</a:t>
            </a:r>
            <a:endParaRPr lang="es-CO" sz="2200" u="none" dirty="0"/>
          </a:p>
        </p:txBody>
      </p:sp>
    </p:spTree>
    <p:extLst>
      <p:ext uri="{BB962C8B-B14F-4D97-AF65-F5344CB8AC3E}">
        <p14:creationId xmlns:p14="http://schemas.microsoft.com/office/powerpoint/2010/main" val="2789000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211592" y="645147"/>
            <a:ext cx="9577136" cy="5042406"/>
          </a:xfrm>
          <a:prstGeom prst="rect">
            <a:avLst/>
          </a:prstGeom>
          <a:noFill/>
        </p:spPr>
        <p:txBody>
          <a:bodyPr wrap="square" rtlCol="0">
            <a:spAutoFit/>
          </a:bodyPr>
          <a:lstStyle/>
          <a:p>
            <a:pPr marL="201613" indent="-201613">
              <a:spcBef>
                <a:spcPts val="600"/>
              </a:spcBef>
              <a:spcAft>
                <a:spcPts val="4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 g. En oraciones unidas por </a:t>
            </a:r>
            <a:r>
              <a:rPr lang="es-MX" sz="2000" b="1" i="1" dirty="0">
                <a:solidFill>
                  <a:schemeClr val="accent1">
                    <a:lumMod val="75000"/>
                  </a:schemeClr>
                </a:solidFill>
                <a:latin typeface="Garamond" pitchFamily="18" charset="0"/>
              </a:rPr>
              <a:t>y</a:t>
            </a:r>
            <a:r>
              <a:rPr lang="es-MX" sz="2000" b="1" dirty="0">
                <a:solidFill>
                  <a:schemeClr val="accent1">
                    <a:lumMod val="75000"/>
                  </a:schemeClr>
                </a:solidFill>
                <a:latin typeface="Garamond" pitchFamily="18" charset="0"/>
              </a:rPr>
              <a:t> </a:t>
            </a:r>
            <a:r>
              <a:rPr lang="es-MX" sz="2000" b="1"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Mañana hay </a:t>
            </a:r>
            <a:r>
              <a:rPr lang="es-MX" sz="2000" i="1" dirty="0" smtClean="0">
                <a:solidFill>
                  <a:schemeClr val="accent1">
                    <a:lumMod val="75000"/>
                  </a:schemeClr>
                </a:solidFill>
                <a:latin typeface="Garamond" pitchFamily="18" charset="0"/>
              </a:rPr>
              <a:t>examen </a:t>
            </a:r>
            <a:r>
              <a:rPr lang="es-MX" sz="2000" i="1" dirty="0">
                <a:solidFill>
                  <a:schemeClr val="accent1">
                    <a:lumMod val="75000"/>
                  </a:schemeClr>
                </a:solidFill>
                <a:latin typeface="Garamond" pitchFamily="18" charset="0"/>
              </a:rPr>
              <a:t>y</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que yo sepa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nadie ha estudiado.</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CO" sz="2000" i="1" dirty="0">
                <a:solidFill>
                  <a:schemeClr val="accent1">
                    <a:lumMod val="75000"/>
                  </a:schemeClr>
                </a:solidFill>
                <a:latin typeface="Garamond" pitchFamily="18" charset="0"/>
              </a:rPr>
              <a:t>Pagó el traje</a:t>
            </a:r>
            <a:r>
              <a:rPr lang="es-CO" sz="2000" b="1" i="1" dirty="0">
                <a:solidFill>
                  <a:srgbClr val="E3440E"/>
                </a:solidFill>
                <a:latin typeface="Garamond" pitchFamily="18" charset="0"/>
              </a:rPr>
              <a:t>,</a:t>
            </a:r>
            <a:r>
              <a:rPr lang="es-CO" sz="2000" i="1" dirty="0">
                <a:solidFill>
                  <a:schemeClr val="accent1">
                    <a:lumMod val="75000"/>
                  </a:schemeClr>
                </a:solidFill>
                <a:latin typeface="Garamond" pitchFamily="18" charset="0"/>
              </a:rPr>
              <a:t> el bolso y los zapatos</a:t>
            </a:r>
            <a:r>
              <a:rPr lang="es-CO" sz="2000" b="1" i="1" dirty="0">
                <a:solidFill>
                  <a:srgbClr val="E3440E"/>
                </a:solidFill>
                <a:latin typeface="Garamond" pitchFamily="18" charset="0"/>
              </a:rPr>
              <a:t>,</a:t>
            </a:r>
            <a:r>
              <a:rPr lang="es-CO" sz="2000" i="1" dirty="0">
                <a:solidFill>
                  <a:schemeClr val="accent1">
                    <a:lumMod val="75000"/>
                  </a:schemeClr>
                </a:solidFill>
                <a:latin typeface="Garamond" pitchFamily="18" charset="0"/>
              </a:rPr>
              <a:t> y salió de la tienda</a:t>
            </a:r>
            <a:r>
              <a:rPr lang="es-MX" sz="2000" i="1" dirty="0" smtClean="0">
                <a:solidFill>
                  <a:schemeClr val="accent1">
                    <a:lumMod val="75000"/>
                  </a:schemeClr>
                </a:solidFill>
                <a:latin typeface="Garamond" pitchFamily="18" charset="0"/>
              </a:rPr>
              <a:t>. </a:t>
            </a:r>
          </a:p>
          <a:p>
            <a:pPr marL="201613" indent="-201613">
              <a:spcBef>
                <a:spcPts val="4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(Nota: Como en el primer ejemplo hay un inciso después de la conjunción, es necesario 	marcar la coma. En el segundo caso la </a:t>
            </a:r>
            <a:r>
              <a:rPr lang="es-MX" sz="2000" i="1" dirty="0" smtClean="0">
                <a:solidFill>
                  <a:schemeClr val="accent1">
                    <a:lumMod val="75000"/>
                  </a:schemeClr>
                </a:solidFill>
                <a:latin typeface="Garamond" pitchFamily="18" charset="0"/>
              </a:rPr>
              <a:t>y </a:t>
            </a:r>
            <a:r>
              <a:rPr lang="es-MX" sz="2000" dirty="0" smtClean="0">
                <a:solidFill>
                  <a:schemeClr val="accent1">
                    <a:lumMod val="75000"/>
                  </a:schemeClr>
                </a:solidFill>
                <a:latin typeface="Garamond" pitchFamily="18" charset="0"/>
              </a:rPr>
              <a:t>sirve de unión con todo el predicado anterior, y  	no con el último elemento de la enumeración). </a:t>
            </a:r>
            <a:endParaRPr lang="es-MX" sz="2000" i="1" dirty="0">
              <a:solidFill>
                <a:schemeClr val="accent1">
                  <a:lumMod val="75000"/>
                </a:schemeClr>
              </a:solidFill>
              <a:latin typeface="Garamond" pitchFamily="18" charset="0"/>
            </a:endParaRPr>
          </a:p>
          <a:p>
            <a:pPr marL="201613" indent="-201613">
              <a:spcBef>
                <a:spcPts val="400"/>
              </a:spcBef>
            </a:pPr>
            <a:r>
              <a:rPr lang="es-MX" sz="2000"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Otros usos de la coma después de la </a:t>
            </a:r>
            <a:r>
              <a:rPr lang="es-MX" sz="2000" b="1" i="1" dirty="0" smtClean="0">
                <a:solidFill>
                  <a:schemeClr val="accent1">
                    <a:lumMod val="75000"/>
                  </a:schemeClr>
                </a:solidFill>
                <a:latin typeface="Garamond" pitchFamily="18" charset="0"/>
              </a:rPr>
              <a:t>y</a:t>
            </a:r>
            <a:r>
              <a:rPr lang="es-MX" sz="2000" b="1"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4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En el último elemento de una enumeración compleja separada por punto y coma:</a:t>
            </a:r>
          </a:p>
          <a:p>
            <a:pPr marL="201613" indent="-201613">
              <a:spcBef>
                <a:spcPts val="4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CO" sz="2000" i="1" dirty="0">
                <a:solidFill>
                  <a:schemeClr val="accent1">
                    <a:lumMod val="75000"/>
                  </a:schemeClr>
                </a:solidFill>
                <a:latin typeface="Garamond" pitchFamily="18" charset="0"/>
              </a:rPr>
              <a:t>En el armario </a:t>
            </a:r>
            <a:r>
              <a:rPr lang="es-CO" sz="2000" i="1" dirty="0" smtClean="0">
                <a:solidFill>
                  <a:schemeClr val="accent1">
                    <a:lumMod val="75000"/>
                  </a:schemeClr>
                </a:solidFill>
                <a:latin typeface="Garamond" pitchFamily="18" charset="0"/>
              </a:rPr>
              <a:t>puso </a:t>
            </a:r>
            <a:r>
              <a:rPr lang="es-CO" sz="2000" i="1" dirty="0">
                <a:solidFill>
                  <a:schemeClr val="accent1">
                    <a:lumMod val="75000"/>
                  </a:schemeClr>
                </a:solidFill>
                <a:latin typeface="Garamond" pitchFamily="18" charset="0"/>
              </a:rPr>
              <a:t>la vajilla; en el cajón, los cubiertos; en los estantes, los </a:t>
            </a:r>
            <a:r>
              <a:rPr lang="es-CO" sz="2000" i="1" dirty="0" smtClean="0">
                <a:solidFill>
                  <a:schemeClr val="accent1">
                    <a:lumMod val="75000"/>
                  </a:schemeClr>
                </a:solidFill>
                <a:latin typeface="Garamond" pitchFamily="18" charset="0"/>
              </a:rPr>
              <a:t>vasos</a:t>
            </a:r>
            <a:r>
              <a:rPr lang="es-CO" sz="2000" b="1" i="1" dirty="0">
                <a:solidFill>
                  <a:srgbClr val="E3440E"/>
                </a:solidFill>
                <a:latin typeface="Garamond" pitchFamily="18" charset="0"/>
              </a:rPr>
              <a:t>,</a:t>
            </a:r>
            <a:r>
              <a:rPr lang="es-CO" sz="2000" i="1" dirty="0" smtClean="0">
                <a:solidFill>
                  <a:schemeClr val="accent1">
                    <a:lumMod val="75000"/>
                  </a:schemeClr>
                </a:solidFill>
                <a:latin typeface="Garamond" pitchFamily="18" charset="0"/>
              </a:rPr>
              <a:t> </a:t>
            </a:r>
            <a:r>
              <a:rPr lang="es-CO" sz="2000" i="1" dirty="0">
                <a:solidFill>
                  <a:schemeClr val="accent1">
                    <a:lumMod val="75000"/>
                  </a:schemeClr>
                </a:solidFill>
                <a:latin typeface="Garamond" pitchFamily="18" charset="0"/>
              </a:rPr>
              <a:t>y los alimentos, en la </a:t>
            </a:r>
            <a:r>
              <a:rPr lang="es-CO" sz="2000" i="1" dirty="0" smtClean="0">
                <a:solidFill>
                  <a:schemeClr val="accent1">
                    <a:lumMod val="75000"/>
                  </a:schemeClr>
                </a:solidFill>
                <a:latin typeface="Garamond" pitchFamily="18" charset="0"/>
              </a:rPr>
              <a:t>	despensa</a:t>
            </a:r>
            <a:r>
              <a:rPr lang="es-CO" sz="2000" dirty="0" smtClean="0">
                <a:solidFill>
                  <a:schemeClr val="accent1">
                    <a:lumMod val="75000"/>
                  </a:schemeClr>
                </a:solidFill>
                <a:latin typeface="Garamond" pitchFamily="18" charset="0"/>
              </a:rPr>
              <a:t>.</a:t>
            </a:r>
          </a:p>
          <a:p>
            <a:pPr marL="201613" indent="-201613">
              <a:spcBef>
                <a:spcPts val="400"/>
              </a:spcBef>
            </a:pPr>
            <a:r>
              <a:rPr lang="es-CO" sz="2000" dirty="0">
                <a:solidFill>
                  <a:schemeClr val="accent1">
                    <a:lumMod val="75000"/>
                  </a:schemeClr>
                </a:solidFill>
                <a:latin typeface="Garamond" pitchFamily="18" charset="0"/>
              </a:rPr>
              <a:t> </a:t>
            </a:r>
            <a:r>
              <a:rPr lang="es-CO" sz="2000" dirty="0" smtClean="0">
                <a:solidFill>
                  <a:schemeClr val="accent1">
                    <a:lumMod val="75000"/>
                  </a:schemeClr>
                </a:solidFill>
                <a:latin typeface="Garamond" pitchFamily="18" charset="0"/>
              </a:rPr>
              <a:t>      → Cuando la </a:t>
            </a:r>
            <a:r>
              <a:rPr lang="es-CO" sz="2000" i="1" dirty="0" smtClean="0">
                <a:solidFill>
                  <a:schemeClr val="accent1">
                    <a:lumMod val="75000"/>
                  </a:schemeClr>
                </a:solidFill>
                <a:latin typeface="Garamond" pitchFamily="18" charset="0"/>
              </a:rPr>
              <a:t>y </a:t>
            </a:r>
            <a:r>
              <a:rPr lang="es-CO" sz="2000" dirty="0" smtClean="0">
                <a:solidFill>
                  <a:schemeClr val="accent1">
                    <a:lumMod val="75000"/>
                  </a:schemeClr>
                </a:solidFill>
                <a:latin typeface="Garamond" pitchFamily="18" charset="0"/>
              </a:rPr>
              <a:t>equivale a pero:</a:t>
            </a:r>
          </a:p>
          <a:p>
            <a:pPr marL="201613" indent="-201613">
              <a:spcBef>
                <a:spcPts val="400"/>
              </a:spcBef>
            </a:pPr>
            <a:r>
              <a:rPr lang="es-CO" sz="2000" dirty="0">
                <a:solidFill>
                  <a:schemeClr val="accent1">
                    <a:lumMod val="75000"/>
                  </a:schemeClr>
                </a:solidFill>
                <a:latin typeface="Garamond" pitchFamily="18" charset="0"/>
              </a:rPr>
              <a:t>        </a:t>
            </a:r>
            <a:r>
              <a:rPr lang="es-CO" sz="2000" dirty="0" smtClean="0">
                <a:solidFill>
                  <a:schemeClr val="accent1">
                    <a:lumMod val="75000"/>
                  </a:schemeClr>
                </a:solidFill>
                <a:latin typeface="Garamond" pitchFamily="18" charset="0"/>
              </a:rPr>
              <a:t> </a:t>
            </a:r>
            <a:r>
              <a:rPr lang="es-CO" sz="2000" i="1" dirty="0" smtClean="0">
                <a:solidFill>
                  <a:schemeClr val="accent1">
                    <a:lumMod val="75000"/>
                  </a:schemeClr>
                </a:solidFill>
                <a:latin typeface="Garamond" pitchFamily="18" charset="0"/>
              </a:rPr>
              <a:t>Le </a:t>
            </a:r>
            <a:r>
              <a:rPr lang="es-CO" sz="2000" i="1" dirty="0">
                <a:solidFill>
                  <a:schemeClr val="accent1">
                    <a:lumMod val="75000"/>
                  </a:schemeClr>
                </a:solidFill>
                <a:latin typeface="Garamond" pitchFamily="18" charset="0"/>
              </a:rPr>
              <a:t>aconsejé que no comprara esa </a:t>
            </a:r>
            <a:r>
              <a:rPr lang="es-CO" sz="2000" i="1" dirty="0" smtClean="0">
                <a:solidFill>
                  <a:schemeClr val="accent1">
                    <a:lumMod val="75000"/>
                  </a:schemeClr>
                </a:solidFill>
                <a:latin typeface="Garamond" pitchFamily="18" charset="0"/>
              </a:rPr>
              <a:t>casa</a:t>
            </a:r>
            <a:r>
              <a:rPr lang="es-CO" sz="2000" b="1" i="1" dirty="0">
                <a:solidFill>
                  <a:srgbClr val="E3440E"/>
                </a:solidFill>
                <a:latin typeface="Garamond" pitchFamily="18" charset="0"/>
              </a:rPr>
              <a:t>,</a:t>
            </a:r>
            <a:r>
              <a:rPr lang="es-CO" sz="2000" i="1" dirty="0" smtClean="0">
                <a:solidFill>
                  <a:schemeClr val="accent1">
                    <a:lumMod val="75000"/>
                  </a:schemeClr>
                </a:solidFill>
                <a:latin typeface="Garamond" pitchFamily="18" charset="0"/>
              </a:rPr>
              <a:t> </a:t>
            </a:r>
            <a:r>
              <a:rPr lang="es-CO" sz="2000" i="1" dirty="0">
                <a:solidFill>
                  <a:schemeClr val="accent1">
                    <a:lumMod val="75000"/>
                  </a:schemeClr>
                </a:solidFill>
                <a:latin typeface="Garamond" pitchFamily="18" charset="0"/>
              </a:rPr>
              <a:t>y no hizo caso</a:t>
            </a:r>
            <a:r>
              <a:rPr lang="es-CO" sz="2000" dirty="0" smtClean="0">
                <a:solidFill>
                  <a:schemeClr val="accent1">
                    <a:lumMod val="75000"/>
                  </a:schemeClr>
                </a:solidFill>
                <a:latin typeface="Garamond" pitchFamily="18" charset="0"/>
              </a:rPr>
              <a:t>.</a:t>
            </a:r>
          </a:p>
          <a:p>
            <a:pPr marL="201613" indent="-201613">
              <a:spcBef>
                <a:spcPts val="400"/>
              </a:spcBef>
            </a:pPr>
            <a:r>
              <a:rPr lang="es-CO" sz="2000" dirty="0">
                <a:solidFill>
                  <a:schemeClr val="accent1">
                    <a:lumMod val="75000"/>
                  </a:schemeClr>
                </a:solidFill>
                <a:latin typeface="Garamond" pitchFamily="18" charset="0"/>
              </a:rPr>
              <a:t> </a:t>
            </a:r>
            <a:r>
              <a:rPr lang="es-CO" sz="2000" dirty="0" smtClean="0">
                <a:solidFill>
                  <a:schemeClr val="accent1">
                    <a:lumMod val="75000"/>
                  </a:schemeClr>
                </a:solidFill>
                <a:latin typeface="Garamond" pitchFamily="18" charset="0"/>
              </a:rPr>
              <a:t>      → Cuando se introduce un elemento que no pertenece a la enumeración precedente:</a:t>
            </a:r>
          </a:p>
          <a:p>
            <a:pPr marL="201613" indent="-201613">
              <a:spcBef>
                <a:spcPts val="400"/>
              </a:spcBef>
            </a:pPr>
            <a:r>
              <a:rPr lang="es-CO" sz="2000" i="1" dirty="0">
                <a:solidFill>
                  <a:schemeClr val="accent1">
                    <a:lumMod val="75000"/>
                  </a:schemeClr>
                </a:solidFill>
                <a:latin typeface="Garamond" pitchFamily="18" charset="0"/>
              </a:rPr>
              <a:t> </a:t>
            </a:r>
            <a:r>
              <a:rPr lang="es-CO" sz="2000" i="1" dirty="0" smtClean="0">
                <a:solidFill>
                  <a:schemeClr val="accent1">
                    <a:lumMod val="75000"/>
                  </a:schemeClr>
                </a:solidFill>
                <a:latin typeface="Garamond" pitchFamily="18" charset="0"/>
              </a:rPr>
              <a:t>        Debes prestar atención al leer y escribir</a:t>
            </a:r>
            <a:r>
              <a:rPr lang="es-CO" sz="2000" b="1" i="1" dirty="0">
                <a:solidFill>
                  <a:srgbClr val="E3440E"/>
                </a:solidFill>
                <a:latin typeface="Garamond" pitchFamily="18" charset="0"/>
              </a:rPr>
              <a:t>,</a:t>
            </a:r>
            <a:r>
              <a:rPr lang="es-CO" sz="2000" b="1" i="1" dirty="0" smtClean="0">
                <a:solidFill>
                  <a:srgbClr val="FF0000"/>
                </a:solidFill>
                <a:latin typeface="Garamond" pitchFamily="18" charset="0"/>
              </a:rPr>
              <a:t> </a:t>
            </a:r>
            <a:r>
              <a:rPr lang="es-CO" sz="2000" i="1" dirty="0" smtClean="0">
                <a:solidFill>
                  <a:schemeClr val="accent1">
                    <a:lumMod val="75000"/>
                  </a:schemeClr>
                </a:solidFill>
                <a:latin typeface="Garamond" pitchFamily="18" charset="0"/>
              </a:rPr>
              <a:t>y consultar las dudas en el diccionario. </a:t>
            </a:r>
            <a:endParaRPr lang="es-ES_tradnl" sz="24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32047"/>
            <a:ext cx="9399742" cy="502615"/>
          </a:xfrm>
        </p:spPr>
        <p:txBody>
          <a:bodyPr>
            <a:normAutofit/>
          </a:bodyPr>
          <a:lstStyle/>
          <a:p>
            <a:pPr algn="ctr"/>
            <a:r>
              <a:rPr lang="es-MX" sz="2200" u="none" dirty="0"/>
              <a:t>Principales usos de la coma (</a:t>
            </a:r>
            <a:r>
              <a:rPr lang="es-MX" sz="2200" u="none" dirty="0">
                <a:solidFill>
                  <a:srgbClr val="E3440E"/>
                </a:solidFill>
                <a:latin typeface="Bodoni MT Condensed" panose="02070606080606020203" pitchFamily="18" charset="0"/>
              </a:rPr>
              <a:t>,</a:t>
            </a:r>
            <a:r>
              <a:rPr lang="es-MX" sz="2200" u="none" dirty="0"/>
              <a:t>)</a:t>
            </a:r>
            <a:endParaRPr lang="es-CO" sz="2200" u="none" dirty="0"/>
          </a:p>
        </p:txBody>
      </p:sp>
    </p:spTree>
    <p:extLst>
      <p:ext uri="{BB962C8B-B14F-4D97-AF65-F5344CB8AC3E}">
        <p14:creationId xmlns:p14="http://schemas.microsoft.com/office/powerpoint/2010/main" val="820776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295813" y="793931"/>
            <a:ext cx="9577136" cy="3093154"/>
          </a:xfrm>
          <a:prstGeom prst="rect">
            <a:avLst/>
          </a:prstGeom>
          <a:noFill/>
        </p:spPr>
        <p:txBody>
          <a:bodyPr wrap="square" rtlCol="0">
            <a:spAutoFit/>
          </a:bodyPr>
          <a:lstStyle/>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600"/>
              </a:spcBef>
            </a:pPr>
            <a:r>
              <a:rPr lang="es-MX" sz="2000" dirty="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h</a:t>
            </a:r>
            <a:r>
              <a:rPr lang="es-MX" sz="2000" b="1" dirty="0">
                <a:solidFill>
                  <a:schemeClr val="accent1">
                    <a:lumMod val="75000"/>
                  </a:schemeClr>
                </a:solidFill>
                <a:latin typeface="Garamond" pitchFamily="18" charset="0"/>
              </a:rPr>
              <a:t>.</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separar oraciones coordinadas o yuxtapuestas</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Unos dicen que es un </a:t>
            </a:r>
            <a:r>
              <a:rPr lang="es-MX" sz="2000" i="1" dirty="0" smtClean="0">
                <a:solidFill>
                  <a:schemeClr val="accent1">
                    <a:lumMod val="75000"/>
                  </a:schemeClr>
                </a:solidFill>
                <a:latin typeface="Garamond" pitchFamily="18" charset="0"/>
              </a:rPr>
              <a:t>loco</a:t>
            </a:r>
            <a:r>
              <a:rPr lang="es-MX" sz="2000" b="1" i="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 </a:t>
            </a:r>
            <a:r>
              <a:rPr lang="es-MX" sz="2000" i="1" dirty="0">
                <a:solidFill>
                  <a:schemeClr val="accent1">
                    <a:lumMod val="75000"/>
                  </a:schemeClr>
                </a:solidFill>
                <a:latin typeface="Garamond" pitchFamily="18" charset="0"/>
              </a:rPr>
              <a:t>otros opinan que es un genio.</a:t>
            </a:r>
          </a:p>
          <a:p>
            <a:pPr marL="201613" indent="-201613">
              <a:spcBef>
                <a:spcPts val="600"/>
              </a:spcBef>
            </a:pPr>
            <a:r>
              <a:rPr lang="es-MX" sz="2000" i="1" dirty="0">
                <a:solidFill>
                  <a:schemeClr val="accent1">
                    <a:lumMod val="75000"/>
                  </a:schemeClr>
                </a:solidFill>
                <a:latin typeface="Garamond" pitchFamily="18" charset="0"/>
              </a:rPr>
              <a:t>                              Si comes tanto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engordarás.</a:t>
            </a:r>
          </a:p>
          <a:p>
            <a:pPr marL="201613" indent="-201613">
              <a:spcBef>
                <a:spcPts val="600"/>
              </a:spcBef>
            </a:pPr>
            <a:r>
              <a:rPr lang="es-MX" sz="2000" i="1" dirty="0">
                <a:solidFill>
                  <a:schemeClr val="accent1">
                    <a:lumMod val="75000"/>
                  </a:schemeClr>
                </a:solidFill>
                <a:latin typeface="Garamond" pitchFamily="18" charset="0"/>
              </a:rPr>
              <a:t>                              </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i.</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En oraciones adversativas y consecutivas</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Ayer fui al clásico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pero no me gustó el comportamiento de la hinchada.</a:t>
            </a:r>
          </a:p>
          <a:p>
            <a:pPr marL="201613" indent="-201613">
              <a:spcBef>
                <a:spcPts val="600"/>
              </a:spcBef>
            </a:pPr>
            <a:r>
              <a:rPr lang="es-MX" sz="2000" i="1" dirty="0">
                <a:solidFill>
                  <a:schemeClr val="accent1">
                    <a:lumMod val="75000"/>
                  </a:schemeClr>
                </a:solidFill>
                <a:latin typeface="Garamond" pitchFamily="18" charset="0"/>
              </a:rPr>
              <a:t>                              Ya desayunaste</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así que ponte a hacer el aseo.</a:t>
            </a:r>
            <a:endParaRPr lang="es-ES_tradnl" sz="24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248615"/>
            <a:ext cx="9399742" cy="502615"/>
          </a:xfrm>
        </p:spPr>
        <p:txBody>
          <a:bodyPr>
            <a:normAutofit/>
          </a:bodyPr>
          <a:lstStyle/>
          <a:p>
            <a:pPr algn="ctr"/>
            <a:r>
              <a:rPr lang="es-MX" sz="2200" u="none" dirty="0"/>
              <a:t>Principales usos de la coma (</a:t>
            </a:r>
            <a:r>
              <a:rPr lang="es-MX" sz="2200" u="none" dirty="0">
                <a:solidFill>
                  <a:srgbClr val="E3440E"/>
                </a:solidFill>
                <a:latin typeface="Bodoni MT Condensed" panose="02070606080606020203" pitchFamily="18" charset="0"/>
              </a:rPr>
              <a:t>,</a:t>
            </a:r>
            <a:r>
              <a:rPr lang="es-MX" sz="2200" u="none" dirty="0"/>
              <a:t>)</a:t>
            </a:r>
            <a:endParaRPr lang="es-CO" sz="2200" u="none" dirty="0"/>
          </a:p>
        </p:txBody>
      </p:sp>
    </p:spTree>
    <p:extLst>
      <p:ext uri="{BB962C8B-B14F-4D97-AF65-F5344CB8AC3E}">
        <p14:creationId xmlns:p14="http://schemas.microsoft.com/office/powerpoint/2010/main" val="4121413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23461" y="613900"/>
            <a:ext cx="9577136" cy="5324535"/>
          </a:xfrm>
          <a:prstGeom prst="rect">
            <a:avLst/>
          </a:prstGeom>
          <a:noFill/>
        </p:spPr>
        <p:txBody>
          <a:bodyPr wrap="square" rtlCol="0">
            <a:spAutoFit/>
          </a:bodyPr>
          <a:lstStyle/>
          <a:p>
            <a:pPr marL="201613" indent="-201613">
              <a:spcBef>
                <a:spcPts val="600"/>
              </a:spcBef>
            </a:pPr>
            <a:r>
              <a:rPr lang="es-MX" sz="2000" dirty="0" smtClean="0">
                <a:solidFill>
                  <a:schemeClr val="accent1">
                    <a:lumMod val="75000"/>
                  </a:schemeClr>
                </a:solidFill>
                <a:latin typeface="Garamond" pitchFamily="18" charset="0"/>
              </a:rPr>
              <a:t>  </a:t>
            </a:r>
            <a:r>
              <a:rPr lang="es-CO" sz="2000" b="1" dirty="0" smtClean="0">
                <a:solidFill>
                  <a:schemeClr val="accent1">
                    <a:lumMod val="75000"/>
                  </a:schemeClr>
                </a:solidFill>
                <a:latin typeface="Garamond" pitchFamily="18" charset="0"/>
              </a:rPr>
              <a:t> </a:t>
            </a:r>
            <a:r>
              <a:rPr lang="es-CO" sz="2000" b="1" dirty="0">
                <a:solidFill>
                  <a:schemeClr val="accent1">
                    <a:lumMod val="75000"/>
                  </a:schemeClr>
                </a:solidFill>
                <a:latin typeface="Garamond" pitchFamily="18" charset="0"/>
              </a:rPr>
              <a:t>a. Para separar componentes mayores que son paralelos o se oponen dentro de una </a:t>
            </a:r>
            <a:r>
              <a:rPr lang="es-CO" sz="2000" b="1" dirty="0" smtClean="0">
                <a:solidFill>
                  <a:schemeClr val="accent1">
                    <a:lumMod val="75000"/>
                  </a:schemeClr>
                </a:solidFill>
                <a:latin typeface="Garamond" pitchFamily="18" charset="0"/>
              </a:rPr>
              <a:t> 	oración </a:t>
            </a:r>
            <a:r>
              <a:rPr lang="es-CO" sz="2000" b="1" dirty="0">
                <a:solidFill>
                  <a:schemeClr val="accent1">
                    <a:lumMod val="75000"/>
                  </a:schemeClr>
                </a:solidFill>
                <a:latin typeface="Garamond" pitchFamily="18" charset="0"/>
              </a:rPr>
              <a:t>en la que hay varias comas: </a:t>
            </a:r>
          </a:p>
          <a:p>
            <a:pPr marL="201613" indent="-201613">
              <a:spcBef>
                <a:spcPts val="600"/>
              </a:spcBef>
            </a:pPr>
            <a:r>
              <a:rPr lang="es-CO" sz="2000" b="1" dirty="0">
                <a:solidFill>
                  <a:schemeClr val="accent1">
                    <a:lumMod val="75000"/>
                  </a:schemeClr>
                </a:solidFill>
                <a:latin typeface="Garamond" pitchFamily="18" charset="0"/>
              </a:rPr>
              <a:t>           </a:t>
            </a:r>
            <a:r>
              <a:rPr lang="es-CO" sz="2000" b="1" i="1" dirty="0" smtClean="0">
                <a:solidFill>
                  <a:schemeClr val="accent1">
                    <a:lumMod val="75000"/>
                  </a:schemeClr>
                </a:solidFill>
                <a:latin typeface="Garamond" pitchFamily="18" charset="0"/>
              </a:rPr>
              <a:t>Mi </a:t>
            </a:r>
            <a:r>
              <a:rPr lang="es-CO" sz="2000" b="1" i="1" dirty="0">
                <a:solidFill>
                  <a:schemeClr val="accent1">
                    <a:lumMod val="75000"/>
                  </a:schemeClr>
                </a:solidFill>
                <a:latin typeface="Garamond" pitchFamily="18" charset="0"/>
              </a:rPr>
              <a:t>hija estudia medicina</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Pedro, filosofía</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Carmen, ingeniería</a:t>
            </a:r>
            <a:r>
              <a:rPr lang="es-CO" sz="2000" b="1" dirty="0">
                <a:solidFill>
                  <a:schemeClr val="accent1">
                    <a:lumMod val="75000"/>
                  </a:schemeClr>
                </a:solidFill>
                <a:latin typeface="Garamond" pitchFamily="18" charset="0"/>
              </a:rPr>
              <a:t>.</a:t>
            </a:r>
          </a:p>
          <a:p>
            <a:pPr marL="201613" indent="-201613">
              <a:spcBef>
                <a:spcPts val="600"/>
              </a:spcBef>
            </a:pPr>
            <a:r>
              <a:rPr lang="es-CO" sz="2000" b="1" dirty="0">
                <a:solidFill>
                  <a:schemeClr val="accent1">
                    <a:lumMod val="75000"/>
                  </a:schemeClr>
                </a:solidFill>
                <a:latin typeface="Garamond" pitchFamily="18" charset="0"/>
              </a:rPr>
              <a:t>           </a:t>
            </a:r>
            <a:r>
              <a:rPr lang="es-CO" sz="2000" b="1" i="1" dirty="0" smtClean="0">
                <a:solidFill>
                  <a:schemeClr val="accent1">
                    <a:lumMod val="75000"/>
                  </a:schemeClr>
                </a:solidFill>
                <a:latin typeface="Garamond" pitchFamily="18" charset="0"/>
              </a:rPr>
              <a:t>La </a:t>
            </a:r>
            <a:r>
              <a:rPr lang="es-CO" sz="2000" b="1" i="1" dirty="0">
                <a:solidFill>
                  <a:schemeClr val="accent1">
                    <a:lumMod val="75000"/>
                  </a:schemeClr>
                </a:solidFill>
                <a:latin typeface="Garamond" pitchFamily="18" charset="0"/>
              </a:rPr>
              <a:t>primera intervención fue interesante, pero corta</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la segunda, en cambio, fue </a:t>
            </a:r>
            <a:r>
              <a:rPr lang="es-CO" sz="2000" b="1" i="1" dirty="0" smtClean="0">
                <a:solidFill>
                  <a:schemeClr val="accent1">
                    <a:lumMod val="75000"/>
                  </a:schemeClr>
                </a:solidFill>
                <a:latin typeface="Garamond" pitchFamily="18" charset="0"/>
              </a:rPr>
              <a:t>	    muy </a:t>
            </a:r>
            <a:r>
              <a:rPr lang="es-CO" sz="2000" b="1" i="1" dirty="0">
                <a:solidFill>
                  <a:schemeClr val="accent1">
                    <a:lumMod val="75000"/>
                  </a:schemeClr>
                </a:solidFill>
                <a:latin typeface="Garamond" pitchFamily="18" charset="0"/>
              </a:rPr>
              <a:t>larga</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con </a:t>
            </a:r>
            <a:r>
              <a:rPr lang="es-CO" sz="2000" b="1" i="1" dirty="0" smtClean="0">
                <a:solidFill>
                  <a:schemeClr val="accent1">
                    <a:lumMod val="75000"/>
                  </a:schemeClr>
                </a:solidFill>
                <a:latin typeface="Garamond" pitchFamily="18" charset="0"/>
              </a:rPr>
              <a:t>la tercera</a:t>
            </a:r>
            <a:r>
              <a:rPr lang="es-CO" sz="2000" b="1" i="1" dirty="0">
                <a:solidFill>
                  <a:schemeClr val="accent1">
                    <a:lumMod val="75000"/>
                  </a:schemeClr>
                </a:solidFill>
                <a:latin typeface="Garamond" pitchFamily="18" charset="0"/>
              </a:rPr>
              <a:t>, todos bostezábamos.</a:t>
            </a:r>
            <a:r>
              <a:rPr lang="es-CO" sz="2000" b="1" dirty="0">
                <a:solidFill>
                  <a:schemeClr val="accent1">
                    <a:lumMod val="75000"/>
                  </a:schemeClr>
                </a:solidFill>
                <a:latin typeface="Garamond" pitchFamily="18" charset="0"/>
              </a:rPr>
              <a:t>                                  </a:t>
            </a:r>
          </a:p>
          <a:p>
            <a:pPr marL="201613" indent="-201613" algn="just">
              <a:spcBef>
                <a:spcPts val="600"/>
              </a:spcBef>
            </a:pPr>
            <a:r>
              <a:rPr lang="es-CO" sz="2000" b="1" dirty="0">
                <a:solidFill>
                  <a:schemeClr val="accent1">
                    <a:lumMod val="75000"/>
                  </a:schemeClr>
                </a:solidFill>
                <a:latin typeface="Garamond" pitchFamily="18" charset="0"/>
              </a:rPr>
              <a:t>   </a:t>
            </a:r>
            <a:r>
              <a:rPr lang="es-CO" sz="2000" b="1" dirty="0" smtClean="0">
                <a:solidFill>
                  <a:schemeClr val="accent1">
                    <a:lumMod val="75000"/>
                  </a:schemeClr>
                </a:solidFill>
                <a:latin typeface="Garamond" pitchFamily="18" charset="0"/>
              </a:rPr>
              <a:t>b</a:t>
            </a:r>
            <a:r>
              <a:rPr lang="es-CO" sz="2000" b="1" dirty="0">
                <a:solidFill>
                  <a:schemeClr val="accent1">
                    <a:lumMod val="75000"/>
                  </a:schemeClr>
                </a:solidFill>
                <a:latin typeface="Garamond" pitchFamily="18" charset="0"/>
              </a:rPr>
              <a:t>. Para separar oraciones con entonación descendente pero que presentan una </a:t>
            </a:r>
            <a:r>
              <a:rPr lang="es-CO" sz="2000" b="1" dirty="0" smtClean="0">
                <a:solidFill>
                  <a:schemeClr val="accent1">
                    <a:lumMod val="75000"/>
                  </a:schemeClr>
                </a:solidFill>
                <a:latin typeface="Garamond" pitchFamily="18" charset="0"/>
              </a:rPr>
              <a:t> 	 	conexión </a:t>
            </a:r>
            <a:r>
              <a:rPr lang="es-CO" sz="2000" b="1" dirty="0">
                <a:solidFill>
                  <a:schemeClr val="accent1">
                    <a:lumMod val="75000"/>
                  </a:schemeClr>
                </a:solidFill>
                <a:latin typeface="Garamond" pitchFamily="18" charset="0"/>
              </a:rPr>
              <a:t>semántica fuerte: </a:t>
            </a:r>
          </a:p>
          <a:p>
            <a:pPr marL="201613" indent="-201613">
              <a:spcBef>
                <a:spcPts val="600"/>
              </a:spcBef>
            </a:pPr>
            <a:r>
              <a:rPr lang="es-CO" sz="2000" b="1" dirty="0">
                <a:solidFill>
                  <a:schemeClr val="accent1">
                    <a:lumMod val="75000"/>
                  </a:schemeClr>
                </a:solidFill>
                <a:latin typeface="Garamond" pitchFamily="18" charset="0"/>
              </a:rPr>
              <a:t>          </a:t>
            </a:r>
            <a:r>
              <a:rPr lang="es-CO" sz="2000" b="1" i="1" dirty="0" smtClean="0">
                <a:solidFill>
                  <a:schemeClr val="accent1">
                    <a:lumMod val="75000"/>
                  </a:schemeClr>
                </a:solidFill>
                <a:latin typeface="Garamond" pitchFamily="18" charset="0"/>
              </a:rPr>
              <a:t>Ayer </a:t>
            </a:r>
            <a:r>
              <a:rPr lang="es-CO" sz="2000" b="1" i="1" dirty="0">
                <a:solidFill>
                  <a:schemeClr val="accent1">
                    <a:lumMod val="75000"/>
                  </a:schemeClr>
                </a:solidFill>
                <a:latin typeface="Garamond" pitchFamily="18" charset="0"/>
              </a:rPr>
              <a:t>estuve en Santa Fe de Antioquia</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hacía un calor tremendo.</a:t>
            </a:r>
          </a:p>
          <a:p>
            <a:pPr marL="201613" indent="-201613" algn="just">
              <a:spcBef>
                <a:spcPts val="600"/>
              </a:spcBef>
            </a:pPr>
            <a:r>
              <a:rPr lang="es-CO" sz="2000" b="1" dirty="0">
                <a:solidFill>
                  <a:schemeClr val="accent1">
                    <a:lumMod val="75000"/>
                  </a:schemeClr>
                </a:solidFill>
                <a:latin typeface="Garamond" pitchFamily="18" charset="0"/>
              </a:rPr>
              <a:t>   </a:t>
            </a:r>
            <a:r>
              <a:rPr lang="es-CO" sz="2000" b="1" dirty="0" smtClean="0">
                <a:solidFill>
                  <a:schemeClr val="accent1">
                    <a:lumMod val="75000"/>
                  </a:schemeClr>
                </a:solidFill>
                <a:latin typeface="Garamond" pitchFamily="18" charset="0"/>
              </a:rPr>
              <a:t>c</a:t>
            </a:r>
            <a:r>
              <a:rPr lang="es-CO" sz="2000" b="1" dirty="0">
                <a:solidFill>
                  <a:schemeClr val="accent1">
                    <a:lumMod val="75000"/>
                  </a:schemeClr>
                </a:solidFill>
                <a:latin typeface="Garamond" pitchFamily="18" charset="0"/>
              </a:rPr>
              <a:t>. Antes de las locuciones </a:t>
            </a:r>
            <a:r>
              <a:rPr lang="es-CO" sz="2000" b="1" i="1" dirty="0">
                <a:solidFill>
                  <a:schemeClr val="accent1">
                    <a:lumMod val="75000"/>
                  </a:schemeClr>
                </a:solidFill>
                <a:latin typeface="Garamond" pitchFamily="18" charset="0"/>
              </a:rPr>
              <a:t>mas</a:t>
            </a:r>
            <a:r>
              <a:rPr lang="es-CO" sz="2000" b="1" dirty="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pero</a:t>
            </a:r>
            <a:r>
              <a:rPr lang="es-CO" sz="2000" b="1" dirty="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aunque</a:t>
            </a:r>
            <a:r>
              <a:rPr lang="es-CO" sz="2000" b="1" dirty="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sin embargo</a:t>
            </a:r>
            <a:r>
              <a:rPr lang="es-CO" sz="2000" b="1" dirty="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por tanto</a:t>
            </a:r>
            <a:r>
              <a:rPr lang="es-CO" sz="2000" b="1" dirty="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no obstante</a:t>
            </a:r>
            <a:r>
              <a:rPr lang="es-CO" sz="2000" b="1" dirty="0">
                <a:solidFill>
                  <a:schemeClr val="accent1">
                    <a:lumMod val="75000"/>
                  </a:schemeClr>
                </a:solidFill>
                <a:latin typeface="Garamond" pitchFamily="18" charset="0"/>
              </a:rPr>
              <a:t>, </a:t>
            </a:r>
            <a:r>
              <a:rPr lang="es-CO" sz="2000" b="1" dirty="0" smtClean="0">
                <a:solidFill>
                  <a:schemeClr val="accent1">
                    <a:lumMod val="75000"/>
                  </a:schemeClr>
                </a:solidFill>
                <a:latin typeface="Garamond" pitchFamily="18" charset="0"/>
              </a:rPr>
              <a:t>	</a:t>
            </a:r>
            <a:r>
              <a:rPr lang="es-CO" sz="2000" b="1" i="1" dirty="0" smtClean="0">
                <a:solidFill>
                  <a:schemeClr val="accent1">
                    <a:lumMod val="75000"/>
                  </a:schemeClr>
                </a:solidFill>
                <a:latin typeface="Garamond" pitchFamily="18" charset="0"/>
              </a:rPr>
              <a:t>por </a:t>
            </a:r>
            <a:r>
              <a:rPr lang="es-CO" sz="2000" b="1" i="1" dirty="0">
                <a:solidFill>
                  <a:schemeClr val="accent1">
                    <a:lumMod val="75000"/>
                  </a:schemeClr>
                </a:solidFill>
                <a:latin typeface="Garamond" pitchFamily="18" charset="0"/>
              </a:rPr>
              <a:t>consiguiente</a:t>
            </a:r>
            <a:r>
              <a:rPr lang="es-CO" sz="2000" b="1" dirty="0" smtClean="0">
                <a:solidFill>
                  <a:schemeClr val="accent1">
                    <a:lumMod val="75000"/>
                  </a:schemeClr>
                </a:solidFill>
                <a:latin typeface="Garamond" pitchFamily="18" charset="0"/>
              </a:rPr>
              <a:t>, </a:t>
            </a:r>
            <a:r>
              <a:rPr lang="es-CO" sz="2000" b="1" i="1" dirty="0">
                <a:solidFill>
                  <a:schemeClr val="accent1">
                    <a:lumMod val="75000"/>
                  </a:schemeClr>
                </a:solidFill>
                <a:latin typeface="Garamond" pitchFamily="18" charset="0"/>
              </a:rPr>
              <a:t>en cambio</a:t>
            </a:r>
            <a:r>
              <a:rPr lang="es-CO" sz="2000" b="1" dirty="0">
                <a:solidFill>
                  <a:schemeClr val="accent1">
                    <a:lumMod val="75000"/>
                  </a:schemeClr>
                </a:solidFill>
                <a:latin typeface="Garamond" pitchFamily="18" charset="0"/>
              </a:rPr>
              <a:t>, con las que se exponen aspectos diferentes de una </a:t>
            </a:r>
            <a:r>
              <a:rPr lang="es-CO" sz="2000" b="1" dirty="0" smtClean="0">
                <a:solidFill>
                  <a:schemeClr val="accent1">
                    <a:lumMod val="75000"/>
                  </a:schemeClr>
                </a:solidFill>
                <a:latin typeface="Garamond" pitchFamily="18" charset="0"/>
              </a:rPr>
              <a:t>	misma </a:t>
            </a:r>
            <a:r>
              <a:rPr lang="es-CO" sz="2000" b="1" dirty="0">
                <a:solidFill>
                  <a:schemeClr val="accent1">
                    <a:lumMod val="75000"/>
                  </a:schemeClr>
                </a:solidFill>
                <a:latin typeface="Garamond" pitchFamily="18" charset="0"/>
              </a:rPr>
              <a:t>idea o un hecho y </a:t>
            </a:r>
            <a:r>
              <a:rPr lang="es-CO" sz="2000" b="1" dirty="0" smtClean="0">
                <a:solidFill>
                  <a:schemeClr val="accent1">
                    <a:lumMod val="75000"/>
                  </a:schemeClr>
                </a:solidFill>
                <a:latin typeface="Garamond" pitchFamily="18" charset="0"/>
              </a:rPr>
              <a:t>su </a:t>
            </a:r>
            <a:r>
              <a:rPr lang="es-CO" sz="2000" b="1" dirty="0">
                <a:solidFill>
                  <a:schemeClr val="accent1">
                    <a:lumMod val="75000"/>
                  </a:schemeClr>
                </a:solidFill>
                <a:latin typeface="Garamond" pitchFamily="18" charset="0"/>
              </a:rPr>
              <a:t>consecuencia:* </a:t>
            </a:r>
          </a:p>
          <a:p>
            <a:pPr marL="201613" indent="-201613" algn="just">
              <a:spcBef>
                <a:spcPts val="600"/>
              </a:spcBef>
            </a:pPr>
            <a:r>
              <a:rPr lang="es-CO" sz="2000" b="1" dirty="0">
                <a:solidFill>
                  <a:schemeClr val="accent1">
                    <a:lumMod val="75000"/>
                  </a:schemeClr>
                </a:solidFill>
                <a:latin typeface="Garamond" pitchFamily="18" charset="0"/>
              </a:rPr>
              <a:t>          </a:t>
            </a:r>
            <a:r>
              <a:rPr lang="es-CO" sz="2000" b="1" i="1" dirty="0" smtClean="0">
                <a:solidFill>
                  <a:schemeClr val="accent1">
                    <a:lumMod val="75000"/>
                  </a:schemeClr>
                </a:solidFill>
                <a:latin typeface="Garamond" pitchFamily="18" charset="0"/>
              </a:rPr>
              <a:t>Te </a:t>
            </a:r>
            <a:r>
              <a:rPr lang="es-CO" sz="2000" b="1" i="1" dirty="0">
                <a:solidFill>
                  <a:schemeClr val="accent1">
                    <a:lumMod val="75000"/>
                  </a:schemeClr>
                </a:solidFill>
                <a:latin typeface="Garamond" pitchFamily="18" charset="0"/>
              </a:rPr>
              <a:t>agradecemos los cuadernos y los bolígrafos que nos enviaste</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sin embargo, </a:t>
            </a:r>
            <a:r>
              <a:rPr lang="es-CO" sz="2000" b="1" i="1" dirty="0" smtClean="0">
                <a:solidFill>
                  <a:schemeClr val="accent1">
                    <a:lumMod val="75000"/>
                  </a:schemeClr>
                </a:solidFill>
                <a:latin typeface="Garamond" pitchFamily="18" charset="0"/>
              </a:rPr>
              <a:t>	 	   echamos </a:t>
            </a:r>
            <a:r>
              <a:rPr lang="es-CO" sz="2000" b="1" i="1" dirty="0">
                <a:solidFill>
                  <a:schemeClr val="accent1">
                    <a:lumMod val="75000"/>
                  </a:schemeClr>
                </a:solidFill>
                <a:latin typeface="Garamond" pitchFamily="18" charset="0"/>
              </a:rPr>
              <a:t>de </a:t>
            </a:r>
            <a:r>
              <a:rPr lang="es-CO" sz="2000" b="1" i="1" dirty="0" smtClean="0">
                <a:solidFill>
                  <a:schemeClr val="accent1">
                    <a:lumMod val="75000"/>
                  </a:schemeClr>
                </a:solidFill>
                <a:latin typeface="Garamond" pitchFamily="18" charset="0"/>
              </a:rPr>
              <a:t>menos algún </a:t>
            </a:r>
            <a:r>
              <a:rPr lang="es-CO" sz="2000" b="1" i="1" dirty="0">
                <a:solidFill>
                  <a:schemeClr val="accent1">
                    <a:lumMod val="75000"/>
                  </a:schemeClr>
                </a:solidFill>
                <a:latin typeface="Garamond" pitchFamily="18" charset="0"/>
              </a:rPr>
              <a:t>libro.  </a:t>
            </a:r>
          </a:p>
          <a:p>
            <a:pPr marL="201613" indent="-201613" algn="just">
              <a:spcBef>
                <a:spcPts val="600"/>
              </a:spcBef>
            </a:pPr>
            <a:r>
              <a:rPr lang="es-CO" sz="2000" b="1" dirty="0">
                <a:solidFill>
                  <a:schemeClr val="accent1">
                    <a:lumMod val="75000"/>
                  </a:schemeClr>
                </a:solidFill>
                <a:latin typeface="Garamond" pitchFamily="18" charset="0"/>
              </a:rPr>
              <a:t>            (*Si la frase es corta, basta con una coma: </a:t>
            </a:r>
            <a:r>
              <a:rPr lang="es-CO" sz="2000" b="1" i="1" dirty="0">
                <a:solidFill>
                  <a:schemeClr val="accent1">
                    <a:lumMod val="75000"/>
                  </a:schemeClr>
                </a:solidFill>
                <a:latin typeface="Garamond" pitchFamily="18" charset="0"/>
              </a:rPr>
              <a:t>Vendrá</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pero no sé a qué hora </a:t>
            </a:r>
            <a:endParaRPr lang="es-CO" sz="2000" b="1" i="1" dirty="0" smtClean="0">
              <a:solidFill>
                <a:schemeClr val="accent1">
                  <a:lumMod val="75000"/>
                </a:schemeClr>
              </a:solidFill>
              <a:latin typeface="Garamond" pitchFamily="18" charset="0"/>
            </a:endParaRPr>
          </a:p>
          <a:p>
            <a:pPr marL="201613" indent="-201613" algn="just">
              <a:spcBef>
                <a:spcPts val="600"/>
              </a:spcBef>
            </a:pPr>
            <a:r>
              <a:rPr lang="es-CO" sz="2000" b="1" dirty="0">
                <a:solidFill>
                  <a:schemeClr val="accent1">
                    <a:lumMod val="75000"/>
                  </a:schemeClr>
                </a:solidFill>
                <a:latin typeface="Garamond" pitchFamily="18" charset="0"/>
              </a:rPr>
              <a:t> </a:t>
            </a:r>
            <a:r>
              <a:rPr lang="es-CO" sz="2000" b="1" dirty="0" smtClean="0">
                <a:solidFill>
                  <a:schemeClr val="accent1">
                    <a:lumMod val="75000"/>
                  </a:schemeClr>
                </a:solidFill>
                <a:latin typeface="Garamond" pitchFamily="18" charset="0"/>
              </a:rPr>
              <a:t>             / </a:t>
            </a:r>
            <a:r>
              <a:rPr lang="es-CO" sz="2000" b="1" i="1" dirty="0" smtClean="0">
                <a:solidFill>
                  <a:schemeClr val="accent1">
                    <a:lumMod val="75000"/>
                  </a:schemeClr>
                </a:solidFill>
                <a:latin typeface="Garamond" pitchFamily="18" charset="0"/>
              </a:rPr>
              <a:t>Me invitó</a:t>
            </a:r>
            <a:r>
              <a:rPr lang="es-CO" sz="2000" b="1" i="1" dirty="0">
                <a:solidFill>
                  <a:srgbClr val="E3440E"/>
                </a:solidFill>
                <a:latin typeface="Garamond" pitchFamily="18" charset="0"/>
              </a:rPr>
              <a:t>,</a:t>
            </a:r>
            <a:r>
              <a:rPr lang="es-CO" sz="2000" b="1" i="1" dirty="0">
                <a:solidFill>
                  <a:schemeClr val="accent1">
                    <a:lumMod val="75000"/>
                  </a:schemeClr>
                </a:solidFill>
                <a:latin typeface="Garamond" pitchFamily="18" charset="0"/>
              </a:rPr>
              <a:t> aunque no tenía mucho dinero</a:t>
            </a:r>
            <a:r>
              <a:rPr lang="es-CO" sz="2000" b="1" dirty="0">
                <a:solidFill>
                  <a:schemeClr val="accent1">
                    <a:lumMod val="75000"/>
                  </a:schemeClr>
                </a:solidFill>
                <a:latin typeface="Garamond" pitchFamily="18" charset="0"/>
              </a:rPr>
              <a:t>).</a:t>
            </a:r>
            <a:endParaRPr lang="es-ES_tradnl" sz="24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1023461" y="111285"/>
            <a:ext cx="9399742" cy="502615"/>
          </a:xfrm>
        </p:spPr>
        <p:txBody>
          <a:bodyPr>
            <a:normAutofit fontScale="90000"/>
          </a:bodyPr>
          <a:lstStyle/>
          <a:p>
            <a:pPr algn="ctr"/>
            <a:r>
              <a:rPr lang="es-MX" sz="2400" u="none" dirty="0"/>
              <a:t>Principales usos </a:t>
            </a:r>
            <a:r>
              <a:rPr lang="es-MX" sz="2400" u="none" dirty="0" smtClean="0"/>
              <a:t>del punto y </a:t>
            </a:r>
            <a:r>
              <a:rPr lang="es-MX" sz="2400" u="none" dirty="0"/>
              <a:t>coma </a:t>
            </a:r>
            <a:r>
              <a:rPr lang="es-MX" sz="2400" u="none" dirty="0" smtClean="0"/>
              <a:t>(</a:t>
            </a:r>
            <a:r>
              <a:rPr lang="es-MX" sz="2800" u="none" dirty="0" smtClean="0">
                <a:solidFill>
                  <a:srgbClr val="E3440E"/>
                </a:solidFill>
                <a:latin typeface="Airal"/>
              </a:rPr>
              <a:t>;</a:t>
            </a:r>
            <a:r>
              <a:rPr lang="es-MX" sz="2400" u="none" dirty="0" smtClean="0"/>
              <a:t>)</a:t>
            </a:r>
            <a:endParaRPr lang="es-CO" sz="2400" u="none" dirty="0"/>
          </a:p>
        </p:txBody>
      </p:sp>
    </p:spTree>
    <p:extLst>
      <p:ext uri="{BB962C8B-B14F-4D97-AF65-F5344CB8AC3E}">
        <p14:creationId xmlns:p14="http://schemas.microsoft.com/office/powerpoint/2010/main" val="298347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23461" y="1432937"/>
            <a:ext cx="9577136" cy="3985706"/>
          </a:xfrm>
          <a:prstGeom prst="rect">
            <a:avLst/>
          </a:prstGeom>
          <a:noFill/>
        </p:spPr>
        <p:txBody>
          <a:bodyPr wrap="square" rtlCol="0">
            <a:spAutoFit/>
          </a:bodyPr>
          <a:lstStyle/>
          <a:p>
            <a:pPr marL="201613" indent="-201613" algn="ctr">
              <a:spcBef>
                <a:spcPts val="600"/>
              </a:spcBef>
            </a:pPr>
            <a:r>
              <a:rPr lang="es-MX" sz="2400" dirty="0">
                <a:solidFill>
                  <a:schemeClr val="accent1">
                    <a:lumMod val="75000"/>
                  </a:schemeClr>
                </a:solidFill>
                <a:latin typeface="Garamond" pitchFamily="18" charset="0"/>
              </a:rPr>
              <a:t> </a:t>
            </a:r>
            <a:r>
              <a:rPr lang="es-MX" sz="2400" b="1" dirty="0">
                <a:latin typeface="Garamond" pitchFamily="18" charset="0"/>
              </a:rPr>
              <a:t>Principales usos:</a:t>
            </a:r>
          </a:p>
          <a:p>
            <a:pPr marL="201613" indent="-201613">
              <a:spcBef>
                <a:spcPts val="600"/>
              </a:spcBef>
              <a:spcAft>
                <a:spcPts val="600"/>
              </a:spcAft>
            </a:pPr>
            <a:r>
              <a:rPr lang="es-MX" sz="2400" b="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a. Después del encabezamiento de las cartas: </a:t>
            </a:r>
            <a:r>
              <a:rPr lang="es-MX" sz="2000" b="1"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Respetada señora</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Querido Luis</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b.</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Cuando se anuncia una enumeración</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Todo en este momento de mi vida es maravilloso</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mis hijos, mi carrera, mis amigos...                                                      </a:t>
            </a: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cerrar una enumeración y precisar lo que ella representa</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Agudas, graves y esdrújulas</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son las clases de palabras según el acento.</a:t>
            </a:r>
          </a:p>
          <a:p>
            <a:pPr marL="201613" indent="-201613">
              <a:spcBef>
                <a:spcPts val="600"/>
              </a:spcBef>
            </a:pPr>
            <a:r>
              <a:rPr lang="es-MX" sz="2000" i="1" dirty="0">
                <a:solidFill>
                  <a:schemeClr val="accent1">
                    <a:lumMod val="75000"/>
                  </a:schemeClr>
                </a:solidFill>
                <a:latin typeface="Garamond" pitchFamily="18" charset="0"/>
              </a:rPr>
              <a:t>          Salud, dinero y amor</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ahí están las metas de la mayoría de las personas.</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246082"/>
            <a:ext cx="9399742" cy="502615"/>
          </a:xfrm>
        </p:spPr>
        <p:txBody>
          <a:bodyPr>
            <a:normAutofit fontScale="90000"/>
          </a:bodyPr>
          <a:lstStyle/>
          <a:p>
            <a:pPr algn="ctr"/>
            <a:r>
              <a:rPr lang="es-MX" sz="2400" u="none" dirty="0">
                <a:solidFill>
                  <a:srgbClr val="E3440E"/>
                </a:solidFill>
              </a:rPr>
              <a:t>Los dos puntos (:)</a:t>
            </a:r>
            <a:r>
              <a:rPr lang="es-MX" sz="2000" dirty="0"/>
              <a:t/>
            </a:r>
            <a:br>
              <a:rPr lang="es-MX" sz="2000" dirty="0"/>
            </a:br>
            <a:endParaRPr lang="es-CO" sz="2400" u="none" dirty="0"/>
          </a:p>
        </p:txBody>
      </p:sp>
      <p:sp>
        <p:nvSpPr>
          <p:cNvPr id="6" name="Título 1"/>
          <p:cNvSpPr txBox="1">
            <a:spLocks/>
          </p:cNvSpPr>
          <p:nvPr/>
        </p:nvSpPr>
        <p:spPr>
          <a:xfrm>
            <a:off x="1851589" y="514992"/>
            <a:ext cx="7920880" cy="5040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u="sng" kern="1200">
                <a:solidFill>
                  <a:srgbClr val="EA5B0C"/>
                </a:solidFill>
                <a:latin typeface="Arial"/>
                <a:ea typeface="+mj-ea"/>
                <a:cs typeface="Arial"/>
              </a:defRPr>
            </a:lvl1pPr>
          </a:lstStyle>
          <a:p>
            <a:pPr algn="ctr"/>
            <a:r>
              <a:rPr lang="es-MX" sz="2000" u="none" dirty="0" smtClean="0"/>
              <a:t/>
            </a:r>
            <a:br>
              <a:rPr lang="es-MX" sz="2000" u="none" dirty="0" smtClean="0"/>
            </a:br>
            <a:r>
              <a:rPr lang="es-MX" sz="2000" b="0" u="none" dirty="0" smtClean="0"/>
              <a:t>Tienen como finalidad llamar la atención sobre lo que sigue. </a:t>
            </a:r>
          </a:p>
          <a:p>
            <a:pPr algn="ctr"/>
            <a:r>
              <a:rPr lang="es-MX" sz="2000" b="0" u="none" dirty="0" smtClean="0"/>
              <a:t>La pausa que exigen es menor que la impuesta por el punto.</a:t>
            </a:r>
            <a:endParaRPr lang="es-CO" sz="2000" b="0" u="none" dirty="0"/>
          </a:p>
        </p:txBody>
      </p:sp>
    </p:spTree>
    <p:extLst>
      <p:ext uri="{BB962C8B-B14F-4D97-AF65-F5344CB8AC3E}">
        <p14:creationId xmlns:p14="http://schemas.microsoft.com/office/powerpoint/2010/main" val="3156256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98770" y="378407"/>
            <a:ext cx="9577136" cy="538609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pPr>
            <a:r>
              <a:rPr lang="es-MX" sz="2400" b="1"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d. </a:t>
            </a:r>
            <a:r>
              <a:rPr lang="es-MX" sz="2000" b="1" dirty="0" smtClean="0">
                <a:solidFill>
                  <a:schemeClr val="accent1">
                    <a:lumMod val="75000"/>
                  </a:schemeClr>
                </a:solidFill>
                <a:latin typeface="Garamond" pitchFamily="18" charset="0"/>
              </a:rPr>
              <a:t>Cuando a una o varias oraciones sigue otra que es consecuencia, resumen o 			causa de lo que antecede:  </a:t>
            </a:r>
            <a:r>
              <a:rPr lang="es-MX" sz="2000" b="1" i="1" dirty="0" smtClean="0">
                <a:solidFill>
                  <a:schemeClr val="accent1">
                    <a:lumMod val="75000"/>
                  </a:schemeClr>
                </a:solidFill>
                <a:latin typeface="Garamond" pitchFamily="18" charset="0"/>
              </a:rPr>
              <a:t> </a:t>
            </a:r>
          </a:p>
          <a:p>
            <a:pPr marL="201613" indent="-201613">
              <a:spcBef>
                <a:spcPts val="600"/>
              </a:spcBef>
            </a:pPr>
            <a:r>
              <a:rPr lang="es-MX" sz="2000" i="1" dirty="0" smtClean="0">
                <a:solidFill>
                  <a:schemeClr val="accent1">
                    <a:lumMod val="75000"/>
                  </a:schemeClr>
                </a:solidFill>
                <a:latin typeface="Garamond" pitchFamily="18" charset="0"/>
              </a:rPr>
              <a:t>            Siempre </a:t>
            </a:r>
            <a:r>
              <a:rPr lang="es-MX" sz="2000" i="1" dirty="0">
                <a:solidFill>
                  <a:schemeClr val="accent1">
                    <a:lumMod val="75000"/>
                  </a:schemeClr>
                </a:solidFill>
                <a:latin typeface="Garamond" pitchFamily="18" charset="0"/>
              </a:rPr>
              <a:t>me dice lo mismo</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que estudie. </a:t>
            </a:r>
          </a:p>
          <a:p>
            <a:pPr marL="201613" indent="-201613">
              <a:spcBef>
                <a:spcPts val="6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Pocas </a:t>
            </a:r>
            <a:r>
              <a:rPr lang="es-MX" sz="2000" i="1" dirty="0">
                <a:solidFill>
                  <a:schemeClr val="accent1">
                    <a:lumMod val="75000"/>
                  </a:schemeClr>
                </a:solidFill>
                <a:latin typeface="Garamond" pitchFamily="18" charset="0"/>
              </a:rPr>
              <a:t>cosas son más perjudiciales que el juego</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por él, muchas personas se han arruinado; por él, se </a:t>
            </a:r>
            <a:r>
              <a:rPr lang="es-MX" sz="2000" i="1" dirty="0" smtClean="0">
                <a:solidFill>
                  <a:schemeClr val="accent1">
                    <a:lumMod val="75000"/>
                  </a:schemeClr>
                </a:solidFill>
                <a:latin typeface="Garamond" pitchFamily="18" charset="0"/>
              </a:rPr>
              <a:t>  	      pierde </a:t>
            </a:r>
            <a:r>
              <a:rPr lang="es-MX" sz="2000" i="1" dirty="0">
                <a:solidFill>
                  <a:schemeClr val="accent1">
                    <a:lumMod val="75000"/>
                  </a:schemeClr>
                </a:solidFill>
                <a:latin typeface="Garamond" pitchFamily="18" charset="0"/>
              </a:rPr>
              <a:t>la vergüenza y </a:t>
            </a:r>
            <a:r>
              <a:rPr lang="es-MX" sz="2000" i="1" dirty="0" smtClean="0">
                <a:solidFill>
                  <a:schemeClr val="accent1">
                    <a:lumMod val="75000"/>
                  </a:schemeClr>
                </a:solidFill>
                <a:latin typeface="Garamond" pitchFamily="18" charset="0"/>
              </a:rPr>
              <a:t>el </a:t>
            </a:r>
            <a:r>
              <a:rPr lang="es-MX" sz="2000" i="1" dirty="0">
                <a:solidFill>
                  <a:schemeClr val="accent1">
                    <a:lumMod val="75000"/>
                  </a:schemeClr>
                </a:solidFill>
                <a:latin typeface="Garamond" pitchFamily="18" charset="0"/>
              </a:rPr>
              <a:t>aprecio de los demás.</a:t>
            </a:r>
          </a:p>
          <a:p>
            <a:pPr marL="201613" indent="-201613">
              <a:spcBef>
                <a:spcPts val="600"/>
              </a:spcBef>
            </a:pPr>
            <a:r>
              <a:rPr lang="es-MX"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introducir una conclusión:</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Últimamente comemos demasiado y hacemos poco deporte</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no sabemos cuidarnos.</a:t>
            </a:r>
          </a:p>
          <a:p>
            <a:pPr marL="201613" indent="-201613"/>
            <a:r>
              <a:rPr lang="es-MX" i="1" dirty="0">
                <a:solidFill>
                  <a:schemeClr val="accent1">
                    <a:lumMod val="75000"/>
                  </a:schemeClr>
                </a:solidFill>
                <a:latin typeface="Garamond" pitchFamily="18" charset="0"/>
              </a:rPr>
              <a:t>                                                     </a:t>
            </a:r>
          </a:p>
          <a:p>
            <a:pPr marL="201613" indent="-201613">
              <a:spcBef>
                <a:spcPts val="600"/>
              </a:spcBef>
            </a:pPr>
            <a:r>
              <a:rPr lang="es-MX" dirty="0">
                <a:solidFill>
                  <a:schemeClr val="accent1">
                    <a:lumMod val="75000"/>
                  </a:schemeClr>
                </a:solidFill>
                <a:latin typeface="Garamond" pitchFamily="18" charset="0"/>
              </a:rPr>
              <a:t>      </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f.</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introducir una cita en estilo directo: </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Dice un refrán castellano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«Al que madruga, Dios le ayuda</a:t>
            </a:r>
            <a:r>
              <a:rPr lang="es-MX" sz="2000" i="1" dirty="0" smtClean="0">
                <a:solidFill>
                  <a:schemeClr val="accent1">
                    <a:lumMod val="75000"/>
                  </a:schemeClr>
                </a:solidFill>
                <a:latin typeface="Garamond" pitchFamily="18" charset="0"/>
              </a:rPr>
              <a:t>».</a:t>
            </a:r>
          </a:p>
          <a:p>
            <a:pPr marL="201613" indent="-201613"/>
            <a:endParaRPr lang="es-MX" i="1" dirty="0" smtClean="0">
              <a:solidFill>
                <a:schemeClr val="accent1">
                  <a:lumMod val="75000"/>
                </a:schemeClr>
              </a:solidFill>
              <a:latin typeface="Garamond" pitchFamily="18" charset="0"/>
            </a:endParaRPr>
          </a:p>
          <a:p>
            <a:pPr marL="201613" indent="-201613">
              <a:spcBef>
                <a:spcPts val="600"/>
              </a:spcBef>
            </a:pPr>
            <a:r>
              <a:rPr lang="es-MX" b="1" dirty="0" smtClean="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g.</a:t>
            </a:r>
            <a:r>
              <a:rPr lang="es-MX"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En textos administrativos o jurídicos después de verbos </a:t>
            </a:r>
            <a:r>
              <a:rPr lang="es-MX" sz="2000" b="1" dirty="0" err="1">
                <a:solidFill>
                  <a:schemeClr val="accent1">
                    <a:lumMod val="75000"/>
                  </a:schemeClr>
                </a:solidFill>
                <a:latin typeface="Garamond" pitchFamily="18" charset="0"/>
              </a:rPr>
              <a:t>realizativos</a:t>
            </a:r>
            <a:r>
              <a:rPr lang="es-MX" sz="2000" b="1" dirty="0">
                <a:solidFill>
                  <a:schemeClr val="accent1">
                    <a:lumMod val="75000"/>
                  </a:schemeClr>
                </a:solidFill>
                <a:latin typeface="Garamond" pitchFamily="18" charset="0"/>
              </a:rPr>
              <a:t>: </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Como rectora de este centro certifico</a:t>
            </a:r>
            <a:r>
              <a:rPr lang="es-MX" sz="2000" b="1" dirty="0">
                <a:solidFill>
                  <a:srgbClr val="E3440E"/>
                </a:solidFill>
                <a:latin typeface="Garamond" pitchFamily="18" charset="0"/>
              </a:rPr>
              <a:t>:</a:t>
            </a:r>
            <a:endParaRPr lang="es-MX" sz="2000" i="1" dirty="0">
              <a:solidFill>
                <a:srgbClr val="E3440E"/>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742409" y="263685"/>
            <a:ext cx="9399742" cy="502615"/>
          </a:xfrm>
        </p:spPr>
        <p:txBody>
          <a:bodyPr>
            <a:normAutofit fontScale="90000"/>
          </a:bodyPr>
          <a:lstStyle/>
          <a:p>
            <a:pPr algn="ctr"/>
            <a:r>
              <a:rPr lang="es-MX" sz="2400" u="none" dirty="0"/>
              <a:t>Los dos puntos (</a:t>
            </a:r>
            <a:r>
              <a:rPr lang="es-MX" sz="2800" u="none" dirty="0">
                <a:solidFill>
                  <a:srgbClr val="E3440E"/>
                </a:solidFill>
              </a:rPr>
              <a:t>:</a:t>
            </a:r>
            <a:r>
              <a:rPr lang="es-MX" sz="2400" u="none" dirty="0"/>
              <a:t>)</a:t>
            </a:r>
            <a:r>
              <a:rPr lang="es-MX" sz="2000" dirty="0"/>
              <a:t/>
            </a:r>
            <a:br>
              <a:rPr lang="es-MX" sz="2000" dirty="0"/>
            </a:br>
            <a:endParaRPr lang="es-CO" sz="2400" u="none" dirty="0"/>
          </a:p>
        </p:txBody>
      </p:sp>
    </p:spTree>
    <p:extLst>
      <p:ext uri="{BB962C8B-B14F-4D97-AF65-F5344CB8AC3E}">
        <p14:creationId xmlns:p14="http://schemas.microsoft.com/office/powerpoint/2010/main" val="3437256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25792" y="754811"/>
            <a:ext cx="9577136" cy="5118324"/>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spcAft>
                <a:spcPts val="600"/>
              </a:spcAft>
            </a:pPr>
            <a:r>
              <a:rPr lang="es-MX" sz="2400" b="1"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a</a:t>
            </a:r>
            <a:r>
              <a:rPr lang="es-MX" b="1" dirty="0">
                <a:solidFill>
                  <a:schemeClr val="accent1">
                    <a:lumMod val="75000"/>
                  </a:schemeClr>
                </a:solidFill>
                <a:latin typeface="Garamond" pitchFamily="18" charset="0"/>
              </a:rPr>
              <a:t>. Para expresar suspenso: </a:t>
            </a:r>
            <a:r>
              <a:rPr lang="es-MX" b="1" i="1" dirty="0">
                <a:solidFill>
                  <a:schemeClr val="accent1">
                    <a:lumMod val="75000"/>
                  </a:schemeClr>
                </a:solidFill>
                <a:latin typeface="Garamond" pitchFamily="18" charset="0"/>
              </a:rPr>
              <a:t> </a:t>
            </a:r>
          </a:p>
          <a:p>
            <a:pPr marL="201613" indent="-201613">
              <a:spcBef>
                <a:spcPts val="600"/>
              </a:spcBef>
            </a:pPr>
            <a:r>
              <a:rPr lang="es-MX" i="1" dirty="0">
                <a:solidFill>
                  <a:schemeClr val="accent1">
                    <a:lumMod val="75000"/>
                  </a:schemeClr>
                </a:solidFill>
                <a:latin typeface="Garamond" pitchFamily="18" charset="0"/>
              </a:rPr>
              <a:t>                     Entonces se abrió la puerta</a:t>
            </a:r>
            <a:r>
              <a:rPr lang="es-MX" b="1" dirty="0">
                <a:solidFill>
                  <a:srgbClr val="E3440E"/>
                </a:solidFill>
                <a:latin typeface="Garamond" pitchFamily="18" charset="0"/>
              </a:rPr>
              <a:t>…,</a:t>
            </a:r>
            <a:r>
              <a:rPr lang="es-MX" b="1" dirty="0">
                <a:solidFill>
                  <a:srgbClr val="7030A0"/>
                </a:solidFill>
                <a:latin typeface="Garamond" pitchFamily="18" charset="0"/>
              </a:rPr>
              <a:t> </a:t>
            </a:r>
            <a:r>
              <a:rPr lang="es-MX" i="1" dirty="0">
                <a:solidFill>
                  <a:schemeClr val="accent1">
                    <a:lumMod val="75000"/>
                  </a:schemeClr>
                </a:solidFill>
                <a:latin typeface="Garamond" pitchFamily="18" charset="0"/>
              </a:rPr>
              <a:t>se apagó la luz</a:t>
            </a:r>
            <a:r>
              <a:rPr lang="es-MX" b="1" dirty="0">
                <a:solidFill>
                  <a:srgbClr val="E3440E"/>
                </a:solidFill>
                <a:latin typeface="Garamond" pitchFamily="18" charset="0"/>
              </a:rPr>
              <a:t>…,</a:t>
            </a:r>
            <a:r>
              <a:rPr lang="es-MX" i="1" dirty="0">
                <a:solidFill>
                  <a:schemeClr val="accent1">
                    <a:lumMod val="75000"/>
                  </a:schemeClr>
                </a:solidFill>
                <a:latin typeface="Garamond" pitchFamily="18" charset="0"/>
              </a:rPr>
              <a:t> se oyeron unos suspiros</a:t>
            </a:r>
            <a:r>
              <a:rPr lang="es-MX" b="1" dirty="0">
                <a:solidFill>
                  <a:srgbClr val="E3440E"/>
                </a:solidFill>
                <a:latin typeface="Garamond" pitchFamily="18" charset="0"/>
              </a:rPr>
              <a:t>…</a:t>
            </a:r>
            <a:r>
              <a:rPr lang="es-MX" b="1" dirty="0">
                <a:solidFill>
                  <a:srgbClr val="7030A0"/>
                </a:solidFill>
                <a:latin typeface="Garamond" pitchFamily="18" charset="0"/>
              </a:rPr>
              <a:t> </a:t>
            </a:r>
            <a:r>
              <a:rPr lang="es-MX" i="1" dirty="0">
                <a:solidFill>
                  <a:schemeClr val="accent1">
                    <a:lumMod val="75000"/>
                  </a:schemeClr>
                </a:solidFill>
                <a:latin typeface="Garamond" pitchFamily="18" charset="0"/>
              </a:rPr>
              <a:t>y me desmayé. </a:t>
            </a:r>
          </a:p>
          <a:p>
            <a:pPr marL="201613" indent="-201613">
              <a:lnSpc>
                <a:spcPct val="120000"/>
              </a:lnSpc>
              <a:spcBef>
                <a:spcPts val="1200"/>
              </a:spcBef>
              <a:spcAft>
                <a:spcPts val="600"/>
              </a:spcAft>
            </a:pPr>
            <a:r>
              <a:rPr lang="es-MX" i="1" dirty="0">
                <a:solidFill>
                  <a:schemeClr val="accent1">
                    <a:lumMod val="75000"/>
                  </a:schemeClr>
                </a:solidFill>
                <a:latin typeface="Garamond" pitchFamily="18" charset="0"/>
              </a:rPr>
              <a:t> </a:t>
            </a:r>
            <a:r>
              <a:rPr lang="es-MX"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b.</a:t>
            </a:r>
            <a:r>
              <a:rPr lang="es-MX"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Para dejar algo incompleto o interrumpido, o para cambiar de tema</a:t>
            </a:r>
            <a:r>
              <a:rPr lang="es-MX" dirty="0">
                <a:solidFill>
                  <a:schemeClr val="accent1">
                    <a:lumMod val="75000"/>
                  </a:schemeClr>
                </a:solidFill>
                <a:latin typeface="Garamond" pitchFamily="18" charset="0"/>
              </a:rPr>
              <a:t>:</a:t>
            </a:r>
            <a:r>
              <a:rPr lang="es-MX" i="1" dirty="0">
                <a:solidFill>
                  <a:schemeClr val="accent1">
                    <a:lumMod val="75000"/>
                  </a:schemeClr>
                </a:solidFill>
                <a:latin typeface="Garamond" pitchFamily="18" charset="0"/>
              </a:rPr>
              <a:t> </a:t>
            </a:r>
          </a:p>
          <a:p>
            <a:pPr marL="201613" indent="-201613">
              <a:spcBef>
                <a:spcPts val="600"/>
              </a:spcBef>
            </a:pPr>
            <a:r>
              <a:rPr lang="es-MX" i="1" dirty="0">
                <a:solidFill>
                  <a:schemeClr val="accent1">
                    <a:lumMod val="75000"/>
                  </a:schemeClr>
                </a:solidFill>
                <a:latin typeface="Garamond" pitchFamily="18" charset="0"/>
              </a:rPr>
              <a:t>                      Ya sabes que a buen entendedor</a:t>
            </a:r>
            <a:r>
              <a:rPr lang="es-MX" b="1" dirty="0">
                <a:solidFill>
                  <a:srgbClr val="E3440E"/>
                </a:solidFill>
                <a:latin typeface="Garamond" pitchFamily="18" charset="0"/>
              </a:rPr>
              <a:t>...</a:t>
            </a:r>
            <a:r>
              <a:rPr lang="es-MX" b="1" dirty="0">
                <a:solidFill>
                  <a:srgbClr val="7030A0"/>
                </a:solidFill>
                <a:latin typeface="Garamond" pitchFamily="18" charset="0"/>
              </a:rPr>
              <a:t> </a:t>
            </a:r>
            <a:r>
              <a:rPr lang="es-MX" i="1" dirty="0">
                <a:solidFill>
                  <a:schemeClr val="accent1">
                    <a:lumMod val="75000"/>
                  </a:schemeClr>
                </a:solidFill>
                <a:latin typeface="Garamond" pitchFamily="18" charset="0"/>
              </a:rPr>
              <a:t>Me gustaría contártelo, pero</a:t>
            </a:r>
            <a:r>
              <a:rPr lang="es-MX" b="1" dirty="0">
                <a:solidFill>
                  <a:srgbClr val="E3440E"/>
                </a:solidFill>
                <a:latin typeface="Garamond" pitchFamily="18" charset="0"/>
              </a:rPr>
              <a:t>...</a:t>
            </a:r>
            <a:r>
              <a:rPr lang="es-MX" b="1" dirty="0">
                <a:solidFill>
                  <a:srgbClr val="7030A0"/>
                </a:solidFill>
                <a:latin typeface="Garamond" pitchFamily="18" charset="0"/>
              </a:rPr>
              <a:t> </a:t>
            </a:r>
            <a:r>
              <a:rPr lang="es-MX" i="1" dirty="0">
                <a:solidFill>
                  <a:schemeClr val="accent1">
                    <a:lumMod val="75000"/>
                  </a:schemeClr>
                </a:solidFill>
                <a:latin typeface="Garamond" pitchFamily="18" charset="0"/>
              </a:rPr>
              <a:t>no merece la pena.                                                     </a:t>
            </a:r>
          </a:p>
          <a:p>
            <a:pPr marL="201613" indent="-201613">
              <a:spcBef>
                <a:spcPts val="1200"/>
              </a:spcBef>
              <a:spcAft>
                <a:spcPts val="600"/>
              </a:spcAft>
            </a:pPr>
            <a:r>
              <a:rPr lang="es-MX"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c.</a:t>
            </a:r>
            <a:r>
              <a:rPr lang="es-MX" i="1"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Para indicar vacilación, inseguridad o nerviosismo en el hablante</a:t>
            </a:r>
            <a:r>
              <a:rPr lang="es-MX" dirty="0">
                <a:solidFill>
                  <a:schemeClr val="accent1">
                    <a:lumMod val="75000"/>
                  </a:schemeClr>
                </a:solidFill>
                <a:latin typeface="Garamond" pitchFamily="18" charset="0"/>
              </a:rPr>
              <a:t>:</a:t>
            </a:r>
            <a:r>
              <a:rPr lang="es-MX" i="1" dirty="0">
                <a:solidFill>
                  <a:schemeClr val="accent1">
                    <a:lumMod val="75000"/>
                  </a:schemeClr>
                </a:solidFill>
                <a:latin typeface="Garamond" pitchFamily="18" charset="0"/>
              </a:rPr>
              <a:t> </a:t>
            </a:r>
          </a:p>
          <a:p>
            <a:pPr marL="201613" indent="-201613">
              <a:spcBef>
                <a:spcPts val="600"/>
              </a:spcBef>
            </a:pPr>
            <a:r>
              <a:rPr lang="es-MX" i="1" dirty="0">
                <a:solidFill>
                  <a:schemeClr val="accent1">
                    <a:lumMod val="75000"/>
                  </a:schemeClr>
                </a:solidFill>
                <a:latin typeface="Garamond" pitchFamily="18" charset="0"/>
              </a:rPr>
              <a:t>                      Y entonces</a:t>
            </a:r>
            <a:r>
              <a:rPr lang="es-MX" b="1" dirty="0">
                <a:solidFill>
                  <a:srgbClr val="E3440E"/>
                </a:solidFill>
                <a:latin typeface="Garamond" pitchFamily="18" charset="0"/>
              </a:rPr>
              <a:t>...</a:t>
            </a:r>
            <a:r>
              <a:rPr lang="es-MX" i="1" dirty="0">
                <a:solidFill>
                  <a:schemeClr val="accent1">
                    <a:lumMod val="75000"/>
                  </a:schemeClr>
                </a:solidFill>
                <a:latin typeface="Garamond" pitchFamily="18" charset="0"/>
              </a:rPr>
              <a:t> ¿cómo me atreveré a decírselo?  </a:t>
            </a:r>
          </a:p>
          <a:p>
            <a:pPr marL="201613" indent="-201613">
              <a:spcBef>
                <a:spcPts val="1200"/>
              </a:spcBef>
              <a:spcAft>
                <a:spcPts val="600"/>
              </a:spcAft>
            </a:pPr>
            <a:r>
              <a:rPr lang="es-MX" i="1"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d.</a:t>
            </a:r>
            <a:r>
              <a:rPr lang="es-MX" i="1"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Con el valor de etcétera en las enumeraciones: </a:t>
            </a:r>
            <a:r>
              <a:rPr lang="es-MX" i="1" dirty="0">
                <a:solidFill>
                  <a:schemeClr val="accent1">
                    <a:lumMod val="75000"/>
                  </a:schemeClr>
                </a:solidFill>
                <a:latin typeface="Garamond" pitchFamily="18" charset="0"/>
              </a:rPr>
              <a:t> </a:t>
            </a:r>
          </a:p>
          <a:p>
            <a:pPr marL="201613" indent="-201613">
              <a:spcBef>
                <a:spcPts val="600"/>
              </a:spcBef>
            </a:pPr>
            <a:r>
              <a:rPr lang="es-MX" i="1" dirty="0">
                <a:solidFill>
                  <a:schemeClr val="accent1">
                    <a:lumMod val="75000"/>
                  </a:schemeClr>
                </a:solidFill>
                <a:latin typeface="Garamond" pitchFamily="18" charset="0"/>
              </a:rPr>
              <a:t>                      Son muchos los turistas que vienen a Cartagena: venezolanos, canadienses, judíos</a:t>
            </a:r>
            <a:r>
              <a:rPr lang="es-MX" b="1" dirty="0">
                <a:solidFill>
                  <a:srgbClr val="E3440E"/>
                </a:solidFill>
                <a:latin typeface="Garamond" pitchFamily="18" charset="0"/>
              </a:rPr>
              <a:t>...</a:t>
            </a:r>
            <a:r>
              <a:rPr lang="es-MX" i="1" dirty="0">
                <a:solidFill>
                  <a:schemeClr val="accent1">
                    <a:lumMod val="75000"/>
                  </a:schemeClr>
                </a:solidFill>
                <a:latin typeface="Garamond" pitchFamily="18" charset="0"/>
              </a:rPr>
              <a:t> </a:t>
            </a:r>
          </a:p>
          <a:p>
            <a:pPr marL="201613" indent="-201613">
              <a:spcBef>
                <a:spcPts val="1200"/>
              </a:spcBef>
              <a:spcAft>
                <a:spcPts val="600"/>
              </a:spcAft>
            </a:pPr>
            <a:r>
              <a:rPr lang="es-MX" i="1" dirty="0">
                <a:solidFill>
                  <a:schemeClr val="accent1">
                    <a:lumMod val="75000"/>
                  </a:schemeClr>
                </a:solidFill>
                <a:latin typeface="Garamond" pitchFamily="18" charset="0"/>
              </a:rPr>
              <a:t>                 </a:t>
            </a:r>
            <a:r>
              <a:rPr lang="es-MX" i="1"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e</a:t>
            </a:r>
            <a:r>
              <a:rPr lang="es-MX" b="1" dirty="0">
                <a:solidFill>
                  <a:schemeClr val="accent1">
                    <a:lumMod val="75000"/>
                  </a:schemeClr>
                </a:solidFill>
                <a:latin typeface="Garamond" pitchFamily="18" charset="0"/>
              </a:rPr>
              <a:t>.</a:t>
            </a:r>
            <a:r>
              <a:rPr lang="es-MX" i="1" dirty="0">
                <a:solidFill>
                  <a:schemeClr val="accent1">
                    <a:lumMod val="75000"/>
                  </a:schemeClr>
                </a:solidFill>
                <a:latin typeface="Garamond" pitchFamily="18" charset="0"/>
              </a:rPr>
              <a:t> </a:t>
            </a:r>
            <a:r>
              <a:rPr lang="es-MX" b="1" dirty="0">
                <a:solidFill>
                  <a:schemeClr val="accent1">
                    <a:lumMod val="75000"/>
                  </a:schemeClr>
                </a:solidFill>
                <a:latin typeface="Garamond" pitchFamily="18" charset="0"/>
              </a:rPr>
              <a:t>Para indicar supresión de alguna palabra, frase o párrafo de una cita que  	  </a:t>
            </a:r>
            <a:r>
              <a:rPr lang="es-MX" b="1" dirty="0" smtClean="0">
                <a:solidFill>
                  <a:schemeClr val="accent1">
                    <a:lumMod val="75000"/>
                  </a:schemeClr>
                </a:solidFill>
                <a:latin typeface="Garamond" pitchFamily="18" charset="0"/>
              </a:rPr>
              <a:t>		              reproducimos </a:t>
            </a:r>
            <a:r>
              <a:rPr lang="es-MX" b="1" dirty="0">
                <a:solidFill>
                  <a:schemeClr val="accent1">
                    <a:lumMod val="75000"/>
                  </a:schemeClr>
                </a:solidFill>
                <a:latin typeface="Garamond" pitchFamily="18" charset="0"/>
              </a:rPr>
              <a:t>en un texto:</a:t>
            </a:r>
            <a:endParaRPr lang="es-MX" i="1" dirty="0">
              <a:solidFill>
                <a:schemeClr val="accent1">
                  <a:lumMod val="75000"/>
                </a:schemeClr>
              </a:solidFill>
              <a:latin typeface="Garamond" pitchFamily="18" charset="0"/>
            </a:endParaRPr>
          </a:p>
          <a:p>
            <a:pPr marL="201613" indent="-201613">
              <a:spcBef>
                <a:spcPts val="600"/>
              </a:spcBef>
            </a:pPr>
            <a:r>
              <a:rPr lang="es-MX" i="1" dirty="0">
                <a:solidFill>
                  <a:schemeClr val="accent1">
                    <a:lumMod val="75000"/>
                  </a:schemeClr>
                </a:solidFill>
                <a:latin typeface="Garamond" pitchFamily="18" charset="0"/>
              </a:rPr>
              <a:t>                      «En un lugar de La Mancha </a:t>
            </a:r>
            <a:r>
              <a:rPr lang="es-MX" dirty="0">
                <a:solidFill>
                  <a:schemeClr val="accent1">
                    <a:lumMod val="75000"/>
                  </a:schemeClr>
                </a:solidFill>
                <a:latin typeface="Garamond" pitchFamily="18" charset="0"/>
              </a:rPr>
              <a:t>[</a:t>
            </a:r>
            <a:r>
              <a:rPr lang="es-MX" b="1" dirty="0">
                <a:solidFill>
                  <a:srgbClr val="E3440E"/>
                </a:solidFill>
                <a:latin typeface="Garamond" pitchFamily="18" charset="0"/>
              </a:rPr>
              <a:t>…</a:t>
            </a:r>
            <a:r>
              <a:rPr lang="es-MX" dirty="0">
                <a:solidFill>
                  <a:schemeClr val="accent1">
                    <a:lumMod val="75000"/>
                  </a:schemeClr>
                </a:solidFill>
                <a:latin typeface="Garamond" pitchFamily="18" charset="0"/>
              </a:rPr>
              <a:t>]</a:t>
            </a:r>
            <a:r>
              <a:rPr lang="es-MX" i="1" dirty="0">
                <a:solidFill>
                  <a:schemeClr val="accent1">
                    <a:lumMod val="75000"/>
                  </a:schemeClr>
                </a:solidFill>
                <a:latin typeface="Garamond" pitchFamily="18" charset="0"/>
              </a:rPr>
              <a:t> no ha mucho tiempo </a:t>
            </a:r>
            <a:r>
              <a:rPr lang="es-MX" dirty="0">
                <a:solidFill>
                  <a:schemeClr val="accent1">
                    <a:lumMod val="75000"/>
                  </a:schemeClr>
                </a:solidFill>
                <a:latin typeface="Garamond" pitchFamily="18" charset="0"/>
              </a:rPr>
              <a:t>[</a:t>
            </a:r>
            <a:r>
              <a:rPr lang="es-MX" b="1" dirty="0">
                <a:solidFill>
                  <a:srgbClr val="E3440E"/>
                </a:solidFill>
                <a:latin typeface="Garamond" pitchFamily="18" charset="0"/>
              </a:rPr>
              <a:t>…</a:t>
            </a:r>
            <a:r>
              <a:rPr lang="es-MX" dirty="0">
                <a:solidFill>
                  <a:schemeClr val="accent1">
                    <a:lumMod val="75000"/>
                  </a:schemeClr>
                </a:solidFill>
                <a:latin typeface="Garamond" pitchFamily="18" charset="0"/>
              </a:rPr>
              <a:t>]</a:t>
            </a:r>
            <a:r>
              <a:rPr lang="es-MX" i="1" dirty="0">
                <a:solidFill>
                  <a:schemeClr val="accent1">
                    <a:lumMod val="75000"/>
                  </a:schemeClr>
                </a:solidFill>
                <a:latin typeface="Garamond" pitchFamily="18" charset="0"/>
              </a:rPr>
              <a:t>» </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987467" y="581634"/>
            <a:ext cx="9399742" cy="502615"/>
          </a:xfrm>
        </p:spPr>
        <p:txBody>
          <a:bodyPr>
            <a:normAutofit fontScale="90000"/>
          </a:bodyPr>
          <a:lstStyle/>
          <a:p>
            <a:pPr algn="ctr"/>
            <a:r>
              <a:rPr lang="es-MX" sz="2400" u="none" dirty="0" smtClean="0"/>
              <a:t>Los puntos suspensivos (</a:t>
            </a:r>
            <a:r>
              <a:rPr lang="es-MX" sz="2800" u="none" dirty="0" smtClean="0">
                <a:solidFill>
                  <a:srgbClr val="E3440E"/>
                </a:solidFill>
              </a:rPr>
              <a:t>…</a:t>
            </a:r>
            <a:r>
              <a:rPr lang="es-MX" sz="2400" u="none" dirty="0" smtClean="0"/>
              <a:t>)</a:t>
            </a:r>
            <a:br>
              <a:rPr lang="es-MX" sz="2400" u="none" dirty="0" smtClean="0"/>
            </a:br>
            <a:r>
              <a:rPr lang="es-CO" sz="2200" u="none" dirty="0"/>
              <a:t>Se emplean para indicar la interrupción de una idea o para provocar una </a:t>
            </a:r>
            <a:r>
              <a:rPr lang="es-CO" sz="2200" u="none" dirty="0" smtClean="0"/>
              <a:t>reacción </a:t>
            </a:r>
            <a:r>
              <a:rPr lang="es-CO" sz="2200" u="none" dirty="0"/>
              <a:t>emocional en el lector.</a:t>
            </a:r>
            <a:r>
              <a:rPr lang="es-MX" sz="2200" dirty="0"/>
              <a:t/>
            </a:r>
            <a:br>
              <a:rPr lang="es-MX" sz="2200" dirty="0"/>
            </a:br>
            <a:endParaRPr lang="es-CO" sz="2200" u="none" dirty="0"/>
          </a:p>
        </p:txBody>
      </p:sp>
    </p:spTree>
    <p:extLst>
      <p:ext uri="{BB962C8B-B14F-4D97-AF65-F5344CB8AC3E}">
        <p14:creationId xmlns:p14="http://schemas.microsoft.com/office/powerpoint/2010/main" val="4033347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10073" y="119845"/>
            <a:ext cx="9577136" cy="590931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pPr>
            <a:r>
              <a:rPr lang="es-MX" sz="2400" b="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a</a:t>
            </a:r>
            <a:r>
              <a:rPr lang="es-MX" sz="2000" b="1" dirty="0">
                <a:solidFill>
                  <a:schemeClr val="accent1">
                    <a:lumMod val="75000"/>
                  </a:schemeClr>
                </a:solidFill>
                <a:latin typeface="Garamond" pitchFamily="18" charset="0"/>
              </a:rPr>
              <a:t>. Para intercalar aclaraciones o incisos que se separan del resto del discurso: </a:t>
            </a:r>
            <a:r>
              <a:rPr lang="es-MX" sz="2000" b="1"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Los </a:t>
            </a:r>
            <a:r>
              <a:rPr lang="es-MX" sz="2000" i="1" dirty="0">
                <a:solidFill>
                  <a:schemeClr val="accent1">
                    <a:lumMod val="75000"/>
                  </a:schemeClr>
                </a:solidFill>
                <a:latin typeface="Garamond" pitchFamily="18" charset="0"/>
              </a:rPr>
              <a:t>vecinos de este bloque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muchos no asisten a las reuniones del edificio</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protestaron por tener que </a:t>
            </a:r>
            <a:r>
              <a:rPr lang="es-MX" sz="2000" i="1" dirty="0" smtClean="0">
                <a:solidFill>
                  <a:schemeClr val="accent1">
                    <a:lumMod val="75000"/>
                  </a:schemeClr>
                </a:solidFill>
                <a:latin typeface="Garamond" pitchFamily="18" charset="0"/>
              </a:rPr>
              <a:t>		 pagar una cuota </a:t>
            </a:r>
            <a:r>
              <a:rPr lang="es-MX" sz="2000" i="1" dirty="0">
                <a:solidFill>
                  <a:schemeClr val="accent1">
                    <a:lumMod val="75000"/>
                  </a:schemeClr>
                </a:solidFill>
                <a:latin typeface="Garamond" pitchFamily="18" charset="0"/>
              </a:rPr>
              <a:t>extra</a:t>
            </a:r>
            <a:r>
              <a:rPr lang="es-MX" sz="2000" i="1" dirty="0" smtClean="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b</a:t>
            </a:r>
            <a:r>
              <a:rPr lang="es-MX" sz="2000" b="1" dirty="0">
                <a:solidFill>
                  <a:schemeClr val="accent1">
                    <a:lumMod val="75000"/>
                  </a:schemeClr>
                </a:solidFill>
                <a:latin typeface="Garamond" pitchFamily="18" charset="0"/>
              </a:rPr>
              <a:t>.</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encerrar noticias o datos aclaratorios</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El </a:t>
            </a:r>
            <a:r>
              <a:rPr lang="es-MX" sz="2000" i="1" dirty="0">
                <a:solidFill>
                  <a:schemeClr val="accent1">
                    <a:lumMod val="75000"/>
                  </a:schemeClr>
                </a:solidFill>
                <a:latin typeface="Garamond" pitchFamily="18" charset="0"/>
              </a:rPr>
              <a:t>COI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Comité olímpico internacional</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se reunió ayer.</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La </a:t>
            </a:r>
            <a:r>
              <a:rPr lang="es-MX" sz="2000" i="1" dirty="0">
                <a:solidFill>
                  <a:schemeClr val="accent1">
                    <a:lumMod val="75000"/>
                  </a:schemeClr>
                </a:solidFill>
                <a:latin typeface="Garamond" pitchFamily="18" charset="0"/>
              </a:rPr>
              <a:t>Segunda Guerra Mundial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1939-1945</a:t>
            </a:r>
            <a:r>
              <a:rPr lang="es-MX" sz="2000" b="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César </a:t>
            </a:r>
            <a:r>
              <a:rPr lang="es-MX" sz="2000" i="1" dirty="0">
                <a:solidFill>
                  <a:schemeClr val="accent1">
                    <a:lumMod val="75000"/>
                  </a:schemeClr>
                </a:solidFill>
                <a:latin typeface="Garamond" pitchFamily="18" charset="0"/>
              </a:rPr>
              <a:t>dijo: «Alea </a:t>
            </a:r>
            <a:r>
              <a:rPr lang="es-MX" sz="2000" i="1" dirty="0" err="1">
                <a:solidFill>
                  <a:schemeClr val="accent1">
                    <a:lumMod val="75000"/>
                  </a:schemeClr>
                </a:solidFill>
                <a:latin typeface="Garamond" pitchFamily="18" charset="0"/>
              </a:rPr>
              <a:t>iacta</a:t>
            </a:r>
            <a:r>
              <a:rPr lang="es-MX" sz="2000" i="1" dirty="0">
                <a:solidFill>
                  <a:schemeClr val="accent1">
                    <a:lumMod val="75000"/>
                  </a:schemeClr>
                </a:solidFill>
                <a:latin typeface="Garamond" pitchFamily="18" charset="0"/>
              </a:rPr>
              <a:t> </a:t>
            </a:r>
            <a:r>
              <a:rPr lang="es-MX" sz="2000" i="1" dirty="0" err="1">
                <a:solidFill>
                  <a:schemeClr val="accent1">
                    <a:lumMod val="75000"/>
                  </a:schemeClr>
                </a:solidFill>
                <a:latin typeface="Garamond" pitchFamily="18" charset="0"/>
              </a:rPr>
              <a:t>est</a:t>
            </a:r>
            <a:r>
              <a:rPr lang="es-MX" sz="2000" i="1" dirty="0">
                <a:solidFill>
                  <a:schemeClr val="accent1">
                    <a:lumMod val="75000"/>
                  </a:schemeClr>
                </a:solidFill>
                <a:latin typeface="Garamond" pitchFamily="18" charset="0"/>
              </a:rPr>
              <a:t>» </a:t>
            </a:r>
            <a:r>
              <a:rPr lang="es-MX" sz="2000" b="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«La </a:t>
            </a:r>
            <a:r>
              <a:rPr lang="es-MX" sz="2000" i="1" dirty="0">
                <a:solidFill>
                  <a:schemeClr val="accent1">
                    <a:lumMod val="75000"/>
                  </a:schemeClr>
                </a:solidFill>
                <a:latin typeface="Garamond" pitchFamily="18" charset="0"/>
              </a:rPr>
              <a:t>suerte está </a:t>
            </a:r>
            <a:r>
              <a:rPr lang="es-MX" sz="2000" i="1" dirty="0" smtClean="0">
                <a:solidFill>
                  <a:schemeClr val="accent1">
                    <a:lumMod val="75000"/>
                  </a:schemeClr>
                </a:solidFill>
                <a:latin typeface="Garamond" pitchFamily="18" charset="0"/>
              </a:rPr>
              <a:t>echada»</a:t>
            </a:r>
            <a:r>
              <a:rPr lang="es-MX" sz="2000" b="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Federico </a:t>
            </a:r>
            <a:r>
              <a:rPr lang="es-MX" sz="2000" i="1" dirty="0">
                <a:solidFill>
                  <a:schemeClr val="accent1">
                    <a:lumMod val="75000"/>
                  </a:schemeClr>
                </a:solidFill>
                <a:latin typeface="Garamond" pitchFamily="18" charset="0"/>
              </a:rPr>
              <a:t>García Lorca es autor de </a:t>
            </a:r>
            <a:r>
              <a:rPr lang="es-MX" sz="2000" dirty="0">
                <a:solidFill>
                  <a:schemeClr val="accent1">
                    <a:lumMod val="75000"/>
                  </a:schemeClr>
                </a:solidFill>
                <a:latin typeface="Garamond" pitchFamily="18" charset="0"/>
              </a:rPr>
              <a:t>Yerma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1934</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y </a:t>
            </a:r>
            <a:r>
              <a:rPr lang="es-MX" sz="2000" dirty="0">
                <a:solidFill>
                  <a:schemeClr val="accent1">
                    <a:lumMod val="75000"/>
                  </a:schemeClr>
                </a:solidFill>
                <a:latin typeface="Garamond" pitchFamily="18" charset="0"/>
              </a:rPr>
              <a:t>La casa de Bernarda Alba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1936</a:t>
            </a:r>
            <a:r>
              <a:rPr lang="es-MX" sz="2000" b="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especificar el año de edición de una obra dentro de un texto o en la </a:t>
            </a:r>
            <a:r>
              <a:rPr lang="es-MX" sz="2000" b="1" dirty="0" smtClean="0">
                <a:solidFill>
                  <a:schemeClr val="accent1">
                    <a:lumMod val="75000"/>
                  </a:schemeClr>
                </a:solidFill>
                <a:latin typeface="Garamond" pitchFamily="18" charset="0"/>
              </a:rPr>
              <a:t>  			  Bibliografía</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Como lo menciona Ardila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2015</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son tres los aspectos que comprende la literatura en segundo </a:t>
            </a:r>
            <a:r>
              <a:rPr lang="es-MX" sz="2000" i="1" dirty="0" smtClean="0">
                <a:solidFill>
                  <a:schemeClr val="accent1">
                    <a:lumMod val="75000"/>
                  </a:schemeClr>
                </a:solidFill>
                <a:latin typeface="Garamond" pitchFamily="18" charset="0"/>
              </a:rPr>
              <a:t>			grado</a:t>
            </a:r>
            <a:r>
              <a:rPr lang="es-MX" sz="2000" i="1" dirty="0">
                <a:solidFill>
                  <a:schemeClr val="accent1">
                    <a:lumMod val="75000"/>
                  </a:schemeClr>
                </a:solidFill>
                <a:latin typeface="Garamond" pitchFamily="18" charset="0"/>
              </a:rPr>
              <a:t>: la autoconciencia, la </a:t>
            </a:r>
            <a:r>
              <a:rPr lang="es-MX" sz="2000" i="1" dirty="0" smtClean="0">
                <a:solidFill>
                  <a:schemeClr val="accent1">
                    <a:lumMod val="75000"/>
                  </a:schemeClr>
                </a:solidFill>
                <a:latin typeface="Garamond" pitchFamily="18" charset="0"/>
              </a:rPr>
              <a:t>autorreflexividad </a:t>
            </a:r>
            <a:r>
              <a:rPr lang="es-MX" sz="2000" i="1" dirty="0">
                <a:solidFill>
                  <a:schemeClr val="accent1">
                    <a:lumMod val="75000"/>
                  </a:schemeClr>
                </a:solidFill>
                <a:latin typeface="Garamond" pitchFamily="18" charset="0"/>
              </a:rPr>
              <a:t>y la </a:t>
            </a:r>
            <a:r>
              <a:rPr lang="es-MX" sz="2000" i="1" dirty="0" err="1">
                <a:solidFill>
                  <a:schemeClr val="accent1">
                    <a:lumMod val="75000"/>
                  </a:schemeClr>
                </a:solidFill>
                <a:latin typeface="Garamond" pitchFamily="18" charset="0"/>
              </a:rPr>
              <a:t>autorreferencialidad</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Ardila </a:t>
            </a:r>
            <a:r>
              <a:rPr lang="es-MX" sz="2000" dirty="0">
                <a:solidFill>
                  <a:schemeClr val="accent1">
                    <a:lumMod val="75000"/>
                  </a:schemeClr>
                </a:solidFill>
                <a:latin typeface="Garamond" pitchFamily="18" charset="0"/>
              </a:rPr>
              <a:t>Jaramillo, Alba Clemencia </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2015</a:t>
            </a:r>
            <a:r>
              <a:rPr lang="es-MX" sz="2000" b="1" dirty="0">
                <a:solidFill>
                  <a:srgbClr val="E3440E"/>
                </a:solidFill>
                <a:latin typeface="Garamond" pitchFamily="18" charset="0"/>
              </a:rPr>
              <a:t>)</a:t>
            </a:r>
            <a:r>
              <a:rPr lang="es-MX" sz="2000" i="1" dirty="0">
                <a:solidFill>
                  <a:schemeClr val="accent1">
                    <a:lumMod val="75000"/>
                  </a:schemeClr>
                </a:solidFill>
                <a:latin typeface="Garamond" pitchFamily="18" charset="0"/>
              </a:rPr>
              <a:t>. El segundo grado de la ficción</a:t>
            </a:r>
            <a:r>
              <a:rPr lang="es-MX" sz="2000" dirty="0">
                <a:solidFill>
                  <a:schemeClr val="accent1">
                    <a:lumMod val="75000"/>
                  </a:schemeClr>
                </a:solidFill>
                <a:latin typeface="Garamond" pitchFamily="18" charset="0"/>
              </a:rPr>
              <a:t>. Medellín: Fondo </a:t>
            </a:r>
            <a:r>
              <a:rPr lang="es-MX" sz="2000" dirty="0" smtClean="0">
                <a:solidFill>
                  <a:schemeClr val="accent1">
                    <a:lumMod val="75000"/>
                  </a:schemeClr>
                </a:solidFill>
                <a:latin typeface="Garamond" pitchFamily="18" charset="0"/>
              </a:rPr>
              <a:t>	</a:t>
            </a: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Editorial </a:t>
            </a:r>
            <a:r>
              <a:rPr lang="es-MX" sz="2000" dirty="0">
                <a:solidFill>
                  <a:schemeClr val="accent1">
                    <a:lumMod val="75000"/>
                  </a:schemeClr>
                </a:solidFill>
                <a:latin typeface="Garamond" pitchFamily="18" charset="0"/>
              </a:rPr>
              <a:t>Eafit.</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987467" y="106969"/>
            <a:ext cx="9399742" cy="502615"/>
          </a:xfrm>
        </p:spPr>
        <p:txBody>
          <a:bodyPr>
            <a:normAutofit fontScale="90000"/>
          </a:bodyPr>
          <a:lstStyle/>
          <a:p>
            <a:pPr algn="ctr"/>
            <a:r>
              <a:rPr lang="es-MX" sz="2400" u="none" dirty="0"/>
              <a:t>Principales usos del paréntesis ( </a:t>
            </a:r>
            <a:r>
              <a:rPr lang="es-MX" sz="2400" u="none" dirty="0" smtClean="0"/>
              <a:t>)</a:t>
            </a:r>
            <a:r>
              <a:rPr lang="es-MX" sz="2000" dirty="0"/>
              <a:t/>
            </a:r>
            <a:br>
              <a:rPr lang="es-MX" sz="2000" dirty="0"/>
            </a:br>
            <a:endParaRPr lang="es-CO" sz="2400" u="none" dirty="0"/>
          </a:p>
        </p:txBody>
      </p:sp>
    </p:spTree>
    <p:extLst>
      <p:ext uri="{BB962C8B-B14F-4D97-AF65-F5344CB8AC3E}">
        <p14:creationId xmlns:p14="http://schemas.microsoft.com/office/powerpoint/2010/main" val="2890276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42582" y="1405981"/>
            <a:ext cx="9577136" cy="2831544"/>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pPr>
            <a:r>
              <a:rPr lang="es-MX" sz="2400" b="1"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a. Se usa para separar las palabras al final de un renglón: </a:t>
            </a:r>
            <a:r>
              <a:rPr lang="es-MX" sz="2000" dirty="0" err="1">
                <a:solidFill>
                  <a:schemeClr val="accent1">
                    <a:lumMod val="75000"/>
                  </a:schemeClr>
                </a:solidFill>
                <a:latin typeface="Garamond" pitchFamily="18" charset="0"/>
              </a:rPr>
              <a:t>ca</a:t>
            </a:r>
            <a:r>
              <a:rPr lang="es-MX" sz="2000" b="1" dirty="0" err="1">
                <a:solidFill>
                  <a:srgbClr val="E3440E"/>
                </a:solidFill>
                <a:latin typeface="Garamond" pitchFamily="18" charset="0"/>
              </a:rPr>
              <a:t>-</a:t>
            </a:r>
            <a:r>
              <a:rPr lang="es-MX" sz="2000" dirty="0" err="1">
                <a:solidFill>
                  <a:schemeClr val="accent1">
                    <a:lumMod val="75000"/>
                  </a:schemeClr>
                </a:solidFill>
                <a:latin typeface="Garamond" pitchFamily="18" charset="0"/>
              </a:rPr>
              <a:t>sa</a:t>
            </a:r>
            <a:r>
              <a:rPr lang="es-MX" sz="2000" dirty="0">
                <a:solidFill>
                  <a:schemeClr val="accent1">
                    <a:lumMod val="75000"/>
                  </a:schemeClr>
                </a:solidFill>
                <a:latin typeface="Garamond" pitchFamily="18" charset="0"/>
              </a:rPr>
              <a:t> /</a:t>
            </a:r>
            <a:r>
              <a:rPr lang="es-MX" sz="2000" dirty="0" err="1">
                <a:solidFill>
                  <a:schemeClr val="accent1">
                    <a:lumMod val="75000"/>
                  </a:schemeClr>
                </a:solidFill>
                <a:latin typeface="Garamond" pitchFamily="18" charset="0"/>
              </a:rPr>
              <a:t>reu</a:t>
            </a:r>
            <a:r>
              <a:rPr lang="es-MX" sz="2000" b="1" dirty="0" err="1">
                <a:solidFill>
                  <a:srgbClr val="E3440E"/>
                </a:solidFill>
                <a:latin typeface="Garamond" pitchFamily="18" charset="0"/>
              </a:rPr>
              <a:t>-</a:t>
            </a:r>
            <a:r>
              <a:rPr lang="es-MX" sz="2000" dirty="0" err="1">
                <a:solidFill>
                  <a:schemeClr val="accent1">
                    <a:lumMod val="75000"/>
                  </a:schemeClr>
                </a:solidFill>
                <a:latin typeface="Garamond" pitchFamily="18" charset="0"/>
              </a:rPr>
              <a:t>nión</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t>
            </a:r>
          </a:p>
          <a:p>
            <a:pPr marL="201613" indent="-201613">
              <a:spcBef>
                <a:spcPts val="600"/>
              </a:spcBef>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b.</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unir componentes de palabras compuestas</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anglo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americano / teórico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práctico</a:t>
            </a:r>
          </a:p>
          <a:p>
            <a:pPr marL="201613" indent="-201613">
              <a:spcBef>
                <a:spcPts val="600"/>
              </a:spcBef>
            </a:pPr>
            <a:r>
              <a:rPr lang="es-MX" sz="2000" i="1" dirty="0">
                <a:solidFill>
                  <a:schemeClr val="accent1">
                    <a:lumMod val="75000"/>
                  </a:schemeClr>
                </a:solidFill>
                <a:latin typeface="Garamond" pitchFamily="18" charset="0"/>
              </a:rPr>
              <a:t>                              </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indicar numeración correlacionada</a:t>
            </a:r>
            <a:r>
              <a:rPr lang="es-MX" sz="2000" dirty="0">
                <a:solidFill>
                  <a:schemeClr val="accent1">
                    <a:lumMod val="75000"/>
                  </a:schemeClr>
                </a:solidFill>
                <a:latin typeface="Garamond" pitchFamily="18" charset="0"/>
              </a:rPr>
              <a:t>: págs. 18</a:t>
            </a:r>
            <a:r>
              <a:rPr lang="es-MX" sz="2000" b="1" dirty="0">
                <a:solidFill>
                  <a:srgbClr val="E3440E"/>
                </a:solidFill>
                <a:latin typeface="Garamond" pitchFamily="18" charset="0"/>
              </a:rPr>
              <a:t>-</a:t>
            </a:r>
            <a:r>
              <a:rPr lang="es-MX" sz="2000" dirty="0">
                <a:solidFill>
                  <a:schemeClr val="accent1">
                    <a:lumMod val="75000"/>
                  </a:schemeClr>
                </a:solidFill>
                <a:latin typeface="Garamond" pitchFamily="18" charset="0"/>
              </a:rPr>
              <a:t>24</a:t>
            </a:r>
            <a:r>
              <a:rPr lang="es-MX" sz="2000" i="1" dirty="0">
                <a:solidFill>
                  <a:schemeClr val="accent1">
                    <a:lumMod val="75000"/>
                  </a:schemeClr>
                </a:solidFill>
                <a:latin typeface="Garamond" pitchFamily="18" charset="0"/>
              </a:rPr>
              <a:t> </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710376" y="1154673"/>
            <a:ext cx="9399742" cy="502615"/>
          </a:xfrm>
        </p:spPr>
        <p:txBody>
          <a:bodyPr>
            <a:normAutofit/>
          </a:bodyPr>
          <a:lstStyle/>
          <a:p>
            <a:pPr algn="ctr"/>
            <a:r>
              <a:rPr lang="es-MX" sz="2400" u="none" dirty="0"/>
              <a:t>El guion (-)</a:t>
            </a:r>
            <a:endParaRPr lang="es-CO" sz="2400" u="none" dirty="0"/>
          </a:p>
        </p:txBody>
      </p:sp>
    </p:spTree>
    <p:extLst>
      <p:ext uri="{BB962C8B-B14F-4D97-AF65-F5344CB8AC3E}">
        <p14:creationId xmlns:p14="http://schemas.microsoft.com/office/powerpoint/2010/main" val="2835199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52103" y="161142"/>
            <a:ext cx="9577136" cy="590931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pPr>
            <a:r>
              <a:rPr lang="es-MX" sz="2400" b="1"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a. Indican la intervención de los hablantes en un diálogo:</a:t>
            </a:r>
          </a:p>
          <a:p>
            <a:pPr marL="201613" indent="-201613">
              <a:spcBef>
                <a:spcPts val="600"/>
              </a:spcBef>
            </a:pPr>
            <a:r>
              <a:rPr lang="es-MX" sz="2000" b="1" i="1" dirty="0">
                <a:solidFill>
                  <a:schemeClr val="accent1">
                    <a:lumMod val="75000"/>
                  </a:schemeClr>
                </a:solidFill>
                <a:latin typeface="Garamond" pitchFamily="18" charset="0"/>
              </a:rPr>
              <a:t>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¿Le enseñaste el libro?</a:t>
            </a:r>
          </a:p>
          <a:p>
            <a:pPr marL="201613" indent="-201613">
              <a:spcBef>
                <a:spcPts val="600"/>
              </a:spcBef>
            </a:pPr>
            <a:r>
              <a:rPr lang="es-MX" sz="2000" b="1" i="1" dirty="0">
                <a:solidFill>
                  <a:srgbClr val="E3440E"/>
                </a:solidFill>
                <a:latin typeface="Garamond" pitchFamily="18" charset="0"/>
              </a:rPr>
              <a:t>                 —</a:t>
            </a:r>
            <a:r>
              <a:rPr lang="es-MX" sz="2000" i="1" dirty="0">
                <a:solidFill>
                  <a:schemeClr val="accent1">
                    <a:lumMod val="75000"/>
                  </a:schemeClr>
                </a:solidFill>
                <a:latin typeface="Garamond" pitchFamily="18" charset="0"/>
              </a:rPr>
              <a:t>Sí: le gustó mucho.</a:t>
            </a:r>
            <a:r>
              <a:rPr lang="es-MX" sz="2000" b="1" i="1" dirty="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b.</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enmarcar expresiones de énfasis</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Robert </a:t>
            </a:r>
            <a:r>
              <a:rPr lang="es-MX" sz="2000" i="1" dirty="0" err="1">
                <a:solidFill>
                  <a:schemeClr val="accent1">
                    <a:lumMod val="75000"/>
                  </a:schemeClr>
                </a:solidFill>
                <a:latin typeface="Garamond" pitchFamily="18" charset="0"/>
              </a:rPr>
              <a:t>Crumb</a:t>
            </a:r>
            <a:r>
              <a:rPr lang="es-MX" sz="2000" i="1" dirty="0">
                <a:solidFill>
                  <a:schemeClr val="accent1">
                    <a:lumMod val="75000"/>
                  </a:schemeClr>
                </a:solidFill>
                <a:latin typeface="Garamond" pitchFamily="18" charset="0"/>
              </a:rPr>
              <a:t>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músico, además de artista gráfico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dibujó a los mejores intérpretes de blues y jazz </a:t>
            </a:r>
            <a:r>
              <a:rPr lang="es-MX" sz="2000" i="1" dirty="0" smtClean="0">
                <a:solidFill>
                  <a:schemeClr val="accent1">
                    <a:lumMod val="75000"/>
                  </a:schemeClr>
                </a:solidFill>
                <a:latin typeface="Garamond" pitchFamily="18" charset="0"/>
              </a:rPr>
              <a:t>  		   tradicional</a:t>
            </a:r>
            <a:r>
              <a:rPr lang="es-MX" sz="2000" i="1" dirty="0">
                <a:solidFill>
                  <a:schemeClr val="accent1">
                    <a:lumMod val="75000"/>
                  </a:schemeClr>
                </a:solidFill>
                <a:latin typeface="Garamond" pitchFamily="18" charset="0"/>
              </a:rPr>
              <a:t>.      </a:t>
            </a: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c</a:t>
            </a:r>
            <a:r>
              <a:rPr lang="es-MX" sz="2000" b="1"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señalar una acotación</a:t>
            </a:r>
            <a:r>
              <a:rPr lang="es-MX" sz="2000" dirty="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600"/>
              </a:spcBef>
            </a:pPr>
            <a:r>
              <a:rPr lang="es-MX" sz="2000" i="1" dirty="0">
                <a:solidFill>
                  <a:schemeClr val="accent1">
                    <a:lumMod val="75000"/>
                  </a:schemeClr>
                </a:solidFill>
                <a:latin typeface="Garamond" pitchFamily="18" charset="0"/>
              </a:rPr>
              <a:t>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¿Le enseñaste el libro?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preguntó María.</a:t>
            </a:r>
          </a:p>
          <a:p>
            <a:pPr marL="201613" indent="-201613">
              <a:spcBef>
                <a:spcPts val="600"/>
              </a:spcBef>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Sí: le gustó mucho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respondió Antonio.</a:t>
            </a:r>
            <a:r>
              <a:rPr lang="es-MX" sz="2000" b="1" i="1" dirty="0">
                <a:solidFill>
                  <a:schemeClr val="accent1">
                    <a:lumMod val="75000"/>
                  </a:schemeClr>
                </a:solidFill>
                <a:latin typeface="Garamond" pitchFamily="18" charset="0"/>
              </a:rPr>
              <a:t> </a:t>
            </a:r>
            <a:endParaRPr lang="es-MX" sz="2000" b="1" i="1" dirty="0" smtClean="0">
              <a:solidFill>
                <a:schemeClr val="accent1">
                  <a:lumMod val="75000"/>
                </a:schemeClr>
              </a:solidFill>
              <a:latin typeface="Garamond" pitchFamily="18" charset="0"/>
            </a:endParaRPr>
          </a:p>
          <a:p>
            <a:pPr marL="201613" indent="-201613">
              <a:spcBef>
                <a:spcPts val="1200"/>
              </a:spcBef>
            </a:pPr>
            <a:r>
              <a:rPr lang="es-MX" sz="2000" b="1"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Nota: Para las expresiones de énfasis –o cualquier otro tipo de inciso dentro de la 		    oración–, se recomienda usar la raya media (</a:t>
            </a:r>
            <a:r>
              <a:rPr lang="es-MX" sz="2000" b="1" i="1" dirty="0">
                <a:solidFill>
                  <a:srgbClr val="E3440E"/>
                </a:solidFill>
                <a:latin typeface="Garamond" pitchFamily="18" charset="0"/>
              </a:rPr>
              <a:t>–</a:t>
            </a:r>
            <a:r>
              <a:rPr lang="es-MX" sz="2000" dirty="0" smtClean="0">
                <a:solidFill>
                  <a:schemeClr val="accent1">
                    <a:lumMod val="75000"/>
                  </a:schemeClr>
                </a:solidFill>
                <a:latin typeface="Garamond" pitchFamily="18" charset="0"/>
              </a:rPr>
              <a:t>) y no la raya larga (</a:t>
            </a:r>
            <a:r>
              <a:rPr lang="es-MX" sz="2000" b="1" i="1" dirty="0">
                <a:solidFill>
                  <a:srgbClr val="E3440E"/>
                </a:solidFill>
                <a:latin typeface="Garamond" pitchFamily="18" charset="0"/>
              </a:rPr>
              <a:t>—</a:t>
            </a:r>
            <a:r>
              <a:rPr lang="es-MX" sz="2000" dirty="0" smtClean="0">
                <a:solidFill>
                  <a:schemeClr val="accent1">
                    <a:lumMod val="75000"/>
                  </a:schemeClr>
                </a:solidFill>
                <a:latin typeface="Garamond" pitchFamily="18" charset="0"/>
              </a:rPr>
              <a:t>). En los equipos 		    con sistema operativo Windows, la raya media se activa con </a:t>
            </a:r>
            <a:r>
              <a:rPr lang="es-MX" sz="2000" dirty="0" err="1" smtClean="0">
                <a:solidFill>
                  <a:schemeClr val="accent1">
                    <a:lumMod val="75000"/>
                  </a:schemeClr>
                </a:solidFill>
                <a:latin typeface="Garamond" pitchFamily="18" charset="0"/>
              </a:rPr>
              <a:t>Alt</a:t>
            </a:r>
            <a:r>
              <a:rPr lang="es-MX" sz="2000" dirty="0" smtClean="0">
                <a:solidFill>
                  <a:schemeClr val="accent1">
                    <a:lumMod val="75000"/>
                  </a:schemeClr>
                </a:solidFill>
                <a:latin typeface="Garamond" pitchFamily="18" charset="0"/>
              </a:rPr>
              <a:t> + 0150, y la raya larga   	    con </a:t>
            </a:r>
            <a:r>
              <a:rPr lang="es-MX" sz="2000" dirty="0" err="1" smtClean="0">
                <a:solidFill>
                  <a:schemeClr val="accent1">
                    <a:lumMod val="75000"/>
                  </a:schemeClr>
                </a:solidFill>
                <a:latin typeface="Garamond" pitchFamily="18" charset="0"/>
              </a:rPr>
              <a:t>Alt</a:t>
            </a:r>
            <a:r>
              <a:rPr lang="es-MX" sz="2000" dirty="0" smtClean="0">
                <a:solidFill>
                  <a:schemeClr val="accent1">
                    <a:lumMod val="75000"/>
                  </a:schemeClr>
                </a:solidFill>
                <a:latin typeface="Garamond" pitchFamily="18" charset="0"/>
              </a:rPr>
              <a:t> + 0151. En los Macintosh, se oprime la tecla «</a:t>
            </a:r>
            <a:r>
              <a:rPr lang="es-MX" sz="2000" dirty="0" err="1" smtClean="0">
                <a:solidFill>
                  <a:schemeClr val="accent1">
                    <a:lumMod val="75000"/>
                  </a:schemeClr>
                </a:solidFill>
                <a:latin typeface="Garamond" pitchFamily="18" charset="0"/>
              </a:rPr>
              <a:t>Command</a:t>
            </a:r>
            <a:r>
              <a:rPr lang="es-MX" sz="2000" dirty="0" smtClean="0">
                <a:solidFill>
                  <a:schemeClr val="accent1">
                    <a:lumMod val="75000"/>
                  </a:schemeClr>
                </a:solidFill>
                <a:latin typeface="Garamond" pitchFamily="18" charset="0"/>
              </a:rPr>
              <a:t>» de la derecha y el 		    signo de guion (-).  </a:t>
            </a:r>
            <a:endParaRPr lang="es-MX" sz="2000"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305930" y="99596"/>
            <a:ext cx="9399742" cy="502615"/>
          </a:xfrm>
        </p:spPr>
        <p:txBody>
          <a:bodyPr>
            <a:normAutofit/>
          </a:bodyPr>
          <a:lstStyle/>
          <a:p>
            <a:pPr algn="ctr"/>
            <a:r>
              <a:rPr lang="es-MX" sz="2400" u="none" dirty="0"/>
              <a:t>La raya (—)</a:t>
            </a:r>
            <a:endParaRPr lang="es-CO" sz="2400" u="none" dirty="0"/>
          </a:p>
        </p:txBody>
      </p:sp>
    </p:spTree>
    <p:extLst>
      <p:ext uri="{BB962C8B-B14F-4D97-AF65-F5344CB8AC3E}">
        <p14:creationId xmlns:p14="http://schemas.microsoft.com/office/powerpoint/2010/main" val="422170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61131" y="182899"/>
            <a:ext cx="7737309" cy="453205"/>
          </a:xfrm>
        </p:spPr>
        <p:txBody>
          <a:bodyPr>
            <a:normAutofit fontScale="90000"/>
          </a:bodyPr>
          <a:lstStyle/>
          <a:p>
            <a:pPr algn="just">
              <a:spcAft>
                <a:spcPts val="600"/>
              </a:spcAft>
            </a:pPr>
            <a:r>
              <a:rPr lang="es-CO" sz="2000" dirty="0"/>
              <a:t>Unas recomendaciones en el </a:t>
            </a:r>
            <a:r>
              <a:rPr lang="es-CO" sz="2000" dirty="0" smtClean="0"/>
              <a:t>umbral (a propósito del lenguaje claro)</a:t>
            </a:r>
            <a:br>
              <a:rPr lang="es-CO" sz="2000" dirty="0" smtClean="0"/>
            </a:br>
            <a:endParaRPr lang="es-CO" sz="2000" dirty="0"/>
          </a:p>
        </p:txBody>
      </p:sp>
      <p:sp>
        <p:nvSpPr>
          <p:cNvPr id="3" name="CuadroTexto 2"/>
          <p:cNvSpPr txBox="1"/>
          <p:nvPr/>
        </p:nvSpPr>
        <p:spPr>
          <a:xfrm>
            <a:off x="1826918" y="551652"/>
            <a:ext cx="9805737" cy="6386364"/>
          </a:xfrm>
          <a:prstGeom prst="rect">
            <a:avLst/>
          </a:prstGeom>
          <a:noFill/>
        </p:spPr>
        <p:txBody>
          <a:bodyPr wrap="square" rtlCol="0">
            <a:spAutoFit/>
          </a:bodyPr>
          <a:lstStyle/>
          <a:p>
            <a:pPr>
              <a:spcAft>
                <a:spcPts val="600"/>
              </a:spcAft>
            </a:pPr>
            <a:r>
              <a:rPr lang="es-ES" dirty="0">
                <a:solidFill>
                  <a:schemeClr val="accent1">
                    <a:lumMod val="75000"/>
                  </a:schemeClr>
                </a:solidFill>
                <a:latin typeface="Garamond" panose="02020404030301010803" pitchFamily="18" charset="0"/>
              </a:rPr>
              <a:t>Lo primero es </a:t>
            </a:r>
            <a:r>
              <a:rPr lang="es-ES" dirty="0" err="1">
                <a:solidFill>
                  <a:schemeClr val="accent1">
                    <a:lumMod val="75000"/>
                  </a:schemeClr>
                </a:solidFill>
                <a:latin typeface="Garamond" panose="02020404030301010803" pitchFamily="18" charset="0"/>
              </a:rPr>
              <a:t>conoser</a:t>
            </a:r>
            <a:r>
              <a:rPr lang="es-ES" dirty="0">
                <a:solidFill>
                  <a:schemeClr val="accent1">
                    <a:lumMod val="75000"/>
                  </a:schemeClr>
                </a:solidFill>
                <a:latin typeface="Garamond" panose="02020404030301010803" pitchFamily="18" charset="0"/>
              </a:rPr>
              <a:t> </a:t>
            </a:r>
            <a:r>
              <a:rPr lang="es-ES" dirty="0" err="1">
                <a:solidFill>
                  <a:schemeClr val="accent1">
                    <a:lumMod val="75000"/>
                  </a:schemeClr>
                </a:solidFill>
                <a:latin typeface="Garamond" panose="02020404030301010803" pitchFamily="18" charset="0"/>
              </a:rPr>
              <a:t>vien</a:t>
            </a:r>
            <a:r>
              <a:rPr lang="es-ES" dirty="0">
                <a:solidFill>
                  <a:schemeClr val="accent1">
                    <a:lumMod val="75000"/>
                  </a:schemeClr>
                </a:solidFill>
                <a:latin typeface="Garamond" panose="02020404030301010803" pitchFamily="18" charset="0"/>
              </a:rPr>
              <a:t> la </a:t>
            </a:r>
            <a:r>
              <a:rPr lang="es-ES" dirty="0" err="1" smtClean="0">
                <a:solidFill>
                  <a:schemeClr val="accent1">
                    <a:lumMod val="75000"/>
                  </a:schemeClr>
                </a:solidFill>
                <a:latin typeface="Garamond" panose="02020404030301010803" pitchFamily="18" charset="0"/>
              </a:rPr>
              <a:t>hortografia</a:t>
            </a:r>
            <a:r>
              <a:rPr lang="es-ES" dirty="0">
                <a:solidFill>
                  <a:schemeClr val="accent1">
                    <a:lumMod val="75000"/>
                  </a:schemeClr>
                </a:solidFill>
                <a:latin typeface="Garamond" panose="02020404030301010803" pitchFamily="18" charset="0"/>
              </a:rPr>
              <a:t>.</a:t>
            </a:r>
            <a:endParaRPr lang="es-CO" dirty="0">
              <a:solidFill>
                <a:schemeClr val="accent1">
                  <a:lumMod val="75000"/>
                </a:schemeClr>
              </a:solidFill>
              <a:latin typeface="Garamond" panose="02020404030301010803" pitchFamily="18" charset="0"/>
            </a:endParaRPr>
          </a:p>
          <a:p>
            <a:pPr>
              <a:spcAft>
                <a:spcPts val="600"/>
              </a:spcAft>
            </a:pPr>
            <a:r>
              <a:rPr lang="es-ES" dirty="0">
                <a:solidFill>
                  <a:schemeClr val="accent1">
                    <a:lumMod val="75000"/>
                  </a:schemeClr>
                </a:solidFill>
                <a:latin typeface="Garamond" panose="02020404030301010803" pitchFamily="18" charset="0"/>
              </a:rPr>
              <a:t>Cuide la concordancia, el cual son necesaria para que Vd. no caigan en aquellos errores</a:t>
            </a:r>
            <a:r>
              <a:rPr lang="es-ES" dirty="0" smtClean="0">
                <a:solidFill>
                  <a:schemeClr val="accent1">
                    <a:lumMod val="75000"/>
                  </a:schemeClr>
                </a:solidFill>
                <a:latin typeface="Garamond" panose="02020404030301010803" pitchFamily="18" charset="0"/>
              </a:rPr>
              <a:t>.</a:t>
            </a:r>
          </a:p>
          <a:p>
            <a:pPr>
              <a:spcAft>
                <a:spcPts val="600"/>
              </a:spcAft>
            </a:pPr>
            <a:r>
              <a:rPr lang="es-ES" dirty="0" smtClean="0">
                <a:solidFill>
                  <a:schemeClr val="accent1">
                    <a:lumMod val="75000"/>
                  </a:schemeClr>
                </a:solidFill>
                <a:latin typeface="Garamond" panose="02020404030301010803" pitchFamily="18" charset="0"/>
              </a:rPr>
              <a:t>Y nunca empiece por una conjunción.</a:t>
            </a:r>
            <a:endParaRPr lang="es-CO" dirty="0">
              <a:solidFill>
                <a:schemeClr val="accent1">
                  <a:lumMod val="75000"/>
                </a:schemeClr>
              </a:solidFill>
              <a:latin typeface="Garamond" panose="02020404030301010803" pitchFamily="18" charset="0"/>
            </a:endParaRPr>
          </a:p>
          <a:p>
            <a:pPr>
              <a:spcAft>
                <a:spcPts val="600"/>
              </a:spcAft>
            </a:pPr>
            <a:r>
              <a:rPr lang="es-ES" dirty="0" smtClean="0">
                <a:solidFill>
                  <a:schemeClr val="accent1">
                    <a:lumMod val="75000"/>
                  </a:schemeClr>
                </a:solidFill>
                <a:latin typeface="Garamond" panose="02020404030301010803" pitchFamily="18" charset="0"/>
              </a:rPr>
              <a:t>Evite </a:t>
            </a:r>
            <a:r>
              <a:rPr lang="es-ES" dirty="0">
                <a:solidFill>
                  <a:schemeClr val="accent1">
                    <a:lumMod val="75000"/>
                  </a:schemeClr>
                </a:solidFill>
                <a:latin typeface="Garamond" panose="02020404030301010803" pitchFamily="18" charset="0"/>
              </a:rPr>
              <a:t>las repeticiones, evitando así repetir y repetir lo que ya ha repetido repetidamente.</a:t>
            </a:r>
            <a:endParaRPr lang="es-CO" dirty="0">
              <a:solidFill>
                <a:schemeClr val="accent1">
                  <a:lumMod val="75000"/>
                </a:schemeClr>
              </a:solidFill>
              <a:latin typeface="Garamond" panose="02020404030301010803" pitchFamily="18" charset="0"/>
            </a:endParaRPr>
          </a:p>
          <a:p>
            <a:pPr>
              <a:spcAft>
                <a:spcPts val="600"/>
              </a:spcAft>
            </a:pPr>
            <a:r>
              <a:rPr lang="es-ES" dirty="0">
                <a:solidFill>
                  <a:schemeClr val="accent1">
                    <a:lumMod val="75000"/>
                  </a:schemeClr>
                </a:solidFill>
                <a:latin typeface="Garamond" panose="02020404030301010803" pitchFamily="18" charset="0"/>
              </a:rPr>
              <a:t>Use; correctamente. Los signos: de, puntuación.</a:t>
            </a:r>
            <a:endParaRPr lang="es-CO" dirty="0">
              <a:solidFill>
                <a:schemeClr val="accent1">
                  <a:lumMod val="75000"/>
                </a:schemeClr>
              </a:solidFill>
              <a:latin typeface="Garamond" panose="02020404030301010803" pitchFamily="18" charset="0"/>
            </a:endParaRPr>
          </a:p>
          <a:p>
            <a:pPr>
              <a:spcAft>
                <a:spcPts val="600"/>
              </a:spcAft>
            </a:pPr>
            <a:r>
              <a:rPr lang="es-ES" dirty="0">
                <a:solidFill>
                  <a:schemeClr val="accent1">
                    <a:lumMod val="75000"/>
                  </a:schemeClr>
                </a:solidFill>
                <a:latin typeface="Garamond" panose="02020404030301010803" pitchFamily="18" charset="0"/>
              </a:rPr>
              <a:t>Trate de ser claro; no use hieráticos, herméticos o errabundos gongorismos que puedan </a:t>
            </a:r>
            <a:r>
              <a:rPr lang="es-ES" dirty="0" err="1">
                <a:solidFill>
                  <a:schemeClr val="accent1">
                    <a:lumMod val="75000"/>
                  </a:schemeClr>
                </a:solidFill>
                <a:latin typeface="Garamond" panose="02020404030301010803" pitchFamily="18" charset="0"/>
              </a:rPr>
              <a:t>jibarizar</a:t>
            </a:r>
            <a:r>
              <a:rPr lang="es-ES" dirty="0">
                <a:solidFill>
                  <a:schemeClr val="accent1">
                    <a:lumMod val="75000"/>
                  </a:schemeClr>
                </a:solidFill>
                <a:latin typeface="Garamond" panose="02020404030301010803" pitchFamily="18" charset="0"/>
              </a:rPr>
              <a:t> las </a:t>
            </a:r>
            <a:r>
              <a:rPr lang="es-ES" dirty="0" smtClean="0">
                <a:solidFill>
                  <a:schemeClr val="accent1">
                    <a:lumMod val="75000"/>
                  </a:schemeClr>
                </a:solidFill>
                <a:latin typeface="Garamond" panose="02020404030301010803" pitchFamily="18" charset="0"/>
              </a:rPr>
              <a:t>ideas</a:t>
            </a:r>
            <a:r>
              <a:rPr lang="es-ES" dirty="0">
                <a:solidFill>
                  <a:schemeClr val="accent1">
                    <a:lumMod val="75000"/>
                  </a:schemeClr>
                </a:solidFill>
                <a:latin typeface="Garamond" panose="02020404030301010803" pitchFamily="18" charset="0"/>
              </a:rPr>
              <a:t>.</a:t>
            </a:r>
            <a:endParaRPr lang="es-CO" dirty="0">
              <a:solidFill>
                <a:schemeClr val="accent1">
                  <a:lumMod val="75000"/>
                </a:schemeClr>
              </a:solidFill>
              <a:latin typeface="Garamond" panose="02020404030301010803" pitchFamily="18" charset="0"/>
            </a:endParaRPr>
          </a:p>
          <a:p>
            <a:pPr>
              <a:spcAft>
                <a:spcPts val="600"/>
              </a:spcAft>
            </a:pPr>
            <a:r>
              <a:rPr lang="es-ES" dirty="0">
                <a:solidFill>
                  <a:schemeClr val="accent1">
                    <a:lumMod val="75000"/>
                  </a:schemeClr>
                </a:solidFill>
                <a:latin typeface="Garamond" panose="02020404030301010803" pitchFamily="18" charset="0"/>
              </a:rPr>
              <a:t>Imaginando, creando, planificando, un escritor no debe aparecer equivocándose, abusando de los gerundios.</a:t>
            </a:r>
            <a:endParaRPr lang="es-CO" dirty="0">
              <a:solidFill>
                <a:schemeClr val="accent1">
                  <a:lumMod val="75000"/>
                </a:schemeClr>
              </a:solidFill>
              <a:latin typeface="Garamond" panose="02020404030301010803" pitchFamily="18" charset="0"/>
            </a:endParaRPr>
          </a:p>
          <a:p>
            <a:pPr>
              <a:spcAft>
                <a:spcPts val="600"/>
              </a:spcAft>
            </a:pPr>
            <a:r>
              <a:rPr lang="es-ES" dirty="0">
                <a:solidFill>
                  <a:schemeClr val="accent1">
                    <a:lumMod val="75000"/>
                  </a:schemeClr>
                </a:solidFill>
                <a:latin typeface="Garamond" panose="02020404030301010803" pitchFamily="18" charset="0"/>
              </a:rPr>
              <a:t>Correcto para ser en la construcción, caer evite en trasposiciones</a:t>
            </a:r>
            <a:r>
              <a:rPr lang="es-ES" dirty="0" smtClean="0">
                <a:solidFill>
                  <a:schemeClr val="accent1">
                    <a:lumMod val="75000"/>
                  </a:schemeClr>
                </a:solidFill>
                <a:latin typeface="Garamond" panose="02020404030301010803" pitchFamily="18" charset="0"/>
              </a:rPr>
              <a:t>.</a:t>
            </a:r>
          </a:p>
          <a:p>
            <a:pPr>
              <a:spcAft>
                <a:spcPts val="600"/>
              </a:spcAft>
            </a:pPr>
            <a:r>
              <a:rPr lang="es-ES" dirty="0" smtClean="0">
                <a:solidFill>
                  <a:schemeClr val="accent1">
                    <a:lumMod val="75000"/>
                  </a:schemeClr>
                </a:solidFill>
                <a:latin typeface="Garamond" panose="02020404030301010803" pitchFamily="18" charset="0"/>
              </a:rPr>
              <a:t>Tome el toro por las astas y no caiga en lugares comunes.</a:t>
            </a:r>
          </a:p>
          <a:p>
            <a:pPr>
              <a:spcAft>
                <a:spcPts val="600"/>
              </a:spcAft>
            </a:pPr>
            <a:r>
              <a:rPr lang="es-CO" dirty="0">
                <a:solidFill>
                  <a:schemeClr val="accent1">
                    <a:lumMod val="75000"/>
                  </a:schemeClr>
                </a:solidFill>
                <a:latin typeface="Garamond" panose="02020404030301010803" pitchFamily="18" charset="0"/>
              </a:rPr>
              <a:t>Si Vd. parla y escribe en castellano, </a:t>
            </a:r>
            <a:r>
              <a:rPr lang="es-CO" dirty="0" err="1">
                <a:solidFill>
                  <a:schemeClr val="accent1">
                    <a:lumMod val="75000"/>
                  </a:schemeClr>
                </a:solidFill>
                <a:latin typeface="Garamond" panose="02020404030301010803" pitchFamily="18" charset="0"/>
              </a:rPr>
              <a:t>o.k</a:t>
            </a:r>
            <a:r>
              <a:rPr lang="es-CO" dirty="0">
                <a:solidFill>
                  <a:schemeClr val="accent1">
                    <a:lumMod val="75000"/>
                  </a:schemeClr>
                </a:solidFill>
                <a:latin typeface="Garamond" panose="02020404030301010803" pitchFamily="18" charset="0"/>
              </a:rPr>
              <a:t>.</a:t>
            </a:r>
          </a:p>
          <a:p>
            <a:pPr>
              <a:spcAft>
                <a:spcPts val="600"/>
              </a:spcAft>
            </a:pPr>
            <a:r>
              <a:rPr lang="es-ES" dirty="0">
                <a:solidFill>
                  <a:schemeClr val="accent1">
                    <a:lumMod val="75000"/>
                  </a:schemeClr>
                </a:solidFill>
                <a:latin typeface="Garamond" panose="02020404030301010803" pitchFamily="18" charset="0"/>
              </a:rPr>
              <a:t>¡Voto al chápiro!… creo a pies juntillas que deben evitarse las antiguallas</a:t>
            </a:r>
            <a:r>
              <a:rPr lang="es-ES" dirty="0" smtClean="0">
                <a:solidFill>
                  <a:schemeClr val="accent1">
                    <a:lumMod val="75000"/>
                  </a:schemeClr>
                </a:solidFill>
                <a:latin typeface="Garamond" panose="02020404030301010803" pitchFamily="18" charset="0"/>
              </a:rPr>
              <a:t>.</a:t>
            </a:r>
          </a:p>
          <a:p>
            <a:pPr>
              <a:spcAft>
                <a:spcPts val="600"/>
              </a:spcAft>
            </a:pPr>
            <a:r>
              <a:rPr lang="es-ES" dirty="0" smtClean="0">
                <a:solidFill>
                  <a:schemeClr val="accent1">
                    <a:lumMod val="75000"/>
                  </a:schemeClr>
                </a:solidFill>
                <a:latin typeface="Garamond" panose="02020404030301010803" pitchFamily="18" charset="0"/>
              </a:rPr>
              <a:t>Si </a:t>
            </a:r>
            <a:r>
              <a:rPr lang="es-ES" dirty="0">
                <a:solidFill>
                  <a:schemeClr val="accent1">
                    <a:lumMod val="75000"/>
                  </a:schemeClr>
                </a:solidFill>
                <a:latin typeface="Garamond" panose="02020404030301010803" pitchFamily="18" charset="0"/>
              </a:rPr>
              <a:t>algún lugar es inadecuado en la frase para poner colgado un verbo, el final de un párrafo lo es</a:t>
            </a:r>
            <a:r>
              <a:rPr lang="es-ES" dirty="0" smtClean="0">
                <a:solidFill>
                  <a:schemeClr val="accent1">
                    <a:lumMod val="75000"/>
                  </a:schemeClr>
                </a:solidFill>
                <a:latin typeface="Garamond" panose="02020404030301010803" pitchFamily="18" charset="0"/>
              </a:rPr>
              <a:t>.</a:t>
            </a:r>
          </a:p>
          <a:p>
            <a:pPr>
              <a:spcAft>
                <a:spcPts val="600"/>
              </a:spcAft>
            </a:pPr>
            <a:r>
              <a:rPr lang="es-ES" dirty="0">
                <a:solidFill>
                  <a:schemeClr val="accent1">
                    <a:lumMod val="75000"/>
                  </a:schemeClr>
                </a:solidFill>
                <a:latin typeface="Garamond" panose="02020404030301010803" pitchFamily="18" charset="0"/>
              </a:rPr>
              <a:t>¡Por amor del cielo!, no abuse de las exclamaciones</a:t>
            </a:r>
            <a:r>
              <a:rPr lang="es-ES" dirty="0" smtClean="0">
                <a:solidFill>
                  <a:schemeClr val="accent1">
                    <a:lumMod val="75000"/>
                  </a:schemeClr>
                </a:solidFill>
                <a:latin typeface="Garamond" panose="02020404030301010803" pitchFamily="18" charset="0"/>
              </a:rPr>
              <a:t>.</a:t>
            </a:r>
            <a:endParaRPr lang="es-CO" dirty="0">
              <a:solidFill>
                <a:schemeClr val="accent1">
                  <a:lumMod val="75000"/>
                </a:schemeClr>
              </a:solidFill>
              <a:latin typeface="Garamond" panose="02020404030301010803" pitchFamily="18" charset="0"/>
            </a:endParaRPr>
          </a:p>
          <a:p>
            <a:pPr>
              <a:spcAft>
                <a:spcPts val="600"/>
              </a:spcAft>
            </a:pPr>
            <a:r>
              <a:rPr lang="es-CO" dirty="0" smtClean="0">
                <a:solidFill>
                  <a:schemeClr val="accent1">
                    <a:lumMod val="75000"/>
                  </a:schemeClr>
                </a:solidFill>
                <a:latin typeface="Garamond" panose="02020404030301010803" pitchFamily="18" charset="0"/>
              </a:rPr>
              <a:t>Pone </a:t>
            </a:r>
            <a:r>
              <a:rPr lang="es-CO" dirty="0">
                <a:solidFill>
                  <a:schemeClr val="accent1">
                    <a:lumMod val="75000"/>
                  </a:schemeClr>
                </a:solidFill>
                <a:latin typeface="Garamond" panose="02020404030301010803" pitchFamily="18" charset="0"/>
              </a:rPr>
              <a:t>cuidado en las conjugaciones cuando escribáis</a:t>
            </a:r>
            <a:r>
              <a:rPr lang="es-CO" dirty="0" smtClean="0">
                <a:solidFill>
                  <a:schemeClr val="accent1">
                    <a:lumMod val="75000"/>
                  </a:schemeClr>
                </a:solidFill>
                <a:latin typeface="Garamond" panose="02020404030301010803" pitchFamily="18" charset="0"/>
              </a:rPr>
              <a:t>.</a:t>
            </a:r>
          </a:p>
          <a:p>
            <a:pPr>
              <a:spcAft>
                <a:spcPts val="600"/>
              </a:spcAft>
            </a:pPr>
            <a:r>
              <a:rPr lang="es-CO" dirty="0">
                <a:solidFill>
                  <a:schemeClr val="accent1">
                    <a:lumMod val="75000"/>
                  </a:schemeClr>
                </a:solidFill>
                <a:latin typeface="Garamond" panose="02020404030301010803" pitchFamily="18" charset="0"/>
              </a:rPr>
              <a:t>No utilice nunca doble negación</a:t>
            </a:r>
            <a:r>
              <a:rPr lang="es-CO" dirty="0" smtClean="0">
                <a:solidFill>
                  <a:schemeClr val="accent1">
                    <a:lumMod val="75000"/>
                  </a:schemeClr>
                </a:solidFill>
                <a:latin typeface="Garamond" panose="02020404030301010803" pitchFamily="18" charset="0"/>
              </a:rPr>
              <a:t>.</a:t>
            </a:r>
          </a:p>
          <a:p>
            <a:pPr>
              <a:spcAft>
                <a:spcPts val="600"/>
              </a:spcAft>
            </a:pPr>
            <a:r>
              <a:rPr lang="es-ES" dirty="0">
                <a:solidFill>
                  <a:schemeClr val="accent1">
                    <a:lumMod val="75000"/>
                  </a:schemeClr>
                </a:solidFill>
                <a:latin typeface="Garamond" panose="02020404030301010803" pitchFamily="18" charset="0"/>
              </a:rPr>
              <a:t>Relea siempre lo escrito, y vea si palabras</a:t>
            </a:r>
            <a:r>
              <a:rPr lang="es-ES" dirty="0" smtClean="0">
                <a:solidFill>
                  <a:schemeClr val="accent1">
                    <a:lumMod val="75000"/>
                  </a:schemeClr>
                </a:solidFill>
                <a:latin typeface="Garamond" panose="02020404030301010803" pitchFamily="18" charset="0"/>
              </a:rPr>
              <a:t>.</a:t>
            </a:r>
            <a:endParaRPr lang="es-CO" dirty="0" smtClean="0">
              <a:solidFill>
                <a:schemeClr val="accent1">
                  <a:lumMod val="75000"/>
                </a:schemeClr>
              </a:solidFill>
              <a:latin typeface="Garamond" panose="02020404030301010803" pitchFamily="18" charset="0"/>
            </a:endParaRPr>
          </a:p>
          <a:p>
            <a:pPr>
              <a:spcAft>
                <a:spcPts val="600"/>
              </a:spcAft>
            </a:pPr>
            <a:r>
              <a:rPr lang="es-CO" dirty="0" smtClean="0">
                <a:solidFill>
                  <a:schemeClr val="accent1">
                    <a:lumMod val="75000"/>
                  </a:schemeClr>
                </a:solidFill>
                <a:latin typeface="Garamond" panose="02020404030301010803" pitchFamily="18" charset="0"/>
              </a:rPr>
              <a:t>Con </a:t>
            </a:r>
            <a:r>
              <a:rPr lang="es-CO" dirty="0">
                <a:solidFill>
                  <a:schemeClr val="accent1">
                    <a:lumMod val="75000"/>
                  </a:schemeClr>
                </a:solidFill>
                <a:latin typeface="Garamond" panose="02020404030301010803" pitchFamily="18" charset="0"/>
              </a:rPr>
              <a:t>respecto a frases fragmentadas.</a:t>
            </a:r>
          </a:p>
          <a:p>
            <a:pPr>
              <a:spcAft>
                <a:spcPts val="600"/>
              </a:spcAft>
            </a:pPr>
            <a:endParaRPr lang="es-CO" dirty="0"/>
          </a:p>
        </p:txBody>
      </p:sp>
      <p:sp>
        <p:nvSpPr>
          <p:cNvPr id="4" name="CuadroTexto 3"/>
          <p:cNvSpPr txBox="1"/>
          <p:nvPr/>
        </p:nvSpPr>
        <p:spPr>
          <a:xfrm>
            <a:off x="1826918" y="6551043"/>
            <a:ext cx="4868080" cy="246221"/>
          </a:xfrm>
          <a:prstGeom prst="rect">
            <a:avLst/>
          </a:prstGeom>
          <a:noFill/>
        </p:spPr>
        <p:txBody>
          <a:bodyPr wrap="square" rtlCol="0">
            <a:spAutoFit/>
          </a:bodyPr>
          <a:lstStyle/>
          <a:p>
            <a:r>
              <a:rPr lang="es-CO" sz="1000" dirty="0" smtClean="0"/>
              <a:t>Tomado de: «19 consejos para un aspirante a escritor». En: </a:t>
            </a:r>
            <a:r>
              <a:rPr lang="es-CO" sz="1000" i="1" dirty="0" smtClean="0"/>
              <a:t>El Malpensante </a:t>
            </a:r>
            <a:r>
              <a:rPr lang="es-CO" sz="1000" dirty="0" smtClean="0"/>
              <a:t>(2002, ed. 41).</a:t>
            </a:r>
            <a:endParaRPr lang="es-CO" sz="1000" dirty="0"/>
          </a:p>
        </p:txBody>
      </p:sp>
    </p:spTree>
    <p:extLst>
      <p:ext uri="{BB962C8B-B14F-4D97-AF65-F5344CB8AC3E}">
        <p14:creationId xmlns:p14="http://schemas.microsoft.com/office/powerpoint/2010/main" val="100897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42582" y="1089640"/>
            <a:ext cx="9577136" cy="4216539"/>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1200"/>
              </a:spcBef>
              <a:spcAft>
                <a:spcPts val="600"/>
              </a:spcAft>
            </a:pPr>
            <a:r>
              <a:rPr lang="es-MX" sz="2400" b="1"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a. Para indicar una cita en estilo directo: </a:t>
            </a:r>
          </a:p>
          <a:p>
            <a:pPr marL="201613" indent="-201613">
              <a:spcBef>
                <a:spcPts val="600"/>
              </a:spcBef>
            </a:pPr>
            <a:r>
              <a:rPr lang="es-MX" sz="2000" b="1" i="1" dirty="0">
                <a:solidFill>
                  <a:schemeClr val="accent1">
                    <a:lumMod val="75000"/>
                  </a:schemeClr>
                </a:solidFill>
                <a:latin typeface="Garamond" pitchFamily="18" charset="0"/>
              </a:rPr>
              <a:t>                </a:t>
            </a:r>
            <a:r>
              <a:rPr lang="es-MX" sz="2000" i="1" dirty="0">
                <a:solidFill>
                  <a:schemeClr val="accent1">
                    <a:lumMod val="75000"/>
                  </a:schemeClr>
                </a:solidFill>
                <a:latin typeface="Garamond" pitchFamily="18" charset="0"/>
              </a:rPr>
              <a:t>El poeta Antonio </a:t>
            </a:r>
            <a:r>
              <a:rPr lang="es-MX" sz="2000" i="1" dirty="0" err="1">
                <a:solidFill>
                  <a:schemeClr val="accent1">
                    <a:lumMod val="75000"/>
                  </a:schemeClr>
                </a:solidFill>
                <a:latin typeface="Garamond" pitchFamily="18" charset="0"/>
              </a:rPr>
              <a:t>Porchia</a:t>
            </a:r>
            <a:r>
              <a:rPr lang="es-MX" sz="2000" i="1" dirty="0">
                <a:solidFill>
                  <a:schemeClr val="accent1">
                    <a:lumMod val="75000"/>
                  </a:schemeClr>
                </a:solidFill>
                <a:latin typeface="Garamond" pitchFamily="18" charset="0"/>
              </a:rPr>
              <a:t> escribió en uno de sus aforismos: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Lo que dicen las palabras no dura; </a:t>
            </a:r>
            <a:r>
              <a:rPr lang="es-MX" sz="2000" i="1" dirty="0" smtClean="0">
                <a:solidFill>
                  <a:schemeClr val="accent1">
                    <a:lumMod val="75000"/>
                  </a:schemeClr>
                </a:solidFill>
                <a:latin typeface="Garamond" pitchFamily="18" charset="0"/>
              </a:rPr>
              <a:t>		 duran las </a:t>
            </a:r>
            <a:r>
              <a:rPr lang="es-MX" sz="2000" i="1" dirty="0">
                <a:solidFill>
                  <a:schemeClr val="accent1">
                    <a:lumMod val="75000"/>
                  </a:schemeClr>
                </a:solidFill>
                <a:latin typeface="Garamond" pitchFamily="18" charset="0"/>
              </a:rPr>
              <a:t>palabras; porque las palabras son siempre las mismas, pero lo que dicen no es nunca </a:t>
            </a:r>
            <a:r>
              <a:rPr lang="es-MX" sz="2000" i="1" dirty="0" smtClean="0">
                <a:solidFill>
                  <a:schemeClr val="accent1">
                    <a:lumMod val="75000"/>
                  </a:schemeClr>
                </a:solidFill>
                <a:latin typeface="Garamond" pitchFamily="18" charset="0"/>
              </a:rPr>
              <a:t>lo   		 mismo</a:t>
            </a:r>
            <a:r>
              <a:rPr lang="es-MX" sz="2000" b="1" i="1" dirty="0">
                <a:solidFill>
                  <a:srgbClr val="E3440E"/>
                </a:solidFill>
                <a:latin typeface="Garamond" pitchFamily="18" charset="0"/>
              </a:rPr>
              <a:t>»</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b.</a:t>
            </a: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indicar que una expresión tiene un segundo sentido, o es vulgar o es </a:t>
            </a:r>
            <a:r>
              <a:rPr lang="es-MX" sz="2000" b="1" dirty="0" smtClean="0">
                <a:solidFill>
                  <a:schemeClr val="accent1">
                    <a:lumMod val="75000"/>
                  </a:schemeClr>
                </a:solidFill>
                <a:latin typeface="Garamond" pitchFamily="18" charset="0"/>
              </a:rPr>
              <a:t> 			   foránea</a:t>
            </a:r>
            <a:r>
              <a:rPr lang="es-MX" sz="2000"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Perdí </a:t>
            </a:r>
            <a:r>
              <a:rPr lang="es-MX" sz="2000" i="1" dirty="0">
                <a:solidFill>
                  <a:schemeClr val="accent1">
                    <a:lumMod val="75000"/>
                  </a:schemeClr>
                </a:solidFill>
                <a:latin typeface="Garamond" pitchFamily="18" charset="0"/>
              </a:rPr>
              <a:t>todo: soy un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sabio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 El autor emplea como técnica el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flash-back</a:t>
            </a:r>
            <a:r>
              <a:rPr lang="es-MX" sz="2000" b="1" i="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a:t>
            </a:r>
            <a:endParaRPr lang="es-MX" sz="2000" i="1"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c.</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Para los apodos o alias cuando van al lado de un nombre propio</a:t>
            </a:r>
            <a:r>
              <a:rPr lang="es-MX" sz="2000" dirty="0">
                <a:solidFill>
                  <a:schemeClr val="accent1">
                    <a:lumMod val="75000"/>
                  </a:schemeClr>
                </a:solidFill>
                <a:latin typeface="Garamond" pitchFamily="18" charset="0"/>
              </a:rPr>
              <a:t>: </a:t>
            </a:r>
          </a:p>
          <a:p>
            <a:pPr marL="201613" indent="-201613">
              <a:spcBef>
                <a:spcPts val="600"/>
              </a:spcBef>
            </a:pPr>
            <a:r>
              <a:rPr lang="es-MX" sz="2000" i="1" dirty="0">
                <a:solidFill>
                  <a:schemeClr val="accent1">
                    <a:lumMod val="75000"/>
                  </a:schemeClr>
                </a:solidFill>
                <a:latin typeface="Garamond" pitchFamily="18" charset="0"/>
              </a:rPr>
              <a:t>                 Leopoldo Alas,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Clarín</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 Hernán Darío, el </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Bolillo</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Gómez.  </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710376" y="838333"/>
            <a:ext cx="9399742" cy="502615"/>
          </a:xfrm>
        </p:spPr>
        <p:txBody>
          <a:bodyPr>
            <a:normAutofit/>
          </a:bodyPr>
          <a:lstStyle/>
          <a:p>
            <a:pPr algn="ctr"/>
            <a:r>
              <a:rPr lang="es-MX" sz="2400" u="none" dirty="0"/>
              <a:t>Las comillas (“ ” «  »)</a:t>
            </a:r>
            <a:endParaRPr lang="es-CO" sz="2400" u="none" dirty="0"/>
          </a:p>
        </p:txBody>
      </p:sp>
    </p:spTree>
    <p:extLst>
      <p:ext uri="{BB962C8B-B14F-4D97-AF65-F5344CB8AC3E}">
        <p14:creationId xmlns:p14="http://schemas.microsoft.com/office/powerpoint/2010/main" val="4238610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68171" y="480983"/>
            <a:ext cx="9706708" cy="4572000"/>
          </a:xfrm>
        </p:spPr>
        <p:txBody>
          <a:bodyPr>
            <a:noAutofit/>
          </a:bodyPr>
          <a:lstStyle/>
          <a:p>
            <a:pPr algn="ctr"/>
            <a:r>
              <a:rPr lang="es-ES" sz="3600" dirty="0" smtClean="0"/>
              <a:t/>
            </a:r>
            <a:br>
              <a:rPr lang="es-ES" sz="3600" dirty="0" smtClean="0"/>
            </a:br>
            <a:r>
              <a:rPr lang="es-ES" sz="3600" dirty="0" smtClean="0"/>
              <a:t/>
            </a:r>
            <a:br>
              <a:rPr lang="es-ES" sz="3600" dirty="0" smtClean="0"/>
            </a:br>
            <a:r>
              <a:rPr lang="es-CO" sz="2400" dirty="0" smtClean="0"/>
              <a:t>            </a:t>
            </a:r>
            <a:br>
              <a:rPr lang="es-CO" sz="2400" dirty="0" smtClean="0"/>
            </a:br>
            <a:r>
              <a:rPr lang="es-CO" sz="2400" dirty="0" smtClean="0"/>
              <a:t/>
            </a:r>
            <a:br>
              <a:rPr lang="es-CO" sz="2400" dirty="0" smtClean="0"/>
            </a:br>
            <a:r>
              <a:rPr lang="es-CO" sz="2400" dirty="0" smtClean="0"/>
              <a:t/>
            </a:r>
            <a:br>
              <a:rPr lang="es-CO" sz="2400" dirty="0" smtClean="0"/>
            </a:br>
            <a:endParaRPr lang="es-ES" sz="2400" dirty="0"/>
          </a:p>
        </p:txBody>
      </p:sp>
      <p:pic>
        <p:nvPicPr>
          <p:cNvPr id="3" name="Imagen 2">
            <a:extLst>
              <a:ext uri="{FF2B5EF4-FFF2-40B4-BE49-F238E27FC236}">
                <a16:creationId xmlns:a16="http://schemas.microsoft.com/office/drawing/2014/main" id="{0071F382-EEB9-774E-8A47-EA96E13EEFEA}"/>
              </a:ext>
            </a:extLst>
          </p:cNvPr>
          <p:cNvPicPr>
            <a:picLocks noChangeAspect="1"/>
          </p:cNvPicPr>
          <p:nvPr/>
        </p:nvPicPr>
        <p:blipFill rotWithShape="1">
          <a:blip r:embed="rId2"/>
          <a:srcRect t="24866" b="19864"/>
          <a:stretch/>
        </p:blipFill>
        <p:spPr>
          <a:xfrm>
            <a:off x="1990602" y="5896947"/>
            <a:ext cx="2070100" cy="765111"/>
          </a:xfrm>
          <a:prstGeom prst="rect">
            <a:avLst/>
          </a:prstGeom>
        </p:spPr>
      </p:pic>
      <p:sp>
        <p:nvSpPr>
          <p:cNvPr id="5" name="Rectángulo 4"/>
          <p:cNvSpPr/>
          <p:nvPr/>
        </p:nvSpPr>
        <p:spPr>
          <a:xfrm>
            <a:off x="4060702" y="645278"/>
            <a:ext cx="3493264" cy="646331"/>
          </a:xfrm>
          <a:prstGeom prst="rect">
            <a:avLst/>
          </a:prstGeom>
        </p:spPr>
        <p:txBody>
          <a:bodyPr wrap="none">
            <a:spAutoFit/>
          </a:bodyPr>
          <a:lstStyle/>
          <a:p>
            <a:r>
              <a:rPr lang="es-CO" sz="3600" dirty="0" smtClean="0">
                <a:solidFill>
                  <a:schemeClr val="bg1"/>
                </a:solidFill>
                <a:latin typeface="Arial" panose="020B0604020202020204" pitchFamily="34" charset="0"/>
                <a:cs typeface="Arial" panose="020B0604020202020204" pitchFamily="34" charset="0"/>
              </a:rPr>
              <a:t>Las mayúsculas</a:t>
            </a:r>
            <a:endParaRPr lang="es-CO" sz="3600"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a:off x="2170357" y="1854474"/>
            <a:ext cx="7536352" cy="2308324"/>
          </a:xfrm>
          <a:prstGeom prst="rect">
            <a:avLst/>
          </a:prstGeom>
        </p:spPr>
        <p:txBody>
          <a:bodyPr wrap="square">
            <a:spAutoFit/>
          </a:bodyPr>
          <a:lstStyle/>
          <a:p>
            <a:pPr algn="just"/>
            <a:r>
              <a:rPr lang="es-CO" sz="2400" dirty="0" smtClean="0">
                <a:solidFill>
                  <a:schemeClr val="bg1"/>
                </a:solidFill>
                <a:latin typeface="Arial" panose="020B0604020202020204" pitchFamily="34" charset="0"/>
                <a:cs typeface="Arial" panose="020B0604020202020204" pitchFamily="34" charset="0"/>
              </a:rPr>
              <a:t>«Las reglas de uso de la tilde y la diéresis se aplican a todas las palabras, con independencia de la forma en que estén escritas. Así pues, el empleo de la mayúscula no exime del uso de estos signos cuando así lo exijan las normas:</a:t>
            </a:r>
          </a:p>
          <a:p>
            <a:pPr algn="just"/>
            <a:endParaRPr lang="es-CO" sz="2400" dirty="0">
              <a:solidFill>
                <a:schemeClr val="bg1"/>
              </a:solidFill>
              <a:latin typeface="Arial" panose="020B0604020202020204" pitchFamily="34" charset="0"/>
              <a:cs typeface="Arial" panose="020B0604020202020204" pitchFamily="34" charset="0"/>
            </a:endParaRPr>
          </a:p>
        </p:txBody>
      </p:sp>
      <p:sp>
        <p:nvSpPr>
          <p:cNvPr id="7" name="CuadroTexto 6"/>
          <p:cNvSpPr txBox="1"/>
          <p:nvPr/>
        </p:nvSpPr>
        <p:spPr>
          <a:xfrm>
            <a:off x="2543487" y="3855457"/>
            <a:ext cx="7394331" cy="400110"/>
          </a:xfrm>
          <a:prstGeom prst="rect">
            <a:avLst/>
          </a:prstGeom>
          <a:noFill/>
        </p:spPr>
        <p:txBody>
          <a:bodyPr wrap="square" rtlCol="0">
            <a:spAutoFit/>
          </a:bodyPr>
          <a:lstStyle/>
          <a:p>
            <a:r>
              <a:rPr lang="es-CO" sz="2000" i="1" dirty="0">
                <a:solidFill>
                  <a:schemeClr val="bg1"/>
                </a:solidFill>
                <a:latin typeface="Arial" panose="020B0604020202020204" pitchFamily="34" charset="0"/>
                <a:cs typeface="Arial" panose="020B0604020202020204" pitchFamily="34" charset="0"/>
              </a:rPr>
              <a:t>Álvaro</a:t>
            </a:r>
            <a:r>
              <a:rPr lang="es-CO" sz="2000" dirty="0">
                <a:solidFill>
                  <a:schemeClr val="bg1"/>
                </a:solidFill>
                <a:latin typeface="Arial" panose="020B0604020202020204" pitchFamily="34" charset="0"/>
                <a:cs typeface="Arial" panose="020B0604020202020204" pitchFamily="34" charset="0"/>
              </a:rPr>
              <a:t>, </a:t>
            </a:r>
            <a:r>
              <a:rPr lang="es-CO" sz="2000" i="1" dirty="0">
                <a:solidFill>
                  <a:schemeClr val="bg1"/>
                </a:solidFill>
                <a:latin typeface="Arial" panose="020B0604020202020204" pitchFamily="34" charset="0"/>
                <a:cs typeface="Arial" panose="020B0604020202020204" pitchFamily="34" charset="0"/>
              </a:rPr>
              <a:t>LEÓN</a:t>
            </a:r>
            <a:r>
              <a:rPr lang="es-CO" sz="2000" dirty="0">
                <a:solidFill>
                  <a:schemeClr val="bg1"/>
                </a:solidFill>
                <a:latin typeface="Arial" panose="020B0604020202020204" pitchFamily="34" charset="0"/>
                <a:cs typeface="Arial" panose="020B0604020202020204" pitchFamily="34" charset="0"/>
              </a:rPr>
              <a:t>, </a:t>
            </a:r>
            <a:r>
              <a:rPr lang="es-CO" sz="2000" i="1" dirty="0">
                <a:solidFill>
                  <a:schemeClr val="bg1"/>
                </a:solidFill>
                <a:latin typeface="Arial" panose="020B0604020202020204" pitchFamily="34" charset="0"/>
                <a:cs typeface="Arial" panose="020B0604020202020204" pitchFamily="34" charset="0"/>
              </a:rPr>
              <a:t>ANTIGÜEDAD</a:t>
            </a:r>
            <a:r>
              <a:rPr lang="es-CO" sz="2000" dirty="0">
                <a:solidFill>
                  <a:schemeClr val="bg1"/>
                </a:solidFill>
                <a:latin typeface="Arial" panose="020B0604020202020204" pitchFamily="34" charset="0"/>
                <a:cs typeface="Arial" panose="020B0604020202020204" pitchFamily="34" charset="0"/>
              </a:rPr>
              <a:t>, </a:t>
            </a:r>
            <a:r>
              <a:rPr lang="es-CO" sz="2000" i="1" dirty="0">
                <a:solidFill>
                  <a:schemeClr val="bg1"/>
                </a:solidFill>
                <a:latin typeface="Arial" panose="020B0604020202020204" pitchFamily="34" charset="0"/>
                <a:cs typeface="Arial" panose="020B0604020202020204" pitchFamily="34" charset="0"/>
              </a:rPr>
              <a:t>PINGÜINO, </a:t>
            </a:r>
            <a:r>
              <a:rPr lang="es-CO" sz="2000" i="1" dirty="0" smtClean="0">
                <a:solidFill>
                  <a:schemeClr val="bg1"/>
                </a:solidFill>
                <a:latin typeface="Arial" panose="020B0604020202020204" pitchFamily="34" charset="0"/>
                <a:cs typeface="Arial" panose="020B0604020202020204" pitchFamily="34" charset="0"/>
              </a:rPr>
              <a:t>INTRODUCCIÓN</a:t>
            </a:r>
            <a:r>
              <a:rPr lang="es-CO" sz="2000" dirty="0" smtClean="0">
                <a:solidFill>
                  <a:schemeClr val="bg1"/>
                </a:solidFill>
                <a:latin typeface="Arial" panose="020B0604020202020204" pitchFamily="34" charset="0"/>
                <a:cs typeface="Arial" panose="020B0604020202020204" pitchFamily="34" charset="0"/>
              </a:rPr>
              <a:t>».</a:t>
            </a:r>
            <a:endParaRPr lang="es-CO" sz="2000" dirty="0"/>
          </a:p>
        </p:txBody>
      </p:sp>
      <p:sp>
        <p:nvSpPr>
          <p:cNvPr id="8" name="CuadroTexto 7"/>
          <p:cNvSpPr txBox="1"/>
          <p:nvPr/>
        </p:nvSpPr>
        <p:spPr>
          <a:xfrm>
            <a:off x="6620608" y="4265973"/>
            <a:ext cx="3622286" cy="400110"/>
          </a:xfrm>
          <a:prstGeom prst="rect">
            <a:avLst/>
          </a:prstGeom>
          <a:noFill/>
        </p:spPr>
        <p:txBody>
          <a:bodyPr wrap="square" rtlCol="0">
            <a:spAutoFit/>
          </a:bodyPr>
          <a:lstStyle/>
          <a:p>
            <a:r>
              <a:rPr lang="es-CO" sz="2000" cap="small" dirty="0" smtClean="0">
                <a:solidFill>
                  <a:schemeClr val="bg1"/>
                </a:solidFill>
                <a:latin typeface="Arial" panose="020B0604020202020204" pitchFamily="34" charset="0"/>
                <a:cs typeface="Arial" panose="020B0604020202020204" pitchFamily="34" charset="0"/>
              </a:rPr>
              <a:t>rae, </a:t>
            </a:r>
            <a:r>
              <a:rPr lang="es-CO" sz="2000" cap="small" dirty="0" err="1" smtClean="0">
                <a:solidFill>
                  <a:schemeClr val="bg1"/>
                </a:solidFill>
                <a:latin typeface="Arial" panose="020B0604020202020204" pitchFamily="34" charset="0"/>
                <a:cs typeface="Arial" panose="020B0604020202020204" pitchFamily="34" charset="0"/>
              </a:rPr>
              <a:t>asale</a:t>
            </a:r>
            <a:r>
              <a:rPr lang="es-CO" sz="2000" cap="small" dirty="0" smtClean="0">
                <a:solidFill>
                  <a:schemeClr val="bg1"/>
                </a:solidFill>
                <a:latin typeface="Arial" panose="020B0604020202020204" pitchFamily="34" charset="0"/>
                <a:cs typeface="Arial" panose="020B0604020202020204" pitchFamily="34" charset="0"/>
              </a:rPr>
              <a:t>* </a:t>
            </a:r>
            <a:r>
              <a:rPr lang="es-CO" sz="2000" dirty="0" smtClean="0">
                <a:solidFill>
                  <a:schemeClr val="bg1"/>
                </a:solidFill>
                <a:latin typeface="Arial" panose="020B0604020202020204" pitchFamily="34" charset="0"/>
                <a:cs typeface="Arial" panose="020B0604020202020204" pitchFamily="34" charset="0"/>
              </a:rPr>
              <a:t>(2013, p. 103). </a:t>
            </a:r>
            <a:endParaRPr lang="es-CO" sz="2000" dirty="0"/>
          </a:p>
        </p:txBody>
      </p:sp>
      <p:sp>
        <p:nvSpPr>
          <p:cNvPr id="9" name="CuadroTexto 8"/>
          <p:cNvSpPr txBox="1"/>
          <p:nvPr/>
        </p:nvSpPr>
        <p:spPr>
          <a:xfrm>
            <a:off x="2368082" y="5228512"/>
            <a:ext cx="7470509" cy="307777"/>
          </a:xfrm>
          <a:prstGeom prst="rect">
            <a:avLst/>
          </a:prstGeom>
          <a:noFill/>
        </p:spPr>
        <p:txBody>
          <a:bodyPr wrap="square" rtlCol="0">
            <a:spAutoFit/>
          </a:bodyPr>
          <a:lstStyle/>
          <a:p>
            <a:r>
              <a:rPr lang="es-CO" sz="1400" dirty="0" smtClean="0">
                <a:solidFill>
                  <a:schemeClr val="bg1"/>
                </a:solidFill>
                <a:latin typeface="Arial" panose="020B0604020202020204" pitchFamily="34" charset="0"/>
                <a:cs typeface="Arial" panose="020B0604020202020204" pitchFamily="34" charset="0"/>
              </a:rPr>
              <a:t>* Real Academia de la Lengua Española y Asociación de Academias de la Lengua Española. </a:t>
            </a:r>
            <a:endParaRPr lang="es-CO" sz="1400" dirty="0"/>
          </a:p>
        </p:txBody>
      </p:sp>
    </p:spTree>
    <p:extLst>
      <p:ext uri="{BB962C8B-B14F-4D97-AF65-F5344CB8AC3E}">
        <p14:creationId xmlns:p14="http://schemas.microsoft.com/office/powerpoint/2010/main" val="760361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97612" y="735910"/>
            <a:ext cx="9759462" cy="5088573"/>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r>
              <a:rPr lang="es-MX" sz="2400" b="1"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a. </a:t>
            </a:r>
            <a:r>
              <a:rPr lang="es-MX" sz="2000" b="1" dirty="0" smtClean="0">
                <a:solidFill>
                  <a:schemeClr val="accent1">
                    <a:lumMod val="75000"/>
                  </a:schemeClr>
                </a:solidFill>
                <a:latin typeface="Garamond" pitchFamily="18" charset="0"/>
              </a:rPr>
              <a:t>En la primera palabra de un escrito, en la que va después de punto aparte o 		   seguido: </a:t>
            </a:r>
            <a:endParaRPr lang="es-MX" sz="2000" b="1" dirty="0">
              <a:solidFill>
                <a:schemeClr val="accent1">
                  <a:lumMod val="75000"/>
                </a:schemeClr>
              </a:solidFill>
              <a:latin typeface="Garamond" pitchFamily="18" charset="0"/>
            </a:endParaRPr>
          </a:p>
          <a:p>
            <a:pPr marL="201613" indent="-201613">
              <a:spcBef>
                <a:spcPts val="600"/>
              </a:spcBef>
            </a:pPr>
            <a:r>
              <a:rPr lang="es-MX" sz="2000" b="1" i="1" dirty="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legó temprano</a:t>
            </a:r>
            <a:r>
              <a:rPr lang="es-MX" sz="2000" b="1" i="1" dirty="0">
                <a:solidFill>
                  <a:srgbClr val="E3440E"/>
                </a:solidFill>
                <a:latin typeface="Garamond" pitchFamily="18" charset="0"/>
              </a:rPr>
              <a:t>.</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ún no había anochecido</a:t>
            </a:r>
            <a:r>
              <a:rPr lang="es-MX" sz="2000" b="1" i="1" dirty="0">
                <a:solidFill>
                  <a:srgbClr val="E3440E"/>
                </a:solidFill>
                <a:latin typeface="Garamond" pitchFamily="18" charset="0"/>
              </a:rPr>
              <a:t>.</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l verano estaba llegando a su fin)</a:t>
            </a:r>
            <a:r>
              <a:rPr lang="es-MX" sz="2000" b="1" i="1" dirty="0">
                <a:solidFill>
                  <a:srgbClr val="E3440E"/>
                </a:solidFill>
                <a:latin typeface="Garamond" pitchFamily="18" charset="0"/>
              </a:rPr>
              <a:t>.</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H</a:t>
            </a:r>
            <a:r>
              <a:rPr lang="es-MX" sz="2000" i="1" dirty="0" smtClean="0">
                <a:solidFill>
                  <a:schemeClr val="accent1">
                    <a:lumMod val="75000"/>
                  </a:schemeClr>
                </a:solidFill>
                <a:latin typeface="Garamond" pitchFamily="18" charset="0"/>
              </a:rPr>
              <a:t>abría alguien 		 en la casa?      </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(Nótese que las últimas dos oraciones inician con mayúscula, independientemente de 	         que vayan precedidas por el signo de paréntesis o de interrogación. Lo mismo aplica 	         en el caso de los puntos suspensivos cuando estos cierran el enunciado:</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Estuvieron con nosotros Mario, Carlos y Catalina</a:t>
            </a:r>
            <a:r>
              <a:rPr lang="es-MX" sz="2000" b="1" i="1" dirty="0">
                <a:solidFill>
                  <a:srgbClr val="E3440E"/>
                </a:solidFill>
                <a:latin typeface="Garamond" pitchFamily="18" charset="0"/>
              </a:rPr>
              <a:t>…</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T</a:t>
            </a:r>
            <a:r>
              <a:rPr lang="es-MX" sz="2000" i="1" dirty="0" smtClean="0">
                <a:solidFill>
                  <a:schemeClr val="accent1">
                    <a:lumMod val="75000"/>
                  </a:schemeClr>
                </a:solidFill>
                <a:latin typeface="Garamond" pitchFamily="18" charset="0"/>
              </a:rPr>
              <a:t>odos preguntaron por ti.</a:t>
            </a:r>
            <a:r>
              <a:rPr lang="es-MX" sz="2000" dirty="0" smtClean="0">
                <a:solidFill>
                  <a:schemeClr val="accent1">
                    <a:lumMod val="75000"/>
                  </a:schemeClr>
                </a:solidFill>
                <a:latin typeface="Garamond" pitchFamily="18" charset="0"/>
              </a:rPr>
              <a:t>  </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(Adicionalmente, es importante tener presente que en los dígrafos –aquellas letras que 		  representan un solo sonido: </a:t>
            </a:r>
            <a:r>
              <a:rPr lang="es-MX" sz="2000" i="1" dirty="0" smtClean="0">
                <a:solidFill>
                  <a:schemeClr val="accent1">
                    <a:lumMod val="75000"/>
                  </a:schemeClr>
                </a:solidFill>
                <a:latin typeface="Garamond" pitchFamily="18" charset="0"/>
              </a:rPr>
              <a:t>ll</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ch</a:t>
            </a:r>
            <a:r>
              <a:rPr lang="es-MX" sz="2000" dirty="0" smtClean="0">
                <a:solidFill>
                  <a:schemeClr val="accent1">
                    <a:lumMod val="75000"/>
                  </a:schemeClr>
                </a:solidFill>
                <a:latin typeface="Garamond" pitchFamily="18" charset="0"/>
              </a:rPr>
              <a:t>, </a:t>
            </a:r>
            <a:r>
              <a:rPr lang="es-MX" sz="2000" i="1" dirty="0" err="1" smtClean="0">
                <a:solidFill>
                  <a:schemeClr val="accent1">
                    <a:lumMod val="75000"/>
                  </a:schemeClr>
                </a:solidFill>
                <a:latin typeface="Garamond" pitchFamily="18" charset="0"/>
              </a:rPr>
              <a:t>gu</a:t>
            </a: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y </a:t>
            </a:r>
            <a:r>
              <a:rPr lang="es-MX" sz="2000" i="1" dirty="0" err="1" smtClean="0">
                <a:solidFill>
                  <a:schemeClr val="accent1">
                    <a:lumMod val="75000"/>
                  </a:schemeClr>
                </a:solidFill>
                <a:latin typeface="Garamond" pitchFamily="18" charset="0"/>
              </a:rPr>
              <a:t>qu</a:t>
            </a:r>
            <a:r>
              <a:rPr lang="es-MX" sz="2000" dirty="0" smtClean="0">
                <a:solidFill>
                  <a:schemeClr val="accent1">
                    <a:lumMod val="75000"/>
                  </a:schemeClr>
                </a:solidFill>
                <a:latin typeface="Garamond" pitchFamily="18" charset="0"/>
              </a:rPr>
              <a:t>– solo se pone mayúscula en la primera letra:</a:t>
            </a:r>
          </a:p>
          <a:p>
            <a:pPr marL="201613" indent="-201613">
              <a:spcBef>
                <a:spcPts val="600"/>
              </a:spcBef>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legaste tarde /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hile</a:t>
            </a:r>
            <a:r>
              <a:rPr lang="es-MX" sz="2000" dirty="0" smtClean="0">
                <a:solidFill>
                  <a:schemeClr val="accent1">
                    <a:lumMod val="75000"/>
                  </a:schemeClr>
                </a:solidFill>
                <a:latin typeface="Garamond" pitchFamily="18" charset="0"/>
              </a:rPr>
              <a:t> / </a:t>
            </a:r>
            <a:r>
              <a:rPr lang="es-MX" sz="2000" b="1" i="1" dirty="0" smtClean="0">
                <a:solidFill>
                  <a:srgbClr val="E3440E"/>
                </a:solidFill>
                <a:latin typeface="Garamond" pitchFamily="18" charset="0"/>
              </a:rPr>
              <a:t>G</a:t>
            </a:r>
            <a:r>
              <a:rPr lang="es-MX" sz="2000" i="1" dirty="0" smtClean="0">
                <a:solidFill>
                  <a:schemeClr val="accent1">
                    <a:lumMod val="75000"/>
                  </a:schemeClr>
                </a:solidFill>
                <a:latin typeface="Garamond" pitchFamily="18" charset="0"/>
              </a:rPr>
              <a:t>utiérrez</a:t>
            </a:r>
            <a:r>
              <a:rPr lang="es-MX" sz="2000" dirty="0" smtClean="0">
                <a:solidFill>
                  <a:schemeClr val="accent1">
                    <a:lumMod val="75000"/>
                  </a:schemeClr>
                </a:solidFill>
                <a:latin typeface="Garamond" pitchFamily="18" charset="0"/>
              </a:rPr>
              <a:t>  / </a:t>
            </a:r>
            <a:r>
              <a:rPr lang="es-MX" sz="2000" b="1" i="1" dirty="0">
                <a:solidFill>
                  <a:srgbClr val="E3440E"/>
                </a:solidFill>
                <a:latin typeface="Garamond" pitchFamily="18" charset="0"/>
              </a:rPr>
              <a:t>Q</a:t>
            </a:r>
            <a:r>
              <a:rPr lang="es-MX" sz="2000" i="1" dirty="0" smtClean="0">
                <a:solidFill>
                  <a:schemeClr val="accent1">
                    <a:lumMod val="75000"/>
                  </a:schemeClr>
                </a:solidFill>
                <a:latin typeface="Garamond" pitchFamily="18" charset="0"/>
              </a:rPr>
              <a:t>uiero </a:t>
            </a:r>
            <a:r>
              <a:rPr lang="es-MX" sz="2000" dirty="0" smtClean="0">
                <a:solidFill>
                  <a:schemeClr val="accent1">
                    <a:lumMod val="75000"/>
                  </a:schemeClr>
                </a:solidFill>
                <a:latin typeface="Garamond" pitchFamily="18" charset="0"/>
              </a:rPr>
              <a:t>).</a:t>
            </a:r>
          </a:p>
          <a:p>
            <a:pPr marL="201613" indent="-201613">
              <a:spcBef>
                <a:spcPts val="600"/>
              </a:spcBef>
            </a:pPr>
            <a:endParaRPr lang="es-MX" sz="2000" dirty="0" smtClean="0">
              <a:solidFill>
                <a:schemeClr val="accent1">
                  <a:lumMod val="75000"/>
                </a:schemeClr>
              </a:solidFill>
              <a:latin typeface="Garamond" pitchFamily="18" charset="0"/>
            </a:endParaRPr>
          </a:p>
          <a:p>
            <a:pPr marL="201613" indent="-201613">
              <a:spcBef>
                <a:spcPts val="800"/>
              </a:spcBef>
            </a:pPr>
            <a:r>
              <a:rPr lang="es-MX" sz="2000" b="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982979" y="448194"/>
            <a:ext cx="9399742" cy="502615"/>
          </a:xfrm>
        </p:spPr>
        <p:txBody>
          <a:bodyPr>
            <a:normAutofit/>
          </a:bodyPr>
          <a:lstStyle/>
          <a:p>
            <a:pPr algn="ctr"/>
            <a:r>
              <a:rPr lang="es-MX" sz="2200" u="none" dirty="0" smtClean="0"/>
              <a:t>Principales usos de las mayúsculas</a:t>
            </a:r>
            <a:endParaRPr lang="es-CO" sz="2200" u="none" dirty="0"/>
          </a:p>
        </p:txBody>
      </p:sp>
    </p:spTree>
    <p:extLst>
      <p:ext uri="{BB962C8B-B14F-4D97-AF65-F5344CB8AC3E}">
        <p14:creationId xmlns:p14="http://schemas.microsoft.com/office/powerpoint/2010/main" val="145319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41574" y="810530"/>
            <a:ext cx="9759462" cy="5934958"/>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Aft>
                <a:spcPts val="600"/>
              </a:spcAft>
            </a:pPr>
            <a:r>
              <a:rPr lang="es-MX" sz="2400" b="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b</a:t>
            </a:r>
            <a:r>
              <a:rPr lang="es-MX" sz="2000" b="1" dirty="0">
                <a:solidFill>
                  <a:schemeClr val="accent1">
                    <a:lumMod val="75000"/>
                  </a:schemeClr>
                </a:solidFill>
                <a:latin typeface="Garamond" pitchFamily="18" charset="0"/>
              </a:rPr>
              <a:t>.</a:t>
            </a:r>
            <a:r>
              <a:rPr lang="es-MX" sz="2000" i="1" dirty="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Después de los dos puntos cuando se citan palabras textuales, en la primera 	          </a:t>
            </a:r>
            <a:r>
              <a:rPr lang="es-MX" sz="2000" b="1" dirty="0" smtClean="0">
                <a:solidFill>
                  <a:schemeClr val="accent1">
                    <a:lumMod val="75000"/>
                  </a:schemeClr>
                </a:solidFill>
                <a:latin typeface="Garamond" pitchFamily="18" charset="0"/>
              </a:rPr>
              <a:t>palabra </a:t>
            </a:r>
            <a:r>
              <a:rPr lang="es-MX" sz="2000" b="1" dirty="0">
                <a:solidFill>
                  <a:schemeClr val="accent1">
                    <a:lumMod val="75000"/>
                  </a:schemeClr>
                </a:solidFill>
                <a:latin typeface="Garamond" pitchFamily="18" charset="0"/>
              </a:rPr>
              <a:t>que sigue al encabezado de una carta y en los enunciados </a:t>
            </a:r>
            <a:r>
              <a:rPr lang="es-MX" sz="2000" b="1" dirty="0" smtClean="0">
                <a:solidFill>
                  <a:schemeClr val="accent1">
                    <a:lumMod val="75000"/>
                  </a:schemeClr>
                </a:solidFill>
                <a:latin typeface="Garamond" pitchFamily="18" charset="0"/>
              </a:rPr>
              <a:t>explicativos: </a:t>
            </a:r>
          </a:p>
          <a:p>
            <a:pPr marL="201613" indent="-201613">
              <a:spcBef>
                <a:spcPts val="1200"/>
              </a:spcBef>
              <a:spcAft>
                <a:spcPts val="600"/>
              </a:spcAft>
            </a:pP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De acuerdo con el artículo 20 de la Constitución</a:t>
            </a:r>
            <a:r>
              <a:rPr lang="es-MX" sz="2000" b="1" i="1" dirty="0" smtClean="0">
                <a:solidFill>
                  <a:srgbClr val="E3440E"/>
                </a:solidFill>
                <a:latin typeface="Garamond" pitchFamily="18" charset="0"/>
              </a:rPr>
              <a:t>:</a:t>
            </a:r>
            <a:r>
              <a:rPr lang="es-MX" sz="2000" i="1" dirty="0" smtClean="0">
                <a:solidFill>
                  <a:schemeClr val="accent1">
                    <a:lumMod val="75000"/>
                  </a:schemeClr>
                </a:solidFill>
                <a:latin typeface="Garamond" pitchFamily="18" charset="0"/>
              </a:rPr>
              <a:t> </a:t>
            </a:r>
            <a:r>
              <a:rPr lang="es-MX" sz="2000" i="1" dirty="0">
                <a:solidFill>
                  <a:srgbClr val="E3440E"/>
                </a:solidFill>
                <a:latin typeface="Garamond" pitchFamily="18" charset="0"/>
              </a:rPr>
              <a:t>«</a:t>
            </a:r>
            <a:r>
              <a:rPr lang="es-ES" sz="2000" b="1" i="1" dirty="0" smtClean="0">
                <a:solidFill>
                  <a:srgbClr val="E3440E"/>
                </a:solidFill>
                <a:latin typeface="Garamond" pitchFamily="18" charset="0"/>
              </a:rPr>
              <a:t>S</a:t>
            </a:r>
            <a:r>
              <a:rPr lang="es-ES" sz="2000" i="1" dirty="0" smtClean="0">
                <a:solidFill>
                  <a:schemeClr val="accent1">
                    <a:lumMod val="75000"/>
                  </a:schemeClr>
                </a:solidFill>
                <a:latin typeface="Garamond" pitchFamily="18" charset="0"/>
              </a:rPr>
              <a:t>e garantiza a toda persona la libertad de 			  expresar y difundir su pensamiento y opiniones, la de informar y recibir información veraz e 			  imparcial, y la de fundar medios masivos de comunicación</a:t>
            </a:r>
            <a:r>
              <a:rPr lang="es-ES" sz="2000" i="1" dirty="0" smtClean="0">
                <a:solidFill>
                  <a:srgbClr val="E3440E"/>
                </a:solidFill>
                <a:latin typeface="Garamond" pitchFamily="18" charset="0"/>
              </a:rPr>
              <a:t>»</a:t>
            </a:r>
            <a:r>
              <a:rPr lang="es-ES" sz="2000" i="1" dirty="0" smtClean="0">
                <a:solidFill>
                  <a:schemeClr val="accent1">
                    <a:lumMod val="75000"/>
                  </a:schemeClr>
                </a:solidFill>
                <a:latin typeface="Garamond" pitchFamily="18" charset="0"/>
              </a:rPr>
              <a:t>.</a:t>
            </a:r>
          </a:p>
          <a:p>
            <a:pPr marL="201613" indent="-201613">
              <a:spcBef>
                <a:spcPts val="600"/>
              </a:spcBef>
            </a:pPr>
            <a:r>
              <a:rPr lang="es-MX" sz="2000" i="1" dirty="0" smtClean="0">
                <a:solidFill>
                  <a:schemeClr val="accent1">
                    <a:lumMod val="75000"/>
                  </a:schemeClr>
                </a:solidFill>
                <a:latin typeface="Garamond" pitchFamily="18" charset="0"/>
              </a:rPr>
              <a:t>			  Apreciada </a:t>
            </a:r>
            <a:r>
              <a:rPr lang="es-MX" sz="2000" i="1" dirty="0">
                <a:solidFill>
                  <a:schemeClr val="accent1">
                    <a:lumMod val="75000"/>
                  </a:schemeClr>
                </a:solidFill>
                <a:latin typeface="Garamond" pitchFamily="18" charset="0"/>
              </a:rPr>
              <a:t>Laura</a:t>
            </a:r>
            <a:r>
              <a:rPr lang="es-MX" sz="2000" b="1" i="1" dirty="0">
                <a:solidFill>
                  <a:srgbClr val="E3440E"/>
                </a:solidFill>
                <a:latin typeface="Garamond" pitchFamily="18" charset="0"/>
              </a:rPr>
              <a:t>:</a:t>
            </a:r>
          </a:p>
          <a:p>
            <a:pPr marL="201613" indent="-201613">
              <a:spcBef>
                <a:spcPts val="800"/>
              </a:spcBef>
              <a:spcAft>
                <a:spcPts val="600"/>
              </a:spcAft>
            </a:pPr>
            <a:r>
              <a:rPr lang="es-MX" sz="2000" b="1" dirty="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a:solidFill>
                  <a:schemeClr val="accent1">
                    <a:lumMod val="75000"/>
                  </a:schemeClr>
                </a:solidFill>
                <a:latin typeface="Garamond" pitchFamily="18" charset="0"/>
              </a:rPr>
              <a:t>n atención a la solicitud concerniente a la cotización por el servicio de asesoría del mes de abril…</a:t>
            </a:r>
            <a:endParaRPr lang="es-CO" sz="2000" dirty="0" smtClean="0"/>
          </a:p>
          <a:p>
            <a:pPr>
              <a:spcBef>
                <a:spcPts val="1200"/>
              </a:spcBef>
              <a:spcAft>
                <a:spcPts val="600"/>
              </a:spcAft>
            </a:pPr>
            <a:r>
              <a:rPr lang="es-MX" sz="2000" i="1" dirty="0" smtClean="0">
                <a:solidFill>
                  <a:schemeClr val="accent1">
                    <a:lumMod val="75000"/>
                  </a:schemeClr>
                </a:solidFill>
                <a:latin typeface="Garamond" pitchFamily="18" charset="0"/>
              </a:rPr>
              <a:t>		  Nota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t>
            </a:r>
            <a:r>
              <a:rPr lang="es-MX" sz="2000" b="1" i="1" dirty="0">
                <a:solidFill>
                  <a:srgbClr val="E3440E"/>
                </a:solidFill>
                <a:latin typeface="Garamond" pitchFamily="18" charset="0"/>
              </a:rPr>
              <a:t>R</a:t>
            </a:r>
            <a:r>
              <a:rPr lang="es-MX" sz="2000" i="1" dirty="0">
                <a:solidFill>
                  <a:schemeClr val="accent1">
                    <a:lumMod val="75000"/>
                  </a:schemeClr>
                </a:solidFill>
                <a:latin typeface="Garamond" pitchFamily="18" charset="0"/>
              </a:rPr>
              <a:t>ecuérdese que las comillas también cumplen la función de un signo de puntuación. </a:t>
            </a:r>
          </a:p>
          <a:p>
            <a:pPr>
              <a:spcBef>
                <a:spcPts val="1200"/>
              </a:spcBef>
              <a:spcAft>
                <a:spcPts val="600"/>
              </a:spcAft>
            </a:pPr>
            <a:r>
              <a:rPr lang="es-MX" sz="2000" i="1" cap="small" dirty="0" smtClean="0">
                <a:solidFill>
                  <a:schemeClr val="accent1">
                    <a:lumMod val="75000"/>
                  </a:schemeClr>
                </a:solidFill>
                <a:latin typeface="Garamond" pitchFamily="18" charset="0"/>
              </a:rPr>
              <a:t>		  advertencia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t>
            </a:r>
            <a:r>
              <a:rPr lang="es-MX" sz="2000" b="1" i="1" dirty="0">
                <a:solidFill>
                  <a:srgbClr val="E3440E"/>
                </a:solidFill>
                <a:latin typeface="Garamond" pitchFamily="18" charset="0"/>
              </a:rPr>
              <a:t>M</a:t>
            </a:r>
            <a:r>
              <a:rPr lang="es-MX" sz="2000" i="1" dirty="0">
                <a:solidFill>
                  <a:schemeClr val="accent1">
                    <a:lumMod val="75000"/>
                  </a:schemeClr>
                </a:solidFill>
                <a:latin typeface="Garamond" pitchFamily="18" charset="0"/>
              </a:rPr>
              <a:t>edicamento no indicado para menores.</a:t>
            </a:r>
          </a:p>
          <a:p>
            <a:pPr>
              <a:spcBef>
                <a:spcPts val="1200"/>
              </a:spcBef>
              <a:spcAft>
                <a:spcPts val="600"/>
              </a:spcAft>
            </a:pPr>
            <a:r>
              <a:rPr lang="es-MX" sz="2000" i="1" dirty="0" smtClean="0">
                <a:solidFill>
                  <a:schemeClr val="accent1">
                    <a:lumMod val="75000"/>
                  </a:schemeClr>
                </a:solidFill>
                <a:latin typeface="Garamond" pitchFamily="18" charset="0"/>
              </a:rPr>
              <a:t>		  La </a:t>
            </a:r>
            <a:r>
              <a:rPr lang="es-MX" sz="2000" i="1" dirty="0">
                <a:solidFill>
                  <a:schemeClr val="accent1">
                    <a:lumMod val="75000"/>
                  </a:schemeClr>
                </a:solidFill>
                <a:latin typeface="Garamond" pitchFamily="18" charset="0"/>
              </a:rPr>
              <a:t>arquitectura egipcia</a:t>
            </a:r>
            <a:r>
              <a:rPr lang="es-MX" sz="2000" b="1" i="1" dirty="0">
                <a:solidFill>
                  <a:srgbClr val="E3440E"/>
                </a:solidFill>
                <a:latin typeface="Garamond" pitchFamily="18" charset="0"/>
              </a:rPr>
              <a:t>:</a:t>
            </a:r>
            <a:r>
              <a:rPr lang="es-MX" sz="2000" i="1" dirty="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a:solidFill>
                  <a:schemeClr val="accent1">
                    <a:lumMod val="75000"/>
                  </a:schemeClr>
                </a:solidFill>
                <a:latin typeface="Garamond" pitchFamily="18" charset="0"/>
              </a:rPr>
              <a:t>l elemento más característico de la arquitectura egipcia son las pirámides, </a:t>
            </a:r>
            <a:r>
              <a:rPr lang="es-MX" sz="2000" i="1" dirty="0" smtClean="0">
                <a:solidFill>
                  <a:schemeClr val="accent1">
                    <a:lumMod val="75000"/>
                  </a:schemeClr>
                </a:solidFill>
                <a:latin typeface="Garamond" pitchFamily="18" charset="0"/>
              </a:rPr>
              <a:t>		  elementos </a:t>
            </a:r>
            <a:r>
              <a:rPr lang="es-MX" sz="2000" i="1" dirty="0">
                <a:solidFill>
                  <a:schemeClr val="accent1">
                    <a:lumMod val="75000"/>
                  </a:schemeClr>
                </a:solidFill>
                <a:latin typeface="Garamond" pitchFamily="18" charset="0"/>
              </a:rPr>
              <a:t>funerarios que… </a:t>
            </a:r>
            <a:endParaRPr lang="es-CO" sz="2000" dirty="0"/>
          </a:p>
          <a:p>
            <a:pPr marL="201613" indent="-201613">
              <a:spcBef>
                <a:spcPts val="600"/>
              </a:spcBef>
            </a:pP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endParaRPr lang="es-MX" sz="2000" dirty="0" smtClean="0">
              <a:solidFill>
                <a:schemeClr val="accent1">
                  <a:lumMod val="75000"/>
                </a:schemeClr>
              </a:solidFill>
              <a:latin typeface="Garamond" pitchFamily="18" charset="0"/>
            </a:endParaRPr>
          </a:p>
          <a:p>
            <a:pPr marL="201613" indent="-201613">
              <a:spcBef>
                <a:spcPts val="600"/>
              </a:spcBef>
            </a:pP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482586"/>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1845682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05190" y="680551"/>
            <a:ext cx="9577136" cy="460126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1200"/>
              </a:spcBef>
              <a:spcAft>
                <a:spcPts val="600"/>
              </a:spcAft>
            </a:pPr>
            <a:r>
              <a:rPr lang="es-MX" sz="2400" b="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c. En los nombres propios de persona, animal y cosa singularizada: </a:t>
            </a:r>
            <a:endParaRPr lang="es-MX" sz="2000" b="1" dirty="0">
              <a:solidFill>
                <a:schemeClr val="accent1">
                  <a:lumMod val="75000"/>
                </a:schemeClr>
              </a:solidFill>
              <a:latin typeface="Garamond" pitchFamily="18" charset="0"/>
            </a:endParaRPr>
          </a:p>
          <a:p>
            <a:pPr marL="201613" indent="-201613">
              <a:spcBef>
                <a:spcPts val="1200"/>
              </a:spcBef>
              <a:spcAft>
                <a:spcPts val="6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S</a:t>
            </a:r>
            <a:r>
              <a:rPr lang="es-MX" sz="2000" i="1" dirty="0" smtClean="0">
                <a:solidFill>
                  <a:schemeClr val="accent1">
                    <a:lumMod val="75000"/>
                  </a:schemeClr>
                </a:solidFill>
                <a:latin typeface="Garamond" pitchFamily="18" charset="0"/>
              </a:rPr>
              <a:t>onia </a:t>
            </a:r>
            <a:r>
              <a:rPr lang="es-MX" sz="2000" b="1" i="1" dirty="0">
                <a:solidFill>
                  <a:srgbClr val="E3440E"/>
                </a:solidFill>
                <a:latin typeface="Garamond" pitchFamily="18" charset="0"/>
              </a:rPr>
              <a:t>I</a:t>
            </a:r>
            <a:r>
              <a:rPr lang="es-MX" sz="2000" i="1" dirty="0" smtClean="0">
                <a:solidFill>
                  <a:schemeClr val="accent1">
                    <a:lumMod val="75000"/>
                  </a:schemeClr>
                </a:solidFill>
                <a:latin typeface="Garamond" pitchFamily="18" charset="0"/>
              </a:rPr>
              <a:t>nés </a:t>
            </a:r>
            <a:r>
              <a:rPr lang="es-MX" sz="2000" b="1" i="1" dirty="0" smtClean="0">
                <a:solidFill>
                  <a:srgbClr val="E3440E"/>
                </a:solidFill>
                <a:latin typeface="Garamond" pitchFamily="18" charset="0"/>
              </a:rPr>
              <a:t>L</a:t>
            </a:r>
            <a:r>
              <a:rPr lang="es-MX" sz="2000" i="1" dirty="0" smtClean="0">
                <a:solidFill>
                  <a:schemeClr val="accent1">
                    <a:lumMod val="75000"/>
                  </a:schemeClr>
                </a:solidFill>
                <a:latin typeface="Garamond" pitchFamily="18" charset="0"/>
              </a:rPr>
              <a:t>ópez </a:t>
            </a:r>
            <a:r>
              <a:rPr lang="es-MX" sz="2000" b="1" i="1" dirty="0">
                <a:solidFill>
                  <a:srgbClr val="E3440E"/>
                </a:solidFill>
                <a:latin typeface="Garamond" pitchFamily="18" charset="0"/>
              </a:rPr>
              <a:t>F</a:t>
            </a:r>
            <a:r>
              <a:rPr lang="es-MX" sz="2000" i="1" dirty="0" smtClean="0">
                <a:solidFill>
                  <a:schemeClr val="accent1">
                    <a:lumMod val="75000"/>
                  </a:schemeClr>
                </a:solidFill>
                <a:latin typeface="Garamond" pitchFamily="18" charset="0"/>
              </a:rPr>
              <a:t>ranco</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p>
          <a:p>
            <a:pPr marL="201613" indent="-201613">
              <a:spcBef>
                <a:spcPts val="12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latero y yo. </a:t>
            </a:r>
          </a:p>
          <a:p>
            <a:pPr marL="201613" indent="-201613">
              <a:spcBef>
                <a:spcPts val="12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ES" sz="2000" b="1" i="1" dirty="0" err="1" smtClean="0">
                <a:solidFill>
                  <a:srgbClr val="E3440E"/>
                </a:solidFill>
                <a:latin typeface="Garamond" pitchFamily="18" charset="0"/>
              </a:rPr>
              <a:t>N</a:t>
            </a:r>
            <a:r>
              <a:rPr lang="es-ES" sz="2000" i="1" dirty="0" err="1" smtClean="0">
                <a:solidFill>
                  <a:schemeClr val="accent1">
                    <a:lumMod val="75000"/>
                  </a:schemeClr>
                </a:solidFill>
                <a:latin typeface="Garamond" pitchFamily="18" charset="0"/>
              </a:rPr>
              <a:t>arsil</a:t>
            </a:r>
            <a:r>
              <a:rPr lang="es-ES" sz="2000" i="1" dirty="0">
                <a:solidFill>
                  <a:schemeClr val="accent1">
                    <a:lumMod val="75000"/>
                  </a:schemeClr>
                </a:solidFill>
                <a:latin typeface="Garamond" pitchFamily="18" charset="0"/>
              </a:rPr>
              <a:t>, la espada de </a:t>
            </a:r>
            <a:r>
              <a:rPr lang="es-ES" sz="2000" i="1" dirty="0" err="1">
                <a:solidFill>
                  <a:schemeClr val="accent1">
                    <a:lumMod val="75000"/>
                  </a:schemeClr>
                </a:solidFill>
                <a:latin typeface="Garamond" pitchFamily="18" charset="0"/>
              </a:rPr>
              <a:t>Elendil</a:t>
            </a:r>
            <a:r>
              <a:rPr lang="es-ES" sz="2000" i="1" dirty="0">
                <a:solidFill>
                  <a:schemeClr val="accent1">
                    <a:lumMod val="75000"/>
                  </a:schemeClr>
                </a:solidFill>
                <a:latin typeface="Garamond" pitchFamily="18" charset="0"/>
              </a:rPr>
              <a:t> con que </a:t>
            </a:r>
            <a:r>
              <a:rPr lang="es-ES" sz="2000" i="1" dirty="0" err="1">
                <a:solidFill>
                  <a:schemeClr val="accent1">
                    <a:lumMod val="75000"/>
                  </a:schemeClr>
                </a:solidFill>
                <a:latin typeface="Garamond" pitchFamily="18" charset="0"/>
              </a:rPr>
              <a:t>Isildur</a:t>
            </a:r>
            <a:r>
              <a:rPr lang="es-ES" sz="2000" i="1" dirty="0">
                <a:solidFill>
                  <a:schemeClr val="accent1">
                    <a:lumMod val="75000"/>
                  </a:schemeClr>
                </a:solidFill>
                <a:latin typeface="Garamond" pitchFamily="18" charset="0"/>
              </a:rPr>
              <a:t> cortó el dedo de </a:t>
            </a:r>
            <a:r>
              <a:rPr lang="es-ES" sz="2000" i="1" dirty="0" err="1" smtClean="0">
                <a:solidFill>
                  <a:schemeClr val="accent1">
                    <a:lumMod val="75000"/>
                  </a:schemeClr>
                </a:solidFill>
                <a:latin typeface="Garamond" pitchFamily="18" charset="0"/>
              </a:rPr>
              <a:t>Sauron</a:t>
            </a:r>
            <a:r>
              <a:rPr lang="es-ES" sz="2000" i="1"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p>
          <a:p>
            <a:pPr marL="201613" indent="-201613">
              <a:spcBef>
                <a:spcPts val="12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Nota: Cuando los apellidos tienen preposición, o preposición y artículo, se 				    escriben con minúscula si van acompañados del respectivo nombre de pila 				    (</a:t>
            </a:r>
            <a:r>
              <a:rPr lang="es-MX" sz="2000" b="1" i="1" dirty="0" smtClean="0">
                <a:solidFill>
                  <a:srgbClr val="E3440E"/>
                </a:solidFill>
                <a:latin typeface="Garamond" pitchFamily="18" charset="0"/>
              </a:rPr>
              <a:t>H</a:t>
            </a:r>
            <a:r>
              <a:rPr lang="es-MX" sz="2000" i="1" dirty="0" smtClean="0">
                <a:solidFill>
                  <a:schemeClr val="accent1">
                    <a:lumMod val="75000"/>
                  </a:schemeClr>
                </a:solidFill>
                <a:latin typeface="Garamond" pitchFamily="18" charset="0"/>
              </a:rPr>
              <a:t>umberto de la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alle </a:t>
            </a:r>
            <a:r>
              <a:rPr lang="es-MX" sz="2000" b="1" i="1" dirty="0" err="1" smtClean="0">
                <a:solidFill>
                  <a:srgbClr val="E3440E"/>
                </a:solidFill>
                <a:latin typeface="Garamond" pitchFamily="18" charset="0"/>
              </a:rPr>
              <a:t>L</a:t>
            </a:r>
            <a:r>
              <a:rPr lang="es-MX" sz="2000" i="1" dirty="0" err="1" smtClean="0">
                <a:solidFill>
                  <a:schemeClr val="accent1">
                    <a:lumMod val="75000"/>
                  </a:schemeClr>
                </a:solidFill>
                <a:latin typeface="Garamond" pitchFamily="18" charset="0"/>
              </a:rPr>
              <a:t>ombana</a:t>
            </a:r>
            <a:r>
              <a:rPr lang="es-MX" sz="2000" dirty="0" smtClean="0">
                <a:solidFill>
                  <a:schemeClr val="accent1">
                    <a:lumMod val="75000"/>
                  </a:schemeClr>
                </a:solidFill>
                <a:latin typeface="Garamond" pitchFamily="18" charset="0"/>
              </a:rPr>
              <a:t>), y en mayúscula si se omite éste (</a:t>
            </a:r>
            <a:r>
              <a:rPr lang="es-MX" sz="2000" b="1" i="1" dirty="0" smtClean="0">
                <a:solidFill>
                  <a:srgbClr val="E3440E"/>
                </a:solidFill>
                <a:latin typeface="Garamond" pitchFamily="18" charset="0"/>
              </a:rPr>
              <a:t>D</a:t>
            </a:r>
            <a:r>
              <a:rPr lang="es-MX" sz="2000" i="1" dirty="0" smtClean="0">
                <a:solidFill>
                  <a:schemeClr val="accent1">
                    <a:lumMod val="75000"/>
                  </a:schemeClr>
                </a:solidFill>
                <a:latin typeface="Garamond" pitchFamily="18" charset="0"/>
              </a:rPr>
              <a:t>e </a:t>
            </a:r>
            <a:r>
              <a:rPr lang="es-MX" sz="2000" i="1" dirty="0">
                <a:solidFill>
                  <a:schemeClr val="accent1">
                    <a:lumMod val="75000"/>
                  </a:schemeClr>
                </a:solidFill>
                <a:latin typeface="Garamond" pitchFamily="18" charset="0"/>
              </a:rPr>
              <a:t>la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alle     			     </a:t>
            </a:r>
            <a:r>
              <a:rPr lang="es-MX" sz="2000" b="1" i="1" dirty="0" err="1" smtClean="0">
                <a:solidFill>
                  <a:srgbClr val="E3440E"/>
                </a:solidFill>
                <a:latin typeface="Garamond" pitchFamily="18" charset="0"/>
              </a:rPr>
              <a:t>L</a:t>
            </a:r>
            <a:r>
              <a:rPr lang="es-MX" sz="2000" i="1" dirty="0" err="1" smtClean="0">
                <a:solidFill>
                  <a:schemeClr val="accent1">
                    <a:lumMod val="75000"/>
                  </a:schemeClr>
                </a:solidFill>
                <a:latin typeface="Garamond" pitchFamily="18" charset="0"/>
              </a:rPr>
              <a:t>ombana</a:t>
            </a: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D</a:t>
            </a:r>
            <a:r>
              <a:rPr lang="es-MX" sz="2000" i="1" dirty="0" smtClean="0">
                <a:solidFill>
                  <a:schemeClr val="accent1">
                    <a:lumMod val="75000"/>
                  </a:schemeClr>
                </a:solidFill>
                <a:latin typeface="Garamond" pitchFamily="18" charset="0"/>
              </a:rPr>
              <a:t>e la </a:t>
            </a:r>
            <a:r>
              <a:rPr lang="es-MX" sz="2000" b="1" i="1" dirty="0" smtClean="0">
                <a:solidFill>
                  <a:srgbClr val="E3440E"/>
                </a:solidFill>
                <a:latin typeface="Garamond" pitchFamily="18" charset="0"/>
              </a:rPr>
              <a:t>R</a:t>
            </a:r>
            <a:r>
              <a:rPr lang="es-MX" sz="2000" i="1" dirty="0" smtClean="0">
                <a:solidFill>
                  <a:schemeClr val="accent1">
                    <a:lumMod val="75000"/>
                  </a:schemeClr>
                </a:solidFill>
                <a:latin typeface="Garamond" pitchFamily="18" charset="0"/>
              </a:rPr>
              <a:t>úa / </a:t>
            </a:r>
            <a:r>
              <a:rPr lang="es-MX" sz="2000" b="1" i="1" dirty="0" smtClean="0">
                <a:solidFill>
                  <a:srgbClr val="E3440E"/>
                </a:solidFill>
                <a:latin typeface="Garamond" pitchFamily="18" charset="0"/>
              </a:rPr>
              <a:t>D</a:t>
            </a:r>
            <a:r>
              <a:rPr lang="es-MX" sz="2000" i="1" dirty="0" smtClean="0">
                <a:solidFill>
                  <a:schemeClr val="accent1">
                    <a:lumMod val="75000"/>
                  </a:schemeClr>
                </a:solidFill>
                <a:latin typeface="Garamond" pitchFamily="18" charset="0"/>
              </a:rPr>
              <a:t>e </a:t>
            </a:r>
            <a:r>
              <a:rPr lang="es-MX" sz="2000" b="1" i="1" dirty="0" err="1" smtClean="0">
                <a:solidFill>
                  <a:srgbClr val="E3440E"/>
                </a:solidFill>
                <a:latin typeface="Garamond" pitchFamily="18" charset="0"/>
              </a:rPr>
              <a:t>B</a:t>
            </a:r>
            <a:r>
              <a:rPr lang="es-MX" sz="2000" i="1" dirty="0" err="1" smtClean="0">
                <a:solidFill>
                  <a:schemeClr val="accent1">
                    <a:lumMod val="75000"/>
                  </a:schemeClr>
                </a:solidFill>
                <a:latin typeface="Garamond" pitchFamily="18" charset="0"/>
              </a:rPr>
              <a:t>edout</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endParaRPr lang="es-MX" sz="2000" dirty="0">
              <a:solidFill>
                <a:schemeClr val="accent1">
                  <a:lumMod val="75000"/>
                </a:schemeClr>
              </a:solidFill>
              <a:latin typeface="Garamond" pitchFamily="18" charset="0"/>
            </a:endParaRPr>
          </a:p>
          <a:p>
            <a:pPr marL="201613" indent="-201613">
              <a:spcBef>
                <a:spcPts val="1200"/>
              </a:spcBef>
              <a:spcAft>
                <a:spcPts val="600"/>
              </a:spcAft>
            </a:pPr>
            <a:r>
              <a:rPr lang="es-MX" sz="2000" dirty="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763130" y="429243"/>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585507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05190" y="776145"/>
            <a:ext cx="9577136" cy="353943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1200"/>
              </a:spcBef>
              <a:spcAft>
                <a:spcPts val="600"/>
              </a:spcAft>
            </a:pPr>
            <a:r>
              <a:rPr lang="es-MX" sz="2000" b="1" dirty="0" smtClean="0">
                <a:solidFill>
                  <a:schemeClr val="accent1">
                    <a:lumMod val="75000"/>
                  </a:schemeClr>
                </a:solidFill>
                <a:latin typeface="Garamond" pitchFamily="18" charset="0"/>
              </a:rPr>
              <a:t>		      d.</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En los títulos, nombres o apodos que acompañan o califican de modo 				   constante a un nombre propio</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6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i="1" dirty="0">
                <a:solidFill>
                  <a:schemeClr val="accent1">
                    <a:lumMod val="75000"/>
                  </a:schemeClr>
                </a:solidFill>
                <a:latin typeface="Garamond" pitchFamily="18" charset="0"/>
              </a:rPr>
              <a:t>Le recé un rosario a </a:t>
            </a:r>
            <a:r>
              <a:rPr lang="es-MX" sz="2000" i="1" dirty="0" smtClean="0">
                <a:solidFill>
                  <a:schemeClr val="accent1">
                    <a:lumMod val="75000"/>
                  </a:schemeClr>
                </a:solidFill>
                <a:latin typeface="Garamond" pitchFamily="18" charset="0"/>
              </a:rPr>
              <a:t>la </a:t>
            </a:r>
            <a:r>
              <a:rPr lang="es-MX" sz="2000" b="1" i="1" dirty="0">
                <a:solidFill>
                  <a:srgbClr val="E3440E"/>
                </a:solidFill>
                <a:latin typeface="Garamond" pitchFamily="18" charset="0"/>
              </a:rPr>
              <a:t>V</a:t>
            </a:r>
            <a:r>
              <a:rPr lang="es-MX" sz="2000" i="1" dirty="0" smtClean="0">
                <a:solidFill>
                  <a:schemeClr val="accent1">
                    <a:lumMod val="75000"/>
                  </a:schemeClr>
                </a:solidFill>
                <a:latin typeface="Garamond" pitchFamily="18" charset="0"/>
              </a:rPr>
              <a:t>irgen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aría.</a:t>
            </a:r>
            <a:endParaRPr lang="es-MX" sz="2000" i="1" dirty="0">
              <a:solidFill>
                <a:schemeClr val="accent1">
                  <a:lumMod val="75000"/>
                </a:schemeClr>
              </a:solidFill>
              <a:latin typeface="Garamond" pitchFamily="18" charset="0"/>
            </a:endParaRPr>
          </a:p>
          <a:p>
            <a:pPr marL="201613" indent="-201613">
              <a:spcBef>
                <a:spcPts val="600"/>
              </a:spcBef>
              <a:spcAft>
                <a:spcPts val="600"/>
              </a:spcAft>
            </a:pPr>
            <a:r>
              <a:rPr lang="es-MX" sz="2000" i="1" dirty="0">
                <a:solidFill>
                  <a:schemeClr val="accent1">
                    <a:lumMod val="75000"/>
                  </a:schemeClr>
                </a:solidFill>
                <a:latin typeface="Garamond" pitchFamily="18" charset="0"/>
              </a:rPr>
              <a:t>                 Le doy gracias </a:t>
            </a:r>
            <a:r>
              <a:rPr lang="es-MX" sz="2000" i="1" dirty="0" smtClean="0">
                <a:solidFill>
                  <a:schemeClr val="accent1">
                    <a:lumMod val="75000"/>
                  </a:schemeClr>
                </a:solidFill>
                <a:latin typeface="Garamond" pitchFamily="18" charset="0"/>
              </a:rPr>
              <a:t>a </a:t>
            </a:r>
            <a:r>
              <a:rPr lang="es-MX" sz="2000" b="1" i="1" dirty="0">
                <a:solidFill>
                  <a:srgbClr val="E3440E"/>
                </a:solidFill>
                <a:latin typeface="Garamond" pitchFamily="18" charset="0"/>
              </a:rPr>
              <a:t>D</a:t>
            </a:r>
            <a:r>
              <a:rPr lang="es-MX" sz="2000" i="1" dirty="0" smtClean="0">
                <a:solidFill>
                  <a:schemeClr val="accent1">
                    <a:lumMod val="75000"/>
                  </a:schemeClr>
                </a:solidFill>
                <a:latin typeface="Garamond" pitchFamily="18" charset="0"/>
              </a:rPr>
              <a:t>ios </a:t>
            </a:r>
            <a:r>
              <a:rPr lang="es-MX" sz="2000" b="1" i="1" dirty="0" smtClean="0">
                <a:solidFill>
                  <a:srgbClr val="E3440E"/>
                </a:solidFill>
                <a:latin typeface="Garamond" pitchFamily="18" charset="0"/>
              </a:rPr>
              <a:t>T</a:t>
            </a:r>
            <a:r>
              <a:rPr lang="es-MX" sz="2000" i="1" dirty="0" smtClean="0">
                <a:solidFill>
                  <a:schemeClr val="accent1">
                    <a:lumMod val="75000"/>
                  </a:schemeClr>
                </a:solidFill>
                <a:latin typeface="Garamond" pitchFamily="18" charset="0"/>
              </a:rPr>
              <a:t>odopoderoso</a:t>
            </a:r>
            <a:r>
              <a:rPr lang="es-MX" sz="2000" i="1" dirty="0">
                <a:solidFill>
                  <a:schemeClr val="accent1">
                    <a:lumMod val="75000"/>
                  </a:schemeClr>
                </a:solidFill>
                <a:latin typeface="Garamond" pitchFamily="18" charset="0"/>
              </a:rPr>
              <a:t>. </a:t>
            </a:r>
          </a:p>
          <a:p>
            <a:pPr marL="201613" indent="-201613">
              <a:spcBef>
                <a:spcPts val="600"/>
              </a:spcBef>
              <a:spcAft>
                <a:spcPts val="600"/>
              </a:spcAft>
            </a:pPr>
            <a:r>
              <a:rPr lang="es-MX" sz="2000" i="1" dirty="0" smtClean="0">
                <a:solidFill>
                  <a:schemeClr val="accent1">
                    <a:lumMod val="75000"/>
                  </a:schemeClr>
                </a:solidFill>
                <a:latin typeface="Garamond" pitchFamily="18" charset="0"/>
              </a:rPr>
              <a:t>	              Mi </a:t>
            </a:r>
            <a:r>
              <a:rPr lang="es-MX" sz="2000" i="1" dirty="0">
                <a:solidFill>
                  <a:schemeClr val="accent1">
                    <a:lumMod val="75000"/>
                  </a:schemeClr>
                </a:solidFill>
                <a:latin typeface="Garamond" pitchFamily="18" charset="0"/>
              </a:rPr>
              <a:t>equipo es el </a:t>
            </a:r>
            <a:r>
              <a:rPr lang="es-MX" sz="2000" b="1" i="1" dirty="0">
                <a:solidFill>
                  <a:srgbClr val="E3440E"/>
                </a:solidFill>
                <a:latin typeface="Garamond" pitchFamily="18" charset="0"/>
              </a:rPr>
              <a:t>R</a:t>
            </a:r>
            <a:r>
              <a:rPr lang="es-MX" sz="2000" i="1" dirty="0">
                <a:solidFill>
                  <a:schemeClr val="accent1">
                    <a:lumMod val="75000"/>
                  </a:schemeClr>
                </a:solidFill>
                <a:latin typeface="Garamond" pitchFamily="18" charset="0"/>
              </a:rPr>
              <a:t>ojo </a:t>
            </a:r>
            <a:r>
              <a:rPr lang="es-MX" sz="2000" i="1" dirty="0" smtClean="0">
                <a:solidFill>
                  <a:schemeClr val="accent1">
                    <a:lumMod val="75000"/>
                  </a:schemeClr>
                </a:solidFill>
                <a:latin typeface="Garamond" pitchFamily="18" charset="0"/>
              </a:rPr>
              <a:t>[el </a:t>
            </a:r>
            <a:r>
              <a:rPr lang="es-MX" sz="2000" b="1" i="1" dirty="0" smtClean="0">
                <a:solidFill>
                  <a:srgbClr val="E3440E"/>
                </a:solidFill>
                <a:latin typeface="Garamond" pitchFamily="18" charset="0"/>
              </a:rPr>
              <a:t>V</a:t>
            </a:r>
            <a:r>
              <a:rPr lang="es-MX" sz="2000" i="1" dirty="0" smtClean="0">
                <a:solidFill>
                  <a:schemeClr val="accent1">
                    <a:lumMod val="75000"/>
                  </a:schemeClr>
                </a:solidFill>
                <a:latin typeface="Garamond" pitchFamily="18" charset="0"/>
              </a:rPr>
              <a:t>erde/] de </a:t>
            </a:r>
            <a:r>
              <a:rPr lang="es-MX" sz="2000" i="1" dirty="0">
                <a:solidFill>
                  <a:schemeClr val="accent1">
                    <a:lumMod val="75000"/>
                  </a:schemeClr>
                </a:solidFill>
                <a:latin typeface="Garamond" pitchFamily="18" charset="0"/>
              </a:rPr>
              <a:t>la </a:t>
            </a:r>
            <a:r>
              <a:rPr lang="es-MX" sz="2000" b="1" i="1" dirty="0" smtClean="0">
                <a:solidFill>
                  <a:srgbClr val="E3440E"/>
                </a:solidFill>
                <a:latin typeface="Garamond" pitchFamily="18" charset="0"/>
              </a:rPr>
              <a:t>M</a:t>
            </a:r>
            <a:r>
              <a:rPr lang="es-MX" sz="2000" i="1" dirty="0" smtClean="0">
                <a:solidFill>
                  <a:schemeClr val="accent1">
                    <a:lumMod val="75000"/>
                  </a:schemeClr>
                </a:solidFill>
                <a:latin typeface="Garamond" pitchFamily="18" charset="0"/>
              </a:rPr>
              <a:t>ontaña.</a:t>
            </a:r>
            <a:endParaRPr lang="es-MX" sz="2000" i="1" dirty="0">
              <a:solidFill>
                <a:schemeClr val="accent1">
                  <a:lumMod val="75000"/>
                </a:schemeClr>
              </a:solidFill>
              <a:latin typeface="Garamond" pitchFamily="18" charset="0"/>
            </a:endParaRPr>
          </a:p>
          <a:p>
            <a:pPr marL="201613" indent="-201613">
              <a:spcBef>
                <a:spcPts val="6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Carlos, «el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ibe» Valderrama</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p>
          <a:p>
            <a:pPr marL="201613" indent="-201613">
              <a:spcBef>
                <a:spcPts val="6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i="1" dirty="0" err="1" smtClean="0">
                <a:solidFill>
                  <a:schemeClr val="accent1">
                    <a:lumMod val="75000"/>
                  </a:schemeClr>
                </a:solidFill>
                <a:latin typeface="Garamond" pitchFamily="18" charset="0"/>
              </a:rPr>
              <a:t>Radamel</a:t>
            </a:r>
            <a:r>
              <a:rPr lang="es-MX" sz="2000" i="1" dirty="0" smtClean="0">
                <a:solidFill>
                  <a:schemeClr val="accent1">
                    <a:lumMod val="75000"/>
                  </a:schemeClr>
                </a:solidFill>
                <a:latin typeface="Garamond" pitchFamily="18" charset="0"/>
              </a:rPr>
              <a:t> </a:t>
            </a:r>
            <a:r>
              <a:rPr lang="es-MX" sz="2000" i="1" dirty="0" err="1" smtClean="0">
                <a:solidFill>
                  <a:schemeClr val="accent1">
                    <a:lumMod val="75000"/>
                  </a:schemeClr>
                </a:solidFill>
                <a:latin typeface="Garamond" pitchFamily="18" charset="0"/>
              </a:rPr>
              <a:t>Falcao</a:t>
            </a:r>
            <a:r>
              <a:rPr lang="es-MX" sz="2000" i="1" dirty="0" smtClean="0">
                <a:solidFill>
                  <a:schemeClr val="accent1">
                    <a:lumMod val="75000"/>
                  </a:schemeClr>
                </a:solidFill>
                <a:latin typeface="Garamond" pitchFamily="18" charset="0"/>
              </a:rPr>
              <a:t> «el </a:t>
            </a:r>
            <a:r>
              <a:rPr lang="es-MX" sz="2000" b="1" i="1" dirty="0">
                <a:solidFill>
                  <a:srgbClr val="E3440E"/>
                </a:solidFill>
                <a:latin typeface="Garamond" pitchFamily="18" charset="0"/>
              </a:rPr>
              <a:t>T</a:t>
            </a:r>
            <a:r>
              <a:rPr lang="es-MX" sz="2000" i="1" dirty="0" smtClean="0">
                <a:solidFill>
                  <a:schemeClr val="accent1">
                    <a:lumMod val="75000"/>
                  </a:schemeClr>
                </a:solidFill>
                <a:latin typeface="Garamond" pitchFamily="18" charset="0"/>
              </a:rPr>
              <a:t>igre» García.</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763130" y="394074"/>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387252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4866" y="24797"/>
            <a:ext cx="9659379" cy="6360716"/>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800"/>
              </a:spcBef>
              <a:spcAft>
                <a:spcPts val="400"/>
              </a:spcAft>
            </a:pPr>
            <a:r>
              <a:rPr lang="es-MX" sz="2000" b="1" dirty="0" smtClean="0">
                <a:solidFill>
                  <a:schemeClr val="accent1">
                    <a:lumMod val="75000"/>
                  </a:schemeClr>
                </a:solidFill>
                <a:latin typeface="Garamond" pitchFamily="18" charset="0"/>
              </a:rPr>
              <a:t>		      e.</a:t>
            </a:r>
            <a:r>
              <a:rPr lang="es-MX" sz="2000"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En los nombres propios geográficos</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Á</a:t>
            </a:r>
            <a:r>
              <a:rPr lang="es-MX" sz="2000" i="1" dirty="0" smtClean="0">
                <a:solidFill>
                  <a:schemeClr val="accent1">
                    <a:lumMod val="75000"/>
                  </a:schemeClr>
                </a:solidFill>
                <a:latin typeface="Garamond" pitchFamily="18" charset="0"/>
              </a:rPr>
              <a:t>frica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mérica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ntioquia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R</a:t>
            </a:r>
            <a:r>
              <a:rPr lang="es-MX" sz="2000" i="1" dirty="0" smtClean="0">
                <a:solidFill>
                  <a:schemeClr val="accent1">
                    <a:lumMod val="75000"/>
                  </a:schemeClr>
                </a:solidFill>
                <a:latin typeface="Garamond" pitchFamily="18" charset="0"/>
              </a:rPr>
              <a:t>isaralda,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rmenia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edellín, </a:t>
            </a:r>
            <a:r>
              <a:rPr lang="es-MX" sz="2000" b="1" i="1" dirty="0" smtClean="0">
                <a:solidFill>
                  <a:srgbClr val="E3440E"/>
                </a:solidFill>
                <a:latin typeface="Garamond" pitchFamily="18" charset="0"/>
              </a:rPr>
              <a:t>M</a:t>
            </a:r>
            <a:r>
              <a:rPr lang="es-MX" sz="2000" i="1" dirty="0" smtClean="0">
                <a:solidFill>
                  <a:schemeClr val="accent1">
                    <a:lumMod val="75000"/>
                  </a:schemeClr>
                </a:solidFill>
                <a:latin typeface="Garamond" pitchFamily="18" charset="0"/>
              </a:rPr>
              <a:t>anizales</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la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mazonía</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a:solidFill>
                  <a:srgbClr val="E3440E"/>
                </a:solidFill>
                <a:latin typeface="Garamond" pitchFamily="18" charset="0"/>
              </a:rPr>
              <a:t>O</a:t>
            </a:r>
            <a:r>
              <a:rPr lang="es-MX" sz="2000" i="1" dirty="0" smtClean="0">
                <a:solidFill>
                  <a:schemeClr val="accent1">
                    <a:lumMod val="75000"/>
                  </a:schemeClr>
                </a:solidFill>
                <a:latin typeface="Garamond" pitchFamily="18" charset="0"/>
              </a:rPr>
              <a:t>rinoco</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los </a:t>
            </a:r>
            <a:r>
              <a:rPr lang="es-MX" sz="2000" b="1" i="1" dirty="0" smtClean="0">
                <a:solidFill>
                  <a:srgbClr val="E3440E"/>
                </a:solidFill>
                <a:latin typeface="Garamond" pitchFamily="18" charset="0"/>
              </a:rPr>
              <a:t>A</a:t>
            </a:r>
            <a:r>
              <a:rPr lang="es-MX" sz="2000" i="1" dirty="0" smtClean="0">
                <a:solidFill>
                  <a:schemeClr val="accent1">
                    <a:lumMod val="75000"/>
                  </a:schemeClr>
                </a:solidFill>
                <a:latin typeface="Garamond" pitchFamily="18" charset="0"/>
              </a:rPr>
              <a:t>ndes</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tlántico</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aribe</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acífico.</a:t>
            </a:r>
            <a:r>
              <a:rPr lang="es-MX" sz="2000" dirty="0" smtClean="0">
                <a:solidFill>
                  <a:schemeClr val="accent1">
                    <a:lumMod val="75000"/>
                  </a:schemeClr>
                </a:solidFill>
                <a:latin typeface="Garamond" pitchFamily="18" charset="0"/>
              </a:rPr>
              <a:t> </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Nótese que en los casos en los que la región geográfica</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está acompañada</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de un artículo 		este va siempre en minúscula, salvo cuando hace parte del nombre oficial de un país o 	       de un municipio, corregimiento y/o ciudad:</a:t>
            </a:r>
          </a:p>
          <a:p>
            <a:pPr marL="201613" indent="-201613">
              <a:spcBef>
                <a:spcPts val="600"/>
              </a:spcBef>
              <a:spcAft>
                <a:spcPts val="400"/>
              </a:spcAft>
            </a:pP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 </a:t>
            </a:r>
            <a:r>
              <a:rPr lang="es-MX" sz="2000" b="1" i="1" dirty="0">
                <a:solidFill>
                  <a:srgbClr val="E3440E"/>
                </a:solidFill>
                <a:latin typeface="Garamond" pitchFamily="18" charset="0"/>
              </a:rPr>
              <a:t>H</a:t>
            </a:r>
            <a:r>
              <a:rPr lang="es-MX" sz="2000" i="1" dirty="0" smtClean="0">
                <a:solidFill>
                  <a:schemeClr val="accent1">
                    <a:lumMod val="75000"/>
                  </a:schemeClr>
                </a:solidFill>
                <a:latin typeface="Garamond" pitchFamily="18" charset="0"/>
              </a:rPr>
              <a:t>abana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as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almas</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 </a:t>
            </a:r>
            <a:r>
              <a:rPr lang="es-MX" sz="2000" b="1" i="1" dirty="0">
                <a:solidFill>
                  <a:srgbClr val="E3440E"/>
                </a:solidFill>
                <a:latin typeface="Garamond" pitchFamily="18" charset="0"/>
              </a:rPr>
              <a:t>T</a:t>
            </a:r>
            <a:r>
              <a:rPr lang="es-MX" sz="2000" i="1" dirty="0" smtClean="0">
                <a:solidFill>
                  <a:schemeClr val="accent1">
                    <a:lumMod val="75000"/>
                  </a:schemeClr>
                </a:solidFill>
                <a:latin typeface="Garamond" pitchFamily="18" charset="0"/>
              </a:rPr>
              <a:t>ebaida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a:solidFill>
                  <a:srgbClr val="E3440E"/>
                </a:solidFill>
                <a:latin typeface="Garamond" pitchFamily="18" charset="0"/>
              </a:rPr>
              <a:t>S</a:t>
            </a:r>
            <a:r>
              <a:rPr lang="es-MX" sz="2000" i="1" dirty="0" smtClean="0">
                <a:solidFill>
                  <a:schemeClr val="accent1">
                    <a:lumMod val="75000"/>
                  </a:schemeClr>
                </a:solidFill>
                <a:latin typeface="Garamond" pitchFamily="18" charset="0"/>
              </a:rPr>
              <a:t>alvador</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strella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a:solidFill>
                  <a:schemeClr val="accent1">
                    <a:lumMod val="75000"/>
                  </a:schemeClr>
                </a:solidFill>
                <a:latin typeface="Garamond" pitchFamily="18" charset="0"/>
              </a:rPr>
              <a:t>l </a:t>
            </a:r>
            <a:r>
              <a:rPr lang="es-MX" sz="2000" b="1" i="1" dirty="0">
                <a:solidFill>
                  <a:srgbClr val="E3440E"/>
                </a:solidFill>
                <a:latin typeface="Garamond" pitchFamily="18" charset="0"/>
              </a:rPr>
              <a:t>R</a:t>
            </a:r>
            <a:r>
              <a:rPr lang="es-MX" sz="2000" i="1" dirty="0">
                <a:solidFill>
                  <a:schemeClr val="accent1">
                    <a:lumMod val="75000"/>
                  </a:schemeClr>
                </a:solidFill>
                <a:latin typeface="Garamond" pitchFamily="18" charset="0"/>
              </a:rPr>
              <a:t>etiro</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intada</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Los sustantivos que acompañan a los nombres propios geográficos también van en   	       minúscula (</a:t>
            </a:r>
            <a:r>
              <a:rPr lang="es-MX" sz="2000" i="1" dirty="0" smtClean="0">
                <a:solidFill>
                  <a:schemeClr val="accent1">
                    <a:lumMod val="75000"/>
                  </a:schemeClr>
                </a:solidFill>
                <a:latin typeface="Garamond" pitchFamily="18" charset="0"/>
              </a:rPr>
              <a:t>ciudad de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anamá, bahía de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artagena,</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mar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aribe, océano </a:t>
            </a:r>
            <a:r>
              <a:rPr lang="es-MX" sz="2000" b="1" i="1" dirty="0" smtClean="0">
                <a:solidFill>
                  <a:srgbClr val="E3440E"/>
                </a:solidFill>
                <a:latin typeface="Garamond" pitchFamily="18" charset="0"/>
              </a:rPr>
              <a:t>P</a:t>
            </a:r>
            <a:r>
              <a:rPr lang="es-MX" sz="2000" i="1" dirty="0" smtClean="0">
                <a:solidFill>
                  <a:schemeClr val="accent1">
                    <a:lumMod val="75000"/>
                  </a:schemeClr>
                </a:solidFill>
                <a:latin typeface="Garamond" pitchFamily="18" charset="0"/>
              </a:rPr>
              <a:t>acífico, cordillera de los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ndes</a:t>
            </a:r>
            <a:r>
              <a:rPr lang="es-MX" sz="2000" dirty="0" smtClean="0">
                <a:solidFill>
                  <a:schemeClr val="accent1">
                    <a:lumMod val="75000"/>
                  </a:schemeClr>
                </a:solidFill>
                <a:latin typeface="Garamond" pitchFamily="18" charset="0"/>
              </a:rPr>
              <a:t>), excepto cuando están integrados al nombre:</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G</a:t>
            </a:r>
            <a:r>
              <a:rPr lang="es-MX" sz="2000" i="1" dirty="0" smtClean="0">
                <a:solidFill>
                  <a:schemeClr val="accent1">
                    <a:lumMod val="75000"/>
                  </a:schemeClr>
                </a:solidFill>
                <a:latin typeface="Garamond" pitchFamily="18" charset="0"/>
              </a:rPr>
              <a:t>olfo de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orrosquillo</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nsenada de </a:t>
            </a:r>
            <a:r>
              <a:rPr lang="es-MX" sz="2000" b="1" i="1" dirty="0">
                <a:solidFill>
                  <a:srgbClr val="E3440E"/>
                </a:solidFill>
                <a:latin typeface="Garamond" pitchFamily="18" charset="0"/>
              </a:rPr>
              <a:t>U</a:t>
            </a:r>
            <a:r>
              <a:rPr lang="es-MX" sz="2000" i="1" dirty="0" smtClean="0">
                <a:solidFill>
                  <a:schemeClr val="accent1">
                    <a:lumMod val="75000"/>
                  </a:schemeClr>
                </a:solidFill>
                <a:latin typeface="Garamond" pitchFamily="18" charset="0"/>
              </a:rPr>
              <a:t>tría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S</a:t>
            </a:r>
            <a:r>
              <a:rPr lang="es-MX" sz="2000" i="1" dirty="0" smtClean="0">
                <a:solidFill>
                  <a:schemeClr val="accent1">
                    <a:lumMod val="75000"/>
                  </a:schemeClr>
                </a:solidFill>
                <a:latin typeface="Garamond" pitchFamily="18" charset="0"/>
              </a:rPr>
              <a:t>ierra </a:t>
            </a:r>
            <a:r>
              <a:rPr lang="es-MX" sz="2000" b="1" i="1" dirty="0">
                <a:solidFill>
                  <a:srgbClr val="E3440E"/>
                </a:solidFill>
                <a:latin typeface="Garamond" pitchFamily="18" charset="0"/>
              </a:rPr>
              <a:t>N</a:t>
            </a:r>
            <a:r>
              <a:rPr lang="es-MX" sz="2000" i="1" dirty="0" smtClean="0">
                <a:solidFill>
                  <a:schemeClr val="accent1">
                    <a:lumMod val="75000"/>
                  </a:schemeClr>
                </a:solidFill>
                <a:latin typeface="Garamond" pitchFamily="18" charset="0"/>
              </a:rPr>
              <a:t>evada de </a:t>
            </a:r>
            <a:r>
              <a:rPr lang="es-MX" sz="2000" b="1" i="1" dirty="0">
                <a:solidFill>
                  <a:srgbClr val="E3440E"/>
                </a:solidFill>
                <a:latin typeface="Garamond" pitchFamily="18" charset="0"/>
              </a:rPr>
              <a:t>S</a:t>
            </a:r>
            <a:r>
              <a:rPr lang="es-MX" sz="2000" i="1" dirty="0" smtClean="0">
                <a:solidFill>
                  <a:schemeClr val="accent1">
                    <a:lumMod val="75000"/>
                  </a:schemeClr>
                </a:solidFill>
                <a:latin typeface="Garamond" pitchFamily="18" charset="0"/>
              </a:rPr>
              <a:t>anta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arta</a:t>
            </a:r>
            <a:r>
              <a:rPr lang="es-MX" sz="2000"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V</a:t>
            </a:r>
            <a:r>
              <a:rPr lang="es-MX" sz="2000" i="1" dirty="0" smtClean="0">
                <a:solidFill>
                  <a:schemeClr val="accent1">
                    <a:lumMod val="75000"/>
                  </a:schemeClr>
                </a:solidFill>
                <a:latin typeface="Garamond" pitchFamily="18" charset="0"/>
              </a:rPr>
              <a:t>alle de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burrá</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Por </a:t>
            </a:r>
            <a:r>
              <a:rPr lang="es-MX" sz="2000" dirty="0">
                <a:solidFill>
                  <a:schemeClr val="accent1">
                    <a:lumMod val="75000"/>
                  </a:schemeClr>
                </a:solidFill>
                <a:latin typeface="Garamond" pitchFamily="18" charset="0"/>
              </a:rPr>
              <a:t>último, se escriben con mayúscula los sustantivos y adjetivos que forman parte de 	       áreas geográficas mayores </a:t>
            </a:r>
            <a:r>
              <a:rPr lang="es-MX" sz="2000" dirty="0" smtClean="0">
                <a:solidFill>
                  <a:schemeClr val="accent1">
                    <a:lumMod val="75000"/>
                  </a:schemeClr>
                </a:solidFill>
                <a:latin typeface="Garamond" pitchFamily="18" charset="0"/>
              </a:rPr>
              <a:t>tales como </a:t>
            </a:r>
            <a:r>
              <a:rPr lang="es-MX" sz="2000" b="1" i="1" dirty="0">
                <a:solidFill>
                  <a:srgbClr val="E3440E"/>
                </a:solidFill>
                <a:latin typeface="Garamond" pitchFamily="18" charset="0"/>
              </a:rPr>
              <a:t>A</a:t>
            </a:r>
            <a:r>
              <a:rPr lang="es-MX" sz="2000" i="1" dirty="0">
                <a:solidFill>
                  <a:schemeClr val="accent1">
                    <a:lumMod val="75000"/>
                  </a:schemeClr>
                </a:solidFill>
                <a:latin typeface="Garamond" pitchFamily="18" charset="0"/>
              </a:rPr>
              <a:t>mérica </a:t>
            </a:r>
            <a:r>
              <a:rPr lang="es-MX" sz="2000" b="1" i="1" dirty="0">
                <a:solidFill>
                  <a:srgbClr val="E3440E"/>
                </a:solidFill>
                <a:latin typeface="Garamond" pitchFamily="18" charset="0"/>
              </a:rPr>
              <a:t>L</a:t>
            </a:r>
            <a:r>
              <a:rPr lang="es-MX" sz="2000" i="1" dirty="0">
                <a:solidFill>
                  <a:schemeClr val="accent1">
                    <a:lumMod val="75000"/>
                  </a:schemeClr>
                </a:solidFill>
                <a:latin typeface="Garamond" pitchFamily="18" charset="0"/>
              </a:rPr>
              <a:t>atina, </a:t>
            </a:r>
            <a:r>
              <a:rPr lang="es-MX" sz="2000" b="1" i="1" dirty="0" smtClean="0">
                <a:solidFill>
                  <a:srgbClr val="E3440E"/>
                </a:solidFill>
                <a:latin typeface="Garamond" pitchFamily="18" charset="0"/>
              </a:rPr>
              <a:t>O</a:t>
            </a:r>
            <a:r>
              <a:rPr lang="es-MX" sz="2000" i="1" dirty="0" smtClean="0">
                <a:solidFill>
                  <a:schemeClr val="accent1">
                    <a:lumMod val="75000"/>
                  </a:schemeClr>
                </a:solidFill>
                <a:latin typeface="Garamond" pitchFamily="18" charset="0"/>
              </a:rPr>
              <a:t>ccidente,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ono </a:t>
            </a:r>
            <a:r>
              <a:rPr lang="es-MX" sz="2000" b="1" i="1" dirty="0">
                <a:solidFill>
                  <a:srgbClr val="E3440E"/>
                </a:solidFill>
                <a:latin typeface="Garamond" pitchFamily="18" charset="0"/>
              </a:rPr>
              <a:t>S</a:t>
            </a:r>
            <a:r>
              <a:rPr lang="es-MX" sz="2000" i="1" dirty="0" smtClean="0">
                <a:solidFill>
                  <a:schemeClr val="accent1">
                    <a:lumMod val="75000"/>
                  </a:schemeClr>
                </a:solidFill>
                <a:latin typeface="Garamond" pitchFamily="18" charset="0"/>
              </a:rPr>
              <a:t>ur, </a:t>
            </a:r>
            <a:r>
              <a:rPr lang="es-MX" sz="2000" b="1" i="1" dirty="0">
                <a:solidFill>
                  <a:srgbClr val="E3440E"/>
                </a:solidFill>
                <a:latin typeface="Garamond" pitchFamily="18" charset="0"/>
              </a:rPr>
              <a:t>O</a:t>
            </a:r>
            <a:r>
              <a:rPr lang="es-MX" sz="2000" i="1" dirty="0" smtClean="0">
                <a:solidFill>
                  <a:schemeClr val="accent1">
                    <a:lumMod val="75000"/>
                  </a:schemeClr>
                </a:solidFill>
                <a:latin typeface="Garamond" pitchFamily="18" charset="0"/>
              </a:rPr>
              <a:t>riente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edio.    </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400"/>
              </a:spcBef>
              <a:spcAft>
                <a:spcPts val="2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Nota: En los nombres de vías y espacios urbanos solo se escriben con mayúscula los 	 </a:t>
            </a: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respectivos nombres propios:</a:t>
            </a:r>
          </a:p>
          <a:p>
            <a:pPr marL="201613" indent="-201613">
              <a:spcBef>
                <a:spcPts val="600"/>
              </a:spcBef>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La avenida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smtClean="0">
                <a:solidFill>
                  <a:srgbClr val="E3440E"/>
                </a:solidFill>
                <a:latin typeface="Garamond" pitchFamily="18" charset="0"/>
              </a:rPr>
              <a:t>P</a:t>
            </a:r>
            <a:r>
              <a:rPr lang="es-MX" sz="2000" i="1" dirty="0" smtClean="0">
                <a:solidFill>
                  <a:schemeClr val="accent1">
                    <a:lumMod val="75000"/>
                  </a:schemeClr>
                </a:solidFill>
                <a:latin typeface="Garamond" pitchFamily="18" charset="0"/>
              </a:rPr>
              <a:t>oblado/</a:t>
            </a:r>
            <a:r>
              <a:rPr lang="es-MX" sz="2000" b="1" i="1" dirty="0" smtClean="0">
                <a:solidFill>
                  <a:srgbClr val="E3440E"/>
                </a:solidFill>
                <a:latin typeface="Garamond" pitchFamily="18" charset="0"/>
              </a:rPr>
              <a:t>L</a:t>
            </a:r>
            <a:r>
              <a:rPr lang="es-MX" sz="2000" i="1" dirty="0" smtClean="0">
                <a:solidFill>
                  <a:schemeClr val="accent1">
                    <a:lumMod val="75000"/>
                  </a:schemeClr>
                </a:solidFill>
                <a:latin typeface="Garamond" pitchFamily="18" charset="0"/>
              </a:rPr>
              <a:t>as </a:t>
            </a:r>
            <a:r>
              <a:rPr lang="es-MX" sz="2000" b="1" i="1" dirty="0">
                <a:solidFill>
                  <a:srgbClr val="E3440E"/>
                </a:solidFill>
                <a:latin typeface="Garamond" pitchFamily="18" charset="0"/>
              </a:rPr>
              <a:t>V</a:t>
            </a:r>
            <a:r>
              <a:rPr lang="es-MX" sz="2000" i="1" dirty="0" smtClean="0">
                <a:solidFill>
                  <a:schemeClr val="accent1">
                    <a:lumMod val="75000"/>
                  </a:schemeClr>
                </a:solidFill>
                <a:latin typeface="Garamond" pitchFamily="18" charset="0"/>
              </a:rPr>
              <a:t>egas, avenida </a:t>
            </a:r>
            <a:r>
              <a:rPr lang="es-MX" sz="2000" b="1" i="1" dirty="0" err="1">
                <a:solidFill>
                  <a:srgbClr val="E3440E"/>
                </a:solidFill>
                <a:latin typeface="Garamond" pitchFamily="18" charset="0"/>
              </a:rPr>
              <a:t>N</a:t>
            </a:r>
            <a:r>
              <a:rPr lang="es-MX" sz="2000" i="1" dirty="0" err="1" smtClean="0">
                <a:solidFill>
                  <a:schemeClr val="accent1">
                    <a:lumMod val="75000"/>
                  </a:schemeClr>
                </a:solidFill>
                <a:latin typeface="Garamond" pitchFamily="18" charset="0"/>
              </a:rPr>
              <a:t>utibara</a:t>
            </a:r>
            <a:r>
              <a:rPr lang="es-MX" sz="2000" i="1" dirty="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calle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olombia, carrera </a:t>
            </a:r>
            <a:r>
              <a:rPr lang="es-MX" sz="2000" b="1" i="1" dirty="0" err="1">
                <a:solidFill>
                  <a:srgbClr val="E3440E"/>
                </a:solidFill>
                <a:latin typeface="Garamond" pitchFamily="18" charset="0"/>
              </a:rPr>
              <a:t>P</a:t>
            </a:r>
            <a:r>
              <a:rPr lang="es-MX" sz="2000" i="1" dirty="0" err="1" smtClean="0">
                <a:solidFill>
                  <a:schemeClr val="accent1">
                    <a:lumMod val="75000"/>
                  </a:schemeClr>
                </a:solidFill>
                <a:latin typeface="Garamond" pitchFamily="18" charset="0"/>
              </a:rPr>
              <a:t>alacé</a:t>
            </a:r>
            <a:r>
              <a:rPr lang="es-MX" sz="2000" i="1" dirty="0" smtClean="0">
                <a:solidFill>
                  <a:schemeClr val="accent1">
                    <a:lumMod val="75000"/>
                  </a:schemeClr>
                </a:solidFill>
                <a:latin typeface="Garamond" pitchFamily="18" charset="0"/>
              </a:rPr>
              <a:t>, circular 1.ª,      	  	plaza de </a:t>
            </a:r>
            <a:r>
              <a:rPr lang="es-MX" sz="2000" b="1" i="1" dirty="0" err="1">
                <a:solidFill>
                  <a:srgbClr val="E3440E"/>
                </a:solidFill>
                <a:latin typeface="Garamond" pitchFamily="18" charset="0"/>
              </a:rPr>
              <a:t>B</a:t>
            </a:r>
            <a:r>
              <a:rPr lang="es-MX" sz="2000" i="1" dirty="0" err="1" smtClean="0">
                <a:solidFill>
                  <a:schemeClr val="accent1">
                    <a:lumMod val="75000"/>
                  </a:schemeClr>
                </a:solidFill>
                <a:latin typeface="Garamond" pitchFamily="18" charset="0"/>
              </a:rPr>
              <a:t>errío</a:t>
            </a:r>
            <a:r>
              <a:rPr lang="es-MX" sz="2000" i="1" dirty="0" smtClean="0">
                <a:solidFill>
                  <a:schemeClr val="accent1">
                    <a:lumMod val="75000"/>
                  </a:schemeClr>
                </a:solidFill>
                <a:latin typeface="Garamond" pitchFamily="18" charset="0"/>
              </a:rPr>
              <a:t> / plaza de </a:t>
            </a:r>
            <a:r>
              <a:rPr lang="es-MX" sz="2000" b="1" i="1" dirty="0">
                <a:solidFill>
                  <a:srgbClr val="E3440E"/>
                </a:solidFill>
                <a:latin typeface="Garamond" pitchFamily="18" charset="0"/>
              </a:rPr>
              <a:t>B</a:t>
            </a:r>
            <a:r>
              <a:rPr lang="es-MX" sz="2000" i="1" dirty="0" smtClean="0">
                <a:solidFill>
                  <a:schemeClr val="accent1">
                    <a:lumMod val="75000"/>
                  </a:schemeClr>
                </a:solidFill>
                <a:latin typeface="Garamond" pitchFamily="18" charset="0"/>
              </a:rPr>
              <a:t>olívar, glorieta de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a </a:t>
            </a:r>
            <a:r>
              <a:rPr lang="es-MX" sz="2000" b="1" i="1" dirty="0" err="1">
                <a:solidFill>
                  <a:srgbClr val="E3440E"/>
                </a:solidFill>
                <a:latin typeface="Garamond" pitchFamily="18" charset="0"/>
              </a:rPr>
              <a:t>A</a:t>
            </a:r>
            <a:r>
              <a:rPr lang="es-MX" sz="2000" i="1" dirty="0" err="1" smtClean="0">
                <a:solidFill>
                  <a:schemeClr val="accent1">
                    <a:lumMod val="75000"/>
                  </a:schemeClr>
                </a:solidFill>
                <a:latin typeface="Garamond" pitchFamily="18" charset="0"/>
              </a:rPr>
              <a:t>guacatala</a:t>
            </a:r>
            <a:r>
              <a:rPr lang="es-MX" sz="2000" i="1" dirty="0" smtClean="0">
                <a:solidFill>
                  <a:schemeClr val="accent1">
                    <a:lumMod val="75000"/>
                  </a:schemeClr>
                </a:solidFill>
                <a:latin typeface="Garamond" pitchFamily="18" charset="0"/>
              </a:rPr>
              <a:t>, parque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leras. </a:t>
            </a: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24797"/>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4126162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4867" y="89421"/>
            <a:ext cx="9729718" cy="7258397"/>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spcAft>
                <a:spcPts val="600"/>
              </a:spcAft>
            </a:pPr>
            <a:r>
              <a:rPr lang="es-MX" sz="2000" b="1" dirty="0" smtClean="0">
                <a:solidFill>
                  <a:schemeClr val="accent1">
                    <a:lumMod val="75000"/>
                  </a:schemeClr>
                </a:solidFill>
                <a:latin typeface="Garamond" pitchFamily="18" charset="0"/>
              </a:rPr>
              <a:t>		      f.</a:t>
            </a:r>
            <a:r>
              <a:rPr lang="es-MX" sz="2000" dirty="0" smtClean="0">
                <a:solidFill>
                  <a:schemeClr val="accent1">
                    <a:lumMod val="75000"/>
                  </a:schemeClr>
                </a:solidFill>
                <a:latin typeface="Garamond" pitchFamily="18" charset="0"/>
              </a:rPr>
              <a:t> </a:t>
            </a:r>
            <a:r>
              <a:rPr lang="es-MX" sz="2000" b="1" dirty="0">
                <a:solidFill>
                  <a:schemeClr val="accent1">
                    <a:lumMod val="75000"/>
                  </a:schemeClr>
                </a:solidFill>
                <a:latin typeface="Garamond" pitchFamily="18" charset="0"/>
              </a:rPr>
              <a:t>En los nombres </a:t>
            </a:r>
            <a:r>
              <a:rPr lang="es-MX" sz="2000" b="1" dirty="0" smtClean="0">
                <a:solidFill>
                  <a:schemeClr val="accent1">
                    <a:lumMod val="75000"/>
                  </a:schemeClr>
                </a:solidFill>
                <a:latin typeface="Garamond" pitchFamily="18" charset="0"/>
              </a:rPr>
              <a:t>de instituciones:</a:t>
            </a:r>
          </a:p>
          <a:p>
            <a:pPr marL="201613" indent="-201613">
              <a:spcBef>
                <a:spcPts val="600"/>
              </a:spcBef>
              <a:spcAft>
                <a:spcPts val="400"/>
              </a:spcAft>
            </a:pPr>
            <a:r>
              <a:rPr lang="es-MX" sz="2000" b="1" i="1" dirty="0" smtClean="0">
                <a:solidFill>
                  <a:srgbClr val="E3440E"/>
                </a:solidFill>
                <a:latin typeface="Garamond" pitchFamily="18" charset="0"/>
              </a:rPr>
              <a:t>			  C</a:t>
            </a:r>
            <a:r>
              <a:rPr lang="es-MX" sz="2000" i="1" dirty="0" smtClean="0">
                <a:solidFill>
                  <a:schemeClr val="accent1">
                    <a:lumMod val="75000"/>
                  </a:schemeClr>
                </a:solidFill>
                <a:latin typeface="Garamond" pitchFamily="18" charset="0"/>
              </a:rPr>
              <a:t>orte </a:t>
            </a:r>
            <a:r>
              <a:rPr lang="es-MX" sz="2000" b="1" i="1" dirty="0">
                <a:solidFill>
                  <a:srgbClr val="E3440E"/>
                </a:solidFill>
                <a:latin typeface="Garamond" pitchFamily="18" charset="0"/>
              </a:rPr>
              <a:t>C</a:t>
            </a:r>
            <a:r>
              <a:rPr lang="es-MX" sz="2000" i="1" dirty="0">
                <a:solidFill>
                  <a:schemeClr val="accent1">
                    <a:lumMod val="75000"/>
                  </a:schemeClr>
                </a:solidFill>
                <a:latin typeface="Garamond" pitchFamily="18" charset="0"/>
              </a:rPr>
              <a:t>onstitucional</a:t>
            </a:r>
          </a:p>
          <a:p>
            <a:pPr marL="201613" indent="-201613">
              <a:spcBef>
                <a:spcPts val="600"/>
              </a:spcBef>
              <a:spcAft>
                <a:spcPts val="400"/>
              </a:spcAft>
            </a:pP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onsejo de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stado</a:t>
            </a:r>
          </a:p>
          <a:p>
            <a:pPr marL="201613" indent="-201613">
              <a:spcBef>
                <a:spcPts val="600"/>
              </a:spcBef>
              <a:spcAft>
                <a:spcPts val="400"/>
              </a:spcAft>
            </a:pP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orte </a:t>
            </a:r>
            <a:r>
              <a:rPr lang="es-MX" sz="2000" b="1" i="1" dirty="0">
                <a:solidFill>
                  <a:srgbClr val="E3440E"/>
                </a:solidFill>
                <a:latin typeface="Garamond" pitchFamily="18" charset="0"/>
              </a:rPr>
              <a:t>S</a:t>
            </a:r>
            <a:r>
              <a:rPr lang="es-MX" sz="2000" i="1" dirty="0">
                <a:solidFill>
                  <a:schemeClr val="accent1">
                    <a:lumMod val="75000"/>
                  </a:schemeClr>
                </a:solidFill>
                <a:latin typeface="Garamond" pitchFamily="18" charset="0"/>
              </a:rPr>
              <a:t>uprema de </a:t>
            </a:r>
            <a:r>
              <a:rPr lang="es-MX" sz="2000" b="1" i="1" dirty="0" smtClean="0">
                <a:solidFill>
                  <a:srgbClr val="E3440E"/>
                </a:solidFill>
                <a:latin typeface="Garamond" pitchFamily="18" charset="0"/>
              </a:rPr>
              <a:t>J</a:t>
            </a:r>
            <a:r>
              <a:rPr lang="es-MX" sz="2000" i="1" dirty="0" smtClean="0">
                <a:solidFill>
                  <a:schemeClr val="accent1">
                    <a:lumMod val="75000"/>
                  </a:schemeClr>
                </a:solidFill>
                <a:latin typeface="Garamond" pitchFamily="18" charset="0"/>
              </a:rPr>
              <a:t>usticia</a:t>
            </a:r>
          </a:p>
          <a:p>
            <a:pPr marL="201613" indent="-201613">
              <a:spcBef>
                <a:spcPts val="600"/>
              </a:spcBef>
              <a:spcAft>
                <a:spcPts val="400"/>
              </a:spcAft>
            </a:pP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F</a:t>
            </a:r>
            <a:r>
              <a:rPr lang="es-MX" sz="2000" i="1" dirty="0" smtClean="0">
                <a:solidFill>
                  <a:schemeClr val="accent1">
                    <a:lumMod val="75000"/>
                  </a:schemeClr>
                </a:solidFill>
                <a:latin typeface="Garamond" pitchFamily="18" charset="0"/>
              </a:rPr>
              <a:t>iscalía </a:t>
            </a:r>
            <a:r>
              <a:rPr lang="es-MX" sz="2000" b="1" i="1" dirty="0" smtClean="0">
                <a:solidFill>
                  <a:srgbClr val="E3440E"/>
                </a:solidFill>
                <a:latin typeface="Garamond" pitchFamily="18" charset="0"/>
              </a:rPr>
              <a:t>G</a:t>
            </a:r>
            <a:r>
              <a:rPr lang="es-MX" sz="2000" i="1" dirty="0" smtClean="0">
                <a:solidFill>
                  <a:schemeClr val="accent1">
                    <a:lumMod val="75000"/>
                  </a:schemeClr>
                </a:solidFill>
                <a:latin typeface="Garamond" pitchFamily="18" charset="0"/>
              </a:rPr>
              <a:t>eneral de la </a:t>
            </a:r>
            <a:r>
              <a:rPr lang="es-MX" sz="2000" b="1" i="1" dirty="0" smtClean="0">
                <a:solidFill>
                  <a:srgbClr val="E3440E"/>
                </a:solidFill>
                <a:latin typeface="Garamond" pitchFamily="18" charset="0"/>
              </a:rPr>
              <a:t>N</a:t>
            </a:r>
            <a:r>
              <a:rPr lang="es-MX" sz="2000" i="1" dirty="0" smtClean="0">
                <a:solidFill>
                  <a:schemeClr val="accent1">
                    <a:lumMod val="75000"/>
                  </a:schemeClr>
                </a:solidFill>
                <a:latin typeface="Garamond" pitchFamily="18" charset="0"/>
              </a:rPr>
              <a:t>ación</a:t>
            </a:r>
          </a:p>
          <a:p>
            <a:pPr marL="201613" indent="-201613">
              <a:spcBef>
                <a:spcPts val="600"/>
              </a:spcBef>
              <a:spcAft>
                <a:spcPts val="400"/>
              </a:spcAft>
            </a:pP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inisterio </a:t>
            </a:r>
            <a:r>
              <a:rPr lang="es-MX" sz="2000" i="1" dirty="0">
                <a:solidFill>
                  <a:schemeClr val="accent1">
                    <a:lumMod val="75000"/>
                  </a:schemeClr>
                </a:solidFill>
                <a:latin typeface="Garamond" pitchFamily="18" charset="0"/>
              </a:rPr>
              <a:t>de </a:t>
            </a:r>
            <a:r>
              <a:rPr lang="es-MX" sz="2000" b="1" i="1" dirty="0" smtClean="0">
                <a:solidFill>
                  <a:srgbClr val="E3440E"/>
                </a:solidFill>
                <a:latin typeface="Garamond" pitchFamily="18" charset="0"/>
              </a:rPr>
              <a:t>H</a:t>
            </a:r>
            <a:r>
              <a:rPr lang="es-MX" sz="2000" i="1" dirty="0" smtClean="0">
                <a:solidFill>
                  <a:schemeClr val="accent1">
                    <a:lumMod val="75000"/>
                  </a:schemeClr>
                </a:solidFill>
                <a:latin typeface="Garamond" pitchFamily="18" charset="0"/>
              </a:rPr>
              <a:t>acienda</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inisterio </a:t>
            </a:r>
            <a:r>
              <a:rPr lang="es-MX" sz="2000" i="1" dirty="0">
                <a:solidFill>
                  <a:schemeClr val="accent1">
                    <a:lumMod val="75000"/>
                  </a:schemeClr>
                </a:solidFill>
                <a:latin typeface="Garamond" pitchFamily="18" charset="0"/>
              </a:rPr>
              <a:t>de </a:t>
            </a:r>
            <a:r>
              <a:rPr lang="es-MX" sz="2000" b="1" i="1" dirty="0">
                <a:solidFill>
                  <a:srgbClr val="E3440E"/>
                </a:solidFill>
                <a:latin typeface="Garamond" pitchFamily="18" charset="0"/>
              </a:rPr>
              <a:t>R</a:t>
            </a:r>
            <a:r>
              <a:rPr lang="es-MX" sz="2000" i="1" dirty="0">
                <a:solidFill>
                  <a:schemeClr val="accent1">
                    <a:lumMod val="75000"/>
                  </a:schemeClr>
                </a:solidFill>
                <a:latin typeface="Garamond" pitchFamily="18" charset="0"/>
              </a:rPr>
              <a:t>elaciones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xteriores</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P</a:t>
            </a:r>
            <a:r>
              <a:rPr lang="es-MX" sz="2000" i="1" dirty="0" smtClean="0">
                <a:solidFill>
                  <a:schemeClr val="accent1">
                    <a:lumMod val="75000"/>
                  </a:schemeClr>
                </a:solidFill>
                <a:latin typeface="Garamond" pitchFamily="18" charset="0"/>
              </a:rPr>
              <a:t>residencia de la </a:t>
            </a:r>
            <a:r>
              <a:rPr lang="es-MX" sz="2000" b="1" i="1" dirty="0">
                <a:solidFill>
                  <a:srgbClr val="E3440E"/>
                </a:solidFill>
                <a:latin typeface="Garamond" pitchFamily="18" charset="0"/>
              </a:rPr>
              <a:t>R</a:t>
            </a:r>
            <a:r>
              <a:rPr lang="es-MX" sz="2000" i="1" dirty="0" smtClean="0">
                <a:solidFill>
                  <a:schemeClr val="accent1">
                    <a:lumMod val="75000"/>
                  </a:schemeClr>
                </a:solidFill>
                <a:latin typeface="Garamond" pitchFamily="18" charset="0"/>
              </a:rPr>
              <a:t>epública</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R</a:t>
            </a:r>
            <a:r>
              <a:rPr lang="es-MX" sz="2000" i="1" dirty="0" smtClean="0">
                <a:solidFill>
                  <a:schemeClr val="accent1">
                    <a:lumMod val="75000"/>
                  </a:schemeClr>
                </a:solidFill>
                <a:latin typeface="Garamond" pitchFamily="18" charset="0"/>
              </a:rPr>
              <a:t>ama </a:t>
            </a:r>
            <a:r>
              <a:rPr lang="es-MX" sz="2000" b="1" i="1" dirty="0">
                <a:solidFill>
                  <a:srgbClr val="E3440E"/>
                </a:solidFill>
                <a:latin typeface="Garamond" pitchFamily="18" charset="0"/>
              </a:rPr>
              <a:t>J</a:t>
            </a:r>
            <a:r>
              <a:rPr lang="es-MX" sz="2000" i="1" dirty="0" smtClean="0">
                <a:solidFill>
                  <a:schemeClr val="accent1">
                    <a:lumMod val="75000"/>
                  </a:schemeClr>
                </a:solidFill>
                <a:latin typeface="Garamond" pitchFamily="18" charset="0"/>
              </a:rPr>
              <a:t>udicial</a:t>
            </a:r>
          </a:p>
          <a:p>
            <a:pPr marL="201613" indent="-201613">
              <a:spcBef>
                <a:spcPts val="6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R</a:t>
            </a:r>
            <a:r>
              <a:rPr lang="es-MX" sz="2000" i="1" dirty="0" smtClean="0">
                <a:solidFill>
                  <a:schemeClr val="accent1">
                    <a:lumMod val="75000"/>
                  </a:schemeClr>
                </a:solidFill>
                <a:latin typeface="Garamond" pitchFamily="18" charset="0"/>
              </a:rPr>
              <a:t>eal </a:t>
            </a:r>
            <a:r>
              <a:rPr lang="es-MX" sz="2000" b="1" i="1" dirty="0">
                <a:solidFill>
                  <a:srgbClr val="E3440E"/>
                </a:solidFill>
                <a:latin typeface="Garamond" pitchFamily="18" charset="0"/>
              </a:rPr>
              <a:t>A</a:t>
            </a:r>
            <a:r>
              <a:rPr lang="es-MX" sz="2000" i="1" dirty="0" smtClean="0">
                <a:solidFill>
                  <a:schemeClr val="accent1">
                    <a:lumMod val="75000"/>
                  </a:schemeClr>
                </a:solidFill>
                <a:latin typeface="Garamond" pitchFamily="18" charset="0"/>
              </a:rPr>
              <a:t>cademia de la </a:t>
            </a:r>
            <a:r>
              <a:rPr lang="es-MX" sz="2000" b="1" i="1" dirty="0">
                <a:solidFill>
                  <a:srgbClr val="E3440E"/>
                </a:solidFill>
                <a:latin typeface="Garamond" pitchFamily="18" charset="0"/>
              </a:rPr>
              <a:t>L</a:t>
            </a:r>
            <a:r>
              <a:rPr lang="es-MX" sz="2000" i="1" dirty="0" smtClean="0">
                <a:solidFill>
                  <a:schemeClr val="accent1">
                    <a:lumMod val="75000"/>
                  </a:schemeClr>
                </a:solidFill>
                <a:latin typeface="Garamond" pitchFamily="18" charset="0"/>
              </a:rPr>
              <a:t>engua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spañola</a:t>
            </a:r>
          </a:p>
          <a:p>
            <a:pPr marL="201613" indent="-201613">
              <a:spcBef>
                <a:spcPts val="8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Nótese que en ningún caso se pone mayúscula en </a:t>
            </a:r>
            <a:r>
              <a:rPr lang="es-MX" sz="2000" dirty="0">
                <a:solidFill>
                  <a:schemeClr val="accent1">
                    <a:lumMod val="75000"/>
                  </a:schemeClr>
                </a:solidFill>
                <a:latin typeface="Garamond" pitchFamily="18" charset="0"/>
              </a:rPr>
              <a:t>las preposiciones ni en </a:t>
            </a:r>
            <a:r>
              <a:rPr lang="es-MX" sz="2000" dirty="0" smtClean="0">
                <a:solidFill>
                  <a:schemeClr val="accent1">
                    <a:lumMod val="75000"/>
                  </a:schemeClr>
                </a:solidFill>
                <a:latin typeface="Garamond" pitchFamily="18" charset="0"/>
              </a:rPr>
              <a:t>los artículos; 	       únicamente en los sustantivos comunes que hacen parte del nombre de la entidad. Así 		mismo, los </a:t>
            </a:r>
            <a:r>
              <a:rPr lang="es-MX" sz="2000" b="1" dirty="0" smtClean="0">
                <a:solidFill>
                  <a:schemeClr val="accent1">
                    <a:lumMod val="75000"/>
                  </a:schemeClr>
                </a:solidFill>
                <a:latin typeface="Garamond" pitchFamily="18" charset="0"/>
              </a:rPr>
              <a:t>cargos</a:t>
            </a:r>
            <a:r>
              <a:rPr lang="es-MX" sz="2000" dirty="0" smtClean="0">
                <a:solidFill>
                  <a:schemeClr val="accent1">
                    <a:lumMod val="75000"/>
                  </a:schemeClr>
                </a:solidFill>
                <a:latin typeface="Garamond" pitchFamily="18" charset="0"/>
              </a:rPr>
              <a:t> que ocupan los responsables de estos organismos van en minúscula: 		</a:t>
            </a:r>
            <a:r>
              <a:rPr lang="es-MX" sz="2000" i="1" dirty="0" smtClean="0">
                <a:solidFill>
                  <a:schemeClr val="accent1">
                    <a:lumMod val="75000"/>
                  </a:schemeClr>
                </a:solidFill>
                <a:latin typeface="Garamond" pitchFamily="18" charset="0"/>
              </a:rPr>
              <a:t>fiscal general de la </a:t>
            </a:r>
            <a:r>
              <a:rPr lang="es-MX" sz="2000" b="1" i="1" dirty="0">
                <a:solidFill>
                  <a:srgbClr val="E3440E"/>
                </a:solidFill>
                <a:latin typeface="Garamond" pitchFamily="18" charset="0"/>
              </a:rPr>
              <a:t>N</a:t>
            </a:r>
            <a:r>
              <a:rPr lang="es-MX" sz="2000" i="1" dirty="0" smtClean="0">
                <a:solidFill>
                  <a:schemeClr val="accent1">
                    <a:lumMod val="75000"/>
                  </a:schemeClr>
                </a:solidFill>
                <a:latin typeface="Garamond" pitchFamily="18" charset="0"/>
              </a:rPr>
              <a:t>ación, ministro de </a:t>
            </a:r>
            <a:r>
              <a:rPr lang="es-MX" sz="2000" b="1" i="1" dirty="0">
                <a:solidFill>
                  <a:srgbClr val="E3440E"/>
                </a:solidFill>
                <a:latin typeface="Garamond" pitchFamily="18" charset="0"/>
              </a:rPr>
              <a:t>H</a:t>
            </a:r>
            <a:r>
              <a:rPr lang="es-MX" sz="2000" i="1" dirty="0" smtClean="0">
                <a:solidFill>
                  <a:schemeClr val="accent1">
                    <a:lumMod val="75000"/>
                  </a:schemeClr>
                </a:solidFill>
                <a:latin typeface="Garamond" pitchFamily="18" charset="0"/>
              </a:rPr>
              <a:t>acienda, presidente de la </a:t>
            </a:r>
            <a:r>
              <a:rPr lang="es-MX" sz="2000" b="1" i="1" dirty="0" smtClean="0">
                <a:solidFill>
                  <a:srgbClr val="E3440E"/>
                </a:solidFill>
                <a:latin typeface="Garamond" pitchFamily="18" charset="0"/>
              </a:rPr>
              <a:t>R</a:t>
            </a:r>
            <a:r>
              <a:rPr lang="es-MX" sz="2000" i="1" dirty="0" smtClean="0">
                <a:solidFill>
                  <a:schemeClr val="accent1">
                    <a:lumMod val="75000"/>
                  </a:schemeClr>
                </a:solidFill>
                <a:latin typeface="Garamond" pitchFamily="18" charset="0"/>
              </a:rPr>
              <a:t>epública</a:t>
            </a:r>
            <a:r>
              <a:rPr lang="es-MX" sz="2000"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a:p>
            <a:pPr marL="201613" indent="-201613">
              <a:spcBef>
                <a:spcPts val="1200"/>
              </a:spcBef>
              <a:spcAft>
                <a:spcPts val="600"/>
              </a:spcAft>
            </a:pPr>
            <a:r>
              <a:rPr lang="es-MX" sz="2000" i="1" dirty="0" smtClean="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a:p>
            <a:pPr marL="201613" indent="-201613">
              <a:spcBef>
                <a:spcPts val="1200"/>
              </a:spcBef>
              <a:spcAft>
                <a:spcPts val="6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0"/>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1310002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4867" y="89421"/>
            <a:ext cx="9654372" cy="6899325"/>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spcAft>
                <a:spcPts val="400"/>
              </a:spcAft>
            </a:pPr>
            <a:r>
              <a:rPr lang="es-MX" sz="2000" b="1" dirty="0" smtClean="0">
                <a:solidFill>
                  <a:schemeClr val="accent1">
                    <a:lumMod val="75000"/>
                  </a:schemeClr>
                </a:solidFill>
                <a:latin typeface="Garamond" pitchFamily="18" charset="0"/>
              </a:rPr>
              <a:t>		      g</a:t>
            </a:r>
            <a:r>
              <a:rPr lang="es-MX" sz="2000" b="1" dirty="0">
                <a:solidFill>
                  <a:schemeClr val="accent1">
                    <a:lumMod val="75000"/>
                  </a:schemeClr>
                </a:solidFill>
                <a:latin typeface="Garamond" pitchFamily="18" charset="0"/>
              </a:rPr>
              <a:t>. En los </a:t>
            </a:r>
            <a:r>
              <a:rPr lang="es-MX" sz="2000" b="1" dirty="0" smtClean="0">
                <a:solidFill>
                  <a:schemeClr val="accent1">
                    <a:lumMod val="75000"/>
                  </a:schemeClr>
                </a:solidFill>
                <a:latin typeface="Garamond" pitchFamily="18" charset="0"/>
              </a:rPr>
              <a:t>nombres de publicaciones periódicas:</a:t>
            </a:r>
            <a:endParaRPr lang="es-MX" sz="2000" b="1" dirty="0">
              <a:solidFill>
                <a:schemeClr val="accent1">
                  <a:lumMod val="75000"/>
                </a:schemeClr>
              </a:solidFill>
              <a:latin typeface="Garamond" pitchFamily="18" charset="0"/>
            </a:endParaRPr>
          </a:p>
          <a:p>
            <a:pPr marL="201613" indent="-201613">
              <a:spcBef>
                <a:spcPts val="800"/>
              </a:spcBef>
              <a:spcAft>
                <a:spcPts val="400"/>
              </a:spcAft>
            </a:pPr>
            <a:r>
              <a:rPr lang="es-MX" sz="2000" b="1" i="1" dirty="0" smtClean="0">
                <a:solidFill>
                  <a:schemeClr val="accent1">
                    <a:lumMod val="75000"/>
                  </a:schemeClr>
                </a:solidFill>
                <a:latin typeface="Garamond" pitchFamily="18" charset="0"/>
              </a:rPr>
              <a:t>                </a:t>
            </a:r>
            <a:r>
              <a:rPr lang="en-US" sz="2000" b="1" i="1" dirty="0" smtClean="0">
                <a:solidFill>
                  <a:srgbClr val="E3440E"/>
                </a:solidFill>
                <a:latin typeface="Garamond" pitchFamily="18" charset="0"/>
              </a:rPr>
              <a:t>E</a:t>
            </a:r>
            <a:r>
              <a:rPr lang="en-US" sz="2000" i="1" dirty="0" smtClean="0">
                <a:solidFill>
                  <a:schemeClr val="accent1">
                    <a:lumMod val="75000"/>
                  </a:schemeClr>
                </a:solidFill>
                <a:latin typeface="Garamond" pitchFamily="18" charset="0"/>
              </a:rPr>
              <a:t>AFIT </a:t>
            </a:r>
            <a:r>
              <a:rPr lang="en-US" sz="2000" b="1" i="1" dirty="0">
                <a:solidFill>
                  <a:srgbClr val="E3440E"/>
                </a:solidFill>
                <a:latin typeface="Garamond" pitchFamily="18" charset="0"/>
              </a:rPr>
              <a:t>J</a:t>
            </a:r>
            <a:r>
              <a:rPr lang="en-US" sz="2000" i="1" dirty="0">
                <a:solidFill>
                  <a:schemeClr val="accent1">
                    <a:lumMod val="75000"/>
                  </a:schemeClr>
                </a:solidFill>
                <a:latin typeface="Garamond" pitchFamily="18" charset="0"/>
              </a:rPr>
              <a:t>ournal </a:t>
            </a:r>
            <a:r>
              <a:rPr lang="en-US" sz="2000" i="1" dirty="0" smtClean="0">
                <a:solidFill>
                  <a:schemeClr val="accent1">
                    <a:lumMod val="75000"/>
                  </a:schemeClr>
                </a:solidFill>
                <a:latin typeface="Garamond" pitchFamily="18" charset="0"/>
              </a:rPr>
              <a:t>of </a:t>
            </a:r>
            <a:r>
              <a:rPr lang="en-US" sz="2000" b="1" i="1" dirty="0" smtClean="0">
                <a:solidFill>
                  <a:srgbClr val="E3440E"/>
                </a:solidFill>
                <a:latin typeface="Garamond" pitchFamily="18" charset="0"/>
              </a:rPr>
              <a:t>I</a:t>
            </a:r>
            <a:r>
              <a:rPr lang="en-US" sz="2000" i="1" dirty="0" smtClean="0">
                <a:solidFill>
                  <a:schemeClr val="accent1">
                    <a:lumMod val="75000"/>
                  </a:schemeClr>
                </a:solidFill>
                <a:latin typeface="Garamond" pitchFamily="18" charset="0"/>
              </a:rPr>
              <a:t>nternational </a:t>
            </a:r>
            <a:r>
              <a:rPr lang="en-US" sz="2000" b="1" i="1" dirty="0">
                <a:solidFill>
                  <a:srgbClr val="E3440E"/>
                </a:solidFill>
                <a:latin typeface="Garamond" pitchFamily="18" charset="0"/>
              </a:rPr>
              <a:t>L</a:t>
            </a:r>
            <a:r>
              <a:rPr lang="en-US" sz="2000" i="1" dirty="0">
                <a:solidFill>
                  <a:schemeClr val="accent1">
                    <a:lumMod val="75000"/>
                  </a:schemeClr>
                </a:solidFill>
                <a:latin typeface="Garamond" pitchFamily="18" charset="0"/>
              </a:rPr>
              <a:t>aw</a:t>
            </a:r>
            <a:r>
              <a:rPr lang="es-MX" sz="2000" i="1" dirty="0">
                <a:solidFill>
                  <a:schemeClr val="accent1">
                    <a:lumMod val="75000"/>
                  </a:schemeClr>
                </a:solidFill>
                <a:latin typeface="Garamond" pitchFamily="18" charset="0"/>
              </a:rPr>
              <a:t>  </a:t>
            </a:r>
          </a:p>
          <a:p>
            <a:pPr marL="201613" indent="-201613">
              <a:spcBef>
                <a:spcPts val="800"/>
              </a:spcBef>
              <a:spcAft>
                <a:spcPts val="4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olombiano</a:t>
            </a: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spectador</a:t>
            </a: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smtClean="0">
                <a:solidFill>
                  <a:srgbClr val="E3440E"/>
                </a:solidFill>
                <a:latin typeface="Garamond" pitchFamily="18" charset="0"/>
              </a:rPr>
              <a:t>P</a:t>
            </a:r>
            <a:r>
              <a:rPr lang="es-MX" sz="2000" i="1" dirty="0" smtClean="0">
                <a:solidFill>
                  <a:schemeClr val="accent1">
                    <a:lumMod val="75000"/>
                  </a:schemeClr>
                </a:solidFill>
                <a:latin typeface="Garamond" pitchFamily="18" charset="0"/>
              </a:rPr>
              <a:t>aís</a:t>
            </a: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E</a:t>
            </a:r>
            <a:r>
              <a:rPr lang="es-MX" sz="2000" i="1" dirty="0" smtClean="0">
                <a:solidFill>
                  <a:schemeClr val="accent1">
                    <a:lumMod val="75000"/>
                  </a:schemeClr>
                </a:solidFill>
                <a:latin typeface="Garamond" pitchFamily="18" charset="0"/>
              </a:rPr>
              <a:t>l </a:t>
            </a:r>
            <a:r>
              <a:rPr lang="es-MX" sz="2000" b="1" i="1" dirty="0" smtClean="0">
                <a:solidFill>
                  <a:srgbClr val="E3440E"/>
                </a:solidFill>
                <a:latin typeface="Garamond" pitchFamily="18" charset="0"/>
              </a:rPr>
              <a:t>T</a:t>
            </a:r>
            <a:r>
              <a:rPr lang="es-MX" sz="2000" i="1" dirty="0" smtClean="0">
                <a:solidFill>
                  <a:schemeClr val="accent1">
                    <a:lumMod val="75000"/>
                  </a:schemeClr>
                </a:solidFill>
                <a:latin typeface="Garamond" pitchFamily="18" charset="0"/>
              </a:rPr>
              <a:t>iempo</a:t>
            </a:r>
          </a:p>
          <a:p>
            <a:pPr marL="201613" indent="-201613">
              <a:spcBef>
                <a:spcPts val="800"/>
              </a:spcBef>
              <a:spcAft>
                <a:spcPts val="400"/>
              </a:spcAft>
            </a:pP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R</a:t>
            </a:r>
            <a:r>
              <a:rPr lang="es-MX" sz="2000" i="1" dirty="0" smtClean="0">
                <a:solidFill>
                  <a:schemeClr val="accent1">
                    <a:lumMod val="75000"/>
                  </a:schemeClr>
                </a:solidFill>
                <a:latin typeface="Garamond" pitchFamily="18" charset="0"/>
              </a:rPr>
              <a:t>evista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o-herencia             </a:t>
            </a:r>
          </a:p>
          <a:p>
            <a:pPr marL="201613" indent="-201613">
              <a:spcBef>
                <a:spcPts val="1200"/>
              </a:spcBef>
              <a:spcAft>
                <a:spcPts val="600"/>
              </a:spcAft>
            </a:pPr>
            <a:r>
              <a:rPr lang="es-MX" sz="2000"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h. En la primera palabra del título de una obra literaria, académica o científica:</a:t>
            </a:r>
          </a:p>
          <a:p>
            <a:pPr marL="201613" indent="-201613">
              <a:spcBef>
                <a:spcPts val="1200"/>
              </a:spcBef>
              <a:spcAft>
                <a:spcPts val="600"/>
              </a:spcAft>
            </a:pPr>
            <a:r>
              <a:rPr lang="es-MX" sz="2000" b="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ien años de soledad / </a:t>
            </a:r>
            <a:r>
              <a:rPr lang="es-ES" sz="2000" b="1" i="1" dirty="0">
                <a:solidFill>
                  <a:srgbClr val="E3440E"/>
                </a:solidFill>
                <a:latin typeface="Garamond" pitchFamily="18" charset="0"/>
              </a:rPr>
              <a:t>E</a:t>
            </a:r>
            <a:r>
              <a:rPr lang="es-ES" sz="2000" i="1" dirty="0">
                <a:solidFill>
                  <a:schemeClr val="accent1">
                    <a:lumMod val="75000"/>
                  </a:schemeClr>
                </a:solidFill>
                <a:latin typeface="Garamond" pitchFamily="18" charset="0"/>
              </a:rPr>
              <a:t>l cerebro y el mito del yo </a:t>
            </a:r>
            <a:r>
              <a:rPr lang="es-ES" sz="2000" i="1" dirty="0" smtClean="0">
                <a:solidFill>
                  <a:schemeClr val="accent1">
                    <a:lumMod val="75000"/>
                  </a:schemeClr>
                </a:solidFill>
                <a:latin typeface="Garamond" pitchFamily="18" charset="0"/>
              </a:rPr>
              <a:t>/</a:t>
            </a:r>
            <a:r>
              <a:rPr lang="es-ES" sz="2000" b="1" i="1" dirty="0" smtClean="0">
                <a:solidFill>
                  <a:srgbClr val="E3440E"/>
                </a:solidFill>
                <a:latin typeface="Garamond" pitchFamily="18" charset="0"/>
              </a:rPr>
              <a:t>D</a:t>
            </a:r>
            <a:r>
              <a:rPr lang="es-ES" sz="2000" i="1" dirty="0" smtClean="0">
                <a:solidFill>
                  <a:schemeClr val="accent1">
                    <a:lumMod val="75000"/>
                  </a:schemeClr>
                </a:solidFill>
                <a:latin typeface="Garamond" pitchFamily="18" charset="0"/>
              </a:rPr>
              <a:t>emocracia cosmopolita: una solución probable 		   a problemas de justicia global en términos de pobreza / </a:t>
            </a:r>
            <a:r>
              <a:rPr lang="es-ES" sz="2000" b="1" i="1" dirty="0" smtClean="0">
                <a:solidFill>
                  <a:srgbClr val="E3440E"/>
                </a:solidFill>
                <a:latin typeface="Garamond" pitchFamily="18" charset="0"/>
              </a:rPr>
              <a:t>D</a:t>
            </a:r>
            <a:r>
              <a:rPr lang="es-ES" sz="2000" i="1" dirty="0" smtClean="0">
                <a:solidFill>
                  <a:schemeClr val="accent1">
                    <a:lumMod val="75000"/>
                  </a:schemeClr>
                </a:solidFill>
                <a:latin typeface="Garamond" pitchFamily="18" charset="0"/>
              </a:rPr>
              <a:t>ebate </a:t>
            </a:r>
            <a:r>
              <a:rPr lang="es-ES" sz="2000" i="1" dirty="0">
                <a:solidFill>
                  <a:schemeClr val="accent1">
                    <a:lumMod val="75000"/>
                  </a:schemeClr>
                </a:solidFill>
                <a:latin typeface="Garamond" pitchFamily="18" charset="0"/>
              </a:rPr>
              <a:t>de competencias jurídicas </a:t>
            </a:r>
            <a:r>
              <a:rPr lang="es-ES" sz="2000" i="1" dirty="0" smtClean="0">
                <a:solidFill>
                  <a:schemeClr val="accent1">
                    <a:lumMod val="75000"/>
                  </a:schemeClr>
                </a:solidFill>
                <a:latin typeface="Garamond" pitchFamily="18" charset="0"/>
              </a:rPr>
              <a:t>en el caso   	          de «</a:t>
            </a:r>
            <a:r>
              <a:rPr lang="es-ES" sz="2000" b="1" i="1" dirty="0">
                <a:solidFill>
                  <a:srgbClr val="E3440E"/>
                </a:solidFill>
                <a:latin typeface="Garamond" pitchFamily="18" charset="0"/>
              </a:rPr>
              <a:t>J</a:t>
            </a:r>
            <a:r>
              <a:rPr lang="es-ES" sz="2000" i="1" dirty="0" smtClean="0">
                <a:solidFill>
                  <a:schemeClr val="accent1">
                    <a:lumMod val="75000"/>
                  </a:schemeClr>
                </a:solidFill>
                <a:latin typeface="Garamond" pitchFamily="18" charset="0"/>
              </a:rPr>
              <a:t>esús </a:t>
            </a:r>
            <a:r>
              <a:rPr lang="es-ES" sz="2000" b="1" i="1" dirty="0" err="1">
                <a:solidFill>
                  <a:srgbClr val="E3440E"/>
                </a:solidFill>
                <a:latin typeface="Garamond" pitchFamily="18" charset="0"/>
              </a:rPr>
              <a:t>S</a:t>
            </a:r>
            <a:r>
              <a:rPr lang="es-ES" sz="2000" i="1" dirty="0" err="1" smtClean="0">
                <a:solidFill>
                  <a:schemeClr val="accent1">
                    <a:lumMod val="75000"/>
                  </a:schemeClr>
                </a:solidFill>
                <a:latin typeface="Garamond" pitchFamily="18" charset="0"/>
              </a:rPr>
              <a:t>antrich</a:t>
            </a:r>
            <a:r>
              <a:rPr lang="es-ES" sz="2000" i="1" dirty="0" smtClean="0">
                <a:solidFill>
                  <a:schemeClr val="accent1">
                    <a:lumMod val="75000"/>
                  </a:schemeClr>
                </a:solidFill>
                <a:latin typeface="Garamond" pitchFamily="18" charset="0"/>
              </a:rPr>
              <a:t>»: el tratamiento </a:t>
            </a:r>
            <a:r>
              <a:rPr lang="es-ES" sz="2000" i="1" dirty="0">
                <a:solidFill>
                  <a:schemeClr val="accent1">
                    <a:lumMod val="75000"/>
                  </a:schemeClr>
                </a:solidFill>
                <a:latin typeface="Garamond" pitchFamily="18" charset="0"/>
              </a:rPr>
              <a:t>noticioso </a:t>
            </a:r>
            <a:r>
              <a:rPr lang="es-ES" sz="2000" i="1" dirty="0" smtClean="0">
                <a:solidFill>
                  <a:schemeClr val="accent1">
                    <a:lumMod val="75000"/>
                  </a:schemeClr>
                </a:solidFill>
                <a:latin typeface="Garamond" pitchFamily="18" charset="0"/>
              </a:rPr>
              <a:t>de </a:t>
            </a:r>
            <a:r>
              <a:rPr lang="es-ES" sz="2000" b="1" i="1" dirty="0">
                <a:solidFill>
                  <a:srgbClr val="E3440E"/>
                </a:solidFill>
                <a:latin typeface="Garamond" pitchFamily="18" charset="0"/>
              </a:rPr>
              <a:t>E</a:t>
            </a:r>
            <a:r>
              <a:rPr lang="es-ES" sz="2000" i="1" dirty="0" smtClean="0">
                <a:solidFill>
                  <a:schemeClr val="accent1">
                    <a:lumMod val="75000"/>
                  </a:schemeClr>
                </a:solidFill>
                <a:latin typeface="Garamond" pitchFamily="18" charset="0"/>
              </a:rPr>
              <a:t>l </a:t>
            </a:r>
            <a:r>
              <a:rPr lang="es-ES" sz="2000" b="1" i="1" dirty="0">
                <a:solidFill>
                  <a:srgbClr val="E3440E"/>
                </a:solidFill>
                <a:latin typeface="Garamond" pitchFamily="18" charset="0"/>
              </a:rPr>
              <a:t>T</a:t>
            </a:r>
            <a:r>
              <a:rPr lang="es-ES" sz="2000" i="1" dirty="0" smtClean="0">
                <a:solidFill>
                  <a:schemeClr val="accent1">
                    <a:lumMod val="75000"/>
                  </a:schemeClr>
                </a:solidFill>
                <a:latin typeface="Garamond" pitchFamily="18" charset="0"/>
              </a:rPr>
              <a:t>iempo </a:t>
            </a:r>
            <a:endParaRPr lang="es-ES" sz="2000" i="1" dirty="0">
              <a:solidFill>
                <a:schemeClr val="accent1">
                  <a:lumMod val="75000"/>
                </a:schemeClr>
              </a:solidFill>
              <a:latin typeface="Garamond" pitchFamily="18" charset="0"/>
            </a:endParaRPr>
          </a:p>
          <a:p>
            <a:pPr marL="201613" indent="-201613">
              <a:spcBef>
                <a:spcPts val="1200"/>
              </a:spcBef>
              <a:spcAft>
                <a:spcPts val="600"/>
              </a:spcAft>
            </a:pPr>
            <a:r>
              <a:rPr lang="es-ES" sz="2000" i="1" dirty="0" smtClean="0">
                <a:solidFill>
                  <a:schemeClr val="accent1">
                    <a:lumMod val="75000"/>
                  </a:schemeClr>
                </a:solidFill>
                <a:latin typeface="Garamond" pitchFamily="18" charset="0"/>
              </a:rPr>
              <a:t>                 </a:t>
            </a:r>
            <a:r>
              <a:rPr lang="es-ES" sz="2000" dirty="0" smtClean="0">
                <a:solidFill>
                  <a:schemeClr val="accent1">
                    <a:lumMod val="75000"/>
                  </a:schemeClr>
                </a:solidFill>
                <a:latin typeface="Garamond" pitchFamily="18" charset="0"/>
              </a:rPr>
              <a:t>Nótese que en los títulos únicamente van con mayúscula los nombres propios.</a:t>
            </a:r>
            <a:endParaRPr lang="es-MX" sz="2000" b="1" dirty="0" smtClean="0">
              <a:solidFill>
                <a:schemeClr val="accent1">
                  <a:lumMod val="75000"/>
                </a:schemeClr>
              </a:solidFill>
              <a:latin typeface="Garamond" pitchFamily="18" charset="0"/>
            </a:endParaRPr>
          </a:p>
          <a:p>
            <a:pPr marL="201613" indent="-201613">
              <a:spcBef>
                <a:spcPts val="1200"/>
              </a:spcBef>
              <a:spcAft>
                <a:spcPts val="6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a:p>
            <a:pPr marL="201613" indent="-201613">
              <a:spcBef>
                <a:spcPts val="1200"/>
              </a:spcBef>
              <a:spcAft>
                <a:spcPts val="6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87461"/>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3992812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4867" y="89421"/>
            <a:ext cx="9654372" cy="6565900"/>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spcAft>
                <a:spcPts val="400"/>
              </a:spcAft>
            </a:pPr>
            <a:r>
              <a:rPr lang="es-MX" sz="2000" b="1" dirty="0" smtClean="0">
                <a:solidFill>
                  <a:schemeClr val="accent1">
                    <a:lumMod val="75000"/>
                  </a:schemeClr>
                </a:solidFill>
                <a:latin typeface="Garamond" pitchFamily="18" charset="0"/>
              </a:rPr>
              <a:t>		      i. </a:t>
            </a:r>
            <a:r>
              <a:rPr lang="es-MX" sz="2000" b="1" dirty="0">
                <a:solidFill>
                  <a:schemeClr val="accent1">
                    <a:lumMod val="75000"/>
                  </a:schemeClr>
                </a:solidFill>
                <a:latin typeface="Garamond" pitchFamily="18" charset="0"/>
              </a:rPr>
              <a:t>En </a:t>
            </a:r>
            <a:r>
              <a:rPr lang="es-MX" sz="2000" b="1" dirty="0" smtClean="0">
                <a:solidFill>
                  <a:schemeClr val="accent1">
                    <a:lumMod val="75000"/>
                  </a:schemeClr>
                </a:solidFill>
                <a:latin typeface="Garamond" pitchFamily="18" charset="0"/>
              </a:rPr>
              <a:t>los títulos de leyes y documentos oficiales o históricos:</a:t>
            </a:r>
            <a:endParaRPr lang="es-MX" sz="2000" b="1" dirty="0">
              <a:solidFill>
                <a:schemeClr val="accent1">
                  <a:lumMod val="75000"/>
                </a:schemeClr>
              </a:solidFill>
              <a:latin typeface="Garamond" pitchFamily="18" charset="0"/>
            </a:endParaRPr>
          </a:p>
          <a:p>
            <a:pPr marL="201613" indent="-201613">
              <a:spcBef>
                <a:spcPts val="800"/>
              </a:spcBef>
              <a:spcAft>
                <a:spcPts val="400"/>
              </a:spcAft>
            </a:pPr>
            <a:r>
              <a:rPr lang="es-MX" sz="2000" b="1" i="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la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arta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onstitucional</a:t>
            </a:r>
            <a:r>
              <a:rPr lang="es-MX" sz="2000" b="1" i="1" dirty="0" smtClean="0">
                <a:solidFill>
                  <a:schemeClr val="accent1">
                    <a:lumMod val="75000"/>
                  </a:schemeClr>
                </a:solidFill>
                <a:latin typeface="Garamond" pitchFamily="18" charset="0"/>
              </a:rPr>
              <a:t> </a:t>
            </a:r>
          </a:p>
          <a:p>
            <a:pPr marL="201613" indent="-201613">
              <a:spcBef>
                <a:spcPts val="800"/>
              </a:spcBef>
              <a:spcAft>
                <a:spcPts val="4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n-US" sz="2000" i="1" dirty="0" smtClean="0">
                <a:solidFill>
                  <a:schemeClr val="accent1">
                    <a:lumMod val="75000"/>
                  </a:schemeClr>
                </a:solidFill>
                <a:latin typeface="Garamond" pitchFamily="18" charset="0"/>
              </a:rPr>
              <a:t>el </a:t>
            </a:r>
            <a:r>
              <a:rPr lang="en-US" sz="2000" b="1" i="1" dirty="0" err="1" smtClean="0">
                <a:solidFill>
                  <a:srgbClr val="E3440E"/>
                </a:solidFill>
                <a:latin typeface="Garamond" pitchFamily="18" charset="0"/>
              </a:rPr>
              <a:t>C</a:t>
            </a:r>
            <a:r>
              <a:rPr lang="en-US" sz="2000" i="1" dirty="0" err="1" smtClean="0">
                <a:solidFill>
                  <a:schemeClr val="accent1">
                    <a:lumMod val="75000"/>
                  </a:schemeClr>
                </a:solidFill>
                <a:latin typeface="Garamond" pitchFamily="18" charset="0"/>
              </a:rPr>
              <a:t>ódigo</a:t>
            </a:r>
            <a:r>
              <a:rPr lang="en-US" sz="2000" i="1" dirty="0" smtClean="0">
                <a:solidFill>
                  <a:schemeClr val="accent1">
                    <a:lumMod val="75000"/>
                  </a:schemeClr>
                </a:solidFill>
                <a:latin typeface="Garamond" pitchFamily="18" charset="0"/>
              </a:rPr>
              <a:t> </a:t>
            </a:r>
            <a:r>
              <a:rPr lang="en-US" sz="2000" b="1" i="1" dirty="0" smtClean="0">
                <a:solidFill>
                  <a:srgbClr val="E3440E"/>
                </a:solidFill>
                <a:latin typeface="Garamond" pitchFamily="18" charset="0"/>
              </a:rPr>
              <a:t>C</a:t>
            </a:r>
            <a:r>
              <a:rPr lang="en-US" sz="2000" i="1" dirty="0" smtClean="0">
                <a:solidFill>
                  <a:schemeClr val="accent1">
                    <a:lumMod val="75000"/>
                  </a:schemeClr>
                </a:solidFill>
                <a:latin typeface="Garamond" pitchFamily="18" charset="0"/>
              </a:rPr>
              <a:t>ivil</a:t>
            </a:r>
            <a:r>
              <a:rPr lang="es-MX" sz="2000" i="1" dirty="0" smtClean="0">
                <a:solidFill>
                  <a:schemeClr val="accent1">
                    <a:lumMod val="75000"/>
                  </a:schemeClr>
                </a:solidFill>
                <a:latin typeface="Garamond" pitchFamily="18" charset="0"/>
              </a:rPr>
              <a:t>  </a:t>
            </a:r>
            <a:endParaRPr lang="es-MX" sz="2000" i="1" dirty="0">
              <a:solidFill>
                <a:schemeClr val="accent1">
                  <a:lumMod val="75000"/>
                </a:schemeClr>
              </a:solidFill>
              <a:latin typeface="Garamond" pitchFamily="18" charset="0"/>
            </a:endParaRPr>
          </a:p>
          <a:p>
            <a:pPr marL="201613" indent="-201613">
              <a:spcBef>
                <a:spcPts val="800"/>
              </a:spcBef>
              <a:spcAft>
                <a:spcPts val="4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ódigo </a:t>
            </a:r>
            <a:r>
              <a:rPr lang="en-US" sz="2000" b="1" i="1" dirty="0" smtClean="0">
                <a:solidFill>
                  <a:srgbClr val="E3440E"/>
                </a:solidFill>
                <a:latin typeface="Garamond" pitchFamily="18" charset="0"/>
              </a:rPr>
              <a:t>P</a:t>
            </a:r>
            <a:r>
              <a:rPr lang="en-US" sz="2000" i="1" dirty="0" smtClean="0">
                <a:solidFill>
                  <a:schemeClr val="accent1">
                    <a:lumMod val="75000"/>
                  </a:schemeClr>
                </a:solidFill>
                <a:latin typeface="Garamond" pitchFamily="18" charset="0"/>
              </a:rPr>
              <a:t>enal</a:t>
            </a:r>
            <a:endParaRPr lang="es-MX" sz="2000" i="1" dirty="0" smtClean="0">
              <a:solidFill>
                <a:schemeClr val="accent1">
                  <a:lumMod val="75000"/>
                </a:schemeClr>
              </a:solidFill>
              <a:latin typeface="Garamond" pitchFamily="18" charset="0"/>
            </a:endParaRP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la </a:t>
            </a:r>
            <a:r>
              <a:rPr lang="es-MX" sz="2000" b="1" i="1" dirty="0" smtClean="0">
                <a:solidFill>
                  <a:srgbClr val="E3440E"/>
                </a:solidFill>
                <a:latin typeface="Garamond" pitchFamily="18" charset="0"/>
              </a:rPr>
              <a:t>L</a:t>
            </a:r>
            <a:r>
              <a:rPr lang="es-MX" sz="2000" i="1" dirty="0" smtClean="0">
                <a:solidFill>
                  <a:schemeClr val="accent1">
                    <a:lumMod val="75000"/>
                  </a:schemeClr>
                </a:solidFill>
                <a:latin typeface="Garamond" pitchFamily="18" charset="0"/>
              </a:rPr>
              <a:t>ey 1737 de 2014 </a:t>
            </a:r>
            <a:r>
              <a:rPr lang="es-ES" sz="2000" i="1" dirty="0" smtClean="0">
                <a:solidFill>
                  <a:schemeClr val="accent1">
                    <a:lumMod val="75000"/>
                  </a:schemeClr>
                </a:solidFill>
                <a:latin typeface="Garamond" pitchFamily="18" charset="0"/>
              </a:rPr>
              <a:t>por </a:t>
            </a:r>
            <a:r>
              <a:rPr lang="es-ES" sz="2000" i="1" dirty="0">
                <a:solidFill>
                  <a:schemeClr val="accent1">
                    <a:lumMod val="75000"/>
                  </a:schemeClr>
                </a:solidFill>
                <a:latin typeface="Garamond" pitchFamily="18" charset="0"/>
              </a:rPr>
              <a:t>la cual se decreta el </a:t>
            </a:r>
            <a:r>
              <a:rPr lang="es-ES" sz="2000" b="1" i="1" dirty="0">
                <a:solidFill>
                  <a:srgbClr val="E3440E"/>
                </a:solidFill>
                <a:latin typeface="Garamond" pitchFamily="18" charset="0"/>
              </a:rPr>
              <a:t>P</a:t>
            </a:r>
            <a:r>
              <a:rPr lang="es-ES" sz="2000" i="1" dirty="0">
                <a:solidFill>
                  <a:schemeClr val="accent1">
                    <a:lumMod val="75000"/>
                  </a:schemeClr>
                </a:solidFill>
                <a:latin typeface="Garamond" pitchFamily="18" charset="0"/>
              </a:rPr>
              <a:t>resupuesto de </a:t>
            </a:r>
            <a:r>
              <a:rPr lang="es-ES" sz="2000" b="1" i="1" dirty="0">
                <a:solidFill>
                  <a:srgbClr val="E3440E"/>
                </a:solidFill>
                <a:latin typeface="Garamond" pitchFamily="18" charset="0"/>
              </a:rPr>
              <a:t>R</a:t>
            </a:r>
            <a:r>
              <a:rPr lang="es-ES" sz="2000" i="1" dirty="0">
                <a:solidFill>
                  <a:schemeClr val="accent1">
                    <a:lumMod val="75000"/>
                  </a:schemeClr>
                </a:solidFill>
                <a:latin typeface="Garamond" pitchFamily="18" charset="0"/>
              </a:rPr>
              <a:t>entas y </a:t>
            </a:r>
            <a:r>
              <a:rPr lang="es-ES" sz="2000" b="1" i="1" dirty="0">
                <a:solidFill>
                  <a:srgbClr val="E3440E"/>
                </a:solidFill>
                <a:latin typeface="Garamond" pitchFamily="18" charset="0"/>
              </a:rPr>
              <a:t>R</a:t>
            </a:r>
            <a:r>
              <a:rPr lang="es-ES" sz="2000" i="1" dirty="0">
                <a:solidFill>
                  <a:schemeClr val="accent1">
                    <a:lumMod val="75000"/>
                  </a:schemeClr>
                </a:solidFill>
                <a:latin typeface="Garamond" pitchFamily="18" charset="0"/>
              </a:rPr>
              <a:t>ecursos de </a:t>
            </a:r>
            <a:r>
              <a:rPr lang="es-ES" sz="2000" b="1" i="1" dirty="0">
                <a:solidFill>
                  <a:srgbClr val="E3440E"/>
                </a:solidFill>
                <a:latin typeface="Garamond" pitchFamily="18" charset="0"/>
              </a:rPr>
              <a:t>C</a:t>
            </a:r>
            <a:r>
              <a:rPr lang="es-ES" sz="2000" i="1" dirty="0">
                <a:solidFill>
                  <a:schemeClr val="accent1">
                    <a:lumMod val="75000"/>
                  </a:schemeClr>
                </a:solidFill>
                <a:latin typeface="Garamond" pitchFamily="18" charset="0"/>
              </a:rPr>
              <a:t>apital y </a:t>
            </a:r>
            <a:r>
              <a:rPr lang="es-ES" sz="2000" b="1" i="1" dirty="0">
                <a:solidFill>
                  <a:srgbClr val="E3440E"/>
                </a:solidFill>
                <a:latin typeface="Garamond" pitchFamily="18" charset="0"/>
              </a:rPr>
              <a:t>L</a:t>
            </a:r>
            <a:r>
              <a:rPr lang="es-ES" sz="2000" i="1" dirty="0">
                <a:solidFill>
                  <a:schemeClr val="accent1">
                    <a:lumMod val="75000"/>
                  </a:schemeClr>
                </a:solidFill>
                <a:latin typeface="Garamond" pitchFamily="18" charset="0"/>
              </a:rPr>
              <a:t>ey </a:t>
            </a:r>
            <a:r>
              <a:rPr lang="es-ES" sz="2000" i="1" dirty="0" smtClean="0">
                <a:solidFill>
                  <a:schemeClr val="accent1">
                    <a:lumMod val="75000"/>
                  </a:schemeClr>
                </a:solidFill>
                <a:latin typeface="Garamond" pitchFamily="18" charset="0"/>
              </a:rPr>
              <a:t>		  de </a:t>
            </a:r>
            <a:r>
              <a:rPr lang="es-ES" sz="2000" b="1" i="1" dirty="0">
                <a:solidFill>
                  <a:srgbClr val="E3440E"/>
                </a:solidFill>
                <a:latin typeface="Garamond" pitchFamily="18" charset="0"/>
              </a:rPr>
              <a:t>A</a:t>
            </a:r>
            <a:r>
              <a:rPr lang="es-ES" sz="2000" i="1" dirty="0" smtClean="0">
                <a:solidFill>
                  <a:schemeClr val="accent1">
                    <a:lumMod val="75000"/>
                  </a:schemeClr>
                </a:solidFill>
                <a:latin typeface="Garamond" pitchFamily="18" charset="0"/>
              </a:rPr>
              <a:t>propiaciones </a:t>
            </a:r>
            <a:r>
              <a:rPr lang="es-ES" sz="2000" i="1" dirty="0">
                <a:solidFill>
                  <a:schemeClr val="accent1">
                    <a:lumMod val="75000"/>
                  </a:schemeClr>
                </a:solidFill>
                <a:latin typeface="Garamond" pitchFamily="18" charset="0"/>
              </a:rPr>
              <a:t>para la vigencia fiscal del </a:t>
            </a:r>
            <a:r>
              <a:rPr lang="es-ES" sz="2000" i="1" dirty="0" smtClean="0">
                <a:solidFill>
                  <a:schemeClr val="accent1">
                    <a:lumMod val="75000"/>
                  </a:schemeClr>
                </a:solidFill>
                <a:latin typeface="Garamond" pitchFamily="18" charset="0"/>
              </a:rPr>
              <a:t>1° </a:t>
            </a:r>
            <a:r>
              <a:rPr lang="es-ES" sz="2000" i="1" dirty="0">
                <a:solidFill>
                  <a:schemeClr val="accent1">
                    <a:lumMod val="75000"/>
                  </a:schemeClr>
                </a:solidFill>
                <a:latin typeface="Garamond" pitchFamily="18" charset="0"/>
              </a:rPr>
              <a:t>de enero al 31 de diciembre de 2015</a:t>
            </a:r>
            <a:endParaRPr lang="es-MX" sz="2000" i="1" dirty="0" smtClean="0">
              <a:solidFill>
                <a:schemeClr val="accent1">
                  <a:lumMod val="75000"/>
                </a:schemeClr>
              </a:solidFill>
              <a:latin typeface="Garamond" pitchFamily="18" charset="0"/>
            </a:endParaRP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la </a:t>
            </a:r>
            <a:r>
              <a:rPr lang="es-MX" sz="2000" b="1" i="1" dirty="0" smtClean="0">
                <a:solidFill>
                  <a:srgbClr val="E3440E"/>
                </a:solidFill>
                <a:latin typeface="Garamond" pitchFamily="18" charset="0"/>
              </a:rPr>
              <a:t>C</a:t>
            </a:r>
            <a:r>
              <a:rPr lang="es-MX" sz="2000" i="1" dirty="0" smtClean="0">
                <a:solidFill>
                  <a:schemeClr val="accent1">
                    <a:lumMod val="75000"/>
                  </a:schemeClr>
                </a:solidFill>
                <a:latin typeface="Garamond" pitchFamily="18" charset="0"/>
              </a:rPr>
              <a:t>onvención de </a:t>
            </a:r>
            <a:r>
              <a:rPr lang="es-MX" sz="2000" b="1" i="1" dirty="0" smtClean="0">
                <a:solidFill>
                  <a:srgbClr val="E3440E"/>
                </a:solidFill>
                <a:latin typeface="Garamond" pitchFamily="18" charset="0"/>
              </a:rPr>
              <a:t>G</a:t>
            </a:r>
            <a:r>
              <a:rPr lang="es-MX" sz="2000" i="1" dirty="0" smtClean="0">
                <a:solidFill>
                  <a:schemeClr val="accent1">
                    <a:lumMod val="75000"/>
                  </a:schemeClr>
                </a:solidFill>
                <a:latin typeface="Garamond" pitchFamily="18" charset="0"/>
              </a:rPr>
              <a:t>inebra</a:t>
            </a:r>
          </a:p>
          <a:p>
            <a:pPr marL="201613" indent="-201613">
              <a:spcBef>
                <a:spcPts val="800"/>
              </a:spcBef>
              <a:spcAft>
                <a:spcPts val="4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el </a:t>
            </a:r>
            <a:r>
              <a:rPr lang="es-MX" sz="2000" b="1" i="1" dirty="0" smtClean="0">
                <a:solidFill>
                  <a:srgbClr val="E3440E"/>
                </a:solidFill>
                <a:latin typeface="Garamond" pitchFamily="18" charset="0"/>
              </a:rPr>
              <a:t>P</a:t>
            </a:r>
            <a:r>
              <a:rPr lang="es-MX" sz="2000" i="1" dirty="0" smtClean="0">
                <a:solidFill>
                  <a:schemeClr val="accent1">
                    <a:lumMod val="75000"/>
                  </a:schemeClr>
                </a:solidFill>
                <a:latin typeface="Garamond" pitchFamily="18" charset="0"/>
              </a:rPr>
              <a:t>acto de </a:t>
            </a:r>
            <a:r>
              <a:rPr lang="es-MX" sz="2000" b="1" i="1" dirty="0" smtClean="0">
                <a:solidFill>
                  <a:srgbClr val="E3440E"/>
                </a:solidFill>
                <a:latin typeface="Garamond" pitchFamily="18" charset="0"/>
              </a:rPr>
              <a:t>R</a:t>
            </a:r>
            <a:r>
              <a:rPr lang="es-MX" sz="2000" i="1" dirty="0" smtClean="0">
                <a:solidFill>
                  <a:schemeClr val="accent1">
                    <a:lumMod val="75000"/>
                  </a:schemeClr>
                </a:solidFill>
                <a:latin typeface="Garamond" pitchFamily="18" charset="0"/>
              </a:rPr>
              <a:t>oma</a:t>
            </a:r>
          </a:p>
          <a:p>
            <a:pPr marL="201613" indent="-201613">
              <a:spcBef>
                <a:spcPts val="800"/>
              </a:spcBef>
              <a:spcAft>
                <a:spcPts val="400"/>
              </a:spcAft>
            </a:pPr>
            <a:r>
              <a:rPr lang="es-MX" sz="2000" i="1"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D</a:t>
            </a:r>
            <a:r>
              <a:rPr lang="es-MX" sz="2000" i="1" dirty="0" smtClean="0">
                <a:solidFill>
                  <a:schemeClr val="accent1">
                    <a:lumMod val="75000"/>
                  </a:schemeClr>
                </a:solidFill>
                <a:latin typeface="Garamond" pitchFamily="18" charset="0"/>
              </a:rPr>
              <a:t>eclaración </a:t>
            </a:r>
            <a:r>
              <a:rPr lang="es-MX" sz="2000" b="1" i="1" dirty="0" smtClean="0">
                <a:solidFill>
                  <a:srgbClr val="E3440E"/>
                </a:solidFill>
                <a:latin typeface="Garamond" pitchFamily="18" charset="0"/>
              </a:rPr>
              <a:t>U</a:t>
            </a:r>
            <a:r>
              <a:rPr lang="es-MX" sz="2000" i="1" dirty="0" smtClean="0">
                <a:solidFill>
                  <a:schemeClr val="accent1">
                    <a:lumMod val="75000"/>
                  </a:schemeClr>
                </a:solidFill>
                <a:latin typeface="Garamond" pitchFamily="18" charset="0"/>
              </a:rPr>
              <a:t>niversal de los </a:t>
            </a:r>
            <a:r>
              <a:rPr lang="es-MX" sz="2000" b="1" i="1" dirty="0">
                <a:solidFill>
                  <a:srgbClr val="E3440E"/>
                </a:solidFill>
                <a:latin typeface="Garamond" pitchFamily="18" charset="0"/>
              </a:rPr>
              <a:t>D</a:t>
            </a:r>
            <a:r>
              <a:rPr lang="es-MX" sz="2000" i="1" dirty="0" smtClean="0">
                <a:solidFill>
                  <a:schemeClr val="accent1">
                    <a:lumMod val="75000"/>
                  </a:schemeClr>
                </a:solidFill>
                <a:latin typeface="Garamond" pitchFamily="18" charset="0"/>
              </a:rPr>
              <a:t>erechos </a:t>
            </a:r>
            <a:r>
              <a:rPr lang="es-MX" sz="2000" b="1" i="1" dirty="0">
                <a:solidFill>
                  <a:srgbClr val="E3440E"/>
                </a:solidFill>
                <a:latin typeface="Garamond" pitchFamily="18" charset="0"/>
              </a:rPr>
              <a:t>H</a:t>
            </a:r>
            <a:r>
              <a:rPr lang="es-MX" sz="2000" i="1" dirty="0" smtClean="0">
                <a:solidFill>
                  <a:schemeClr val="accent1">
                    <a:lumMod val="75000"/>
                  </a:schemeClr>
                </a:solidFill>
                <a:latin typeface="Garamond" pitchFamily="18" charset="0"/>
              </a:rPr>
              <a:t>umanos             </a:t>
            </a:r>
          </a:p>
          <a:p>
            <a:pPr marL="201613" indent="-201613">
              <a:spcBef>
                <a:spcPts val="400"/>
              </a:spcBef>
              <a:spcAft>
                <a:spcPts val="600"/>
              </a:spcAft>
            </a:pPr>
            <a:r>
              <a:rPr lang="es-MX" sz="2000"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j. En los sustantivos y adjetivos de las disciplinas científicas cuando hacen 	  	         referencia a materias de estudio: </a:t>
            </a:r>
            <a:r>
              <a:rPr lang="es-MX" sz="2000" i="1" dirty="0" smtClean="0">
                <a:solidFill>
                  <a:schemeClr val="accent1">
                    <a:lumMod val="75000"/>
                  </a:schemeClr>
                </a:solidFill>
                <a:latin typeface="Garamond" pitchFamily="18" charset="0"/>
              </a:rPr>
              <a:t>el Derecho Constitucional,</a:t>
            </a:r>
            <a:r>
              <a:rPr lang="es-MX" sz="2000"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Derecho de Gentes, la 			  Biología, el Cálculo Numérico, la Filosofía, etc.</a:t>
            </a:r>
            <a:r>
              <a:rPr lang="es-MX" sz="2000" dirty="0" smtClean="0">
                <a:solidFill>
                  <a:schemeClr val="accent1">
                    <a:lumMod val="75000"/>
                  </a:schemeClr>
                </a:solidFill>
                <a:latin typeface="Garamond" pitchFamily="18" charset="0"/>
              </a:rPr>
              <a:t> (fuera del ámbito académico se escriben 	 </a:t>
            </a: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con minúscula, al igual que las profesiones: </a:t>
            </a:r>
            <a:r>
              <a:rPr lang="es-MX" sz="2000" i="1" dirty="0" smtClean="0">
                <a:solidFill>
                  <a:schemeClr val="accent1">
                    <a:lumMod val="75000"/>
                  </a:schemeClr>
                </a:solidFill>
                <a:latin typeface="Garamond" pitchFamily="18" charset="0"/>
              </a:rPr>
              <a:t>la biología / biólogo; el derecho / abogado; la 	         ingeniería / ingeniero; la matemática / matemático, etc.</a:t>
            </a:r>
            <a:r>
              <a:rPr lang="es-MX" sz="2000" dirty="0" smtClean="0">
                <a:solidFill>
                  <a:schemeClr val="accent1">
                    <a:lumMod val="75000"/>
                  </a:schemeClr>
                </a:solidFill>
                <a:latin typeface="Garamond" pitchFamily="18" charset="0"/>
              </a:rPr>
              <a:t>).</a:t>
            </a:r>
            <a:r>
              <a:rPr lang="es-MX" sz="2000" i="1" dirty="0" smtClean="0">
                <a:solidFill>
                  <a:schemeClr val="accent1">
                    <a:lumMod val="75000"/>
                  </a:schemeClr>
                </a:solidFill>
                <a:latin typeface="Garamond" pitchFamily="18" charset="0"/>
              </a:rPr>
              <a:t> </a:t>
            </a:r>
            <a:endParaRPr lang="es-MX" sz="2000" b="1" dirty="0" smtClean="0">
              <a:solidFill>
                <a:schemeClr val="accent1">
                  <a:lumMod val="75000"/>
                </a:schemeClr>
              </a:solidFill>
              <a:latin typeface="Garamond" pitchFamily="18" charset="0"/>
            </a:endParaRPr>
          </a:p>
          <a:p>
            <a:pPr marL="201613" indent="-201613">
              <a:spcBef>
                <a:spcPts val="1200"/>
              </a:spcBef>
              <a:spcAft>
                <a:spcPts val="600"/>
              </a:spcAft>
            </a:pPr>
            <a:r>
              <a:rPr lang="es-MX" sz="2000" b="1" dirty="0" smtClean="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87461"/>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1690956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1362" y="778146"/>
            <a:ext cx="9706708" cy="4572000"/>
          </a:xfrm>
        </p:spPr>
        <p:txBody>
          <a:bodyPr>
            <a:noAutofit/>
          </a:bodyPr>
          <a:lstStyle/>
          <a:p>
            <a:pPr algn="ctr">
              <a:lnSpc>
                <a:spcPct val="90000"/>
              </a:lnSpc>
            </a:pPr>
            <a:r>
              <a:rPr lang="es-ES" sz="3600" dirty="0" smtClean="0"/>
              <a:t>La puntuación</a:t>
            </a:r>
            <a:br>
              <a:rPr lang="es-ES" sz="3600" dirty="0" smtClean="0"/>
            </a:br>
            <a:r>
              <a:rPr lang="es-ES" sz="3600" dirty="0" smtClean="0"/>
              <a:t/>
            </a:r>
            <a:br>
              <a:rPr lang="es-ES" sz="3600" dirty="0" smtClean="0"/>
            </a:br>
            <a:r>
              <a:rPr lang="es-ES" sz="2400" dirty="0" smtClean="0"/>
              <a:t>«</a:t>
            </a:r>
            <a:r>
              <a:rPr lang="es-CO" sz="2400" dirty="0"/>
              <a:t>Los signos de </a:t>
            </a:r>
            <a:r>
              <a:rPr lang="es-CO" sz="2400" dirty="0" smtClean="0"/>
              <a:t>puntuación </a:t>
            </a:r>
            <a:r>
              <a:rPr lang="es-CO" sz="2400" dirty="0"/>
              <a:t>son como caminos del </a:t>
            </a:r>
            <a:r>
              <a:rPr lang="es-CO" sz="2400" dirty="0" smtClean="0"/>
              <a:t>significado</a:t>
            </a:r>
            <a:br>
              <a:rPr lang="es-CO" sz="2400" dirty="0" smtClean="0"/>
            </a:br>
            <a:r>
              <a:rPr lang="es-CO" sz="2400" dirty="0" smtClean="0"/>
              <a:t>y </a:t>
            </a:r>
            <a:r>
              <a:rPr lang="es-CO" sz="2400" dirty="0"/>
              <a:t>luminarias de las palabras, tan instructivos para los lectores como el más claro de los </a:t>
            </a:r>
            <a:r>
              <a:rPr lang="es-CO" sz="2400" dirty="0" smtClean="0"/>
              <a:t>comentarios».</a:t>
            </a:r>
            <a:br>
              <a:rPr lang="es-CO" sz="2400" dirty="0" smtClean="0"/>
            </a:br>
            <a:r>
              <a:rPr lang="es-CO" sz="2400" dirty="0" smtClean="0"/>
              <a:t/>
            </a:r>
            <a:br>
              <a:rPr lang="es-CO" sz="2400" dirty="0" smtClean="0"/>
            </a:br>
            <a:r>
              <a:rPr lang="es-CO" sz="2400" dirty="0" smtClean="0"/>
              <a:t>                                                                  Casiodoro, siglo VI d. C.*</a:t>
            </a:r>
            <a:br>
              <a:rPr lang="es-CO" sz="2400" dirty="0" smtClean="0"/>
            </a:br>
            <a:r>
              <a:rPr lang="es-CO" sz="2400" dirty="0"/>
              <a:t> </a:t>
            </a:r>
            <a:r>
              <a:rPr lang="es-CO" sz="2400" dirty="0" smtClean="0"/>
              <a:t>           </a:t>
            </a:r>
            <a:br>
              <a:rPr lang="es-CO" sz="2400" dirty="0" smtClean="0"/>
            </a:br>
            <a:r>
              <a:rPr lang="es-CO" sz="2400" dirty="0" smtClean="0"/>
              <a:t/>
            </a:r>
            <a:br>
              <a:rPr lang="es-CO" sz="2400" dirty="0" smtClean="0"/>
            </a:br>
            <a:r>
              <a:rPr lang="es-CO" sz="2400" dirty="0" smtClean="0"/>
              <a:t/>
            </a:r>
            <a:br>
              <a:rPr lang="es-CO" sz="2400" dirty="0" smtClean="0"/>
            </a:br>
            <a:endParaRPr lang="es-ES" sz="2400" dirty="0"/>
          </a:p>
        </p:txBody>
      </p:sp>
      <p:pic>
        <p:nvPicPr>
          <p:cNvPr id="3" name="Imagen 2">
            <a:extLst>
              <a:ext uri="{FF2B5EF4-FFF2-40B4-BE49-F238E27FC236}">
                <a16:creationId xmlns:a16="http://schemas.microsoft.com/office/drawing/2014/main" id="{0071F382-EEB9-774E-8A47-EA96E13EEFEA}"/>
              </a:ext>
            </a:extLst>
          </p:cNvPr>
          <p:cNvPicPr>
            <a:picLocks noChangeAspect="1"/>
          </p:cNvPicPr>
          <p:nvPr/>
        </p:nvPicPr>
        <p:blipFill rotWithShape="1">
          <a:blip r:embed="rId2"/>
          <a:srcRect t="24866" b="19864"/>
          <a:stretch/>
        </p:blipFill>
        <p:spPr>
          <a:xfrm>
            <a:off x="1990602" y="5896947"/>
            <a:ext cx="2070100" cy="765111"/>
          </a:xfrm>
          <a:prstGeom prst="rect">
            <a:avLst/>
          </a:prstGeom>
        </p:spPr>
      </p:pic>
      <p:sp>
        <p:nvSpPr>
          <p:cNvPr id="4" name="CuadroTexto 3"/>
          <p:cNvSpPr txBox="1"/>
          <p:nvPr/>
        </p:nvSpPr>
        <p:spPr>
          <a:xfrm>
            <a:off x="6572208" y="4751744"/>
            <a:ext cx="5140037" cy="369332"/>
          </a:xfrm>
          <a:prstGeom prst="rect">
            <a:avLst/>
          </a:prstGeom>
          <a:noFill/>
        </p:spPr>
        <p:txBody>
          <a:bodyPr wrap="square" rtlCol="0">
            <a:spAutoFit/>
          </a:bodyPr>
          <a:lstStyle/>
          <a:p>
            <a:r>
              <a:rPr lang="es-CO" dirty="0">
                <a:solidFill>
                  <a:schemeClr val="bg1"/>
                </a:solidFill>
              </a:rPr>
              <a:t>*(</a:t>
            </a:r>
            <a:r>
              <a:rPr lang="es-CO" dirty="0" smtClean="0">
                <a:solidFill>
                  <a:schemeClr val="bg1"/>
                </a:solidFill>
              </a:rPr>
              <a:t>Citado </a:t>
            </a:r>
            <a:r>
              <a:rPr lang="es-CO" dirty="0">
                <a:solidFill>
                  <a:schemeClr val="bg1"/>
                </a:solidFill>
              </a:rPr>
              <a:t>en Mediavilla, 2012, p. 944).</a:t>
            </a:r>
          </a:p>
        </p:txBody>
      </p:sp>
    </p:spTree>
    <p:extLst>
      <p:ext uri="{BB962C8B-B14F-4D97-AF65-F5344CB8AC3E}">
        <p14:creationId xmlns:p14="http://schemas.microsoft.com/office/powerpoint/2010/main" val="37927914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4867" y="89421"/>
            <a:ext cx="10257256" cy="6622326"/>
          </a:xfrm>
          <a:prstGeom prst="rect">
            <a:avLst/>
          </a:prstGeom>
          <a:noFill/>
        </p:spPr>
        <p:txBody>
          <a:bodyPr wrap="square" rtlCol="0">
            <a:spAutoFit/>
          </a:bodyPr>
          <a:lstStyle/>
          <a:p>
            <a:pPr marL="201613" indent="-201613" algn="ctr">
              <a:spcBef>
                <a:spcPts val="600"/>
              </a:spcBef>
            </a:pPr>
            <a:endParaRPr lang="es-MX" sz="2400" b="1" dirty="0" smtClean="0">
              <a:latin typeface="Garamond" pitchFamily="18" charset="0"/>
            </a:endParaRPr>
          </a:p>
          <a:p>
            <a:pPr marL="201613" indent="-201613">
              <a:spcBef>
                <a:spcPts val="600"/>
              </a:spcBef>
              <a:spcAft>
                <a:spcPts val="400"/>
              </a:spcAft>
            </a:pPr>
            <a:r>
              <a:rPr lang="es-MX" sz="2000" b="1" dirty="0" smtClean="0">
                <a:solidFill>
                  <a:schemeClr val="accent1">
                    <a:lumMod val="75000"/>
                  </a:schemeClr>
                </a:solidFill>
                <a:latin typeface="Garamond" pitchFamily="18" charset="0"/>
              </a:rPr>
              <a:t>		      k. </a:t>
            </a:r>
            <a:r>
              <a:rPr lang="es-MX" sz="2000" b="1" dirty="0">
                <a:solidFill>
                  <a:schemeClr val="accent1">
                    <a:lumMod val="75000"/>
                  </a:schemeClr>
                </a:solidFill>
                <a:latin typeface="Garamond" pitchFamily="18" charset="0"/>
              </a:rPr>
              <a:t>En </a:t>
            </a:r>
            <a:r>
              <a:rPr lang="es-MX" sz="2000" b="1" dirty="0" smtClean="0">
                <a:solidFill>
                  <a:schemeClr val="accent1">
                    <a:lumMod val="75000"/>
                  </a:schemeClr>
                </a:solidFill>
                <a:latin typeface="Garamond" pitchFamily="18" charset="0"/>
              </a:rPr>
              <a:t>los nombres históricos:</a:t>
            </a:r>
            <a:endParaRPr lang="es-MX" sz="2000" b="1" dirty="0">
              <a:solidFill>
                <a:schemeClr val="accent1">
                  <a:lumMod val="75000"/>
                </a:schemeClr>
              </a:solidFill>
              <a:latin typeface="Garamond" pitchFamily="18" charset="0"/>
            </a:endParaRPr>
          </a:p>
          <a:p>
            <a:pPr marL="201613" indent="-201613">
              <a:spcBef>
                <a:spcPts val="800"/>
              </a:spcBef>
              <a:spcAft>
                <a:spcPts val="400"/>
              </a:spcAft>
            </a:pPr>
            <a:r>
              <a:rPr lang="es-MX" sz="2000" b="1" i="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la </a:t>
            </a:r>
            <a:r>
              <a:rPr lang="es-MX" sz="2000" b="1" i="1" dirty="0">
                <a:solidFill>
                  <a:srgbClr val="E3440E"/>
                </a:solidFill>
                <a:latin typeface="Garamond" pitchFamily="18" charset="0"/>
              </a:rPr>
              <a:t>E</a:t>
            </a:r>
            <a:r>
              <a:rPr lang="es-MX" sz="2000" i="1" dirty="0">
                <a:solidFill>
                  <a:schemeClr val="accent1">
                    <a:lumMod val="75000"/>
                  </a:schemeClr>
                </a:solidFill>
                <a:latin typeface="Garamond" pitchFamily="18" charset="0"/>
              </a:rPr>
              <a:t>dad </a:t>
            </a:r>
            <a:r>
              <a:rPr lang="es-MX" sz="2000" b="1" i="1" dirty="0">
                <a:solidFill>
                  <a:srgbClr val="E3440E"/>
                </a:solidFill>
                <a:latin typeface="Garamond" pitchFamily="18" charset="0"/>
              </a:rPr>
              <a:t>M</a:t>
            </a:r>
            <a:r>
              <a:rPr lang="es-MX" sz="2000" i="1" dirty="0">
                <a:solidFill>
                  <a:schemeClr val="accent1">
                    <a:lumMod val="75000"/>
                  </a:schemeClr>
                </a:solidFill>
                <a:latin typeface="Garamond" pitchFamily="18" charset="0"/>
              </a:rPr>
              <a:t>edia </a:t>
            </a:r>
            <a:r>
              <a:rPr lang="es-MX" sz="2000" i="1" dirty="0" smtClean="0">
                <a:solidFill>
                  <a:schemeClr val="accent1">
                    <a:lumMod val="75000"/>
                  </a:schemeClr>
                </a:solidFill>
                <a:latin typeface="Garamond" pitchFamily="18" charset="0"/>
              </a:rPr>
              <a:t>/</a:t>
            </a:r>
            <a:r>
              <a:rPr lang="es-MX" sz="2000" b="1" i="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la </a:t>
            </a:r>
            <a:r>
              <a:rPr lang="es-MX" sz="2000" b="1" i="1" dirty="0" smtClean="0">
                <a:solidFill>
                  <a:srgbClr val="E3440E"/>
                </a:solidFill>
                <a:latin typeface="Garamond" pitchFamily="18" charset="0"/>
              </a:rPr>
              <a:t>S</a:t>
            </a:r>
            <a:r>
              <a:rPr lang="es-MX" sz="2000" i="1" dirty="0" smtClean="0">
                <a:solidFill>
                  <a:schemeClr val="accent1">
                    <a:lumMod val="75000"/>
                  </a:schemeClr>
                </a:solidFill>
                <a:latin typeface="Garamond" pitchFamily="18" charset="0"/>
              </a:rPr>
              <a:t>egunda </a:t>
            </a:r>
            <a:r>
              <a:rPr lang="es-MX" sz="2000" b="1" i="1" dirty="0" smtClean="0">
                <a:solidFill>
                  <a:srgbClr val="E3440E"/>
                </a:solidFill>
                <a:latin typeface="Garamond" pitchFamily="18" charset="0"/>
              </a:rPr>
              <a:t>G</a:t>
            </a:r>
            <a:r>
              <a:rPr lang="es-MX" sz="2000" i="1" dirty="0" smtClean="0">
                <a:solidFill>
                  <a:schemeClr val="accent1">
                    <a:lumMod val="75000"/>
                  </a:schemeClr>
                </a:solidFill>
                <a:latin typeface="Garamond" pitchFamily="18" charset="0"/>
              </a:rPr>
              <a:t>uerra </a:t>
            </a:r>
            <a:r>
              <a:rPr lang="es-MX" sz="2000" b="1" i="1" dirty="0">
                <a:solidFill>
                  <a:srgbClr val="E3440E"/>
                </a:solidFill>
                <a:latin typeface="Garamond" pitchFamily="18" charset="0"/>
              </a:rPr>
              <a:t>M</a:t>
            </a:r>
            <a:r>
              <a:rPr lang="es-MX" sz="2000" i="1" dirty="0" smtClean="0">
                <a:solidFill>
                  <a:schemeClr val="accent1">
                    <a:lumMod val="75000"/>
                  </a:schemeClr>
                </a:solidFill>
                <a:latin typeface="Garamond" pitchFamily="18" charset="0"/>
              </a:rPr>
              <a:t>undial</a:t>
            </a:r>
            <a:r>
              <a:rPr lang="es-MX" sz="2000" b="1" i="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la </a:t>
            </a:r>
            <a:r>
              <a:rPr lang="es-MX" sz="2000" b="1" i="1" dirty="0">
                <a:solidFill>
                  <a:srgbClr val="E3440E"/>
                </a:solidFill>
                <a:latin typeface="Garamond" pitchFamily="18" charset="0"/>
              </a:rPr>
              <a:t>C</a:t>
            </a:r>
            <a:r>
              <a:rPr lang="es-MX" sz="2000" i="1" dirty="0" smtClean="0">
                <a:solidFill>
                  <a:schemeClr val="accent1">
                    <a:lumMod val="75000"/>
                  </a:schemeClr>
                </a:solidFill>
                <a:latin typeface="Garamond" pitchFamily="18" charset="0"/>
              </a:rPr>
              <a:t>onquista española / la </a:t>
            </a:r>
            <a:r>
              <a:rPr lang="es-MX" sz="2000" b="1" i="1" dirty="0">
                <a:solidFill>
                  <a:srgbClr val="E3440E"/>
                </a:solidFill>
                <a:latin typeface="Garamond" pitchFamily="18" charset="0"/>
              </a:rPr>
              <a:t>R</a:t>
            </a:r>
            <a:r>
              <a:rPr lang="es-MX" sz="2000" i="1" dirty="0" smtClean="0">
                <a:solidFill>
                  <a:schemeClr val="accent1">
                    <a:lumMod val="75000"/>
                  </a:schemeClr>
                </a:solidFill>
                <a:latin typeface="Garamond" pitchFamily="18" charset="0"/>
              </a:rPr>
              <a:t>evolución francesa </a:t>
            </a:r>
            <a:endParaRPr lang="es-MX" sz="2000" b="1" i="1" dirty="0" smtClean="0">
              <a:solidFill>
                <a:schemeClr val="accent1">
                  <a:lumMod val="75000"/>
                </a:schemeClr>
              </a:solidFill>
              <a:latin typeface="Garamond" pitchFamily="18" charset="0"/>
            </a:endParaRPr>
          </a:p>
          <a:p>
            <a:pPr marL="201613" indent="-201613">
              <a:spcBef>
                <a:spcPts val="800"/>
              </a:spcBef>
              <a:spcAft>
                <a:spcPts val="400"/>
              </a:spcAft>
            </a:pP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n-US" sz="2000" i="1" dirty="0" smtClean="0">
                <a:solidFill>
                  <a:schemeClr val="accent1">
                    <a:lumMod val="75000"/>
                  </a:schemeClr>
                </a:solidFill>
                <a:latin typeface="Garamond" pitchFamily="18" charset="0"/>
              </a:rPr>
              <a:t>el </a:t>
            </a:r>
            <a:r>
              <a:rPr lang="en-US" sz="2000" b="1" i="1" dirty="0" err="1" smtClean="0">
                <a:solidFill>
                  <a:srgbClr val="E3440E"/>
                </a:solidFill>
                <a:latin typeface="Garamond" pitchFamily="18" charset="0"/>
              </a:rPr>
              <a:t>R</a:t>
            </a:r>
            <a:r>
              <a:rPr lang="en-US" sz="2000" i="1" dirty="0" err="1" smtClean="0">
                <a:solidFill>
                  <a:schemeClr val="accent1">
                    <a:lumMod val="75000"/>
                  </a:schemeClr>
                </a:solidFill>
                <a:latin typeface="Garamond" pitchFamily="18" charset="0"/>
              </a:rPr>
              <a:t>enacimiento</a:t>
            </a:r>
            <a:r>
              <a:rPr lang="en-US" sz="2000" i="1" dirty="0" smtClean="0">
                <a:solidFill>
                  <a:schemeClr val="accent1">
                    <a:lumMod val="75000"/>
                  </a:schemeClr>
                </a:solidFill>
                <a:latin typeface="Garamond" pitchFamily="18" charset="0"/>
              </a:rPr>
              <a:t> / la </a:t>
            </a:r>
            <a:r>
              <a:rPr lang="en-US" sz="2000" b="1" i="1" dirty="0" err="1">
                <a:solidFill>
                  <a:srgbClr val="E3440E"/>
                </a:solidFill>
                <a:latin typeface="Garamond" pitchFamily="18" charset="0"/>
              </a:rPr>
              <a:t>C</a:t>
            </a:r>
            <a:r>
              <a:rPr lang="en-US" sz="2000" i="1" dirty="0" err="1" smtClean="0">
                <a:solidFill>
                  <a:schemeClr val="accent1">
                    <a:lumMod val="75000"/>
                  </a:schemeClr>
                </a:solidFill>
                <a:latin typeface="Garamond" pitchFamily="18" charset="0"/>
              </a:rPr>
              <a:t>ontrarreforma</a:t>
            </a:r>
            <a:r>
              <a:rPr lang="en-US" sz="2000" i="1" dirty="0" smtClean="0">
                <a:solidFill>
                  <a:schemeClr val="accent1">
                    <a:lumMod val="75000"/>
                  </a:schemeClr>
                </a:solidFill>
                <a:latin typeface="Garamond" pitchFamily="18" charset="0"/>
              </a:rPr>
              <a:t> / </a:t>
            </a:r>
            <a:endParaRPr lang="es-MX" sz="2000" i="1" dirty="0">
              <a:solidFill>
                <a:schemeClr val="accent1">
                  <a:lumMod val="75000"/>
                </a:schemeClr>
              </a:solidFill>
              <a:latin typeface="Garamond" pitchFamily="18" charset="0"/>
            </a:endParaRPr>
          </a:p>
          <a:p>
            <a:pPr marL="201613" indent="-201613">
              <a:spcBef>
                <a:spcPts val="800"/>
              </a:spcBef>
              <a:spcAft>
                <a:spcPts val="400"/>
              </a:spcAft>
            </a:pPr>
            <a:r>
              <a:rPr lang="es-MX" sz="2000" b="1" i="1" dirty="0" smtClean="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(Nota: los adjetivos especificativos de los sustantivos </a:t>
            </a:r>
            <a:r>
              <a:rPr lang="es-MX" sz="2000" i="1" dirty="0" smtClean="0">
                <a:solidFill>
                  <a:schemeClr val="accent1">
                    <a:lumMod val="75000"/>
                  </a:schemeClr>
                </a:solidFill>
                <a:latin typeface="Garamond" pitchFamily="18" charset="0"/>
              </a:rPr>
              <a:t>revolución </a:t>
            </a:r>
            <a:r>
              <a:rPr lang="es-MX" sz="2000" dirty="0" smtClean="0">
                <a:solidFill>
                  <a:schemeClr val="accent1">
                    <a:lumMod val="75000"/>
                  </a:schemeClr>
                </a:solidFill>
                <a:latin typeface="Garamond" pitchFamily="18" charset="0"/>
              </a:rPr>
              <a:t>e </a:t>
            </a:r>
            <a:r>
              <a:rPr lang="es-MX" sz="2000" i="1" dirty="0" smtClean="0">
                <a:solidFill>
                  <a:schemeClr val="accent1">
                    <a:lumMod val="75000"/>
                  </a:schemeClr>
                </a:solidFill>
                <a:latin typeface="Garamond" pitchFamily="18" charset="0"/>
              </a:rPr>
              <a:t>imperio </a:t>
            </a:r>
            <a:r>
              <a:rPr lang="es-MX" sz="2000" dirty="0" smtClean="0">
                <a:solidFill>
                  <a:schemeClr val="accent1">
                    <a:lumMod val="75000"/>
                  </a:schemeClr>
                </a:solidFill>
                <a:latin typeface="Garamond" pitchFamily="18" charset="0"/>
              </a:rPr>
              <a:t>no llevan mayúscula 	</a:t>
            </a:r>
            <a:r>
              <a:rPr lang="es-MX" sz="2000" dirty="0">
                <a:solidFill>
                  <a:schemeClr val="accent1">
                    <a:lumMod val="75000"/>
                  </a:schemeClr>
                </a:solidFill>
                <a:latin typeface="Garamond" pitchFamily="18" charset="0"/>
              </a:rPr>
              <a:t> </a:t>
            </a:r>
            <a:r>
              <a:rPr lang="es-MX" sz="2000" dirty="0" smtClean="0">
                <a:solidFill>
                  <a:schemeClr val="accent1">
                    <a:lumMod val="75000"/>
                  </a:schemeClr>
                </a:solidFill>
                <a:latin typeface="Garamond" pitchFamily="18" charset="0"/>
              </a:rPr>
              <a:t>          –</a:t>
            </a:r>
            <a:r>
              <a:rPr lang="es-MX" sz="2000" b="1" i="1" dirty="0" smtClean="0">
                <a:solidFill>
                  <a:srgbClr val="E3440E"/>
                </a:solidFill>
                <a:latin typeface="Garamond" pitchFamily="18" charset="0"/>
              </a:rPr>
              <a:t>R</a:t>
            </a:r>
            <a:r>
              <a:rPr lang="es-MX" sz="2000" i="1" dirty="0" smtClean="0">
                <a:solidFill>
                  <a:schemeClr val="accent1">
                    <a:lumMod val="75000"/>
                  </a:schemeClr>
                </a:solidFill>
                <a:latin typeface="Garamond" pitchFamily="18" charset="0"/>
              </a:rPr>
              <a:t>evolución rusa</a:t>
            </a:r>
            <a:r>
              <a:rPr lang="es-MX" sz="2000" dirty="0" smtClean="0">
                <a:solidFill>
                  <a:schemeClr val="accent1">
                    <a:lumMod val="75000"/>
                  </a:schemeClr>
                </a:solidFill>
                <a:latin typeface="Garamond" pitchFamily="18" charset="0"/>
              </a:rPr>
              <a:t>, </a:t>
            </a:r>
            <a:r>
              <a:rPr lang="es-MX" sz="2000" b="1" i="1" dirty="0">
                <a:solidFill>
                  <a:srgbClr val="E3440E"/>
                </a:solidFill>
                <a:latin typeface="Garamond" pitchFamily="18" charset="0"/>
              </a:rPr>
              <a:t>I</a:t>
            </a:r>
            <a:r>
              <a:rPr lang="es-MX" sz="2000" i="1" dirty="0" smtClean="0">
                <a:solidFill>
                  <a:schemeClr val="accent1">
                    <a:lumMod val="75000"/>
                  </a:schemeClr>
                </a:solidFill>
                <a:latin typeface="Garamond" pitchFamily="18" charset="0"/>
              </a:rPr>
              <a:t>mperio español</a:t>
            </a:r>
            <a:r>
              <a:rPr lang="es-MX" sz="2000" dirty="0" smtClean="0">
                <a:solidFill>
                  <a:schemeClr val="accent1">
                    <a:lumMod val="75000"/>
                  </a:schemeClr>
                </a:solidFill>
                <a:latin typeface="Garamond" pitchFamily="18" charset="0"/>
              </a:rPr>
              <a:t>, etc.–). </a:t>
            </a:r>
            <a:r>
              <a:rPr lang="es-MX" sz="2000" b="1" i="1" dirty="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p>
          <a:p>
            <a:pPr marL="201613" indent="-201613">
              <a:spcBef>
                <a:spcPts val="1200"/>
              </a:spcBef>
              <a:spcAft>
                <a:spcPts val="600"/>
              </a:spcAft>
            </a:pPr>
            <a:r>
              <a:rPr lang="es-MX" sz="2000" b="1" dirty="0" smtClean="0">
                <a:solidFill>
                  <a:schemeClr val="accent1">
                    <a:lumMod val="75000"/>
                  </a:schemeClr>
                </a:solidFill>
                <a:latin typeface="Garamond" pitchFamily="18" charset="0"/>
              </a:rPr>
              <a:t>              l. En los nombres que designan a una entidad o un grupo:</a:t>
            </a:r>
          </a:p>
          <a:p>
            <a:pPr marL="201613" indent="-201613">
              <a:spcBef>
                <a:spcPts val="1200"/>
              </a:spcBef>
              <a:spcAft>
                <a:spcPts val="600"/>
              </a:spcAft>
            </a:pPr>
            <a:r>
              <a:rPr lang="es-MX" sz="2000" b="1" dirty="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el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stado, la </a:t>
            </a:r>
            <a:r>
              <a:rPr lang="es-MX" sz="2000" b="1" i="1" dirty="0">
                <a:solidFill>
                  <a:srgbClr val="E3440E"/>
                </a:solidFill>
                <a:latin typeface="Garamond" pitchFamily="18" charset="0"/>
              </a:rPr>
              <a:t>U</a:t>
            </a:r>
            <a:r>
              <a:rPr lang="es-MX" sz="2000" i="1" dirty="0" smtClean="0">
                <a:solidFill>
                  <a:schemeClr val="accent1">
                    <a:lumMod val="75000"/>
                  </a:schemeClr>
                </a:solidFill>
                <a:latin typeface="Garamond" pitchFamily="18" charset="0"/>
              </a:rPr>
              <a:t>niversidad, la </a:t>
            </a:r>
            <a:r>
              <a:rPr lang="es-MX" sz="2000" b="1" i="1" dirty="0">
                <a:solidFill>
                  <a:srgbClr val="E3440E"/>
                </a:solidFill>
                <a:latin typeface="Garamond" pitchFamily="18" charset="0"/>
              </a:rPr>
              <a:t>J</a:t>
            </a:r>
            <a:r>
              <a:rPr lang="es-MX" sz="2000" i="1" dirty="0" smtClean="0">
                <a:solidFill>
                  <a:schemeClr val="accent1">
                    <a:lumMod val="75000"/>
                  </a:schemeClr>
                </a:solidFill>
                <a:latin typeface="Garamond" pitchFamily="18" charset="0"/>
              </a:rPr>
              <a:t>udicatura, el </a:t>
            </a:r>
            <a:r>
              <a:rPr lang="es-MX" sz="2000" b="1" i="1" dirty="0">
                <a:solidFill>
                  <a:srgbClr val="E3440E"/>
                </a:solidFill>
                <a:latin typeface="Garamond" pitchFamily="18" charset="0"/>
              </a:rPr>
              <a:t>E</a:t>
            </a:r>
            <a:r>
              <a:rPr lang="es-MX" sz="2000" i="1" dirty="0" smtClean="0">
                <a:solidFill>
                  <a:schemeClr val="accent1">
                    <a:lumMod val="75000"/>
                  </a:schemeClr>
                </a:solidFill>
                <a:latin typeface="Garamond" pitchFamily="18" charset="0"/>
              </a:rPr>
              <a:t>jército, el </a:t>
            </a:r>
            <a:r>
              <a:rPr lang="es-MX" sz="2000" b="1" i="1" dirty="0" smtClean="0">
                <a:solidFill>
                  <a:srgbClr val="E3440E"/>
                </a:solidFill>
                <a:latin typeface="Garamond" pitchFamily="18" charset="0"/>
              </a:rPr>
              <a:t>G</a:t>
            </a:r>
            <a:r>
              <a:rPr lang="es-MX" sz="2000" i="1" dirty="0" smtClean="0">
                <a:solidFill>
                  <a:schemeClr val="accent1">
                    <a:lumMod val="75000"/>
                  </a:schemeClr>
                </a:solidFill>
                <a:latin typeface="Garamond" pitchFamily="18" charset="0"/>
              </a:rPr>
              <a:t>obierno. </a:t>
            </a:r>
            <a:r>
              <a:rPr lang="es-MX" sz="2000" dirty="0" smtClean="0">
                <a:solidFill>
                  <a:schemeClr val="accent1">
                    <a:lumMod val="75000"/>
                  </a:schemeClr>
                </a:solidFill>
                <a:latin typeface="Garamond" pitchFamily="18" charset="0"/>
              </a:rPr>
              <a:t>A este respecto, el Diccionario 			  Panhispánico de Dudas (DPD, 2017, 4.28) señala lo siguiente: </a:t>
            </a:r>
          </a:p>
          <a:p>
            <a:pPr marL="201613" indent="-201613">
              <a:spcBef>
                <a:spcPts val="1200"/>
              </a:spcBef>
              <a:spcAft>
                <a:spcPts val="600"/>
              </a:spcAft>
            </a:pPr>
            <a:r>
              <a:rPr lang="es-MX" sz="2000" i="1" dirty="0">
                <a:solidFill>
                  <a:schemeClr val="accent1">
                    <a:lumMod val="75000"/>
                  </a:schemeClr>
                </a:solidFill>
                <a:latin typeface="Garamond" pitchFamily="18" charset="0"/>
              </a:rPr>
              <a:t> </a:t>
            </a:r>
            <a:r>
              <a:rPr lang="es-MX" sz="2000" i="1" dirty="0" smtClean="0">
                <a:solidFill>
                  <a:schemeClr val="accent1">
                    <a:lumMod val="75000"/>
                  </a:schemeClr>
                </a:solidFill>
                <a:latin typeface="Garamond" pitchFamily="18" charset="0"/>
              </a:rPr>
              <a:t>               </a:t>
            </a:r>
            <a:r>
              <a:rPr lang="es-MX" dirty="0" smtClean="0">
                <a:solidFill>
                  <a:schemeClr val="accent1">
                    <a:lumMod val="75000"/>
                  </a:schemeClr>
                </a:solidFill>
                <a:latin typeface="Garamond" pitchFamily="18" charset="0"/>
              </a:rPr>
              <a:t>«</a:t>
            </a:r>
            <a:r>
              <a:rPr lang="es-ES" dirty="0">
                <a:solidFill>
                  <a:schemeClr val="accent1">
                    <a:lumMod val="75000"/>
                  </a:schemeClr>
                </a:solidFill>
                <a:latin typeface="Garamond" pitchFamily="18" charset="0"/>
              </a:rPr>
              <a:t>En muchos casos, esta mayúscula tiene una función diacrítica o diferenciadora, ya que </a:t>
            </a:r>
            <a:r>
              <a:rPr lang="es-ES" dirty="0" smtClean="0">
                <a:solidFill>
                  <a:schemeClr val="accent1">
                    <a:lumMod val="75000"/>
                  </a:schemeClr>
                </a:solidFill>
                <a:latin typeface="Garamond" pitchFamily="18" charset="0"/>
              </a:rPr>
              <a:t>permite 	  	 	          distinguir entre </a:t>
            </a:r>
            <a:r>
              <a:rPr lang="es-ES" dirty="0">
                <a:solidFill>
                  <a:schemeClr val="accent1">
                    <a:lumMod val="75000"/>
                  </a:schemeClr>
                </a:solidFill>
                <a:latin typeface="Garamond" pitchFamily="18" charset="0"/>
              </a:rPr>
              <a:t>acepciones distintas de una misma palabra: </a:t>
            </a:r>
            <a:r>
              <a:rPr lang="es-ES" i="1" dirty="0">
                <a:solidFill>
                  <a:schemeClr val="accent1">
                    <a:lumMod val="75000"/>
                  </a:schemeClr>
                </a:solidFill>
                <a:latin typeface="Garamond" pitchFamily="18" charset="0"/>
              </a:rPr>
              <a:t>Iglesia</a:t>
            </a:r>
            <a:r>
              <a:rPr lang="es-ES" dirty="0">
                <a:solidFill>
                  <a:schemeClr val="accent1">
                    <a:lumMod val="75000"/>
                  </a:schemeClr>
                </a:solidFill>
                <a:latin typeface="Garamond" pitchFamily="18" charset="0"/>
              </a:rPr>
              <a:t> (‘institución</a:t>
            </a:r>
            <a:r>
              <a:rPr lang="es-ES" dirty="0" smtClean="0">
                <a:solidFill>
                  <a:schemeClr val="accent1">
                    <a:lumMod val="75000"/>
                  </a:schemeClr>
                </a:solidFill>
                <a:latin typeface="Garamond" pitchFamily="18" charset="0"/>
              </a:rPr>
              <a:t>’) / </a:t>
            </a:r>
            <a:r>
              <a:rPr lang="es-ES" i="1" dirty="0">
                <a:solidFill>
                  <a:schemeClr val="accent1">
                    <a:lumMod val="75000"/>
                  </a:schemeClr>
                </a:solidFill>
                <a:latin typeface="Garamond" pitchFamily="18" charset="0"/>
              </a:rPr>
              <a:t>iglesia</a:t>
            </a:r>
            <a:r>
              <a:rPr lang="es-ES" dirty="0">
                <a:solidFill>
                  <a:schemeClr val="accent1">
                    <a:lumMod val="75000"/>
                  </a:schemeClr>
                </a:solidFill>
                <a:latin typeface="Garamond" pitchFamily="18" charset="0"/>
              </a:rPr>
              <a:t> (‘edificio’), </a:t>
            </a:r>
            <a:r>
              <a:rPr lang="es-ES" dirty="0" smtClean="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Ejército</a:t>
            </a:r>
            <a:r>
              <a:rPr lang="es-ES" dirty="0" smtClean="0">
                <a:solidFill>
                  <a:schemeClr val="accent1">
                    <a:lumMod val="75000"/>
                  </a:schemeClr>
                </a:solidFill>
                <a:latin typeface="Garamond" pitchFamily="18" charset="0"/>
              </a:rPr>
              <a:t> (‘</a:t>
            </a:r>
            <a:r>
              <a:rPr lang="es-ES" dirty="0">
                <a:solidFill>
                  <a:schemeClr val="accent1">
                    <a:lumMod val="75000"/>
                  </a:schemeClr>
                </a:solidFill>
                <a:latin typeface="Garamond" pitchFamily="18" charset="0"/>
              </a:rPr>
              <a:t>institución’) / </a:t>
            </a:r>
            <a:r>
              <a:rPr lang="es-ES" i="1" dirty="0">
                <a:solidFill>
                  <a:schemeClr val="accent1">
                    <a:lumMod val="75000"/>
                  </a:schemeClr>
                </a:solidFill>
                <a:latin typeface="Garamond" pitchFamily="18" charset="0"/>
              </a:rPr>
              <a:t>ejército</a:t>
            </a:r>
            <a:r>
              <a:rPr lang="es-ES" dirty="0">
                <a:solidFill>
                  <a:schemeClr val="accent1">
                    <a:lumMod val="75000"/>
                  </a:schemeClr>
                </a:solidFill>
                <a:latin typeface="Garamond" pitchFamily="18" charset="0"/>
              </a:rPr>
              <a:t> (‘conjunto de soldados’), </a:t>
            </a:r>
            <a:r>
              <a:rPr lang="es-ES" i="1" dirty="0">
                <a:solidFill>
                  <a:schemeClr val="accent1">
                    <a:lumMod val="75000"/>
                  </a:schemeClr>
                </a:solidFill>
                <a:latin typeface="Garamond" pitchFamily="18" charset="0"/>
              </a:rPr>
              <a:t>Gobierno</a:t>
            </a:r>
            <a:r>
              <a:rPr lang="es-ES" dirty="0">
                <a:solidFill>
                  <a:schemeClr val="accent1">
                    <a:lumMod val="75000"/>
                  </a:schemeClr>
                </a:solidFill>
                <a:latin typeface="Garamond" pitchFamily="18" charset="0"/>
              </a:rPr>
              <a:t> (‘conjunto de los ministros de un </a:t>
            </a:r>
            <a:r>
              <a:rPr lang="es-ES" dirty="0" smtClean="0">
                <a:solidFill>
                  <a:schemeClr val="accent1">
                    <a:lumMod val="75000"/>
                  </a:schemeClr>
                </a:solidFill>
                <a:latin typeface="Garamond" pitchFamily="18" charset="0"/>
              </a:rPr>
              <a:t> 	  	          Estado</a:t>
            </a:r>
            <a:r>
              <a:rPr lang="es-ES" dirty="0">
                <a:solidFill>
                  <a:schemeClr val="accent1">
                    <a:lumMod val="75000"/>
                  </a:schemeClr>
                </a:solidFill>
                <a:latin typeface="Garamond" pitchFamily="18" charset="0"/>
              </a:rPr>
              <a:t>’) / </a:t>
            </a:r>
            <a:r>
              <a:rPr lang="es-ES" i="1" dirty="0">
                <a:solidFill>
                  <a:schemeClr val="accent1">
                    <a:lumMod val="75000"/>
                  </a:schemeClr>
                </a:solidFill>
                <a:latin typeface="Garamond" pitchFamily="18" charset="0"/>
              </a:rPr>
              <a:t>gobierno</a:t>
            </a:r>
            <a:r>
              <a:rPr lang="es-ES" dirty="0">
                <a:solidFill>
                  <a:schemeClr val="accent1">
                    <a:lumMod val="75000"/>
                  </a:schemeClr>
                </a:solidFill>
                <a:latin typeface="Garamond" pitchFamily="18" charset="0"/>
              </a:rPr>
              <a:t> (‘acción de gobernar’). La mayúscula diacrítica afecta tanto al singular como al </a:t>
            </a:r>
            <a:r>
              <a:rPr lang="es-ES" dirty="0" smtClean="0">
                <a:solidFill>
                  <a:schemeClr val="accent1">
                    <a:lumMod val="75000"/>
                  </a:schemeClr>
                </a:solidFill>
                <a:latin typeface="Garamond" pitchFamily="18" charset="0"/>
              </a:rPr>
              <a:t>	   	          plural</a:t>
            </a:r>
            <a:r>
              <a:rPr lang="es-ES" dirty="0">
                <a:solidFill>
                  <a:schemeClr val="accent1">
                    <a:lumMod val="75000"/>
                  </a:schemeClr>
                </a:solidFill>
                <a:latin typeface="Garamond" pitchFamily="18" charset="0"/>
              </a:rPr>
              <a:t>: </a:t>
            </a:r>
            <a:r>
              <a:rPr lang="es-ES" i="1" dirty="0">
                <a:solidFill>
                  <a:schemeClr val="accent1">
                    <a:lumMod val="75000"/>
                  </a:schemeClr>
                </a:solidFill>
                <a:latin typeface="Garamond" pitchFamily="18" charset="0"/>
              </a:rPr>
              <a:t>«Europa es importante para los Gobiernos, pero sobre todo para los </a:t>
            </a:r>
            <a:r>
              <a:rPr lang="es-ES" i="1" dirty="0" smtClean="0">
                <a:solidFill>
                  <a:schemeClr val="accent1">
                    <a:lumMod val="75000"/>
                  </a:schemeClr>
                </a:solidFill>
                <a:latin typeface="Garamond" pitchFamily="18" charset="0"/>
              </a:rPr>
              <a:t>ciudadanos»</a:t>
            </a:r>
            <a:r>
              <a:rPr lang="es-ES" dirty="0" smtClean="0">
                <a:solidFill>
                  <a:schemeClr val="accent1">
                    <a:lumMod val="75000"/>
                  </a:schemeClr>
                </a:solidFill>
                <a:latin typeface="Garamond" pitchFamily="18" charset="0"/>
              </a:rPr>
              <a:t>.</a:t>
            </a:r>
            <a:endParaRPr lang="es-MX" dirty="0" smtClean="0">
              <a:solidFill>
                <a:schemeClr val="accent1">
                  <a:lumMod val="75000"/>
                </a:schemeClr>
              </a:solidFill>
              <a:latin typeface="Garamond" pitchFamily="18" charset="0"/>
            </a:endParaRPr>
          </a:p>
          <a:p>
            <a:pPr marL="201613" indent="-201613">
              <a:spcBef>
                <a:spcPts val="1200"/>
              </a:spcBef>
              <a:spcAft>
                <a:spcPts val="600"/>
              </a:spcAft>
            </a:pPr>
            <a:r>
              <a:rPr lang="es-MX" sz="2000" i="1" dirty="0" smtClean="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p>
          <a:p>
            <a:pPr marL="201613" indent="-201613">
              <a:spcBef>
                <a:spcPts val="1200"/>
              </a:spcBef>
              <a:spcAft>
                <a:spcPts val="600"/>
              </a:spcAft>
            </a:pPr>
            <a:r>
              <a:rPr lang="es-MX" sz="2000" b="1" dirty="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7" name="Título 5"/>
          <p:cNvSpPr>
            <a:spLocks noGrp="1"/>
          </p:cNvSpPr>
          <p:nvPr>
            <p:ph type="title"/>
          </p:nvPr>
        </p:nvSpPr>
        <p:spPr>
          <a:xfrm>
            <a:off x="829497" y="87461"/>
            <a:ext cx="9399742" cy="502615"/>
          </a:xfrm>
        </p:spPr>
        <p:txBody>
          <a:bodyPr>
            <a:normAutofit/>
          </a:bodyPr>
          <a:lstStyle/>
          <a:p>
            <a:pPr algn="ctr"/>
            <a:r>
              <a:rPr lang="es-MX" sz="2200" u="none" dirty="0"/>
              <a:t>Principales usos de las mayúsculas</a:t>
            </a:r>
            <a:endParaRPr lang="es-CO" sz="2200" u="none" dirty="0"/>
          </a:p>
        </p:txBody>
      </p:sp>
    </p:spTree>
    <p:extLst>
      <p:ext uri="{BB962C8B-B14F-4D97-AF65-F5344CB8AC3E}">
        <p14:creationId xmlns:p14="http://schemas.microsoft.com/office/powerpoint/2010/main" val="2982449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12817" y="94080"/>
            <a:ext cx="10257256" cy="6647974"/>
          </a:xfrm>
          <a:prstGeom prst="rect">
            <a:avLst/>
          </a:prstGeom>
          <a:noFill/>
        </p:spPr>
        <p:txBody>
          <a:bodyPr wrap="square" rtlCol="0">
            <a:spAutoFit/>
          </a:bodyPr>
          <a:lstStyle/>
          <a:p>
            <a:pPr marL="201613" indent="-201613"/>
            <a:r>
              <a:rPr lang="es-MX" sz="2000" b="1"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Por último, </a:t>
            </a:r>
            <a:r>
              <a:rPr lang="es-MX" b="1" u="sng" dirty="0" smtClean="0">
                <a:solidFill>
                  <a:srgbClr val="EA5B0C"/>
                </a:solidFill>
                <a:latin typeface="Garamond" pitchFamily="18" charset="0"/>
              </a:rPr>
              <a:t>no se escriben con mayúscula inicial</a:t>
            </a:r>
            <a:r>
              <a:rPr lang="es-MX" b="1" dirty="0" smtClean="0">
                <a:solidFill>
                  <a:schemeClr val="accent1">
                    <a:lumMod val="75000"/>
                  </a:schemeClr>
                </a:solidFill>
                <a:latin typeface="Garamond" pitchFamily="18" charset="0"/>
              </a:rPr>
              <a:t> (</a:t>
            </a:r>
            <a:r>
              <a:rPr lang="es-ES" b="1" dirty="0">
                <a:solidFill>
                  <a:schemeClr val="accent1">
                    <a:lumMod val="75000"/>
                  </a:schemeClr>
                </a:solidFill>
                <a:latin typeface="Garamond" pitchFamily="18" charset="0"/>
              </a:rPr>
              <a:t>salvo </a:t>
            </a:r>
            <a:r>
              <a:rPr lang="es-ES" b="1" dirty="0" smtClean="0">
                <a:solidFill>
                  <a:schemeClr val="accent1">
                    <a:lumMod val="75000"/>
                  </a:schemeClr>
                </a:solidFill>
                <a:latin typeface="Garamond" pitchFamily="18" charset="0"/>
              </a:rPr>
              <a:t>cuando lo exija la puntuación): </a:t>
            </a:r>
            <a:endParaRPr lang="es-MX" b="1" dirty="0">
              <a:solidFill>
                <a:schemeClr val="accent1">
                  <a:lumMod val="75000"/>
                </a:schemeClr>
              </a:solidFill>
              <a:latin typeface="Garamond" pitchFamily="18" charset="0"/>
            </a:endParaRPr>
          </a:p>
          <a:p>
            <a:pPr marL="201613" indent="-201613">
              <a:spcBef>
                <a:spcPts val="800"/>
              </a:spcBef>
              <a:spcAft>
                <a:spcPts val="400"/>
              </a:spcAft>
            </a:pPr>
            <a:r>
              <a:rPr lang="es-MX" b="1" i="1"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1. </a:t>
            </a:r>
            <a:r>
              <a:rPr lang="es-ES" dirty="0">
                <a:solidFill>
                  <a:schemeClr val="accent1">
                    <a:lumMod val="75000"/>
                  </a:schemeClr>
                </a:solidFill>
                <a:latin typeface="Garamond" pitchFamily="18" charset="0"/>
              </a:rPr>
              <a:t>Los nombres de los días de la semana, de los meses y de las estaciones del año: lunes, </a:t>
            </a:r>
            <a:r>
              <a:rPr lang="es-ES" dirty="0" smtClean="0">
                <a:solidFill>
                  <a:schemeClr val="accent1">
                    <a:lumMod val="75000"/>
                  </a:schemeClr>
                </a:solidFill>
                <a:latin typeface="Garamond" pitchFamily="18" charset="0"/>
              </a:rPr>
              <a:t>abril			      </a:t>
            </a:r>
            <a:r>
              <a:rPr lang="es-ES" dirty="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      verano</a:t>
            </a:r>
            <a:r>
              <a:rPr lang="es-ES" dirty="0">
                <a:solidFill>
                  <a:schemeClr val="accent1">
                    <a:lumMod val="75000"/>
                  </a:schemeClr>
                </a:solidFill>
                <a:latin typeface="Garamond" pitchFamily="18" charset="0"/>
              </a:rPr>
              <a:t>. Solo se escriben con mayúscula cuando forman parte de fechas históricas</a:t>
            </a:r>
            <a:r>
              <a:rPr lang="es-ES" dirty="0" smtClean="0">
                <a:solidFill>
                  <a:schemeClr val="accent1">
                    <a:lumMod val="75000"/>
                  </a:schemeClr>
                </a:solidFill>
                <a:latin typeface="Garamond" pitchFamily="18" charset="0"/>
              </a:rPr>
              <a:t>, festividades 		  	             o </a:t>
            </a:r>
            <a:r>
              <a:rPr lang="es-ES" dirty="0">
                <a:solidFill>
                  <a:schemeClr val="accent1">
                    <a:lumMod val="75000"/>
                  </a:schemeClr>
                </a:solidFill>
                <a:latin typeface="Garamond" pitchFamily="18" charset="0"/>
              </a:rPr>
              <a:t>nombres propios: </a:t>
            </a:r>
            <a:r>
              <a:rPr lang="es-ES" i="1" dirty="0">
                <a:solidFill>
                  <a:schemeClr val="accent1">
                    <a:lumMod val="75000"/>
                  </a:schemeClr>
                </a:solidFill>
                <a:latin typeface="Garamond" pitchFamily="18" charset="0"/>
              </a:rPr>
              <a:t>Primero de Mayo</a:t>
            </a:r>
            <a:r>
              <a:rPr lang="es-ES" dirty="0">
                <a:solidFill>
                  <a:schemeClr val="accent1">
                    <a:lumMod val="75000"/>
                  </a:schemeClr>
                </a:solidFill>
                <a:latin typeface="Garamond" pitchFamily="18" charset="0"/>
              </a:rPr>
              <a:t>, </a:t>
            </a:r>
            <a:r>
              <a:rPr lang="es-ES" i="1" dirty="0">
                <a:solidFill>
                  <a:schemeClr val="accent1">
                    <a:lumMod val="75000"/>
                  </a:schemeClr>
                </a:solidFill>
                <a:latin typeface="Garamond" pitchFamily="18" charset="0"/>
              </a:rPr>
              <a:t>Primavera de Praga</a:t>
            </a:r>
            <a:r>
              <a:rPr lang="es-ES" dirty="0">
                <a:solidFill>
                  <a:schemeClr val="accent1">
                    <a:lumMod val="75000"/>
                  </a:schemeClr>
                </a:solidFill>
                <a:latin typeface="Garamond" pitchFamily="18" charset="0"/>
              </a:rPr>
              <a:t>, </a:t>
            </a:r>
            <a:r>
              <a:rPr lang="es-ES" i="1" dirty="0">
                <a:solidFill>
                  <a:schemeClr val="accent1">
                    <a:lumMod val="75000"/>
                  </a:schemeClr>
                </a:solidFill>
                <a:latin typeface="Garamond" pitchFamily="18" charset="0"/>
              </a:rPr>
              <a:t>Viernes Santo</a:t>
            </a:r>
            <a:r>
              <a:rPr lang="es-ES"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Hospital</a:t>
            </a:r>
            <a:r>
              <a:rPr lang="es-ES" dirty="0" smtClean="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Doce </a:t>
            </a:r>
            <a:r>
              <a:rPr lang="es-ES" i="1" dirty="0">
                <a:solidFill>
                  <a:schemeClr val="accent1">
                    <a:lumMod val="75000"/>
                  </a:schemeClr>
                </a:solidFill>
                <a:latin typeface="Garamond" pitchFamily="18" charset="0"/>
              </a:rPr>
              <a:t>de Octubre</a:t>
            </a:r>
            <a:r>
              <a:rPr lang="es-ES" dirty="0" smtClean="0">
                <a:solidFill>
                  <a:schemeClr val="accent1">
                    <a:lumMod val="75000"/>
                  </a:schemeClr>
                </a:solidFill>
                <a:latin typeface="Garamond" pitchFamily="18" charset="0"/>
              </a:rPr>
              <a:t>.</a:t>
            </a:r>
          </a:p>
          <a:p>
            <a:pPr marL="201613" indent="-201613">
              <a:spcBef>
                <a:spcPts val="800"/>
              </a:spcBef>
              <a:spcAft>
                <a:spcPts val="400"/>
              </a:spcAft>
            </a:pPr>
            <a:r>
              <a:rPr lang="es-MX" i="1" dirty="0" smtClean="0">
                <a:solidFill>
                  <a:schemeClr val="accent1">
                    <a:lumMod val="75000"/>
                  </a:schemeClr>
                </a:solidFill>
                <a:latin typeface="Garamond" pitchFamily="18" charset="0"/>
              </a:rPr>
              <a:t>  </a:t>
            </a:r>
            <a:r>
              <a:rPr lang="es-MX" dirty="0" smtClean="0">
                <a:solidFill>
                  <a:schemeClr val="accent1">
                    <a:lumMod val="75000"/>
                  </a:schemeClr>
                </a:solidFill>
                <a:latin typeface="Garamond" pitchFamily="18" charset="0"/>
              </a:rPr>
              <a:t>               </a:t>
            </a:r>
            <a:r>
              <a:rPr lang="es-MX" b="1" dirty="0" smtClean="0">
                <a:solidFill>
                  <a:schemeClr val="accent1">
                    <a:lumMod val="75000"/>
                  </a:schemeClr>
                </a:solidFill>
                <a:latin typeface="Garamond" pitchFamily="18" charset="0"/>
              </a:rPr>
              <a:t>2. </a:t>
            </a:r>
            <a:r>
              <a:rPr lang="es-ES" dirty="0">
                <a:solidFill>
                  <a:schemeClr val="accent1">
                    <a:lumMod val="75000"/>
                  </a:schemeClr>
                </a:solidFill>
                <a:latin typeface="Garamond" pitchFamily="18" charset="0"/>
              </a:rPr>
              <a:t>Nombres propios de persona que pasan a designar genéricamente a quienes poseen el </a:t>
            </a:r>
            <a:r>
              <a:rPr lang="es-ES" dirty="0" smtClean="0">
                <a:solidFill>
                  <a:schemeClr val="accent1">
                    <a:lumMod val="75000"/>
                  </a:schemeClr>
                </a:solidFill>
                <a:latin typeface="Garamond" pitchFamily="18" charset="0"/>
              </a:rPr>
              <a:t>rasgo		  	             más </a:t>
            </a:r>
            <a:r>
              <a:rPr lang="es-ES" dirty="0">
                <a:solidFill>
                  <a:schemeClr val="accent1">
                    <a:lumMod val="75000"/>
                  </a:schemeClr>
                </a:solidFill>
                <a:latin typeface="Garamond" pitchFamily="18" charset="0"/>
              </a:rPr>
              <a:t>característico o destacable del original: </a:t>
            </a:r>
            <a:r>
              <a:rPr lang="es-ES" i="1" dirty="0" smtClean="0">
                <a:solidFill>
                  <a:schemeClr val="accent1">
                    <a:lumMod val="75000"/>
                  </a:schemeClr>
                </a:solidFill>
                <a:latin typeface="Garamond" pitchFamily="18" charset="0"/>
              </a:rPr>
              <a:t>Estás en camino de convertirte en el </a:t>
            </a:r>
            <a:r>
              <a:rPr lang="es-ES" i="1" dirty="0" err="1" smtClean="0">
                <a:solidFill>
                  <a:srgbClr val="EA5B0C"/>
                </a:solidFill>
                <a:latin typeface="Garamond" pitchFamily="18" charset="0"/>
              </a:rPr>
              <a:t>garcía</a:t>
            </a:r>
            <a:r>
              <a:rPr lang="es-ES" i="1" dirty="0" smtClean="0">
                <a:solidFill>
                  <a:srgbClr val="EA5B0C"/>
                </a:solidFill>
                <a:latin typeface="Garamond" pitchFamily="18" charset="0"/>
              </a:rPr>
              <a:t> </a:t>
            </a:r>
            <a:r>
              <a:rPr lang="es-ES" i="1" dirty="0" err="1" smtClean="0">
                <a:solidFill>
                  <a:srgbClr val="EA5B0C"/>
                </a:solidFill>
                <a:latin typeface="Garamond" pitchFamily="18" charset="0"/>
              </a:rPr>
              <a:t>márquez</a:t>
            </a:r>
            <a:r>
              <a:rPr lang="es-ES" i="1" dirty="0" smtClean="0">
                <a:solidFill>
                  <a:srgbClr val="EA5B0C"/>
                </a:solidFill>
                <a:latin typeface="Garamond" pitchFamily="18" charset="0"/>
              </a:rPr>
              <a:t> </a:t>
            </a:r>
            <a:r>
              <a:rPr lang="es-ES" i="1" dirty="0" smtClean="0">
                <a:solidFill>
                  <a:schemeClr val="accent1">
                    <a:lumMod val="75000"/>
                  </a:schemeClr>
                </a:solidFill>
                <a:latin typeface="Garamond" pitchFamily="18" charset="0"/>
              </a:rPr>
              <a:t>de tu 				     generación</a:t>
            </a:r>
            <a:r>
              <a:rPr lang="es-ES" dirty="0" smtClean="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Siempre </a:t>
            </a:r>
            <a:r>
              <a:rPr lang="es-ES" i="1" dirty="0">
                <a:solidFill>
                  <a:schemeClr val="accent1">
                    <a:lumMod val="75000"/>
                  </a:schemeClr>
                </a:solidFill>
                <a:latin typeface="Garamond" pitchFamily="18" charset="0"/>
              </a:rPr>
              <a:t>vas de </a:t>
            </a:r>
            <a:r>
              <a:rPr lang="es-ES" i="1" dirty="0">
                <a:solidFill>
                  <a:srgbClr val="EA5B0C"/>
                </a:solidFill>
                <a:latin typeface="Garamond" pitchFamily="18" charset="0"/>
              </a:rPr>
              <a:t>quijote</a:t>
            </a:r>
            <a:r>
              <a:rPr lang="es-ES" i="1" dirty="0">
                <a:solidFill>
                  <a:schemeClr val="accent1">
                    <a:lumMod val="75000"/>
                  </a:schemeClr>
                </a:solidFill>
                <a:latin typeface="Garamond" pitchFamily="18" charset="0"/>
              </a:rPr>
              <a:t> por la vida</a:t>
            </a:r>
            <a:r>
              <a:rPr lang="es-ES" dirty="0">
                <a:solidFill>
                  <a:schemeClr val="accent1">
                    <a:lumMod val="75000"/>
                  </a:schemeClr>
                </a:solidFill>
                <a:latin typeface="Garamond" pitchFamily="18" charset="0"/>
              </a:rPr>
              <a:t>; </a:t>
            </a:r>
            <a:r>
              <a:rPr lang="es-ES" i="1" dirty="0">
                <a:solidFill>
                  <a:schemeClr val="accent1">
                    <a:lumMod val="75000"/>
                  </a:schemeClr>
                </a:solidFill>
                <a:latin typeface="Garamond" pitchFamily="18" charset="0"/>
              </a:rPr>
              <a:t>Mi padre, de joven, era un </a:t>
            </a:r>
            <a:r>
              <a:rPr lang="es-ES" i="1" dirty="0" smtClean="0">
                <a:solidFill>
                  <a:srgbClr val="EA5B0C"/>
                </a:solidFill>
                <a:latin typeface="Garamond" pitchFamily="18" charset="0"/>
              </a:rPr>
              <a:t>donjuán</a:t>
            </a:r>
            <a:r>
              <a:rPr lang="es-ES" dirty="0" smtClean="0">
                <a:solidFill>
                  <a:schemeClr val="accent1">
                    <a:lumMod val="75000"/>
                  </a:schemeClr>
                </a:solidFill>
                <a:latin typeface="Garamond" pitchFamily="18" charset="0"/>
              </a:rPr>
              <a:t>.</a:t>
            </a:r>
          </a:p>
          <a:p>
            <a:pPr marL="201613" indent="-201613">
              <a:spcBef>
                <a:spcPts val="800"/>
              </a:spcBef>
              <a:spcAft>
                <a:spcPts val="400"/>
              </a:spcAft>
            </a:pPr>
            <a:r>
              <a:rPr lang="es-ES" i="1"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3</a:t>
            </a:r>
            <a:r>
              <a:rPr lang="es-ES" b="1" dirty="0">
                <a:solidFill>
                  <a:schemeClr val="accent1">
                    <a:lumMod val="75000"/>
                  </a:schemeClr>
                </a:solidFill>
                <a:latin typeface="Garamond" pitchFamily="18" charset="0"/>
              </a:rPr>
              <a:t>. </a:t>
            </a:r>
            <a:r>
              <a:rPr lang="es-ES" dirty="0">
                <a:solidFill>
                  <a:schemeClr val="accent1">
                    <a:lumMod val="75000"/>
                  </a:schemeClr>
                </a:solidFill>
                <a:latin typeface="Garamond" pitchFamily="18" charset="0"/>
              </a:rPr>
              <a:t>Nombres de marcas comerciales, cuando no designan ya un objeto o un producto de la </a:t>
            </a:r>
            <a:r>
              <a:rPr lang="es-ES" dirty="0" smtClean="0">
                <a:solidFill>
                  <a:schemeClr val="accent1">
                    <a:lumMod val="75000"/>
                  </a:schemeClr>
                </a:solidFill>
                <a:latin typeface="Garamond" pitchFamily="18" charset="0"/>
              </a:rPr>
              <a:t>marca,		  	             sino</a:t>
            </a:r>
            <a:r>
              <a:rPr lang="es-ES" dirty="0">
                <a:solidFill>
                  <a:schemeClr val="accent1">
                    <a:lumMod val="75000"/>
                  </a:schemeClr>
                </a:solidFill>
                <a:latin typeface="Garamond" pitchFamily="18" charset="0"/>
              </a:rPr>
              <a:t>, genéricamente, cualquier objeto o producto de características </a:t>
            </a:r>
            <a:r>
              <a:rPr lang="es-ES" dirty="0" smtClean="0">
                <a:solidFill>
                  <a:schemeClr val="accent1">
                    <a:lumMod val="75000"/>
                  </a:schemeClr>
                </a:solidFill>
                <a:latin typeface="Garamond" pitchFamily="18" charset="0"/>
              </a:rPr>
              <a:t>similares: </a:t>
            </a:r>
            <a:r>
              <a:rPr lang="es-ES" i="1" dirty="0" smtClean="0">
                <a:solidFill>
                  <a:schemeClr val="accent1">
                    <a:lumMod val="75000"/>
                  </a:schemeClr>
                </a:solidFill>
                <a:latin typeface="Garamond" pitchFamily="18" charset="0"/>
              </a:rPr>
              <a:t>deme un colombiano,     	  	             por favor </a:t>
            </a:r>
            <a:r>
              <a:rPr lang="es-ES" dirty="0" smtClean="0">
                <a:solidFill>
                  <a:schemeClr val="accent1">
                    <a:lumMod val="75000"/>
                  </a:schemeClr>
                </a:solidFill>
                <a:latin typeface="Garamond" pitchFamily="18" charset="0"/>
              </a:rPr>
              <a:t>(para referirse a cualquier periódico</a:t>
            </a:r>
            <a:r>
              <a:rPr lang="es-ES" dirty="0">
                <a:solidFill>
                  <a:schemeClr val="accent1">
                    <a:lumMod val="75000"/>
                  </a:schemeClr>
                </a:solidFill>
                <a:latin typeface="Garamond" pitchFamily="18" charset="0"/>
              </a:rPr>
              <a:t>); </a:t>
            </a:r>
            <a:r>
              <a:rPr lang="es-ES" i="1" dirty="0">
                <a:solidFill>
                  <a:schemeClr val="accent1">
                    <a:lumMod val="75000"/>
                  </a:schemeClr>
                </a:solidFill>
                <a:latin typeface="Garamond" pitchFamily="18" charset="0"/>
              </a:rPr>
              <a:t>Me aficioné al </a:t>
            </a:r>
            <a:r>
              <a:rPr lang="es-ES" i="1" dirty="0" err="1">
                <a:solidFill>
                  <a:schemeClr val="accent1">
                    <a:lumMod val="75000"/>
                  </a:schemeClr>
                </a:solidFill>
                <a:latin typeface="Garamond" pitchFamily="18" charset="0"/>
              </a:rPr>
              <a:t>martini</a:t>
            </a:r>
            <a:r>
              <a:rPr lang="es-ES" i="1"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seco</a:t>
            </a:r>
            <a:r>
              <a:rPr lang="es-ES" dirty="0" smtClean="0">
                <a:solidFill>
                  <a:schemeClr val="accent1">
                    <a:lumMod val="75000"/>
                  </a:schemeClr>
                </a:solidFill>
                <a:latin typeface="Garamond" pitchFamily="18" charset="0"/>
              </a:rPr>
              <a:t>.</a:t>
            </a:r>
          </a:p>
          <a:p>
            <a:pPr marL="201613" indent="-201613">
              <a:spcBef>
                <a:spcPts val="800"/>
              </a:spcBef>
              <a:spcAft>
                <a:spcPts val="400"/>
              </a:spcAft>
            </a:pPr>
            <a:r>
              <a:rPr lang="es-ES" i="1"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4. </a:t>
            </a:r>
            <a:r>
              <a:rPr lang="es-ES" dirty="0" smtClean="0">
                <a:solidFill>
                  <a:schemeClr val="accent1">
                    <a:lumMod val="75000"/>
                  </a:schemeClr>
                </a:solidFill>
                <a:latin typeface="Garamond" pitchFamily="18" charset="0"/>
              </a:rPr>
              <a:t>Los nombres de las religiones: </a:t>
            </a:r>
            <a:r>
              <a:rPr lang="es-ES" i="1" dirty="0" smtClean="0">
                <a:solidFill>
                  <a:schemeClr val="accent1">
                    <a:lumMod val="75000"/>
                  </a:schemeClr>
                </a:solidFill>
                <a:latin typeface="Garamond" pitchFamily="18" charset="0"/>
              </a:rPr>
              <a:t>catolicismo, </a:t>
            </a:r>
            <a:r>
              <a:rPr lang="es-ES" i="1" dirty="0">
                <a:solidFill>
                  <a:schemeClr val="accent1">
                    <a:lumMod val="75000"/>
                  </a:schemeClr>
                </a:solidFill>
                <a:latin typeface="Garamond" pitchFamily="18" charset="0"/>
              </a:rPr>
              <a:t>budismo, </a:t>
            </a:r>
            <a:r>
              <a:rPr lang="es-ES" i="1" dirty="0" smtClean="0">
                <a:solidFill>
                  <a:schemeClr val="accent1">
                    <a:lumMod val="75000"/>
                  </a:schemeClr>
                </a:solidFill>
                <a:latin typeface="Garamond" pitchFamily="18" charset="0"/>
              </a:rPr>
              <a:t>islamismo, judaísmo</a:t>
            </a:r>
            <a:r>
              <a:rPr lang="es-ES" dirty="0" smtClean="0">
                <a:solidFill>
                  <a:schemeClr val="accent1">
                    <a:lumMod val="75000"/>
                  </a:schemeClr>
                </a:solidFill>
                <a:latin typeface="Garamond" pitchFamily="18" charset="0"/>
              </a:rPr>
              <a:t>.</a:t>
            </a:r>
          </a:p>
          <a:p>
            <a:pPr marL="201613" indent="-201613">
              <a:spcBef>
                <a:spcPts val="800"/>
              </a:spcBef>
              <a:spcAft>
                <a:spcPts val="400"/>
              </a:spcAft>
            </a:pPr>
            <a:r>
              <a:rPr lang="es-ES" dirty="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5</a:t>
            </a:r>
            <a:r>
              <a:rPr lang="es-ES" b="1" dirty="0">
                <a:solidFill>
                  <a:schemeClr val="accent1">
                    <a:lumMod val="75000"/>
                  </a:schemeClr>
                </a:solidFill>
                <a:latin typeface="Garamond" pitchFamily="18" charset="0"/>
              </a:rPr>
              <a:t>. </a:t>
            </a:r>
            <a:r>
              <a:rPr lang="es-ES" dirty="0">
                <a:solidFill>
                  <a:schemeClr val="accent1">
                    <a:lumMod val="75000"/>
                  </a:schemeClr>
                </a:solidFill>
                <a:latin typeface="Garamond" pitchFamily="18" charset="0"/>
              </a:rPr>
              <a:t>Los nombres de tribus o pueblos y de lenguas, así como los gentilicios: </a:t>
            </a:r>
            <a:r>
              <a:rPr lang="es-ES" i="1" dirty="0">
                <a:solidFill>
                  <a:schemeClr val="accent1">
                    <a:lumMod val="75000"/>
                  </a:schemeClr>
                </a:solidFill>
                <a:latin typeface="Garamond" pitchFamily="18" charset="0"/>
              </a:rPr>
              <a:t>el pueblo inca</a:t>
            </a:r>
            <a:r>
              <a:rPr lang="es-ES" i="1" dirty="0" smtClean="0">
                <a:solidFill>
                  <a:schemeClr val="accent1">
                    <a:lumMod val="75000"/>
                  </a:schemeClr>
                </a:solidFill>
                <a:latin typeface="Garamond" pitchFamily="18" charset="0"/>
              </a:rPr>
              <a:t>, los mayas,	    	              		     el </a:t>
            </a:r>
            <a:r>
              <a:rPr lang="es-ES" i="1" dirty="0">
                <a:solidFill>
                  <a:schemeClr val="accent1">
                    <a:lumMod val="75000"/>
                  </a:schemeClr>
                </a:solidFill>
                <a:latin typeface="Garamond" pitchFamily="18" charset="0"/>
              </a:rPr>
              <a:t>español, los </a:t>
            </a:r>
            <a:r>
              <a:rPr lang="es-ES" i="1" dirty="0" smtClean="0">
                <a:solidFill>
                  <a:schemeClr val="accent1">
                    <a:lumMod val="75000"/>
                  </a:schemeClr>
                </a:solidFill>
                <a:latin typeface="Garamond" pitchFamily="18" charset="0"/>
              </a:rPr>
              <a:t>ingleses, los mexicanos, los colombianos.</a:t>
            </a:r>
          </a:p>
          <a:p>
            <a:pPr marL="201613" indent="-201613">
              <a:spcBef>
                <a:spcPts val="800"/>
              </a:spcBef>
              <a:spcAft>
                <a:spcPts val="400"/>
              </a:spcAft>
            </a:pPr>
            <a:r>
              <a:rPr lang="es-ES" i="1"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6. </a:t>
            </a:r>
            <a:r>
              <a:rPr lang="es-ES" dirty="0" smtClean="0">
                <a:solidFill>
                  <a:schemeClr val="accent1">
                    <a:lumMod val="75000"/>
                  </a:schemeClr>
                </a:solidFill>
                <a:latin typeface="Garamond" pitchFamily="18" charset="0"/>
              </a:rPr>
              <a:t>Las formas de tratamiento (</a:t>
            </a:r>
            <a:r>
              <a:rPr lang="es-ES" i="1" dirty="0" smtClean="0">
                <a:solidFill>
                  <a:schemeClr val="accent1">
                    <a:lumMod val="75000"/>
                  </a:schemeClr>
                </a:solidFill>
                <a:latin typeface="Garamond" pitchFamily="18" charset="0"/>
              </a:rPr>
              <a:t>usted, señora, doctor</a:t>
            </a:r>
            <a:r>
              <a:rPr lang="es-ES" dirty="0" smtClean="0">
                <a:solidFill>
                  <a:schemeClr val="accent1">
                    <a:lumMod val="75000"/>
                  </a:schemeClr>
                </a:solidFill>
                <a:latin typeface="Garamond" pitchFamily="18" charset="0"/>
              </a:rPr>
              <a:t>) excepto cuando llevan abreviatura: </a:t>
            </a:r>
            <a:r>
              <a:rPr lang="es-ES" i="1" dirty="0" smtClean="0">
                <a:solidFill>
                  <a:schemeClr val="accent1">
                    <a:lumMod val="75000"/>
                  </a:schemeClr>
                </a:solidFill>
                <a:latin typeface="Garamond" pitchFamily="18" charset="0"/>
              </a:rPr>
              <a:t>Ud., Sra., Dr.</a:t>
            </a:r>
          </a:p>
          <a:p>
            <a:pPr marL="201613" indent="-201613">
              <a:spcBef>
                <a:spcPts val="800"/>
              </a:spcBef>
              <a:spcAft>
                <a:spcPts val="400"/>
              </a:spcAft>
            </a:pPr>
            <a:r>
              <a:rPr lang="es-ES" i="1" dirty="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7. </a:t>
            </a:r>
            <a:r>
              <a:rPr lang="es-ES" dirty="0" smtClean="0">
                <a:solidFill>
                  <a:schemeClr val="accent1">
                    <a:lumMod val="75000"/>
                  </a:schemeClr>
                </a:solidFill>
                <a:latin typeface="Garamond" pitchFamily="18" charset="0"/>
              </a:rPr>
              <a:t>Los títulos, cargos y nombres de dignidad</a:t>
            </a:r>
            <a:r>
              <a:rPr lang="es-ES" i="1" dirty="0" smtClean="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a:t>
            </a:r>
            <a:r>
              <a:rPr lang="es-ES" i="1" dirty="0" smtClean="0">
                <a:solidFill>
                  <a:schemeClr val="accent1">
                    <a:lumMod val="75000"/>
                  </a:schemeClr>
                </a:solidFill>
                <a:latin typeface="Garamond" pitchFamily="18" charset="0"/>
              </a:rPr>
              <a:t>alcalde, presidente, magistrado, juez, ministro</a:t>
            </a:r>
            <a:r>
              <a:rPr lang="es-ES" dirty="0" smtClean="0">
                <a:solidFill>
                  <a:schemeClr val="accent1">
                    <a:lumMod val="75000"/>
                  </a:schemeClr>
                </a:solidFill>
                <a:latin typeface="Garamond" pitchFamily="18" charset="0"/>
              </a:rPr>
              <a:t>) cuando están 	   	             acompañados</a:t>
            </a:r>
            <a:r>
              <a:rPr lang="es-ES" i="1" dirty="0" smtClean="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del nombre propio de quien los posee.</a:t>
            </a:r>
            <a:r>
              <a:rPr lang="es-ES" i="1" dirty="0" smtClean="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No obstante, el DPD (2017) señala que es 			     frecuente el uso de las mayúsculas iniciales en los encabezamientos de las cartas dirigidas a tales 	 	  	     dignatarios, como forma o tratamiento de solemnidad.   </a:t>
            </a:r>
            <a:r>
              <a:rPr lang="es-ES" i="1" dirty="0" smtClean="0">
                <a:solidFill>
                  <a:schemeClr val="accent1">
                    <a:lumMod val="75000"/>
                  </a:schemeClr>
                </a:solidFill>
                <a:latin typeface="Garamond" pitchFamily="18" charset="0"/>
              </a:rPr>
              <a:t> </a:t>
            </a:r>
            <a:r>
              <a:rPr lang="es-ES" dirty="0" smtClean="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r>
              <a:rPr lang="es-ES" b="1" dirty="0" smtClean="0">
                <a:solidFill>
                  <a:schemeClr val="accent1">
                    <a:lumMod val="75000"/>
                  </a:schemeClr>
                </a:solidFill>
                <a:latin typeface="Garamond" pitchFamily="18" charset="0"/>
              </a:rPr>
              <a:t> </a:t>
            </a:r>
            <a:r>
              <a:rPr lang="es-ES" i="1" dirty="0" smtClean="0">
                <a:solidFill>
                  <a:schemeClr val="accent1">
                    <a:lumMod val="75000"/>
                  </a:schemeClr>
                </a:solidFill>
                <a:latin typeface="Garamond" pitchFamily="18" charset="0"/>
              </a:rPr>
              <a:t>  </a:t>
            </a:r>
            <a:endParaRPr lang="es-MX" i="1" dirty="0">
              <a:solidFill>
                <a:schemeClr val="accent1">
                  <a:lumMod val="75000"/>
                </a:schemeClr>
              </a:solidFill>
              <a:latin typeface="Garamond" pitchFamily="18" charset="0"/>
            </a:endParaRPr>
          </a:p>
          <a:p>
            <a:pPr marL="201613" indent="-201613">
              <a:spcBef>
                <a:spcPts val="1200"/>
              </a:spcBef>
              <a:spcAft>
                <a:spcPts val="600"/>
              </a:spcAft>
            </a:pPr>
            <a:r>
              <a:rPr lang="es-MX" sz="2000" b="1" dirty="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r>
              <a:rPr lang="es-MX" sz="2000" b="1" i="1" dirty="0" smtClean="0">
                <a:solidFill>
                  <a:schemeClr val="accent1">
                    <a:lumMod val="75000"/>
                  </a:schemeClr>
                </a:solidFill>
                <a:latin typeface="Garamond" pitchFamily="18" charset="0"/>
              </a:rPr>
              <a:t>                 </a:t>
            </a:r>
            <a:r>
              <a:rPr lang="es-MX" sz="2000" b="1" dirty="0" smtClean="0">
                <a:solidFill>
                  <a:schemeClr val="accent1">
                    <a:lumMod val="75000"/>
                  </a:schemeClr>
                </a:solidFill>
                <a:latin typeface="Garamond" pitchFamily="18" charset="0"/>
              </a:rPr>
              <a:t> </a:t>
            </a:r>
            <a:endParaRPr lang="es-MX" sz="2000" i="1" dirty="0" smtClean="0">
              <a:solidFill>
                <a:schemeClr val="accent1">
                  <a:lumMod val="75000"/>
                </a:schemeClr>
              </a:solidFill>
              <a:latin typeface="Garamond" pitchFamily="18" charset="0"/>
            </a:endParaRPr>
          </a:p>
        </p:txBody>
      </p:sp>
      <p:pic>
        <p:nvPicPr>
          <p:cNvPr id="5" name="Imagen 4">
            <a:extLst>
              <a:ext uri="{FF2B5EF4-FFF2-40B4-BE49-F238E27FC236}">
                <a16:creationId xmlns:a16="http://schemas.microsoft.com/office/drawing/2014/main" id="{263F1AB9-B3A1-8F46-9ED4-0AF3BE4CFAB5}"/>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Tree>
    <p:extLst>
      <p:ext uri="{BB962C8B-B14F-4D97-AF65-F5344CB8AC3E}">
        <p14:creationId xmlns:p14="http://schemas.microsoft.com/office/powerpoint/2010/main" val="3953750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86946" y="317973"/>
            <a:ext cx="2208187" cy="501539"/>
          </a:xfrm>
        </p:spPr>
        <p:txBody>
          <a:bodyPr>
            <a:normAutofit/>
          </a:bodyPr>
          <a:lstStyle/>
          <a:p>
            <a:r>
              <a:rPr lang="es-CO" sz="1600" u="none" dirty="0" smtClean="0"/>
              <a:t>Referencias</a:t>
            </a:r>
            <a:endParaRPr lang="es-CO" sz="1600" u="none" dirty="0"/>
          </a:p>
        </p:txBody>
      </p:sp>
      <p:sp>
        <p:nvSpPr>
          <p:cNvPr id="5" name="4 CuadroTexto"/>
          <p:cNvSpPr txBox="1"/>
          <p:nvPr/>
        </p:nvSpPr>
        <p:spPr>
          <a:xfrm>
            <a:off x="707814" y="1031524"/>
            <a:ext cx="10502378" cy="4308872"/>
          </a:xfrm>
          <a:prstGeom prst="rect">
            <a:avLst/>
          </a:prstGeom>
          <a:noFill/>
        </p:spPr>
        <p:txBody>
          <a:bodyPr wrap="square" rtlCol="0">
            <a:spAutoFit/>
          </a:bodyPr>
          <a:lstStyle/>
          <a:p>
            <a:pPr marL="432000" indent="-457200" algn="just">
              <a:spcAft>
                <a:spcPts val="600"/>
              </a:spcAft>
            </a:pPr>
            <a:r>
              <a:rPr lang="es-CO" sz="1400" dirty="0" smtClean="0">
                <a:latin typeface="Airal"/>
              </a:rPr>
              <a:t>Benito Lobo, José Antonio (1992). </a:t>
            </a:r>
            <a:r>
              <a:rPr lang="es-CO" sz="1400" i="1" dirty="0" smtClean="0">
                <a:latin typeface="Airal"/>
              </a:rPr>
              <a:t>La puntuación: usos y funciones. </a:t>
            </a:r>
            <a:r>
              <a:rPr lang="es-CO" sz="1400" dirty="0" smtClean="0">
                <a:latin typeface="Airal"/>
              </a:rPr>
              <a:t>Madrid: </a:t>
            </a:r>
            <a:r>
              <a:rPr lang="es-CO" sz="1400" dirty="0" err="1" smtClean="0">
                <a:latin typeface="Airal"/>
              </a:rPr>
              <a:t>Edinumen</a:t>
            </a:r>
            <a:r>
              <a:rPr lang="es-CO" sz="1400" dirty="0" smtClean="0">
                <a:latin typeface="Airal"/>
              </a:rPr>
              <a:t>.</a:t>
            </a:r>
          </a:p>
          <a:p>
            <a:pPr marL="432000" indent="-457200" algn="just">
              <a:spcAft>
                <a:spcPts val="600"/>
              </a:spcAft>
            </a:pPr>
            <a:r>
              <a:rPr lang="es-CO" sz="1400" dirty="0" err="1" smtClean="0">
                <a:latin typeface="Airal"/>
              </a:rPr>
              <a:t>Cassany</a:t>
            </a:r>
            <a:r>
              <a:rPr lang="es-CO" sz="1400" dirty="0" smtClean="0">
                <a:latin typeface="Airal"/>
              </a:rPr>
              <a:t>, Daniel (2009). Doce demos sobre la lectura. </a:t>
            </a:r>
            <a:r>
              <a:rPr lang="es-CO" sz="1400" dirty="0">
                <a:latin typeface="Airal"/>
              </a:rPr>
              <a:t>En </a:t>
            </a:r>
            <a:r>
              <a:rPr lang="es-CO" sz="1400" i="1" dirty="0">
                <a:latin typeface="Airal"/>
              </a:rPr>
              <a:t>Para ser </a:t>
            </a:r>
            <a:r>
              <a:rPr lang="es-CO" sz="1400" i="1" dirty="0" smtClean="0">
                <a:latin typeface="Airal"/>
              </a:rPr>
              <a:t>letrados: </a:t>
            </a:r>
            <a:r>
              <a:rPr lang="es-CO" sz="1400" i="1" dirty="0">
                <a:latin typeface="Airal"/>
              </a:rPr>
              <a:t>voces y miradas sobre la </a:t>
            </a:r>
            <a:r>
              <a:rPr lang="es-CO" sz="1400" i="1" dirty="0" smtClean="0">
                <a:latin typeface="Airal"/>
              </a:rPr>
              <a:t>lectura </a:t>
            </a:r>
            <a:r>
              <a:rPr lang="es-CO" sz="1400" dirty="0" smtClean="0">
                <a:latin typeface="Airal"/>
              </a:rPr>
              <a:t>(pp. 37-62). Barcelona: Paidós.</a:t>
            </a:r>
          </a:p>
          <a:p>
            <a:pPr marL="432000" indent="-457200" algn="just">
              <a:spcAft>
                <a:spcPts val="600"/>
              </a:spcAft>
            </a:pPr>
            <a:r>
              <a:rPr lang="es-CO" sz="1400" dirty="0" smtClean="0">
                <a:latin typeface="Airal"/>
              </a:rPr>
              <a:t>De Sevilla, Isidoro (2004 [627-630]). Sobre el colon, el </a:t>
            </a:r>
            <a:r>
              <a:rPr lang="es-CO" sz="1400" dirty="0" err="1" smtClean="0">
                <a:latin typeface="Airal"/>
              </a:rPr>
              <a:t>comma</a:t>
            </a:r>
            <a:r>
              <a:rPr lang="es-CO" sz="1400" dirty="0" smtClean="0">
                <a:latin typeface="Airal"/>
              </a:rPr>
              <a:t> y los períodos. </a:t>
            </a:r>
            <a:r>
              <a:rPr lang="es-CO" sz="1400" dirty="0">
                <a:latin typeface="Airal"/>
              </a:rPr>
              <a:t>Libro </a:t>
            </a:r>
            <a:r>
              <a:rPr lang="es-CO" sz="1400" dirty="0" smtClean="0">
                <a:latin typeface="Airal"/>
              </a:rPr>
              <a:t>II, </a:t>
            </a:r>
            <a:r>
              <a:rPr lang="es-CO" sz="1400" i="1" dirty="0">
                <a:latin typeface="Airal"/>
              </a:rPr>
              <a:t>Acerca de la Retórica y la </a:t>
            </a:r>
            <a:r>
              <a:rPr lang="es-CO" sz="1400" i="1" dirty="0" smtClean="0">
                <a:latin typeface="Airal"/>
              </a:rPr>
              <a:t>Dialéctica</a:t>
            </a:r>
            <a:r>
              <a:rPr lang="es-CO" sz="1400" dirty="0" smtClean="0">
                <a:latin typeface="Airal"/>
              </a:rPr>
              <a:t>,</a:t>
            </a:r>
            <a:r>
              <a:rPr lang="es-CO" sz="1400" i="1" dirty="0" smtClean="0">
                <a:latin typeface="Airal"/>
              </a:rPr>
              <a:t> </a:t>
            </a:r>
            <a:r>
              <a:rPr lang="es-CO" sz="1400" dirty="0" smtClean="0">
                <a:latin typeface="Airal"/>
              </a:rPr>
              <a:t>Cap. 18, 1-2. En </a:t>
            </a:r>
            <a:r>
              <a:rPr lang="es-CO" sz="1400" i="1" dirty="0" smtClean="0">
                <a:latin typeface="Airal"/>
              </a:rPr>
              <a:t>Etimologías </a:t>
            </a:r>
            <a:r>
              <a:rPr lang="es-CO" sz="1400" dirty="0" smtClean="0">
                <a:latin typeface="Airal"/>
              </a:rPr>
              <a:t>(p. 371). [Archivo PDF]</a:t>
            </a:r>
            <a:r>
              <a:rPr lang="es-CO" sz="1400" i="1" dirty="0" smtClean="0">
                <a:latin typeface="Airal"/>
              </a:rPr>
              <a:t>. </a:t>
            </a:r>
            <a:r>
              <a:rPr lang="es-CO" sz="1400" dirty="0" smtClean="0">
                <a:latin typeface="Airal"/>
              </a:rPr>
              <a:t>Madrid: Biblioteca de Autores Cristianos. </a:t>
            </a:r>
            <a:r>
              <a:rPr lang="es-CO" sz="1400" dirty="0">
                <a:latin typeface="Airal"/>
              </a:rPr>
              <a:t>Recuperado de </a:t>
            </a:r>
            <a:r>
              <a:rPr lang="es-CO" sz="1400" dirty="0">
                <a:latin typeface="Airal"/>
                <a:hlinkClick r:id="rId2"/>
              </a:rPr>
              <a:t>https://</a:t>
            </a:r>
            <a:r>
              <a:rPr lang="es-CO" sz="1400" dirty="0" smtClean="0">
                <a:latin typeface="Airal"/>
                <a:hlinkClick r:id="rId2"/>
              </a:rPr>
              <a:t>bit.ly/2SitpoB</a:t>
            </a:r>
            <a:endParaRPr lang="es-CO" sz="1400" dirty="0" smtClean="0">
              <a:latin typeface="Airal"/>
            </a:endParaRPr>
          </a:p>
          <a:p>
            <a:pPr marL="432000" indent="-457200" algn="just">
              <a:spcAft>
                <a:spcPts val="600"/>
              </a:spcAft>
            </a:pPr>
            <a:r>
              <a:rPr lang="es-CO" sz="1400" dirty="0" smtClean="0">
                <a:latin typeface="Airal"/>
              </a:rPr>
              <a:t>Diccionario Panhispánico de Dudas (2017). Mayúsculas [en línea]. </a:t>
            </a:r>
            <a:r>
              <a:rPr lang="es-CO" sz="1400" dirty="0">
                <a:latin typeface="Airal"/>
              </a:rPr>
              <a:t>Recuperado de </a:t>
            </a:r>
            <a:r>
              <a:rPr lang="es-CO" sz="1400" dirty="0">
                <a:latin typeface="Airal"/>
                <a:hlinkClick r:id="rId3"/>
              </a:rPr>
              <a:t>https://</a:t>
            </a:r>
            <a:r>
              <a:rPr lang="es-CO" sz="1400" dirty="0" smtClean="0">
                <a:latin typeface="Airal"/>
                <a:hlinkClick r:id="rId3"/>
              </a:rPr>
              <a:t>bit.ly/R1PFml</a:t>
            </a:r>
            <a:r>
              <a:rPr lang="es-CO" sz="1400" dirty="0" smtClean="0">
                <a:latin typeface="Airal"/>
              </a:rPr>
              <a:t>   </a:t>
            </a:r>
          </a:p>
          <a:p>
            <a:pPr marL="432000" indent="-457200" algn="just">
              <a:spcAft>
                <a:spcPts val="600"/>
              </a:spcAft>
            </a:pPr>
            <a:r>
              <a:rPr lang="es-CO" sz="1400" dirty="0" smtClean="0">
                <a:latin typeface="Airal"/>
              </a:rPr>
              <a:t>Diecinueve consejos para un aspirante a escritor (2002). </a:t>
            </a:r>
            <a:r>
              <a:rPr lang="es-CO" sz="1400" i="1" dirty="0" smtClean="0">
                <a:latin typeface="Airal"/>
              </a:rPr>
              <a:t>El Malpensante</a:t>
            </a:r>
            <a:r>
              <a:rPr lang="es-CO" sz="1400" dirty="0" smtClean="0">
                <a:latin typeface="Airal"/>
              </a:rPr>
              <a:t>. </a:t>
            </a:r>
            <a:r>
              <a:rPr lang="es-CO" sz="1400" dirty="0">
                <a:latin typeface="Airal"/>
              </a:rPr>
              <a:t>Recuperado de </a:t>
            </a:r>
            <a:r>
              <a:rPr lang="es-CO" sz="1400" dirty="0">
                <a:latin typeface="Airal"/>
                <a:hlinkClick r:id="rId4"/>
              </a:rPr>
              <a:t>https://</a:t>
            </a:r>
            <a:r>
              <a:rPr lang="es-CO" sz="1400" dirty="0" smtClean="0">
                <a:latin typeface="Airal"/>
                <a:hlinkClick r:id="rId4"/>
              </a:rPr>
              <a:t>bit.ly/2Q6XpYd</a:t>
            </a:r>
            <a:r>
              <a:rPr lang="es-CO" sz="1400" dirty="0" smtClean="0">
                <a:latin typeface="Airal"/>
              </a:rPr>
              <a:t> </a:t>
            </a:r>
          </a:p>
          <a:p>
            <a:pPr marL="432000" indent="-457200" algn="just">
              <a:spcAft>
                <a:spcPts val="600"/>
              </a:spcAft>
            </a:pPr>
            <a:r>
              <a:rPr lang="es-CO" sz="1400" dirty="0" err="1" smtClean="0">
                <a:latin typeface="Airal"/>
              </a:rPr>
              <a:t>Carratalá</a:t>
            </a:r>
            <a:r>
              <a:rPr lang="es-CO" sz="1400" dirty="0" smtClean="0">
                <a:latin typeface="Airal"/>
              </a:rPr>
              <a:t>, Fernando (2013, enero 3</a:t>
            </a:r>
            <a:r>
              <a:rPr lang="es-CO" sz="1400" dirty="0">
                <a:latin typeface="Airal"/>
              </a:rPr>
              <a:t>). La ortografía… ¡con humor! </a:t>
            </a:r>
            <a:r>
              <a:rPr lang="es-CO" sz="1400" dirty="0" smtClean="0">
                <a:latin typeface="Airal"/>
              </a:rPr>
              <a:t>[citado en Archivo del Foro del español, en línea]. </a:t>
            </a:r>
            <a:r>
              <a:rPr lang="es-CO" sz="1400" i="1" dirty="0" smtClean="0">
                <a:latin typeface="Airal"/>
              </a:rPr>
              <a:t>Centro virtual Cervantes</a:t>
            </a:r>
            <a:r>
              <a:rPr lang="es-CO" sz="1400" dirty="0" smtClean="0">
                <a:latin typeface="Airal"/>
              </a:rPr>
              <a:t>. </a:t>
            </a:r>
            <a:r>
              <a:rPr lang="es-CO" sz="1400" dirty="0">
                <a:latin typeface="Airal"/>
              </a:rPr>
              <a:t>Recuperado de </a:t>
            </a:r>
            <a:r>
              <a:rPr lang="es-CO" sz="1400" dirty="0">
                <a:latin typeface="Airal"/>
                <a:hlinkClick r:id="rId5"/>
              </a:rPr>
              <a:t>https://</a:t>
            </a:r>
            <a:r>
              <a:rPr lang="es-CO" sz="1400" dirty="0" smtClean="0">
                <a:latin typeface="Airal"/>
                <a:hlinkClick r:id="rId5"/>
              </a:rPr>
              <a:t>bit.ly/2zwIvQq</a:t>
            </a:r>
            <a:r>
              <a:rPr lang="es-CO" sz="1400" dirty="0" smtClean="0">
                <a:latin typeface="Airal"/>
              </a:rPr>
              <a:t> </a:t>
            </a:r>
          </a:p>
          <a:p>
            <a:pPr marL="432000" indent="-457200">
              <a:spcAft>
                <a:spcPts val="600"/>
              </a:spcAft>
            </a:pPr>
            <a:r>
              <a:rPr lang="es-CO" sz="1400" dirty="0" err="1" smtClean="0">
                <a:latin typeface="Airal"/>
              </a:rPr>
              <a:t>Manguel</a:t>
            </a:r>
            <a:r>
              <a:rPr lang="es-CO" sz="1400" dirty="0" smtClean="0">
                <a:latin typeface="Airal"/>
              </a:rPr>
              <a:t>, Alberto (2012). </a:t>
            </a:r>
            <a:r>
              <a:rPr lang="es-CO" sz="1400" i="1" dirty="0" smtClean="0">
                <a:latin typeface="Airal"/>
              </a:rPr>
              <a:t>Una historia de la lectura</a:t>
            </a:r>
            <a:r>
              <a:rPr lang="es-CO" sz="1400" dirty="0" smtClean="0">
                <a:latin typeface="Airal"/>
              </a:rPr>
              <a:t>. Madrid: Alianza.</a:t>
            </a:r>
          </a:p>
          <a:p>
            <a:pPr marL="432000" indent="-457200" algn="just">
              <a:spcAft>
                <a:spcPts val="600"/>
              </a:spcAft>
            </a:pPr>
            <a:r>
              <a:rPr lang="es-CO" sz="1400" dirty="0" smtClean="0">
                <a:latin typeface="Airal"/>
              </a:rPr>
              <a:t>Mediavilla</a:t>
            </a:r>
            <a:r>
              <a:rPr lang="es-CO" sz="1400" dirty="0">
                <a:latin typeface="Airal"/>
              </a:rPr>
              <a:t>, Fidel Sebastián (2012). Itinerario de un sistema de </a:t>
            </a:r>
            <a:r>
              <a:rPr lang="es-CO" sz="1400" dirty="0" smtClean="0">
                <a:latin typeface="Airal"/>
              </a:rPr>
              <a:t>puntuación. </a:t>
            </a:r>
            <a:r>
              <a:rPr lang="es-CO" sz="1400" i="1" cap="small" dirty="0" err="1" smtClean="0">
                <a:latin typeface="Airal"/>
              </a:rPr>
              <a:t>bulletin</a:t>
            </a:r>
            <a:r>
              <a:rPr lang="es-CO" sz="1400" i="1" cap="small" dirty="0" smtClean="0">
                <a:latin typeface="Airal"/>
              </a:rPr>
              <a:t> </a:t>
            </a:r>
            <a:r>
              <a:rPr lang="es-CO" sz="1400" i="1" cap="small" dirty="0" err="1" smtClean="0">
                <a:latin typeface="Airal"/>
              </a:rPr>
              <a:t>hispanique</a:t>
            </a:r>
            <a:r>
              <a:rPr lang="es-CO" sz="1400" cap="small" dirty="0" smtClean="0">
                <a:latin typeface="Airal"/>
              </a:rPr>
              <a:t>, </a:t>
            </a:r>
            <a:r>
              <a:rPr lang="es-CO" sz="1400" i="1" cap="small" dirty="0" smtClean="0">
                <a:latin typeface="Airal"/>
              </a:rPr>
              <a:t>114</a:t>
            </a:r>
            <a:r>
              <a:rPr lang="es-CO" sz="1400" cap="small" dirty="0" smtClean="0">
                <a:latin typeface="Airal"/>
              </a:rPr>
              <a:t>(2), 937-961.</a:t>
            </a:r>
            <a:r>
              <a:rPr lang="es-CO" sz="1400" dirty="0" smtClean="0">
                <a:latin typeface="Airal"/>
              </a:rPr>
              <a:t> </a:t>
            </a:r>
            <a:r>
              <a:rPr lang="es-CO" sz="1400" dirty="0">
                <a:latin typeface="Airal"/>
              </a:rPr>
              <a:t>Recuperado de </a:t>
            </a:r>
            <a:r>
              <a:rPr lang="es-CO" sz="1400" dirty="0">
                <a:latin typeface="Airal"/>
                <a:hlinkClick r:id="rId6"/>
              </a:rPr>
              <a:t>https://</a:t>
            </a:r>
            <a:r>
              <a:rPr lang="es-CO" sz="1400" dirty="0" smtClean="0">
                <a:latin typeface="Airal"/>
                <a:hlinkClick r:id="rId6"/>
              </a:rPr>
              <a:t>bit.ly/2Qp6ESI</a:t>
            </a:r>
            <a:r>
              <a:rPr lang="es-CO" sz="1400" dirty="0" smtClean="0">
                <a:latin typeface="Airal"/>
              </a:rPr>
              <a:t> </a:t>
            </a:r>
          </a:p>
          <a:p>
            <a:pPr marL="432000" indent="-457200" algn="just">
              <a:spcAft>
                <a:spcPts val="600"/>
              </a:spcAft>
            </a:pPr>
            <a:r>
              <a:rPr lang="es-CO" sz="1400" dirty="0" smtClean="0">
                <a:latin typeface="Airal"/>
              </a:rPr>
              <a:t>Real Academia Española, Asociación de Academias de la Lengua Española (2013). </a:t>
            </a:r>
            <a:r>
              <a:rPr lang="es-CO" sz="1400" i="1" dirty="0" smtClean="0">
                <a:latin typeface="Airal"/>
              </a:rPr>
              <a:t>El buen uso del español</a:t>
            </a:r>
            <a:r>
              <a:rPr lang="es-CO" sz="1400" dirty="0" smtClean="0">
                <a:latin typeface="Airal"/>
              </a:rPr>
              <a:t>. Barcelona: Espasa Libros.</a:t>
            </a:r>
          </a:p>
          <a:p>
            <a:pPr marL="432000" indent="-457200" algn="just">
              <a:spcAft>
                <a:spcPts val="600"/>
              </a:spcAft>
            </a:pPr>
            <a:r>
              <a:rPr lang="es-CO" sz="1400" dirty="0" smtClean="0">
                <a:latin typeface="Airal"/>
              </a:rPr>
              <a:t>Universidad de Barcelona (s. f.). Características de la escritura en Roma [en línea]. Recuperado </a:t>
            </a:r>
            <a:r>
              <a:rPr lang="es-CO" sz="1400" dirty="0">
                <a:latin typeface="Airal"/>
              </a:rPr>
              <a:t>de </a:t>
            </a:r>
            <a:r>
              <a:rPr lang="es-CO" sz="1400" dirty="0">
                <a:latin typeface="Airal"/>
                <a:hlinkClick r:id="rId7"/>
              </a:rPr>
              <a:t>https://</a:t>
            </a:r>
            <a:r>
              <a:rPr lang="es-CO" sz="1400" dirty="0" smtClean="0">
                <a:latin typeface="Airal"/>
                <a:hlinkClick r:id="rId7"/>
              </a:rPr>
              <a:t>bit.ly/2BHJMFQ</a:t>
            </a:r>
            <a:r>
              <a:rPr lang="es-CO" sz="1400" dirty="0" smtClean="0">
                <a:latin typeface="Airal"/>
              </a:rPr>
              <a:t> </a:t>
            </a:r>
          </a:p>
          <a:p>
            <a:pPr marL="432000" indent="-457200" algn="just">
              <a:spcAft>
                <a:spcPts val="600"/>
              </a:spcAft>
            </a:pPr>
            <a:r>
              <a:rPr lang="es-CO" sz="1400" dirty="0" smtClean="0">
                <a:latin typeface="Airal"/>
              </a:rPr>
              <a:t>Wikipedia (2018, enero 27). Escritura cuadrada. </a:t>
            </a:r>
            <a:r>
              <a:rPr lang="es-CO" sz="1400" dirty="0">
                <a:latin typeface="Airal"/>
              </a:rPr>
              <a:t>Recuperado de </a:t>
            </a:r>
            <a:r>
              <a:rPr lang="es-CO" sz="1400" dirty="0" smtClean="0">
                <a:latin typeface="Airal"/>
                <a:hlinkClick r:id="rId8"/>
              </a:rPr>
              <a:t>https</a:t>
            </a:r>
            <a:r>
              <a:rPr lang="es-CO" sz="1400" dirty="0">
                <a:latin typeface="Airal"/>
                <a:hlinkClick r:id="rId8"/>
              </a:rPr>
              <a:t>://</a:t>
            </a:r>
            <a:r>
              <a:rPr lang="es-CO" sz="1400" dirty="0" smtClean="0">
                <a:latin typeface="Airal"/>
                <a:hlinkClick r:id="rId8"/>
              </a:rPr>
              <a:t>bit.ly/2ACVG1R</a:t>
            </a:r>
            <a:r>
              <a:rPr lang="es-CO" sz="1400" dirty="0" smtClean="0">
                <a:latin typeface="Airal"/>
              </a:rPr>
              <a:t> </a:t>
            </a:r>
            <a:endParaRPr lang="es-CO" sz="1400" dirty="0">
              <a:latin typeface="Airal"/>
            </a:endParaRPr>
          </a:p>
        </p:txBody>
      </p:sp>
      <p:pic>
        <p:nvPicPr>
          <p:cNvPr id="6" name="Imagen 5">
            <a:extLst>
              <a:ext uri="{FF2B5EF4-FFF2-40B4-BE49-F238E27FC236}">
                <a16:creationId xmlns:a16="http://schemas.microsoft.com/office/drawing/2014/main" id="{E9EEF251-F111-5E43-8BAA-50DABC193F42}"/>
              </a:ext>
            </a:extLst>
          </p:cNvPr>
          <p:cNvPicPr>
            <a:picLocks noChangeAspect="1"/>
          </p:cNvPicPr>
          <p:nvPr/>
        </p:nvPicPr>
        <p:blipFill rotWithShape="1">
          <a:blip r:embed="rId9"/>
          <a:srcRect t="24866" b="19864"/>
          <a:stretch/>
        </p:blipFill>
        <p:spPr>
          <a:xfrm>
            <a:off x="10229239" y="5033923"/>
            <a:ext cx="1768475" cy="653630"/>
          </a:xfrm>
          <a:prstGeom prst="rect">
            <a:avLst/>
          </a:prstGeom>
        </p:spPr>
      </p:pic>
    </p:spTree>
    <p:extLst>
      <p:ext uri="{BB962C8B-B14F-4D97-AF65-F5344CB8AC3E}">
        <p14:creationId xmlns:p14="http://schemas.microsoft.com/office/powerpoint/2010/main" val="17092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5551" y="546126"/>
            <a:ext cx="10858034" cy="655658"/>
          </a:xfrm>
        </p:spPr>
        <p:txBody>
          <a:bodyPr>
            <a:normAutofit/>
          </a:bodyPr>
          <a:lstStyle/>
          <a:p>
            <a:pPr algn="ctr"/>
            <a:r>
              <a:rPr lang="es-CO" sz="3200" u="none" dirty="0" smtClean="0"/>
              <a:t>Un breve recuento histórico</a:t>
            </a:r>
            <a:endParaRPr lang="es-CO" sz="3200" u="none" dirty="0"/>
          </a:p>
        </p:txBody>
      </p:sp>
      <p:pic>
        <p:nvPicPr>
          <p:cNvPr id="5" name="Imagen 4">
            <a:extLst>
              <a:ext uri="{FF2B5EF4-FFF2-40B4-BE49-F238E27FC236}">
                <a16:creationId xmlns:a16="http://schemas.microsoft.com/office/drawing/2014/main" id="{6EE022C0-D96B-8346-831A-3462C59DD07F}"/>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
        <p:nvSpPr>
          <p:cNvPr id="6" name="3 CuadroTexto"/>
          <p:cNvSpPr txBox="1"/>
          <p:nvPr/>
        </p:nvSpPr>
        <p:spPr>
          <a:xfrm>
            <a:off x="551961" y="4028188"/>
            <a:ext cx="10264996" cy="1200329"/>
          </a:xfrm>
          <a:prstGeom prst="rect">
            <a:avLst/>
          </a:prstGeom>
          <a:noFill/>
        </p:spPr>
        <p:txBody>
          <a:bodyPr wrap="square" rtlCol="0" anchor="ctr">
            <a:spAutoFit/>
          </a:bodyPr>
          <a:lstStyle/>
          <a:p>
            <a:pPr algn="ctr"/>
            <a:r>
              <a:rPr lang="es-CO" dirty="0" smtClean="0">
                <a:solidFill>
                  <a:srgbClr val="E1440E"/>
                </a:solidFill>
                <a:latin typeface="Airal"/>
              </a:rPr>
              <a:t>LASLAPIDASEINSCRIPCIONESROMANASQUESECONSERVANENLOSMUSEOSSOLOLLEVANLETRASMAYUSCULASNOSEPARABANLASPALABRASCONESPACIOSENBLANCOCOMOHACEMOSNOSOTROSNIUTILIZABANTAMPOCONINGUNTIPODESIGNODEPUNTUACIONNIDEORTOGRAFIAPARAMARCARELTEXTOYFACILITARLALECTURA</a:t>
            </a:r>
            <a:endParaRPr lang="es-CO" dirty="0">
              <a:solidFill>
                <a:srgbClr val="E1440E"/>
              </a:solidFill>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09" y="1449089"/>
            <a:ext cx="9518177" cy="2268393"/>
          </a:xfrm>
          <a:prstGeom prst="rect">
            <a:avLst/>
          </a:prstGeom>
        </p:spPr>
      </p:pic>
      <p:sp>
        <p:nvSpPr>
          <p:cNvPr id="11" name="CuadroTexto 10"/>
          <p:cNvSpPr txBox="1"/>
          <p:nvPr/>
        </p:nvSpPr>
        <p:spPr>
          <a:xfrm>
            <a:off x="942109" y="5824553"/>
            <a:ext cx="9287130" cy="307777"/>
          </a:xfrm>
          <a:prstGeom prst="rect">
            <a:avLst/>
          </a:prstGeom>
          <a:noFill/>
        </p:spPr>
        <p:txBody>
          <a:bodyPr wrap="square" rtlCol="0">
            <a:spAutoFit/>
          </a:bodyPr>
          <a:lstStyle/>
          <a:p>
            <a:r>
              <a:rPr lang="es-CO" sz="1400" dirty="0" smtClean="0"/>
              <a:t>Ejemplo de escritura continua tomado de </a:t>
            </a:r>
            <a:r>
              <a:rPr lang="es-CO" sz="1400" dirty="0" err="1" smtClean="0"/>
              <a:t>Cassany</a:t>
            </a:r>
            <a:r>
              <a:rPr lang="es-CO" sz="1400" dirty="0" smtClean="0"/>
              <a:t> (2009, p. 39).</a:t>
            </a:r>
            <a:endParaRPr lang="es-CO" sz="1400" dirty="0"/>
          </a:p>
        </p:txBody>
      </p:sp>
      <p:sp>
        <p:nvSpPr>
          <p:cNvPr id="12" name="CuadroTexto 11"/>
          <p:cNvSpPr txBox="1"/>
          <p:nvPr/>
        </p:nvSpPr>
        <p:spPr>
          <a:xfrm>
            <a:off x="4308764" y="3616632"/>
            <a:ext cx="6276213" cy="369332"/>
          </a:xfrm>
          <a:prstGeom prst="rect">
            <a:avLst/>
          </a:prstGeom>
          <a:noFill/>
        </p:spPr>
        <p:txBody>
          <a:bodyPr wrap="square" rtlCol="0">
            <a:spAutoFit/>
          </a:bodyPr>
          <a:lstStyle/>
          <a:p>
            <a:r>
              <a:rPr lang="es-CO" sz="1200" dirty="0" smtClean="0"/>
              <a:t>Inscripción con mayúsculas cuadradas en el Arco de Tiro, 81 d. C., aprox. Fuente: Wikipedia (2018).</a:t>
            </a:r>
            <a:r>
              <a:rPr lang="es-CO" dirty="0" smtClean="0"/>
              <a:t>  </a:t>
            </a:r>
            <a:endParaRPr lang="es-CO" dirty="0"/>
          </a:p>
        </p:txBody>
      </p:sp>
    </p:spTree>
    <p:extLst>
      <p:ext uri="{BB962C8B-B14F-4D97-AF65-F5344CB8AC3E}">
        <p14:creationId xmlns:p14="http://schemas.microsoft.com/office/powerpoint/2010/main" val="110047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209" y="1246910"/>
            <a:ext cx="4820773" cy="4511642"/>
          </a:xfrm>
          <a:prstGeom prst="rect">
            <a:avLst/>
          </a:prstGeom>
        </p:spPr>
      </p:pic>
      <p:sp>
        <p:nvSpPr>
          <p:cNvPr id="2" name="1 Título"/>
          <p:cNvSpPr>
            <a:spLocks noGrp="1"/>
          </p:cNvSpPr>
          <p:nvPr>
            <p:ph type="title"/>
          </p:nvPr>
        </p:nvSpPr>
        <p:spPr>
          <a:xfrm>
            <a:off x="87533" y="106923"/>
            <a:ext cx="5697188" cy="840801"/>
          </a:xfrm>
        </p:spPr>
        <p:txBody>
          <a:bodyPr>
            <a:normAutofit/>
          </a:bodyPr>
          <a:lstStyle/>
          <a:p>
            <a:pPr algn="ctr"/>
            <a:r>
              <a:rPr lang="es-CO" sz="2800" u="none" dirty="0" smtClean="0"/>
              <a:t>Un breve recuento histórico</a:t>
            </a:r>
            <a:endParaRPr lang="es-CO" sz="2800" u="none" dirty="0"/>
          </a:p>
        </p:txBody>
      </p:sp>
      <p:sp>
        <p:nvSpPr>
          <p:cNvPr id="4" name="3 CuadroTexto"/>
          <p:cNvSpPr txBox="1"/>
          <p:nvPr/>
        </p:nvSpPr>
        <p:spPr>
          <a:xfrm>
            <a:off x="494733" y="1606696"/>
            <a:ext cx="5160846" cy="3970318"/>
          </a:xfrm>
          <a:prstGeom prst="rect">
            <a:avLst/>
          </a:prstGeom>
          <a:noFill/>
        </p:spPr>
        <p:txBody>
          <a:bodyPr wrap="square" rtlCol="0" anchor="ctr">
            <a:spAutoFit/>
          </a:bodyPr>
          <a:lstStyle/>
          <a:p>
            <a:pPr algn="just"/>
            <a:r>
              <a:rPr lang="es-CO" dirty="0" smtClean="0">
                <a:latin typeface="Airal"/>
              </a:rPr>
              <a:t>Aunque los primeros vestigios del uso de los signos de puntuación se remontan al siglo VIII a. C. con el origen de la práctica de la escritura en la Antigua Grecia, es solo hasta el siglo II a. C. que aparece el primer intento de sistematización con Aristófanes de Bizancio. Este gramático ideó una notación de puntos llamada «por cláusulas y frases» (</a:t>
            </a:r>
            <a:r>
              <a:rPr lang="es-CO" i="1" dirty="0" smtClean="0">
                <a:latin typeface="Airal"/>
              </a:rPr>
              <a:t>per cola et </a:t>
            </a:r>
            <a:r>
              <a:rPr lang="la-Latn" i="1" dirty="0" smtClean="0">
                <a:latin typeface="Airal"/>
              </a:rPr>
              <a:t>commata</a:t>
            </a:r>
            <a:r>
              <a:rPr lang="es-CO" dirty="0" smtClean="0">
                <a:latin typeface="Airal"/>
              </a:rPr>
              <a:t>) a fin de indicar la entonación de la lectura de los textos escritos en </a:t>
            </a:r>
            <a:r>
              <a:rPr lang="es-CO" i="1" dirty="0" smtClean="0">
                <a:latin typeface="Airal"/>
              </a:rPr>
              <a:t>escritura continua </a:t>
            </a:r>
            <a:r>
              <a:rPr lang="es-CO" dirty="0" smtClean="0">
                <a:latin typeface="Airal"/>
              </a:rPr>
              <a:t>(sin espacios entre palabras): un punto en la línea superior marcaba un </a:t>
            </a:r>
            <a:r>
              <a:rPr lang="es-CO" dirty="0">
                <a:latin typeface="Airal"/>
              </a:rPr>
              <a:t>«periodo» (</a:t>
            </a:r>
            <a:r>
              <a:rPr lang="es-CO" i="1" dirty="0">
                <a:latin typeface="Airal"/>
              </a:rPr>
              <a:t>periodos</a:t>
            </a:r>
            <a:r>
              <a:rPr lang="es-CO" dirty="0" smtClean="0">
                <a:latin typeface="Airal"/>
              </a:rPr>
              <a:t>), en el medio un «miembro» (</a:t>
            </a:r>
            <a:r>
              <a:rPr lang="es-CO" i="1" dirty="0" smtClean="0">
                <a:latin typeface="Airal"/>
              </a:rPr>
              <a:t>colon</a:t>
            </a:r>
            <a:r>
              <a:rPr lang="es-CO" dirty="0" smtClean="0">
                <a:latin typeface="Airal"/>
              </a:rPr>
              <a:t>), y en la línea inferior un </a:t>
            </a:r>
            <a:r>
              <a:rPr lang="es-CO" dirty="0">
                <a:latin typeface="Airal"/>
              </a:rPr>
              <a:t>«inciso» (</a:t>
            </a:r>
            <a:r>
              <a:rPr lang="es-CO" i="1" dirty="0">
                <a:latin typeface="Airal"/>
              </a:rPr>
              <a:t>coma</a:t>
            </a:r>
            <a:r>
              <a:rPr lang="es-CO" dirty="0" smtClean="0">
                <a:latin typeface="Airal"/>
              </a:rPr>
              <a:t>).  </a:t>
            </a:r>
            <a:r>
              <a:rPr lang="es-CO" i="1" dirty="0" smtClean="0">
                <a:latin typeface="Airal"/>
              </a:rPr>
              <a:t> </a:t>
            </a:r>
            <a:r>
              <a:rPr lang="es-CO" dirty="0" smtClean="0">
                <a:latin typeface="Airal"/>
              </a:rPr>
              <a:t>  </a:t>
            </a:r>
          </a:p>
          <a:p>
            <a:pPr algn="ctr"/>
            <a:endParaRPr lang="es-CO" dirty="0"/>
          </a:p>
        </p:txBody>
      </p:sp>
      <p:pic>
        <p:nvPicPr>
          <p:cNvPr id="5" name="Imagen 4">
            <a:extLst>
              <a:ext uri="{FF2B5EF4-FFF2-40B4-BE49-F238E27FC236}">
                <a16:creationId xmlns:a16="http://schemas.microsoft.com/office/drawing/2014/main" id="{6EE022C0-D96B-8346-831A-3462C59DD07F}"/>
              </a:ext>
            </a:extLst>
          </p:cNvPr>
          <p:cNvPicPr>
            <a:picLocks noChangeAspect="1"/>
          </p:cNvPicPr>
          <p:nvPr/>
        </p:nvPicPr>
        <p:blipFill rotWithShape="1">
          <a:blip r:embed="rId3"/>
          <a:srcRect t="24866" b="19864"/>
          <a:stretch/>
        </p:blipFill>
        <p:spPr>
          <a:xfrm>
            <a:off x="10229239" y="5033923"/>
            <a:ext cx="1768475" cy="653630"/>
          </a:xfrm>
          <a:prstGeom prst="rect">
            <a:avLst/>
          </a:prstGeom>
        </p:spPr>
      </p:pic>
      <p:sp>
        <p:nvSpPr>
          <p:cNvPr id="7" name="CuadroTexto 6"/>
          <p:cNvSpPr txBox="1"/>
          <p:nvPr/>
        </p:nvSpPr>
        <p:spPr>
          <a:xfrm>
            <a:off x="3962400" y="5759148"/>
            <a:ext cx="6511741" cy="369332"/>
          </a:xfrm>
          <a:prstGeom prst="rect">
            <a:avLst/>
          </a:prstGeom>
          <a:noFill/>
        </p:spPr>
        <p:txBody>
          <a:bodyPr wrap="square" rtlCol="0">
            <a:spAutoFit/>
          </a:bodyPr>
          <a:lstStyle/>
          <a:p>
            <a:r>
              <a:rPr lang="es-CO" sz="1200" dirty="0" smtClean="0"/>
              <a:t>Fragmento de las </a:t>
            </a:r>
            <a:r>
              <a:rPr lang="es-CO" sz="1200" i="1" dirty="0" smtClean="0"/>
              <a:t>Geórgicas</a:t>
            </a:r>
            <a:r>
              <a:rPr lang="es-CO" sz="1200" dirty="0" smtClean="0"/>
              <a:t> de Virgilio en letra capital rústica. Fuente: Universidad de Barcelona (s. f.).</a:t>
            </a:r>
            <a:r>
              <a:rPr lang="es-CO" dirty="0" smtClean="0"/>
              <a:t>  </a:t>
            </a:r>
            <a:endParaRPr lang="es-CO" dirty="0"/>
          </a:p>
        </p:txBody>
      </p:sp>
      <p:sp>
        <p:nvSpPr>
          <p:cNvPr id="8" name="Conector 7"/>
          <p:cNvSpPr/>
          <p:nvPr/>
        </p:nvSpPr>
        <p:spPr>
          <a:xfrm>
            <a:off x="10229239" y="2161309"/>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onector 8"/>
          <p:cNvSpPr/>
          <p:nvPr/>
        </p:nvSpPr>
        <p:spPr>
          <a:xfrm>
            <a:off x="7344241" y="1780972"/>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Conector 9"/>
          <p:cNvSpPr/>
          <p:nvPr/>
        </p:nvSpPr>
        <p:spPr>
          <a:xfrm>
            <a:off x="9693496" y="2057400"/>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Conector 10"/>
          <p:cNvSpPr/>
          <p:nvPr/>
        </p:nvSpPr>
        <p:spPr>
          <a:xfrm>
            <a:off x="8232144" y="2543755"/>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Conector 11"/>
          <p:cNvSpPr/>
          <p:nvPr/>
        </p:nvSpPr>
        <p:spPr>
          <a:xfrm>
            <a:off x="7221790" y="2941320"/>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Conector 12"/>
          <p:cNvSpPr/>
          <p:nvPr/>
        </p:nvSpPr>
        <p:spPr>
          <a:xfrm>
            <a:off x="7440249" y="2780198"/>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Conector 13"/>
          <p:cNvSpPr/>
          <p:nvPr/>
        </p:nvSpPr>
        <p:spPr>
          <a:xfrm>
            <a:off x="7067356" y="3206351"/>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5" name="Conector 14"/>
          <p:cNvSpPr/>
          <p:nvPr/>
        </p:nvSpPr>
        <p:spPr>
          <a:xfrm>
            <a:off x="6555699" y="1670076"/>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Conector 15"/>
          <p:cNvSpPr/>
          <p:nvPr/>
        </p:nvSpPr>
        <p:spPr>
          <a:xfrm>
            <a:off x="10351690" y="3024251"/>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Conector 16"/>
          <p:cNvSpPr/>
          <p:nvPr/>
        </p:nvSpPr>
        <p:spPr>
          <a:xfrm>
            <a:off x="9757032" y="3487947"/>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Conector 17"/>
          <p:cNvSpPr/>
          <p:nvPr/>
        </p:nvSpPr>
        <p:spPr>
          <a:xfrm>
            <a:off x="9843152" y="3890723"/>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Conector 18"/>
          <p:cNvSpPr/>
          <p:nvPr/>
        </p:nvSpPr>
        <p:spPr>
          <a:xfrm>
            <a:off x="9861864" y="3676971"/>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Conector 19"/>
          <p:cNvSpPr/>
          <p:nvPr/>
        </p:nvSpPr>
        <p:spPr>
          <a:xfrm>
            <a:off x="9634581" y="4085681"/>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1" name="Conector 20"/>
          <p:cNvSpPr/>
          <p:nvPr/>
        </p:nvSpPr>
        <p:spPr>
          <a:xfrm>
            <a:off x="6900279" y="4000565"/>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Conector 21"/>
          <p:cNvSpPr/>
          <p:nvPr/>
        </p:nvSpPr>
        <p:spPr>
          <a:xfrm>
            <a:off x="7198643" y="3994632"/>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3" name="Conector 22"/>
          <p:cNvSpPr/>
          <p:nvPr/>
        </p:nvSpPr>
        <p:spPr>
          <a:xfrm>
            <a:off x="7145181" y="4403342"/>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5" name="Conector 24"/>
          <p:cNvSpPr/>
          <p:nvPr/>
        </p:nvSpPr>
        <p:spPr>
          <a:xfrm>
            <a:off x="9616962" y="4304316"/>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7" name="Conector 26"/>
          <p:cNvSpPr/>
          <p:nvPr/>
        </p:nvSpPr>
        <p:spPr>
          <a:xfrm>
            <a:off x="9116261" y="4930014"/>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8" name="Conector 27"/>
          <p:cNvSpPr/>
          <p:nvPr/>
        </p:nvSpPr>
        <p:spPr>
          <a:xfrm>
            <a:off x="9769362" y="4456716"/>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9" name="Conector 28"/>
          <p:cNvSpPr/>
          <p:nvPr/>
        </p:nvSpPr>
        <p:spPr>
          <a:xfrm>
            <a:off x="8575391" y="5172899"/>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1" name="Conector 30"/>
          <p:cNvSpPr/>
          <p:nvPr/>
        </p:nvSpPr>
        <p:spPr>
          <a:xfrm>
            <a:off x="8408049" y="4795064"/>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2" name="Conector 31"/>
          <p:cNvSpPr/>
          <p:nvPr/>
        </p:nvSpPr>
        <p:spPr>
          <a:xfrm>
            <a:off x="9634581" y="5098411"/>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33" name="Conector 32"/>
          <p:cNvSpPr/>
          <p:nvPr/>
        </p:nvSpPr>
        <p:spPr>
          <a:xfrm>
            <a:off x="10066764" y="5264624"/>
            <a:ext cx="244902" cy="207818"/>
          </a:xfrm>
          <a:prstGeom prst="flowChartConnector">
            <a:avLst/>
          </a:prstGeom>
          <a:noFill/>
          <a:ln>
            <a:solidFill>
              <a:srgbClr val="E144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2357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654" y="372139"/>
            <a:ext cx="4981890" cy="704407"/>
          </a:xfrm>
        </p:spPr>
        <p:txBody>
          <a:bodyPr>
            <a:noAutofit/>
          </a:bodyPr>
          <a:lstStyle/>
          <a:p>
            <a:r>
              <a:rPr lang="es-CO" sz="2800" u="none" dirty="0"/>
              <a:t>Un breve recuento histórico</a:t>
            </a:r>
            <a:endParaRPr lang="es-CO" sz="2800" dirty="0"/>
          </a:p>
        </p:txBody>
      </p:sp>
      <p:sp>
        <p:nvSpPr>
          <p:cNvPr id="3" name="2 CuadroTexto"/>
          <p:cNvSpPr txBox="1"/>
          <p:nvPr/>
        </p:nvSpPr>
        <p:spPr>
          <a:xfrm>
            <a:off x="571654" y="1457768"/>
            <a:ext cx="5267327" cy="3416320"/>
          </a:xfrm>
          <a:prstGeom prst="rect">
            <a:avLst/>
          </a:prstGeom>
          <a:noFill/>
        </p:spPr>
        <p:txBody>
          <a:bodyPr wrap="square" rtlCol="0">
            <a:spAutoFit/>
          </a:bodyPr>
          <a:lstStyle/>
          <a:p>
            <a:pPr algn="just"/>
            <a:r>
              <a:rPr lang="es-CO" dirty="0" smtClean="0">
                <a:latin typeface="Arial" panose="020B0604020202020204" pitchFamily="34" charset="0"/>
                <a:cs typeface="Arial" panose="020B0604020202020204" pitchFamily="34" charset="0"/>
              </a:rPr>
              <a:t>Siguiendo la notación griega, los gramáticos latinos concebían estos signos de puntuación como «distinciones» o «señales» </a:t>
            </a:r>
            <a:r>
              <a:rPr lang="es-CO" dirty="0">
                <a:latin typeface="Arial" panose="020B0604020202020204" pitchFamily="34" charset="0"/>
                <a:cs typeface="Arial" panose="020B0604020202020204" pitchFamily="34" charset="0"/>
              </a:rPr>
              <a:t>que </a:t>
            </a:r>
            <a:r>
              <a:rPr lang="es-CO" dirty="0" smtClean="0">
                <a:latin typeface="Arial" panose="020B0604020202020204" pitchFamily="34" charset="0"/>
                <a:cs typeface="Arial" panose="020B0604020202020204" pitchFamily="34" charset="0"/>
              </a:rPr>
              <a:t>indicaban «</a:t>
            </a:r>
            <a:r>
              <a:rPr lang="es-CO" b="1" dirty="0" smtClean="0">
                <a:latin typeface="Arial" panose="020B0604020202020204" pitchFamily="34" charset="0"/>
                <a:cs typeface="Arial" panose="020B0604020202020204" pitchFamily="34" charset="0"/>
              </a:rPr>
              <a:t>los </a:t>
            </a:r>
            <a:r>
              <a:rPr lang="es-CO" b="1" dirty="0">
                <a:latin typeface="Arial" panose="020B0604020202020204" pitchFamily="34" charset="0"/>
                <a:cs typeface="Arial" panose="020B0604020202020204" pitchFamily="34" charset="0"/>
              </a:rPr>
              <a:t>límites de las partes de la oración</a:t>
            </a:r>
            <a:r>
              <a:rPr lang="es-CO" dirty="0">
                <a:latin typeface="Arial" panose="020B0604020202020204" pitchFamily="34" charset="0"/>
                <a:cs typeface="Arial" panose="020B0604020202020204" pitchFamily="34" charset="0"/>
              </a:rPr>
              <a:t> y, a la vez, el lugar donde se debe hacer pausa cuando se </a:t>
            </a:r>
            <a:r>
              <a:rPr lang="es-CO" dirty="0" smtClean="0">
                <a:latin typeface="Arial" panose="020B0604020202020204" pitchFamily="34" charset="0"/>
                <a:cs typeface="Arial" panose="020B0604020202020204" pitchFamily="34" charset="0"/>
              </a:rPr>
              <a:t>lee» (Mediavilla, 2012, p. 940). Lo cual equivale a decir que el </a:t>
            </a:r>
            <a:r>
              <a:rPr lang="es-CO" dirty="0">
                <a:latin typeface="Arial" panose="020B0604020202020204" pitchFamily="34" charset="0"/>
                <a:cs typeface="Arial" panose="020B0604020202020204" pitchFamily="34" charset="0"/>
              </a:rPr>
              <a:t>orden </a:t>
            </a:r>
            <a:r>
              <a:rPr lang="es-CO" dirty="0" smtClean="0">
                <a:latin typeface="Arial" panose="020B0604020202020204" pitchFamily="34" charset="0"/>
                <a:cs typeface="Arial" panose="020B0604020202020204" pitchFamily="34" charset="0"/>
              </a:rPr>
              <a:t>sintáctico-semántico está determinado por la unidad de entonación de la oración: «en la lectura, la sentencia completa se llama </a:t>
            </a:r>
            <a:r>
              <a:rPr lang="es-CO" i="1" dirty="0" smtClean="0">
                <a:latin typeface="Arial" panose="020B0604020202020204" pitchFamily="34" charset="0"/>
                <a:cs typeface="Arial" panose="020B0604020202020204" pitchFamily="34" charset="0"/>
              </a:rPr>
              <a:t>periodo</a:t>
            </a:r>
            <a:r>
              <a:rPr lang="es-CO" dirty="0" smtClean="0">
                <a:latin typeface="Arial" panose="020B0604020202020204" pitchFamily="34" charset="0"/>
                <a:cs typeface="Arial" panose="020B0604020202020204" pitchFamily="34" charset="0"/>
              </a:rPr>
              <a:t>, y sus partes son los </a:t>
            </a:r>
            <a:r>
              <a:rPr lang="es-CO" i="1" dirty="0" smtClean="0">
                <a:latin typeface="Arial" panose="020B0604020202020204" pitchFamily="34" charset="0"/>
                <a:cs typeface="Arial" panose="020B0604020202020204" pitchFamily="34" charset="0"/>
              </a:rPr>
              <a:t>cola</a:t>
            </a:r>
            <a:r>
              <a:rPr lang="es-CO" dirty="0" smtClean="0">
                <a:latin typeface="Arial" panose="020B0604020202020204" pitchFamily="34" charset="0"/>
                <a:cs typeface="Arial" panose="020B0604020202020204" pitchFamily="34" charset="0"/>
              </a:rPr>
              <a:t> [cláusulas] y los </a:t>
            </a:r>
            <a:r>
              <a:rPr lang="la-Latn" i="1" dirty="0" smtClean="0">
                <a:latin typeface="Arial" panose="020B0604020202020204" pitchFamily="34" charset="0"/>
                <a:cs typeface="Arial" panose="020B0604020202020204" pitchFamily="34" charset="0"/>
              </a:rPr>
              <a:t>commata</a:t>
            </a:r>
            <a:r>
              <a:rPr lang="es-CO" dirty="0" smtClean="0">
                <a:latin typeface="Arial" panose="020B0604020202020204" pitchFamily="34" charset="0"/>
                <a:cs typeface="Arial" panose="020B0604020202020204" pitchFamily="34" charset="0"/>
              </a:rPr>
              <a:t> [frases]» (Donato, citado en </a:t>
            </a:r>
            <a:r>
              <a:rPr lang="es-CO" dirty="0">
                <a:latin typeface="Arial" panose="020B0604020202020204" pitchFamily="34" charset="0"/>
                <a:cs typeface="Arial" panose="020B0604020202020204" pitchFamily="34" charset="0"/>
              </a:rPr>
              <a:t>Mediavilla, 2012, p. </a:t>
            </a:r>
            <a:r>
              <a:rPr lang="es-CO" dirty="0" smtClean="0">
                <a:latin typeface="Arial" panose="020B0604020202020204" pitchFamily="34" charset="0"/>
                <a:cs typeface="Arial" panose="020B0604020202020204" pitchFamily="34" charset="0"/>
              </a:rPr>
              <a:t>941).</a:t>
            </a:r>
            <a:endParaRPr lang="es-CO"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60CE5173-D418-4C4E-9A47-D01CB57C51BC}"/>
              </a:ext>
            </a:extLst>
          </p:cNvPr>
          <p:cNvPicPr>
            <a:picLocks noChangeAspect="1"/>
          </p:cNvPicPr>
          <p:nvPr/>
        </p:nvPicPr>
        <p:blipFill rotWithShape="1">
          <a:blip r:embed="rId2"/>
          <a:srcRect t="24866" b="19864"/>
          <a:stretch/>
        </p:blipFill>
        <p:spPr>
          <a:xfrm>
            <a:off x="10229239" y="5033923"/>
            <a:ext cx="1768475" cy="65363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109" y="1457768"/>
            <a:ext cx="5201509" cy="1370006"/>
          </a:xfrm>
          <a:prstGeom prst="rect">
            <a:avLst/>
          </a:prstGeom>
        </p:spPr>
      </p:pic>
      <p:sp>
        <p:nvSpPr>
          <p:cNvPr id="6" name="2 CuadroTexto"/>
          <p:cNvSpPr txBox="1"/>
          <p:nvPr/>
        </p:nvSpPr>
        <p:spPr>
          <a:xfrm>
            <a:off x="6081291" y="3077670"/>
            <a:ext cx="5267327" cy="2031325"/>
          </a:xfrm>
          <a:prstGeom prst="rect">
            <a:avLst/>
          </a:prstGeom>
          <a:noFill/>
        </p:spPr>
        <p:txBody>
          <a:bodyPr wrap="square" rtlCol="0">
            <a:spAutoFit/>
          </a:bodyPr>
          <a:lstStyle/>
          <a:p>
            <a:pPr algn="just"/>
            <a:r>
              <a:rPr lang="es-CO" dirty="0" smtClean="0">
                <a:latin typeface="Arial" panose="020B0604020202020204" pitchFamily="34" charset="0"/>
                <a:cs typeface="Arial" panose="020B0604020202020204" pitchFamily="34" charset="0"/>
              </a:rPr>
              <a:t>Dicho sistema buscaba resolver el problema de la equivocación en la lectura en voz alta, como en el ejemplo del siguiente pasaje de la </a:t>
            </a:r>
            <a:r>
              <a:rPr lang="es-CO" i="1" dirty="0" smtClean="0">
                <a:latin typeface="Arial" panose="020B0604020202020204" pitchFamily="34" charset="0"/>
                <a:cs typeface="Arial" panose="020B0604020202020204" pitchFamily="34" charset="0"/>
              </a:rPr>
              <a:t>Eneida</a:t>
            </a:r>
            <a:r>
              <a:rPr lang="es-CO" dirty="0" smtClean="0">
                <a:latin typeface="Arial" panose="020B0604020202020204" pitchFamily="34" charset="0"/>
                <a:cs typeface="Arial" panose="020B0604020202020204" pitchFamily="34" charset="0"/>
              </a:rPr>
              <a:t>, de Virgilio: </a:t>
            </a:r>
            <a:r>
              <a:rPr lang="la-Latn" i="1" dirty="0" smtClean="0">
                <a:latin typeface="Times New Roman" panose="02020603050405020304" pitchFamily="18" charset="0"/>
                <a:cs typeface="Times New Roman" panose="02020603050405020304" pitchFamily="18" charset="0"/>
              </a:rPr>
              <a:t>collectam ex Ilio pubem</a:t>
            </a:r>
            <a:r>
              <a:rPr lang="es-CO" dirty="0" smtClean="0">
                <a:latin typeface="Times New Roman" panose="02020603050405020304" pitchFamily="18" charset="0"/>
                <a:cs typeface="Times New Roman" panose="02020603050405020304" pitchFamily="18" charset="0"/>
              </a:rPr>
              <a:t> </a:t>
            </a:r>
            <a:r>
              <a:rPr lang="es-CO" dirty="0" smtClean="0">
                <a:latin typeface="Arial" panose="020B0604020202020204" pitchFamily="34" charset="0"/>
                <a:cs typeface="Arial" panose="020B0604020202020204" pitchFamily="34" charset="0"/>
              </a:rPr>
              <a:t>(«una reunión de personas procedentes de Troya»), en lugar de </a:t>
            </a:r>
            <a:r>
              <a:rPr lang="la-Latn" i="1" dirty="0" smtClean="0">
                <a:latin typeface="Times New Roman" panose="02020603050405020304" pitchFamily="18" charset="0"/>
                <a:cs typeface="Times New Roman" panose="02020603050405020304" pitchFamily="18" charset="0"/>
              </a:rPr>
              <a:t>collectam exilio pubem </a:t>
            </a:r>
            <a:r>
              <a:rPr lang="es-CO" dirty="0" smtClean="0">
                <a:latin typeface="Times New Roman" panose="02020603050405020304" pitchFamily="18" charset="0"/>
                <a:cs typeface="Times New Roman" panose="02020603050405020304" pitchFamily="18" charset="0"/>
              </a:rPr>
              <a:t>(</a:t>
            </a:r>
            <a:r>
              <a:rPr lang="es-CO" dirty="0" smtClean="0">
                <a:latin typeface="Arial" panose="020B0604020202020204" pitchFamily="34" charset="0"/>
                <a:cs typeface="Arial" panose="020B0604020202020204" pitchFamily="34" charset="0"/>
              </a:rPr>
              <a:t>«un pueblo reunido para el exilio»), citado por </a:t>
            </a:r>
            <a:r>
              <a:rPr lang="de-DE" dirty="0" smtClean="0">
                <a:latin typeface="Arial" panose="020B0604020202020204" pitchFamily="34" charset="0"/>
                <a:cs typeface="Arial" panose="020B0604020202020204" pitchFamily="34" charset="0"/>
              </a:rPr>
              <a:t>Manguel</a:t>
            </a:r>
            <a:r>
              <a:rPr lang="es-CO" dirty="0" smtClean="0">
                <a:latin typeface="Arial" panose="020B0604020202020204" pitchFamily="34" charset="0"/>
                <a:cs typeface="Arial" panose="020B0604020202020204" pitchFamily="34" charset="0"/>
              </a:rPr>
              <a:t> (2012, p. 98).</a:t>
            </a:r>
            <a:endParaRPr lang="es-CO" dirty="0">
              <a:latin typeface="Arial" panose="020B0604020202020204" pitchFamily="34" charset="0"/>
              <a:cs typeface="Arial" panose="020B0604020202020204" pitchFamily="34" charset="0"/>
            </a:endParaRPr>
          </a:p>
        </p:txBody>
      </p:sp>
      <p:sp>
        <p:nvSpPr>
          <p:cNvPr id="7" name="CuadroTexto 6"/>
          <p:cNvSpPr txBox="1"/>
          <p:nvPr/>
        </p:nvSpPr>
        <p:spPr>
          <a:xfrm>
            <a:off x="7208342" y="2713492"/>
            <a:ext cx="4242923" cy="369332"/>
          </a:xfrm>
          <a:prstGeom prst="rect">
            <a:avLst/>
          </a:prstGeom>
          <a:noFill/>
        </p:spPr>
        <p:txBody>
          <a:bodyPr wrap="square" rtlCol="0">
            <a:spAutoFit/>
          </a:bodyPr>
          <a:lstStyle/>
          <a:p>
            <a:r>
              <a:rPr lang="es-CO" sz="1200" dirty="0" smtClean="0"/>
              <a:t>Escritura cursiva en mayúsculas latinas. Fuente: Wikipedia (2018).</a:t>
            </a:r>
            <a:r>
              <a:rPr lang="es-CO" dirty="0" smtClean="0"/>
              <a:t>  </a:t>
            </a:r>
            <a:endParaRPr lang="es-CO" dirty="0"/>
          </a:p>
        </p:txBody>
      </p:sp>
    </p:spTree>
    <p:extLst>
      <p:ext uri="{BB962C8B-B14F-4D97-AF65-F5344CB8AC3E}">
        <p14:creationId xmlns:p14="http://schemas.microsoft.com/office/powerpoint/2010/main" val="41556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654" y="372139"/>
            <a:ext cx="4981890" cy="704407"/>
          </a:xfrm>
        </p:spPr>
        <p:txBody>
          <a:bodyPr>
            <a:noAutofit/>
          </a:bodyPr>
          <a:lstStyle/>
          <a:p>
            <a:r>
              <a:rPr lang="es-CO" sz="2800" u="none" dirty="0"/>
              <a:t>Un breve recuento histórico</a:t>
            </a:r>
            <a:endParaRPr lang="es-CO" sz="2800" dirty="0"/>
          </a:p>
        </p:txBody>
      </p:sp>
      <p:sp>
        <p:nvSpPr>
          <p:cNvPr id="3" name="2 CuadroTexto"/>
          <p:cNvSpPr txBox="1"/>
          <p:nvPr/>
        </p:nvSpPr>
        <p:spPr>
          <a:xfrm>
            <a:off x="571654" y="1457768"/>
            <a:ext cx="5267327" cy="3416320"/>
          </a:xfrm>
          <a:prstGeom prst="rect">
            <a:avLst/>
          </a:prstGeom>
          <a:noFill/>
        </p:spPr>
        <p:txBody>
          <a:bodyPr wrap="square" rtlCol="0">
            <a:spAutoFit/>
          </a:bodyPr>
          <a:lstStyle/>
          <a:p>
            <a:pPr algn="just"/>
            <a:r>
              <a:rPr lang="es-CO" dirty="0" smtClean="0">
                <a:latin typeface="Arial" panose="020B0604020202020204" pitchFamily="34" charset="0"/>
                <a:cs typeface="Arial" panose="020B0604020202020204" pitchFamily="34" charset="0"/>
              </a:rPr>
              <a:t>Siguiendo la notación griega, los gramáticos latinos concebían estos signos de puntuación como «distinciones» o «señales» </a:t>
            </a:r>
            <a:r>
              <a:rPr lang="es-CO" dirty="0">
                <a:latin typeface="Arial" panose="020B0604020202020204" pitchFamily="34" charset="0"/>
                <a:cs typeface="Arial" panose="020B0604020202020204" pitchFamily="34" charset="0"/>
              </a:rPr>
              <a:t>que </a:t>
            </a:r>
            <a:r>
              <a:rPr lang="es-CO" dirty="0" smtClean="0">
                <a:latin typeface="Arial" panose="020B0604020202020204" pitchFamily="34" charset="0"/>
                <a:cs typeface="Arial" panose="020B0604020202020204" pitchFamily="34" charset="0"/>
              </a:rPr>
              <a:t>indicaban «</a:t>
            </a:r>
            <a:r>
              <a:rPr lang="es-CO" b="1" dirty="0" smtClean="0">
                <a:latin typeface="Arial" panose="020B0604020202020204" pitchFamily="34" charset="0"/>
                <a:cs typeface="Arial" panose="020B0604020202020204" pitchFamily="34" charset="0"/>
              </a:rPr>
              <a:t>los </a:t>
            </a:r>
            <a:r>
              <a:rPr lang="es-CO" b="1" dirty="0">
                <a:latin typeface="Arial" panose="020B0604020202020204" pitchFamily="34" charset="0"/>
                <a:cs typeface="Arial" panose="020B0604020202020204" pitchFamily="34" charset="0"/>
              </a:rPr>
              <a:t>límites de las partes de la oración</a:t>
            </a:r>
            <a:r>
              <a:rPr lang="es-CO" dirty="0">
                <a:latin typeface="Arial" panose="020B0604020202020204" pitchFamily="34" charset="0"/>
                <a:cs typeface="Arial" panose="020B0604020202020204" pitchFamily="34" charset="0"/>
              </a:rPr>
              <a:t> y, a la vez, el lugar donde se debe hacer pausa cuando se </a:t>
            </a:r>
            <a:r>
              <a:rPr lang="es-CO" dirty="0" smtClean="0">
                <a:latin typeface="Arial" panose="020B0604020202020204" pitchFamily="34" charset="0"/>
                <a:cs typeface="Arial" panose="020B0604020202020204" pitchFamily="34" charset="0"/>
              </a:rPr>
              <a:t>lee» (Mediavilla, 2012, p. 940). Lo cual equivale a decir que el </a:t>
            </a:r>
            <a:r>
              <a:rPr lang="es-CO" dirty="0">
                <a:latin typeface="Arial" panose="020B0604020202020204" pitchFamily="34" charset="0"/>
                <a:cs typeface="Arial" panose="020B0604020202020204" pitchFamily="34" charset="0"/>
              </a:rPr>
              <a:t>orden </a:t>
            </a:r>
            <a:r>
              <a:rPr lang="es-CO" dirty="0" smtClean="0">
                <a:latin typeface="Arial" panose="020B0604020202020204" pitchFamily="34" charset="0"/>
                <a:cs typeface="Arial" panose="020B0604020202020204" pitchFamily="34" charset="0"/>
              </a:rPr>
              <a:t>sintáctico-semántico está determinado por la unidad de entonación de la oración: «en la lectura, la sentencia completa se llama </a:t>
            </a:r>
            <a:r>
              <a:rPr lang="es-CO" i="1" dirty="0" smtClean="0">
                <a:latin typeface="Arial" panose="020B0604020202020204" pitchFamily="34" charset="0"/>
                <a:cs typeface="Arial" panose="020B0604020202020204" pitchFamily="34" charset="0"/>
              </a:rPr>
              <a:t>periodo</a:t>
            </a:r>
            <a:r>
              <a:rPr lang="es-CO" dirty="0" smtClean="0">
                <a:latin typeface="Arial" panose="020B0604020202020204" pitchFamily="34" charset="0"/>
                <a:cs typeface="Arial" panose="020B0604020202020204" pitchFamily="34" charset="0"/>
              </a:rPr>
              <a:t>, y sus partes son los </a:t>
            </a:r>
            <a:r>
              <a:rPr lang="es-CO" i="1" dirty="0" smtClean="0">
                <a:latin typeface="Arial" panose="020B0604020202020204" pitchFamily="34" charset="0"/>
                <a:cs typeface="Arial" panose="020B0604020202020204" pitchFamily="34" charset="0"/>
              </a:rPr>
              <a:t>cola</a:t>
            </a:r>
            <a:r>
              <a:rPr lang="es-CO" dirty="0" smtClean="0">
                <a:latin typeface="Arial" panose="020B0604020202020204" pitchFamily="34" charset="0"/>
                <a:cs typeface="Arial" panose="020B0604020202020204" pitchFamily="34" charset="0"/>
              </a:rPr>
              <a:t> [cláusulas] y los </a:t>
            </a:r>
            <a:r>
              <a:rPr lang="la-Latn" i="1" dirty="0" smtClean="0">
                <a:latin typeface="Arial" panose="020B0604020202020204" pitchFamily="34" charset="0"/>
                <a:cs typeface="Arial" panose="020B0604020202020204" pitchFamily="34" charset="0"/>
              </a:rPr>
              <a:t>commata</a:t>
            </a:r>
            <a:r>
              <a:rPr lang="es-CO" dirty="0" smtClean="0">
                <a:latin typeface="Arial" panose="020B0604020202020204" pitchFamily="34" charset="0"/>
                <a:cs typeface="Arial" panose="020B0604020202020204" pitchFamily="34" charset="0"/>
              </a:rPr>
              <a:t> [frases]» (Donato, citado en </a:t>
            </a:r>
            <a:r>
              <a:rPr lang="es-CO" dirty="0">
                <a:latin typeface="Arial" panose="020B0604020202020204" pitchFamily="34" charset="0"/>
                <a:cs typeface="Arial" panose="020B0604020202020204" pitchFamily="34" charset="0"/>
              </a:rPr>
              <a:t>Mediavilla, 2012, p. </a:t>
            </a:r>
            <a:r>
              <a:rPr lang="es-CO" dirty="0" smtClean="0">
                <a:latin typeface="Arial" panose="020B0604020202020204" pitchFamily="34" charset="0"/>
                <a:cs typeface="Arial" panose="020B0604020202020204" pitchFamily="34" charset="0"/>
              </a:rPr>
              <a:t>941).</a:t>
            </a:r>
            <a:endParaRPr lang="es-CO"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60CE5173-D418-4C4E-9A47-D01CB57C51BC}"/>
              </a:ext>
            </a:extLst>
          </p:cNvPr>
          <p:cNvPicPr>
            <a:picLocks noChangeAspect="1"/>
          </p:cNvPicPr>
          <p:nvPr/>
        </p:nvPicPr>
        <p:blipFill rotWithShape="1">
          <a:blip r:embed="rId2"/>
          <a:srcRect t="24866" b="19864"/>
          <a:stretch/>
        </p:blipFill>
        <p:spPr>
          <a:xfrm>
            <a:off x="10229239" y="5033923"/>
            <a:ext cx="1768475" cy="65363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109" y="1457768"/>
            <a:ext cx="5201509" cy="1370006"/>
          </a:xfrm>
          <a:prstGeom prst="rect">
            <a:avLst/>
          </a:prstGeom>
        </p:spPr>
      </p:pic>
      <p:sp>
        <p:nvSpPr>
          <p:cNvPr id="6" name="2 CuadroTexto"/>
          <p:cNvSpPr txBox="1"/>
          <p:nvPr/>
        </p:nvSpPr>
        <p:spPr>
          <a:xfrm>
            <a:off x="6081291" y="3077670"/>
            <a:ext cx="5267327" cy="2031325"/>
          </a:xfrm>
          <a:prstGeom prst="rect">
            <a:avLst/>
          </a:prstGeom>
          <a:noFill/>
        </p:spPr>
        <p:txBody>
          <a:bodyPr wrap="square" rtlCol="0">
            <a:spAutoFit/>
          </a:bodyPr>
          <a:lstStyle/>
          <a:p>
            <a:pPr algn="just"/>
            <a:r>
              <a:rPr lang="es-CO" dirty="0" smtClean="0">
                <a:latin typeface="Arial" panose="020B0604020202020204" pitchFamily="34" charset="0"/>
                <a:cs typeface="Arial" panose="020B0604020202020204" pitchFamily="34" charset="0"/>
              </a:rPr>
              <a:t>Dicho sistema buscaba resolver el problema de la equivocación en la lectura en voz alta, como en el ejemplo del siguiente pasaje de la </a:t>
            </a:r>
            <a:r>
              <a:rPr lang="es-CO" i="1" dirty="0" smtClean="0">
                <a:latin typeface="Arial" panose="020B0604020202020204" pitchFamily="34" charset="0"/>
                <a:cs typeface="Arial" panose="020B0604020202020204" pitchFamily="34" charset="0"/>
              </a:rPr>
              <a:t>Eneida</a:t>
            </a:r>
            <a:r>
              <a:rPr lang="es-CO" dirty="0" smtClean="0">
                <a:latin typeface="Arial" panose="020B0604020202020204" pitchFamily="34" charset="0"/>
                <a:cs typeface="Arial" panose="020B0604020202020204" pitchFamily="34" charset="0"/>
              </a:rPr>
              <a:t>, de Virgilio: </a:t>
            </a:r>
            <a:r>
              <a:rPr lang="la-Latn" i="1" dirty="0" smtClean="0">
                <a:latin typeface="Times New Roman" panose="02020603050405020304" pitchFamily="18" charset="0"/>
                <a:cs typeface="Times New Roman" panose="02020603050405020304" pitchFamily="18" charset="0"/>
              </a:rPr>
              <a:t>collectam ex Ilio pubem</a:t>
            </a:r>
            <a:r>
              <a:rPr lang="es-CO" dirty="0" smtClean="0">
                <a:latin typeface="Times New Roman" panose="02020603050405020304" pitchFamily="18" charset="0"/>
                <a:cs typeface="Times New Roman" panose="02020603050405020304" pitchFamily="18" charset="0"/>
              </a:rPr>
              <a:t> </a:t>
            </a:r>
            <a:r>
              <a:rPr lang="es-CO" dirty="0" smtClean="0">
                <a:latin typeface="Arial" panose="020B0604020202020204" pitchFamily="34" charset="0"/>
                <a:cs typeface="Arial" panose="020B0604020202020204" pitchFamily="34" charset="0"/>
              </a:rPr>
              <a:t>(«una reunión de personas procedentes de Troya»), en lugar de </a:t>
            </a:r>
            <a:r>
              <a:rPr lang="la-Latn" i="1" dirty="0" smtClean="0">
                <a:latin typeface="Times New Roman" panose="02020603050405020304" pitchFamily="18" charset="0"/>
                <a:cs typeface="Times New Roman" panose="02020603050405020304" pitchFamily="18" charset="0"/>
              </a:rPr>
              <a:t>collectam exilio pubem </a:t>
            </a:r>
            <a:r>
              <a:rPr lang="es-CO" dirty="0" smtClean="0">
                <a:latin typeface="Times New Roman" panose="02020603050405020304" pitchFamily="18" charset="0"/>
                <a:cs typeface="Times New Roman" panose="02020603050405020304" pitchFamily="18" charset="0"/>
              </a:rPr>
              <a:t>(</a:t>
            </a:r>
            <a:r>
              <a:rPr lang="es-CO" dirty="0" smtClean="0">
                <a:latin typeface="Arial" panose="020B0604020202020204" pitchFamily="34" charset="0"/>
                <a:cs typeface="Arial" panose="020B0604020202020204" pitchFamily="34" charset="0"/>
              </a:rPr>
              <a:t>«un pueblo reunido para el exilio»), citado por </a:t>
            </a:r>
            <a:r>
              <a:rPr lang="de-DE" dirty="0" smtClean="0">
                <a:latin typeface="Arial" panose="020B0604020202020204" pitchFamily="34" charset="0"/>
                <a:cs typeface="Arial" panose="020B0604020202020204" pitchFamily="34" charset="0"/>
              </a:rPr>
              <a:t>Manguel</a:t>
            </a:r>
            <a:r>
              <a:rPr lang="es-CO" dirty="0" smtClean="0">
                <a:latin typeface="Arial" panose="020B0604020202020204" pitchFamily="34" charset="0"/>
                <a:cs typeface="Arial" panose="020B0604020202020204" pitchFamily="34" charset="0"/>
              </a:rPr>
              <a:t> (2012, p. 98).</a:t>
            </a:r>
            <a:endParaRPr lang="es-CO" dirty="0">
              <a:latin typeface="Arial" panose="020B0604020202020204" pitchFamily="34" charset="0"/>
              <a:cs typeface="Arial" panose="020B0604020202020204" pitchFamily="34" charset="0"/>
            </a:endParaRPr>
          </a:p>
        </p:txBody>
      </p:sp>
      <p:sp>
        <p:nvSpPr>
          <p:cNvPr id="7" name="CuadroTexto 6"/>
          <p:cNvSpPr txBox="1"/>
          <p:nvPr/>
        </p:nvSpPr>
        <p:spPr>
          <a:xfrm>
            <a:off x="7208342" y="2713492"/>
            <a:ext cx="4242923" cy="369332"/>
          </a:xfrm>
          <a:prstGeom prst="rect">
            <a:avLst/>
          </a:prstGeom>
          <a:noFill/>
        </p:spPr>
        <p:txBody>
          <a:bodyPr wrap="square" rtlCol="0">
            <a:spAutoFit/>
          </a:bodyPr>
          <a:lstStyle/>
          <a:p>
            <a:r>
              <a:rPr lang="es-CO" sz="1200" dirty="0" smtClean="0"/>
              <a:t>Escritura cursiva en mayúsculas latinas. Fuente: Wikipedia (2018).</a:t>
            </a:r>
            <a:r>
              <a:rPr lang="es-CO" dirty="0" smtClean="0"/>
              <a:t>  </a:t>
            </a:r>
            <a:endParaRPr lang="es-CO" dirty="0"/>
          </a:p>
        </p:txBody>
      </p:sp>
    </p:spTree>
    <p:extLst>
      <p:ext uri="{BB962C8B-B14F-4D97-AF65-F5344CB8AC3E}">
        <p14:creationId xmlns:p14="http://schemas.microsoft.com/office/powerpoint/2010/main" val="96764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654" y="372139"/>
            <a:ext cx="4981890" cy="704407"/>
          </a:xfrm>
        </p:spPr>
        <p:txBody>
          <a:bodyPr>
            <a:noAutofit/>
          </a:bodyPr>
          <a:lstStyle/>
          <a:p>
            <a:r>
              <a:rPr lang="es-CO" sz="2800" u="none" dirty="0"/>
              <a:t>Un breve recuento histórico</a:t>
            </a:r>
            <a:endParaRPr lang="es-CO" sz="2800" dirty="0"/>
          </a:p>
        </p:txBody>
      </p:sp>
      <p:sp>
        <p:nvSpPr>
          <p:cNvPr id="3" name="2 CuadroTexto"/>
          <p:cNvSpPr txBox="1"/>
          <p:nvPr/>
        </p:nvSpPr>
        <p:spPr>
          <a:xfrm>
            <a:off x="571654" y="1457768"/>
            <a:ext cx="9657585" cy="3570208"/>
          </a:xfrm>
          <a:prstGeom prst="rect">
            <a:avLst/>
          </a:prstGeom>
          <a:noFill/>
        </p:spPr>
        <p:txBody>
          <a:bodyPr wrap="square" rtlCol="0">
            <a:spAutoFit/>
          </a:bodyPr>
          <a:lstStyle/>
          <a:p>
            <a:pPr algn="just">
              <a:spcAft>
                <a:spcPts val="1200"/>
              </a:spcAft>
            </a:pPr>
            <a:r>
              <a:rPr lang="es-CO" dirty="0" smtClean="0">
                <a:latin typeface="Arial" panose="020B0604020202020204" pitchFamily="34" charset="0"/>
                <a:cs typeface="Arial" panose="020B0604020202020204" pitchFamily="34" charset="0"/>
              </a:rPr>
              <a:t>Con el tránsito hacia la lectura en silencio, ya en el siglo VII Isidoro de Sevilla anotaba que: </a:t>
            </a:r>
          </a:p>
          <a:p>
            <a:pPr marL="720000" algn="just"/>
            <a:r>
              <a:rPr lang="es-CO" dirty="0" smtClean="0"/>
              <a:t>La </a:t>
            </a:r>
            <a:r>
              <a:rPr lang="es-CO" dirty="0"/>
              <a:t>oración se compone de palabras y se estructura en </a:t>
            </a:r>
            <a:r>
              <a:rPr lang="la-Latn" i="1" dirty="0" smtClean="0"/>
              <a:t>comma</a:t>
            </a:r>
            <a:r>
              <a:rPr lang="es-CO" dirty="0" smtClean="0"/>
              <a:t>,</a:t>
            </a:r>
            <a:r>
              <a:rPr lang="es-CO" dirty="0"/>
              <a:t> </a:t>
            </a:r>
            <a:r>
              <a:rPr lang="es-CO" i="1" dirty="0"/>
              <a:t>colon</a:t>
            </a:r>
            <a:r>
              <a:rPr lang="es-CO" dirty="0"/>
              <a:t> y </a:t>
            </a:r>
            <a:r>
              <a:rPr lang="es-CO" i="1" dirty="0" smtClean="0"/>
              <a:t>período</a:t>
            </a:r>
            <a:r>
              <a:rPr lang="es-CO" dirty="0"/>
              <a:t>. </a:t>
            </a:r>
            <a:r>
              <a:rPr lang="la-Latn" i="1" dirty="0" smtClean="0"/>
              <a:t>Comma</a:t>
            </a:r>
            <a:r>
              <a:rPr lang="es-CO" dirty="0"/>
              <a:t> es una </a:t>
            </a:r>
            <a:r>
              <a:rPr lang="es-CO" dirty="0" smtClean="0"/>
              <a:t>pequeña parte de </a:t>
            </a:r>
            <a:r>
              <a:rPr lang="es-CO" dirty="0"/>
              <a:t>la </a:t>
            </a:r>
            <a:r>
              <a:rPr lang="es-CO" dirty="0" smtClean="0"/>
              <a:t>oración.</a:t>
            </a:r>
            <a:r>
              <a:rPr lang="es-CO" dirty="0"/>
              <a:t> </a:t>
            </a:r>
            <a:r>
              <a:rPr lang="es-CO" i="1" dirty="0" smtClean="0"/>
              <a:t>Colon</a:t>
            </a:r>
            <a:r>
              <a:rPr lang="es-CO" dirty="0"/>
              <a:t> es un miembro de </a:t>
            </a:r>
            <a:r>
              <a:rPr lang="es-CO" dirty="0" smtClean="0"/>
              <a:t>la misma.</a:t>
            </a:r>
            <a:r>
              <a:rPr lang="es-CO" dirty="0"/>
              <a:t> </a:t>
            </a:r>
            <a:r>
              <a:rPr lang="es-CO" i="1" dirty="0" smtClean="0"/>
              <a:t>Período</a:t>
            </a:r>
            <a:r>
              <a:rPr lang="es-CO" dirty="0"/>
              <a:t> es la frase </a:t>
            </a:r>
            <a:r>
              <a:rPr lang="es-CO" dirty="0" smtClean="0"/>
              <a:t>completa. </a:t>
            </a:r>
            <a:r>
              <a:rPr lang="es-CO" dirty="0"/>
              <a:t>El </a:t>
            </a:r>
            <a:r>
              <a:rPr lang="la-Latn" i="1" dirty="0" smtClean="0"/>
              <a:t>comma</a:t>
            </a:r>
            <a:r>
              <a:rPr lang="es-CO" dirty="0"/>
              <a:t> </a:t>
            </a:r>
            <a:r>
              <a:rPr lang="es-CO" dirty="0" smtClean="0"/>
              <a:t>[frase] está integrado por la combinación de palabras; la coordinación de </a:t>
            </a:r>
            <a:r>
              <a:rPr lang="la-Latn" i="1" dirty="0" smtClean="0"/>
              <a:t>c</a:t>
            </a:r>
            <a:r>
              <a:rPr lang="es-CO" i="1" dirty="0" err="1" smtClean="0"/>
              <a:t>ó</a:t>
            </a:r>
            <a:r>
              <a:rPr lang="la-Latn" i="1" dirty="0" smtClean="0"/>
              <a:t>matta</a:t>
            </a:r>
            <a:r>
              <a:rPr lang="es-CO" i="1" dirty="0" smtClean="0"/>
              <a:t> </a:t>
            </a:r>
            <a:r>
              <a:rPr lang="es-CO" dirty="0" smtClean="0"/>
              <a:t>forma un</a:t>
            </a:r>
            <a:r>
              <a:rPr lang="es-CO" dirty="0"/>
              <a:t> </a:t>
            </a:r>
            <a:r>
              <a:rPr lang="es-CO" i="1" dirty="0" smtClean="0"/>
              <a:t>colon</a:t>
            </a:r>
            <a:r>
              <a:rPr lang="es-CO" dirty="0" smtClean="0"/>
              <a:t>; y, a su vez, la de </a:t>
            </a:r>
            <a:r>
              <a:rPr lang="es-CO" i="1" dirty="0" smtClean="0"/>
              <a:t>cola </a:t>
            </a:r>
            <a:r>
              <a:rPr lang="es-CO" dirty="0" smtClean="0"/>
              <a:t>[cláusula],</a:t>
            </a:r>
            <a:r>
              <a:rPr lang="es-CO" i="1" dirty="0" smtClean="0"/>
              <a:t> </a:t>
            </a:r>
            <a:r>
              <a:rPr lang="es-CO" dirty="0" smtClean="0"/>
              <a:t>compone un período. </a:t>
            </a:r>
            <a:r>
              <a:rPr lang="es-CO" dirty="0"/>
              <a:t>Un </a:t>
            </a:r>
            <a:r>
              <a:rPr lang="la-Latn" i="1" dirty="0" smtClean="0"/>
              <a:t>comma</a:t>
            </a:r>
            <a:r>
              <a:rPr lang="es-CO" dirty="0"/>
              <a:t> es el límite de </a:t>
            </a:r>
            <a:r>
              <a:rPr lang="es-CO" dirty="0" smtClean="0"/>
              <a:t>una concordancia [enlace </a:t>
            </a:r>
            <a:r>
              <a:rPr lang="es-CO" dirty="0"/>
              <a:t>de </a:t>
            </a:r>
            <a:r>
              <a:rPr lang="es-CO" dirty="0" smtClean="0"/>
              <a:t>palabras], </a:t>
            </a:r>
            <a:r>
              <a:rPr lang="es-CO" dirty="0"/>
              <a:t>por ejemplo (</a:t>
            </a:r>
            <a:r>
              <a:rPr lang="es-CO" dirty="0" smtClean="0"/>
              <a:t>Cicerón, </a:t>
            </a:r>
            <a:r>
              <a:rPr lang="es-CO" i="1" dirty="0" smtClean="0"/>
              <a:t>Mil., </a:t>
            </a:r>
            <a:r>
              <a:rPr lang="es-CO" dirty="0" smtClean="0"/>
              <a:t>1):</a:t>
            </a:r>
            <a:r>
              <a:rPr lang="es-CO" dirty="0"/>
              <a:t> </a:t>
            </a:r>
            <a:r>
              <a:rPr lang="es-CO" dirty="0" smtClean="0"/>
              <a:t>«Aunque </a:t>
            </a:r>
            <a:r>
              <a:rPr lang="es-CO" dirty="0"/>
              <a:t>temo, oh </a:t>
            </a:r>
            <a:r>
              <a:rPr lang="es-CO" dirty="0" smtClean="0"/>
              <a:t>jueces,»… </a:t>
            </a:r>
            <a:r>
              <a:rPr lang="es-CO" dirty="0"/>
              <a:t>E</a:t>
            </a:r>
            <a:r>
              <a:rPr lang="es-CO" dirty="0" smtClean="0"/>
              <a:t>sto </a:t>
            </a:r>
            <a:r>
              <a:rPr lang="es-CO" dirty="0"/>
              <a:t>es un </a:t>
            </a:r>
            <a:r>
              <a:rPr lang="la-Latn" i="1" dirty="0" smtClean="0"/>
              <a:t>comma</a:t>
            </a:r>
            <a:r>
              <a:rPr lang="es-CO" dirty="0" smtClean="0"/>
              <a:t>;</a:t>
            </a:r>
            <a:r>
              <a:rPr lang="es-CO" dirty="0"/>
              <a:t> </a:t>
            </a:r>
            <a:r>
              <a:rPr lang="es-CO" dirty="0" smtClean="0"/>
              <a:t>detrás </a:t>
            </a:r>
            <a:r>
              <a:rPr lang="es-CO" dirty="0"/>
              <a:t>sigue otro </a:t>
            </a:r>
            <a:r>
              <a:rPr lang="la-Latn" i="1" dirty="0" smtClean="0"/>
              <a:t>comma</a:t>
            </a:r>
            <a:r>
              <a:rPr lang="es-CO" dirty="0" smtClean="0"/>
              <a:t>:</a:t>
            </a:r>
            <a:r>
              <a:rPr lang="es-CO" dirty="0"/>
              <a:t> </a:t>
            </a:r>
            <a:r>
              <a:rPr lang="es-CO" dirty="0" smtClean="0"/>
              <a:t>«que resulte vergonzoso empezar la defensa de un hombre tan valiente». De </a:t>
            </a:r>
            <a:r>
              <a:rPr lang="es-CO" dirty="0"/>
              <a:t>lo cual </a:t>
            </a:r>
            <a:r>
              <a:rPr lang="es-CO" dirty="0" smtClean="0"/>
              <a:t>resulta </a:t>
            </a:r>
            <a:r>
              <a:rPr lang="es-CO" dirty="0"/>
              <a:t>un </a:t>
            </a:r>
            <a:r>
              <a:rPr lang="es-CO" i="1" dirty="0" smtClean="0"/>
              <a:t>colon</a:t>
            </a:r>
            <a:r>
              <a:rPr lang="es-CO" dirty="0" smtClean="0"/>
              <a:t>, </a:t>
            </a:r>
            <a:r>
              <a:rPr lang="es-CO" dirty="0"/>
              <a:t>es </a:t>
            </a:r>
            <a:r>
              <a:rPr lang="es-CO" dirty="0" smtClean="0"/>
              <a:t>decir, </a:t>
            </a:r>
            <a:r>
              <a:rPr lang="es-CO" dirty="0"/>
              <a:t>un </a:t>
            </a:r>
            <a:r>
              <a:rPr lang="es-CO" i="1" dirty="0"/>
              <a:t>miembro</a:t>
            </a:r>
            <a:r>
              <a:rPr lang="es-CO" dirty="0"/>
              <a:t>, </a:t>
            </a:r>
            <a:r>
              <a:rPr lang="es-CO" dirty="0" smtClean="0"/>
              <a:t>ya que confiere sentido a la expresión. Pero todavía está </a:t>
            </a:r>
            <a:r>
              <a:rPr lang="es-CO" dirty="0"/>
              <a:t>incompleta la oración, hasta </a:t>
            </a:r>
            <a:r>
              <a:rPr lang="es-CO" dirty="0" smtClean="0"/>
              <a:t>que </a:t>
            </a:r>
            <a:r>
              <a:rPr lang="es-CO" dirty="0"/>
              <a:t>después de varios </a:t>
            </a:r>
            <a:r>
              <a:rPr lang="es-CO" dirty="0" smtClean="0"/>
              <a:t>miembros se concluye</a:t>
            </a:r>
            <a:r>
              <a:rPr lang="es-CO" dirty="0"/>
              <a:t> </a:t>
            </a:r>
            <a:r>
              <a:rPr lang="es-CO" dirty="0" smtClean="0"/>
              <a:t>el período</a:t>
            </a:r>
            <a:r>
              <a:rPr lang="es-CO" dirty="0"/>
              <a:t>, es decir</a:t>
            </a:r>
            <a:r>
              <a:rPr lang="es-CO" dirty="0" smtClean="0"/>
              <a:t>, </a:t>
            </a:r>
            <a:r>
              <a:rPr lang="es-CO" dirty="0"/>
              <a:t>la cláusula </a:t>
            </a:r>
            <a:r>
              <a:rPr lang="es-CO" dirty="0" smtClean="0"/>
              <a:t>final </a:t>
            </a:r>
            <a:r>
              <a:rPr lang="es-CO" dirty="0"/>
              <a:t>de la oración: </a:t>
            </a:r>
            <a:r>
              <a:rPr lang="es-CO" dirty="0" smtClean="0"/>
              <a:t>«así los ojos van buscando la antigua costumbre de los juicios». El período no debe superar en amplitud lo que pueda expresarse en una sola expiración (</a:t>
            </a:r>
            <a:r>
              <a:rPr lang="es-CO" i="1" dirty="0" smtClean="0"/>
              <a:t>Etimologías, </a:t>
            </a:r>
            <a:r>
              <a:rPr lang="es-CO" dirty="0" smtClean="0"/>
              <a:t>Libro II, Cap. 18, 1-2, p. 371)</a:t>
            </a:r>
            <a:r>
              <a:rPr lang="es-CO" i="1" dirty="0" smtClean="0"/>
              <a:t>.</a:t>
            </a:r>
            <a:r>
              <a:rPr lang="es-CO" dirty="0" smtClean="0"/>
              <a:t> </a:t>
            </a:r>
            <a:endParaRPr lang="es-CO"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60CE5173-D418-4C4E-9A47-D01CB57C51BC}"/>
              </a:ext>
            </a:extLst>
          </p:cNvPr>
          <p:cNvPicPr>
            <a:picLocks noChangeAspect="1"/>
          </p:cNvPicPr>
          <p:nvPr/>
        </p:nvPicPr>
        <p:blipFill rotWithShape="1">
          <a:blip r:embed="rId2"/>
          <a:srcRect t="24866" b="19864"/>
          <a:stretch/>
        </p:blipFill>
        <p:spPr>
          <a:xfrm>
            <a:off x="10229239" y="5033923"/>
            <a:ext cx="1768475" cy="653630"/>
          </a:xfrm>
          <a:prstGeom prst="rect">
            <a:avLst/>
          </a:prstGeom>
        </p:spPr>
      </p:pic>
    </p:spTree>
    <p:extLst>
      <p:ext uri="{BB962C8B-B14F-4D97-AF65-F5344CB8AC3E}">
        <p14:creationId xmlns:p14="http://schemas.microsoft.com/office/powerpoint/2010/main" val="113308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2763</TotalTime>
  <Words>3347</Words>
  <Application>Microsoft Office PowerPoint</Application>
  <PresentationFormat>Personalizado</PresentationFormat>
  <Paragraphs>354</Paragraphs>
  <Slides>42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Airal</vt:lpstr>
      <vt:lpstr>Arial</vt:lpstr>
      <vt:lpstr>Arial Narrow</vt:lpstr>
      <vt:lpstr>Bodoni MT Condensed</vt:lpstr>
      <vt:lpstr>Calibri</vt:lpstr>
      <vt:lpstr>Garamond</vt:lpstr>
      <vt:lpstr>Times New Roman</vt:lpstr>
      <vt:lpstr>Tema de Office</vt:lpstr>
      <vt:lpstr>Presentación de PowerPoint</vt:lpstr>
      <vt:lpstr>           Lenguaje Claro</vt:lpstr>
      <vt:lpstr>Unas recomendaciones en el umbral (a propósito del lenguaje claro) </vt:lpstr>
      <vt:lpstr>La puntuación  «Los signos de puntuación son como caminos del significado y luminarias de las palabras, tan instructivos para los lectores como el más claro de los comentarios».                                                                    Casiodoro, siglo VI d. C.*                </vt:lpstr>
      <vt:lpstr>Un breve recuento histórico</vt:lpstr>
      <vt:lpstr>Un breve recuento histórico</vt:lpstr>
      <vt:lpstr>Un breve recuento histórico</vt:lpstr>
      <vt:lpstr>Un breve recuento histórico</vt:lpstr>
      <vt:lpstr>Un breve recuento histórico</vt:lpstr>
      <vt:lpstr>Evolución de los signos de puntuación (siglos I a XVI)</vt:lpstr>
      <vt:lpstr>Evolución de los signos de puntuación (siglos XVII a XXI)</vt:lpstr>
      <vt:lpstr>Funciones de la puntuación</vt:lpstr>
      <vt:lpstr>Funciones de la puntuación</vt:lpstr>
      <vt:lpstr>Funciones de la puntuación</vt:lpstr>
      <vt:lpstr>Funciones de la puntuación</vt:lpstr>
      <vt:lpstr>Funciones de la puntuación</vt:lpstr>
      <vt:lpstr>Funciones de la puntuación</vt:lpstr>
      <vt:lpstr>El sistema de puntuación es un código auxiliar de la lengua escrita</vt:lpstr>
      <vt:lpstr>Principales usos de la coma (,)</vt:lpstr>
      <vt:lpstr>Principales usos de la coma (,)</vt:lpstr>
      <vt:lpstr>Principales usos de la coma (,)</vt:lpstr>
      <vt:lpstr>Principales usos de la coma (,)</vt:lpstr>
      <vt:lpstr>Principales usos del punto y coma (;)</vt:lpstr>
      <vt:lpstr>Los dos puntos (:) </vt:lpstr>
      <vt:lpstr>Los dos puntos (:) </vt:lpstr>
      <vt:lpstr>Los puntos suspensivos (…) Se emplean para indicar la interrupción de una idea o para provocar una reacción emocional en el lector. </vt:lpstr>
      <vt:lpstr>Principales usos del paréntesis ( ) </vt:lpstr>
      <vt:lpstr>El guion (-)</vt:lpstr>
      <vt:lpstr>La raya (—)</vt:lpstr>
      <vt:lpstr>Las comillas (“ ” «  »)</vt:lpstr>
      <vt:lpstr>                 </vt:lpstr>
      <vt:lpstr>Principales usos de las mayúsculas</vt:lpstr>
      <vt:lpstr>Principales usos de las mayúsculas</vt:lpstr>
      <vt:lpstr>Principales usos de las mayúsculas</vt:lpstr>
      <vt:lpstr>Principales usos de las mayúsculas</vt:lpstr>
      <vt:lpstr>Principales usos de las mayúsculas</vt:lpstr>
      <vt:lpstr>Principales usos de las mayúsculas</vt:lpstr>
      <vt:lpstr>Principales usos de las mayúsculas</vt:lpstr>
      <vt:lpstr>Principales usos de las mayúsculas</vt:lpstr>
      <vt:lpstr>Principales usos de las mayúsculas</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Valentina Porras Ocampo</dc:creator>
  <cp:lastModifiedBy>Andres Bustamante</cp:lastModifiedBy>
  <cp:revision>179</cp:revision>
  <dcterms:created xsi:type="dcterms:W3CDTF">2018-09-18T22:34:33Z</dcterms:created>
  <dcterms:modified xsi:type="dcterms:W3CDTF">2019-01-29T17:18:13Z</dcterms:modified>
</cp:coreProperties>
</file>