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40"/>
  </p:notesMasterIdLst>
  <p:handoutMasterIdLst>
    <p:handoutMasterId r:id="rId41"/>
  </p:handoutMasterIdLst>
  <p:sldIdLst>
    <p:sldId id="256" r:id="rId2"/>
    <p:sldId id="280" r:id="rId3"/>
    <p:sldId id="302" r:id="rId4"/>
    <p:sldId id="301" r:id="rId5"/>
    <p:sldId id="303" r:id="rId6"/>
    <p:sldId id="305" r:id="rId7"/>
    <p:sldId id="306" r:id="rId8"/>
    <p:sldId id="307" r:id="rId9"/>
    <p:sldId id="308" r:id="rId10"/>
    <p:sldId id="309" r:id="rId11"/>
    <p:sldId id="311" r:id="rId12"/>
    <p:sldId id="312" r:id="rId13"/>
    <p:sldId id="313" r:id="rId14"/>
    <p:sldId id="314" r:id="rId15"/>
    <p:sldId id="315" r:id="rId16"/>
    <p:sldId id="316" r:id="rId17"/>
    <p:sldId id="320" r:id="rId18"/>
    <p:sldId id="321" r:id="rId19"/>
    <p:sldId id="257" r:id="rId20"/>
    <p:sldId id="317" r:id="rId21"/>
    <p:sldId id="318" r:id="rId22"/>
    <p:sldId id="260" r:id="rId23"/>
    <p:sldId id="319" r:id="rId24"/>
    <p:sldId id="276" r:id="rId25"/>
    <p:sldId id="277" r:id="rId26"/>
    <p:sldId id="322" r:id="rId27"/>
    <p:sldId id="262" r:id="rId28"/>
    <p:sldId id="263" r:id="rId29"/>
    <p:sldId id="264" r:id="rId30"/>
    <p:sldId id="265" r:id="rId31"/>
    <p:sldId id="266" r:id="rId32"/>
    <p:sldId id="267" r:id="rId33"/>
    <p:sldId id="323" r:id="rId34"/>
    <p:sldId id="268" r:id="rId35"/>
    <p:sldId id="269" r:id="rId36"/>
    <p:sldId id="271" r:id="rId37"/>
    <p:sldId id="270" r:id="rId38"/>
    <p:sldId id="304" r:id="rId39"/>
  </p:sldIdLst>
  <p:sldSz cx="9144000" cy="6858000" type="screen4x3"/>
  <p:notesSz cx="6858000" cy="9312275"/>
  <p:defaultTextStyle>
    <a:defPPr>
      <a:defRPr lang="es-MX"/>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p:cViewPr varScale="1">
        <p:scale>
          <a:sx n="85" d="100"/>
          <a:sy n="85" d="100"/>
        </p:scale>
        <p:origin x="9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AB9743-E215-43CA-B575-A12329C15026}" type="doc">
      <dgm:prSet loTypeId="urn:microsoft.com/office/officeart/2005/8/layout/orgChart1" loCatId="hierarchy" qsTypeId="urn:microsoft.com/office/officeart/2005/8/quickstyle/simple1" qsCatId="simple" csTypeId="urn:microsoft.com/office/officeart/2005/8/colors/accent1_2" csCatId="accent1" phldr="1"/>
      <dgm:spPr/>
    </dgm:pt>
    <dgm:pt modelId="{251B6FC5-86AE-4F2F-A49A-BEF041C3B9FD}">
      <dgm:prSet custT="1">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1"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Idea central: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La Comunidad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Económica Europea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está formada por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cuatro instituciones básicas: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la Comisión,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el Consejo de ministros,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el Parlamento </a:t>
          </a:r>
          <a:r>
            <a:rPr kumimoji="0" lang="es-CO" altLang="es-CO" sz="11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Europeo</a:t>
          </a:r>
          <a:r>
            <a:rPr kumimoji="0" lang="es-CO"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y el </a:t>
          </a:r>
          <a:r>
            <a:rPr kumimoji="0" lang="es-CO" altLang="es-CO" sz="11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Tribunal</a:t>
          </a:r>
          <a:r>
            <a:rPr kumimoji="0" lang="en-US"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s-CO" altLang="es-CO"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dgm:t>
    </dgm:pt>
    <dgm:pt modelId="{0AD22BB4-3CA4-48D3-B75A-E11270F7E91D}" type="parTrans" cxnId="{DA592EE4-5CD8-4B7D-AC4B-4E291EEBFE92}">
      <dgm:prSet/>
      <dgm:spPr/>
      <dgm:t>
        <a:bodyPr/>
        <a:lstStyle/>
        <a:p>
          <a:endParaRPr lang="es-ES"/>
        </a:p>
      </dgm:t>
    </dgm:pt>
    <dgm:pt modelId="{02FB2B3F-EA15-460F-ABBD-95B7C772EAE6}" type="sibTrans" cxnId="{DA592EE4-5CD8-4B7D-AC4B-4E291EEBFE92}">
      <dgm:prSet/>
      <dgm:spPr/>
      <dgm:t>
        <a:bodyPr/>
        <a:lstStyle/>
        <a:p>
          <a:endParaRPr lang="es-ES"/>
        </a:p>
      </dgm:t>
    </dgm:pt>
    <dgm:pt modelId="{40D9702C-F8DD-42C7-8F4D-55E9135EACDD}">
      <dgm:prSet custT="1">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ts val="400"/>
            </a:spcAft>
            <a:buClrTx/>
            <a:buSzTx/>
            <a:buFontTx/>
            <a:buNone/>
            <a:tabLst/>
          </a:pPr>
          <a:endParaRPr kumimoji="0" lang="es-CO" altLang="es-CO" sz="125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ts val="400"/>
            </a:spcAft>
            <a:buClrTx/>
            <a:buSzTx/>
            <a:buFontTx/>
            <a:buNone/>
            <a:tabLst/>
          </a:pPr>
          <a:r>
            <a:rPr kumimoji="0" lang="es-CO" altLang="es-CO" sz="1250" b="1"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Párrafo 1.</a:t>
          </a:r>
          <a:r>
            <a:rPr kumimoji="0" lang="es-CO" altLang="es-CO" sz="125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 </a:t>
          </a:r>
          <a:r>
            <a:rPr kumimoji="0" lang="es-CO" altLang="es-CO" sz="1250" b="1"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Oración temática</a:t>
          </a:r>
          <a:r>
            <a:rPr kumimoji="0" lang="es-CO" altLang="es-CO" sz="125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La Comisión es el cuerpo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ejecutivo de la Comunidad 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tiene dos funciones principales.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dgm:t>
    </dgm:pt>
    <dgm:pt modelId="{46595274-93F1-474C-A0D1-AFA3CC0B9016}" type="parTrans" cxnId="{C1949B7F-6D57-41F5-9283-F3A29635B862}">
      <dgm:prSet/>
      <dgm:spPr/>
      <dgm:t>
        <a:bodyPr/>
        <a:lstStyle/>
        <a:p>
          <a:endParaRPr lang="es-ES"/>
        </a:p>
      </dgm:t>
    </dgm:pt>
    <dgm:pt modelId="{0DC9D0D8-C2F0-4946-9C74-A58490C0C6DE}" type="sibTrans" cxnId="{C1949B7F-6D57-41F5-9283-F3A29635B862}">
      <dgm:prSet/>
      <dgm:spPr/>
      <dgm:t>
        <a:bodyPr/>
        <a:lstStyle/>
        <a:p>
          <a:endParaRPr lang="es-ES"/>
        </a:p>
      </dgm:t>
    </dgm:pt>
    <dgm:pt modelId="{433B99A9-5993-4381-80F0-4A05A883DF7D}">
      <dgm:prSet custT="1">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ts val="400"/>
            </a:spcAft>
            <a:buClrTx/>
            <a:buSzTx/>
            <a:buFontTx/>
            <a:buNone/>
            <a:tabLst/>
          </a:pPr>
          <a:endParaRPr kumimoji="0" lang="es-CO" altLang="es-CO" sz="125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ts val="400"/>
            </a:spcAft>
            <a:buClrTx/>
            <a:buSzTx/>
            <a:buFontTx/>
            <a:buNone/>
            <a:tabLst/>
          </a:pPr>
          <a:r>
            <a:rPr kumimoji="0" lang="es-CO" altLang="es-CO" sz="1250" b="1"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Párrafo 2. Oración temática:</a:t>
          </a:r>
          <a:r>
            <a:rPr kumimoji="0" lang="en-US"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El Consejo de ministros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complementa la función de la Comisión.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dgm:t>
    </dgm:pt>
    <dgm:pt modelId="{99301EA1-E94A-47A1-84E5-C39629B4EAAD}" type="parTrans" cxnId="{7272D760-3C72-4092-8AB0-E716BF0002F5}">
      <dgm:prSet/>
      <dgm:spPr/>
      <dgm:t>
        <a:bodyPr/>
        <a:lstStyle/>
        <a:p>
          <a:endParaRPr lang="es-ES"/>
        </a:p>
      </dgm:t>
    </dgm:pt>
    <dgm:pt modelId="{9450AD3F-7FF1-45FD-BC15-C5615E9FD5AC}" type="sibTrans" cxnId="{7272D760-3C72-4092-8AB0-E716BF0002F5}">
      <dgm:prSet/>
      <dgm:spPr/>
      <dgm:t>
        <a:bodyPr/>
        <a:lstStyle/>
        <a:p>
          <a:endParaRPr lang="es-ES"/>
        </a:p>
      </dgm:t>
    </dgm:pt>
    <dgm:pt modelId="{E9BAEF3C-07C4-4489-8D52-37DF347E359E}">
      <dgm:prSet custT="1">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ts val="400"/>
            </a:spcAft>
            <a:buClrTx/>
            <a:buSzTx/>
            <a:buFontTx/>
            <a:buNone/>
            <a:tabLst/>
          </a:pPr>
          <a:endParaRPr kumimoji="0" lang="es-CO" altLang="es-CO" sz="125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ts val="400"/>
            </a:spcAft>
            <a:buClrTx/>
            <a:buSzTx/>
            <a:buFontTx/>
            <a:buNone/>
            <a:tabLst/>
          </a:pPr>
          <a:r>
            <a:rPr kumimoji="0" lang="es-CO" altLang="es-CO" sz="1250" b="1"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Párrafo 3. Oración temática</a:t>
          </a:r>
          <a:r>
            <a:rPr kumimoji="0" lang="en-US" altLang="es-CO" sz="125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El Parlamento Europeo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no es un cuerpo legislativo.</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dgm:t>
    </dgm:pt>
    <dgm:pt modelId="{96A6E36A-4C50-4618-ADD7-A5151339F5C7}" type="parTrans" cxnId="{7F7D30FF-9CD4-472A-AFFE-48E150EEF047}">
      <dgm:prSet/>
      <dgm:spPr/>
      <dgm:t>
        <a:bodyPr/>
        <a:lstStyle/>
        <a:p>
          <a:endParaRPr lang="es-ES"/>
        </a:p>
      </dgm:t>
    </dgm:pt>
    <dgm:pt modelId="{F2256AE3-E9BD-4FCE-AF02-B7DFBDF629AF}" type="sibTrans" cxnId="{7F7D30FF-9CD4-472A-AFFE-48E150EEF047}">
      <dgm:prSet/>
      <dgm:spPr/>
      <dgm:t>
        <a:bodyPr/>
        <a:lstStyle/>
        <a:p>
          <a:endParaRPr lang="es-ES"/>
        </a:p>
      </dgm:t>
    </dgm:pt>
    <dgm:pt modelId="{4FE5D9AB-8595-47AB-87FC-5519FB889C45}">
      <dgm:prSet custT="1">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ts val="400"/>
            </a:spcAft>
            <a:buClrTx/>
            <a:buSzTx/>
            <a:buFontTx/>
            <a:buNone/>
            <a:tabLst/>
          </a:pPr>
          <a:endParaRPr kumimoji="0" lang="es-CO" altLang="es-CO" sz="125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ts val="400"/>
            </a:spcAft>
            <a:buClrTx/>
            <a:buSzTx/>
            <a:buFontTx/>
            <a:buNone/>
            <a:tabLst/>
          </a:pPr>
          <a:r>
            <a:rPr kumimoji="0" lang="es-CO" altLang="es-CO" sz="1250" b="1"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Párrafo 4. Oración temática:</a:t>
          </a:r>
          <a:r>
            <a:rPr kumimoji="0" lang="en-US" altLang="es-CO" sz="1250" b="0" i="0" u="none" strike="noStrike"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El Tribunal tiene poderes exclusivos.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dgm:t>
    </dgm:pt>
    <dgm:pt modelId="{6E6811D4-9841-4D66-B9CF-44826A5AE8DC}" type="parTrans" cxnId="{87500436-0A0E-458F-8456-F5768CFF9915}">
      <dgm:prSet/>
      <dgm:spPr/>
      <dgm:t>
        <a:bodyPr/>
        <a:lstStyle/>
        <a:p>
          <a:endParaRPr lang="es-ES"/>
        </a:p>
      </dgm:t>
    </dgm:pt>
    <dgm:pt modelId="{BCFD5C9A-0F57-465D-819D-EFB6588EBACD}" type="sibTrans" cxnId="{87500436-0A0E-458F-8456-F5768CFF9915}">
      <dgm:prSet/>
      <dgm:spPr/>
      <dgm:t>
        <a:bodyPr/>
        <a:lstStyle/>
        <a:p>
          <a:endParaRPr lang="es-ES"/>
        </a:p>
      </dgm:t>
    </dgm:pt>
    <dgm:pt modelId="{97625A58-D21B-4506-AA55-C4282E0FE510}" type="pres">
      <dgm:prSet presAssocID="{C2AB9743-E215-43CA-B575-A12329C15026}" presName="hierChild1" presStyleCnt="0">
        <dgm:presLayoutVars>
          <dgm:orgChart val="1"/>
          <dgm:chPref val="1"/>
          <dgm:dir/>
          <dgm:animOne val="branch"/>
          <dgm:animLvl val="lvl"/>
          <dgm:resizeHandles/>
        </dgm:presLayoutVars>
      </dgm:prSet>
      <dgm:spPr/>
    </dgm:pt>
    <dgm:pt modelId="{26F57E79-8AF6-4258-80B2-30BAB215B00D}" type="pres">
      <dgm:prSet presAssocID="{251B6FC5-86AE-4F2F-A49A-BEF041C3B9FD}" presName="hierRoot1" presStyleCnt="0">
        <dgm:presLayoutVars>
          <dgm:hierBranch/>
        </dgm:presLayoutVars>
      </dgm:prSet>
      <dgm:spPr/>
    </dgm:pt>
    <dgm:pt modelId="{9F6A1A43-7743-4DA2-9624-7A8E80BCF88C}" type="pres">
      <dgm:prSet presAssocID="{251B6FC5-86AE-4F2F-A49A-BEF041C3B9FD}" presName="rootComposite1" presStyleCnt="0"/>
      <dgm:spPr/>
    </dgm:pt>
    <dgm:pt modelId="{C7068D29-17A0-4559-8E09-9DB8959A96F2}" type="pres">
      <dgm:prSet presAssocID="{251B6FC5-86AE-4F2F-A49A-BEF041C3B9FD}" presName="rootText1" presStyleLbl="node0" presStyleIdx="0" presStyleCnt="1" custScaleX="108587" custScaleY="128882">
        <dgm:presLayoutVars>
          <dgm:chPref val="3"/>
        </dgm:presLayoutVars>
      </dgm:prSet>
      <dgm:spPr>
        <a:prstGeom prst="roundRect">
          <a:avLst/>
        </a:prstGeom>
      </dgm:spPr>
      <dgm:t>
        <a:bodyPr/>
        <a:lstStyle/>
        <a:p>
          <a:endParaRPr lang="es-ES"/>
        </a:p>
      </dgm:t>
    </dgm:pt>
    <dgm:pt modelId="{9FA134FB-75F0-4F6F-A6CE-B0F97EE7F530}" type="pres">
      <dgm:prSet presAssocID="{251B6FC5-86AE-4F2F-A49A-BEF041C3B9FD}" presName="rootConnector1" presStyleLbl="node1" presStyleIdx="0" presStyleCnt="0"/>
      <dgm:spPr/>
      <dgm:t>
        <a:bodyPr/>
        <a:lstStyle/>
        <a:p>
          <a:endParaRPr lang="es-ES"/>
        </a:p>
      </dgm:t>
    </dgm:pt>
    <dgm:pt modelId="{E87CAE85-8089-4B08-BD53-A0ABC4AB31EC}" type="pres">
      <dgm:prSet presAssocID="{251B6FC5-86AE-4F2F-A49A-BEF041C3B9FD}" presName="hierChild2" presStyleCnt="0"/>
      <dgm:spPr/>
    </dgm:pt>
    <dgm:pt modelId="{7847264F-293E-4622-8793-5EA63D307666}" type="pres">
      <dgm:prSet presAssocID="{46595274-93F1-474C-A0D1-AFA3CC0B9016}" presName="Name35" presStyleLbl="parChTrans1D2" presStyleIdx="0" presStyleCnt="3"/>
      <dgm:spPr/>
      <dgm:t>
        <a:bodyPr/>
        <a:lstStyle/>
        <a:p>
          <a:endParaRPr lang="es-ES"/>
        </a:p>
      </dgm:t>
    </dgm:pt>
    <dgm:pt modelId="{46527D59-EC92-4665-90AD-73C36548203F}" type="pres">
      <dgm:prSet presAssocID="{40D9702C-F8DD-42C7-8F4D-55E9135EACDD}" presName="hierRoot2" presStyleCnt="0">
        <dgm:presLayoutVars>
          <dgm:hierBranch/>
        </dgm:presLayoutVars>
      </dgm:prSet>
      <dgm:spPr/>
    </dgm:pt>
    <dgm:pt modelId="{A21656A4-7844-4FDB-922B-6F4B5BB9D7F7}" type="pres">
      <dgm:prSet presAssocID="{40D9702C-F8DD-42C7-8F4D-55E9135EACDD}" presName="rootComposite" presStyleCnt="0"/>
      <dgm:spPr/>
    </dgm:pt>
    <dgm:pt modelId="{1A94D94F-3F92-4C67-B092-6458BA663758}" type="pres">
      <dgm:prSet presAssocID="{40D9702C-F8DD-42C7-8F4D-55E9135EACDD}" presName="rootText" presStyleLbl="node2" presStyleIdx="0" presStyleCnt="3">
        <dgm:presLayoutVars>
          <dgm:chPref val="3"/>
        </dgm:presLayoutVars>
      </dgm:prSet>
      <dgm:spPr>
        <a:prstGeom prst="roundRect">
          <a:avLst/>
        </a:prstGeom>
      </dgm:spPr>
      <dgm:t>
        <a:bodyPr/>
        <a:lstStyle/>
        <a:p>
          <a:endParaRPr lang="es-ES"/>
        </a:p>
      </dgm:t>
    </dgm:pt>
    <dgm:pt modelId="{BEFE3C84-D4B0-4F1C-9143-009BD03A2B64}" type="pres">
      <dgm:prSet presAssocID="{40D9702C-F8DD-42C7-8F4D-55E9135EACDD}" presName="rootConnector" presStyleLbl="node2" presStyleIdx="0" presStyleCnt="3"/>
      <dgm:spPr/>
      <dgm:t>
        <a:bodyPr/>
        <a:lstStyle/>
        <a:p>
          <a:endParaRPr lang="es-ES"/>
        </a:p>
      </dgm:t>
    </dgm:pt>
    <dgm:pt modelId="{7EA176C3-5134-401A-A969-AA67858B68EE}" type="pres">
      <dgm:prSet presAssocID="{40D9702C-F8DD-42C7-8F4D-55E9135EACDD}" presName="hierChild4" presStyleCnt="0"/>
      <dgm:spPr/>
    </dgm:pt>
    <dgm:pt modelId="{A15D12A5-EB15-41F2-B3F8-C47EE7348419}" type="pres">
      <dgm:prSet presAssocID="{40D9702C-F8DD-42C7-8F4D-55E9135EACDD}" presName="hierChild5" presStyleCnt="0"/>
      <dgm:spPr/>
    </dgm:pt>
    <dgm:pt modelId="{EDE40D78-EAB2-4416-A0D1-D7EA8368252D}" type="pres">
      <dgm:prSet presAssocID="{99301EA1-E94A-47A1-84E5-C39629B4EAAD}" presName="Name35" presStyleLbl="parChTrans1D2" presStyleIdx="1" presStyleCnt="3"/>
      <dgm:spPr/>
      <dgm:t>
        <a:bodyPr/>
        <a:lstStyle/>
        <a:p>
          <a:endParaRPr lang="es-ES"/>
        </a:p>
      </dgm:t>
    </dgm:pt>
    <dgm:pt modelId="{80BE53AA-D0A9-439C-9645-6F70F714E34C}" type="pres">
      <dgm:prSet presAssocID="{433B99A9-5993-4381-80F0-4A05A883DF7D}" presName="hierRoot2" presStyleCnt="0">
        <dgm:presLayoutVars>
          <dgm:hierBranch/>
        </dgm:presLayoutVars>
      </dgm:prSet>
      <dgm:spPr/>
    </dgm:pt>
    <dgm:pt modelId="{95DFF847-A405-4BE7-8C81-E947FD039CE4}" type="pres">
      <dgm:prSet presAssocID="{433B99A9-5993-4381-80F0-4A05A883DF7D}" presName="rootComposite" presStyleCnt="0"/>
      <dgm:spPr/>
    </dgm:pt>
    <dgm:pt modelId="{40C45F81-E11C-4C4A-90B5-15C5D4A1F8AE}" type="pres">
      <dgm:prSet presAssocID="{433B99A9-5993-4381-80F0-4A05A883DF7D}" presName="rootText" presStyleLbl="node2" presStyleIdx="1" presStyleCnt="3">
        <dgm:presLayoutVars>
          <dgm:chPref val="3"/>
        </dgm:presLayoutVars>
      </dgm:prSet>
      <dgm:spPr>
        <a:prstGeom prst="roundRect">
          <a:avLst/>
        </a:prstGeom>
      </dgm:spPr>
      <dgm:t>
        <a:bodyPr/>
        <a:lstStyle/>
        <a:p>
          <a:endParaRPr lang="es-ES"/>
        </a:p>
      </dgm:t>
    </dgm:pt>
    <dgm:pt modelId="{48640CD8-4ED8-4DFC-AA08-36AFE1E1DEB8}" type="pres">
      <dgm:prSet presAssocID="{433B99A9-5993-4381-80F0-4A05A883DF7D}" presName="rootConnector" presStyleLbl="node2" presStyleIdx="1" presStyleCnt="3"/>
      <dgm:spPr/>
      <dgm:t>
        <a:bodyPr/>
        <a:lstStyle/>
        <a:p>
          <a:endParaRPr lang="es-ES"/>
        </a:p>
      </dgm:t>
    </dgm:pt>
    <dgm:pt modelId="{EA31293B-1FFD-491F-96EC-B2755AD5D447}" type="pres">
      <dgm:prSet presAssocID="{433B99A9-5993-4381-80F0-4A05A883DF7D}" presName="hierChild4" presStyleCnt="0"/>
      <dgm:spPr/>
    </dgm:pt>
    <dgm:pt modelId="{8CEBB37C-E4B8-4D9F-A46B-03BF407FF418}" type="pres">
      <dgm:prSet presAssocID="{433B99A9-5993-4381-80F0-4A05A883DF7D}" presName="hierChild5" presStyleCnt="0"/>
      <dgm:spPr/>
    </dgm:pt>
    <dgm:pt modelId="{59661002-D7E5-4A97-91A5-0ACA01B5BF33}" type="pres">
      <dgm:prSet presAssocID="{96A6E36A-4C50-4618-ADD7-A5151339F5C7}" presName="Name35" presStyleLbl="parChTrans1D2" presStyleIdx="2" presStyleCnt="3"/>
      <dgm:spPr/>
      <dgm:t>
        <a:bodyPr/>
        <a:lstStyle/>
        <a:p>
          <a:endParaRPr lang="es-ES"/>
        </a:p>
      </dgm:t>
    </dgm:pt>
    <dgm:pt modelId="{DAD7B2C8-D2DA-43BC-A1BF-5D589B36FEBB}" type="pres">
      <dgm:prSet presAssocID="{E9BAEF3C-07C4-4489-8D52-37DF347E359E}" presName="hierRoot2" presStyleCnt="0">
        <dgm:presLayoutVars>
          <dgm:hierBranch/>
        </dgm:presLayoutVars>
      </dgm:prSet>
      <dgm:spPr/>
    </dgm:pt>
    <dgm:pt modelId="{C9C78ADD-C7EE-41E7-854E-E87F25425C43}" type="pres">
      <dgm:prSet presAssocID="{E9BAEF3C-07C4-4489-8D52-37DF347E359E}" presName="rootComposite" presStyleCnt="0"/>
      <dgm:spPr/>
    </dgm:pt>
    <dgm:pt modelId="{8C9CBFD0-5A22-4B04-A557-6FCC9B4C1808}" type="pres">
      <dgm:prSet presAssocID="{E9BAEF3C-07C4-4489-8D52-37DF347E359E}" presName="rootText" presStyleLbl="node2" presStyleIdx="2" presStyleCnt="3">
        <dgm:presLayoutVars>
          <dgm:chPref val="3"/>
        </dgm:presLayoutVars>
      </dgm:prSet>
      <dgm:spPr>
        <a:prstGeom prst="roundRect">
          <a:avLst/>
        </a:prstGeom>
      </dgm:spPr>
      <dgm:t>
        <a:bodyPr/>
        <a:lstStyle/>
        <a:p>
          <a:endParaRPr lang="es-ES"/>
        </a:p>
      </dgm:t>
    </dgm:pt>
    <dgm:pt modelId="{3F4B59DE-9EB8-4B0D-B47F-0AE9DE1FCF98}" type="pres">
      <dgm:prSet presAssocID="{E9BAEF3C-07C4-4489-8D52-37DF347E359E}" presName="rootConnector" presStyleLbl="node2" presStyleIdx="2" presStyleCnt="3"/>
      <dgm:spPr/>
      <dgm:t>
        <a:bodyPr/>
        <a:lstStyle/>
        <a:p>
          <a:endParaRPr lang="es-ES"/>
        </a:p>
      </dgm:t>
    </dgm:pt>
    <dgm:pt modelId="{9D8C7D88-80FD-46E3-A125-D211AE948D41}" type="pres">
      <dgm:prSet presAssocID="{E9BAEF3C-07C4-4489-8D52-37DF347E359E}" presName="hierChild4" presStyleCnt="0"/>
      <dgm:spPr/>
    </dgm:pt>
    <dgm:pt modelId="{126751E9-1998-46EB-9538-6A7DEC90BFCE}" type="pres">
      <dgm:prSet presAssocID="{6E6811D4-9841-4D66-B9CF-44826A5AE8DC}" presName="Name35" presStyleLbl="parChTrans1D3" presStyleIdx="0" presStyleCnt="1"/>
      <dgm:spPr/>
      <dgm:t>
        <a:bodyPr/>
        <a:lstStyle/>
        <a:p>
          <a:endParaRPr lang="es-ES"/>
        </a:p>
      </dgm:t>
    </dgm:pt>
    <dgm:pt modelId="{9061B2CD-3042-4422-98DA-98DF32FD53D9}" type="pres">
      <dgm:prSet presAssocID="{4FE5D9AB-8595-47AB-87FC-5519FB889C45}" presName="hierRoot2" presStyleCnt="0">
        <dgm:presLayoutVars>
          <dgm:hierBranch val="r"/>
        </dgm:presLayoutVars>
      </dgm:prSet>
      <dgm:spPr/>
    </dgm:pt>
    <dgm:pt modelId="{2BE68E4E-9E33-433D-8CE9-5ED3D1E98ADF}" type="pres">
      <dgm:prSet presAssocID="{4FE5D9AB-8595-47AB-87FC-5519FB889C45}" presName="rootComposite" presStyleCnt="0"/>
      <dgm:spPr/>
    </dgm:pt>
    <dgm:pt modelId="{CABDD3AC-6316-4AD3-8C89-FF839ED027F3}" type="pres">
      <dgm:prSet presAssocID="{4FE5D9AB-8595-47AB-87FC-5519FB889C45}" presName="rootText" presStyleLbl="node3" presStyleIdx="0" presStyleCnt="1">
        <dgm:presLayoutVars>
          <dgm:chPref val="3"/>
        </dgm:presLayoutVars>
      </dgm:prSet>
      <dgm:spPr>
        <a:prstGeom prst="roundRect">
          <a:avLst/>
        </a:prstGeom>
      </dgm:spPr>
      <dgm:t>
        <a:bodyPr/>
        <a:lstStyle/>
        <a:p>
          <a:endParaRPr lang="es-ES"/>
        </a:p>
      </dgm:t>
    </dgm:pt>
    <dgm:pt modelId="{DF902D57-DBAB-461E-96D0-8329C2CB9A78}" type="pres">
      <dgm:prSet presAssocID="{4FE5D9AB-8595-47AB-87FC-5519FB889C45}" presName="rootConnector" presStyleLbl="node3" presStyleIdx="0" presStyleCnt="1"/>
      <dgm:spPr/>
      <dgm:t>
        <a:bodyPr/>
        <a:lstStyle/>
        <a:p>
          <a:endParaRPr lang="es-ES"/>
        </a:p>
      </dgm:t>
    </dgm:pt>
    <dgm:pt modelId="{864C2BA0-1E54-4504-8379-BCCF1D04B5B1}" type="pres">
      <dgm:prSet presAssocID="{4FE5D9AB-8595-47AB-87FC-5519FB889C45}" presName="hierChild4" presStyleCnt="0"/>
      <dgm:spPr/>
    </dgm:pt>
    <dgm:pt modelId="{456A9427-22EB-44A5-B47E-236C3257D4CA}" type="pres">
      <dgm:prSet presAssocID="{4FE5D9AB-8595-47AB-87FC-5519FB889C45}" presName="hierChild5" presStyleCnt="0"/>
      <dgm:spPr/>
    </dgm:pt>
    <dgm:pt modelId="{21F170DC-6D31-44EB-B0DB-35068BE1D9D1}" type="pres">
      <dgm:prSet presAssocID="{E9BAEF3C-07C4-4489-8D52-37DF347E359E}" presName="hierChild5" presStyleCnt="0"/>
      <dgm:spPr/>
    </dgm:pt>
    <dgm:pt modelId="{2484B68C-9353-4A9E-B6B5-39249E523A61}" type="pres">
      <dgm:prSet presAssocID="{251B6FC5-86AE-4F2F-A49A-BEF041C3B9FD}" presName="hierChild3" presStyleCnt="0"/>
      <dgm:spPr/>
    </dgm:pt>
  </dgm:ptLst>
  <dgm:cxnLst>
    <dgm:cxn modelId="{36971274-F748-4260-944F-4D5B13CB8F4A}" type="presOf" srcId="{433B99A9-5993-4381-80F0-4A05A883DF7D}" destId="{48640CD8-4ED8-4DFC-AA08-36AFE1E1DEB8}" srcOrd="1" destOrd="0" presId="urn:microsoft.com/office/officeart/2005/8/layout/orgChart1"/>
    <dgm:cxn modelId="{26CC1575-BC32-4BCD-8348-5ACAE43754E3}" type="presOf" srcId="{433B99A9-5993-4381-80F0-4A05A883DF7D}" destId="{40C45F81-E11C-4C4A-90B5-15C5D4A1F8AE}" srcOrd="0" destOrd="0" presId="urn:microsoft.com/office/officeart/2005/8/layout/orgChart1"/>
    <dgm:cxn modelId="{1C504D16-D692-49FD-98E4-F11972D6A883}" type="presOf" srcId="{96A6E36A-4C50-4618-ADD7-A5151339F5C7}" destId="{59661002-D7E5-4A97-91A5-0ACA01B5BF33}" srcOrd="0" destOrd="0" presId="urn:microsoft.com/office/officeart/2005/8/layout/orgChart1"/>
    <dgm:cxn modelId="{F0AE5E89-73E0-421F-8283-17B3357F1F7C}" type="presOf" srcId="{E9BAEF3C-07C4-4489-8D52-37DF347E359E}" destId="{8C9CBFD0-5A22-4B04-A557-6FCC9B4C1808}" srcOrd="0" destOrd="0" presId="urn:microsoft.com/office/officeart/2005/8/layout/orgChart1"/>
    <dgm:cxn modelId="{4B9BA143-DC2B-4E27-8538-93D44DDEB390}" type="presOf" srcId="{251B6FC5-86AE-4F2F-A49A-BEF041C3B9FD}" destId="{C7068D29-17A0-4559-8E09-9DB8959A96F2}" srcOrd="0" destOrd="0" presId="urn:microsoft.com/office/officeart/2005/8/layout/orgChart1"/>
    <dgm:cxn modelId="{50A70FCB-27D5-4715-958C-92C313A8108C}" type="presOf" srcId="{251B6FC5-86AE-4F2F-A49A-BEF041C3B9FD}" destId="{9FA134FB-75F0-4F6F-A6CE-B0F97EE7F530}" srcOrd="1" destOrd="0" presId="urn:microsoft.com/office/officeart/2005/8/layout/orgChart1"/>
    <dgm:cxn modelId="{CEBFD125-EA45-48CC-A64A-735B6357643B}" type="presOf" srcId="{4FE5D9AB-8595-47AB-87FC-5519FB889C45}" destId="{CABDD3AC-6316-4AD3-8C89-FF839ED027F3}" srcOrd="0" destOrd="0" presId="urn:microsoft.com/office/officeart/2005/8/layout/orgChart1"/>
    <dgm:cxn modelId="{D4675186-345C-4A2B-A146-4990847ACEEA}" type="presOf" srcId="{E9BAEF3C-07C4-4489-8D52-37DF347E359E}" destId="{3F4B59DE-9EB8-4B0D-B47F-0AE9DE1FCF98}" srcOrd="1" destOrd="0" presId="urn:microsoft.com/office/officeart/2005/8/layout/orgChart1"/>
    <dgm:cxn modelId="{7272D760-3C72-4092-8AB0-E716BF0002F5}" srcId="{251B6FC5-86AE-4F2F-A49A-BEF041C3B9FD}" destId="{433B99A9-5993-4381-80F0-4A05A883DF7D}" srcOrd="1" destOrd="0" parTransId="{99301EA1-E94A-47A1-84E5-C39629B4EAAD}" sibTransId="{9450AD3F-7FF1-45FD-BC15-C5615E9FD5AC}"/>
    <dgm:cxn modelId="{36DC5910-9F77-4F54-895E-2C74CC8AEBEF}" type="presOf" srcId="{4FE5D9AB-8595-47AB-87FC-5519FB889C45}" destId="{DF902D57-DBAB-461E-96D0-8329C2CB9A78}" srcOrd="1" destOrd="0" presId="urn:microsoft.com/office/officeart/2005/8/layout/orgChart1"/>
    <dgm:cxn modelId="{C1949B7F-6D57-41F5-9283-F3A29635B862}" srcId="{251B6FC5-86AE-4F2F-A49A-BEF041C3B9FD}" destId="{40D9702C-F8DD-42C7-8F4D-55E9135EACDD}" srcOrd="0" destOrd="0" parTransId="{46595274-93F1-474C-A0D1-AFA3CC0B9016}" sibTransId="{0DC9D0D8-C2F0-4946-9C74-A58490C0C6DE}"/>
    <dgm:cxn modelId="{3C6CFB47-B5CA-4251-A889-CDFF9F171D3D}" type="presOf" srcId="{40D9702C-F8DD-42C7-8F4D-55E9135EACDD}" destId="{BEFE3C84-D4B0-4F1C-9143-009BD03A2B64}" srcOrd="1" destOrd="0" presId="urn:microsoft.com/office/officeart/2005/8/layout/orgChart1"/>
    <dgm:cxn modelId="{7F7D30FF-9CD4-472A-AFFE-48E150EEF047}" srcId="{251B6FC5-86AE-4F2F-A49A-BEF041C3B9FD}" destId="{E9BAEF3C-07C4-4489-8D52-37DF347E359E}" srcOrd="2" destOrd="0" parTransId="{96A6E36A-4C50-4618-ADD7-A5151339F5C7}" sibTransId="{F2256AE3-E9BD-4FCE-AF02-B7DFBDF629AF}"/>
    <dgm:cxn modelId="{1922C0FE-3CC1-4A39-8E22-5D404EA28A8F}" type="presOf" srcId="{40D9702C-F8DD-42C7-8F4D-55E9135EACDD}" destId="{1A94D94F-3F92-4C67-B092-6458BA663758}" srcOrd="0" destOrd="0" presId="urn:microsoft.com/office/officeart/2005/8/layout/orgChart1"/>
    <dgm:cxn modelId="{87500436-0A0E-458F-8456-F5768CFF9915}" srcId="{E9BAEF3C-07C4-4489-8D52-37DF347E359E}" destId="{4FE5D9AB-8595-47AB-87FC-5519FB889C45}" srcOrd="0" destOrd="0" parTransId="{6E6811D4-9841-4D66-B9CF-44826A5AE8DC}" sibTransId="{BCFD5C9A-0F57-465D-819D-EFB6588EBACD}"/>
    <dgm:cxn modelId="{F3C3DE76-FFD5-472D-A5AF-69FE3B4C6198}" type="presOf" srcId="{46595274-93F1-474C-A0D1-AFA3CC0B9016}" destId="{7847264F-293E-4622-8793-5EA63D307666}" srcOrd="0" destOrd="0" presId="urn:microsoft.com/office/officeart/2005/8/layout/orgChart1"/>
    <dgm:cxn modelId="{5C7AF12D-A86F-4003-B1D3-D7BA1C4D6D42}" type="presOf" srcId="{99301EA1-E94A-47A1-84E5-C39629B4EAAD}" destId="{EDE40D78-EAB2-4416-A0D1-D7EA8368252D}" srcOrd="0" destOrd="0" presId="urn:microsoft.com/office/officeart/2005/8/layout/orgChart1"/>
    <dgm:cxn modelId="{DA592EE4-5CD8-4B7D-AC4B-4E291EEBFE92}" srcId="{C2AB9743-E215-43CA-B575-A12329C15026}" destId="{251B6FC5-86AE-4F2F-A49A-BEF041C3B9FD}" srcOrd="0" destOrd="0" parTransId="{0AD22BB4-3CA4-48D3-B75A-E11270F7E91D}" sibTransId="{02FB2B3F-EA15-460F-ABBD-95B7C772EAE6}"/>
    <dgm:cxn modelId="{97F052C7-B417-4887-A15C-BABCAD389AF8}" type="presOf" srcId="{C2AB9743-E215-43CA-B575-A12329C15026}" destId="{97625A58-D21B-4506-AA55-C4282E0FE510}" srcOrd="0" destOrd="0" presId="urn:microsoft.com/office/officeart/2005/8/layout/orgChart1"/>
    <dgm:cxn modelId="{76C29A07-43A4-4A20-9461-895D81CD37AD}" type="presOf" srcId="{6E6811D4-9841-4D66-B9CF-44826A5AE8DC}" destId="{126751E9-1998-46EB-9538-6A7DEC90BFCE}" srcOrd="0" destOrd="0" presId="urn:microsoft.com/office/officeart/2005/8/layout/orgChart1"/>
    <dgm:cxn modelId="{00274586-204B-4941-9292-EBB48C025A3D}" type="presParOf" srcId="{97625A58-D21B-4506-AA55-C4282E0FE510}" destId="{26F57E79-8AF6-4258-80B2-30BAB215B00D}" srcOrd="0" destOrd="0" presId="urn:microsoft.com/office/officeart/2005/8/layout/orgChart1"/>
    <dgm:cxn modelId="{D29EBE36-F151-45CE-88EC-6B5D4468BC0F}" type="presParOf" srcId="{26F57E79-8AF6-4258-80B2-30BAB215B00D}" destId="{9F6A1A43-7743-4DA2-9624-7A8E80BCF88C}" srcOrd="0" destOrd="0" presId="urn:microsoft.com/office/officeart/2005/8/layout/orgChart1"/>
    <dgm:cxn modelId="{DAB701FB-F22B-4D44-8207-34F96DBEDE19}" type="presParOf" srcId="{9F6A1A43-7743-4DA2-9624-7A8E80BCF88C}" destId="{C7068D29-17A0-4559-8E09-9DB8959A96F2}" srcOrd="0" destOrd="0" presId="urn:microsoft.com/office/officeart/2005/8/layout/orgChart1"/>
    <dgm:cxn modelId="{C989088D-9AEE-4297-9766-E30EF31492E3}" type="presParOf" srcId="{9F6A1A43-7743-4DA2-9624-7A8E80BCF88C}" destId="{9FA134FB-75F0-4F6F-A6CE-B0F97EE7F530}" srcOrd="1" destOrd="0" presId="urn:microsoft.com/office/officeart/2005/8/layout/orgChart1"/>
    <dgm:cxn modelId="{8E0FAE48-8ADA-4BAF-9033-5554972449E5}" type="presParOf" srcId="{26F57E79-8AF6-4258-80B2-30BAB215B00D}" destId="{E87CAE85-8089-4B08-BD53-A0ABC4AB31EC}" srcOrd="1" destOrd="0" presId="urn:microsoft.com/office/officeart/2005/8/layout/orgChart1"/>
    <dgm:cxn modelId="{2B7859A4-1F21-4670-8089-9F2C9DE6A379}" type="presParOf" srcId="{E87CAE85-8089-4B08-BD53-A0ABC4AB31EC}" destId="{7847264F-293E-4622-8793-5EA63D307666}" srcOrd="0" destOrd="0" presId="urn:microsoft.com/office/officeart/2005/8/layout/orgChart1"/>
    <dgm:cxn modelId="{9C0E7F8E-8D34-4CDC-9A87-2877F374588F}" type="presParOf" srcId="{E87CAE85-8089-4B08-BD53-A0ABC4AB31EC}" destId="{46527D59-EC92-4665-90AD-73C36548203F}" srcOrd="1" destOrd="0" presId="urn:microsoft.com/office/officeart/2005/8/layout/orgChart1"/>
    <dgm:cxn modelId="{B5C0DA46-DBA4-4092-82CE-F4114B0DE017}" type="presParOf" srcId="{46527D59-EC92-4665-90AD-73C36548203F}" destId="{A21656A4-7844-4FDB-922B-6F4B5BB9D7F7}" srcOrd="0" destOrd="0" presId="urn:microsoft.com/office/officeart/2005/8/layout/orgChart1"/>
    <dgm:cxn modelId="{C08D4F89-6475-455B-BC3D-1EC9A720B16B}" type="presParOf" srcId="{A21656A4-7844-4FDB-922B-6F4B5BB9D7F7}" destId="{1A94D94F-3F92-4C67-B092-6458BA663758}" srcOrd="0" destOrd="0" presId="urn:microsoft.com/office/officeart/2005/8/layout/orgChart1"/>
    <dgm:cxn modelId="{FB462C58-C10E-4FD8-9431-D8B9CC807FC5}" type="presParOf" srcId="{A21656A4-7844-4FDB-922B-6F4B5BB9D7F7}" destId="{BEFE3C84-D4B0-4F1C-9143-009BD03A2B64}" srcOrd="1" destOrd="0" presId="urn:microsoft.com/office/officeart/2005/8/layout/orgChart1"/>
    <dgm:cxn modelId="{1010CF44-50C0-4ED3-86D9-47115177D87E}" type="presParOf" srcId="{46527D59-EC92-4665-90AD-73C36548203F}" destId="{7EA176C3-5134-401A-A969-AA67858B68EE}" srcOrd="1" destOrd="0" presId="urn:microsoft.com/office/officeart/2005/8/layout/orgChart1"/>
    <dgm:cxn modelId="{DF4B35D7-DEB1-4268-BCF6-870B1CDA24BE}" type="presParOf" srcId="{46527D59-EC92-4665-90AD-73C36548203F}" destId="{A15D12A5-EB15-41F2-B3F8-C47EE7348419}" srcOrd="2" destOrd="0" presId="urn:microsoft.com/office/officeart/2005/8/layout/orgChart1"/>
    <dgm:cxn modelId="{DC1D096D-F2B3-454F-A5E3-5F6888AEC388}" type="presParOf" srcId="{E87CAE85-8089-4B08-BD53-A0ABC4AB31EC}" destId="{EDE40D78-EAB2-4416-A0D1-D7EA8368252D}" srcOrd="2" destOrd="0" presId="urn:microsoft.com/office/officeart/2005/8/layout/orgChart1"/>
    <dgm:cxn modelId="{7DDA9855-1BF4-46EC-B78A-97CF6B8B4045}" type="presParOf" srcId="{E87CAE85-8089-4B08-BD53-A0ABC4AB31EC}" destId="{80BE53AA-D0A9-439C-9645-6F70F714E34C}" srcOrd="3" destOrd="0" presId="urn:microsoft.com/office/officeart/2005/8/layout/orgChart1"/>
    <dgm:cxn modelId="{246145E9-083A-4465-9303-1BBA02B5C445}" type="presParOf" srcId="{80BE53AA-D0A9-439C-9645-6F70F714E34C}" destId="{95DFF847-A405-4BE7-8C81-E947FD039CE4}" srcOrd="0" destOrd="0" presId="urn:microsoft.com/office/officeart/2005/8/layout/orgChart1"/>
    <dgm:cxn modelId="{57668087-5E9E-4A60-94C4-1492348899B7}" type="presParOf" srcId="{95DFF847-A405-4BE7-8C81-E947FD039CE4}" destId="{40C45F81-E11C-4C4A-90B5-15C5D4A1F8AE}" srcOrd="0" destOrd="0" presId="urn:microsoft.com/office/officeart/2005/8/layout/orgChart1"/>
    <dgm:cxn modelId="{BC535D36-B2E1-43CE-8A21-5E167ACAC000}" type="presParOf" srcId="{95DFF847-A405-4BE7-8C81-E947FD039CE4}" destId="{48640CD8-4ED8-4DFC-AA08-36AFE1E1DEB8}" srcOrd="1" destOrd="0" presId="urn:microsoft.com/office/officeart/2005/8/layout/orgChart1"/>
    <dgm:cxn modelId="{AF9865CA-45EB-41B8-AA74-21CE60F5EFDB}" type="presParOf" srcId="{80BE53AA-D0A9-439C-9645-6F70F714E34C}" destId="{EA31293B-1FFD-491F-96EC-B2755AD5D447}" srcOrd="1" destOrd="0" presId="urn:microsoft.com/office/officeart/2005/8/layout/orgChart1"/>
    <dgm:cxn modelId="{3A9E9C32-B148-4AA3-9285-791192AE305D}" type="presParOf" srcId="{80BE53AA-D0A9-439C-9645-6F70F714E34C}" destId="{8CEBB37C-E4B8-4D9F-A46B-03BF407FF418}" srcOrd="2" destOrd="0" presId="urn:microsoft.com/office/officeart/2005/8/layout/orgChart1"/>
    <dgm:cxn modelId="{B8CD5FE5-DFC6-4FEB-A5AD-A403D2700775}" type="presParOf" srcId="{E87CAE85-8089-4B08-BD53-A0ABC4AB31EC}" destId="{59661002-D7E5-4A97-91A5-0ACA01B5BF33}" srcOrd="4" destOrd="0" presId="urn:microsoft.com/office/officeart/2005/8/layout/orgChart1"/>
    <dgm:cxn modelId="{F264D640-B296-449B-BDB6-2086A315B0A2}" type="presParOf" srcId="{E87CAE85-8089-4B08-BD53-A0ABC4AB31EC}" destId="{DAD7B2C8-D2DA-43BC-A1BF-5D589B36FEBB}" srcOrd="5" destOrd="0" presId="urn:microsoft.com/office/officeart/2005/8/layout/orgChart1"/>
    <dgm:cxn modelId="{B9B9E1D8-C1EE-465A-A9E7-CA8F138AA1B2}" type="presParOf" srcId="{DAD7B2C8-D2DA-43BC-A1BF-5D589B36FEBB}" destId="{C9C78ADD-C7EE-41E7-854E-E87F25425C43}" srcOrd="0" destOrd="0" presId="urn:microsoft.com/office/officeart/2005/8/layout/orgChart1"/>
    <dgm:cxn modelId="{01710BB8-3A92-4A94-AF50-C5E6D8DA6553}" type="presParOf" srcId="{C9C78ADD-C7EE-41E7-854E-E87F25425C43}" destId="{8C9CBFD0-5A22-4B04-A557-6FCC9B4C1808}" srcOrd="0" destOrd="0" presId="urn:microsoft.com/office/officeart/2005/8/layout/orgChart1"/>
    <dgm:cxn modelId="{493842D5-6352-4EA9-81BC-34D6CF0BE576}" type="presParOf" srcId="{C9C78ADD-C7EE-41E7-854E-E87F25425C43}" destId="{3F4B59DE-9EB8-4B0D-B47F-0AE9DE1FCF98}" srcOrd="1" destOrd="0" presId="urn:microsoft.com/office/officeart/2005/8/layout/orgChart1"/>
    <dgm:cxn modelId="{91A272E4-0BB4-4EE6-8928-FCD785CC6A5A}" type="presParOf" srcId="{DAD7B2C8-D2DA-43BC-A1BF-5D589B36FEBB}" destId="{9D8C7D88-80FD-46E3-A125-D211AE948D41}" srcOrd="1" destOrd="0" presId="urn:microsoft.com/office/officeart/2005/8/layout/orgChart1"/>
    <dgm:cxn modelId="{F4166CB9-0177-4D17-914E-1DE7231E338E}" type="presParOf" srcId="{9D8C7D88-80FD-46E3-A125-D211AE948D41}" destId="{126751E9-1998-46EB-9538-6A7DEC90BFCE}" srcOrd="0" destOrd="0" presId="urn:microsoft.com/office/officeart/2005/8/layout/orgChart1"/>
    <dgm:cxn modelId="{5C0A43D6-5183-492D-8D4E-B84CA124209A}" type="presParOf" srcId="{9D8C7D88-80FD-46E3-A125-D211AE948D41}" destId="{9061B2CD-3042-4422-98DA-98DF32FD53D9}" srcOrd="1" destOrd="0" presId="urn:microsoft.com/office/officeart/2005/8/layout/orgChart1"/>
    <dgm:cxn modelId="{DFBA9E4D-858D-4B88-A571-DF84EA7D49F7}" type="presParOf" srcId="{9061B2CD-3042-4422-98DA-98DF32FD53D9}" destId="{2BE68E4E-9E33-433D-8CE9-5ED3D1E98ADF}" srcOrd="0" destOrd="0" presId="urn:microsoft.com/office/officeart/2005/8/layout/orgChart1"/>
    <dgm:cxn modelId="{D82D1936-DE64-430B-B13D-AF2C1AFFF35C}" type="presParOf" srcId="{2BE68E4E-9E33-433D-8CE9-5ED3D1E98ADF}" destId="{CABDD3AC-6316-4AD3-8C89-FF839ED027F3}" srcOrd="0" destOrd="0" presId="urn:microsoft.com/office/officeart/2005/8/layout/orgChart1"/>
    <dgm:cxn modelId="{7E6C9A56-F0C8-43A5-941F-657918436BCE}" type="presParOf" srcId="{2BE68E4E-9E33-433D-8CE9-5ED3D1E98ADF}" destId="{DF902D57-DBAB-461E-96D0-8329C2CB9A78}" srcOrd="1" destOrd="0" presId="urn:microsoft.com/office/officeart/2005/8/layout/orgChart1"/>
    <dgm:cxn modelId="{BF5E883D-D371-44FE-A003-9E50FEDAE550}" type="presParOf" srcId="{9061B2CD-3042-4422-98DA-98DF32FD53D9}" destId="{864C2BA0-1E54-4504-8379-BCCF1D04B5B1}" srcOrd="1" destOrd="0" presId="urn:microsoft.com/office/officeart/2005/8/layout/orgChart1"/>
    <dgm:cxn modelId="{BA04D3E9-2CBB-4D36-BBD1-3327AC8F9BD0}" type="presParOf" srcId="{9061B2CD-3042-4422-98DA-98DF32FD53D9}" destId="{456A9427-22EB-44A5-B47E-236C3257D4CA}" srcOrd="2" destOrd="0" presId="urn:microsoft.com/office/officeart/2005/8/layout/orgChart1"/>
    <dgm:cxn modelId="{CE1B2485-CD10-44DF-95ED-DCF286BAEB04}" type="presParOf" srcId="{DAD7B2C8-D2DA-43BC-A1BF-5D589B36FEBB}" destId="{21F170DC-6D31-44EB-B0DB-35068BE1D9D1}" srcOrd="2" destOrd="0" presId="urn:microsoft.com/office/officeart/2005/8/layout/orgChart1"/>
    <dgm:cxn modelId="{70CA6378-79CF-4B42-A179-598A477EED03}" type="presParOf" srcId="{26F57E79-8AF6-4258-80B2-30BAB215B00D}" destId="{2484B68C-9353-4A9E-B6B5-39249E523A6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751E9-1998-46EB-9538-6A7DEC90BFCE}">
      <dsp:nvSpPr>
        <dsp:cNvPr id="0" name=""/>
        <dsp:cNvSpPr/>
      </dsp:nvSpPr>
      <dsp:spPr>
        <a:xfrm>
          <a:off x="6962711" y="3322538"/>
          <a:ext cx="91440" cy="503991"/>
        </a:xfrm>
        <a:custGeom>
          <a:avLst/>
          <a:gdLst/>
          <a:ahLst/>
          <a:cxnLst/>
          <a:rect l="0" t="0" r="0" b="0"/>
          <a:pathLst>
            <a:path>
              <a:moveTo>
                <a:pt x="45720" y="0"/>
              </a:moveTo>
              <a:lnTo>
                <a:pt x="45720" y="50399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661002-D7E5-4A97-91A5-0ACA01B5BF33}">
      <dsp:nvSpPr>
        <dsp:cNvPr id="0" name=""/>
        <dsp:cNvSpPr/>
      </dsp:nvSpPr>
      <dsp:spPr>
        <a:xfrm>
          <a:off x="4104480" y="1618567"/>
          <a:ext cx="2903950" cy="503991"/>
        </a:xfrm>
        <a:custGeom>
          <a:avLst/>
          <a:gdLst/>
          <a:ahLst/>
          <a:cxnLst/>
          <a:rect l="0" t="0" r="0" b="0"/>
          <a:pathLst>
            <a:path>
              <a:moveTo>
                <a:pt x="0" y="0"/>
              </a:moveTo>
              <a:lnTo>
                <a:pt x="0" y="251995"/>
              </a:lnTo>
              <a:lnTo>
                <a:pt x="2903950" y="251995"/>
              </a:lnTo>
              <a:lnTo>
                <a:pt x="2903950" y="50399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E40D78-EAB2-4416-A0D1-D7EA8368252D}">
      <dsp:nvSpPr>
        <dsp:cNvPr id="0" name=""/>
        <dsp:cNvSpPr/>
      </dsp:nvSpPr>
      <dsp:spPr>
        <a:xfrm>
          <a:off x="4058760" y="1618567"/>
          <a:ext cx="91440" cy="503991"/>
        </a:xfrm>
        <a:custGeom>
          <a:avLst/>
          <a:gdLst/>
          <a:ahLst/>
          <a:cxnLst/>
          <a:rect l="0" t="0" r="0" b="0"/>
          <a:pathLst>
            <a:path>
              <a:moveTo>
                <a:pt x="45720" y="0"/>
              </a:moveTo>
              <a:lnTo>
                <a:pt x="45720" y="50399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47264F-293E-4622-8793-5EA63D307666}">
      <dsp:nvSpPr>
        <dsp:cNvPr id="0" name=""/>
        <dsp:cNvSpPr/>
      </dsp:nvSpPr>
      <dsp:spPr>
        <a:xfrm>
          <a:off x="1200530" y="1618567"/>
          <a:ext cx="2903950" cy="503991"/>
        </a:xfrm>
        <a:custGeom>
          <a:avLst/>
          <a:gdLst/>
          <a:ahLst/>
          <a:cxnLst/>
          <a:rect l="0" t="0" r="0" b="0"/>
          <a:pathLst>
            <a:path>
              <a:moveTo>
                <a:pt x="2903950" y="0"/>
              </a:moveTo>
              <a:lnTo>
                <a:pt x="2903950" y="251995"/>
              </a:lnTo>
              <a:lnTo>
                <a:pt x="0" y="251995"/>
              </a:lnTo>
              <a:lnTo>
                <a:pt x="0" y="50399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068D29-17A0-4559-8E09-9DB8959A96F2}">
      <dsp:nvSpPr>
        <dsp:cNvPr id="0" name=""/>
        <dsp:cNvSpPr/>
      </dsp:nvSpPr>
      <dsp:spPr>
        <a:xfrm>
          <a:off x="2801459" y="72009"/>
          <a:ext cx="2606043" cy="1546557"/>
        </a:xfrm>
        <a:prstGeom prst="roundRect">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1"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Idea central: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La Comunidad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Económica Europea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está formada por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 cuatro instituciones básicas: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 la Comisión,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el Consejo de ministros,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 el Parlamento </a:t>
          </a:r>
          <a:r>
            <a:rPr kumimoji="0" lang="es-CO" altLang="es-CO" sz="11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Europeo</a:t>
          </a:r>
          <a:r>
            <a:rPr kumimoji="0" lang="es-CO"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 y el </a:t>
          </a:r>
          <a:r>
            <a:rPr kumimoji="0" lang="es-CO" altLang="es-CO" sz="11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Tribunal</a:t>
          </a:r>
          <a:r>
            <a:rPr kumimoji="0" lang="en-US"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s-CO" altLang="es-CO" sz="12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dsp:txBody>
      <dsp:txXfrm>
        <a:off x="2876956" y="147506"/>
        <a:ext cx="2455049" cy="1395563"/>
      </dsp:txXfrm>
    </dsp:sp>
    <dsp:sp modelId="{1A94D94F-3F92-4C67-B092-6458BA663758}">
      <dsp:nvSpPr>
        <dsp:cNvPr id="0" name=""/>
        <dsp:cNvSpPr/>
      </dsp:nvSpPr>
      <dsp:spPr>
        <a:xfrm>
          <a:off x="551" y="2122558"/>
          <a:ext cx="2399958" cy="1199979"/>
        </a:xfrm>
        <a:prstGeom prst="roundRect">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ts val="400"/>
            </a:spcAft>
            <a:buClrTx/>
            <a:buSzTx/>
            <a:buFontTx/>
            <a:buNone/>
            <a:tabLst/>
          </a:pPr>
          <a:endParaRPr kumimoji="0" lang="es-CO" altLang="es-CO" sz="1250" b="1"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ts val="400"/>
            </a:spcAft>
            <a:buClrTx/>
            <a:buSzTx/>
            <a:buFontTx/>
            <a:buNone/>
            <a:tabLst/>
          </a:pPr>
          <a:r>
            <a:rPr kumimoji="0" lang="es-CO" altLang="es-CO" sz="1250" b="1"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Párrafo 1.</a:t>
          </a:r>
          <a:r>
            <a:rPr kumimoji="0" lang="es-CO" altLang="es-CO" sz="1250" b="0"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 </a:t>
          </a:r>
          <a:r>
            <a:rPr kumimoji="0" lang="es-CO" altLang="es-CO" sz="1250" b="1"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Oración temática</a:t>
          </a:r>
          <a:r>
            <a:rPr kumimoji="0" lang="es-CO" altLang="es-CO" sz="1250" b="0"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La Comisión es el cuerpo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 ejecutivo de la Comunidad 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 tiene dos funciones principales.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dsp:txBody>
      <dsp:txXfrm>
        <a:off x="59129" y="2181136"/>
        <a:ext cx="2282802" cy="1082823"/>
      </dsp:txXfrm>
    </dsp:sp>
    <dsp:sp modelId="{40C45F81-E11C-4C4A-90B5-15C5D4A1F8AE}">
      <dsp:nvSpPr>
        <dsp:cNvPr id="0" name=""/>
        <dsp:cNvSpPr/>
      </dsp:nvSpPr>
      <dsp:spPr>
        <a:xfrm>
          <a:off x="2904501" y="2122558"/>
          <a:ext cx="2399958" cy="1199979"/>
        </a:xfrm>
        <a:prstGeom prst="roundRect">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ts val="400"/>
            </a:spcAft>
            <a:buClrTx/>
            <a:buSzTx/>
            <a:buFontTx/>
            <a:buNone/>
            <a:tabLst/>
          </a:pPr>
          <a:endParaRPr kumimoji="0" lang="es-CO" altLang="es-CO" sz="1250" b="1"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ts val="400"/>
            </a:spcAft>
            <a:buClrTx/>
            <a:buSzTx/>
            <a:buFontTx/>
            <a:buNone/>
            <a:tabLst/>
          </a:pPr>
          <a:r>
            <a:rPr kumimoji="0" lang="es-CO" altLang="es-CO" sz="1250" b="1"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Párrafo 2. Oración temática:</a:t>
          </a:r>
          <a:r>
            <a:rPr kumimoji="0" lang="en-US"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El Consejo de ministros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complementa la función de la Comisión.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dsp:txBody>
      <dsp:txXfrm>
        <a:off x="2963079" y="2181136"/>
        <a:ext cx="2282802" cy="1082823"/>
      </dsp:txXfrm>
    </dsp:sp>
    <dsp:sp modelId="{8C9CBFD0-5A22-4B04-A557-6FCC9B4C1808}">
      <dsp:nvSpPr>
        <dsp:cNvPr id="0" name=""/>
        <dsp:cNvSpPr/>
      </dsp:nvSpPr>
      <dsp:spPr>
        <a:xfrm>
          <a:off x="5808451" y="2122558"/>
          <a:ext cx="2399958" cy="1199979"/>
        </a:xfrm>
        <a:prstGeom prst="roundRect">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ts val="400"/>
            </a:spcAft>
            <a:buClrTx/>
            <a:buSzTx/>
            <a:buFontTx/>
            <a:buNone/>
            <a:tabLst/>
          </a:pPr>
          <a:endParaRPr kumimoji="0" lang="es-CO" altLang="es-CO" sz="1250" b="1"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ts val="400"/>
            </a:spcAft>
            <a:buClrTx/>
            <a:buSzTx/>
            <a:buFontTx/>
            <a:buNone/>
            <a:tabLst/>
          </a:pPr>
          <a:r>
            <a:rPr kumimoji="0" lang="es-CO" altLang="es-CO" sz="1250" b="1"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Párrafo 3. Oración temática</a:t>
          </a:r>
          <a:r>
            <a:rPr kumimoji="0" lang="en-US" altLang="es-CO" sz="1250" b="0"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El Parlamento Europeo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 no es un cuerpo legislativo.</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dsp:txBody>
      <dsp:txXfrm>
        <a:off x="5867029" y="2181136"/>
        <a:ext cx="2282802" cy="1082823"/>
      </dsp:txXfrm>
    </dsp:sp>
    <dsp:sp modelId="{CABDD3AC-6316-4AD3-8C89-FF839ED027F3}">
      <dsp:nvSpPr>
        <dsp:cNvPr id="0" name=""/>
        <dsp:cNvSpPr/>
      </dsp:nvSpPr>
      <dsp:spPr>
        <a:xfrm>
          <a:off x="5808451" y="3826529"/>
          <a:ext cx="2399958" cy="1199979"/>
        </a:xfrm>
        <a:prstGeom prst="roundRect">
          <a:avLst/>
        </a:prstGeom>
        <a:solidFill>
          <a:schemeClr val="lt1"/>
        </a:solidFill>
        <a:ln w="1587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ts val="400"/>
            </a:spcAft>
            <a:buClrTx/>
            <a:buSzTx/>
            <a:buFontTx/>
            <a:buNone/>
            <a:tabLst/>
          </a:pPr>
          <a:endParaRPr kumimoji="0" lang="es-CO" altLang="es-CO" sz="1250" b="1"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ts val="400"/>
            </a:spcAft>
            <a:buClrTx/>
            <a:buSzTx/>
            <a:buFontTx/>
            <a:buNone/>
            <a:tabLst/>
          </a:pPr>
          <a:r>
            <a:rPr kumimoji="0" lang="es-CO" altLang="es-CO" sz="1250" b="1"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Párrafo 4. Oración temática:</a:t>
          </a:r>
          <a:r>
            <a:rPr kumimoji="0" lang="en-US" altLang="es-CO" sz="1250" b="0" i="0" u="none" strike="noStrike" kern="1200" cap="none" normalizeH="0" baseline="0" dirty="0" smtClean="0">
              <a:ln>
                <a:noFill/>
              </a:ln>
              <a:solidFill>
                <a:schemeClr val="accent1">
                  <a:lumMod val="50000"/>
                </a:schemeClr>
              </a:solidFill>
              <a:effectLst/>
              <a:latin typeface="Arial" panose="020B0604020202020204" pitchFamily="34" charset="0"/>
              <a:cs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altLang="es-CO" sz="125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El Tribunal tiene poderes exclusivos.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O" altLang="es-CO" sz="13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endParaRPr>
        </a:p>
      </dsp:txBody>
      <dsp:txXfrm>
        <a:off x="5867029" y="3885107"/>
        <a:ext cx="2282802" cy="10828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MX"/>
          </a:p>
        </p:txBody>
      </p:sp>
      <p:sp>
        <p:nvSpPr>
          <p:cNvPr id="50179"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MX"/>
          </a:p>
        </p:txBody>
      </p:sp>
      <p:sp>
        <p:nvSpPr>
          <p:cNvPr id="50180" name="Rectangle 4"/>
          <p:cNvSpPr>
            <a:spLocks noGrp="1" noChangeArrowheads="1"/>
          </p:cNvSpPr>
          <p:nvPr>
            <p:ph type="ftr" sz="quarter" idx="2"/>
          </p:nvPr>
        </p:nvSpPr>
        <p:spPr bwMode="auto">
          <a:xfrm>
            <a:off x="0" y="8845550"/>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MX"/>
          </a:p>
        </p:txBody>
      </p:sp>
      <p:sp>
        <p:nvSpPr>
          <p:cNvPr id="50181" name="Rectangle 5"/>
          <p:cNvSpPr>
            <a:spLocks noGrp="1" noChangeArrowheads="1"/>
          </p:cNvSpPr>
          <p:nvPr>
            <p:ph type="sldNum" sz="quarter" idx="3"/>
          </p:nvPr>
        </p:nvSpPr>
        <p:spPr bwMode="auto">
          <a:xfrm>
            <a:off x="3884613" y="8845550"/>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045729C2-F906-4C18-A3D1-44D3F4411FB8}" type="slidenum">
              <a:rPr lang="es-MX"/>
              <a:pPr/>
              <a:t>‹Nº›</a:t>
            </a:fld>
            <a:endParaRPr lang="es-MX"/>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vl1pPr>
          </a:lstStyle>
          <a:p>
            <a:pPr>
              <a:defRPr/>
            </a:pPr>
            <a:endParaRPr lang="es-ES"/>
          </a:p>
        </p:txBody>
      </p:sp>
      <p:sp>
        <p:nvSpPr>
          <p:cNvPr id="3" name="2 Marcador de fecha"/>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defRPr sz="1200"/>
            </a:lvl1pPr>
          </a:lstStyle>
          <a:p>
            <a:pPr>
              <a:defRPr/>
            </a:pPr>
            <a:fld id="{6653C0D0-07D8-40C8-B6D5-39D371760BC1}" type="datetimeFigureOut">
              <a:rPr lang="es-ES"/>
              <a:pPr>
                <a:defRPr/>
              </a:pPr>
              <a:t>18/05/2019</a:t>
            </a:fld>
            <a:endParaRPr lang="es-ES"/>
          </a:p>
        </p:txBody>
      </p:sp>
      <p:sp>
        <p:nvSpPr>
          <p:cNvPr id="4" name="3 Marcador de imagen de diapositiva"/>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422775"/>
            <a:ext cx="5486400" cy="41910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845550"/>
            <a:ext cx="2971800" cy="465138"/>
          </a:xfrm>
          <a:prstGeom prst="rect">
            <a:avLst/>
          </a:prstGeom>
        </p:spPr>
        <p:txBody>
          <a:bodyPr vert="horz" lIns="91440" tIns="45720" rIns="91440" bIns="45720" rtlCol="0" anchor="b"/>
          <a:lstStyle>
            <a:lvl1pPr algn="l" eaLnBrk="1" hangingPunct="1">
              <a:defRPr sz="1200"/>
            </a:lvl1pPr>
          </a:lstStyle>
          <a:p>
            <a:pPr>
              <a:defRPr/>
            </a:pPr>
            <a:endParaRPr lang="es-ES"/>
          </a:p>
        </p:txBody>
      </p:sp>
      <p:sp>
        <p:nvSpPr>
          <p:cNvPr id="7" name="6 Marcador de número de diapositiva"/>
          <p:cNvSpPr>
            <a:spLocks noGrp="1"/>
          </p:cNvSpPr>
          <p:nvPr>
            <p:ph type="sldNum" sz="quarter" idx="5"/>
          </p:nvPr>
        </p:nvSpPr>
        <p:spPr>
          <a:xfrm>
            <a:off x="3884613" y="8845550"/>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EA6FF74-DBE3-4BDC-94CF-BD796E76826C}"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s-MX"/>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s-MX"/>
          </a:p>
        </p:txBody>
      </p:sp>
      <p:sp>
        <p:nvSpPr>
          <p:cNvPr id="6" name="Slide Number Placeholder 5"/>
          <p:cNvSpPr>
            <a:spLocks noGrp="1"/>
          </p:cNvSpPr>
          <p:nvPr>
            <p:ph type="sldNum" sz="quarter" idx="12"/>
          </p:nvPr>
        </p:nvSpPr>
        <p:spPr>
          <a:xfrm>
            <a:off x="6817317" y="5054602"/>
            <a:ext cx="413483" cy="279400"/>
          </a:xfrm>
        </p:spPr>
        <p:txBody>
          <a:bodyPr/>
          <a:lstStyle/>
          <a:p>
            <a:fld id="{5D6BC6F1-BD59-489E-A795-E3DF55E38163}" type="slidenum">
              <a:rPr lang="es-MX" smtClean="0"/>
              <a:pPr/>
              <a:t>‹Nº›</a:t>
            </a:fld>
            <a:endParaRPr lang="es-MX"/>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31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fld id="{A4766A14-22B3-4DA7-A168-FEEECD7B7D10}" type="slidenum">
              <a:rPr lang="es-MX" smtClean="0"/>
              <a:pPr/>
              <a:t>‹Nº›</a:t>
            </a:fld>
            <a:endParaRPr lang="es-MX"/>
          </a:p>
        </p:txBody>
      </p:sp>
    </p:spTree>
    <p:extLst>
      <p:ext uri="{BB962C8B-B14F-4D97-AF65-F5344CB8AC3E}">
        <p14:creationId xmlns:p14="http://schemas.microsoft.com/office/powerpoint/2010/main" val="112466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A4766A14-22B3-4DA7-A168-FEEECD7B7D10}" type="slidenum">
              <a:rPr lang="es-MX" smtClean="0"/>
              <a:pPr/>
              <a:t>‹Nº›</a:t>
            </a:fld>
            <a:endParaRPr lang="es-MX"/>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749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A4766A14-22B3-4DA7-A168-FEEECD7B7D10}" type="slidenum">
              <a:rPr lang="es-MX" smtClean="0"/>
              <a:pPr/>
              <a:t>‹Nº›</a:t>
            </a:fld>
            <a:endParaRPr lang="es-MX"/>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344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A4766A14-22B3-4DA7-A168-FEEECD7B7D10}" type="slidenum">
              <a:rPr lang="es-MX" smtClean="0"/>
              <a:pPr/>
              <a:t>‹Nº›</a:t>
            </a:fld>
            <a:endParaRPr lang="es-MX"/>
          </a:p>
        </p:txBody>
      </p:sp>
    </p:spTree>
    <p:extLst>
      <p:ext uri="{BB962C8B-B14F-4D97-AF65-F5344CB8AC3E}">
        <p14:creationId xmlns:p14="http://schemas.microsoft.com/office/powerpoint/2010/main" val="3824684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A4766A14-22B3-4DA7-A168-FEEECD7B7D10}" type="slidenum">
              <a:rPr lang="es-MX" smtClean="0"/>
              <a:pPr/>
              <a:t>‹Nº›</a:t>
            </a:fld>
            <a:endParaRPr lang="es-MX"/>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93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A4766A14-22B3-4DA7-A168-FEEECD7B7D10}" type="slidenum">
              <a:rPr lang="es-MX" smtClean="0"/>
              <a:pPr/>
              <a:t>‹Nº›</a:t>
            </a:fld>
            <a:endParaRPr lang="es-MX"/>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042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D55B2F63-8992-4F4B-BB44-264823A2DC3F}" type="slidenum">
              <a:rPr lang="es-MX" smtClean="0"/>
              <a:pPr/>
              <a:t>‹Nº›</a:t>
            </a:fld>
            <a:endParaRPr lang="es-MX"/>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113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DD4CA8CC-FACF-4003-AABF-BCA01906024C}" type="slidenum">
              <a:rPr lang="es-MX" smtClean="0"/>
              <a:pPr/>
              <a:t>‹Nº›</a:t>
            </a:fld>
            <a:endParaRPr lang="es-MX"/>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727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600200"/>
            <a:ext cx="8229600" cy="4525963"/>
          </a:xfrm>
        </p:spPr>
        <p:txBody>
          <a:bodyPr/>
          <a:lstStyle/>
          <a:p>
            <a:pPr lvl="0"/>
            <a:endParaRPr lang="es-ES" noProof="0" smtClean="0"/>
          </a:p>
        </p:txBody>
      </p:sp>
      <p:sp>
        <p:nvSpPr>
          <p:cNvPr id="4" name="Rectangle 2"/>
          <p:cNvSpPr>
            <a:spLocks noGrp="1" noChangeArrowheads="1"/>
          </p:cNvSpPr>
          <p:nvPr>
            <p:ph type="dt" sz="half" idx="10"/>
          </p:nvPr>
        </p:nvSpPr>
        <p:spPr>
          <a:ln/>
        </p:spPr>
        <p:txBody>
          <a:bodyPr/>
          <a:lstStyle>
            <a:lvl1pPr>
              <a:defRPr/>
            </a:lvl1pPr>
          </a:lstStyle>
          <a:p>
            <a:pPr>
              <a:defRPr/>
            </a:pPr>
            <a:endParaRPr lang="es-MX"/>
          </a:p>
        </p:txBody>
      </p:sp>
      <p:sp>
        <p:nvSpPr>
          <p:cNvPr id="5" name="Rectangle 3"/>
          <p:cNvSpPr>
            <a:spLocks noGrp="1" noChangeArrowheads="1"/>
          </p:cNvSpPr>
          <p:nvPr>
            <p:ph type="sldNum" sz="quarter" idx="11"/>
          </p:nvPr>
        </p:nvSpPr>
        <p:spPr>
          <a:ln/>
        </p:spPr>
        <p:txBody>
          <a:bodyPr/>
          <a:lstStyle>
            <a:lvl1pPr>
              <a:defRPr/>
            </a:lvl1pPr>
          </a:lstStyle>
          <a:p>
            <a:fld id="{46797EA6-E3B4-4A7A-AF55-0382AE10C0BD}" type="slidenum">
              <a:rPr lang="es-MX"/>
              <a:pPr/>
              <a:t>‹Nº›</a:t>
            </a:fld>
            <a:endParaRPr lang="es-MX"/>
          </a:p>
        </p:txBody>
      </p:sp>
      <p:sp>
        <p:nvSpPr>
          <p:cNvPr id="6" name="Rectangle 14"/>
          <p:cNvSpPr>
            <a:spLocks noGrp="1" noChangeArrowheads="1"/>
          </p:cNvSpPr>
          <p:nvPr>
            <p:ph type="ftr" sz="quarter" idx="12"/>
          </p:nvPr>
        </p:nvSpPr>
        <p:spPr>
          <a:ln/>
        </p:spPr>
        <p:txBody>
          <a:bodyPr/>
          <a:lstStyle>
            <a:lvl1pPr>
              <a:defRPr/>
            </a:lvl1pPr>
          </a:lstStyle>
          <a:p>
            <a:pPr>
              <a:defRPr/>
            </a:pPr>
            <a:endParaRPr lang="es-MX"/>
          </a:p>
        </p:txBody>
      </p:sp>
    </p:spTree>
    <p:extLst>
      <p:ext uri="{BB962C8B-B14F-4D97-AF65-F5344CB8AC3E}">
        <p14:creationId xmlns:p14="http://schemas.microsoft.com/office/powerpoint/2010/main" val="252082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51070A97-77E7-4459-890D-61E013063E21}" type="slidenum">
              <a:rPr lang="es-MX" smtClean="0"/>
              <a:pPr/>
              <a:t>‹Nº›</a:t>
            </a:fld>
            <a:endParaRPr lang="es-MX"/>
          </a:p>
        </p:txBody>
      </p:sp>
    </p:spTree>
    <p:extLst>
      <p:ext uri="{BB962C8B-B14F-4D97-AF65-F5344CB8AC3E}">
        <p14:creationId xmlns:p14="http://schemas.microsoft.com/office/powerpoint/2010/main" val="15662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fld id="{9A44568D-C343-4A23-8806-3E79D74CD1CA}" type="slidenum">
              <a:rPr lang="es-MX" smtClean="0"/>
              <a:pPr/>
              <a:t>‹Nº›</a:t>
            </a:fld>
            <a:endParaRPr lang="es-MX"/>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382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fld id="{C9AF0A2E-4E9D-4EAE-95F7-B196AE32F154}" type="slidenum">
              <a:rPr lang="es-MX" smtClean="0"/>
              <a:pPr/>
              <a:t>‹Nº›</a:t>
            </a:fld>
            <a:endParaRPr lang="es-MX"/>
          </a:p>
        </p:txBody>
      </p:sp>
    </p:spTree>
    <p:extLst>
      <p:ext uri="{BB962C8B-B14F-4D97-AF65-F5344CB8AC3E}">
        <p14:creationId xmlns:p14="http://schemas.microsoft.com/office/powerpoint/2010/main" val="175057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MX"/>
          </a:p>
        </p:txBody>
      </p:sp>
      <p:sp>
        <p:nvSpPr>
          <p:cNvPr id="8" name="Footer Placeholder 7"/>
          <p:cNvSpPr>
            <a:spLocks noGrp="1"/>
          </p:cNvSpPr>
          <p:nvPr>
            <p:ph type="ftr" sz="quarter" idx="11"/>
          </p:nvPr>
        </p:nvSpPr>
        <p:spPr/>
        <p:txBody>
          <a:bodyPr/>
          <a:lstStyle/>
          <a:p>
            <a:pPr>
              <a:defRPr/>
            </a:pPr>
            <a:endParaRPr lang="es-MX"/>
          </a:p>
        </p:txBody>
      </p:sp>
      <p:sp>
        <p:nvSpPr>
          <p:cNvPr id="9" name="Slide Number Placeholder 8"/>
          <p:cNvSpPr>
            <a:spLocks noGrp="1"/>
          </p:cNvSpPr>
          <p:nvPr>
            <p:ph type="sldNum" sz="quarter" idx="12"/>
          </p:nvPr>
        </p:nvSpPr>
        <p:spPr/>
        <p:txBody>
          <a:bodyPr/>
          <a:lstStyle/>
          <a:p>
            <a:fld id="{F7A7A47F-6802-4CCE-8E1C-C95095320F23}" type="slidenum">
              <a:rPr lang="es-MX" smtClean="0"/>
              <a:pPr/>
              <a:t>‹Nº›</a:t>
            </a:fld>
            <a:endParaRPr lang="es-MX"/>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02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MX"/>
          </a:p>
        </p:txBody>
      </p:sp>
      <p:sp>
        <p:nvSpPr>
          <p:cNvPr id="4" name="Footer Placeholder 3"/>
          <p:cNvSpPr>
            <a:spLocks noGrp="1"/>
          </p:cNvSpPr>
          <p:nvPr>
            <p:ph type="ftr" sz="quarter" idx="11"/>
          </p:nvPr>
        </p:nvSpPr>
        <p:spPr/>
        <p:txBody>
          <a:bodyPr/>
          <a:lstStyle/>
          <a:p>
            <a:pPr>
              <a:defRPr/>
            </a:pPr>
            <a:endParaRPr lang="es-MX"/>
          </a:p>
        </p:txBody>
      </p:sp>
      <p:sp>
        <p:nvSpPr>
          <p:cNvPr id="5" name="Slide Number Placeholder 4"/>
          <p:cNvSpPr>
            <a:spLocks noGrp="1"/>
          </p:cNvSpPr>
          <p:nvPr>
            <p:ph type="sldNum" sz="quarter" idx="12"/>
          </p:nvPr>
        </p:nvSpPr>
        <p:spPr/>
        <p:txBody>
          <a:bodyPr/>
          <a:lstStyle/>
          <a:p>
            <a:fld id="{A4766A14-22B3-4DA7-A168-FEEECD7B7D10}" type="slidenum">
              <a:rPr lang="es-MX" smtClean="0"/>
              <a:pPr/>
              <a:t>‹Nº›</a:t>
            </a:fld>
            <a:endParaRPr lang="es-MX"/>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02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MX"/>
          </a:p>
        </p:txBody>
      </p:sp>
      <p:sp>
        <p:nvSpPr>
          <p:cNvPr id="3" name="Footer Placeholder 2"/>
          <p:cNvSpPr>
            <a:spLocks noGrp="1"/>
          </p:cNvSpPr>
          <p:nvPr>
            <p:ph type="ftr" sz="quarter" idx="11"/>
          </p:nvPr>
        </p:nvSpPr>
        <p:spPr/>
        <p:txBody>
          <a:bodyPr/>
          <a:lstStyle/>
          <a:p>
            <a:pPr>
              <a:defRPr/>
            </a:pPr>
            <a:endParaRPr lang="es-MX"/>
          </a:p>
        </p:txBody>
      </p:sp>
      <p:sp>
        <p:nvSpPr>
          <p:cNvPr id="4" name="Slide Number Placeholder 3"/>
          <p:cNvSpPr>
            <a:spLocks noGrp="1"/>
          </p:cNvSpPr>
          <p:nvPr>
            <p:ph type="sldNum" sz="quarter" idx="12"/>
          </p:nvPr>
        </p:nvSpPr>
        <p:spPr/>
        <p:txBody>
          <a:bodyPr/>
          <a:lstStyle/>
          <a:p>
            <a:fld id="{488AB2AB-CE7F-4480-B48C-BFDC77E6DB3E}" type="slidenum">
              <a:rPr lang="es-MX" smtClean="0"/>
              <a:pPr/>
              <a:t>‹Nº›</a:t>
            </a:fld>
            <a:endParaRPr lang="es-MX"/>
          </a:p>
        </p:txBody>
      </p:sp>
    </p:spTree>
    <p:extLst>
      <p:ext uri="{BB962C8B-B14F-4D97-AF65-F5344CB8AC3E}">
        <p14:creationId xmlns:p14="http://schemas.microsoft.com/office/powerpoint/2010/main" val="136251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fld id="{C16E3294-875A-49A9-A6E2-C1545D8ABD9B}" type="slidenum">
              <a:rPr lang="es-MX" smtClean="0"/>
              <a:pPr/>
              <a:t>‹Nº›</a:t>
            </a:fld>
            <a:endParaRPr lang="es-MX"/>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90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fld id="{EA46E709-833D-455B-904B-51652EEC24AB}" type="slidenum">
              <a:rPr lang="es-MX" smtClean="0"/>
              <a:pPr/>
              <a:t>‹Nº›</a:t>
            </a:fld>
            <a:endParaRPr lang="es-MX"/>
          </a:p>
        </p:txBody>
      </p:sp>
    </p:spTree>
    <p:extLst>
      <p:ext uri="{BB962C8B-B14F-4D97-AF65-F5344CB8AC3E}">
        <p14:creationId xmlns:p14="http://schemas.microsoft.com/office/powerpoint/2010/main" val="12077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s-MX"/>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s-MX"/>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766A14-22B3-4DA7-A168-FEEECD7B7D10}" type="slidenum">
              <a:rPr lang="es-MX" smtClean="0"/>
              <a:pPr/>
              <a:t>‹Nº›</a:t>
            </a:fld>
            <a:endParaRPr lang="es-MX"/>
          </a:p>
        </p:txBody>
      </p:sp>
    </p:spTree>
    <p:extLst>
      <p:ext uri="{BB962C8B-B14F-4D97-AF65-F5344CB8AC3E}">
        <p14:creationId xmlns:p14="http://schemas.microsoft.com/office/powerpoint/2010/main" val="246045227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bit.ly/2lG53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s-MX" dirty="0" smtClean="0">
                <a:solidFill>
                  <a:schemeClr val="tx1"/>
                </a:solidFill>
              </a:rPr>
              <a:t>Estructura de los tipos de párrafos</a:t>
            </a:r>
          </a:p>
        </p:txBody>
      </p:sp>
      <p:sp>
        <p:nvSpPr>
          <p:cNvPr id="3" name="Rectangle 2"/>
          <p:cNvSpPr txBox="1">
            <a:spLocks noChangeArrowheads="1"/>
          </p:cNvSpPr>
          <p:nvPr/>
        </p:nvSpPr>
        <p:spPr>
          <a:xfrm>
            <a:off x="1921934" y="3573016"/>
            <a:ext cx="5308866" cy="151553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48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MX" sz="2400" dirty="0" smtClean="0">
                <a:solidFill>
                  <a:schemeClr val="tx1"/>
                </a:solidFill>
              </a:rPr>
              <a:t>Formas composicionales de los párrafos de enumeración, causa/efecto, comparación/contraste, y </a:t>
            </a:r>
            <a:r>
              <a:rPr lang="es-MX" sz="2400" dirty="0">
                <a:solidFill>
                  <a:schemeClr val="tx1"/>
                </a:solidFill>
              </a:rPr>
              <a:t>desarrollo de </a:t>
            </a:r>
            <a:r>
              <a:rPr lang="es-MX" sz="2400" dirty="0" smtClean="0">
                <a:solidFill>
                  <a:schemeClr val="tx1"/>
                </a:solidFill>
              </a:rPr>
              <a:t>concepto.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defRPr/>
            </a:pPr>
            <a:r>
              <a:rPr lang="es-MX" dirty="0" smtClean="0">
                <a:solidFill>
                  <a:schemeClr val="accent1">
                    <a:lumMod val="50000"/>
                  </a:schemeClr>
                </a:solidFill>
              </a:rPr>
              <a:t>Reflexión</a:t>
            </a:r>
          </a:p>
        </p:txBody>
      </p:sp>
      <p:sp>
        <p:nvSpPr>
          <p:cNvPr id="22531" name="Rectangle 3"/>
          <p:cNvSpPr>
            <a:spLocks noGrp="1" noChangeArrowheads="1"/>
          </p:cNvSpPr>
          <p:nvPr>
            <p:ph idx="1"/>
          </p:nvPr>
        </p:nvSpPr>
        <p:spPr>
          <a:xfrm>
            <a:off x="683568" y="2490135"/>
            <a:ext cx="7704856" cy="3444997"/>
          </a:xfrm>
        </p:spPr>
        <p:txBody>
          <a:bodyPr>
            <a:normAutofit/>
          </a:bodyPr>
          <a:lstStyle/>
          <a:p>
            <a:pPr algn="just">
              <a:defRPr/>
            </a:pPr>
            <a:r>
              <a:rPr lang="es-CO" altLang="es-CO" dirty="0" smtClean="0"/>
              <a:t>Como se puede apreciar, al separar las oraciones con puntos seguidos en el caso 1, y al utilizar los respectivos marcadores discursivos, el párrafo adquiere legibilidad</a:t>
            </a:r>
            <a:r>
              <a:rPr lang="es-MX" dirty="0" smtClean="0"/>
              <a:t>. </a:t>
            </a:r>
            <a:endParaRPr lang="es-MX" dirty="0"/>
          </a:p>
          <a:p>
            <a:pPr algn="just">
              <a:defRPr/>
            </a:pPr>
            <a:r>
              <a:rPr lang="es-CO" altLang="es-CO" dirty="0" smtClean="0"/>
              <a:t>En el caso 2, al unir las cinco oraciones e introducir un marcador discursivo (</a:t>
            </a:r>
            <a:r>
              <a:rPr lang="es-CO" altLang="es-CO" i="1" dirty="0" smtClean="0"/>
              <a:t>de esta forma</a:t>
            </a:r>
            <a:r>
              <a:rPr lang="es-CO" altLang="es-CO" dirty="0" smtClean="0"/>
              <a:t>)</a:t>
            </a:r>
            <a:r>
              <a:rPr lang="es-CO" altLang="es-CO" i="1" dirty="0" smtClean="0"/>
              <a:t> </a:t>
            </a:r>
            <a:r>
              <a:rPr lang="es-CO" altLang="es-CO" dirty="0" smtClean="0"/>
              <a:t>se obtiene un solo párrafo unificado en torno a un mismo aspecto del tema</a:t>
            </a:r>
            <a:r>
              <a:rPr lang="es-ES_tradnl" altLang="es-CO" dirty="0" smtClean="0"/>
              <a:t>.</a:t>
            </a:r>
            <a:endParaRPr lang="es-ES_tradnl" altLang="es-CO" dirty="0"/>
          </a:p>
        </p:txBody>
      </p:sp>
    </p:spTree>
    <p:extLst>
      <p:ext uri="{BB962C8B-B14F-4D97-AF65-F5344CB8AC3E}">
        <p14:creationId xmlns:p14="http://schemas.microsoft.com/office/powerpoint/2010/main" val="3910593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normAutofit fontScale="90000"/>
          </a:bodyPr>
          <a:lstStyle/>
          <a:p>
            <a:pPr>
              <a:defRPr/>
            </a:pPr>
            <a:r>
              <a:rPr lang="es-CO" altLang="es-CO" dirty="0">
                <a:solidFill>
                  <a:schemeClr val="accent1">
                    <a:lumMod val="50000"/>
                  </a:schemeClr>
                </a:solidFill>
              </a:rPr>
              <a:t>Tres características esenciales de un párrafo</a:t>
            </a:r>
            <a:endParaRPr lang="es-MX" dirty="0" smtClean="0">
              <a:solidFill>
                <a:schemeClr val="accent1">
                  <a:lumMod val="50000"/>
                </a:schemeClr>
              </a:solidFill>
            </a:endParaRPr>
          </a:p>
        </p:txBody>
      </p:sp>
      <p:sp>
        <p:nvSpPr>
          <p:cNvPr id="22531" name="Rectangle 3"/>
          <p:cNvSpPr>
            <a:spLocks noGrp="1" noChangeArrowheads="1"/>
          </p:cNvSpPr>
          <p:nvPr>
            <p:ph idx="1"/>
          </p:nvPr>
        </p:nvSpPr>
        <p:spPr>
          <a:xfrm>
            <a:off x="930217" y="2564904"/>
            <a:ext cx="7292032" cy="3444997"/>
          </a:xfrm>
        </p:spPr>
        <p:txBody>
          <a:bodyPr>
            <a:normAutofit/>
          </a:bodyPr>
          <a:lstStyle/>
          <a:p>
            <a:pPr algn="just">
              <a:defRPr/>
            </a:pPr>
            <a:r>
              <a:rPr lang="es-CO" altLang="es-CO" dirty="0"/>
              <a:t>Habla de un solo aspecto de un tema general</a:t>
            </a:r>
            <a:r>
              <a:rPr lang="es-MX" dirty="0" smtClean="0"/>
              <a:t>. </a:t>
            </a:r>
            <a:endParaRPr lang="es-MX" dirty="0"/>
          </a:p>
          <a:p>
            <a:pPr algn="just">
              <a:defRPr/>
            </a:pPr>
            <a:r>
              <a:rPr lang="es-CO" altLang="es-CO" dirty="0"/>
              <a:t>Expresa en una oración temática la idea principal que se enfoca</a:t>
            </a:r>
            <a:r>
              <a:rPr lang="es-ES_tradnl" altLang="es-CO" dirty="0" smtClean="0"/>
              <a:t>.</a:t>
            </a:r>
          </a:p>
          <a:p>
            <a:pPr algn="just">
              <a:defRPr/>
            </a:pPr>
            <a:r>
              <a:rPr lang="es-CO" altLang="es-CO" dirty="0"/>
              <a:t>Contiene oraciones que desarrollan la idea principal expresada por la oración temática, formando así una unidad coherente</a:t>
            </a:r>
            <a:endParaRPr lang="es-ES_tradnl" altLang="es-CO" dirty="0"/>
          </a:p>
        </p:txBody>
      </p:sp>
    </p:spTree>
    <p:extLst>
      <p:ext uri="{BB962C8B-B14F-4D97-AF65-F5344CB8AC3E}">
        <p14:creationId xmlns:p14="http://schemas.microsoft.com/office/powerpoint/2010/main" val="3063208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normAutofit/>
          </a:bodyPr>
          <a:lstStyle/>
          <a:p>
            <a:pPr>
              <a:defRPr/>
            </a:pPr>
            <a:r>
              <a:rPr lang="es-CO" altLang="es-CO" dirty="0" smtClean="0">
                <a:solidFill>
                  <a:schemeClr val="accent1">
                    <a:lumMod val="50000"/>
                  </a:schemeClr>
                </a:solidFill>
              </a:rPr>
              <a:t>Oración temática</a:t>
            </a:r>
            <a:endParaRPr lang="es-MX" dirty="0" smtClean="0">
              <a:solidFill>
                <a:schemeClr val="accent1">
                  <a:lumMod val="50000"/>
                </a:schemeClr>
              </a:solidFill>
            </a:endParaRPr>
          </a:p>
        </p:txBody>
      </p:sp>
      <p:sp>
        <p:nvSpPr>
          <p:cNvPr id="22531" name="Rectangle 3"/>
          <p:cNvSpPr>
            <a:spLocks noGrp="1" noChangeArrowheads="1"/>
          </p:cNvSpPr>
          <p:nvPr>
            <p:ph idx="1"/>
          </p:nvPr>
        </p:nvSpPr>
        <p:spPr>
          <a:xfrm>
            <a:off x="899592" y="2564904"/>
            <a:ext cx="7322657" cy="3444997"/>
          </a:xfrm>
        </p:spPr>
        <p:txBody>
          <a:bodyPr>
            <a:normAutofit/>
          </a:bodyPr>
          <a:lstStyle/>
          <a:p>
            <a:pPr algn="just">
              <a:defRPr/>
            </a:pPr>
            <a:r>
              <a:rPr lang="es-CO" altLang="es-CO" dirty="0"/>
              <a:t>Las oraciones de un párrafo enfocan o explican la idea principal </a:t>
            </a:r>
            <a:r>
              <a:rPr lang="es-CO" altLang="es-CO" dirty="0" smtClean="0"/>
              <a:t>del mismo. Esta </a:t>
            </a:r>
            <a:r>
              <a:rPr lang="es-CO" altLang="es-CO" dirty="0"/>
              <a:t>idea principal se presenta generalmente en una oración a la cual se le da el nombre de </a:t>
            </a:r>
            <a:r>
              <a:rPr lang="es-CO" altLang="es-CO" b="1" i="1" dirty="0">
                <a:solidFill>
                  <a:schemeClr val="accent1">
                    <a:lumMod val="50000"/>
                  </a:schemeClr>
                </a:solidFill>
              </a:rPr>
              <a:t>oración </a:t>
            </a:r>
            <a:r>
              <a:rPr lang="es-CO" altLang="es-CO" b="1" i="1" dirty="0" smtClean="0">
                <a:solidFill>
                  <a:schemeClr val="accent1">
                    <a:lumMod val="50000"/>
                  </a:schemeClr>
                </a:solidFill>
              </a:rPr>
              <a:t>temática</a:t>
            </a:r>
            <a:r>
              <a:rPr lang="es-MX" altLang="es-CO" dirty="0"/>
              <a:t> </a:t>
            </a:r>
            <a:r>
              <a:rPr lang="es-MX" altLang="es-CO" dirty="0" smtClean="0"/>
              <a:t>o, también, </a:t>
            </a:r>
            <a:r>
              <a:rPr lang="es-MX" altLang="es-CO" b="1" i="1" dirty="0" smtClean="0">
                <a:solidFill>
                  <a:schemeClr val="accent1">
                    <a:lumMod val="50000"/>
                  </a:schemeClr>
                </a:solidFill>
              </a:rPr>
              <a:t>frase organizadora</a:t>
            </a:r>
            <a:r>
              <a:rPr lang="es-MX" altLang="es-CO" dirty="0" smtClean="0"/>
              <a:t>.</a:t>
            </a:r>
            <a:endParaRPr lang="es-MX" dirty="0"/>
          </a:p>
          <a:p>
            <a:pPr algn="just">
              <a:defRPr/>
            </a:pPr>
            <a:r>
              <a:rPr lang="es-CO" altLang="es-CO" dirty="0"/>
              <a:t>Por ejemplo, si </a:t>
            </a:r>
            <a:r>
              <a:rPr lang="es-CO" altLang="es-CO" dirty="0" smtClean="0"/>
              <a:t>se va a escribir un texto expositivo acerca de </a:t>
            </a:r>
            <a:r>
              <a:rPr lang="es-CO" altLang="es-CO" dirty="0"/>
              <a:t>la estructura de la Comunidad Económica </a:t>
            </a:r>
            <a:r>
              <a:rPr lang="es-CO" altLang="es-CO" dirty="0" smtClean="0"/>
              <a:t>Europea éste se podría organizar como se muestra a continuación</a:t>
            </a:r>
            <a:r>
              <a:rPr lang="es-ES_tradnl" altLang="es-CO" dirty="0" smtClean="0"/>
              <a:t>.</a:t>
            </a:r>
          </a:p>
        </p:txBody>
      </p:sp>
    </p:spTree>
    <p:extLst>
      <p:ext uri="{BB962C8B-B14F-4D97-AF65-F5344CB8AC3E}">
        <p14:creationId xmlns:p14="http://schemas.microsoft.com/office/powerpoint/2010/main" val="2826464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259632" y="2276872"/>
            <a:ext cx="6624736" cy="369332"/>
          </a:xfrm>
          <a:prstGeom prst="rect">
            <a:avLst/>
          </a:prstGeom>
          <a:solidFill>
            <a:schemeClr val="bg1">
              <a:lumMod val="95000"/>
            </a:schemeClr>
          </a:solidFill>
        </p:spPr>
        <p:txBody>
          <a:bodyPr wrap="square" rtlCol="0">
            <a:spAutoFit/>
          </a:bodyPr>
          <a:lstStyle/>
          <a:p>
            <a:endParaRPr lang="es-CO" dirty="0"/>
          </a:p>
        </p:txBody>
      </p:sp>
      <p:graphicFrame>
        <p:nvGraphicFramePr>
          <p:cNvPr id="5" name="Diagrama 4"/>
          <p:cNvGraphicFramePr/>
          <p:nvPr>
            <p:extLst>
              <p:ext uri="{D42A27DB-BD31-4B8C-83A1-F6EECF244321}">
                <p14:modId xmlns:p14="http://schemas.microsoft.com/office/powerpoint/2010/main" val="2113848772"/>
              </p:ext>
            </p:extLst>
          </p:nvPr>
        </p:nvGraphicFramePr>
        <p:xfrm>
          <a:off x="467519" y="620688"/>
          <a:ext cx="8208962" cy="5098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551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normAutofit/>
          </a:bodyPr>
          <a:lstStyle/>
          <a:p>
            <a:pPr>
              <a:defRPr/>
            </a:pPr>
            <a:r>
              <a:rPr lang="es-CO" altLang="es-CO" dirty="0" smtClean="0">
                <a:solidFill>
                  <a:schemeClr val="accent1">
                    <a:lumMod val="50000"/>
                  </a:schemeClr>
                </a:solidFill>
              </a:rPr>
              <a:t>Tesis (o idea central) y párrafos</a:t>
            </a:r>
            <a:endParaRPr lang="es-MX" dirty="0" smtClean="0">
              <a:solidFill>
                <a:schemeClr val="accent1">
                  <a:lumMod val="50000"/>
                </a:schemeClr>
              </a:solidFill>
            </a:endParaRPr>
          </a:p>
        </p:txBody>
      </p:sp>
      <p:sp>
        <p:nvSpPr>
          <p:cNvPr id="22531" name="Rectangle 3"/>
          <p:cNvSpPr>
            <a:spLocks noGrp="1" noChangeArrowheads="1"/>
          </p:cNvSpPr>
          <p:nvPr>
            <p:ph idx="1"/>
          </p:nvPr>
        </p:nvSpPr>
        <p:spPr>
          <a:xfrm>
            <a:off x="827584" y="2564904"/>
            <a:ext cx="7394665" cy="3444997"/>
          </a:xfrm>
        </p:spPr>
        <p:txBody>
          <a:bodyPr>
            <a:normAutofit/>
          </a:bodyPr>
          <a:lstStyle/>
          <a:p>
            <a:pPr algn="just">
              <a:defRPr/>
            </a:pPr>
            <a:r>
              <a:rPr lang="es-CO" altLang="es-CO" dirty="0"/>
              <a:t>Cada </a:t>
            </a:r>
            <a:r>
              <a:rPr lang="es-CO" altLang="es-CO" dirty="0" smtClean="0"/>
              <a:t>párrafo trata uno de los aspectos </a:t>
            </a:r>
            <a:r>
              <a:rPr lang="es-CO" altLang="es-CO" dirty="0"/>
              <a:t>que se señalaron en la </a:t>
            </a:r>
            <a:r>
              <a:rPr lang="es-CO" altLang="es-CO" dirty="0" smtClean="0"/>
              <a:t>tesis (idea central). </a:t>
            </a:r>
            <a:r>
              <a:rPr lang="es-CO" altLang="es-CO" dirty="0"/>
              <a:t>La oración temática de cada párrafo se limita a presentar una sola idea: en </a:t>
            </a:r>
            <a:r>
              <a:rPr lang="es-CO" altLang="es-CO" dirty="0" smtClean="0"/>
              <a:t>el </a:t>
            </a:r>
            <a:r>
              <a:rPr lang="es-CO" altLang="es-CO" dirty="0"/>
              <a:t>caso </a:t>
            </a:r>
            <a:r>
              <a:rPr lang="es-CO" altLang="es-CO" dirty="0" smtClean="0"/>
              <a:t>del esquema anterior, versa sobre </a:t>
            </a:r>
            <a:r>
              <a:rPr lang="es-CO" altLang="es-CO" b="1" i="1" dirty="0">
                <a:solidFill>
                  <a:schemeClr val="accent1">
                    <a:lumMod val="50000"/>
                  </a:schemeClr>
                </a:solidFill>
              </a:rPr>
              <a:t>una</a:t>
            </a:r>
            <a:r>
              <a:rPr lang="es-CO" altLang="es-CO" dirty="0"/>
              <a:t> de las cuatro instituciones de la </a:t>
            </a:r>
            <a:r>
              <a:rPr lang="es-CO" altLang="es-CO" dirty="0" smtClean="0"/>
              <a:t>Comunidad Económica Europea</a:t>
            </a:r>
            <a:r>
              <a:rPr lang="es-MX" dirty="0" smtClean="0"/>
              <a:t>. </a:t>
            </a:r>
            <a:endParaRPr lang="es-MX" dirty="0"/>
          </a:p>
          <a:p>
            <a:pPr algn="just">
              <a:defRPr/>
            </a:pPr>
            <a:r>
              <a:rPr lang="es-CO" altLang="es-CO" dirty="0"/>
              <a:t>Una oración temática, entonces, </a:t>
            </a:r>
            <a:r>
              <a:rPr lang="es-CO" altLang="es-CO" dirty="0" smtClean="0"/>
              <a:t>delimita </a:t>
            </a:r>
            <a:r>
              <a:rPr lang="es-CO" altLang="es-CO" dirty="0"/>
              <a:t>el tema que se va a tratar en </a:t>
            </a:r>
            <a:r>
              <a:rPr lang="es-CO" altLang="es-CO" dirty="0" smtClean="0"/>
              <a:t>cada párrafo y, </a:t>
            </a:r>
            <a:r>
              <a:rPr lang="es-CO" altLang="es-CO" dirty="0"/>
              <a:t>a la </a:t>
            </a:r>
            <a:r>
              <a:rPr lang="es-CO" altLang="es-CO" dirty="0" smtClean="0"/>
              <a:t>vez, le permite </a:t>
            </a:r>
            <a:r>
              <a:rPr lang="es-CO" altLang="es-CO" dirty="0"/>
              <a:t>al lector determinar el contenido del </a:t>
            </a:r>
            <a:r>
              <a:rPr lang="es-CO" altLang="es-CO" dirty="0" smtClean="0"/>
              <a:t>conjunto de forma coherente</a:t>
            </a:r>
            <a:r>
              <a:rPr lang="es-ES_tradnl" altLang="es-CO" dirty="0" smtClean="0"/>
              <a:t>.</a:t>
            </a:r>
          </a:p>
        </p:txBody>
      </p:sp>
    </p:spTree>
    <p:extLst>
      <p:ext uri="{BB962C8B-B14F-4D97-AF65-F5344CB8AC3E}">
        <p14:creationId xmlns:p14="http://schemas.microsoft.com/office/powerpoint/2010/main" val="2282794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normAutofit/>
          </a:bodyPr>
          <a:lstStyle/>
          <a:p>
            <a:pPr>
              <a:defRPr/>
            </a:pPr>
            <a:r>
              <a:rPr lang="es-CO" altLang="es-CO" dirty="0">
                <a:solidFill>
                  <a:schemeClr val="accent1">
                    <a:lumMod val="50000"/>
                  </a:schemeClr>
                </a:solidFill>
              </a:rPr>
              <a:t>Párrafo y oración temática</a:t>
            </a:r>
            <a:endParaRPr lang="es-MX" dirty="0" smtClean="0">
              <a:solidFill>
                <a:schemeClr val="accent1">
                  <a:lumMod val="50000"/>
                </a:schemeClr>
              </a:solidFill>
            </a:endParaRPr>
          </a:p>
        </p:txBody>
      </p:sp>
      <p:sp>
        <p:nvSpPr>
          <p:cNvPr id="22531" name="Rectangle 3"/>
          <p:cNvSpPr>
            <a:spLocks noGrp="1" noChangeArrowheads="1"/>
          </p:cNvSpPr>
          <p:nvPr>
            <p:ph idx="1"/>
          </p:nvPr>
        </p:nvSpPr>
        <p:spPr>
          <a:xfrm>
            <a:off x="827584" y="2564904"/>
            <a:ext cx="7394665" cy="3444997"/>
          </a:xfrm>
        </p:spPr>
        <p:txBody>
          <a:bodyPr>
            <a:normAutofit fontScale="92500" lnSpcReduction="20000"/>
          </a:bodyPr>
          <a:lstStyle/>
          <a:p>
            <a:pPr algn="just">
              <a:defRPr/>
            </a:pPr>
            <a:r>
              <a:rPr lang="es-CO" altLang="es-CO" dirty="0"/>
              <a:t>La mayoría de los párrafos empiezan con una oración temática, aunque a veces se expresa en dos o más oraciones</a:t>
            </a:r>
            <a:r>
              <a:rPr lang="es-CO" altLang="es-CO" dirty="0" smtClean="0"/>
              <a:t>. En </a:t>
            </a:r>
            <a:r>
              <a:rPr lang="es-CO" altLang="es-CO" dirty="0"/>
              <a:t>algunos casos también aparece al final del párrafo como resumen del mismo</a:t>
            </a:r>
            <a:r>
              <a:rPr lang="es-CO" altLang="es-CO" dirty="0" smtClean="0"/>
              <a:t>. </a:t>
            </a:r>
            <a:r>
              <a:rPr lang="es-CO" altLang="es-CO" dirty="0"/>
              <a:t>Con </a:t>
            </a:r>
            <a:r>
              <a:rPr lang="es-CO" altLang="es-CO" dirty="0" smtClean="0"/>
              <a:t>frecuencia</a:t>
            </a:r>
            <a:r>
              <a:rPr lang="es-CO" altLang="es-CO" dirty="0"/>
              <a:t>, los escritores de mucha experiencia no incluyen una oración temática como tal. Organizan sus párrafos utilizando una </a:t>
            </a:r>
            <a:r>
              <a:rPr lang="es-CO" altLang="es-CO" b="1" i="1" dirty="0">
                <a:solidFill>
                  <a:schemeClr val="accent1">
                    <a:lumMod val="50000"/>
                  </a:schemeClr>
                </a:solidFill>
              </a:rPr>
              <a:t>idea</a:t>
            </a:r>
            <a:r>
              <a:rPr lang="es-CO" altLang="es-CO" b="1" i="1" dirty="0"/>
              <a:t> </a:t>
            </a:r>
            <a:r>
              <a:rPr lang="es-CO" altLang="es-CO" dirty="0"/>
              <a:t>temática. En esos casos es posible </a:t>
            </a:r>
            <a:r>
              <a:rPr lang="es-CO" altLang="es-CO" dirty="0" smtClean="0"/>
              <a:t>inferir </a:t>
            </a:r>
            <a:r>
              <a:rPr lang="es-CO" altLang="es-CO" dirty="0"/>
              <a:t>cuál sería la oración si </a:t>
            </a:r>
            <a:r>
              <a:rPr lang="es-CO" altLang="es-CO" dirty="0" smtClean="0"/>
              <a:t>el autor la </a:t>
            </a:r>
            <a:r>
              <a:rPr lang="es-CO" altLang="es-CO" dirty="0"/>
              <a:t>hubiera incluido</a:t>
            </a:r>
            <a:r>
              <a:rPr lang="es-MX" dirty="0" smtClean="0"/>
              <a:t>. </a:t>
            </a:r>
            <a:endParaRPr lang="es-MX" dirty="0"/>
          </a:p>
          <a:p>
            <a:pPr algn="just">
              <a:defRPr/>
            </a:pPr>
            <a:r>
              <a:rPr lang="es-CO" altLang="es-CO" dirty="0"/>
              <a:t>Al escritor de menos experiencia se le recomienda </a:t>
            </a:r>
            <a:r>
              <a:rPr lang="es-CO" altLang="es-CO" dirty="0" smtClean="0"/>
              <a:t>construir </a:t>
            </a:r>
            <a:r>
              <a:rPr lang="es-CO" altLang="es-CO" dirty="0"/>
              <a:t>oraciones temáticas para cada uno de sus párrafos</a:t>
            </a:r>
            <a:r>
              <a:rPr lang="es-CO" altLang="es-CO" dirty="0" smtClean="0"/>
              <a:t>. Así </a:t>
            </a:r>
            <a:r>
              <a:rPr lang="es-CO" altLang="es-CO" dirty="0"/>
              <a:t>podrá examinar su estructura y determinar la función de cada oración de apoyo</a:t>
            </a:r>
            <a:r>
              <a:rPr lang="es-ES_tradnl" altLang="es-CO" dirty="0" smtClean="0"/>
              <a:t>. </a:t>
            </a:r>
          </a:p>
        </p:txBody>
      </p:sp>
    </p:spTree>
    <p:extLst>
      <p:ext uri="{BB962C8B-B14F-4D97-AF65-F5344CB8AC3E}">
        <p14:creationId xmlns:p14="http://schemas.microsoft.com/office/powerpoint/2010/main" val="3787596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normAutofit/>
          </a:bodyPr>
          <a:lstStyle/>
          <a:p>
            <a:pPr>
              <a:defRPr/>
            </a:pPr>
            <a:r>
              <a:rPr lang="es-CO" altLang="es-CO" dirty="0" smtClean="0">
                <a:solidFill>
                  <a:schemeClr val="accent1">
                    <a:lumMod val="50000"/>
                  </a:schemeClr>
                </a:solidFill>
              </a:rPr>
              <a:t>Unidad del párrafo</a:t>
            </a:r>
            <a:endParaRPr lang="es-MX" dirty="0" smtClean="0">
              <a:solidFill>
                <a:schemeClr val="accent1">
                  <a:lumMod val="50000"/>
                </a:schemeClr>
              </a:solidFill>
            </a:endParaRPr>
          </a:p>
        </p:txBody>
      </p:sp>
      <p:sp>
        <p:nvSpPr>
          <p:cNvPr id="22531" name="Rectangle 3"/>
          <p:cNvSpPr>
            <a:spLocks noGrp="1" noChangeArrowheads="1"/>
          </p:cNvSpPr>
          <p:nvPr>
            <p:ph idx="1"/>
          </p:nvPr>
        </p:nvSpPr>
        <p:spPr>
          <a:xfrm>
            <a:off x="827584" y="2564904"/>
            <a:ext cx="7394665" cy="3444997"/>
          </a:xfrm>
        </p:spPr>
        <p:txBody>
          <a:bodyPr>
            <a:normAutofit/>
          </a:bodyPr>
          <a:lstStyle/>
          <a:p>
            <a:pPr algn="just">
              <a:defRPr/>
            </a:pPr>
            <a:r>
              <a:rPr lang="es-CO" altLang="es-CO" dirty="0"/>
              <a:t>El párrafo debe reflejar una unidad de pensamiento. </a:t>
            </a:r>
            <a:r>
              <a:rPr lang="es-CO" altLang="es-CO" dirty="0" smtClean="0"/>
              <a:t>Es </a:t>
            </a:r>
            <a:r>
              <a:rPr lang="es-CO" altLang="es-CO" dirty="0"/>
              <a:t>decir, cada una de sus oraciones debe mantener una idea estrecha con la idea principal que se intenta presentar.  Esta idea, expresada a través de la </a:t>
            </a:r>
            <a:r>
              <a:rPr lang="es-CO" altLang="es-CO" i="1" dirty="0">
                <a:solidFill>
                  <a:schemeClr val="accent1">
                    <a:lumMod val="50000"/>
                  </a:schemeClr>
                </a:solidFill>
              </a:rPr>
              <a:t>oración </a:t>
            </a:r>
            <a:r>
              <a:rPr lang="es-CO" altLang="es-CO" i="1" dirty="0" smtClean="0">
                <a:solidFill>
                  <a:schemeClr val="accent1">
                    <a:lumMod val="50000"/>
                  </a:schemeClr>
                </a:solidFill>
              </a:rPr>
              <a:t>temática</a:t>
            </a:r>
            <a:r>
              <a:rPr lang="es-CO" altLang="es-CO" dirty="0" smtClean="0">
                <a:solidFill>
                  <a:schemeClr val="accent1">
                    <a:lumMod val="50000"/>
                  </a:schemeClr>
                </a:solidFill>
              </a:rPr>
              <a:t> </a:t>
            </a:r>
            <a:r>
              <a:rPr lang="es-CO" altLang="es-CO" dirty="0" smtClean="0"/>
              <a:t>–o la </a:t>
            </a:r>
            <a:r>
              <a:rPr lang="es-CO" altLang="es-CO" i="1" dirty="0" smtClean="0">
                <a:solidFill>
                  <a:schemeClr val="accent1">
                    <a:lumMod val="50000"/>
                  </a:schemeClr>
                </a:solidFill>
              </a:rPr>
              <a:t>frase organizadora</a:t>
            </a:r>
            <a:r>
              <a:rPr lang="es-CO" altLang="es-CO" i="1" dirty="0" smtClean="0"/>
              <a:t>–</a:t>
            </a:r>
            <a:r>
              <a:rPr lang="es-CO" altLang="es-CO" dirty="0" smtClean="0"/>
              <a:t>, </a:t>
            </a:r>
            <a:r>
              <a:rPr lang="es-CO" altLang="es-CO" dirty="0"/>
              <a:t>contiene un resumen de lo que </a:t>
            </a:r>
            <a:r>
              <a:rPr lang="es-CO" altLang="es-CO" dirty="0" smtClean="0"/>
              <a:t>tratará </a:t>
            </a:r>
            <a:r>
              <a:rPr lang="es-CO" altLang="es-CO" dirty="0"/>
              <a:t>el párrafo en su totalidad</a:t>
            </a:r>
            <a:r>
              <a:rPr lang="es-MX" dirty="0" smtClean="0"/>
              <a:t>. En las dos diapositivas siguientes se muestra un caso sin –y con– oración temática.</a:t>
            </a:r>
            <a:endParaRPr lang="es-MX" dirty="0"/>
          </a:p>
        </p:txBody>
      </p:sp>
    </p:spTree>
    <p:extLst>
      <p:ext uri="{BB962C8B-B14F-4D97-AF65-F5344CB8AC3E}">
        <p14:creationId xmlns:p14="http://schemas.microsoft.com/office/powerpoint/2010/main" val="786658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a:bodyPr>
          <a:lstStyle/>
          <a:p>
            <a:pPr marL="72000" indent="0" algn="just">
              <a:buNone/>
              <a:defRPr/>
            </a:pPr>
            <a:endParaRPr lang="es-CO" sz="2800" dirty="0" smtClean="0"/>
          </a:p>
          <a:p>
            <a:pPr marL="144000" indent="0" algn="just">
              <a:spcBef>
                <a:spcPts val="2400"/>
              </a:spcBef>
              <a:buNone/>
              <a:defRPr/>
            </a:pPr>
            <a:r>
              <a:rPr lang="es-ES" sz="2200" dirty="0" smtClean="0"/>
              <a:t>Sin </a:t>
            </a:r>
            <a:r>
              <a:rPr lang="es-ES" sz="2200" dirty="0"/>
              <a:t>embargo, según Acosta Medina (2013), la distribución de los ingresos en </a:t>
            </a:r>
            <a:r>
              <a:rPr lang="es-ES" sz="2200" dirty="0" smtClean="0"/>
              <a:t>Colombia </a:t>
            </a:r>
            <a:r>
              <a:rPr lang="es-ES" sz="2200" dirty="0"/>
              <a:t>dista </a:t>
            </a:r>
            <a:r>
              <a:rPr lang="es-ES" sz="2200" dirty="0" smtClean="0"/>
              <a:t>mucho de </a:t>
            </a:r>
            <a:r>
              <a:rPr lang="es-ES" sz="2200" dirty="0"/>
              <a:t>ser </a:t>
            </a:r>
            <a:r>
              <a:rPr lang="es-ES" sz="2200" dirty="0" smtClean="0"/>
              <a:t>equitativa </a:t>
            </a:r>
            <a:r>
              <a:rPr lang="es-ES" sz="2200" dirty="0"/>
              <a:t>debido a las asimetrías que han caracterizado su desarrollo, entre las cuales menciona: el atraso de al menos sesenta años en infraestructura de transporte (que es considerado como la principal causa del bajo nivel de integración regional), el cual provoca una centralización del poder </a:t>
            </a:r>
            <a:r>
              <a:rPr lang="es-ES" sz="2200" dirty="0" smtClean="0"/>
              <a:t>público, </a:t>
            </a:r>
            <a:r>
              <a:rPr lang="es-ES" sz="2200" dirty="0"/>
              <a:t>y por </a:t>
            </a:r>
            <a:r>
              <a:rPr lang="es-ES" sz="2200" dirty="0" smtClean="0"/>
              <a:t>ende, </a:t>
            </a:r>
            <a:r>
              <a:rPr lang="es-ES" sz="2200" dirty="0"/>
              <a:t>el desarrollo de unas regiones más que otras; la apertura económica </a:t>
            </a:r>
            <a:r>
              <a:rPr lang="es-ES" sz="2200" dirty="0" smtClean="0"/>
              <a:t>descontrolada, que </a:t>
            </a:r>
            <a:r>
              <a:rPr lang="es-ES" sz="2200" dirty="0"/>
              <a:t>no cumplió los objetivos que </a:t>
            </a:r>
            <a:r>
              <a:rPr lang="es-ES" sz="2200" dirty="0" smtClean="0"/>
              <a:t>se propuso </a:t>
            </a:r>
            <a:r>
              <a:rPr lang="es-ES" sz="2200" dirty="0"/>
              <a:t>en cuanto a la mejora industrial que traería para la región </a:t>
            </a:r>
            <a:r>
              <a:rPr lang="es-ES" sz="2200" dirty="0" smtClean="0"/>
              <a:t>costera, la cual sigue rezagada </a:t>
            </a:r>
            <a:r>
              <a:rPr lang="es-ES" sz="2200" dirty="0"/>
              <a:t>en materia de productividad y competitividad; </a:t>
            </a:r>
            <a:r>
              <a:rPr lang="es-ES" sz="2200" dirty="0" smtClean="0"/>
              <a:t>y por </a:t>
            </a:r>
            <a:r>
              <a:rPr lang="es-ES" sz="2200" dirty="0"/>
              <a:t>último, el déficit institucional debido al manejo de las diferentes regiones del país desde un Gobierno </a:t>
            </a:r>
            <a:r>
              <a:rPr lang="es-ES" sz="2200" dirty="0" smtClean="0"/>
              <a:t>central que impide </a:t>
            </a:r>
            <a:r>
              <a:rPr lang="es-ES" sz="2200" dirty="0"/>
              <a:t>la capacidad de explotar las ventajas comparativas y competitivas de </a:t>
            </a:r>
            <a:r>
              <a:rPr lang="es-ES" sz="2200" dirty="0" smtClean="0"/>
              <a:t>las regiones</a:t>
            </a:r>
            <a:r>
              <a:rPr lang="es-CO" sz="2200" dirty="0" smtClean="0"/>
              <a:t>.</a:t>
            </a:r>
            <a:endParaRPr lang="es-CO" sz="2200" dirty="0"/>
          </a:p>
          <a:p>
            <a:pPr marL="72000" indent="0" algn="just">
              <a:buNone/>
              <a:defRPr/>
            </a:pPr>
            <a:endParaRPr lang="es-CO" dirty="0" smtClean="0"/>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
        <p:nvSpPr>
          <p:cNvPr id="4" name="Rectangle 2"/>
          <p:cNvSpPr txBox="1">
            <a:spLocks noRot="1" noChangeArrowheads="1"/>
          </p:cNvSpPr>
          <p:nvPr/>
        </p:nvSpPr>
        <p:spPr>
          <a:xfrm>
            <a:off x="1176866" y="584462"/>
            <a:ext cx="6798734" cy="66174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600"/>
              </a:spcAft>
              <a:defRPr/>
            </a:pPr>
            <a:r>
              <a:rPr lang="es-MX" sz="2800" b="1" dirty="0" smtClean="0">
                <a:solidFill>
                  <a:schemeClr val="accent1">
                    <a:lumMod val="50000"/>
                  </a:schemeClr>
                </a:solidFill>
              </a:rPr>
              <a:t>Párrafo</a:t>
            </a:r>
            <a:r>
              <a:rPr lang="es-MX" sz="2800" dirty="0" smtClean="0">
                <a:solidFill>
                  <a:schemeClr val="accent1">
                    <a:lumMod val="50000"/>
                  </a:schemeClr>
                </a:solidFill>
              </a:rPr>
              <a:t> </a:t>
            </a:r>
            <a:r>
              <a:rPr lang="es-MX" sz="2800" b="1" i="1" u="sng" dirty="0" smtClean="0">
                <a:solidFill>
                  <a:schemeClr val="accent1">
                    <a:lumMod val="50000"/>
                  </a:schemeClr>
                </a:solidFill>
              </a:rPr>
              <a:t>sin</a:t>
            </a:r>
            <a:r>
              <a:rPr lang="es-MX" sz="2800" dirty="0" smtClean="0">
                <a:solidFill>
                  <a:schemeClr val="accent1">
                    <a:lumMod val="50000"/>
                  </a:schemeClr>
                </a:solidFill>
              </a:rPr>
              <a:t> </a:t>
            </a:r>
            <a:r>
              <a:rPr lang="es-MX" sz="2800" b="1" dirty="0" smtClean="0">
                <a:solidFill>
                  <a:schemeClr val="accent1">
                    <a:lumMod val="50000"/>
                  </a:schemeClr>
                </a:solidFill>
              </a:rPr>
              <a:t>oración temática</a:t>
            </a:r>
          </a:p>
        </p:txBody>
      </p:sp>
    </p:spTree>
    <p:extLst>
      <p:ext uri="{BB962C8B-B14F-4D97-AF65-F5344CB8AC3E}">
        <p14:creationId xmlns:p14="http://schemas.microsoft.com/office/powerpoint/2010/main" val="262307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fontScale="85000" lnSpcReduction="10000"/>
          </a:bodyPr>
          <a:lstStyle/>
          <a:p>
            <a:pPr marL="72000" indent="0" algn="just">
              <a:buNone/>
              <a:defRPr/>
            </a:pPr>
            <a:endParaRPr lang="es-CO" sz="2800" dirty="0" smtClean="0"/>
          </a:p>
          <a:p>
            <a:pPr marL="144000" indent="0" algn="just">
              <a:lnSpc>
                <a:spcPct val="120000"/>
              </a:lnSpc>
              <a:spcBef>
                <a:spcPts val="3000"/>
              </a:spcBef>
              <a:buNone/>
              <a:defRPr/>
            </a:pPr>
            <a:r>
              <a:rPr lang="es-ES" dirty="0" smtClean="0"/>
              <a:t>Sin </a:t>
            </a:r>
            <a:r>
              <a:rPr lang="es-ES" dirty="0"/>
              <a:t>embargo, según Acosta Medina (2013), la distribución de los ingresos en el país dista </a:t>
            </a:r>
            <a:r>
              <a:rPr lang="es-ES" dirty="0" smtClean="0"/>
              <a:t>mucho de </a:t>
            </a:r>
            <a:r>
              <a:rPr lang="es-ES" dirty="0"/>
              <a:t>ser </a:t>
            </a:r>
            <a:r>
              <a:rPr lang="es-ES" dirty="0" smtClean="0"/>
              <a:t>equitativa </a:t>
            </a:r>
            <a:r>
              <a:rPr lang="es-ES" dirty="0"/>
              <a:t>debido a las asimetrías que han caracterizado su desarrollo, </a:t>
            </a:r>
            <a:r>
              <a:rPr lang="es-ES" i="1" u="sng" dirty="0"/>
              <a:t>entre las cuales menciona las </a:t>
            </a:r>
            <a:r>
              <a:rPr lang="es-ES" b="1" i="1" u="sng" dirty="0"/>
              <a:t>tres</a:t>
            </a:r>
            <a:r>
              <a:rPr lang="es-ES" i="1" u="sng" dirty="0"/>
              <a:t> más acuciantes</a:t>
            </a:r>
            <a:r>
              <a:rPr lang="es-ES" dirty="0"/>
              <a:t>: </a:t>
            </a:r>
            <a:r>
              <a:rPr lang="es-ES" i="1" u="sng" dirty="0"/>
              <a:t>el atraso en infraestructura de transporte</a:t>
            </a:r>
            <a:r>
              <a:rPr lang="es-ES" dirty="0"/>
              <a:t>, </a:t>
            </a:r>
            <a:r>
              <a:rPr lang="es-ES" i="1" u="sng" dirty="0"/>
              <a:t>la apertura económica descontrolada</a:t>
            </a:r>
            <a:r>
              <a:rPr lang="es-ES" dirty="0"/>
              <a:t> y </a:t>
            </a:r>
            <a:r>
              <a:rPr lang="es-ES" i="1" u="sng" dirty="0"/>
              <a:t>el déficit institucional</a:t>
            </a:r>
            <a:r>
              <a:rPr lang="es-ES" dirty="0"/>
              <a:t>. </a:t>
            </a:r>
            <a:r>
              <a:rPr lang="es-ES" i="1" dirty="0">
                <a:solidFill>
                  <a:srgbClr val="FF0000"/>
                </a:solidFill>
              </a:rPr>
              <a:t>Con respecto a la primera</a:t>
            </a:r>
            <a:r>
              <a:rPr lang="es-ES" dirty="0"/>
              <a:t>, </a:t>
            </a:r>
            <a:r>
              <a:rPr lang="es-ES" i="1" u="sng" dirty="0"/>
              <a:t>el atraso</a:t>
            </a:r>
            <a:r>
              <a:rPr lang="es-ES" i="1" dirty="0"/>
              <a:t> de al menos sesenta años </a:t>
            </a:r>
            <a:r>
              <a:rPr lang="es-ES" i="1" u="sng" dirty="0"/>
              <a:t>en infraestructura de transporte</a:t>
            </a:r>
            <a:r>
              <a:rPr lang="es-ES" dirty="0"/>
              <a:t> </a:t>
            </a:r>
            <a:r>
              <a:rPr lang="es-ES" dirty="0">
                <a:solidFill>
                  <a:schemeClr val="tx1"/>
                </a:solidFill>
              </a:rPr>
              <a:t>(</a:t>
            </a:r>
            <a:r>
              <a:rPr lang="es-ES" dirty="0"/>
              <a:t>que es considerado como la principal causa del bajo nivel de integración regional</a:t>
            </a:r>
            <a:r>
              <a:rPr lang="es-ES" dirty="0">
                <a:solidFill>
                  <a:schemeClr val="tx1"/>
                </a:solidFill>
              </a:rPr>
              <a:t>)</a:t>
            </a:r>
            <a:r>
              <a:rPr lang="es-ES" dirty="0"/>
              <a:t> </a:t>
            </a:r>
            <a:r>
              <a:rPr lang="es-ES" dirty="0" smtClean="0"/>
              <a:t>trae consigo </a:t>
            </a:r>
            <a:r>
              <a:rPr lang="es-ES" dirty="0"/>
              <a:t>una centralización del poder </a:t>
            </a:r>
            <a:r>
              <a:rPr lang="es-ES" dirty="0" smtClean="0"/>
              <a:t>público, </a:t>
            </a:r>
            <a:r>
              <a:rPr lang="es-ES" dirty="0"/>
              <a:t>y </a:t>
            </a:r>
            <a:r>
              <a:rPr lang="es-ES" dirty="0" smtClean="0"/>
              <a:t>por ende, </a:t>
            </a:r>
            <a:r>
              <a:rPr lang="es-ES" dirty="0"/>
              <a:t>el desarrollo de unas regiones más que otras. </a:t>
            </a:r>
            <a:r>
              <a:rPr lang="es-ES" i="1" u="sng" dirty="0">
                <a:solidFill>
                  <a:schemeClr val="tx1"/>
                </a:solidFill>
              </a:rPr>
              <a:t>La apertura económica descontrolada</a:t>
            </a:r>
            <a:r>
              <a:rPr lang="es-ES" i="1" dirty="0">
                <a:solidFill>
                  <a:srgbClr val="FF0000"/>
                </a:solidFill>
              </a:rPr>
              <a:t>, por su parte,</a:t>
            </a:r>
            <a:r>
              <a:rPr lang="es-ES" dirty="0"/>
              <a:t> no cumplió los objetivos trazados en cuanto a la mejora industrial que traería para la región costera, la cual continúa rezagada en materia de productividad y competitividad. </a:t>
            </a:r>
            <a:r>
              <a:rPr lang="es-ES" i="1" dirty="0">
                <a:solidFill>
                  <a:srgbClr val="FF0000"/>
                </a:solidFill>
              </a:rPr>
              <a:t>Por último</a:t>
            </a:r>
            <a:r>
              <a:rPr lang="es-ES" dirty="0"/>
              <a:t>, </a:t>
            </a:r>
            <a:r>
              <a:rPr lang="es-ES" i="1" u="sng" dirty="0"/>
              <a:t>el déficit </a:t>
            </a:r>
            <a:r>
              <a:rPr lang="es-ES" i="1" u="sng" dirty="0" smtClean="0"/>
              <a:t>institucional</a:t>
            </a:r>
            <a:r>
              <a:rPr lang="es-ES" dirty="0" smtClean="0"/>
              <a:t>, debido </a:t>
            </a:r>
            <a:r>
              <a:rPr lang="es-ES" dirty="0"/>
              <a:t>al manejo de las diferentes regiones del país desde un Gobierno </a:t>
            </a:r>
            <a:r>
              <a:rPr lang="es-ES" dirty="0" smtClean="0"/>
              <a:t>central, </a:t>
            </a:r>
            <a:r>
              <a:rPr lang="es-ES" dirty="0"/>
              <a:t>impide la capacidad de explotar las ventajas comparativas y competitivas de las regiones.</a:t>
            </a:r>
            <a:r>
              <a:rPr lang="es-ES" sz="2600" dirty="0"/>
              <a:t> </a:t>
            </a:r>
            <a:endParaRPr lang="es-CO" sz="2600" dirty="0"/>
          </a:p>
          <a:p>
            <a:pPr marL="72000" indent="0" algn="just">
              <a:buNone/>
              <a:defRPr/>
            </a:pPr>
            <a:r>
              <a:rPr lang="es-CO" sz="1600" dirty="0" smtClean="0"/>
              <a:t> </a:t>
            </a:r>
            <a:r>
              <a:rPr lang="es-CO" sz="1900" b="1" dirty="0" smtClean="0"/>
              <a:t>* </a:t>
            </a:r>
            <a:r>
              <a:rPr lang="es-CO" sz="1900" dirty="0" smtClean="0"/>
              <a:t>En este caso, en forma de frase organizadora de recuento (ver diapositiva siguiente). </a:t>
            </a:r>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
        <p:nvSpPr>
          <p:cNvPr id="4" name="Rectangle 2"/>
          <p:cNvSpPr txBox="1">
            <a:spLocks noRot="1" noChangeArrowheads="1"/>
          </p:cNvSpPr>
          <p:nvPr/>
        </p:nvSpPr>
        <p:spPr>
          <a:xfrm>
            <a:off x="1182871" y="584462"/>
            <a:ext cx="6798734" cy="66174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600"/>
              </a:spcAft>
              <a:defRPr/>
            </a:pPr>
            <a:r>
              <a:rPr lang="es-MX" sz="2800" b="1" dirty="0" smtClean="0">
                <a:solidFill>
                  <a:schemeClr val="accent1">
                    <a:lumMod val="50000"/>
                  </a:schemeClr>
                </a:solidFill>
              </a:rPr>
              <a:t>Párrafo</a:t>
            </a:r>
            <a:r>
              <a:rPr lang="es-MX" sz="2800" dirty="0" smtClean="0">
                <a:solidFill>
                  <a:schemeClr val="accent1">
                    <a:lumMod val="50000"/>
                  </a:schemeClr>
                </a:solidFill>
              </a:rPr>
              <a:t> </a:t>
            </a:r>
            <a:r>
              <a:rPr lang="es-MX" sz="2800" b="1" i="1" u="sng" dirty="0" smtClean="0">
                <a:solidFill>
                  <a:schemeClr val="accent1">
                    <a:lumMod val="50000"/>
                  </a:schemeClr>
                </a:solidFill>
              </a:rPr>
              <a:t>con</a:t>
            </a:r>
            <a:r>
              <a:rPr lang="es-MX" sz="2800" dirty="0" smtClean="0">
                <a:solidFill>
                  <a:schemeClr val="accent1">
                    <a:lumMod val="50000"/>
                  </a:schemeClr>
                </a:solidFill>
              </a:rPr>
              <a:t> </a:t>
            </a:r>
            <a:r>
              <a:rPr lang="es-MX" sz="2800" b="1" dirty="0" smtClean="0">
                <a:solidFill>
                  <a:schemeClr val="accent1">
                    <a:lumMod val="50000"/>
                  </a:schemeClr>
                </a:solidFill>
              </a:rPr>
              <a:t>oración temática</a:t>
            </a:r>
            <a:r>
              <a:rPr lang="es-MX" sz="2400" b="1" dirty="0" smtClean="0">
                <a:solidFill>
                  <a:schemeClr val="accent1">
                    <a:lumMod val="50000"/>
                  </a:schemeClr>
                </a:solidFill>
              </a:rPr>
              <a:t>*</a:t>
            </a:r>
          </a:p>
        </p:txBody>
      </p:sp>
    </p:spTree>
    <p:extLst>
      <p:ext uri="{BB962C8B-B14F-4D97-AF65-F5344CB8AC3E}">
        <p14:creationId xmlns:p14="http://schemas.microsoft.com/office/powerpoint/2010/main" val="552941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1172632" y="836712"/>
            <a:ext cx="6798734" cy="1303867"/>
          </a:xfrm>
        </p:spPr>
        <p:txBody>
          <a:bodyPr>
            <a:normAutofit/>
          </a:bodyPr>
          <a:lstStyle/>
          <a:p>
            <a:pPr eaLnBrk="1" hangingPunct="1">
              <a:defRPr/>
            </a:pPr>
            <a:r>
              <a:rPr lang="es-MX" sz="2800" dirty="0" smtClean="0">
                <a:solidFill>
                  <a:schemeClr val="accent1">
                    <a:lumMod val="50000"/>
                  </a:schemeClr>
                </a:solidFill>
              </a:rPr>
              <a:t>Párrafo de enumeración</a:t>
            </a:r>
            <a:br>
              <a:rPr lang="es-MX" sz="2800" dirty="0" smtClean="0">
                <a:solidFill>
                  <a:schemeClr val="accent1">
                    <a:lumMod val="50000"/>
                  </a:schemeClr>
                </a:solidFill>
              </a:rPr>
            </a:br>
            <a:r>
              <a:rPr lang="es-MX" sz="2400" dirty="0" smtClean="0">
                <a:solidFill>
                  <a:schemeClr val="accent1">
                    <a:lumMod val="50000"/>
                  </a:schemeClr>
                </a:solidFill>
              </a:rPr>
              <a:t>(Ejemplo con frase-recuento)</a:t>
            </a:r>
          </a:p>
        </p:txBody>
      </p:sp>
      <p:sp>
        <p:nvSpPr>
          <p:cNvPr id="22531" name="Rectangle 3"/>
          <p:cNvSpPr>
            <a:spLocks noGrp="1" noChangeArrowheads="1"/>
          </p:cNvSpPr>
          <p:nvPr>
            <p:ph idx="1"/>
          </p:nvPr>
        </p:nvSpPr>
        <p:spPr>
          <a:xfrm>
            <a:off x="755576" y="2490135"/>
            <a:ext cx="7632848" cy="3444997"/>
          </a:xfrm>
        </p:spPr>
        <p:txBody>
          <a:bodyPr/>
          <a:lstStyle/>
          <a:p>
            <a:pPr indent="0" algn="just" eaLnBrk="1" hangingPunct="1">
              <a:buFont typeface="Wingdings" pitchFamily="2" charset="2"/>
              <a:buNone/>
              <a:defRPr/>
            </a:pPr>
            <a:r>
              <a:rPr lang="es-MX" dirty="0" smtClean="0"/>
              <a:t>La etiqueta del agua </a:t>
            </a:r>
            <a:r>
              <a:rPr lang="de-DE" dirty="0" smtClean="0"/>
              <a:t>Ricagua</a:t>
            </a:r>
            <a:r>
              <a:rPr lang="es-MX" dirty="0" smtClean="0"/>
              <a:t> incluye dos de los elementos más comunes utilizados en las campañas publicitarias: un sol que representa la vida, y un cuerpo femenino estilizado que recuerda la importancia y el placer de sentirse ligeros.</a:t>
            </a:r>
          </a:p>
        </p:txBody>
      </p:sp>
      <p:sp>
        <p:nvSpPr>
          <p:cNvPr id="22532" name="Text Box 4"/>
          <p:cNvSpPr txBox="1">
            <a:spLocks noChangeArrowheads="1"/>
          </p:cNvSpPr>
          <p:nvPr/>
        </p:nvSpPr>
        <p:spPr bwMode="auto">
          <a:xfrm>
            <a:off x="1042987" y="4212633"/>
            <a:ext cx="7058025" cy="1631216"/>
          </a:xfrm>
          <a:prstGeom prst="rect">
            <a:avLst/>
          </a:prstGeom>
          <a:noFill/>
          <a:ln w="9525">
            <a:noFill/>
            <a:miter lim="800000"/>
            <a:headEnd/>
            <a:tailEnd/>
          </a:ln>
        </p:spPr>
        <p:txBody>
          <a:bodyPr>
            <a:spAutoFit/>
          </a:bodyPr>
          <a:lstStyle/>
          <a:p>
            <a:pPr algn="ctr" eaLnBrk="1" hangingPunct="1">
              <a:spcBef>
                <a:spcPct val="50000"/>
              </a:spcBef>
            </a:pPr>
            <a:r>
              <a:rPr lang="es-MX" sz="2000" b="1" dirty="0">
                <a:solidFill>
                  <a:schemeClr val="accent1">
                    <a:lumMod val="50000"/>
                  </a:schemeClr>
                </a:solidFill>
                <a:latin typeface="+mn-lt"/>
              </a:rPr>
              <a:t>Frase recuento</a:t>
            </a:r>
            <a:r>
              <a:rPr lang="es-MX" sz="2000" dirty="0">
                <a:solidFill>
                  <a:schemeClr val="accent1">
                    <a:lumMod val="50000"/>
                  </a:schemeClr>
                </a:solidFill>
                <a:latin typeface="+mn-lt"/>
              </a:rPr>
              <a:t>: </a:t>
            </a:r>
            <a:r>
              <a:rPr lang="es-MX" sz="2000" dirty="0">
                <a:latin typeface="+mn-lt"/>
              </a:rPr>
              <a:t>La frase organizadora dice cuántos elementos la siguen o </a:t>
            </a:r>
            <a:r>
              <a:rPr lang="es-MX" sz="2000" dirty="0" smtClean="0">
                <a:latin typeface="+mn-lt"/>
              </a:rPr>
              <a:t>preceden.</a:t>
            </a:r>
          </a:p>
          <a:p>
            <a:pPr algn="just" eaLnBrk="1" hangingPunct="1">
              <a:spcBef>
                <a:spcPct val="50000"/>
              </a:spcBef>
            </a:pPr>
            <a:r>
              <a:rPr lang="es-MX" sz="2000" dirty="0" smtClean="0">
                <a:latin typeface="+mn-lt"/>
              </a:rPr>
              <a:t>    Frase organizadora: </a:t>
            </a:r>
            <a:r>
              <a:rPr lang="es-MX" sz="2000" dirty="0" smtClean="0">
                <a:latin typeface="+mn-lt"/>
              </a:rPr>
              <a:t>___________________________________</a:t>
            </a:r>
            <a:endParaRPr lang="es-MX" sz="2000" dirty="0">
              <a:latin typeface="+mn-lt"/>
            </a:endParaRPr>
          </a:p>
          <a:p>
            <a:pPr algn="just" eaLnBrk="1" hangingPunct="1">
              <a:spcBef>
                <a:spcPct val="50000"/>
              </a:spcBef>
            </a:pPr>
            <a:r>
              <a:rPr lang="es-MX" sz="2000" dirty="0" smtClean="0">
                <a:latin typeface="+mn-lt"/>
              </a:rPr>
              <a:t>   1</a:t>
            </a:r>
            <a:r>
              <a:rPr lang="es-MX" sz="2000" dirty="0" smtClean="0">
                <a:latin typeface="+mn-lt"/>
              </a:rPr>
              <a:t>.________________  </a:t>
            </a:r>
            <a:r>
              <a:rPr lang="es-MX" sz="2000" dirty="0" smtClean="0">
                <a:latin typeface="+mn-lt"/>
              </a:rPr>
              <a:t>2</a:t>
            </a:r>
            <a:r>
              <a:rPr lang="es-MX" sz="2000" dirty="0" smtClean="0">
                <a:latin typeface="+mn-lt"/>
              </a:rPr>
              <a:t>._______________</a:t>
            </a:r>
            <a:endParaRPr lang="es-MX" sz="20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solidFill>
                  <a:schemeClr val="accent1">
                    <a:lumMod val="50000"/>
                  </a:schemeClr>
                </a:solidFill>
              </a:rPr>
              <a:t>Párrafo</a:t>
            </a:r>
            <a:r>
              <a:rPr lang="es-MX" dirty="0" smtClean="0"/>
              <a:t> </a:t>
            </a:r>
            <a:endParaRPr lang="es-ES" dirty="0" smtClean="0"/>
          </a:p>
        </p:txBody>
      </p:sp>
      <p:sp>
        <p:nvSpPr>
          <p:cNvPr id="52227" name="Rectangle 3"/>
          <p:cNvSpPr>
            <a:spLocks noGrp="1" noChangeArrowheads="1"/>
          </p:cNvSpPr>
          <p:nvPr>
            <p:ph idx="1"/>
          </p:nvPr>
        </p:nvSpPr>
        <p:spPr>
          <a:xfrm>
            <a:off x="971600" y="2492896"/>
            <a:ext cx="7004000" cy="3444997"/>
          </a:xfrm>
        </p:spPr>
        <p:txBody>
          <a:bodyPr/>
          <a:lstStyle/>
          <a:p>
            <a:pPr algn="just" eaLnBrk="1" hangingPunct="1">
              <a:defRPr/>
            </a:pPr>
            <a:r>
              <a:rPr lang="es-MX" dirty="0" smtClean="0"/>
              <a:t>Es cada una de las divisiones de un texto que informa de manera completa un tema o asunto. </a:t>
            </a:r>
          </a:p>
          <a:p>
            <a:pPr algn="just">
              <a:defRPr/>
            </a:pPr>
            <a:r>
              <a:rPr lang="es-ES_tradnl" altLang="es-CO" dirty="0"/>
              <a:t>Los párrafos son como las pilastras de una casa</a:t>
            </a:r>
            <a:r>
              <a:rPr lang="es-ES_tradnl" altLang="es-CO" dirty="0" smtClean="0"/>
              <a:t>: </a:t>
            </a:r>
            <a:r>
              <a:rPr lang="es-ES_tradnl" altLang="es-CO" dirty="0"/>
              <a:t>son la estructura de una </a:t>
            </a:r>
            <a:r>
              <a:rPr lang="es-ES_tradnl" altLang="es-CO" dirty="0" smtClean="0"/>
              <a:t>construcción.</a:t>
            </a:r>
          </a:p>
          <a:p>
            <a:pPr algn="just">
              <a:defRPr/>
            </a:pPr>
            <a:r>
              <a:rPr lang="es-CO" dirty="0"/>
              <a:t>Un texto está formado por tantos párrafos como ideas </a:t>
            </a:r>
            <a:r>
              <a:rPr lang="es-CO" dirty="0" smtClean="0"/>
              <a:t>posee o desarrolla.</a:t>
            </a: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a:bodyPr>
          <a:lstStyle/>
          <a:p>
            <a:pPr marL="72000" indent="0" algn="just">
              <a:buNone/>
              <a:defRPr/>
            </a:pPr>
            <a:endParaRPr lang="es-CO" sz="2800" dirty="0" smtClean="0"/>
          </a:p>
          <a:p>
            <a:pPr marL="72000" indent="0" algn="just">
              <a:buNone/>
              <a:defRPr/>
            </a:pPr>
            <a:endParaRPr lang="es-CO" b="1" dirty="0" smtClean="0"/>
          </a:p>
          <a:p>
            <a:pPr marL="144000" indent="0" algn="just">
              <a:spcBef>
                <a:spcPts val="1200"/>
              </a:spcBef>
              <a:buNone/>
              <a:defRPr/>
            </a:pPr>
            <a:r>
              <a:rPr lang="es-CO" i="1" dirty="0"/>
              <a:t>Las opiniones contra el humo llegan de muchos lugares; por ejemplo, de la Iglesia y de la Comunidad Europea (CEE). </a:t>
            </a:r>
            <a:r>
              <a:rPr lang="es-CO" dirty="0"/>
              <a:t>El obispo de Segovia, que anteriormente había criticado los celulares, ha arremetido ahora contra el vicio del cigarrillo: “Quien fuma peca contra sí mismo y contra los demás”. Por su parte la Comisión de la CEE ha preparado un proyecto de resolución que prevé la prohibición absoluta de publicidad, tanto directa como indirecta, de los productos derivados del tabaco.</a:t>
            </a:r>
          </a:p>
          <a:p>
            <a:pPr marL="72000" indent="0" algn="just">
              <a:buNone/>
              <a:defRPr/>
            </a:pPr>
            <a:endParaRPr lang="es-CO" dirty="0" smtClean="0"/>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
        <p:nvSpPr>
          <p:cNvPr id="4" name="Rectangle 2"/>
          <p:cNvSpPr txBox="1">
            <a:spLocks noRot="1" noChangeArrowheads="1"/>
          </p:cNvSpPr>
          <p:nvPr/>
        </p:nvSpPr>
        <p:spPr>
          <a:xfrm>
            <a:off x="1172632" y="352832"/>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MX" sz="2800" dirty="0" smtClean="0">
                <a:solidFill>
                  <a:schemeClr val="accent1">
                    <a:lumMod val="50000"/>
                  </a:schemeClr>
                </a:solidFill>
              </a:rPr>
              <a:t>Párrafo de enumeración</a:t>
            </a:r>
          </a:p>
          <a:p>
            <a:pPr fontAlgn="auto">
              <a:spcAft>
                <a:spcPts val="0"/>
              </a:spcAft>
              <a:defRPr/>
            </a:pPr>
            <a:r>
              <a:rPr lang="es-MX" sz="2400" dirty="0" smtClean="0">
                <a:solidFill>
                  <a:schemeClr val="accent1">
                    <a:lumMod val="50000"/>
                  </a:schemeClr>
                </a:solidFill>
              </a:rPr>
              <a:t>(Ejemplo con frase-síntesis)</a:t>
            </a:r>
          </a:p>
        </p:txBody>
      </p:sp>
      <p:sp>
        <p:nvSpPr>
          <p:cNvPr id="5" name="Text Box 5"/>
          <p:cNvSpPr txBox="1">
            <a:spLocks noChangeArrowheads="1"/>
          </p:cNvSpPr>
          <p:nvPr/>
        </p:nvSpPr>
        <p:spPr bwMode="auto">
          <a:xfrm>
            <a:off x="755576" y="4797152"/>
            <a:ext cx="7848871" cy="1477328"/>
          </a:xfrm>
          <a:prstGeom prst="rect">
            <a:avLst/>
          </a:prstGeom>
          <a:noFill/>
          <a:ln w="9525">
            <a:noFill/>
            <a:miter lim="800000"/>
            <a:headEnd/>
            <a:tailEnd/>
          </a:ln>
        </p:spPr>
        <p:txBody>
          <a:bodyPr wrap="square">
            <a:spAutoFit/>
          </a:bodyPr>
          <a:lstStyle/>
          <a:p>
            <a:pPr algn="just" eaLnBrk="1" hangingPunct="1">
              <a:spcBef>
                <a:spcPct val="50000"/>
              </a:spcBef>
            </a:pPr>
            <a:r>
              <a:rPr lang="es-MX" b="1" dirty="0">
                <a:solidFill>
                  <a:schemeClr val="accent1">
                    <a:lumMod val="50000"/>
                  </a:schemeClr>
                </a:solidFill>
                <a:latin typeface="+mn-lt"/>
              </a:rPr>
              <a:t>Frase síntesis</a:t>
            </a:r>
            <a:r>
              <a:rPr lang="es-MX" dirty="0">
                <a:solidFill>
                  <a:schemeClr val="accent1">
                    <a:lumMod val="50000"/>
                  </a:schemeClr>
                </a:solidFill>
                <a:latin typeface="+mn-lt"/>
              </a:rPr>
              <a:t>:</a:t>
            </a:r>
            <a:r>
              <a:rPr lang="es-MX" dirty="0">
                <a:latin typeface="+mn-lt"/>
              </a:rPr>
              <a:t> La frase organizadora anticipa los contenidos de una lista, presentando cada elemento de una forma </a:t>
            </a:r>
            <a:r>
              <a:rPr lang="es-MX" dirty="0" smtClean="0">
                <a:latin typeface="+mn-lt"/>
              </a:rPr>
              <a:t>breve.</a:t>
            </a:r>
          </a:p>
          <a:p>
            <a:pPr eaLnBrk="1" hangingPunct="1">
              <a:spcBef>
                <a:spcPct val="50000"/>
              </a:spcBef>
            </a:pPr>
            <a:r>
              <a:rPr lang="es-MX" dirty="0" smtClean="0">
                <a:latin typeface="+mn-lt"/>
              </a:rPr>
              <a:t>Frase organizadora</a:t>
            </a:r>
            <a:r>
              <a:rPr lang="es-MX" dirty="0" smtClean="0">
                <a:latin typeface="+mn-lt"/>
              </a:rPr>
              <a:t>:________________________________________________. </a:t>
            </a:r>
            <a:endParaRPr lang="es-MX" dirty="0" smtClean="0">
              <a:latin typeface="+mn-lt"/>
            </a:endParaRPr>
          </a:p>
          <a:p>
            <a:pPr eaLnBrk="1" hangingPunct="1">
              <a:spcBef>
                <a:spcPct val="50000"/>
              </a:spcBef>
            </a:pPr>
            <a:r>
              <a:rPr lang="es-MX" dirty="0" smtClean="0">
                <a:latin typeface="+mn-lt"/>
              </a:rPr>
              <a:t>1</a:t>
            </a:r>
            <a:r>
              <a:rPr lang="es-MX" dirty="0" smtClean="0">
                <a:latin typeface="+mn-lt"/>
              </a:rPr>
              <a:t>._____________________  </a:t>
            </a:r>
            <a:r>
              <a:rPr lang="es-MX" dirty="0">
                <a:latin typeface="+mn-lt"/>
              </a:rPr>
              <a:t>2</a:t>
            </a:r>
            <a:r>
              <a:rPr lang="es-MX" dirty="0" smtClean="0">
                <a:latin typeface="+mn-lt"/>
              </a:rPr>
              <a:t>.___________________ </a:t>
            </a:r>
            <a:r>
              <a:rPr lang="es-MX" dirty="0" smtClean="0">
                <a:latin typeface="+mn-lt"/>
              </a:rPr>
              <a:t>3. _________________.</a:t>
            </a:r>
            <a:endParaRPr lang="es-MX" dirty="0">
              <a:latin typeface="+mn-lt"/>
            </a:endParaRPr>
          </a:p>
        </p:txBody>
      </p:sp>
    </p:spTree>
    <p:extLst>
      <p:ext uri="{BB962C8B-B14F-4D97-AF65-F5344CB8AC3E}">
        <p14:creationId xmlns:p14="http://schemas.microsoft.com/office/powerpoint/2010/main" val="1364783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a:bodyPr>
          <a:lstStyle/>
          <a:p>
            <a:pPr marL="72000" indent="0" algn="just">
              <a:buNone/>
              <a:defRPr/>
            </a:pPr>
            <a:endParaRPr lang="es-CO" sz="2800" dirty="0" smtClean="0"/>
          </a:p>
          <a:p>
            <a:pPr marL="72000" indent="0" algn="just">
              <a:buNone/>
              <a:defRPr/>
            </a:pPr>
            <a:endParaRPr lang="es-CO" b="1" dirty="0" smtClean="0"/>
          </a:p>
          <a:p>
            <a:pPr marL="144000" indent="0" algn="just">
              <a:spcBef>
                <a:spcPts val="2400"/>
              </a:spcBef>
              <a:buNone/>
              <a:defRPr/>
            </a:pPr>
            <a:r>
              <a:rPr lang="es-CO" dirty="0" smtClean="0"/>
              <a:t>Dieciocho </a:t>
            </a:r>
            <a:r>
              <a:rPr lang="es-CO" dirty="0"/>
              <a:t>millones a Guadalupe, en México; cinco a Lourdes, en Francia; cuatro a Fátima, en Portugal; más de tres millones a Loreto, en Italia; en Estados Unidos, dos millones y medio a Belleville, en Illinois. El mundo está lleno de santuarios marianos, y cada año acude a ellos un flujo interminable de peregrinos.</a:t>
            </a:r>
          </a:p>
          <a:p>
            <a:pPr marL="144000" indent="0" algn="just">
              <a:buNone/>
              <a:defRPr/>
            </a:pPr>
            <a:endParaRPr lang="es-CO" dirty="0" smtClean="0"/>
          </a:p>
          <a:p>
            <a:pPr marL="72000" indent="0" algn="just">
              <a:buNone/>
              <a:defRPr/>
            </a:pPr>
            <a:endParaRPr lang="es-CO" dirty="0" smtClean="0"/>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
        <p:nvSpPr>
          <p:cNvPr id="4" name="Rectangle 2"/>
          <p:cNvSpPr txBox="1">
            <a:spLocks noRot="1" noChangeArrowheads="1"/>
          </p:cNvSpPr>
          <p:nvPr/>
        </p:nvSpPr>
        <p:spPr>
          <a:xfrm>
            <a:off x="1176866" y="525990"/>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MX" sz="2800" dirty="0" smtClean="0">
                <a:solidFill>
                  <a:schemeClr val="accent1">
                    <a:lumMod val="50000"/>
                  </a:schemeClr>
                </a:solidFill>
              </a:rPr>
              <a:t>Párrafo de enumeración </a:t>
            </a:r>
          </a:p>
          <a:p>
            <a:pPr fontAlgn="auto">
              <a:spcAft>
                <a:spcPts val="0"/>
              </a:spcAft>
              <a:defRPr/>
            </a:pPr>
            <a:r>
              <a:rPr lang="es-MX" sz="2400" dirty="0" smtClean="0">
                <a:solidFill>
                  <a:schemeClr val="accent1">
                    <a:lumMod val="50000"/>
                  </a:schemeClr>
                </a:solidFill>
              </a:rPr>
              <a:t>(Ejemplo con frase-encuadramiento)</a:t>
            </a:r>
          </a:p>
        </p:txBody>
      </p:sp>
      <p:sp>
        <p:nvSpPr>
          <p:cNvPr id="5" name="Text Box 5"/>
          <p:cNvSpPr txBox="1">
            <a:spLocks noChangeArrowheads="1"/>
          </p:cNvSpPr>
          <p:nvPr/>
        </p:nvSpPr>
        <p:spPr bwMode="auto">
          <a:xfrm>
            <a:off x="719931" y="4077072"/>
            <a:ext cx="7704137" cy="1754326"/>
          </a:xfrm>
          <a:prstGeom prst="rect">
            <a:avLst/>
          </a:prstGeom>
          <a:noFill/>
          <a:ln w="9525">
            <a:noFill/>
            <a:miter lim="800000"/>
            <a:headEnd/>
            <a:tailEnd/>
          </a:ln>
        </p:spPr>
        <p:txBody>
          <a:bodyPr>
            <a:spAutoFit/>
          </a:bodyPr>
          <a:lstStyle/>
          <a:p>
            <a:pPr algn="just" eaLnBrk="1" hangingPunct="1">
              <a:spcBef>
                <a:spcPct val="50000"/>
              </a:spcBef>
            </a:pPr>
            <a:r>
              <a:rPr lang="es-CO" b="1" dirty="0">
                <a:solidFill>
                  <a:schemeClr val="accent1">
                    <a:lumMod val="50000"/>
                  </a:schemeClr>
                </a:solidFill>
                <a:latin typeface="+mn-lt"/>
              </a:rPr>
              <a:t>Frase de encuadramiento</a:t>
            </a:r>
            <a:r>
              <a:rPr lang="es-CO" dirty="0">
                <a:solidFill>
                  <a:schemeClr val="accent1">
                    <a:lumMod val="50000"/>
                  </a:schemeClr>
                </a:solidFill>
                <a:latin typeface="+mn-lt"/>
              </a:rPr>
              <a:t>:</a:t>
            </a:r>
            <a:r>
              <a:rPr lang="es-CO" dirty="0">
                <a:latin typeface="+mn-lt"/>
              </a:rPr>
              <a:t> La frase organizadora permite intuir que seguirá una lista, o bien sintetiza la lista que la precede, pero no presenta un número que la resuma, ni pasa revista a cada uno de sus elementos.               </a:t>
            </a:r>
          </a:p>
          <a:p>
            <a:pPr eaLnBrk="1" hangingPunct="1">
              <a:spcBef>
                <a:spcPct val="50000"/>
              </a:spcBef>
            </a:pPr>
            <a:r>
              <a:rPr lang="es-CO" dirty="0">
                <a:latin typeface="+mn-lt"/>
              </a:rPr>
              <a:t> Frase organizadora: </a:t>
            </a:r>
            <a:r>
              <a:rPr lang="es-CO" dirty="0" smtClean="0">
                <a:latin typeface="+mn-lt"/>
              </a:rPr>
              <a:t>_____________________________________________.</a:t>
            </a:r>
            <a:endParaRPr lang="es-CO" dirty="0">
              <a:latin typeface="+mn-lt"/>
            </a:endParaRPr>
          </a:p>
          <a:p>
            <a:pPr eaLnBrk="1" hangingPunct="1">
              <a:spcBef>
                <a:spcPct val="50000"/>
              </a:spcBef>
            </a:pPr>
            <a:r>
              <a:rPr lang="es-CO" dirty="0" smtClean="0">
                <a:latin typeface="+mn-lt"/>
              </a:rPr>
              <a:t> 1.___________  </a:t>
            </a:r>
            <a:r>
              <a:rPr lang="es-CO" dirty="0">
                <a:latin typeface="+mn-lt"/>
              </a:rPr>
              <a:t>2</a:t>
            </a:r>
            <a:r>
              <a:rPr lang="es-CO" dirty="0" smtClean="0">
                <a:latin typeface="+mn-lt"/>
              </a:rPr>
              <a:t>.__________ </a:t>
            </a:r>
            <a:r>
              <a:rPr lang="es-CO" dirty="0">
                <a:latin typeface="+mn-lt"/>
              </a:rPr>
              <a:t>3</a:t>
            </a:r>
            <a:r>
              <a:rPr lang="es-CO" dirty="0" smtClean="0">
                <a:latin typeface="+mn-lt"/>
              </a:rPr>
              <a:t>.___________  </a:t>
            </a:r>
            <a:r>
              <a:rPr lang="es-CO" dirty="0">
                <a:latin typeface="+mn-lt"/>
              </a:rPr>
              <a:t>4</a:t>
            </a:r>
            <a:r>
              <a:rPr lang="es-CO" dirty="0" smtClean="0">
                <a:latin typeface="+mn-lt"/>
              </a:rPr>
              <a:t>.___________  </a:t>
            </a:r>
            <a:r>
              <a:rPr lang="es-CO" dirty="0">
                <a:latin typeface="+mn-lt"/>
              </a:rPr>
              <a:t>5</a:t>
            </a:r>
            <a:r>
              <a:rPr lang="es-CO" dirty="0" smtClean="0">
                <a:latin typeface="+mn-lt"/>
              </a:rPr>
              <a:t>.___________.</a:t>
            </a:r>
            <a:endParaRPr lang="es-CO" dirty="0">
              <a:latin typeface="+mn-lt"/>
            </a:endParaRPr>
          </a:p>
        </p:txBody>
      </p:sp>
    </p:spTree>
    <p:extLst>
      <p:ext uri="{BB962C8B-B14F-4D97-AF65-F5344CB8AC3E}">
        <p14:creationId xmlns:p14="http://schemas.microsoft.com/office/powerpoint/2010/main" val="1642244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defRPr/>
            </a:pPr>
            <a:r>
              <a:rPr lang="es-MX" dirty="0" smtClean="0">
                <a:solidFill>
                  <a:schemeClr val="accent1">
                    <a:lumMod val="50000"/>
                  </a:schemeClr>
                </a:solidFill>
              </a:rPr>
              <a:t>Párrafo de secuencia</a:t>
            </a:r>
          </a:p>
        </p:txBody>
      </p:sp>
      <p:sp>
        <p:nvSpPr>
          <p:cNvPr id="25603" name="Rectangle 3"/>
          <p:cNvSpPr>
            <a:spLocks noGrp="1" noChangeArrowheads="1"/>
          </p:cNvSpPr>
          <p:nvPr>
            <p:ph idx="1"/>
          </p:nvPr>
        </p:nvSpPr>
        <p:spPr/>
        <p:txBody>
          <a:bodyPr/>
          <a:lstStyle/>
          <a:p>
            <a:pPr algn="just" eaLnBrk="1" hangingPunct="1">
              <a:defRPr/>
            </a:pPr>
            <a:endParaRPr lang="es-MX" dirty="0" smtClean="0"/>
          </a:p>
          <a:p>
            <a:pPr algn="just" eaLnBrk="1" hangingPunct="1">
              <a:defRPr/>
            </a:pPr>
            <a:r>
              <a:rPr lang="es-MX" dirty="0" smtClean="0"/>
              <a:t>Es un caso particular del párrafo de enumeración: los elementos se presentan por separado, pero además se ordenan según un criterio explícito, por ejemplo cronológico.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a:bodyPr>
          <a:lstStyle/>
          <a:p>
            <a:pPr marL="72000" indent="0" algn="just">
              <a:buNone/>
              <a:defRPr/>
            </a:pPr>
            <a:endParaRPr lang="es-CO" sz="2800" dirty="0" smtClean="0"/>
          </a:p>
          <a:p>
            <a:pPr marL="144000" indent="0" algn="just">
              <a:buNone/>
              <a:defRPr/>
            </a:pPr>
            <a:r>
              <a:rPr lang="es-CO" dirty="0" smtClean="0"/>
              <a:t>Ejemplo</a:t>
            </a:r>
            <a:r>
              <a:rPr lang="es-CO" dirty="0"/>
              <a:t>: Cómo estacionar un automóvil en la Ciudad de México.</a:t>
            </a:r>
          </a:p>
          <a:p>
            <a:pPr marL="144000" indent="0" algn="just">
              <a:buNone/>
              <a:defRPr/>
            </a:pPr>
            <a:r>
              <a:rPr lang="es-CO" dirty="0" smtClean="0"/>
              <a:t>Primero que </a:t>
            </a:r>
            <a:r>
              <a:rPr lang="es-CO" dirty="0"/>
              <a:t>todo, </a:t>
            </a:r>
            <a:r>
              <a:rPr lang="es-CO" dirty="0" smtClean="0"/>
              <a:t>se debe estacionar </a:t>
            </a:r>
            <a:r>
              <a:rPr lang="es-CO" dirty="0"/>
              <a:t>el automóvil en uno de los espacios señalados, entre </a:t>
            </a:r>
            <a:r>
              <a:rPr lang="es-CO" dirty="0" smtClean="0"/>
              <a:t>dos </a:t>
            </a:r>
            <a:r>
              <a:rPr lang="es-CO" dirty="0"/>
              <a:t>líneas amarillas sobre el pavimento</a:t>
            </a:r>
            <a:r>
              <a:rPr lang="es-CO" dirty="0" smtClean="0"/>
              <a:t>. A continuación, debe ubicar el </a:t>
            </a:r>
            <a:r>
              <a:rPr lang="es-CO" dirty="0"/>
              <a:t>parquímetro </a:t>
            </a:r>
            <a:r>
              <a:rPr lang="es-CO" dirty="0" smtClean="0"/>
              <a:t>y seguir las siguientes instrucciones:</a:t>
            </a:r>
            <a:endParaRPr lang="es-CO" dirty="0"/>
          </a:p>
          <a:p>
            <a:pPr marL="421200" indent="-216000" algn="just">
              <a:buFont typeface="+mj-lt"/>
              <a:buAutoNum type="alphaLcPeriod"/>
              <a:defRPr/>
            </a:pPr>
            <a:r>
              <a:rPr lang="es-CO" dirty="0"/>
              <a:t>	</a:t>
            </a:r>
            <a:r>
              <a:rPr lang="es-CO" dirty="0" smtClean="0"/>
              <a:t>Insertar </a:t>
            </a:r>
            <a:r>
              <a:rPr lang="es-CO" dirty="0"/>
              <a:t>por la ranura </a:t>
            </a:r>
            <a:r>
              <a:rPr lang="es-CO" dirty="0" smtClean="0"/>
              <a:t>la </a:t>
            </a:r>
            <a:r>
              <a:rPr lang="es-CO" dirty="0"/>
              <a:t>cantidad de dinero correspondiente al tiempo elegido, como se indica en la pantalla del parquímetro</a:t>
            </a:r>
            <a:r>
              <a:rPr lang="es-CO" dirty="0" smtClean="0"/>
              <a:t>.</a:t>
            </a:r>
          </a:p>
          <a:p>
            <a:pPr marL="421200" indent="-252000" algn="just">
              <a:buFont typeface="+mj-lt"/>
              <a:buAutoNum type="alphaLcPeriod"/>
              <a:defRPr/>
            </a:pPr>
            <a:r>
              <a:rPr lang="es-CO" dirty="0"/>
              <a:t> </a:t>
            </a:r>
            <a:r>
              <a:rPr lang="es-CO" dirty="0" smtClean="0"/>
              <a:t>Apretar </a:t>
            </a:r>
            <a:r>
              <a:rPr lang="es-CO" dirty="0"/>
              <a:t>el botón o girar la manivela para que comience a correr </a:t>
            </a:r>
            <a:r>
              <a:rPr lang="es-CO" dirty="0" smtClean="0"/>
              <a:t> el tiempo.</a:t>
            </a:r>
            <a:endParaRPr lang="es-CO" dirty="0"/>
          </a:p>
          <a:p>
            <a:pPr marL="144000" indent="0" algn="just">
              <a:buNone/>
              <a:defRPr/>
            </a:pPr>
            <a:endParaRPr lang="es-CO" dirty="0" smtClean="0"/>
          </a:p>
          <a:p>
            <a:pPr marL="72000" indent="0" algn="just">
              <a:buNone/>
              <a:defRPr/>
            </a:pPr>
            <a:endParaRPr lang="es-CO" dirty="0" smtClean="0"/>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
        <p:nvSpPr>
          <p:cNvPr id="4" name="Rectangle 2"/>
          <p:cNvSpPr txBox="1">
            <a:spLocks noRot="1" noChangeArrowheads="1"/>
          </p:cNvSpPr>
          <p:nvPr/>
        </p:nvSpPr>
        <p:spPr>
          <a:xfrm>
            <a:off x="1280285" y="249726"/>
            <a:ext cx="6798734" cy="109104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MX" sz="3200" dirty="0" smtClean="0">
                <a:solidFill>
                  <a:schemeClr val="accent1">
                    <a:lumMod val="50000"/>
                  </a:schemeClr>
                </a:solidFill>
              </a:rPr>
              <a:t>Párrafo de secuencia</a:t>
            </a:r>
          </a:p>
        </p:txBody>
      </p:sp>
      <p:sp>
        <p:nvSpPr>
          <p:cNvPr id="6" name="Text Box 5"/>
          <p:cNvSpPr txBox="1">
            <a:spLocks noChangeArrowheads="1"/>
          </p:cNvSpPr>
          <p:nvPr/>
        </p:nvSpPr>
        <p:spPr bwMode="auto">
          <a:xfrm>
            <a:off x="827583" y="5157192"/>
            <a:ext cx="7704137" cy="784830"/>
          </a:xfrm>
          <a:prstGeom prst="rect">
            <a:avLst/>
          </a:prstGeom>
          <a:noFill/>
          <a:ln w="9525">
            <a:noFill/>
            <a:miter lim="800000"/>
            <a:headEnd/>
            <a:tailEnd/>
          </a:ln>
        </p:spPr>
        <p:txBody>
          <a:bodyPr>
            <a:spAutoFit/>
          </a:bodyPr>
          <a:lstStyle/>
          <a:p>
            <a:pPr eaLnBrk="1" hangingPunct="1">
              <a:spcBef>
                <a:spcPct val="50000"/>
              </a:spcBef>
            </a:pPr>
            <a:r>
              <a:rPr lang="es-MX" cap="small" dirty="0" smtClean="0">
                <a:solidFill>
                  <a:schemeClr val="accent1">
                    <a:lumMod val="50000"/>
                  </a:schemeClr>
                </a:solidFill>
                <a:latin typeface="+mn-lt"/>
              </a:rPr>
              <a:t>procedimiento</a:t>
            </a:r>
            <a:r>
              <a:rPr lang="es-MX" dirty="0" smtClean="0">
                <a:solidFill>
                  <a:schemeClr val="accent1">
                    <a:lumMod val="50000"/>
                  </a:schemeClr>
                </a:solidFill>
                <a:latin typeface="+mn-lt"/>
              </a:rPr>
              <a:t>:</a:t>
            </a:r>
            <a:r>
              <a:rPr lang="es-MX" dirty="0" smtClean="0">
                <a:latin typeface="+mn-lt"/>
              </a:rPr>
              <a:t> ______________________________________________. </a:t>
            </a:r>
          </a:p>
          <a:p>
            <a:pPr eaLnBrk="1" hangingPunct="1">
              <a:spcBef>
                <a:spcPct val="50000"/>
              </a:spcBef>
            </a:pPr>
            <a:r>
              <a:rPr lang="es-MX" cap="small" dirty="0" smtClean="0">
                <a:solidFill>
                  <a:schemeClr val="accent1">
                    <a:lumMod val="50000"/>
                  </a:schemeClr>
                </a:solidFill>
                <a:latin typeface="+mn-lt"/>
              </a:rPr>
              <a:t>fases principales</a:t>
            </a:r>
            <a:r>
              <a:rPr lang="es-MX" dirty="0" smtClean="0">
                <a:solidFill>
                  <a:schemeClr val="accent1">
                    <a:lumMod val="50000"/>
                  </a:schemeClr>
                </a:solidFill>
                <a:latin typeface="+mn-lt"/>
              </a:rPr>
              <a:t>:</a:t>
            </a:r>
            <a:r>
              <a:rPr lang="es-MX" dirty="0" smtClean="0">
                <a:latin typeface="+mn-lt"/>
              </a:rPr>
              <a:t> 1.____________  </a:t>
            </a:r>
            <a:r>
              <a:rPr lang="es-MX" dirty="0">
                <a:latin typeface="+mn-lt"/>
              </a:rPr>
              <a:t>2</a:t>
            </a:r>
            <a:r>
              <a:rPr lang="es-MX" dirty="0" smtClean="0">
                <a:latin typeface="+mn-lt"/>
              </a:rPr>
              <a:t>._____________ 3. _____________.</a:t>
            </a:r>
            <a:endParaRPr lang="es-MX" dirty="0">
              <a:latin typeface="+mn-lt"/>
            </a:endParaRPr>
          </a:p>
        </p:txBody>
      </p:sp>
    </p:spTree>
    <p:extLst>
      <p:ext uri="{BB962C8B-B14F-4D97-AF65-F5344CB8AC3E}">
        <p14:creationId xmlns:p14="http://schemas.microsoft.com/office/powerpoint/2010/main" val="83188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defRPr/>
            </a:pPr>
            <a:r>
              <a:rPr lang="es-MX" dirty="0" smtClean="0">
                <a:solidFill>
                  <a:schemeClr val="accent1">
                    <a:lumMod val="50000"/>
                  </a:schemeClr>
                </a:solidFill>
              </a:rPr>
              <a:t>Párrafo de causa/efecto</a:t>
            </a:r>
          </a:p>
        </p:txBody>
      </p:sp>
      <p:sp>
        <p:nvSpPr>
          <p:cNvPr id="45059" name="Rectangle 3"/>
          <p:cNvSpPr>
            <a:spLocks noGrp="1" noChangeArrowheads="1"/>
          </p:cNvSpPr>
          <p:nvPr>
            <p:ph idx="1"/>
          </p:nvPr>
        </p:nvSpPr>
        <p:spPr>
          <a:xfrm>
            <a:off x="971600" y="2490135"/>
            <a:ext cx="7272808" cy="3444997"/>
          </a:xfrm>
        </p:spPr>
        <p:txBody>
          <a:bodyPr/>
          <a:lstStyle/>
          <a:p>
            <a:pPr algn="just" eaLnBrk="1" hangingPunct="1">
              <a:defRPr/>
            </a:pPr>
            <a:r>
              <a:rPr lang="es-MX" dirty="0" smtClean="0"/>
              <a:t>Presenta un acontecimiento o una situación seguidos por las razones que los han causado. El párrafo de causa/efecto se encuentra normalmente en textos argumentativos.</a:t>
            </a:r>
          </a:p>
          <a:p>
            <a:pPr algn="just" eaLnBrk="1" hangingPunct="1">
              <a:defRPr/>
            </a:pPr>
            <a:r>
              <a:rPr lang="es-MX" dirty="0" smtClean="0"/>
              <a:t>En este tipo de párrafo se contraponen frases, períodos o apartados que presentan una relación de causa/efecto. La descripción de la causa </a:t>
            </a:r>
            <a:r>
              <a:rPr lang="es-MX" dirty="0" smtClean="0"/>
              <a:t>puede anteceder </a:t>
            </a:r>
            <a:r>
              <a:rPr lang="es-MX" dirty="0" smtClean="0"/>
              <a:t>o </a:t>
            </a:r>
            <a:r>
              <a:rPr lang="es-MX" dirty="0" smtClean="0"/>
              <a:t>seguir </a:t>
            </a:r>
            <a:r>
              <a:rPr lang="es-MX" dirty="0" smtClean="0"/>
              <a:t>a la del </a:t>
            </a:r>
            <a:r>
              <a:rPr lang="es-MX" dirty="0" smtClean="0"/>
              <a:t>efecto.</a:t>
            </a:r>
            <a:endParaRPr lang="es-MX"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normAutofit/>
          </a:bodyPr>
          <a:lstStyle/>
          <a:p>
            <a:pPr eaLnBrk="1" hangingPunct="1">
              <a:defRPr/>
            </a:pPr>
            <a:r>
              <a:rPr lang="es-MX" sz="3600" dirty="0" smtClean="0">
                <a:solidFill>
                  <a:schemeClr val="accent1">
                    <a:lumMod val="50000"/>
                  </a:schemeClr>
                </a:solidFill>
              </a:rPr>
              <a:t>Párrafo de causa/efecto</a:t>
            </a:r>
            <a:r>
              <a:rPr lang="es-MX" dirty="0" smtClean="0">
                <a:solidFill>
                  <a:schemeClr val="accent1">
                    <a:lumMod val="50000"/>
                  </a:schemeClr>
                </a:solidFill>
              </a:rPr>
              <a:t/>
            </a:r>
            <a:br>
              <a:rPr lang="es-MX" dirty="0" smtClean="0">
                <a:solidFill>
                  <a:schemeClr val="accent1">
                    <a:lumMod val="50000"/>
                  </a:schemeClr>
                </a:solidFill>
              </a:rPr>
            </a:br>
            <a:r>
              <a:rPr lang="es-MX" sz="3200" dirty="0" smtClean="0">
                <a:solidFill>
                  <a:schemeClr val="accent1">
                    <a:lumMod val="50000"/>
                  </a:schemeClr>
                </a:solidFill>
              </a:rPr>
              <a:t>Esquema compositivo</a:t>
            </a:r>
          </a:p>
        </p:txBody>
      </p:sp>
      <p:sp>
        <p:nvSpPr>
          <p:cNvPr id="46083" name="Rectangle 3"/>
          <p:cNvSpPr>
            <a:spLocks noGrp="1" noChangeArrowheads="1"/>
          </p:cNvSpPr>
          <p:nvPr>
            <p:ph idx="1"/>
          </p:nvPr>
        </p:nvSpPr>
        <p:spPr/>
        <p:txBody>
          <a:bodyPr>
            <a:normAutofit fontScale="92500"/>
          </a:bodyPr>
          <a:lstStyle/>
          <a:p>
            <a:pPr eaLnBrk="1" hangingPunct="1">
              <a:lnSpc>
                <a:spcPct val="90000"/>
              </a:lnSpc>
              <a:buFont typeface="Wingdings" pitchFamily="2" charset="2"/>
              <a:buNone/>
              <a:defRPr/>
            </a:pPr>
            <a:r>
              <a:rPr lang="es-MX" b="1" dirty="0" smtClean="0">
                <a:solidFill>
                  <a:schemeClr val="accent1">
                    <a:lumMod val="50000"/>
                  </a:schemeClr>
                </a:solidFill>
              </a:rPr>
              <a:t>Causas:</a:t>
            </a:r>
            <a:r>
              <a:rPr lang="es-MX" dirty="0" smtClean="0"/>
              <a:t> 1. _______________________________</a:t>
            </a:r>
          </a:p>
          <a:p>
            <a:pPr eaLnBrk="1" hangingPunct="1">
              <a:lnSpc>
                <a:spcPct val="90000"/>
              </a:lnSpc>
              <a:buFont typeface="Wingdings" pitchFamily="2" charset="2"/>
              <a:buNone/>
              <a:defRPr/>
            </a:pPr>
            <a:r>
              <a:rPr lang="es-MX" dirty="0" smtClean="0"/>
              <a:t>		      </a:t>
            </a:r>
            <a:r>
              <a:rPr lang="es-MX" dirty="0" smtClean="0"/>
              <a:t> 2. _______________________________</a:t>
            </a:r>
            <a:endParaRPr lang="es-MX" dirty="0" smtClean="0"/>
          </a:p>
          <a:p>
            <a:pPr eaLnBrk="1" hangingPunct="1">
              <a:lnSpc>
                <a:spcPct val="90000"/>
              </a:lnSpc>
              <a:buFont typeface="Wingdings" pitchFamily="2" charset="2"/>
              <a:buNone/>
              <a:defRPr/>
            </a:pPr>
            <a:r>
              <a:rPr lang="es-MX" dirty="0" smtClean="0"/>
              <a:t>             </a:t>
            </a:r>
            <a:r>
              <a:rPr lang="es-MX" dirty="0" smtClean="0"/>
              <a:t> 3. _______________________________</a:t>
            </a:r>
            <a:endParaRPr lang="es-MX" dirty="0" smtClean="0"/>
          </a:p>
          <a:p>
            <a:pPr eaLnBrk="1" hangingPunct="1">
              <a:lnSpc>
                <a:spcPct val="90000"/>
              </a:lnSpc>
              <a:buFont typeface="Wingdings" pitchFamily="2" charset="2"/>
              <a:buNone/>
              <a:defRPr/>
            </a:pPr>
            <a:r>
              <a:rPr lang="es-MX" b="1" dirty="0" smtClean="0">
                <a:solidFill>
                  <a:schemeClr val="accent1">
                    <a:lumMod val="50000"/>
                  </a:schemeClr>
                </a:solidFill>
              </a:rPr>
              <a:t>Efecto*: </a:t>
            </a:r>
            <a:r>
              <a:rPr lang="es-MX" dirty="0" smtClean="0"/>
              <a:t>________________________________________________________________________________________________________________________________________________</a:t>
            </a:r>
          </a:p>
          <a:p>
            <a:pPr marL="144000" indent="-324000" eaLnBrk="1" hangingPunct="1">
              <a:lnSpc>
                <a:spcPct val="90000"/>
              </a:lnSpc>
              <a:buFont typeface="Wingdings" pitchFamily="2" charset="2"/>
              <a:buNone/>
              <a:defRPr/>
            </a:pPr>
            <a:r>
              <a:rPr lang="es-MX" dirty="0" smtClean="0"/>
              <a:t>*En algunas ocasiones es necesario escribir más de un efecto.</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a:bodyPr>
          <a:lstStyle/>
          <a:p>
            <a:pPr marL="72000" indent="0" algn="just">
              <a:buNone/>
              <a:defRPr/>
            </a:pPr>
            <a:endParaRPr lang="es-CO" sz="2800" dirty="0" smtClean="0"/>
          </a:p>
          <a:p>
            <a:pPr marL="144000" indent="0" algn="just">
              <a:spcBef>
                <a:spcPts val="3000"/>
              </a:spcBef>
              <a:buNone/>
              <a:defRPr/>
            </a:pPr>
            <a:r>
              <a:rPr lang="es-MX" sz="2200" dirty="0"/>
              <a:t>A mediados del siglo </a:t>
            </a:r>
            <a:r>
              <a:rPr lang="es-MX" sz="2200" cap="small" dirty="0"/>
              <a:t>xix</a:t>
            </a:r>
            <a:r>
              <a:rPr lang="es-MX" sz="2200" dirty="0"/>
              <a:t>, Irlanda era un Estado dependiente de Inglaterra y padecía una situación de miseria extrema: la única fuente de supervivencia para la población era el cultivo de la papa. La magra cosecha de papas entre 1846 y 1848 fue suficiente para originar una grave carestía: murieron alrededor de un millón de personas. Como consecuencia, en esos años se produjo un fuerte aumento de la emigración desde Irlanda hacia los Estados Unidos de </a:t>
            </a:r>
            <a:r>
              <a:rPr lang="es-MX" sz="2200" dirty="0" smtClean="0"/>
              <a:t>América.</a:t>
            </a:r>
            <a:endParaRPr lang="es-CO" sz="2200" dirty="0" smtClean="0"/>
          </a:p>
          <a:p>
            <a:pPr marL="144000" indent="0" algn="just">
              <a:buNone/>
              <a:defRPr/>
            </a:pPr>
            <a:endParaRPr lang="es-CO" dirty="0" smtClean="0"/>
          </a:p>
          <a:p>
            <a:pPr marL="72000" indent="0" algn="just">
              <a:buNone/>
              <a:defRPr/>
            </a:pPr>
            <a:endParaRPr lang="es-CO" dirty="0" smtClean="0"/>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
        <p:nvSpPr>
          <p:cNvPr id="4" name="Rectangle 2"/>
          <p:cNvSpPr txBox="1">
            <a:spLocks noRot="1" noChangeArrowheads="1"/>
          </p:cNvSpPr>
          <p:nvPr/>
        </p:nvSpPr>
        <p:spPr>
          <a:xfrm>
            <a:off x="1259632" y="332656"/>
            <a:ext cx="6798734" cy="109104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s-MX" sz="2800" dirty="0" smtClean="0"/>
              <a:t>Párrafo de causa/efecto</a:t>
            </a:r>
          </a:p>
          <a:p>
            <a:pPr fontAlgn="auto">
              <a:spcAft>
                <a:spcPts val="0"/>
              </a:spcAft>
              <a:defRPr/>
            </a:pPr>
            <a:r>
              <a:rPr lang="es-MX" sz="2400" dirty="0" smtClean="0"/>
              <a:t>(Ejemplo)</a:t>
            </a:r>
          </a:p>
        </p:txBody>
      </p:sp>
      <p:sp>
        <p:nvSpPr>
          <p:cNvPr id="7" name="Rectangle 3"/>
          <p:cNvSpPr txBox="1">
            <a:spLocks noChangeArrowheads="1"/>
          </p:cNvSpPr>
          <p:nvPr/>
        </p:nvSpPr>
        <p:spPr>
          <a:xfrm>
            <a:off x="1043608" y="4005064"/>
            <a:ext cx="6840760" cy="266429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fontAlgn="auto">
              <a:lnSpc>
                <a:spcPct val="80000"/>
              </a:lnSpc>
              <a:spcBef>
                <a:spcPts val="0"/>
              </a:spcBef>
              <a:buFont typeface="Wingdings" pitchFamily="2" charset="2"/>
              <a:buNone/>
              <a:defRPr/>
            </a:pPr>
            <a:r>
              <a:rPr lang="es-MX" sz="2000" b="1" dirty="0" smtClean="0">
                <a:solidFill>
                  <a:schemeClr val="accent1">
                    <a:lumMod val="50000"/>
                  </a:schemeClr>
                </a:solidFill>
              </a:rPr>
              <a:t>Causas</a:t>
            </a:r>
            <a:r>
              <a:rPr lang="es-MX" sz="2000" dirty="0" smtClean="0">
                <a:solidFill>
                  <a:schemeClr val="accent1">
                    <a:lumMod val="50000"/>
                  </a:schemeClr>
                </a:solidFill>
              </a:rPr>
              <a:t>:</a:t>
            </a:r>
            <a:r>
              <a:rPr lang="es-MX" sz="2000" dirty="0" smtClean="0"/>
              <a:t> </a:t>
            </a:r>
          </a:p>
          <a:p>
            <a:pPr marL="457200" indent="-324000" algn="just" fontAlgn="auto">
              <a:lnSpc>
                <a:spcPct val="80000"/>
              </a:lnSpc>
              <a:spcBef>
                <a:spcPts val="0"/>
              </a:spcBef>
              <a:buFont typeface="Wingdings" pitchFamily="2" charset="2"/>
              <a:buAutoNum type="arabicPeriod"/>
              <a:defRPr/>
            </a:pPr>
            <a:r>
              <a:rPr lang="es-MX" sz="2000" dirty="0" smtClean="0"/>
              <a:t>Situación de miseria grave en Irlanda.</a:t>
            </a:r>
          </a:p>
          <a:p>
            <a:pPr marL="457200" indent="-324000" algn="just" fontAlgn="auto">
              <a:lnSpc>
                <a:spcPct val="80000"/>
              </a:lnSpc>
              <a:spcBef>
                <a:spcPts val="0"/>
              </a:spcBef>
              <a:buFont typeface="Wingdings" pitchFamily="2" charset="2"/>
              <a:buAutoNum type="arabicPeriod"/>
              <a:defRPr/>
            </a:pPr>
            <a:r>
              <a:rPr lang="es-MX" sz="2000" dirty="0" smtClean="0"/>
              <a:t>El </a:t>
            </a:r>
            <a:r>
              <a:rPr lang="es-MX" sz="2000" dirty="0"/>
              <a:t>cultivo</a:t>
            </a:r>
            <a:r>
              <a:rPr lang="es-MX" sz="2000" dirty="0" smtClean="0"/>
              <a:t> de la papa representa la única fuente de supervivencia.</a:t>
            </a:r>
          </a:p>
          <a:p>
            <a:pPr marL="457200" indent="-324000" algn="just" fontAlgn="auto">
              <a:lnSpc>
                <a:spcPct val="80000"/>
              </a:lnSpc>
              <a:spcBef>
                <a:spcPts val="0"/>
              </a:spcBef>
              <a:spcAft>
                <a:spcPts val="1200"/>
              </a:spcAft>
              <a:buFont typeface="Wingdings" pitchFamily="2" charset="2"/>
              <a:buAutoNum type="arabicPeriod"/>
              <a:defRPr/>
            </a:pPr>
            <a:r>
              <a:rPr lang="es-MX" sz="2000" dirty="0" smtClean="0"/>
              <a:t>La magra cosecha de papas determina una carestía.</a:t>
            </a:r>
          </a:p>
          <a:p>
            <a:pPr algn="just" fontAlgn="auto">
              <a:lnSpc>
                <a:spcPct val="80000"/>
              </a:lnSpc>
              <a:spcBef>
                <a:spcPts val="0"/>
              </a:spcBef>
              <a:buFont typeface="Wingdings" pitchFamily="2" charset="2"/>
              <a:buNone/>
              <a:defRPr/>
            </a:pPr>
            <a:r>
              <a:rPr lang="es-MX" sz="2000" b="1" dirty="0" smtClean="0"/>
              <a:t> </a:t>
            </a:r>
            <a:r>
              <a:rPr lang="es-MX" sz="2000" b="1" dirty="0" smtClean="0">
                <a:solidFill>
                  <a:schemeClr val="accent1">
                    <a:lumMod val="50000"/>
                  </a:schemeClr>
                </a:solidFill>
              </a:rPr>
              <a:t>Efecto</a:t>
            </a:r>
            <a:r>
              <a:rPr lang="es-MX" sz="2000" dirty="0" smtClean="0">
                <a:solidFill>
                  <a:schemeClr val="accent1">
                    <a:lumMod val="50000"/>
                  </a:schemeClr>
                </a:solidFill>
              </a:rPr>
              <a:t>:</a:t>
            </a:r>
            <a:r>
              <a:rPr lang="es-MX" sz="2000" dirty="0" smtClean="0"/>
              <a:t> </a:t>
            </a:r>
          </a:p>
          <a:p>
            <a:pPr marL="72000" indent="0" fontAlgn="auto">
              <a:lnSpc>
                <a:spcPct val="80000"/>
              </a:lnSpc>
              <a:spcBef>
                <a:spcPts val="0"/>
              </a:spcBef>
              <a:buFont typeface="Wingdings" pitchFamily="2" charset="2"/>
              <a:buNone/>
              <a:defRPr/>
            </a:pPr>
            <a:r>
              <a:rPr lang="es-MX" sz="2000" dirty="0" smtClean="0"/>
              <a:t>Proceso de emigración hacia los Estados Unidos de América.</a:t>
            </a:r>
          </a:p>
          <a:p>
            <a:pPr fontAlgn="auto">
              <a:buFont typeface="Wingdings" pitchFamily="2" charset="2"/>
              <a:buNone/>
              <a:defRPr/>
            </a:pPr>
            <a:endParaRPr lang="es-MX" dirty="0" smtClean="0"/>
          </a:p>
        </p:txBody>
      </p:sp>
    </p:spTree>
    <p:extLst>
      <p:ext uri="{BB962C8B-B14F-4D97-AF65-F5344CB8AC3E}">
        <p14:creationId xmlns:p14="http://schemas.microsoft.com/office/powerpoint/2010/main" val="3765821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normAutofit fontScale="90000"/>
          </a:bodyPr>
          <a:lstStyle/>
          <a:p>
            <a:pPr eaLnBrk="1" hangingPunct="1">
              <a:defRPr/>
            </a:pPr>
            <a:r>
              <a:rPr lang="es-MX" sz="4000" dirty="0" smtClean="0">
                <a:solidFill>
                  <a:schemeClr val="accent1">
                    <a:lumMod val="50000"/>
                  </a:schemeClr>
                </a:solidFill>
              </a:rPr>
              <a:t>Párrafo de comparación/contraste</a:t>
            </a:r>
          </a:p>
        </p:txBody>
      </p:sp>
      <p:sp>
        <p:nvSpPr>
          <p:cNvPr id="27651" name="Rectangle 3"/>
          <p:cNvSpPr>
            <a:spLocks noGrp="1" noChangeArrowheads="1"/>
          </p:cNvSpPr>
          <p:nvPr>
            <p:ph idx="1"/>
          </p:nvPr>
        </p:nvSpPr>
        <p:spPr>
          <a:xfrm>
            <a:off x="1176865" y="2060848"/>
            <a:ext cx="6798736" cy="3444997"/>
          </a:xfrm>
        </p:spPr>
        <p:txBody>
          <a:bodyPr/>
          <a:lstStyle/>
          <a:p>
            <a:pPr algn="just" eaLnBrk="1" hangingPunct="1">
              <a:buFont typeface="Wingdings" pitchFamily="2" charset="2"/>
              <a:buNone/>
              <a:defRPr/>
            </a:pPr>
            <a:endParaRPr lang="es-MX" dirty="0" smtClean="0"/>
          </a:p>
          <a:p>
            <a:pPr indent="0" algn="just" eaLnBrk="1" hangingPunct="1">
              <a:buFont typeface="Wingdings" pitchFamily="2" charset="2"/>
              <a:buNone/>
              <a:defRPr/>
            </a:pPr>
            <a:r>
              <a:rPr lang="es-MX" dirty="0" smtClean="0"/>
              <a:t>El párrafo de comparación/contraste indica las semejanzas y diferencias entre dos o más objetos, situaciones, ideas o personas, comparándolos según cierto número de categorías.</a:t>
            </a:r>
          </a:p>
          <a:p>
            <a:pPr algn="just" eaLnBrk="1" hangingPunct="1">
              <a:buFont typeface="Wingdings" pitchFamily="2" charset="2"/>
              <a:buNone/>
              <a:defRPr/>
            </a:pPr>
            <a:endParaRPr lang="es-MX"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normAutofit fontScale="90000"/>
          </a:bodyPr>
          <a:lstStyle/>
          <a:p>
            <a:pPr eaLnBrk="1" hangingPunct="1">
              <a:defRPr/>
            </a:pPr>
            <a:r>
              <a:rPr lang="es-MX" sz="4000" dirty="0" smtClean="0">
                <a:solidFill>
                  <a:schemeClr val="accent1">
                    <a:lumMod val="50000"/>
                  </a:schemeClr>
                </a:solidFill>
              </a:rPr>
              <a:t>Párrafo de comparación/contraste</a:t>
            </a:r>
          </a:p>
        </p:txBody>
      </p:sp>
      <p:sp>
        <p:nvSpPr>
          <p:cNvPr id="28675" name="Rectangle 3"/>
          <p:cNvSpPr>
            <a:spLocks noGrp="1" noChangeArrowheads="1"/>
          </p:cNvSpPr>
          <p:nvPr>
            <p:ph idx="1"/>
          </p:nvPr>
        </p:nvSpPr>
        <p:spPr/>
        <p:txBody>
          <a:bodyPr/>
          <a:lstStyle/>
          <a:p>
            <a:pPr indent="0" eaLnBrk="1" hangingPunct="1">
              <a:lnSpc>
                <a:spcPct val="90000"/>
              </a:lnSpc>
              <a:buFont typeface="Wingdings" pitchFamily="2" charset="2"/>
              <a:buNone/>
              <a:defRPr/>
            </a:pPr>
            <a:r>
              <a:rPr lang="es-MX" dirty="0" smtClean="0"/>
              <a:t>Hay dos tipos de esquema general que desarrollan un párrafo de estas características.</a:t>
            </a:r>
          </a:p>
          <a:p>
            <a:pPr algn="just" eaLnBrk="1" hangingPunct="1">
              <a:lnSpc>
                <a:spcPct val="90000"/>
              </a:lnSpc>
              <a:buFont typeface="Wingdings" pitchFamily="2" charset="2"/>
              <a:buNone/>
              <a:defRPr/>
            </a:pPr>
            <a:r>
              <a:rPr lang="es-MX" dirty="0" smtClean="0">
                <a:solidFill>
                  <a:schemeClr val="accent1">
                    <a:lumMod val="50000"/>
                  </a:schemeClr>
                </a:solidFill>
              </a:rPr>
              <a:t>a. </a:t>
            </a:r>
            <a:r>
              <a:rPr lang="es-MX" b="1" dirty="0" smtClean="0">
                <a:solidFill>
                  <a:schemeClr val="accent1">
                    <a:lumMod val="50000"/>
                  </a:schemeClr>
                </a:solidFill>
              </a:rPr>
              <a:t>Desarrollo por descripciones contrapuestas</a:t>
            </a:r>
            <a:r>
              <a:rPr lang="es-MX" dirty="0" smtClean="0">
                <a:solidFill>
                  <a:schemeClr val="accent1">
                    <a:lumMod val="50000"/>
                  </a:schemeClr>
                </a:solidFill>
              </a:rPr>
              <a:t>. </a:t>
            </a:r>
            <a:r>
              <a:rPr lang="es-MX" dirty="0" smtClean="0"/>
              <a:t>En este esquema cada una de las categorías se analiza por separado, comparando los dos o más objetos y mostrando sus diferencias. El párrafo finaliza cuando se han agotado las categorías de comparación.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normAutofit fontScale="90000"/>
          </a:bodyPr>
          <a:lstStyle/>
          <a:p>
            <a:pPr eaLnBrk="1" hangingPunct="1">
              <a:defRPr/>
            </a:pPr>
            <a:r>
              <a:rPr lang="es-MX" sz="4000" dirty="0" smtClean="0">
                <a:solidFill>
                  <a:schemeClr val="accent1">
                    <a:lumMod val="50000"/>
                  </a:schemeClr>
                </a:solidFill>
              </a:rPr>
              <a:t>Párrafo de comparación/contraste</a:t>
            </a:r>
          </a:p>
        </p:txBody>
      </p:sp>
      <p:sp>
        <p:nvSpPr>
          <p:cNvPr id="29699" name="Rectangle 3"/>
          <p:cNvSpPr>
            <a:spLocks noGrp="1" noChangeArrowheads="1"/>
          </p:cNvSpPr>
          <p:nvPr>
            <p:ph idx="1"/>
          </p:nvPr>
        </p:nvSpPr>
        <p:spPr/>
        <p:txBody>
          <a:bodyPr/>
          <a:lstStyle/>
          <a:p>
            <a:pPr algn="just" eaLnBrk="1" hangingPunct="1">
              <a:buFont typeface="Wingdings" pitchFamily="2" charset="2"/>
              <a:buNone/>
              <a:defRPr/>
            </a:pPr>
            <a:r>
              <a:rPr lang="es-MX" dirty="0" smtClean="0">
                <a:solidFill>
                  <a:schemeClr val="accent1">
                    <a:lumMod val="50000"/>
                  </a:schemeClr>
                </a:solidFill>
              </a:rPr>
              <a:t>b. </a:t>
            </a:r>
            <a:r>
              <a:rPr lang="es-MX" b="1" dirty="0" smtClean="0">
                <a:solidFill>
                  <a:schemeClr val="accent1">
                    <a:lumMod val="50000"/>
                  </a:schemeClr>
                </a:solidFill>
              </a:rPr>
              <a:t>Desarrollo por descripciones separadas. </a:t>
            </a:r>
            <a:r>
              <a:rPr lang="es-MX" dirty="0" smtClean="0"/>
              <a:t>En él, cada objeto es analizado por separado. Se construyen de esta forma dos frases (o dos párrafos) que tienen una estructura idéntica, con los términos de la comparación presentados en paralelo.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solidFill>
                  <a:schemeClr val="accent1">
                    <a:lumMod val="50000"/>
                  </a:schemeClr>
                </a:solidFill>
              </a:rPr>
              <a:t>Párrafo</a:t>
            </a:r>
            <a:r>
              <a:rPr lang="es-MX" dirty="0" smtClean="0"/>
              <a:t> </a:t>
            </a:r>
            <a:endParaRPr lang="es-ES" dirty="0" smtClean="0"/>
          </a:p>
        </p:txBody>
      </p:sp>
      <p:sp>
        <p:nvSpPr>
          <p:cNvPr id="52227" name="Rectangle 3"/>
          <p:cNvSpPr>
            <a:spLocks noGrp="1" noChangeArrowheads="1"/>
          </p:cNvSpPr>
          <p:nvPr>
            <p:ph idx="1"/>
          </p:nvPr>
        </p:nvSpPr>
        <p:spPr>
          <a:xfrm>
            <a:off x="971600" y="2492896"/>
            <a:ext cx="7272808" cy="3672408"/>
          </a:xfrm>
        </p:spPr>
        <p:txBody>
          <a:bodyPr>
            <a:normAutofit/>
          </a:bodyPr>
          <a:lstStyle/>
          <a:p>
            <a:pPr algn="just">
              <a:defRPr/>
            </a:pPr>
            <a:r>
              <a:rPr lang="es-CO" altLang="es-CO" dirty="0"/>
              <a:t>Un párrafo </a:t>
            </a:r>
            <a:r>
              <a:rPr lang="es-CO" altLang="es-CO" dirty="0" smtClean="0"/>
              <a:t>integra </a:t>
            </a:r>
            <a:r>
              <a:rPr lang="es-CO" altLang="es-CO" dirty="0"/>
              <a:t>una serie de oraciones relacionadas entre sí </a:t>
            </a:r>
            <a:r>
              <a:rPr lang="es-CO" altLang="es-CO" dirty="0" smtClean="0"/>
              <a:t>y que </a:t>
            </a:r>
            <a:r>
              <a:rPr lang="es-CO" altLang="es-CO" dirty="0"/>
              <a:t>tratan </a:t>
            </a:r>
            <a:r>
              <a:rPr lang="es-CO" altLang="es-CO" dirty="0" smtClean="0"/>
              <a:t>un mismo </a:t>
            </a:r>
            <a:r>
              <a:rPr lang="es-CO" altLang="es-CO" dirty="0"/>
              <a:t>tema. </a:t>
            </a:r>
            <a:r>
              <a:rPr lang="es-CO" altLang="es-CO" dirty="0" smtClean="0"/>
              <a:t>Es </a:t>
            </a:r>
            <a:r>
              <a:rPr lang="es-CO" altLang="es-CO" dirty="0"/>
              <a:t>la unidad básica </a:t>
            </a:r>
            <a:r>
              <a:rPr lang="es-CO" altLang="es-CO" dirty="0" smtClean="0"/>
              <a:t>de un </a:t>
            </a:r>
            <a:r>
              <a:rPr lang="es-CO" altLang="es-CO" dirty="0"/>
              <a:t>escrito. Al dividir </a:t>
            </a:r>
            <a:r>
              <a:rPr lang="es-CO" altLang="es-CO" dirty="0" smtClean="0"/>
              <a:t>un texto </a:t>
            </a:r>
            <a:r>
              <a:rPr lang="es-CO" altLang="es-CO" dirty="0"/>
              <a:t>en párrafos, el escritor </a:t>
            </a:r>
            <a:r>
              <a:rPr lang="es-CO" altLang="es-CO" dirty="0" smtClean="0"/>
              <a:t>le indica </a:t>
            </a:r>
            <a:r>
              <a:rPr lang="es-CO" altLang="es-CO" dirty="0"/>
              <a:t>al lector que cada una de </a:t>
            </a:r>
            <a:r>
              <a:rPr lang="es-CO" altLang="es-CO" dirty="0" smtClean="0"/>
              <a:t>estas </a:t>
            </a:r>
            <a:r>
              <a:rPr lang="es-CO" altLang="es-CO" dirty="0"/>
              <a:t>subdivisiones </a:t>
            </a:r>
            <a:r>
              <a:rPr lang="es-CO" altLang="es-CO" dirty="0" smtClean="0"/>
              <a:t>presenta </a:t>
            </a:r>
            <a:r>
              <a:rPr lang="es-CO" altLang="es-CO" dirty="0"/>
              <a:t>una idea diferente</a:t>
            </a:r>
            <a:r>
              <a:rPr lang="es-CO" altLang="es-CO" dirty="0" smtClean="0"/>
              <a:t>. </a:t>
            </a:r>
            <a:r>
              <a:rPr lang="es-CO" altLang="es-CO" dirty="0"/>
              <a:t>Esta división tiene utilidad práctica para el escritor </a:t>
            </a:r>
            <a:r>
              <a:rPr lang="es-CO" altLang="es-CO" dirty="0" smtClean="0"/>
              <a:t>pues lo </a:t>
            </a:r>
            <a:r>
              <a:rPr lang="es-CO" altLang="es-CO" dirty="0"/>
              <a:t>obliga a agrupar todas las ideas que tratan un mismo aspecto del tema y a separar aquellas que no se relacionan</a:t>
            </a:r>
            <a:r>
              <a:rPr lang="es-CO" altLang="es-CO" dirty="0" smtClean="0"/>
              <a:t>. </a:t>
            </a:r>
            <a:r>
              <a:rPr lang="es-CO" altLang="es-CO" dirty="0"/>
              <a:t>También es útil para el lector </a:t>
            </a:r>
            <a:r>
              <a:rPr lang="es-CO" altLang="es-CO" dirty="0" smtClean="0"/>
              <a:t>porque </a:t>
            </a:r>
            <a:r>
              <a:rPr lang="es-CO" altLang="es-CO" dirty="0"/>
              <a:t>facilita la comprensión de lo que lee</a:t>
            </a:r>
            <a:r>
              <a:rPr lang="es-MX" dirty="0" smtClean="0"/>
              <a:t>. </a:t>
            </a:r>
          </a:p>
          <a:p>
            <a:pPr algn="just" eaLnBrk="1" hangingPunct="1">
              <a:defRPr/>
            </a:pPr>
            <a:endParaRPr lang="es-MX" dirty="0" smtClean="0"/>
          </a:p>
          <a:p>
            <a:pPr eaLnBrk="1" hangingPunct="1">
              <a:buFont typeface="Wingdings" pitchFamily="2" charset="2"/>
              <a:buNone/>
              <a:defRPr/>
            </a:pPr>
            <a:endParaRPr lang="es-ES" dirty="0" smtClean="0"/>
          </a:p>
        </p:txBody>
      </p:sp>
    </p:spTree>
    <p:extLst>
      <p:ext uri="{BB962C8B-B14F-4D97-AF65-F5344CB8AC3E}">
        <p14:creationId xmlns:p14="http://schemas.microsoft.com/office/powerpoint/2010/main" val="2371263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634332" y="454612"/>
            <a:ext cx="8229600" cy="1143000"/>
          </a:xfrm>
        </p:spPr>
        <p:txBody>
          <a:bodyPr>
            <a:normAutofit fontScale="90000"/>
          </a:bodyPr>
          <a:lstStyle/>
          <a:p>
            <a:pPr eaLnBrk="1" hangingPunct="1">
              <a:defRPr/>
            </a:pPr>
            <a:r>
              <a:rPr lang="es-MX" sz="3600" dirty="0" smtClean="0">
                <a:solidFill>
                  <a:schemeClr val="accent1">
                    <a:lumMod val="50000"/>
                  </a:schemeClr>
                </a:solidFill>
              </a:rPr>
              <a:t>Párrafo de comparación/contraste</a:t>
            </a:r>
            <a:br>
              <a:rPr lang="es-MX" sz="3600" dirty="0" smtClean="0">
                <a:solidFill>
                  <a:schemeClr val="accent1">
                    <a:lumMod val="50000"/>
                  </a:schemeClr>
                </a:solidFill>
              </a:rPr>
            </a:br>
            <a:r>
              <a:rPr lang="es-MX" sz="3600" dirty="0" smtClean="0">
                <a:solidFill>
                  <a:schemeClr val="accent1">
                    <a:lumMod val="50000"/>
                  </a:schemeClr>
                </a:solidFill>
              </a:rPr>
              <a:t>Esquema compositivo</a:t>
            </a:r>
          </a:p>
        </p:txBody>
      </p:sp>
      <p:graphicFrame>
        <p:nvGraphicFramePr>
          <p:cNvPr id="30746" name="Group 26"/>
          <p:cNvGraphicFramePr>
            <a:graphicFrameLocks noGrp="1"/>
          </p:cNvGraphicFramePr>
          <p:nvPr>
            <p:ph type="tbl" idx="1"/>
            <p:extLst>
              <p:ext uri="{D42A27DB-BD31-4B8C-83A1-F6EECF244321}">
                <p14:modId xmlns:p14="http://schemas.microsoft.com/office/powerpoint/2010/main" val="978329713"/>
              </p:ext>
            </p:extLst>
          </p:nvPr>
        </p:nvGraphicFramePr>
        <p:xfrm>
          <a:off x="611559" y="1600200"/>
          <a:ext cx="7920882" cy="4637113"/>
        </p:xfrm>
        <a:graphic>
          <a:graphicData uri="http://schemas.openxmlformats.org/drawingml/2006/table">
            <a:tbl>
              <a:tblPr/>
              <a:tblGrid>
                <a:gridCol w="2640294">
                  <a:extLst>
                    <a:ext uri="{9D8B030D-6E8A-4147-A177-3AD203B41FA5}">
                      <a16:colId xmlns:a16="http://schemas.microsoft.com/office/drawing/2014/main" val="20000"/>
                    </a:ext>
                  </a:extLst>
                </a:gridCol>
                <a:gridCol w="2640294">
                  <a:extLst>
                    <a:ext uri="{9D8B030D-6E8A-4147-A177-3AD203B41FA5}">
                      <a16:colId xmlns:a16="http://schemas.microsoft.com/office/drawing/2014/main" val="20001"/>
                    </a:ext>
                  </a:extLst>
                </a:gridCol>
                <a:gridCol w="2640294">
                  <a:extLst>
                    <a:ext uri="{9D8B030D-6E8A-4147-A177-3AD203B41FA5}">
                      <a16:colId xmlns:a16="http://schemas.microsoft.com/office/drawing/2014/main" val="20002"/>
                    </a:ext>
                  </a:extLst>
                </a:gridCol>
              </a:tblGrid>
              <a:tr h="11596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ES" sz="28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Aspecto comparativo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                   Objeto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                   Objeto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96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latin typeface="Garamond" pitchFamily="18" charset="0"/>
                        </a:rPr>
                        <a:t>              Categoría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latin typeface="Garamond" pitchFamily="18" charset="0"/>
                        </a:rPr>
                        <a:t>                          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latin typeface="Garamond" pitchFamily="18" charset="0"/>
                        </a:rPr>
                        <a:t>                               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805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latin typeface="Garamond" pitchFamily="18" charset="0"/>
                        </a:rPr>
                        <a:t>              Categoría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latin typeface="Garamond" pitchFamily="18" charset="0"/>
                        </a:rPr>
                        <a:t>                                   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latin typeface="Garamond" pitchFamily="18" charset="0"/>
                        </a:rPr>
                        <a:t>                                   B2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596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latin typeface="Garamond" pitchFamily="18" charset="0"/>
                        </a:rPr>
                        <a:t>               Categoría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latin typeface="Garamond" pitchFamily="18" charset="0"/>
                        </a:rPr>
                        <a:t>                            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800" b="0" i="0" u="none" strike="noStrike" cap="none" normalizeH="0" baseline="0" dirty="0" smtClean="0">
                          <a:ln>
                            <a:noFill/>
                          </a:ln>
                          <a:solidFill>
                            <a:schemeClr val="accent1">
                              <a:lumMod val="50000"/>
                            </a:schemeClr>
                          </a:solidFill>
                          <a:effectLst/>
                          <a:latin typeface="Garamond" pitchFamily="18" charset="0"/>
                        </a:rPr>
                        <a:t>                                   B3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normAutofit fontScale="90000"/>
          </a:bodyPr>
          <a:lstStyle/>
          <a:p>
            <a:pPr eaLnBrk="1" hangingPunct="1">
              <a:defRPr/>
            </a:pPr>
            <a:r>
              <a:rPr lang="es-MX" sz="4000" dirty="0" smtClean="0">
                <a:solidFill>
                  <a:schemeClr val="accent1">
                    <a:lumMod val="50000"/>
                  </a:schemeClr>
                </a:solidFill>
              </a:rPr>
              <a:t>Párrafo de comparación/contraste</a:t>
            </a:r>
            <a:br>
              <a:rPr lang="es-MX" sz="4000" dirty="0" smtClean="0">
                <a:solidFill>
                  <a:schemeClr val="accent1">
                    <a:lumMod val="50000"/>
                  </a:schemeClr>
                </a:solidFill>
              </a:rPr>
            </a:br>
            <a:r>
              <a:rPr lang="es-MX" sz="3600" dirty="0" smtClean="0">
                <a:solidFill>
                  <a:schemeClr val="accent1">
                    <a:lumMod val="50000"/>
                  </a:schemeClr>
                </a:solidFill>
              </a:rPr>
              <a:t>Esquema compositivo</a:t>
            </a:r>
          </a:p>
        </p:txBody>
      </p:sp>
      <p:sp>
        <p:nvSpPr>
          <p:cNvPr id="32771" name="Rectangle 3"/>
          <p:cNvSpPr>
            <a:spLocks noGrp="1" noChangeArrowheads="1"/>
          </p:cNvSpPr>
          <p:nvPr>
            <p:ph idx="1"/>
          </p:nvPr>
        </p:nvSpPr>
        <p:spPr>
          <a:xfrm>
            <a:off x="899592" y="2490135"/>
            <a:ext cx="7076009" cy="3444997"/>
          </a:xfrm>
        </p:spPr>
        <p:txBody>
          <a:bodyPr/>
          <a:lstStyle/>
          <a:p>
            <a:pPr indent="0" algn="just" eaLnBrk="1" hangingPunct="1">
              <a:lnSpc>
                <a:spcPct val="90000"/>
              </a:lnSpc>
              <a:buFont typeface="Wingdings" pitchFamily="2" charset="2"/>
              <a:buNone/>
              <a:defRPr/>
            </a:pPr>
            <a:r>
              <a:rPr lang="es-MX" dirty="0" smtClean="0"/>
              <a:t>Si se elige el método de </a:t>
            </a:r>
            <a:r>
              <a:rPr lang="es-MX" b="1" dirty="0" smtClean="0">
                <a:solidFill>
                  <a:schemeClr val="accent1">
                    <a:lumMod val="50000"/>
                  </a:schemeClr>
                </a:solidFill>
              </a:rPr>
              <a:t>descripciones contrapuestas</a:t>
            </a:r>
            <a:r>
              <a:rPr lang="es-MX" b="1" dirty="0" smtClean="0"/>
              <a:t>, </a:t>
            </a:r>
            <a:r>
              <a:rPr lang="es-MX" dirty="0" smtClean="0"/>
              <a:t>se desarrolla el párrafo siguiendo el esquema del modo siguiente:</a:t>
            </a:r>
          </a:p>
          <a:p>
            <a:pPr eaLnBrk="1" hangingPunct="1">
              <a:lnSpc>
                <a:spcPct val="90000"/>
              </a:lnSpc>
              <a:buFont typeface="Wingdings" pitchFamily="2" charset="2"/>
              <a:buNone/>
              <a:defRPr/>
            </a:pPr>
            <a:r>
              <a:rPr lang="es-MX" dirty="0" smtClean="0"/>
              <a:t>    </a:t>
            </a:r>
            <a:r>
              <a:rPr lang="es-MX" dirty="0" smtClean="0">
                <a:solidFill>
                  <a:schemeClr val="accent1">
                    <a:lumMod val="50000"/>
                  </a:schemeClr>
                </a:solidFill>
              </a:rPr>
              <a:t>Objeto A</a:t>
            </a:r>
            <a:r>
              <a:rPr lang="es-MX" dirty="0" smtClean="0"/>
              <a:t>, </a:t>
            </a:r>
            <a:r>
              <a:rPr lang="es-MX" dirty="0" smtClean="0">
                <a:solidFill>
                  <a:schemeClr val="accent1">
                    <a:lumMod val="50000"/>
                  </a:schemeClr>
                </a:solidFill>
              </a:rPr>
              <a:t>Objeto B</a:t>
            </a:r>
            <a:r>
              <a:rPr lang="es-MX" dirty="0" smtClean="0"/>
              <a:t>, </a:t>
            </a:r>
            <a:r>
              <a:rPr lang="es-MX" dirty="0" smtClean="0">
                <a:solidFill>
                  <a:schemeClr val="accent1">
                    <a:lumMod val="50000"/>
                  </a:schemeClr>
                </a:solidFill>
              </a:rPr>
              <a:t>(A1, B1)</a:t>
            </a:r>
            <a:r>
              <a:rPr lang="es-MX" dirty="0" smtClean="0"/>
              <a:t>, </a:t>
            </a:r>
            <a:r>
              <a:rPr lang="es-MX" dirty="0" smtClean="0">
                <a:solidFill>
                  <a:schemeClr val="accent1">
                    <a:lumMod val="50000"/>
                  </a:schemeClr>
                </a:solidFill>
              </a:rPr>
              <a:t>(A2, B2)</a:t>
            </a:r>
            <a:r>
              <a:rPr lang="es-MX" dirty="0" smtClean="0"/>
              <a:t>, </a:t>
            </a:r>
            <a:r>
              <a:rPr lang="es-MX" dirty="0" smtClean="0">
                <a:solidFill>
                  <a:schemeClr val="accent1">
                    <a:lumMod val="50000"/>
                  </a:schemeClr>
                </a:solidFill>
              </a:rPr>
              <a:t>(A3, B3)</a:t>
            </a:r>
            <a:r>
              <a:rPr lang="es-MX" dirty="0" smtClean="0"/>
              <a:t>...</a:t>
            </a:r>
          </a:p>
          <a:p>
            <a:pPr indent="0" algn="just" eaLnBrk="1" hangingPunct="1">
              <a:lnSpc>
                <a:spcPct val="90000"/>
              </a:lnSpc>
              <a:buFont typeface="Wingdings" pitchFamily="2" charset="2"/>
              <a:buNone/>
              <a:defRPr/>
            </a:pPr>
            <a:r>
              <a:rPr lang="es-MX" dirty="0" smtClean="0"/>
              <a:t>Si se elige el </a:t>
            </a:r>
            <a:r>
              <a:rPr lang="es-MX" dirty="0"/>
              <a:t>método</a:t>
            </a:r>
            <a:r>
              <a:rPr lang="es-MX" dirty="0" smtClean="0"/>
              <a:t> de las </a:t>
            </a:r>
            <a:r>
              <a:rPr lang="es-MX" b="1" dirty="0" smtClean="0">
                <a:solidFill>
                  <a:schemeClr val="accent1">
                    <a:lumMod val="50000"/>
                  </a:schemeClr>
                </a:solidFill>
              </a:rPr>
              <a:t>descripciones separadas</a:t>
            </a:r>
            <a:r>
              <a:rPr lang="es-MX" dirty="0" smtClean="0"/>
              <a:t>,</a:t>
            </a:r>
            <a:r>
              <a:rPr lang="es-MX" b="1" dirty="0" smtClean="0"/>
              <a:t> </a:t>
            </a:r>
            <a:r>
              <a:rPr lang="es-MX" dirty="0" smtClean="0"/>
              <a:t>el esquema se debe seguir de la siguiente forma: </a:t>
            </a:r>
          </a:p>
          <a:p>
            <a:pPr eaLnBrk="1" hangingPunct="1">
              <a:lnSpc>
                <a:spcPct val="90000"/>
              </a:lnSpc>
              <a:buFont typeface="Wingdings" pitchFamily="2" charset="2"/>
              <a:buNone/>
              <a:defRPr/>
            </a:pPr>
            <a:r>
              <a:rPr lang="es-MX" dirty="0" smtClean="0"/>
              <a:t>    </a:t>
            </a:r>
            <a:r>
              <a:rPr lang="es-MX" dirty="0" smtClean="0">
                <a:solidFill>
                  <a:schemeClr val="accent1">
                    <a:lumMod val="50000"/>
                  </a:schemeClr>
                </a:solidFill>
              </a:rPr>
              <a:t>Objeto A</a:t>
            </a:r>
            <a:r>
              <a:rPr lang="es-MX" dirty="0" smtClean="0"/>
              <a:t> (</a:t>
            </a:r>
            <a:r>
              <a:rPr lang="es-MX" dirty="0" smtClean="0">
                <a:solidFill>
                  <a:schemeClr val="accent1">
                    <a:lumMod val="50000"/>
                  </a:schemeClr>
                </a:solidFill>
              </a:rPr>
              <a:t>A1, A2, A3...)</a:t>
            </a:r>
            <a:r>
              <a:rPr lang="es-MX" dirty="0" smtClean="0"/>
              <a:t>; </a:t>
            </a:r>
            <a:r>
              <a:rPr lang="es-MX" dirty="0" smtClean="0">
                <a:solidFill>
                  <a:schemeClr val="accent1">
                    <a:lumMod val="50000"/>
                  </a:schemeClr>
                </a:solidFill>
              </a:rPr>
              <a:t>objeto B</a:t>
            </a:r>
            <a:r>
              <a:rPr lang="es-MX" dirty="0" smtClean="0"/>
              <a:t> </a:t>
            </a:r>
            <a:r>
              <a:rPr lang="es-MX" dirty="0" smtClean="0">
                <a:solidFill>
                  <a:schemeClr val="accent1">
                    <a:lumMod val="50000"/>
                  </a:schemeClr>
                </a:solidFill>
              </a:rPr>
              <a:t>(B1, B2, B3...)</a:t>
            </a:r>
            <a:r>
              <a:rPr lang="es-MX"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176865" y="836712"/>
            <a:ext cx="7076008" cy="1303867"/>
          </a:xfrm>
        </p:spPr>
        <p:txBody>
          <a:bodyPr>
            <a:noAutofit/>
          </a:bodyPr>
          <a:lstStyle/>
          <a:p>
            <a:pPr eaLnBrk="1" hangingPunct="1">
              <a:defRPr/>
            </a:pPr>
            <a:r>
              <a:rPr lang="es-MX" sz="3200" dirty="0" smtClean="0"/>
              <a:t>Desarrollo por descripciones contrapuestas</a:t>
            </a:r>
            <a:br>
              <a:rPr lang="es-MX" sz="3200" dirty="0" smtClean="0"/>
            </a:br>
            <a:r>
              <a:rPr lang="es-MX" sz="3200" dirty="0" smtClean="0"/>
              <a:t>(Ejemplo)</a:t>
            </a:r>
          </a:p>
        </p:txBody>
      </p:sp>
      <p:sp>
        <p:nvSpPr>
          <p:cNvPr id="33795" name="Rectangle 3"/>
          <p:cNvSpPr>
            <a:spLocks noGrp="1" noChangeArrowheads="1"/>
          </p:cNvSpPr>
          <p:nvPr>
            <p:ph idx="1"/>
          </p:nvPr>
        </p:nvSpPr>
        <p:spPr>
          <a:xfrm>
            <a:off x="1176865" y="2490135"/>
            <a:ext cx="6798735" cy="3675169"/>
          </a:xfrm>
        </p:spPr>
        <p:txBody>
          <a:bodyPr anchor="ctr">
            <a:normAutofit fontScale="85000" lnSpcReduction="10000"/>
          </a:bodyPr>
          <a:lstStyle/>
          <a:p>
            <a:pPr indent="0" algn="just" eaLnBrk="1" hangingPunct="1">
              <a:buFont typeface="Wingdings" pitchFamily="2" charset="2"/>
              <a:buNone/>
              <a:defRPr/>
            </a:pPr>
            <a:r>
              <a:rPr lang="es-ES_tradnl" sz="2400" dirty="0" smtClean="0"/>
              <a:t>Sócrates y los sofistas tienen en común el amor por la palabra y la habilidad en la discusión. Sin embargo, existen notables diferencias entre ellos. Sócrates es el maestro que se propone ayudar al discípulo a conocerse mejor a sí mismo, a encontrar por medio del diá­logo conocimientos que ya estaban implícitos en su interior, aunque ocultos; mientras que los sofistas se proponen como finalidad el enseñar a hablar bien sobre no importa qué tema. El</a:t>
            </a:r>
            <a:r>
              <a:rPr lang="es-ES_tradnl" sz="2400" b="1" dirty="0" smtClean="0"/>
              <a:t> </a:t>
            </a:r>
            <a:r>
              <a:rPr lang="es-ES_tradnl" sz="2400" dirty="0" smtClean="0"/>
              <a:t>diálogo socrático estimula a buscar la verdad y el bien, en tanto que los sofistas enseñan habilidades oratorias útiles para conseguir el éxito en la vida de la Polis. El conocimiento del bien tiene como consecuencia, para Sócrates, un comportamiento éticamente correcto, mientras que los sofistas no plantean el problema de la moral.</a:t>
            </a:r>
            <a:endParaRPr lang="es-MX"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634332" y="454612"/>
            <a:ext cx="8229600" cy="1143000"/>
          </a:xfrm>
        </p:spPr>
        <p:txBody>
          <a:bodyPr>
            <a:normAutofit fontScale="90000"/>
          </a:bodyPr>
          <a:lstStyle/>
          <a:p>
            <a:pPr eaLnBrk="1" hangingPunct="1">
              <a:defRPr/>
            </a:pPr>
            <a:r>
              <a:rPr lang="es-MX" sz="3600" dirty="0" smtClean="0">
                <a:solidFill>
                  <a:schemeClr val="accent1">
                    <a:lumMod val="50000"/>
                  </a:schemeClr>
                </a:solidFill>
              </a:rPr>
              <a:t>Ejemplificación del esquema compositivo del párrafo anterior y del siguiente:</a:t>
            </a:r>
            <a:endParaRPr lang="es-MX" sz="3600" dirty="0" smtClean="0">
              <a:solidFill>
                <a:schemeClr val="accent1">
                  <a:lumMod val="50000"/>
                </a:schemeClr>
              </a:solidFill>
            </a:endParaRPr>
          </a:p>
        </p:txBody>
      </p:sp>
      <p:graphicFrame>
        <p:nvGraphicFramePr>
          <p:cNvPr id="30746" name="Group 26"/>
          <p:cNvGraphicFramePr>
            <a:graphicFrameLocks noGrp="1"/>
          </p:cNvGraphicFramePr>
          <p:nvPr>
            <p:ph type="tbl" idx="1"/>
            <p:extLst>
              <p:ext uri="{D42A27DB-BD31-4B8C-83A1-F6EECF244321}">
                <p14:modId xmlns:p14="http://schemas.microsoft.com/office/powerpoint/2010/main" val="2092279999"/>
              </p:ext>
            </p:extLst>
          </p:nvPr>
        </p:nvGraphicFramePr>
        <p:xfrm>
          <a:off x="611559" y="1600200"/>
          <a:ext cx="7920882" cy="4502973"/>
        </p:xfrm>
        <a:graphic>
          <a:graphicData uri="http://schemas.openxmlformats.org/drawingml/2006/table">
            <a:tbl>
              <a:tblPr/>
              <a:tblGrid>
                <a:gridCol w="2640294">
                  <a:extLst>
                    <a:ext uri="{9D8B030D-6E8A-4147-A177-3AD203B41FA5}">
                      <a16:colId xmlns:a16="http://schemas.microsoft.com/office/drawing/2014/main" val="20000"/>
                    </a:ext>
                  </a:extLst>
                </a:gridCol>
                <a:gridCol w="2640294">
                  <a:extLst>
                    <a:ext uri="{9D8B030D-6E8A-4147-A177-3AD203B41FA5}">
                      <a16:colId xmlns:a16="http://schemas.microsoft.com/office/drawing/2014/main" val="20001"/>
                    </a:ext>
                  </a:extLst>
                </a:gridCol>
                <a:gridCol w="2640294">
                  <a:extLst>
                    <a:ext uri="{9D8B030D-6E8A-4147-A177-3AD203B41FA5}">
                      <a16:colId xmlns:a16="http://schemas.microsoft.com/office/drawing/2014/main" val="20002"/>
                    </a:ext>
                  </a:extLst>
                </a:gridCol>
              </a:tblGrid>
              <a:tr h="8926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ES" sz="24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Aspecto comparativo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    </a:t>
                      </a:r>
                      <a:r>
                        <a:rPr kumimoji="0" lang="es-MX" sz="24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   Objeto A</a:t>
                      </a:r>
                    </a:p>
                    <a:p>
                      <a:pPr marL="0" marR="0" lvl="0" indent="0" algn="l" defTabSz="914400" rtl="0" eaLnBrk="1" fontAlgn="base" latinLnBrk="0" hangingPunct="1">
                        <a:lnSpc>
                          <a:spcPct val="100000"/>
                        </a:lnSpc>
                        <a:spcBef>
                          <a:spcPts val="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        Sócrates</a:t>
                      </a:r>
                      <a:endParaRPr kumimoji="0" lang="es-MX" sz="24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      </a:t>
                      </a:r>
                      <a:r>
                        <a:rPr kumimoji="0" lang="es-MX" sz="2400" b="0" i="0" u="none" strike="noStrike" kern="1200"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ea typeface="+mn-ea"/>
                          <a:cs typeface="+mn-cs"/>
                        </a:rPr>
                        <a:t>Objeto</a:t>
                      </a:r>
                      <a:r>
                        <a:rPr kumimoji="0" lang="es-MX" sz="24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 B</a:t>
                      </a:r>
                    </a:p>
                    <a:p>
                      <a:pPr marL="0" marR="0" lvl="0" indent="0" algn="just" defTabSz="914400" rtl="0" eaLnBrk="1" fontAlgn="base" latinLnBrk="0" hangingPunct="1">
                        <a:lnSpc>
                          <a:spcPct val="100000"/>
                        </a:lnSpc>
                        <a:spcBef>
                          <a:spcPts val="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rPr>
                        <a:t>       Sofistas</a:t>
                      </a:r>
                      <a:endParaRPr kumimoji="0" lang="es-MX" sz="2400" b="0" i="0" u="none" strike="noStrike" cap="none" normalizeH="0" baseline="0" dirty="0" smtClean="0">
                        <a:ln>
                          <a:noFill/>
                        </a:ln>
                        <a:solidFill>
                          <a:schemeClr val="accent1">
                            <a:lumMod val="50000"/>
                          </a:schemeClr>
                        </a:solidFill>
                        <a:effectLst>
                          <a:outerShdw blurRad="38100" dist="38100" dir="2700000" algn="tl">
                            <a:srgbClr val="000000"/>
                          </a:outerShdw>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9685">
                <a:tc>
                  <a:txBody>
                    <a:bodyPr/>
                    <a:lstStyle/>
                    <a:p>
                      <a:pPr marL="0" marR="0" lvl="0" indent="-36000" algn="ctr" defTabSz="914400" rtl="0" eaLnBrk="1" fontAlgn="base" latinLnBrk="0" hangingPunct="1">
                        <a:lnSpc>
                          <a:spcPct val="100000"/>
                        </a:lnSpc>
                        <a:spcBef>
                          <a:spcPts val="0"/>
                        </a:spcBef>
                        <a:spcAft>
                          <a:spcPct val="0"/>
                        </a:spcAft>
                        <a:buClr>
                          <a:schemeClr val="hlink"/>
                        </a:buClr>
                        <a:buSzPct val="70000"/>
                        <a:buFont typeface="Wingdings" pitchFamily="2" charset="2"/>
                        <a:buNone/>
                        <a:tabLst/>
                      </a:pPr>
                      <a:r>
                        <a:rPr kumimoji="0" lang="es-MX" sz="2400" b="1" i="0" u="none" strike="noStrike" cap="none" normalizeH="0" baseline="0" dirty="0" smtClean="0">
                          <a:ln>
                            <a:noFill/>
                          </a:ln>
                          <a:solidFill>
                            <a:schemeClr val="accent1">
                              <a:lumMod val="50000"/>
                            </a:schemeClr>
                          </a:solidFill>
                          <a:effectLst/>
                          <a:latin typeface="Garamond" pitchFamily="18" charset="0"/>
                        </a:rPr>
                        <a:t>Categoría 1:</a:t>
                      </a:r>
                      <a:r>
                        <a:rPr kumimoji="0" lang="es-MX" sz="2400" b="0" i="0" u="none" strike="noStrike" cap="none" normalizeH="0" baseline="0" dirty="0" smtClean="0">
                          <a:ln>
                            <a:noFill/>
                          </a:ln>
                          <a:solidFill>
                            <a:schemeClr val="accent1">
                              <a:lumMod val="50000"/>
                            </a:schemeClr>
                          </a:solidFill>
                          <a:effectLst/>
                          <a:latin typeface="Garamond" pitchFamily="18" charset="0"/>
                        </a:rPr>
                        <a:t> </a:t>
                      </a:r>
                    </a:p>
                    <a:p>
                      <a:pPr marL="108000" marR="0" lvl="0" indent="0" algn="ctr" defTabSz="914400" rtl="0" eaLnBrk="1" fontAlgn="base" latinLnBrk="0" hangingPunct="1">
                        <a:lnSpc>
                          <a:spcPct val="100000"/>
                        </a:lnSpc>
                        <a:spcBef>
                          <a:spcPts val="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tx1"/>
                          </a:solidFill>
                          <a:effectLst/>
                          <a:latin typeface="Garamond" pitchFamily="18" charset="0"/>
                        </a:rPr>
                        <a:t>Objetivo de la  educación</a:t>
                      </a:r>
                      <a:endParaRPr kumimoji="0" lang="es-MX" sz="2400" b="0" i="0" u="none" strike="noStrike" cap="none" normalizeH="0" baseline="0" dirty="0" smtClean="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000" marR="0" lvl="0" indent="-468000" algn="ctr" defTabSz="914400" rtl="0" eaLnBrk="1" fontAlgn="base" latinLnBrk="0" hangingPunct="1">
                        <a:lnSpc>
                          <a:spcPct val="100000"/>
                        </a:lnSpc>
                        <a:spcBef>
                          <a:spcPts val="0"/>
                        </a:spcBef>
                        <a:spcAft>
                          <a:spcPts val="60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accent1">
                              <a:lumMod val="50000"/>
                            </a:schemeClr>
                          </a:solidFill>
                          <a:effectLst/>
                          <a:latin typeface="Garamond" pitchFamily="18" charset="0"/>
                        </a:rPr>
                        <a:t> </a:t>
                      </a:r>
                      <a:r>
                        <a:rPr kumimoji="0" lang="es-MX" sz="2400" b="0" i="0" u="none" strike="noStrike" cap="none" normalizeH="0" baseline="0" dirty="0" smtClean="0">
                          <a:ln>
                            <a:noFill/>
                          </a:ln>
                          <a:solidFill>
                            <a:schemeClr val="tx1"/>
                          </a:solidFill>
                          <a:effectLst/>
                          <a:latin typeface="Garamond" pitchFamily="18" charset="0"/>
                        </a:rPr>
                        <a:t>El conocimiento    de sí mismo</a:t>
                      </a:r>
                      <a:endParaRPr kumimoji="0" lang="es-MX" sz="2400" b="0" i="0" u="none" strike="noStrike" cap="none" normalizeH="0" baseline="0" dirty="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tx1"/>
                          </a:solidFill>
                          <a:effectLst/>
                          <a:latin typeface="Garamond" pitchFamily="18" charset="0"/>
                        </a:rPr>
                        <a:t>Aprender el arte del bien hablar</a:t>
                      </a:r>
                      <a:endParaRPr kumimoji="0" lang="es-MX" sz="2400" b="0" i="0" u="none" strike="noStrike" cap="none" normalizeH="0" baseline="0" dirty="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805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400" b="1" i="0" u="none" strike="noStrike" kern="1200" cap="none" normalizeH="0" baseline="0" dirty="0" smtClean="0">
                          <a:ln>
                            <a:noFill/>
                          </a:ln>
                          <a:solidFill>
                            <a:schemeClr val="accent1">
                              <a:lumMod val="50000"/>
                            </a:schemeClr>
                          </a:solidFill>
                          <a:effectLst/>
                          <a:latin typeface="Garamond" pitchFamily="18" charset="0"/>
                          <a:ea typeface="+mn-ea"/>
                          <a:cs typeface="+mn-cs"/>
                        </a:rPr>
                        <a:t>Categoría</a:t>
                      </a:r>
                      <a:r>
                        <a:rPr kumimoji="0" lang="es-MX" sz="2400" b="1" i="0" u="none" strike="noStrike" cap="none" normalizeH="0" baseline="0" dirty="0" smtClean="0">
                          <a:ln>
                            <a:noFill/>
                          </a:ln>
                          <a:solidFill>
                            <a:schemeClr val="accent1">
                              <a:lumMod val="50000"/>
                            </a:schemeClr>
                          </a:solidFill>
                          <a:effectLst/>
                          <a:latin typeface="Garamond" pitchFamily="18" charset="0"/>
                        </a:rPr>
                        <a:t> 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tx1"/>
                          </a:solidFill>
                          <a:effectLst/>
                          <a:latin typeface="Garamond" pitchFamily="18" charset="0"/>
                        </a:rPr>
                        <a:t>Características de la enseñanza</a:t>
                      </a:r>
                      <a:endParaRPr kumimoji="0" lang="es-MX" sz="2400" b="0" i="0" u="sng" strike="noStrike" cap="none" normalizeH="0" baseline="0" dirty="0" smtClean="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tx1"/>
                          </a:solidFill>
                          <a:effectLst/>
                          <a:latin typeface="Garamond" pitchFamily="18" charset="0"/>
                        </a:rPr>
                        <a:t>                                   </a:t>
                      </a:r>
                      <a:r>
                        <a:rPr kumimoji="0" lang="es-MX" sz="2400" b="0" i="0" u="none" strike="noStrike" cap="none" normalizeH="0" baseline="0" dirty="0" smtClean="0">
                          <a:ln>
                            <a:noFill/>
                          </a:ln>
                          <a:solidFill>
                            <a:schemeClr val="tx1"/>
                          </a:solidFill>
                          <a:effectLst/>
                          <a:latin typeface="Garamond" pitchFamily="18" charset="0"/>
                        </a:rPr>
                        <a:t>El diálogo</a:t>
                      </a:r>
                      <a:endParaRPr kumimoji="0" lang="es-MX" sz="2400" b="0" i="0" u="none" strike="noStrike" cap="none" normalizeH="0" baseline="0" dirty="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tx1"/>
                          </a:solidFill>
                          <a:effectLst/>
                          <a:latin typeface="Garamond" pitchFamily="18" charset="0"/>
                        </a:rPr>
                        <a:t>                                   </a:t>
                      </a:r>
                      <a:r>
                        <a:rPr kumimoji="0" lang="es-MX" sz="2400" b="0" i="0" u="none" strike="noStrike" cap="none" normalizeH="0" baseline="0" dirty="0" smtClean="0">
                          <a:ln>
                            <a:noFill/>
                          </a:ln>
                          <a:solidFill>
                            <a:schemeClr val="tx1"/>
                          </a:solidFill>
                          <a:effectLst/>
                          <a:latin typeface="Garamond" pitchFamily="18" charset="0"/>
                        </a:rPr>
                        <a:t>La retórica</a:t>
                      </a:r>
                      <a:endParaRPr kumimoji="0" lang="es-MX" sz="2400" b="0" i="0" u="none" strike="noStrike" cap="none" normalizeH="0" baseline="0" dirty="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596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400" b="1" i="0" u="none" strike="noStrike" kern="1200" cap="none" normalizeH="0" baseline="0" dirty="0" smtClean="0">
                          <a:ln>
                            <a:noFill/>
                          </a:ln>
                          <a:solidFill>
                            <a:schemeClr val="accent1">
                              <a:lumMod val="50000"/>
                            </a:schemeClr>
                          </a:solidFill>
                          <a:effectLst/>
                          <a:latin typeface="Garamond" pitchFamily="18" charset="0"/>
                          <a:ea typeface="+mn-ea"/>
                          <a:cs typeface="+mn-cs"/>
                        </a:rPr>
                        <a:t>Categoría</a:t>
                      </a:r>
                      <a:r>
                        <a:rPr kumimoji="0" lang="es-MX" sz="2400" b="1" i="0" u="none" strike="noStrike" cap="none" normalizeH="0" baseline="0" dirty="0" smtClean="0">
                          <a:ln>
                            <a:noFill/>
                          </a:ln>
                          <a:solidFill>
                            <a:schemeClr val="accent1">
                              <a:lumMod val="50000"/>
                            </a:schemeClr>
                          </a:solidFill>
                          <a:effectLst/>
                          <a:latin typeface="Garamond" pitchFamily="18" charset="0"/>
                        </a:rPr>
                        <a:t> 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tx1"/>
                          </a:solidFill>
                          <a:effectLst/>
                          <a:latin typeface="Garamond" pitchFamily="18" charset="0"/>
                        </a:rPr>
                        <a:t>Resultado formativo</a:t>
                      </a:r>
                      <a:endParaRPr kumimoji="0" lang="es-MX" sz="2400" b="0" i="0" u="none" strike="noStrike" cap="none" normalizeH="0" baseline="0" dirty="0" smtClean="0">
                        <a:ln>
                          <a:noFill/>
                        </a:ln>
                        <a:solidFill>
                          <a:schemeClr val="tx1"/>
                        </a:solidFill>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tx1"/>
                          </a:solidFill>
                          <a:effectLst/>
                          <a:latin typeface="Garamond" pitchFamily="18" charset="0"/>
                        </a:rPr>
                        <a:t>                            </a:t>
                      </a:r>
                      <a:r>
                        <a:rPr kumimoji="0" lang="es-MX" sz="2400" b="0" i="0" u="none" strike="noStrike" cap="none" normalizeH="0" baseline="0" dirty="0" smtClean="0">
                          <a:ln>
                            <a:noFill/>
                          </a:ln>
                          <a:solidFill>
                            <a:schemeClr val="tx1"/>
                          </a:solidFill>
                          <a:effectLst/>
                          <a:latin typeface="Garamond" pitchFamily="18" charset="0"/>
                        </a:rPr>
                        <a:t> Una vida buena</a:t>
                      </a:r>
                      <a:endParaRPr kumimoji="0" lang="es-MX" sz="2400" b="0" i="0" u="none" strike="noStrike" cap="none" normalizeH="0" baseline="0" dirty="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400" b="0" i="0" u="none" strike="noStrike" cap="none" normalizeH="0" baseline="0" dirty="0" smtClean="0">
                          <a:ln>
                            <a:noFill/>
                          </a:ln>
                          <a:solidFill>
                            <a:schemeClr val="tx1"/>
                          </a:solidFill>
                          <a:effectLst/>
                          <a:latin typeface="Garamond" pitchFamily="18" charset="0"/>
                        </a:rPr>
                        <a:t>                                   </a:t>
                      </a:r>
                      <a:r>
                        <a:rPr kumimoji="0" lang="es-MX" sz="2400" b="0" i="0" u="none" strike="noStrike" cap="none" normalizeH="0" baseline="0" dirty="0" smtClean="0">
                          <a:ln>
                            <a:noFill/>
                          </a:ln>
                          <a:solidFill>
                            <a:schemeClr val="tx1"/>
                          </a:solidFill>
                          <a:effectLst/>
                          <a:latin typeface="Garamond" pitchFamily="18" charset="0"/>
                        </a:rPr>
                        <a:t>El éxito social</a:t>
                      </a:r>
                      <a:endParaRPr kumimoji="0" lang="es-MX" sz="2400" b="0" i="0" u="none" strike="noStrike" cap="none" normalizeH="0" baseline="0" dirty="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4321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normAutofit fontScale="90000"/>
          </a:bodyPr>
          <a:lstStyle/>
          <a:p>
            <a:pPr marL="838200" indent="-838200" eaLnBrk="1" hangingPunct="1">
              <a:defRPr/>
            </a:pPr>
            <a:r>
              <a:rPr lang="es-MX" sz="4000" dirty="0" smtClean="0"/>
              <a:t/>
            </a:r>
            <a:br>
              <a:rPr lang="es-MX" sz="4000" dirty="0" smtClean="0"/>
            </a:br>
            <a:endParaRPr lang="es-MX" sz="4000" dirty="0" smtClean="0"/>
          </a:p>
        </p:txBody>
      </p:sp>
      <p:sp>
        <p:nvSpPr>
          <p:cNvPr id="34819" name="Rectangle 3"/>
          <p:cNvSpPr>
            <a:spLocks noGrp="1" noChangeArrowheads="1"/>
          </p:cNvSpPr>
          <p:nvPr>
            <p:ph idx="1"/>
          </p:nvPr>
        </p:nvSpPr>
        <p:spPr/>
        <p:txBody>
          <a:bodyPr anchor="ctr">
            <a:noAutofit/>
          </a:bodyPr>
          <a:lstStyle/>
          <a:p>
            <a:pPr indent="0" algn="just" eaLnBrk="1" hangingPunct="1">
              <a:lnSpc>
                <a:spcPct val="90000"/>
              </a:lnSpc>
              <a:spcBef>
                <a:spcPts val="0"/>
              </a:spcBef>
              <a:buFont typeface="Wingdings" pitchFamily="2" charset="2"/>
              <a:buNone/>
              <a:defRPr/>
            </a:pPr>
            <a:r>
              <a:rPr lang="es-ES_tradnl" sz="2000" dirty="0" smtClean="0"/>
              <a:t>Sócrates y los sofistas tienen en común el amor por la palabra y la habilidad en la discusión. Sin embargo, existen notables diferencias entre ellos. Sócrates es el maestro que se propone ayudar al discípulo a conocerse mejor a sí mismo, a encontrar por medio del diá­logo conocimientos que ya estaban implícitos en su interior, aunque ocultos. El diálogo socrático estimula a buscar la ver­dad y el bien, y tiene como consecuencia un comportamien­to éticamente correcto.	En cambio, los sofistas se proponen como finalidad el en­señar a hablar bien sobre no importa qué tema: enseñan habilidades oratorias útiles para conseguir el éxito en la vida de la Polis. Los sofistas no se plantean el problema de la moral.</a:t>
            </a:r>
            <a:endParaRPr lang="es-MX" sz="2000" dirty="0" smtClean="0"/>
          </a:p>
        </p:txBody>
      </p:sp>
      <p:sp>
        <p:nvSpPr>
          <p:cNvPr id="34820" name="Text Box 4"/>
          <p:cNvSpPr txBox="1">
            <a:spLocks noChangeArrowheads="1"/>
          </p:cNvSpPr>
          <p:nvPr/>
        </p:nvSpPr>
        <p:spPr bwMode="auto">
          <a:xfrm>
            <a:off x="759883" y="915337"/>
            <a:ext cx="7632700" cy="1077218"/>
          </a:xfrm>
          <a:prstGeom prst="rect">
            <a:avLst/>
          </a:prstGeom>
          <a:noFill/>
          <a:ln w="9525">
            <a:noFill/>
            <a:miter lim="800000"/>
            <a:headEnd/>
            <a:tailEnd/>
          </a:ln>
        </p:spPr>
        <p:txBody>
          <a:bodyPr>
            <a:spAutoFit/>
          </a:bodyPr>
          <a:lstStyle/>
          <a:p>
            <a:pPr algn="ctr" eaLnBrk="1" hangingPunct="1">
              <a:spcBef>
                <a:spcPct val="50000"/>
              </a:spcBef>
            </a:pPr>
            <a:r>
              <a:rPr lang="es-MX" sz="3200" dirty="0">
                <a:solidFill>
                  <a:schemeClr val="accent1">
                    <a:lumMod val="50000"/>
                  </a:schemeClr>
                </a:solidFill>
              </a:rPr>
              <a:t>Desarrollo por descripciones </a:t>
            </a:r>
            <a:r>
              <a:rPr lang="es-MX" sz="3200" dirty="0" smtClean="0">
                <a:solidFill>
                  <a:schemeClr val="accent1">
                    <a:lumMod val="50000"/>
                  </a:schemeClr>
                </a:solidFill>
              </a:rPr>
              <a:t>separadas (Ejemplo)</a:t>
            </a:r>
            <a:endParaRPr lang="es-MX" sz="32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normAutofit fontScale="90000"/>
          </a:bodyPr>
          <a:lstStyle/>
          <a:p>
            <a:pPr eaLnBrk="1" hangingPunct="1">
              <a:defRPr/>
            </a:pPr>
            <a:r>
              <a:rPr lang="es-MX" sz="4000" dirty="0" smtClean="0">
                <a:solidFill>
                  <a:schemeClr val="accent1">
                    <a:lumMod val="50000"/>
                  </a:schemeClr>
                </a:solidFill>
              </a:rPr>
              <a:t>Párrafo de desarrollo de un concepto</a:t>
            </a:r>
          </a:p>
        </p:txBody>
      </p:sp>
      <p:sp>
        <p:nvSpPr>
          <p:cNvPr id="36867" name="Rectangle 3"/>
          <p:cNvSpPr>
            <a:spLocks noGrp="1" noChangeArrowheads="1"/>
          </p:cNvSpPr>
          <p:nvPr>
            <p:ph idx="1"/>
          </p:nvPr>
        </p:nvSpPr>
        <p:spPr>
          <a:xfrm>
            <a:off x="1002224" y="2996952"/>
            <a:ext cx="7148017" cy="2361924"/>
          </a:xfrm>
        </p:spPr>
        <p:txBody>
          <a:bodyPr anchor="ctr">
            <a:noAutofit/>
          </a:bodyPr>
          <a:lstStyle/>
          <a:p>
            <a:pPr indent="0" algn="just" eaLnBrk="1" hangingPunct="1">
              <a:buFont typeface="Wingdings" pitchFamily="2" charset="2"/>
              <a:buNone/>
              <a:defRPr/>
            </a:pPr>
            <a:r>
              <a:rPr lang="es-MX" dirty="0" smtClean="0"/>
              <a:t>En el párrafo de desarrollo de un concepto se encuentra presente una </a:t>
            </a:r>
            <a:r>
              <a:rPr lang="es-MX" i="1" dirty="0" smtClean="0">
                <a:solidFill>
                  <a:schemeClr val="accent1">
                    <a:lumMod val="50000"/>
                  </a:schemeClr>
                </a:solidFill>
              </a:rPr>
              <a:t>idea principal</a:t>
            </a:r>
            <a:r>
              <a:rPr lang="es-MX" dirty="0" smtClean="0"/>
              <a:t>, que por lo general aparece al principio o al final del párrafo. Los elementos que la desarrollan aportan ejemplos o argumentos de apoyo a la afirmación o a la idea que sirve de núcleo al párrafo. Además de aportar razones en favor (o en contra) de un argumento, se utilizan también para dar respuesta a la pregunta </a:t>
            </a:r>
            <a:r>
              <a:rPr lang="es-MX" i="1" dirty="0" smtClean="0">
                <a:solidFill>
                  <a:schemeClr val="accent1">
                    <a:lumMod val="50000"/>
                  </a:schemeClr>
                </a:solidFill>
              </a:rPr>
              <a:t>¿Qué es? </a:t>
            </a:r>
            <a:r>
              <a:rPr lang="es-MX" dirty="0" smtClean="0"/>
              <a:t>con respecto a un objeto o tema determinado.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normAutofit fontScale="90000"/>
          </a:bodyPr>
          <a:lstStyle/>
          <a:p>
            <a:pPr eaLnBrk="1" hangingPunct="1">
              <a:defRPr/>
            </a:pPr>
            <a:r>
              <a:rPr lang="es-MX" sz="4000" dirty="0" smtClean="0">
                <a:solidFill>
                  <a:schemeClr val="accent1">
                    <a:lumMod val="50000"/>
                  </a:schemeClr>
                </a:solidFill>
              </a:rPr>
              <a:t>Párrafo de desarrollo de un concepto</a:t>
            </a:r>
            <a:br>
              <a:rPr lang="es-MX" sz="4000" dirty="0" smtClean="0">
                <a:solidFill>
                  <a:schemeClr val="accent1">
                    <a:lumMod val="50000"/>
                  </a:schemeClr>
                </a:solidFill>
              </a:rPr>
            </a:br>
            <a:r>
              <a:rPr lang="es-MX" sz="3600" dirty="0" smtClean="0">
                <a:solidFill>
                  <a:schemeClr val="accent1">
                    <a:lumMod val="50000"/>
                  </a:schemeClr>
                </a:solidFill>
              </a:rPr>
              <a:t>Esquema compositivo</a:t>
            </a:r>
          </a:p>
        </p:txBody>
      </p:sp>
      <p:sp>
        <p:nvSpPr>
          <p:cNvPr id="38915" name="Rectangle 3"/>
          <p:cNvSpPr>
            <a:spLocks noGrp="1" noChangeArrowheads="1"/>
          </p:cNvSpPr>
          <p:nvPr>
            <p:ph idx="1"/>
          </p:nvPr>
        </p:nvSpPr>
        <p:spPr>
          <a:xfrm>
            <a:off x="1176865" y="2490135"/>
            <a:ext cx="6798735" cy="3444997"/>
          </a:xfrm>
        </p:spPr>
        <p:txBody>
          <a:bodyPr anchor="ctr"/>
          <a:lstStyle/>
          <a:p>
            <a:pPr marL="72000" indent="0" algn="ctr" eaLnBrk="1" hangingPunct="1">
              <a:buFont typeface="Wingdings" pitchFamily="2" charset="2"/>
              <a:buNone/>
              <a:defRPr/>
            </a:pPr>
            <a:r>
              <a:rPr lang="es-MX" cap="small" dirty="0" smtClean="0">
                <a:solidFill>
                  <a:schemeClr val="accent1">
                    <a:lumMod val="50000"/>
                  </a:schemeClr>
                </a:solidFill>
              </a:rPr>
              <a:t>idea principal</a:t>
            </a:r>
            <a:r>
              <a:rPr lang="es-MX" dirty="0" smtClean="0">
                <a:solidFill>
                  <a:schemeClr val="accent1">
                    <a:lumMod val="50000"/>
                  </a:schemeClr>
                </a:solidFill>
              </a:rPr>
              <a:t>: </a:t>
            </a:r>
            <a:r>
              <a:rPr lang="es-MX" dirty="0" smtClean="0"/>
              <a:t>_______________________</a:t>
            </a:r>
          </a:p>
          <a:p>
            <a:pPr marL="108000" indent="0" algn="just" eaLnBrk="1" hangingPunct="1">
              <a:buFont typeface="Wingdings" pitchFamily="2" charset="2"/>
              <a:buNone/>
              <a:defRPr/>
            </a:pPr>
            <a:r>
              <a:rPr lang="es-MX" cap="small" dirty="0" smtClean="0"/>
              <a:t>      </a:t>
            </a:r>
            <a:r>
              <a:rPr lang="es-MX" cap="small" dirty="0" smtClean="0">
                <a:solidFill>
                  <a:schemeClr val="accent1">
                    <a:lumMod val="50000"/>
                  </a:schemeClr>
                </a:solidFill>
              </a:rPr>
              <a:t>ejemplos o argumentos</a:t>
            </a:r>
            <a:r>
              <a:rPr lang="es-MX" dirty="0" smtClean="0">
                <a:solidFill>
                  <a:schemeClr val="accent1">
                    <a:lumMod val="50000"/>
                  </a:schemeClr>
                </a:solidFill>
              </a:rPr>
              <a:t>:  </a:t>
            </a:r>
          </a:p>
          <a:p>
            <a:pPr algn="ctr" eaLnBrk="1" hangingPunct="1">
              <a:buFont typeface="Wingdings" pitchFamily="2" charset="2"/>
              <a:buNone/>
              <a:defRPr/>
            </a:pPr>
            <a:r>
              <a:rPr lang="es-MX" dirty="0" smtClean="0"/>
              <a:t>1._______________________________</a:t>
            </a:r>
          </a:p>
          <a:p>
            <a:pPr algn="ctr" eaLnBrk="1" hangingPunct="1">
              <a:buFont typeface="Wingdings" pitchFamily="2" charset="2"/>
              <a:buNone/>
              <a:defRPr/>
            </a:pPr>
            <a:r>
              <a:rPr lang="es-MX" dirty="0" smtClean="0"/>
              <a:t>2._______________________________</a:t>
            </a:r>
          </a:p>
          <a:p>
            <a:pPr algn="ctr" eaLnBrk="1" hangingPunct="1">
              <a:buFont typeface="Wingdings" pitchFamily="2" charset="2"/>
              <a:buNone/>
              <a:defRPr/>
            </a:pPr>
            <a:r>
              <a:rPr lang="es-MX" dirty="0" smtClean="0"/>
              <a:t>3._______________________________</a:t>
            </a:r>
          </a:p>
          <a:p>
            <a:pPr algn="ctr" eaLnBrk="1" hangingPunct="1">
              <a:buFont typeface="Wingdings" pitchFamily="2" charset="2"/>
              <a:buNone/>
              <a:defRPr/>
            </a:pPr>
            <a:r>
              <a:rPr lang="es-MX" dirty="0" smtClean="0"/>
              <a:t>4._______________________________</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normAutofit fontScale="90000"/>
          </a:bodyPr>
          <a:lstStyle/>
          <a:p>
            <a:pPr eaLnBrk="1" hangingPunct="1">
              <a:defRPr/>
            </a:pPr>
            <a:r>
              <a:rPr lang="es-MX" sz="4000" dirty="0" smtClean="0">
                <a:solidFill>
                  <a:schemeClr val="accent1">
                    <a:lumMod val="50000"/>
                  </a:schemeClr>
                </a:solidFill>
              </a:rPr>
              <a:t>Párrafo de desarrollo de un concepto</a:t>
            </a:r>
            <a:br>
              <a:rPr lang="es-MX" sz="4000" dirty="0" smtClean="0">
                <a:solidFill>
                  <a:schemeClr val="accent1">
                    <a:lumMod val="50000"/>
                  </a:schemeClr>
                </a:solidFill>
              </a:rPr>
            </a:br>
            <a:r>
              <a:rPr lang="es-MX" dirty="0" smtClean="0">
                <a:solidFill>
                  <a:schemeClr val="accent1">
                    <a:lumMod val="50000"/>
                  </a:schemeClr>
                </a:solidFill>
              </a:rPr>
              <a:t>(Ejemplo)</a:t>
            </a:r>
            <a:endParaRPr lang="es-MX" sz="4000" dirty="0" smtClean="0">
              <a:solidFill>
                <a:schemeClr val="accent1">
                  <a:lumMod val="50000"/>
                </a:schemeClr>
              </a:solidFill>
            </a:endParaRPr>
          </a:p>
        </p:txBody>
      </p:sp>
      <p:sp>
        <p:nvSpPr>
          <p:cNvPr id="37891" name="Rectangle 3"/>
          <p:cNvSpPr>
            <a:spLocks noGrp="1" noChangeArrowheads="1"/>
          </p:cNvSpPr>
          <p:nvPr>
            <p:ph idx="1"/>
          </p:nvPr>
        </p:nvSpPr>
        <p:spPr>
          <a:xfrm>
            <a:off x="539552" y="2564904"/>
            <a:ext cx="7848872" cy="3960440"/>
          </a:xfrm>
        </p:spPr>
        <p:txBody>
          <a:bodyPr anchor="ctr">
            <a:normAutofit lnSpcReduction="10000"/>
          </a:bodyPr>
          <a:lstStyle/>
          <a:p>
            <a:pPr indent="0" algn="just">
              <a:buNone/>
              <a:defRPr/>
            </a:pPr>
            <a:r>
              <a:rPr lang="es-ES" altLang="es-CO" sz="2500" dirty="0">
                <a:solidFill>
                  <a:schemeClr val="tx2"/>
                </a:solidFill>
              </a:rPr>
              <a:t>Los tornados </a:t>
            </a:r>
            <a:r>
              <a:rPr lang="es-ES" altLang="es-CO" sz="2500" dirty="0" smtClean="0">
                <a:solidFill>
                  <a:schemeClr val="tx2"/>
                </a:solidFill>
              </a:rPr>
              <a:t>suelen formarse </a:t>
            </a:r>
            <a:r>
              <a:rPr lang="es-ES" altLang="es-CO" sz="2500" dirty="0">
                <a:solidFill>
                  <a:schemeClr val="tx2"/>
                </a:solidFill>
              </a:rPr>
              <a:t>en lugares de baja altitud y topografía llana, debido a la presencia de corrientes cálidas y al fácil acceso de corrientes frías por su baja altura y la carencia de </a:t>
            </a:r>
            <a:r>
              <a:rPr lang="es-ES" altLang="es-CO" sz="2500" dirty="0" smtClean="0">
                <a:solidFill>
                  <a:schemeClr val="tx2"/>
                </a:solidFill>
              </a:rPr>
              <a:t>montañas </a:t>
            </a:r>
            <a:r>
              <a:rPr lang="es-ES" altLang="es-CO" sz="2500" dirty="0">
                <a:solidFill>
                  <a:schemeClr val="tx2"/>
                </a:solidFill>
              </a:rPr>
              <a:t>que puedan cortar su trayectoria, siendo la Boreal la zona que reúne la mayoría de estas condiciones. Cuando </a:t>
            </a:r>
            <a:r>
              <a:rPr lang="es-ES" altLang="es-CO" sz="2500" dirty="0" smtClean="0">
                <a:solidFill>
                  <a:schemeClr val="tx2"/>
                </a:solidFill>
              </a:rPr>
              <a:t>ambas </a:t>
            </a:r>
            <a:r>
              <a:rPr lang="es-ES" altLang="es-CO" sz="2500" dirty="0">
                <a:solidFill>
                  <a:schemeClr val="tx2"/>
                </a:solidFill>
              </a:rPr>
              <a:t>corrientes se encuentran, el aire cálido asciende </a:t>
            </a:r>
            <a:r>
              <a:rPr lang="es-ES" altLang="es-CO" sz="2500" dirty="0" smtClean="0">
                <a:solidFill>
                  <a:schemeClr val="tx2"/>
                </a:solidFill>
              </a:rPr>
              <a:t>hasta generar </a:t>
            </a:r>
            <a:r>
              <a:rPr lang="es-ES" altLang="es-CO" sz="2500" dirty="0">
                <a:solidFill>
                  <a:schemeClr val="tx2"/>
                </a:solidFill>
              </a:rPr>
              <a:t>baja presión al interior del </a:t>
            </a:r>
            <a:r>
              <a:rPr lang="es-ES" altLang="es-CO" sz="2500" dirty="0" smtClean="0">
                <a:solidFill>
                  <a:schemeClr val="tx2"/>
                </a:solidFill>
              </a:rPr>
              <a:t>remolino, succionando </a:t>
            </a:r>
            <a:r>
              <a:rPr lang="es-ES" altLang="es-CO" sz="2500" dirty="0">
                <a:solidFill>
                  <a:schemeClr val="tx2"/>
                </a:solidFill>
              </a:rPr>
              <a:t>todo a su alrededor. El vórtice es la parte más destructiva del tornado, pues es la parte del embudo que tiene menor radio y, por ende, es el lugar de mayor aceleración. </a:t>
            </a:r>
            <a:endParaRPr lang="en-US" altLang="es-CO" sz="2500" dirty="0">
              <a:solidFill>
                <a:schemeClr val="tx2"/>
              </a:solidFill>
            </a:endParaRPr>
          </a:p>
          <a:p>
            <a:pPr indent="0" algn="just" eaLnBrk="1" hangingPunct="1">
              <a:buFont typeface="Wingdings" pitchFamily="2" charset="2"/>
              <a:buNone/>
              <a:defRPr/>
            </a:pPr>
            <a:endParaRPr lang="es-MX"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3600" dirty="0" smtClean="0">
                <a:solidFill>
                  <a:schemeClr val="accent1">
                    <a:lumMod val="50000"/>
                  </a:schemeClr>
                </a:solidFill>
              </a:rPr>
              <a:t>Referencias</a:t>
            </a:r>
            <a:endParaRPr lang="es-CO" sz="3600" dirty="0">
              <a:solidFill>
                <a:schemeClr val="accent1">
                  <a:lumMod val="50000"/>
                </a:schemeClr>
              </a:solidFill>
            </a:endParaRPr>
          </a:p>
        </p:txBody>
      </p:sp>
      <p:sp>
        <p:nvSpPr>
          <p:cNvPr id="3" name="Marcador de contenido 2"/>
          <p:cNvSpPr>
            <a:spLocks noGrp="1"/>
          </p:cNvSpPr>
          <p:nvPr>
            <p:ph idx="1"/>
          </p:nvPr>
        </p:nvSpPr>
        <p:spPr>
          <a:xfrm>
            <a:off x="971600" y="2490135"/>
            <a:ext cx="7272807" cy="3444997"/>
          </a:xfrm>
        </p:spPr>
        <p:txBody>
          <a:bodyPr>
            <a:normAutofit/>
          </a:bodyPr>
          <a:lstStyle/>
          <a:p>
            <a:pPr marL="432000" indent="-457200" algn="just">
              <a:buNone/>
            </a:pPr>
            <a:r>
              <a:rPr lang="es-MX" dirty="0" smtClean="0">
                <a:solidFill>
                  <a:schemeClr val="tx1"/>
                </a:solidFill>
              </a:rPr>
              <a:t>Serafini, </a:t>
            </a:r>
            <a:r>
              <a:rPr lang="es-MX" dirty="0">
                <a:solidFill>
                  <a:schemeClr val="tx1"/>
                </a:solidFill>
              </a:rPr>
              <a:t>María </a:t>
            </a:r>
            <a:r>
              <a:rPr lang="es-MX" dirty="0" smtClean="0">
                <a:solidFill>
                  <a:schemeClr val="tx1"/>
                </a:solidFill>
              </a:rPr>
              <a:t>Teresa (1994). El párrafo. En </a:t>
            </a:r>
            <a:r>
              <a:rPr lang="es-MX" i="1" dirty="0" smtClean="0">
                <a:solidFill>
                  <a:schemeClr val="tx1"/>
                </a:solidFill>
              </a:rPr>
              <a:t>Cómo </a:t>
            </a:r>
            <a:r>
              <a:rPr lang="es-MX" i="1" dirty="0">
                <a:solidFill>
                  <a:schemeClr val="tx1"/>
                </a:solidFill>
              </a:rPr>
              <a:t>se </a:t>
            </a:r>
            <a:r>
              <a:rPr lang="es-MX" i="1" dirty="0" smtClean="0">
                <a:solidFill>
                  <a:schemeClr val="tx1"/>
                </a:solidFill>
              </a:rPr>
              <a:t>escribe</a:t>
            </a:r>
            <a:r>
              <a:rPr lang="es-MX" dirty="0" smtClean="0">
                <a:solidFill>
                  <a:schemeClr val="tx1"/>
                </a:solidFill>
              </a:rPr>
              <a:t> (pp</a:t>
            </a:r>
            <a:r>
              <a:rPr lang="es-MX" dirty="0">
                <a:solidFill>
                  <a:schemeClr val="tx1"/>
                </a:solidFill>
              </a:rPr>
              <a:t>. 131-169</a:t>
            </a:r>
            <a:r>
              <a:rPr lang="es-MX" dirty="0" smtClean="0">
                <a:solidFill>
                  <a:schemeClr val="tx1"/>
                </a:solidFill>
              </a:rPr>
              <a:t>). Barcelona, España: Paidós. </a:t>
            </a:r>
            <a:r>
              <a:rPr lang="es-MX" dirty="0">
                <a:solidFill>
                  <a:schemeClr val="tx1"/>
                </a:solidFill>
              </a:rPr>
              <a:t>Disponible en </a:t>
            </a:r>
            <a:r>
              <a:rPr lang="es-MX" dirty="0">
                <a:solidFill>
                  <a:schemeClr val="tx1"/>
                </a:solidFill>
                <a:hlinkClick r:id="rId2"/>
              </a:rPr>
              <a:t>https://</a:t>
            </a:r>
            <a:r>
              <a:rPr lang="es-MX" dirty="0" smtClean="0">
                <a:solidFill>
                  <a:schemeClr val="tx1"/>
                </a:solidFill>
                <a:hlinkClick r:id="rId2"/>
              </a:rPr>
              <a:t>bit.ly/2lG53ca</a:t>
            </a:r>
            <a:r>
              <a:rPr lang="es-MX" dirty="0" smtClean="0">
                <a:solidFill>
                  <a:schemeClr val="tx1"/>
                </a:solidFill>
              </a:rPr>
              <a:t> </a:t>
            </a:r>
          </a:p>
          <a:p>
            <a:pPr marL="432000" indent="-457200">
              <a:buNone/>
            </a:pPr>
            <a:endParaRPr lang="es-MX" dirty="0">
              <a:solidFill>
                <a:schemeClr val="tx1"/>
              </a:solidFill>
            </a:endParaRPr>
          </a:p>
          <a:p>
            <a:endParaRPr lang="es-CO" dirty="0"/>
          </a:p>
        </p:txBody>
      </p:sp>
    </p:spTree>
    <p:extLst>
      <p:ext uri="{BB962C8B-B14F-4D97-AF65-F5344CB8AC3E}">
        <p14:creationId xmlns:p14="http://schemas.microsoft.com/office/powerpoint/2010/main" val="933502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solidFill>
                  <a:schemeClr val="accent1">
                    <a:lumMod val="50000"/>
                  </a:schemeClr>
                </a:solidFill>
              </a:rPr>
              <a:t>Párrafo</a:t>
            </a:r>
            <a:r>
              <a:rPr lang="es-MX" dirty="0" smtClean="0"/>
              <a:t> </a:t>
            </a:r>
            <a:endParaRPr lang="es-ES" dirty="0" smtClean="0"/>
          </a:p>
        </p:txBody>
      </p:sp>
      <p:sp>
        <p:nvSpPr>
          <p:cNvPr id="52227" name="Rectangle 3"/>
          <p:cNvSpPr>
            <a:spLocks noGrp="1" noChangeArrowheads="1"/>
          </p:cNvSpPr>
          <p:nvPr>
            <p:ph idx="1"/>
          </p:nvPr>
        </p:nvSpPr>
        <p:spPr>
          <a:xfrm>
            <a:off x="971600" y="2492896"/>
            <a:ext cx="7272808" cy="3444997"/>
          </a:xfrm>
        </p:spPr>
        <p:txBody>
          <a:bodyPr/>
          <a:lstStyle/>
          <a:p>
            <a:pPr algn="just">
              <a:defRPr/>
            </a:pPr>
            <a:r>
              <a:rPr lang="es-CO" altLang="es-CO" dirty="0"/>
              <a:t>La extensión de un párrafo está definida por razones conceptuales y razones estéticas</a:t>
            </a:r>
            <a:r>
              <a:rPr lang="es-MX" dirty="0" smtClean="0"/>
              <a:t>. </a:t>
            </a:r>
          </a:p>
          <a:p>
            <a:pPr algn="just">
              <a:defRPr/>
            </a:pPr>
            <a:r>
              <a:rPr lang="es-CO" altLang="es-CO" dirty="0"/>
              <a:t>Cambie de párrafo cuando complete un proceso lógico y/o cuando </a:t>
            </a:r>
            <a:r>
              <a:rPr lang="es-CO" altLang="es-CO" dirty="0" smtClean="0"/>
              <a:t>el cansancio </a:t>
            </a:r>
            <a:r>
              <a:rPr lang="es-CO" altLang="es-CO" dirty="0"/>
              <a:t>visual del lector así lo exija</a:t>
            </a:r>
            <a:r>
              <a:rPr lang="es-ES_tradnl" altLang="es-CO" dirty="0" smtClean="0"/>
              <a:t>.</a:t>
            </a:r>
          </a:p>
          <a:p>
            <a:pPr algn="just">
              <a:defRPr/>
            </a:pPr>
            <a:r>
              <a:rPr lang="es-CO" dirty="0" smtClean="0"/>
              <a:t>Evite escribir párrafos con una sola oración. Esto aplica para las oraciones cortas y, sobre todo, para las oraciones extensas</a:t>
            </a:r>
            <a:r>
              <a:rPr lang="es-CO" dirty="0"/>
              <a:t>.</a:t>
            </a: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Tree>
    <p:extLst>
      <p:ext uri="{BB962C8B-B14F-4D97-AF65-F5344CB8AC3E}">
        <p14:creationId xmlns:p14="http://schemas.microsoft.com/office/powerpoint/2010/main" val="55137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a:bodyPr>
          <a:lstStyle/>
          <a:p>
            <a:pPr marL="72000" indent="0" algn="just">
              <a:buNone/>
              <a:defRPr/>
            </a:pPr>
            <a:endParaRPr lang="es-CO" sz="2800" dirty="0" smtClean="0"/>
          </a:p>
          <a:p>
            <a:pPr marL="72000" indent="0" algn="ctr">
              <a:spcBef>
                <a:spcPts val="0"/>
              </a:spcBef>
              <a:buNone/>
              <a:defRPr/>
            </a:pPr>
            <a:r>
              <a:rPr lang="es-CO" sz="2800" dirty="0" smtClean="0">
                <a:solidFill>
                  <a:schemeClr val="accent1">
                    <a:lumMod val="50000"/>
                  </a:schemeClr>
                </a:solidFill>
              </a:rPr>
              <a:t>Párrafos construidos con </a:t>
            </a:r>
            <a:r>
              <a:rPr lang="es-CO" sz="2800" i="1" dirty="0" smtClean="0">
                <a:solidFill>
                  <a:schemeClr val="accent1">
                    <a:lumMod val="50000"/>
                  </a:schemeClr>
                </a:solidFill>
              </a:rPr>
              <a:t>una sola</a:t>
            </a:r>
            <a:r>
              <a:rPr lang="es-CO" sz="2800" dirty="0" smtClean="0">
                <a:solidFill>
                  <a:schemeClr val="accent1">
                    <a:lumMod val="50000"/>
                  </a:schemeClr>
                </a:solidFill>
              </a:rPr>
              <a:t> oración:</a:t>
            </a:r>
          </a:p>
          <a:p>
            <a:pPr marL="144000" indent="0" algn="just">
              <a:buNone/>
              <a:defRPr/>
            </a:pPr>
            <a:r>
              <a:rPr lang="es-CO" b="1" dirty="0" smtClean="0"/>
              <a:t>Caso 1</a:t>
            </a:r>
            <a:r>
              <a:rPr lang="es-CO" dirty="0" smtClean="0"/>
              <a:t>.</a:t>
            </a:r>
          </a:p>
          <a:p>
            <a:pPr marL="144000" indent="0" algn="just">
              <a:buNone/>
              <a:defRPr/>
            </a:pPr>
            <a:r>
              <a:rPr lang="es-CO" i="1" dirty="0"/>
              <a:t>El </a:t>
            </a:r>
            <a:r>
              <a:rPr lang="es-CO" i="1" dirty="0" smtClean="0"/>
              <a:t>internet</a:t>
            </a:r>
            <a:r>
              <a:rPr lang="es-CO" b="1" i="1" dirty="0" smtClean="0">
                <a:solidFill>
                  <a:srgbClr val="FF0000"/>
                </a:solidFill>
              </a:rPr>
              <a:t>,</a:t>
            </a:r>
            <a:r>
              <a:rPr lang="es-CO" i="1" dirty="0" smtClean="0"/>
              <a:t> </a:t>
            </a:r>
            <a:r>
              <a:rPr lang="es-CO" i="1" dirty="0"/>
              <a:t>ese maravilloso invento de la </a:t>
            </a:r>
            <a:r>
              <a:rPr lang="es-CO" i="1" dirty="0" smtClean="0"/>
              <a:t>humanidad </a:t>
            </a:r>
            <a:r>
              <a:rPr lang="es-CO" i="1" dirty="0"/>
              <a:t>que está claro que vino para quedarse</a:t>
            </a:r>
            <a:r>
              <a:rPr lang="es-CO" b="1" i="1" dirty="0">
                <a:solidFill>
                  <a:srgbClr val="FF0000"/>
                </a:solidFill>
              </a:rPr>
              <a:t>,</a:t>
            </a:r>
            <a:r>
              <a:rPr lang="es-CO" i="1" dirty="0"/>
              <a:t> un invento que desde su aparición y popularización ha revolucionado </a:t>
            </a:r>
            <a:r>
              <a:rPr lang="es-CO" i="1" dirty="0" smtClean="0"/>
              <a:t>al </a:t>
            </a:r>
            <a:r>
              <a:rPr lang="es-CO" i="1" dirty="0"/>
              <a:t>mundo</a:t>
            </a:r>
            <a:r>
              <a:rPr lang="es-CO" b="1" i="1" dirty="0">
                <a:solidFill>
                  <a:srgbClr val="FF0000"/>
                </a:solidFill>
              </a:rPr>
              <a:t>,</a:t>
            </a:r>
            <a:r>
              <a:rPr lang="es-CO" i="1" dirty="0"/>
              <a:t> en su corta existencia ha traído nuevas formas de hacer algunas cosas</a:t>
            </a:r>
            <a:r>
              <a:rPr lang="es-CO" b="1" i="1" dirty="0">
                <a:solidFill>
                  <a:srgbClr val="FF0000"/>
                </a:solidFill>
              </a:rPr>
              <a:t>,</a:t>
            </a:r>
            <a:r>
              <a:rPr lang="es-CO" i="1" dirty="0"/>
              <a:t> </a:t>
            </a:r>
            <a:r>
              <a:rPr lang="es-CO" i="1" dirty="0" smtClean="0"/>
              <a:t>una herramienta la </a:t>
            </a:r>
            <a:r>
              <a:rPr lang="es-CO" i="1" dirty="0"/>
              <a:t>cual nos puede acercar a quienes están lejos pero nos puede alejar de quienes están </a:t>
            </a:r>
            <a:r>
              <a:rPr lang="es-CO" i="1" dirty="0" smtClean="0"/>
              <a:t>cerca y que también ha </a:t>
            </a:r>
            <a:r>
              <a:rPr lang="es-CO" i="1" dirty="0"/>
              <a:t>afectado nuestra privacidad</a:t>
            </a:r>
            <a:r>
              <a:rPr lang="es-CO" b="1" i="1" dirty="0">
                <a:solidFill>
                  <a:srgbClr val="FF0000"/>
                </a:solidFill>
              </a:rPr>
              <a:t>,</a:t>
            </a:r>
            <a:r>
              <a:rPr lang="es-CO" i="1" dirty="0"/>
              <a:t> </a:t>
            </a:r>
            <a:r>
              <a:rPr lang="es-CO" i="1" dirty="0" smtClean="0"/>
              <a:t>un recurso </a:t>
            </a:r>
            <a:r>
              <a:rPr lang="es-CO" i="1" dirty="0"/>
              <a:t>que ahora permite a quien sea </a:t>
            </a:r>
            <a:r>
              <a:rPr lang="es-CO" i="1" dirty="0" smtClean="0"/>
              <a:t>vender </a:t>
            </a:r>
            <a:r>
              <a:rPr lang="es-CO" i="1" dirty="0"/>
              <a:t>productos y servicios con solo tener acceso a </a:t>
            </a:r>
            <a:r>
              <a:rPr lang="es-CO" i="1" dirty="0" smtClean="0"/>
              <a:t>ella</a:t>
            </a:r>
            <a:r>
              <a:rPr lang="es-CO" b="1" i="1" dirty="0" smtClean="0">
                <a:solidFill>
                  <a:srgbClr val="FF0000"/>
                </a:solidFill>
              </a:rPr>
              <a:t>,</a:t>
            </a:r>
            <a:r>
              <a:rPr lang="es-CO" i="1" dirty="0" smtClean="0"/>
              <a:t> </a:t>
            </a:r>
            <a:r>
              <a:rPr lang="es-CO" i="1" dirty="0"/>
              <a:t>la cual puede hacer </a:t>
            </a:r>
            <a:r>
              <a:rPr lang="es-CO" i="1" dirty="0" smtClean="0"/>
              <a:t>que </a:t>
            </a:r>
            <a:r>
              <a:rPr lang="es-CO" i="1" dirty="0"/>
              <a:t>un producto o servicio se dé a conocer de manera masiva</a:t>
            </a:r>
            <a:r>
              <a:rPr lang="es-CO" b="1" i="1" dirty="0">
                <a:solidFill>
                  <a:srgbClr val="FF0000"/>
                </a:solidFill>
              </a:rPr>
              <a:t>,</a:t>
            </a:r>
            <a:r>
              <a:rPr lang="es-CO" i="1" dirty="0"/>
              <a:t> también el internet se ha </a:t>
            </a:r>
            <a:r>
              <a:rPr lang="es-CO" i="1" dirty="0" smtClean="0"/>
              <a:t>convertido en un instrumento que </a:t>
            </a:r>
            <a:r>
              <a:rPr lang="es-CO" i="1" dirty="0"/>
              <a:t>ha mejorado nuestras experiencias de cara al ocio</a:t>
            </a:r>
            <a:r>
              <a:rPr lang="es-CO" b="1" i="1" dirty="0">
                <a:solidFill>
                  <a:srgbClr val="FF0000"/>
                </a:solidFill>
              </a:rPr>
              <a:t>,</a:t>
            </a:r>
            <a:r>
              <a:rPr lang="es-CO" i="1" dirty="0"/>
              <a:t> </a:t>
            </a:r>
            <a:r>
              <a:rPr lang="es-CO" i="1" dirty="0" smtClean="0"/>
              <a:t>el acceso </a:t>
            </a:r>
            <a:r>
              <a:rPr lang="es-CO" i="1" dirty="0"/>
              <a:t>al conocimiento y para ciertos servicios y </a:t>
            </a:r>
            <a:r>
              <a:rPr lang="es-CO" i="1" dirty="0" smtClean="0"/>
              <a:t>obligaciones</a:t>
            </a:r>
            <a:r>
              <a:rPr lang="es-CO" b="1" i="1" dirty="0" smtClean="0">
                <a:solidFill>
                  <a:srgbClr val="FF0000"/>
                </a:solidFill>
              </a:rPr>
              <a:t>.</a:t>
            </a:r>
            <a:endParaRPr lang="es-CO" b="1" dirty="0" smtClean="0">
              <a:solidFill>
                <a:srgbClr val="FF0000"/>
              </a:solidFill>
            </a:endParaRPr>
          </a:p>
          <a:p>
            <a:pPr marL="72000" indent="0" algn="just">
              <a:buNone/>
              <a:defRPr/>
            </a:pPr>
            <a:endParaRPr lang="es-CO" dirty="0" smtClean="0"/>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Tree>
    <p:extLst>
      <p:ext uri="{BB962C8B-B14F-4D97-AF65-F5344CB8AC3E}">
        <p14:creationId xmlns:p14="http://schemas.microsoft.com/office/powerpoint/2010/main" val="371690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a:bodyPr>
          <a:lstStyle/>
          <a:p>
            <a:pPr marL="72000" indent="0" algn="just">
              <a:buNone/>
              <a:defRPr/>
            </a:pPr>
            <a:endParaRPr lang="es-CO" sz="2800" dirty="0" smtClean="0"/>
          </a:p>
          <a:p>
            <a:pPr marL="72000" indent="0" algn="ctr">
              <a:spcBef>
                <a:spcPts val="0"/>
              </a:spcBef>
              <a:buNone/>
              <a:defRPr/>
            </a:pPr>
            <a:r>
              <a:rPr lang="es-CO" sz="2800" dirty="0" smtClean="0">
                <a:solidFill>
                  <a:schemeClr val="accent1">
                    <a:lumMod val="50000"/>
                  </a:schemeClr>
                </a:solidFill>
              </a:rPr>
              <a:t>Párrafos construidos con </a:t>
            </a:r>
            <a:r>
              <a:rPr lang="es-CO" sz="2800" i="1" dirty="0" smtClean="0">
                <a:solidFill>
                  <a:schemeClr val="accent1">
                    <a:lumMod val="50000"/>
                  </a:schemeClr>
                </a:solidFill>
              </a:rPr>
              <a:t>una sola</a:t>
            </a:r>
            <a:r>
              <a:rPr lang="es-CO" sz="2800" dirty="0" smtClean="0">
                <a:solidFill>
                  <a:schemeClr val="accent1">
                    <a:lumMod val="50000"/>
                  </a:schemeClr>
                </a:solidFill>
              </a:rPr>
              <a:t> oración:</a:t>
            </a:r>
          </a:p>
          <a:p>
            <a:pPr marL="144000" indent="0" algn="just">
              <a:buNone/>
              <a:defRPr/>
            </a:pPr>
            <a:r>
              <a:rPr lang="es-CO" b="1" dirty="0" smtClean="0"/>
              <a:t>Caso 2</a:t>
            </a:r>
            <a:r>
              <a:rPr lang="es-CO" dirty="0" smtClean="0"/>
              <a:t>.</a:t>
            </a:r>
          </a:p>
          <a:p>
            <a:pPr marL="144000" indent="0" algn="just">
              <a:buNone/>
              <a:defRPr/>
            </a:pPr>
            <a:r>
              <a:rPr lang="es-CO" i="1" dirty="0"/>
              <a:t>El cáncer es una enfermedad asociada al origen mismo del </a:t>
            </a:r>
            <a:r>
              <a:rPr lang="es-CO" i="1" dirty="0" smtClean="0"/>
              <a:t>hombre</a:t>
            </a:r>
            <a:r>
              <a:rPr lang="es-CO" b="1" i="1" dirty="0" smtClean="0">
                <a:solidFill>
                  <a:srgbClr val="FF0000"/>
                </a:solidFill>
              </a:rPr>
              <a:t>.</a:t>
            </a:r>
          </a:p>
          <a:p>
            <a:pPr marL="144000" indent="0" algn="just">
              <a:buNone/>
              <a:defRPr/>
            </a:pPr>
            <a:r>
              <a:rPr lang="es-MX" i="1" dirty="0"/>
              <a:t>¿Pero, es el cáncer una enfermedad exclusiva del ser humano</a:t>
            </a:r>
            <a:r>
              <a:rPr lang="es-MX" i="1" dirty="0" smtClean="0">
                <a:solidFill>
                  <a:srgbClr val="FF0000"/>
                </a:solidFill>
              </a:rPr>
              <a:t>?</a:t>
            </a:r>
          </a:p>
          <a:p>
            <a:pPr marL="144000" indent="0" algn="just">
              <a:buNone/>
              <a:defRPr/>
            </a:pPr>
            <a:r>
              <a:rPr lang="es-CO" i="1" dirty="0"/>
              <a:t>No, </a:t>
            </a:r>
            <a:r>
              <a:rPr lang="es-CO" i="1" dirty="0" smtClean="0"/>
              <a:t>todos </a:t>
            </a:r>
            <a:r>
              <a:rPr lang="es-CO" i="1" dirty="0"/>
              <a:t>los organismos conformados por células son susceptibles </a:t>
            </a:r>
            <a:r>
              <a:rPr lang="es-CO" i="1" dirty="0" smtClean="0"/>
              <a:t>de </a:t>
            </a:r>
            <a:r>
              <a:rPr lang="es-CO" i="1" dirty="0"/>
              <a:t>padecer esta enfermedad</a:t>
            </a:r>
            <a:r>
              <a:rPr lang="es-CO" b="1" i="1" dirty="0" smtClean="0">
                <a:solidFill>
                  <a:srgbClr val="FF0000"/>
                </a:solidFill>
              </a:rPr>
              <a:t>.</a:t>
            </a:r>
          </a:p>
          <a:p>
            <a:pPr marL="144000" indent="0" algn="just">
              <a:buNone/>
              <a:defRPr/>
            </a:pPr>
            <a:r>
              <a:rPr lang="es-MX" i="1" dirty="0" smtClean="0"/>
              <a:t>El cáncer tiene </a:t>
            </a:r>
            <a:r>
              <a:rPr lang="es-MX" i="1" dirty="0"/>
              <a:t>origen cuando las células </a:t>
            </a:r>
            <a:r>
              <a:rPr lang="es-MX" i="1" dirty="0" smtClean="0"/>
              <a:t>del cuerpo </a:t>
            </a:r>
            <a:r>
              <a:rPr lang="es-MX" i="1" dirty="0"/>
              <a:t>presentan un crecimiento </a:t>
            </a:r>
            <a:r>
              <a:rPr lang="es-MX" i="1" dirty="0" smtClean="0"/>
              <a:t>descontrolado</a:t>
            </a:r>
            <a:r>
              <a:rPr lang="es-MX" b="1" i="1" dirty="0" smtClean="0">
                <a:solidFill>
                  <a:srgbClr val="FF0000"/>
                </a:solidFill>
              </a:rPr>
              <a:t>.</a:t>
            </a:r>
          </a:p>
          <a:p>
            <a:pPr marL="144000" indent="0" algn="just">
              <a:buNone/>
              <a:defRPr/>
            </a:pPr>
            <a:r>
              <a:rPr lang="es-MX" i="1" dirty="0"/>
              <a:t>La malignidad del tumor se presenta cuando las células invaden tejidos o se propagan hacia otras áreas del cuerpo</a:t>
            </a:r>
            <a:r>
              <a:rPr lang="es-MX" b="1" i="1" dirty="0">
                <a:solidFill>
                  <a:srgbClr val="FF0000"/>
                </a:solidFill>
              </a:rPr>
              <a:t>.</a:t>
            </a:r>
          </a:p>
          <a:p>
            <a:pPr marL="144000" indent="0" algn="just">
              <a:buNone/>
              <a:defRPr/>
            </a:pPr>
            <a:endParaRPr lang="es-CO" i="1" dirty="0"/>
          </a:p>
          <a:p>
            <a:pPr marL="144000" indent="0" algn="just">
              <a:buNone/>
              <a:defRPr/>
            </a:pPr>
            <a:endParaRPr lang="es-CO" b="1" dirty="0" smtClean="0">
              <a:solidFill>
                <a:srgbClr val="FF0000"/>
              </a:solidFill>
            </a:endParaRPr>
          </a:p>
          <a:p>
            <a:pPr marL="72000" indent="0" algn="just">
              <a:buNone/>
              <a:defRPr/>
            </a:pPr>
            <a:endParaRPr lang="es-CO" dirty="0" smtClean="0"/>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Tree>
    <p:extLst>
      <p:ext uri="{BB962C8B-B14F-4D97-AF65-F5344CB8AC3E}">
        <p14:creationId xmlns:p14="http://schemas.microsoft.com/office/powerpoint/2010/main" val="626693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defRPr/>
            </a:pPr>
            <a:r>
              <a:rPr lang="es-MX" dirty="0" smtClean="0">
                <a:solidFill>
                  <a:schemeClr val="accent1">
                    <a:lumMod val="50000"/>
                  </a:schemeClr>
                </a:solidFill>
              </a:rPr>
              <a:t>Reflexión</a:t>
            </a:r>
          </a:p>
        </p:txBody>
      </p:sp>
      <p:sp>
        <p:nvSpPr>
          <p:cNvPr id="22531" name="Rectangle 3"/>
          <p:cNvSpPr>
            <a:spLocks noGrp="1" noChangeArrowheads="1"/>
          </p:cNvSpPr>
          <p:nvPr>
            <p:ph idx="1"/>
          </p:nvPr>
        </p:nvSpPr>
        <p:spPr>
          <a:xfrm>
            <a:off x="683568" y="2490135"/>
            <a:ext cx="7704856" cy="3444997"/>
          </a:xfrm>
        </p:spPr>
        <p:txBody>
          <a:bodyPr>
            <a:normAutofit/>
          </a:bodyPr>
          <a:lstStyle/>
          <a:p>
            <a:pPr algn="just">
              <a:defRPr/>
            </a:pPr>
            <a:r>
              <a:rPr lang="es-CO" altLang="es-CO" dirty="0" smtClean="0"/>
              <a:t>En el caso 1 hay una oración de 135 palabras, lo cual resulta excesivo ya que dificulta la lectura y la apreciación del lector respecto a la evaluación del escritor sobre el internet</a:t>
            </a:r>
            <a:r>
              <a:rPr lang="es-MX" dirty="0" smtClean="0"/>
              <a:t>. </a:t>
            </a:r>
            <a:endParaRPr lang="es-MX" dirty="0"/>
          </a:p>
          <a:p>
            <a:pPr algn="just">
              <a:defRPr/>
            </a:pPr>
            <a:r>
              <a:rPr lang="es-CO" altLang="es-CO" dirty="0" smtClean="0"/>
              <a:t>En el caso 2, en cambio, hay cinco oraciones desagregadas que deberían ir en un solo párrafo</a:t>
            </a:r>
            <a:r>
              <a:rPr lang="es-ES_tradnl" altLang="es-CO" dirty="0" smtClean="0"/>
              <a:t>.</a:t>
            </a:r>
            <a:endParaRPr lang="es-ES_tradnl" altLang="es-CO" dirty="0"/>
          </a:p>
          <a:p>
            <a:pPr algn="just">
              <a:defRPr/>
            </a:pPr>
            <a:r>
              <a:rPr lang="es-CO" dirty="0" smtClean="0"/>
              <a:t>Tanto en el caso 1 como en el 2 falta una estructura que le dé cohesión al párrafo. Esto es, no hay una oración temática que aglutine la información sobre el internet (1) y el cáncer (2).</a:t>
            </a:r>
            <a:endParaRPr lang="es-MX" dirty="0"/>
          </a:p>
        </p:txBody>
      </p:sp>
    </p:spTree>
    <p:extLst>
      <p:ext uri="{BB962C8B-B14F-4D97-AF65-F5344CB8AC3E}">
        <p14:creationId xmlns:p14="http://schemas.microsoft.com/office/powerpoint/2010/main" val="457918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a:bodyPr>
          <a:lstStyle/>
          <a:p>
            <a:pPr marL="72000" indent="0" algn="just">
              <a:buNone/>
              <a:defRPr/>
            </a:pPr>
            <a:endParaRPr lang="es-CO" sz="2800" dirty="0" smtClean="0"/>
          </a:p>
          <a:p>
            <a:pPr marL="72000" indent="0" algn="ctr">
              <a:spcBef>
                <a:spcPts val="0"/>
              </a:spcBef>
              <a:buNone/>
              <a:defRPr/>
            </a:pPr>
            <a:r>
              <a:rPr lang="es-CO" sz="3200" dirty="0" smtClean="0">
                <a:solidFill>
                  <a:schemeClr val="accent1">
                    <a:lumMod val="50000"/>
                  </a:schemeClr>
                </a:solidFill>
              </a:rPr>
              <a:t>Aplicación de la </a:t>
            </a:r>
            <a:r>
              <a:rPr lang="es-CO" sz="3200" i="1" u="sng" dirty="0" smtClean="0">
                <a:solidFill>
                  <a:schemeClr val="accent1">
                    <a:lumMod val="50000"/>
                  </a:schemeClr>
                </a:solidFill>
              </a:rPr>
              <a:t>oración temática</a:t>
            </a:r>
            <a:r>
              <a:rPr lang="es-CO" sz="3200" dirty="0" smtClean="0">
                <a:solidFill>
                  <a:schemeClr val="accent1">
                    <a:lumMod val="50000"/>
                  </a:schemeClr>
                </a:solidFill>
              </a:rPr>
              <a:t>:</a:t>
            </a:r>
          </a:p>
          <a:p>
            <a:pPr marL="72000" indent="0" algn="just">
              <a:buNone/>
              <a:defRPr/>
            </a:pPr>
            <a:r>
              <a:rPr lang="es-CO" b="1" dirty="0" smtClean="0"/>
              <a:t>Caso 1</a:t>
            </a:r>
            <a:r>
              <a:rPr lang="es-CO" dirty="0" smtClean="0"/>
              <a:t>.</a:t>
            </a:r>
          </a:p>
          <a:p>
            <a:pPr marL="144000" indent="0" algn="just">
              <a:buNone/>
              <a:defRPr/>
            </a:pPr>
            <a:r>
              <a:rPr lang="es-CO" i="1" u="sng" dirty="0"/>
              <a:t>El </a:t>
            </a:r>
            <a:r>
              <a:rPr lang="es-CO" i="1" u="sng" dirty="0" smtClean="0"/>
              <a:t>internet</a:t>
            </a:r>
            <a:r>
              <a:rPr lang="es-CO" b="1" i="1" dirty="0" smtClean="0">
                <a:solidFill>
                  <a:srgbClr val="FF0000"/>
                </a:solidFill>
              </a:rPr>
              <a:t>,</a:t>
            </a:r>
            <a:r>
              <a:rPr lang="es-CO" i="1" dirty="0" smtClean="0"/>
              <a:t> </a:t>
            </a:r>
            <a:r>
              <a:rPr lang="es-CO" i="1" dirty="0"/>
              <a:t>ese maravilloso invento de la </a:t>
            </a:r>
            <a:r>
              <a:rPr lang="es-CO" i="1" dirty="0" smtClean="0"/>
              <a:t>humanidad </a:t>
            </a:r>
            <a:r>
              <a:rPr lang="es-CO" i="1" dirty="0"/>
              <a:t>que está claro que vino para quedarse</a:t>
            </a:r>
            <a:r>
              <a:rPr lang="es-CO" b="1" i="1" dirty="0">
                <a:solidFill>
                  <a:srgbClr val="FF0000"/>
                </a:solidFill>
              </a:rPr>
              <a:t>,</a:t>
            </a:r>
            <a:r>
              <a:rPr lang="es-CO" i="1" dirty="0"/>
              <a:t> </a:t>
            </a:r>
            <a:r>
              <a:rPr lang="es-CO" b="1" i="1" u="sng" dirty="0" smtClean="0">
                <a:solidFill>
                  <a:srgbClr val="FF0000"/>
                </a:solidFill>
              </a:rPr>
              <a:t>es</a:t>
            </a:r>
            <a:r>
              <a:rPr lang="es-CO" i="1" u="sng" dirty="0" smtClean="0"/>
              <a:t> un </a:t>
            </a:r>
            <a:r>
              <a:rPr lang="es-CO" i="1" u="sng" dirty="0"/>
              <a:t>invento que desde su aparición y popularización ha revolucionado </a:t>
            </a:r>
            <a:r>
              <a:rPr lang="es-CO" i="1" u="sng" dirty="0" smtClean="0"/>
              <a:t>al mundo</a:t>
            </a:r>
            <a:r>
              <a:rPr lang="es-CO" b="1" i="1" dirty="0" smtClean="0">
                <a:solidFill>
                  <a:srgbClr val="FF0000"/>
                </a:solidFill>
              </a:rPr>
              <a:t>.</a:t>
            </a:r>
            <a:r>
              <a:rPr lang="es-CO" i="1" dirty="0" smtClean="0"/>
              <a:t> </a:t>
            </a:r>
            <a:r>
              <a:rPr lang="es-CO" i="1" dirty="0" smtClean="0">
                <a:solidFill>
                  <a:srgbClr val="FF0000"/>
                </a:solidFill>
              </a:rPr>
              <a:t>Ciertamente,</a:t>
            </a:r>
            <a:r>
              <a:rPr lang="es-CO" i="1" dirty="0" smtClean="0"/>
              <a:t> su </a:t>
            </a:r>
            <a:r>
              <a:rPr lang="es-CO" i="1" dirty="0"/>
              <a:t>corta existencia ha traído nuevas formas de hacer </a:t>
            </a:r>
            <a:r>
              <a:rPr lang="es-CO" i="1" dirty="0" smtClean="0"/>
              <a:t>las cosas</a:t>
            </a:r>
            <a:r>
              <a:rPr lang="es-CO" b="1" i="1" dirty="0" smtClean="0">
                <a:solidFill>
                  <a:srgbClr val="FF0000"/>
                </a:solidFill>
              </a:rPr>
              <a:t>.</a:t>
            </a:r>
            <a:r>
              <a:rPr lang="es-CO" i="1" dirty="0" smtClean="0"/>
              <a:t> </a:t>
            </a:r>
            <a:r>
              <a:rPr lang="es-CO" i="1" dirty="0" smtClean="0">
                <a:solidFill>
                  <a:srgbClr val="FF0000"/>
                </a:solidFill>
              </a:rPr>
              <a:t>Es </a:t>
            </a:r>
            <a:r>
              <a:rPr lang="es-CO" i="1" dirty="0" smtClean="0"/>
              <a:t>un instrumento que </a:t>
            </a:r>
            <a:r>
              <a:rPr lang="es-CO" i="1" dirty="0"/>
              <a:t>nos puede acercar a quienes están </a:t>
            </a:r>
            <a:r>
              <a:rPr lang="es-CO" i="1" dirty="0" smtClean="0"/>
              <a:t>lejos, </a:t>
            </a:r>
            <a:r>
              <a:rPr lang="es-CO" i="1" dirty="0"/>
              <a:t>pero </a:t>
            </a:r>
            <a:r>
              <a:rPr lang="es-CO" i="1" dirty="0" smtClean="0">
                <a:solidFill>
                  <a:srgbClr val="FF0000"/>
                </a:solidFill>
              </a:rPr>
              <a:t>que también</a:t>
            </a:r>
            <a:r>
              <a:rPr lang="es-CO" i="1" dirty="0" smtClean="0"/>
              <a:t> nos </a:t>
            </a:r>
            <a:r>
              <a:rPr lang="es-CO" i="1" dirty="0"/>
              <a:t>puede alejar de quienes están </a:t>
            </a:r>
            <a:r>
              <a:rPr lang="es-CO" i="1" dirty="0" smtClean="0"/>
              <a:t>cerca</a:t>
            </a:r>
            <a:r>
              <a:rPr lang="es-CO" b="1" i="1" dirty="0" smtClean="0">
                <a:solidFill>
                  <a:srgbClr val="FF0000"/>
                </a:solidFill>
              </a:rPr>
              <a:t>.</a:t>
            </a:r>
            <a:r>
              <a:rPr lang="es-CO" i="1" dirty="0" smtClean="0"/>
              <a:t> </a:t>
            </a:r>
            <a:r>
              <a:rPr lang="es-CO" i="1" dirty="0" smtClean="0">
                <a:solidFill>
                  <a:srgbClr val="FF0000"/>
                </a:solidFill>
              </a:rPr>
              <a:t>Aunque</a:t>
            </a:r>
            <a:r>
              <a:rPr lang="es-CO" i="1" dirty="0" smtClean="0"/>
              <a:t> </a:t>
            </a:r>
            <a:r>
              <a:rPr lang="es-CO" i="1" dirty="0"/>
              <a:t>ha afectado nuestra privacidad</a:t>
            </a:r>
            <a:r>
              <a:rPr lang="es-CO" b="1" i="1" dirty="0">
                <a:solidFill>
                  <a:srgbClr val="FF0000"/>
                </a:solidFill>
              </a:rPr>
              <a:t>,</a:t>
            </a:r>
            <a:r>
              <a:rPr lang="es-CO" i="1" dirty="0"/>
              <a:t> </a:t>
            </a:r>
            <a:r>
              <a:rPr lang="es-CO" i="1" dirty="0" smtClean="0"/>
              <a:t>es una </a:t>
            </a:r>
            <a:r>
              <a:rPr lang="es-CO" i="1" dirty="0"/>
              <a:t>herramienta que </a:t>
            </a:r>
            <a:r>
              <a:rPr lang="es-CO" i="1" dirty="0" smtClean="0"/>
              <a:t>le </a:t>
            </a:r>
            <a:r>
              <a:rPr lang="es-CO" i="1" dirty="0"/>
              <a:t>permite a </a:t>
            </a:r>
            <a:r>
              <a:rPr lang="es-CO" i="1" dirty="0" smtClean="0"/>
              <a:t>cualquier persona vender </a:t>
            </a:r>
            <a:r>
              <a:rPr lang="es-CO" i="1" dirty="0"/>
              <a:t>productos y servicios con solo tener acceso a </a:t>
            </a:r>
            <a:r>
              <a:rPr lang="es-CO" i="1" dirty="0" smtClean="0"/>
              <a:t>ella</a:t>
            </a:r>
            <a:r>
              <a:rPr lang="es-CO" b="1" i="1" dirty="0" smtClean="0">
                <a:solidFill>
                  <a:srgbClr val="FF0000"/>
                </a:solidFill>
              </a:rPr>
              <a:t>,</a:t>
            </a:r>
            <a:r>
              <a:rPr lang="es-CO" i="1" dirty="0" smtClean="0"/>
              <a:t> </a:t>
            </a:r>
            <a:r>
              <a:rPr lang="es-CO" i="1" dirty="0"/>
              <a:t>la cual puede hacer </a:t>
            </a:r>
            <a:r>
              <a:rPr lang="es-CO" i="1" dirty="0" smtClean="0"/>
              <a:t>que </a:t>
            </a:r>
            <a:r>
              <a:rPr lang="es-CO" i="1" dirty="0"/>
              <a:t>un producto o servicio se dé a conocer de manera </a:t>
            </a:r>
            <a:r>
              <a:rPr lang="es-CO" i="1" dirty="0" smtClean="0"/>
              <a:t>masiva</a:t>
            </a:r>
            <a:r>
              <a:rPr lang="es-CO" b="1" i="1" dirty="0" smtClean="0">
                <a:solidFill>
                  <a:srgbClr val="FF0000"/>
                </a:solidFill>
              </a:rPr>
              <a:t>.</a:t>
            </a:r>
            <a:r>
              <a:rPr lang="es-CO" i="1" dirty="0" smtClean="0"/>
              <a:t> </a:t>
            </a:r>
            <a:r>
              <a:rPr lang="es-CO" i="1" dirty="0" smtClean="0">
                <a:solidFill>
                  <a:srgbClr val="FF0000"/>
                </a:solidFill>
              </a:rPr>
              <a:t>T</a:t>
            </a:r>
            <a:r>
              <a:rPr lang="es-CO" i="1" dirty="0" smtClean="0"/>
              <a:t>ambién el </a:t>
            </a:r>
            <a:r>
              <a:rPr lang="es-CO" i="1" dirty="0"/>
              <a:t>internet se ha </a:t>
            </a:r>
            <a:r>
              <a:rPr lang="es-CO" i="1" dirty="0" smtClean="0"/>
              <a:t>convertido en un recurso que </a:t>
            </a:r>
            <a:r>
              <a:rPr lang="es-CO" i="1" dirty="0"/>
              <a:t>ha mejorado nuestras experiencias de cara al ocio</a:t>
            </a:r>
            <a:r>
              <a:rPr lang="es-CO" b="1" i="1" dirty="0">
                <a:solidFill>
                  <a:srgbClr val="FF0000"/>
                </a:solidFill>
              </a:rPr>
              <a:t>,</a:t>
            </a:r>
            <a:r>
              <a:rPr lang="es-CO" i="1" dirty="0"/>
              <a:t> </a:t>
            </a:r>
            <a:r>
              <a:rPr lang="es-CO" i="1" dirty="0" smtClean="0"/>
              <a:t>el acceso </a:t>
            </a:r>
            <a:r>
              <a:rPr lang="es-CO" i="1" dirty="0"/>
              <a:t>al conocimiento y para ciertos servicios y </a:t>
            </a:r>
            <a:r>
              <a:rPr lang="es-CO" i="1" dirty="0" smtClean="0"/>
              <a:t>obligaciones</a:t>
            </a:r>
            <a:r>
              <a:rPr lang="es-CO" b="1" i="1" dirty="0" smtClean="0">
                <a:solidFill>
                  <a:srgbClr val="FF0000"/>
                </a:solidFill>
              </a:rPr>
              <a:t>.</a:t>
            </a:r>
            <a:endParaRPr lang="es-CO" b="1" dirty="0" smtClean="0">
              <a:solidFill>
                <a:srgbClr val="FF0000"/>
              </a:solidFill>
            </a:endParaRPr>
          </a:p>
          <a:p>
            <a:pPr marL="72000" indent="0" algn="just">
              <a:buNone/>
              <a:defRPr/>
            </a:pPr>
            <a:endParaRPr lang="es-CO" dirty="0" smtClean="0"/>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Tree>
    <p:extLst>
      <p:ext uri="{BB962C8B-B14F-4D97-AF65-F5344CB8AC3E}">
        <p14:creationId xmlns:p14="http://schemas.microsoft.com/office/powerpoint/2010/main" val="1861631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defRPr/>
            </a:pPr>
            <a:r>
              <a:rPr lang="es-MX" dirty="0" smtClean="0"/>
              <a:t>Párrafo </a:t>
            </a:r>
            <a:endParaRPr lang="es-ES" dirty="0" smtClean="0"/>
          </a:p>
        </p:txBody>
      </p:sp>
      <p:sp>
        <p:nvSpPr>
          <p:cNvPr id="52227" name="Rectangle 3"/>
          <p:cNvSpPr>
            <a:spLocks noGrp="1" noChangeArrowheads="1"/>
          </p:cNvSpPr>
          <p:nvPr>
            <p:ph idx="1"/>
          </p:nvPr>
        </p:nvSpPr>
        <p:spPr>
          <a:xfrm>
            <a:off x="467544" y="476672"/>
            <a:ext cx="8208912" cy="5904656"/>
          </a:xfrm>
          <a:solidFill>
            <a:srgbClr val="F9F9F9"/>
          </a:solidFill>
          <a:ln>
            <a:solidFill>
              <a:srgbClr val="92D050"/>
            </a:solidFill>
          </a:ln>
        </p:spPr>
        <p:txBody>
          <a:bodyPr>
            <a:normAutofit/>
          </a:bodyPr>
          <a:lstStyle/>
          <a:p>
            <a:pPr marL="72000" indent="0" algn="just">
              <a:buNone/>
              <a:defRPr/>
            </a:pPr>
            <a:endParaRPr lang="es-CO" sz="2800" dirty="0" smtClean="0"/>
          </a:p>
          <a:p>
            <a:pPr marL="72000" indent="0" algn="ctr">
              <a:spcBef>
                <a:spcPts val="0"/>
              </a:spcBef>
              <a:buNone/>
              <a:defRPr/>
            </a:pPr>
            <a:r>
              <a:rPr lang="es-CO" sz="3200" dirty="0">
                <a:solidFill>
                  <a:schemeClr val="accent1">
                    <a:lumMod val="50000"/>
                  </a:schemeClr>
                </a:solidFill>
              </a:rPr>
              <a:t>Aplicación de la </a:t>
            </a:r>
            <a:r>
              <a:rPr lang="es-CO" sz="3200" i="1" u="sng" dirty="0">
                <a:solidFill>
                  <a:schemeClr val="accent1">
                    <a:lumMod val="50000"/>
                  </a:schemeClr>
                </a:solidFill>
              </a:rPr>
              <a:t>oración temática</a:t>
            </a:r>
            <a:r>
              <a:rPr lang="es-CO" sz="3200" dirty="0">
                <a:solidFill>
                  <a:schemeClr val="accent1">
                    <a:lumMod val="50000"/>
                  </a:schemeClr>
                </a:solidFill>
              </a:rPr>
              <a:t>:</a:t>
            </a:r>
          </a:p>
          <a:p>
            <a:pPr marL="144000" indent="0" algn="just">
              <a:buNone/>
              <a:defRPr/>
            </a:pPr>
            <a:r>
              <a:rPr lang="es-CO" b="1" dirty="0" smtClean="0"/>
              <a:t>Caso 2</a:t>
            </a:r>
            <a:r>
              <a:rPr lang="es-CO" dirty="0" smtClean="0"/>
              <a:t>.</a:t>
            </a:r>
          </a:p>
          <a:p>
            <a:pPr marL="144000" indent="0" algn="just">
              <a:buNone/>
              <a:defRPr/>
            </a:pPr>
            <a:r>
              <a:rPr lang="es-CO" i="1" u="sng" dirty="0"/>
              <a:t>El cáncer es una enfermedad asociada al origen mismo del </a:t>
            </a:r>
            <a:r>
              <a:rPr lang="es-CO" i="1" u="sng" dirty="0" smtClean="0"/>
              <a:t>hombre</a:t>
            </a:r>
            <a:r>
              <a:rPr lang="es-CO" b="1" i="1" dirty="0" smtClean="0">
                <a:solidFill>
                  <a:srgbClr val="FF0000"/>
                </a:solidFill>
              </a:rPr>
              <a:t>. </a:t>
            </a:r>
            <a:r>
              <a:rPr lang="es-MX" i="1" dirty="0" smtClean="0"/>
              <a:t>¿</a:t>
            </a:r>
            <a:r>
              <a:rPr lang="es-MX" i="1" dirty="0"/>
              <a:t>Pero, es el cáncer una enfermedad exclusiva del ser </a:t>
            </a:r>
            <a:r>
              <a:rPr lang="es-MX" i="1" dirty="0" smtClean="0"/>
              <a:t>humano</a:t>
            </a:r>
            <a:r>
              <a:rPr lang="es-MX" i="1" dirty="0" smtClean="0">
                <a:solidFill>
                  <a:srgbClr val="FF0000"/>
                </a:solidFill>
              </a:rPr>
              <a:t>? </a:t>
            </a:r>
            <a:r>
              <a:rPr lang="es-CO" i="1" dirty="0" smtClean="0"/>
              <a:t>No</a:t>
            </a:r>
            <a:r>
              <a:rPr lang="es-CO" i="1" dirty="0"/>
              <a:t>, </a:t>
            </a:r>
            <a:r>
              <a:rPr lang="es-CO" i="1" dirty="0" smtClean="0"/>
              <a:t>todos </a:t>
            </a:r>
            <a:r>
              <a:rPr lang="es-CO" i="1" dirty="0"/>
              <a:t>los organismos conformados por células son susceptibles </a:t>
            </a:r>
            <a:r>
              <a:rPr lang="es-CO" i="1" dirty="0" smtClean="0"/>
              <a:t>de </a:t>
            </a:r>
            <a:r>
              <a:rPr lang="es-CO" i="1" dirty="0"/>
              <a:t>padecer esta </a:t>
            </a:r>
            <a:r>
              <a:rPr lang="es-CO" i="1" dirty="0" smtClean="0"/>
              <a:t>enfermedad</a:t>
            </a:r>
            <a:r>
              <a:rPr lang="es-CO" b="1" i="1" dirty="0" smtClean="0">
                <a:solidFill>
                  <a:srgbClr val="FF0000"/>
                </a:solidFill>
              </a:rPr>
              <a:t>. </a:t>
            </a:r>
            <a:r>
              <a:rPr lang="es-MX" i="1" dirty="0" smtClean="0"/>
              <a:t>El cáncer se origina </a:t>
            </a:r>
            <a:r>
              <a:rPr lang="es-MX" i="1" dirty="0"/>
              <a:t>cuando las células </a:t>
            </a:r>
            <a:r>
              <a:rPr lang="es-MX" i="1" dirty="0" smtClean="0"/>
              <a:t>del cuerpo tienen </a:t>
            </a:r>
            <a:r>
              <a:rPr lang="es-MX" i="1" dirty="0"/>
              <a:t>un crecimiento </a:t>
            </a:r>
            <a:r>
              <a:rPr lang="es-MX" i="1" dirty="0" smtClean="0"/>
              <a:t>descontrolado</a:t>
            </a:r>
            <a:r>
              <a:rPr lang="es-MX" b="1" i="1" dirty="0" smtClean="0">
                <a:solidFill>
                  <a:srgbClr val="FF0000"/>
                </a:solidFill>
              </a:rPr>
              <a:t>. </a:t>
            </a:r>
            <a:r>
              <a:rPr lang="es-MX" i="1" dirty="0" smtClean="0">
                <a:solidFill>
                  <a:srgbClr val="FF0000"/>
                </a:solidFill>
              </a:rPr>
              <a:t>De esta forma, </a:t>
            </a:r>
            <a:r>
              <a:rPr lang="es-MX" i="1" dirty="0" smtClean="0"/>
              <a:t>la </a:t>
            </a:r>
            <a:r>
              <a:rPr lang="es-MX" i="1" dirty="0"/>
              <a:t>malignidad del tumor se presenta cuando las células invaden tejidos o se propagan hacia otras áreas del cuerpo</a:t>
            </a:r>
            <a:r>
              <a:rPr lang="es-MX" b="1" i="1" dirty="0">
                <a:solidFill>
                  <a:srgbClr val="FF0000"/>
                </a:solidFill>
              </a:rPr>
              <a:t>.</a:t>
            </a:r>
          </a:p>
          <a:p>
            <a:pPr marL="144000" indent="0" algn="just">
              <a:buNone/>
              <a:defRPr/>
            </a:pPr>
            <a:endParaRPr lang="es-CO" i="1" dirty="0"/>
          </a:p>
          <a:p>
            <a:pPr marL="144000" indent="0" algn="just">
              <a:buNone/>
              <a:defRPr/>
            </a:pPr>
            <a:endParaRPr lang="es-CO" b="1" dirty="0" smtClean="0">
              <a:solidFill>
                <a:srgbClr val="FF0000"/>
              </a:solidFill>
            </a:endParaRPr>
          </a:p>
          <a:p>
            <a:pPr marL="72000" indent="0" algn="just">
              <a:buNone/>
              <a:defRPr/>
            </a:pPr>
            <a:endParaRPr lang="es-CO" dirty="0" smtClean="0"/>
          </a:p>
          <a:p>
            <a:pPr marL="72000" indent="0" algn="just">
              <a:buNone/>
              <a:defRPr/>
            </a:pPr>
            <a:endParaRPr lang="es-MX" dirty="0" smtClean="0"/>
          </a:p>
          <a:p>
            <a:pPr algn="just" eaLnBrk="1" hangingPunct="1">
              <a:defRPr/>
            </a:pPr>
            <a:endParaRPr lang="es-MX" dirty="0" smtClean="0"/>
          </a:p>
          <a:p>
            <a:pPr eaLnBrk="1" hangingPunct="1">
              <a:buFont typeface="Wingdings" pitchFamily="2" charset="2"/>
              <a:buNone/>
              <a:defRPr/>
            </a:pPr>
            <a:endParaRPr lang="es-ES" dirty="0" smtClean="0"/>
          </a:p>
        </p:txBody>
      </p:sp>
    </p:spTree>
    <p:extLst>
      <p:ext uri="{BB962C8B-B14F-4D97-AF65-F5344CB8AC3E}">
        <p14:creationId xmlns:p14="http://schemas.microsoft.com/office/powerpoint/2010/main" val="10474073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1369</TotalTime>
  <Words>3200</Words>
  <Application>Microsoft Office PowerPoint</Application>
  <PresentationFormat>Presentación en pantalla (4:3)</PresentationFormat>
  <Paragraphs>234</Paragraphs>
  <Slides>38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Arial</vt:lpstr>
      <vt:lpstr>Calibri</vt:lpstr>
      <vt:lpstr>Garamond</vt:lpstr>
      <vt:lpstr>Wingdings</vt:lpstr>
      <vt:lpstr>Orgánico</vt:lpstr>
      <vt:lpstr>Estructura de los tipos de párrafos</vt:lpstr>
      <vt:lpstr>Párrafo </vt:lpstr>
      <vt:lpstr>Párrafo </vt:lpstr>
      <vt:lpstr>Párrafo </vt:lpstr>
      <vt:lpstr>Párrafo </vt:lpstr>
      <vt:lpstr>Párrafo </vt:lpstr>
      <vt:lpstr>Reflexión</vt:lpstr>
      <vt:lpstr>Párrafo </vt:lpstr>
      <vt:lpstr>Párrafo </vt:lpstr>
      <vt:lpstr>Reflexión</vt:lpstr>
      <vt:lpstr>Tres características esenciales de un párrafo</vt:lpstr>
      <vt:lpstr>Oración temática</vt:lpstr>
      <vt:lpstr>Presentación de PowerPoint</vt:lpstr>
      <vt:lpstr>Tesis (o idea central) y párrafos</vt:lpstr>
      <vt:lpstr>Párrafo y oración temática</vt:lpstr>
      <vt:lpstr>Unidad del párrafo</vt:lpstr>
      <vt:lpstr>Párrafo </vt:lpstr>
      <vt:lpstr>Párrafo </vt:lpstr>
      <vt:lpstr>Párrafo de enumeración (Ejemplo con frase-recuento)</vt:lpstr>
      <vt:lpstr>Párrafo </vt:lpstr>
      <vt:lpstr>Párrafo </vt:lpstr>
      <vt:lpstr>Párrafo de secuencia</vt:lpstr>
      <vt:lpstr>Párrafo </vt:lpstr>
      <vt:lpstr>Párrafo de causa/efecto</vt:lpstr>
      <vt:lpstr>Párrafo de causa/efecto Esquema compositivo</vt:lpstr>
      <vt:lpstr>Párrafo </vt:lpstr>
      <vt:lpstr>Párrafo de comparación/contraste</vt:lpstr>
      <vt:lpstr>Párrafo de comparación/contraste</vt:lpstr>
      <vt:lpstr>Párrafo de comparación/contraste</vt:lpstr>
      <vt:lpstr>Párrafo de comparación/contraste Esquema compositivo</vt:lpstr>
      <vt:lpstr>Párrafo de comparación/contraste Esquema compositivo</vt:lpstr>
      <vt:lpstr>Desarrollo por descripciones contrapuestas (Ejemplo)</vt:lpstr>
      <vt:lpstr>Ejemplificación del esquema compositivo del párrafo anterior y del siguiente:</vt:lpstr>
      <vt:lpstr> </vt:lpstr>
      <vt:lpstr>Párrafo de desarrollo de un concepto</vt:lpstr>
      <vt:lpstr>Párrafo de desarrollo de un concepto Esquema compositivo</vt:lpstr>
      <vt:lpstr>Párrafo de desarrollo de un concepto (Ejemplo)</vt:lpstr>
      <vt:lpstr>Referencias</vt:lpstr>
    </vt:vector>
  </TitlesOfParts>
  <Company>Facultad de Filosofía y Letras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Diferentes tipos de párrafos</dc:title>
  <dc:creator>Yara Iricea Silva López</dc:creator>
  <cp:lastModifiedBy>Andres Bustamante</cp:lastModifiedBy>
  <cp:revision>92</cp:revision>
  <dcterms:created xsi:type="dcterms:W3CDTF">2005-10-07T09:26:23Z</dcterms:created>
  <dcterms:modified xsi:type="dcterms:W3CDTF">2019-05-18T14:45:27Z</dcterms:modified>
</cp:coreProperties>
</file>