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B0E528-24E5-4BB6-AD61-C142BD3B0DC2}" type="datetimeFigureOut">
              <a:rPr lang="es-CO" smtClean="0"/>
              <a:t>12/04/2019</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43907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365723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78385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881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100556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5B0E528-24E5-4BB6-AD61-C142BD3B0DC2}" type="datetimeFigureOut">
              <a:rPr lang="es-CO" smtClean="0"/>
              <a:t>12/04/2019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125124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5B0E528-24E5-4BB6-AD61-C142BD3B0DC2}" type="datetimeFigureOut">
              <a:rPr lang="es-CO" smtClean="0"/>
              <a:t>12/04/2019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361274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B0E528-24E5-4BB6-AD61-C142BD3B0DC2}" type="datetimeFigureOut">
              <a:rPr lang="es-CO" smtClean="0"/>
              <a:t>12/04/2019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200112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B0E528-24E5-4BB6-AD61-C142BD3B0DC2}" type="datetimeFigureOut">
              <a:rPr lang="es-CO" smtClean="0"/>
              <a:t>12/04/2019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274910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B0E528-24E5-4BB6-AD61-C142BD3B0DC2}" type="datetimeFigureOut">
              <a:rPr lang="es-CO" smtClean="0"/>
              <a:t>12/04/2019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4406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5B0E528-24E5-4BB6-AD61-C142BD3B0DC2}" type="datetimeFigureOut">
              <a:rPr lang="es-CO" smtClean="0"/>
              <a:t>12/04/2019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368008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21661099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B0E528-24E5-4BB6-AD61-C142BD3B0DC2}" type="datetimeFigureOut">
              <a:rPr lang="es-CO" smtClean="0"/>
              <a:t>12/04/2019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277028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B0E528-24E5-4BB6-AD61-C142BD3B0DC2}" type="datetimeFigureOut">
              <a:rPr lang="es-CO" smtClean="0"/>
              <a:t>12/04/2019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10671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0E528-24E5-4BB6-AD61-C142BD3B0DC2}" type="datetimeFigureOut">
              <a:rPr lang="es-CO" smtClean="0"/>
              <a:t>12/04/2019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393269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14858110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B0E528-24E5-4BB6-AD61-C142BD3B0DC2}" type="datetimeFigureOut">
              <a:rPr lang="es-CO" smtClean="0"/>
              <a:t>12/04/2019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D57D40-5D7E-4CBA-969F-42FEE626B348}" type="slidenum">
              <a:rPr lang="es-CO" smtClean="0"/>
              <a:t>‹Nº›</a:t>
            </a:fld>
            <a:endParaRPr lang="es-CO"/>
          </a:p>
        </p:txBody>
      </p:sp>
    </p:spTree>
    <p:extLst>
      <p:ext uri="{BB962C8B-B14F-4D97-AF65-F5344CB8AC3E}">
        <p14:creationId xmlns:p14="http://schemas.microsoft.com/office/powerpoint/2010/main" val="292089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B0E528-24E5-4BB6-AD61-C142BD3B0DC2}" type="datetimeFigureOut">
              <a:rPr lang="es-CO" smtClean="0"/>
              <a:t>12/04/2019</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D57D40-5D7E-4CBA-969F-42FEE626B348}" type="slidenum">
              <a:rPr lang="es-CO" smtClean="0"/>
              <a:t>‹Nº›</a:t>
            </a:fld>
            <a:endParaRPr lang="es-CO"/>
          </a:p>
        </p:txBody>
      </p:sp>
    </p:spTree>
    <p:extLst>
      <p:ext uri="{BB962C8B-B14F-4D97-AF65-F5344CB8AC3E}">
        <p14:creationId xmlns:p14="http://schemas.microsoft.com/office/powerpoint/2010/main" val="7618444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ly/2tmIZFn" TargetMode="External"/><Relationship Id="rId2" Type="http://schemas.openxmlformats.org/officeDocument/2006/relationships/hyperlink" Target="https://www.museocasadelamemoria.gov.co/medellin/decada-los-90/" TargetMode="External"/><Relationship Id="rId1" Type="http://schemas.openxmlformats.org/officeDocument/2006/relationships/slideLayout" Target="../slideLayouts/slideLayout2.xml"/><Relationship Id="rId4" Type="http://schemas.openxmlformats.org/officeDocument/2006/relationships/hyperlink" Target="https://www.dinero.com/pais/articulo/centro-para-la-cuarta-revolucion-industrial-en-medellin/266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Medellín a través de la innovación y la tecnología </a:t>
            </a:r>
            <a:endParaRPr lang="es-CO" dirty="0"/>
          </a:p>
        </p:txBody>
      </p:sp>
      <p:sp>
        <p:nvSpPr>
          <p:cNvPr id="3" name="Subtítulo 2"/>
          <p:cNvSpPr>
            <a:spLocks noGrp="1"/>
          </p:cNvSpPr>
          <p:nvPr>
            <p:ph type="subTitle" idx="1"/>
          </p:nvPr>
        </p:nvSpPr>
        <p:spPr/>
        <p:txBody>
          <a:bodyPr/>
          <a:lstStyle/>
          <a:p>
            <a:r>
              <a:rPr lang="es-ES" dirty="0" smtClean="0"/>
              <a:t>David calle González // 2019</a:t>
            </a:r>
            <a:endParaRPr lang="es-CO" dirty="0"/>
          </a:p>
        </p:txBody>
      </p:sp>
    </p:spTree>
    <p:extLst>
      <p:ext uri="{BB962C8B-B14F-4D97-AF65-F5344CB8AC3E}">
        <p14:creationId xmlns:p14="http://schemas.microsoft.com/office/powerpoint/2010/main" val="276762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4110" y="-99939"/>
            <a:ext cx="9905998" cy="1478570"/>
          </a:xfrm>
        </p:spPr>
        <p:txBody>
          <a:bodyPr/>
          <a:lstStyle/>
          <a:p>
            <a:r>
              <a:rPr lang="es-ES" dirty="0" smtClean="0"/>
              <a:t>Inicios</a:t>
            </a:r>
            <a:endParaRPr lang="es-CO" dirty="0"/>
          </a:p>
        </p:txBody>
      </p:sp>
      <p:sp>
        <p:nvSpPr>
          <p:cNvPr id="3" name="Marcador de contenido 2"/>
          <p:cNvSpPr>
            <a:spLocks noGrp="1"/>
          </p:cNvSpPr>
          <p:nvPr>
            <p:ph idx="1"/>
          </p:nvPr>
        </p:nvSpPr>
        <p:spPr>
          <a:xfrm>
            <a:off x="1141413" y="1084217"/>
            <a:ext cx="6382794" cy="5551714"/>
          </a:xfrm>
        </p:spPr>
        <p:txBody>
          <a:bodyPr>
            <a:normAutofit/>
          </a:bodyPr>
          <a:lstStyle/>
          <a:p>
            <a:r>
              <a:rPr lang="es-ES" i="1" dirty="0" smtClean="0">
                <a:effectLst/>
              </a:rPr>
              <a:t>“habría sido a inicios de los años noventa del siglo XX y durante toda la década, la ciudad más violenta del mundo si para entonces hubiese existido un ranking”</a:t>
            </a:r>
          </a:p>
          <a:p>
            <a:r>
              <a:rPr lang="es-ES" dirty="0" smtClean="0">
                <a:effectLst/>
              </a:rPr>
              <a:t> Se emprendieron diversas acciones desde la sociedad civil</a:t>
            </a:r>
          </a:p>
          <a:p>
            <a:r>
              <a:rPr lang="es-ES" dirty="0" smtClean="0">
                <a:effectLst/>
              </a:rPr>
              <a:t>programas como las Casas juveniles o los Núcleos de Vida Ciudadana</a:t>
            </a:r>
          </a:p>
          <a:p>
            <a:r>
              <a:rPr lang="es-ES" dirty="0" smtClean="0">
                <a:effectLst/>
              </a:rPr>
              <a:t>Las expresiones </a:t>
            </a:r>
            <a:r>
              <a:rPr lang="es-ES" dirty="0">
                <a:effectLst/>
              </a:rPr>
              <a:t>artísticas y </a:t>
            </a:r>
            <a:r>
              <a:rPr lang="es-ES" dirty="0" smtClean="0">
                <a:effectLst/>
              </a:rPr>
              <a:t>culturales se </a:t>
            </a:r>
            <a:r>
              <a:rPr lang="es-ES" dirty="0">
                <a:effectLst/>
              </a:rPr>
              <a:t>constituyeron como símbolo de resistencia.</a:t>
            </a:r>
            <a:endParaRPr lang="es-CO" dirty="0"/>
          </a:p>
        </p:txBody>
      </p:sp>
      <p:pic>
        <p:nvPicPr>
          <p:cNvPr id="5" name="Imagen 4"/>
          <p:cNvPicPr>
            <a:picLocks noChangeAspect="1"/>
          </p:cNvPicPr>
          <p:nvPr/>
        </p:nvPicPr>
        <p:blipFill>
          <a:blip r:embed="rId2"/>
          <a:stretch>
            <a:fillRect/>
          </a:stretch>
        </p:blipFill>
        <p:spPr>
          <a:xfrm>
            <a:off x="7278189" y="1867988"/>
            <a:ext cx="4348841" cy="3261631"/>
          </a:xfrm>
          <a:prstGeom prst="rect">
            <a:avLst/>
          </a:prstGeom>
          <a:ln>
            <a:noFill/>
          </a:ln>
          <a:effectLst>
            <a:softEdge rad="112500"/>
          </a:effectLst>
        </p:spPr>
      </p:pic>
    </p:spTree>
    <p:extLst>
      <p:ext uri="{BB962C8B-B14F-4D97-AF65-F5344CB8AC3E}">
        <p14:creationId xmlns:p14="http://schemas.microsoft.com/office/powerpoint/2010/main" val="148868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Inicios de la innovación</a:t>
            </a:r>
            <a:endParaRPr lang="es-CO" dirty="0"/>
          </a:p>
        </p:txBody>
      </p:sp>
      <p:sp>
        <p:nvSpPr>
          <p:cNvPr id="3" name="Marcador de contenido 2"/>
          <p:cNvSpPr>
            <a:spLocks noGrp="1"/>
          </p:cNvSpPr>
          <p:nvPr>
            <p:ph idx="1"/>
          </p:nvPr>
        </p:nvSpPr>
        <p:spPr>
          <a:xfrm>
            <a:off x="1141413" y="3111636"/>
            <a:ext cx="9905999" cy="3541714"/>
          </a:xfrm>
        </p:spPr>
        <p:txBody>
          <a:bodyPr/>
          <a:lstStyle/>
          <a:p>
            <a:r>
              <a:rPr lang="es-ES" dirty="0"/>
              <a:t>En el “Plan de Desarrollo de la Ciudad 2004- 2007”, se concibió el programa “Cultura E” (cultura del emprendimiento</a:t>
            </a:r>
            <a:r>
              <a:rPr lang="es-ES" dirty="0" smtClean="0"/>
              <a:t>)</a:t>
            </a:r>
          </a:p>
          <a:p>
            <a:r>
              <a:rPr lang="es-ES" dirty="0" smtClean="0"/>
              <a:t>Hubo programas como: </a:t>
            </a:r>
            <a:r>
              <a:rPr lang="es-CO" dirty="0"/>
              <a:t>Parque E, “Medellín, mi Empresa”, </a:t>
            </a:r>
            <a:r>
              <a:rPr lang="es-CO" dirty="0" smtClean="0"/>
              <a:t> </a:t>
            </a:r>
            <a:r>
              <a:rPr lang="es-CO" dirty="0"/>
              <a:t>“Medellín Ciudad Clúster</a:t>
            </a:r>
            <a:r>
              <a:rPr lang="es-CO" dirty="0" smtClean="0"/>
              <a:t>”</a:t>
            </a:r>
          </a:p>
          <a:p>
            <a:r>
              <a:rPr lang="es-ES" dirty="0" smtClean="0"/>
              <a:t>2008-2011: surgen Ciudad E, </a:t>
            </a:r>
            <a:r>
              <a:rPr lang="es-ES" dirty="0" err="1" smtClean="0"/>
              <a:t>rutaN</a:t>
            </a:r>
            <a:endParaRPr lang="es-CO" dirty="0"/>
          </a:p>
        </p:txBody>
      </p:sp>
      <p:pic>
        <p:nvPicPr>
          <p:cNvPr id="5" name="Imagen 4"/>
          <p:cNvPicPr>
            <a:picLocks noChangeAspect="1"/>
          </p:cNvPicPr>
          <p:nvPr/>
        </p:nvPicPr>
        <p:blipFill>
          <a:blip r:embed="rId2"/>
          <a:stretch>
            <a:fillRect/>
          </a:stretch>
        </p:blipFill>
        <p:spPr>
          <a:xfrm>
            <a:off x="6855365" y="98005"/>
            <a:ext cx="4352565" cy="2891347"/>
          </a:xfrm>
          <a:prstGeom prst="rect">
            <a:avLst/>
          </a:prstGeom>
          <a:ln>
            <a:noFill/>
          </a:ln>
          <a:effectLst>
            <a:softEdge rad="112500"/>
          </a:effectLst>
        </p:spPr>
      </p:pic>
    </p:spTree>
    <p:extLst>
      <p:ext uri="{BB962C8B-B14F-4D97-AF65-F5344CB8AC3E}">
        <p14:creationId xmlns:p14="http://schemas.microsoft.com/office/powerpoint/2010/main" val="278558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Sistema </a:t>
            </a:r>
            <a:r>
              <a:rPr lang="es-CO" dirty="0"/>
              <a:t>Regional de Emprendimiento e Innovación</a:t>
            </a:r>
          </a:p>
        </p:txBody>
      </p:sp>
      <p:sp>
        <p:nvSpPr>
          <p:cNvPr id="3" name="Marcador de contenido 2"/>
          <p:cNvSpPr>
            <a:spLocks noGrp="1"/>
          </p:cNvSpPr>
          <p:nvPr>
            <p:ph idx="1"/>
          </p:nvPr>
        </p:nvSpPr>
        <p:spPr>
          <a:xfrm>
            <a:off x="1141412" y="2249486"/>
            <a:ext cx="10082848" cy="4105593"/>
          </a:xfrm>
        </p:spPr>
        <p:txBody>
          <a:bodyPr>
            <a:normAutofit lnSpcReduction="10000"/>
          </a:bodyPr>
          <a:lstStyle/>
          <a:p>
            <a:r>
              <a:rPr lang="es-CO" dirty="0"/>
              <a:t>Incubadora de Empresas de Base Tecnológica de Antioquia (</a:t>
            </a:r>
            <a:r>
              <a:rPr lang="es-CO" dirty="0" err="1"/>
              <a:t>Creame</a:t>
            </a:r>
            <a:r>
              <a:rPr lang="es-CO" dirty="0" smtClean="0"/>
              <a:t>).</a:t>
            </a:r>
          </a:p>
          <a:p>
            <a:r>
              <a:rPr lang="es-ES" dirty="0"/>
              <a:t>Centro de Ciencias y Tecnologías de Antioquia</a:t>
            </a:r>
            <a:r>
              <a:rPr lang="es-ES" dirty="0" smtClean="0"/>
              <a:t>.</a:t>
            </a:r>
          </a:p>
          <a:p>
            <a:r>
              <a:rPr lang="es-CO" dirty="0" err="1" smtClean="0"/>
              <a:t>Tecnova</a:t>
            </a:r>
            <a:endParaRPr lang="es-CO" dirty="0" smtClean="0"/>
          </a:p>
          <a:p>
            <a:r>
              <a:rPr lang="es-CO" dirty="0" smtClean="0"/>
              <a:t>Parque E</a:t>
            </a:r>
          </a:p>
          <a:p>
            <a:r>
              <a:rPr lang="es-CO" dirty="0" err="1" smtClean="0"/>
              <a:t>Tecnosoft</a:t>
            </a:r>
            <a:endParaRPr lang="es-CO" dirty="0" smtClean="0"/>
          </a:p>
          <a:p>
            <a:r>
              <a:rPr lang="es-ES" dirty="0" smtClean="0"/>
              <a:t>Ruta N</a:t>
            </a:r>
          </a:p>
          <a:p>
            <a:pPr marL="0" indent="0">
              <a:buNone/>
            </a:pPr>
            <a:r>
              <a:rPr lang="es-ES" dirty="0"/>
              <a:t>deben contribuir a la generación de nuevos desarrollos empresariales, tecnológicos, científicos y de innovación en la ciudad</a:t>
            </a:r>
            <a:endParaRPr lang="es-CO" dirty="0"/>
          </a:p>
        </p:txBody>
      </p:sp>
    </p:spTree>
    <p:extLst>
      <p:ext uri="{BB962C8B-B14F-4D97-AF65-F5344CB8AC3E}">
        <p14:creationId xmlns:p14="http://schemas.microsoft.com/office/powerpoint/2010/main" val="351058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Los tres pilares</a:t>
            </a:r>
            <a:endParaRPr lang="es-CO" dirty="0"/>
          </a:p>
        </p:txBody>
      </p:sp>
      <p:sp>
        <p:nvSpPr>
          <p:cNvPr id="3" name="Marcador de contenido 2"/>
          <p:cNvSpPr>
            <a:spLocks noGrp="1"/>
          </p:cNvSpPr>
          <p:nvPr>
            <p:ph idx="1"/>
          </p:nvPr>
        </p:nvSpPr>
        <p:spPr/>
        <p:txBody>
          <a:bodyPr/>
          <a:lstStyle/>
          <a:p>
            <a:r>
              <a:rPr lang="es-ES" dirty="0" smtClean="0"/>
              <a:t>Educación</a:t>
            </a:r>
          </a:p>
          <a:p>
            <a:r>
              <a:rPr lang="es-ES" dirty="0" smtClean="0"/>
              <a:t>Emprendimiento</a:t>
            </a:r>
          </a:p>
          <a:p>
            <a:r>
              <a:rPr lang="es-ES" dirty="0" smtClean="0"/>
              <a:t>Innovación</a:t>
            </a:r>
          </a:p>
          <a:p>
            <a:endParaRPr lang="es-CO" dirty="0"/>
          </a:p>
        </p:txBody>
      </p:sp>
      <p:pic>
        <p:nvPicPr>
          <p:cNvPr id="5" name="Imagen 4"/>
          <p:cNvPicPr>
            <a:picLocks noChangeAspect="1"/>
          </p:cNvPicPr>
          <p:nvPr/>
        </p:nvPicPr>
        <p:blipFill>
          <a:blip r:embed="rId2"/>
          <a:stretch>
            <a:fillRect/>
          </a:stretch>
        </p:blipFill>
        <p:spPr>
          <a:xfrm rot="403449">
            <a:off x="5697736" y="495285"/>
            <a:ext cx="5968054" cy="2984027"/>
          </a:xfrm>
          <a:prstGeom prst="rect">
            <a:avLst/>
          </a:prstGeom>
          <a:ln>
            <a:noFill/>
          </a:ln>
          <a:effectLst>
            <a:softEdge rad="112500"/>
          </a:effectLst>
        </p:spPr>
      </p:pic>
      <p:pic>
        <p:nvPicPr>
          <p:cNvPr id="6" name="Imagen 5"/>
          <p:cNvPicPr>
            <a:picLocks noChangeAspect="1"/>
          </p:cNvPicPr>
          <p:nvPr/>
        </p:nvPicPr>
        <p:blipFill>
          <a:blip r:embed="rId3"/>
          <a:stretch>
            <a:fillRect/>
          </a:stretch>
        </p:blipFill>
        <p:spPr>
          <a:xfrm rot="20978481">
            <a:off x="1808341" y="3670435"/>
            <a:ext cx="4246073" cy="2828877"/>
          </a:xfrm>
          <a:prstGeom prst="rect">
            <a:avLst/>
          </a:prstGeom>
          <a:ln>
            <a:noFill/>
          </a:ln>
          <a:effectLst>
            <a:softEdge rad="112500"/>
          </a:effectLst>
        </p:spPr>
      </p:pic>
      <p:pic>
        <p:nvPicPr>
          <p:cNvPr id="3076" name="Picture 4" descr="Resultado de imagen para innovaciÃ³n medellÃ­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622" y="3945835"/>
            <a:ext cx="4960812" cy="27904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74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7444"/>
            <a:ext cx="9905998" cy="1478570"/>
          </a:xfrm>
        </p:spPr>
        <p:txBody>
          <a:bodyPr/>
          <a:lstStyle/>
          <a:p>
            <a:r>
              <a:rPr lang="es-ES" dirty="0" smtClean="0"/>
              <a:t>Referente mundial</a:t>
            </a:r>
            <a:endParaRPr lang="es-CO" dirty="0"/>
          </a:p>
        </p:txBody>
      </p:sp>
      <p:sp>
        <p:nvSpPr>
          <p:cNvPr id="3" name="Marcador de contenido 2"/>
          <p:cNvSpPr>
            <a:spLocks noGrp="1"/>
          </p:cNvSpPr>
          <p:nvPr>
            <p:ph idx="1"/>
          </p:nvPr>
        </p:nvSpPr>
        <p:spPr>
          <a:xfrm>
            <a:off x="1141413" y="1269773"/>
            <a:ext cx="9905999" cy="3541714"/>
          </a:xfrm>
        </p:spPr>
        <p:txBody>
          <a:bodyPr/>
          <a:lstStyle/>
          <a:p>
            <a:r>
              <a:rPr lang="es-ES" dirty="0"/>
              <a:t>haber sido galardonada con el premio de la ciudad del año en innovación a nivel mundial, por encima de Nueva York, Tel Aviv y un grupo de más de 200 ciudades inicialmente nominadas, en el marco de una competencia liderada por el </a:t>
            </a:r>
            <a:r>
              <a:rPr lang="es-ES" dirty="0" err="1"/>
              <a:t>Citi</a:t>
            </a:r>
            <a:r>
              <a:rPr lang="es-ES" dirty="0"/>
              <a:t> </a:t>
            </a:r>
            <a:r>
              <a:rPr lang="es-ES" dirty="0" err="1"/>
              <a:t>Group</a:t>
            </a:r>
            <a:r>
              <a:rPr lang="es-ES" dirty="0"/>
              <a:t>, el Wall Street </a:t>
            </a:r>
            <a:r>
              <a:rPr lang="es-ES" dirty="0" err="1"/>
              <a:t>Journal</a:t>
            </a:r>
            <a:r>
              <a:rPr lang="es-ES" dirty="0"/>
              <a:t> y el </a:t>
            </a:r>
            <a:r>
              <a:rPr lang="es-ES" dirty="0" err="1"/>
              <a:t>Urban</a:t>
            </a:r>
            <a:r>
              <a:rPr lang="es-ES" dirty="0"/>
              <a:t> </a:t>
            </a:r>
            <a:r>
              <a:rPr lang="es-ES" dirty="0" err="1"/>
              <a:t>Land</a:t>
            </a:r>
            <a:r>
              <a:rPr lang="es-ES" dirty="0"/>
              <a:t> </a:t>
            </a:r>
            <a:r>
              <a:rPr lang="es-ES" dirty="0" err="1"/>
              <a:t>Institute</a:t>
            </a:r>
            <a:r>
              <a:rPr lang="es-ES" dirty="0"/>
              <a:t>. </a:t>
            </a:r>
            <a:endParaRPr lang="es-ES" dirty="0" smtClean="0"/>
          </a:p>
          <a:p>
            <a:r>
              <a:rPr lang="es-ES" dirty="0"/>
              <a:t>B</a:t>
            </a:r>
            <a:r>
              <a:rPr lang="es-ES" dirty="0" smtClean="0"/>
              <a:t>usca </a:t>
            </a:r>
            <a:r>
              <a:rPr lang="es-ES" dirty="0"/>
              <a:t>convertirse en la capital del conocimiento y la innovación de América Latina</a:t>
            </a:r>
            <a:endParaRPr lang="es-CO" dirty="0"/>
          </a:p>
        </p:txBody>
      </p:sp>
      <p:pic>
        <p:nvPicPr>
          <p:cNvPr id="4" name="Imagen 3"/>
          <p:cNvPicPr>
            <a:picLocks noChangeAspect="1"/>
          </p:cNvPicPr>
          <p:nvPr/>
        </p:nvPicPr>
        <p:blipFill>
          <a:blip r:embed="rId2"/>
          <a:stretch>
            <a:fillRect/>
          </a:stretch>
        </p:blipFill>
        <p:spPr>
          <a:xfrm>
            <a:off x="3115492" y="3724547"/>
            <a:ext cx="5334000" cy="2857500"/>
          </a:xfrm>
          <a:prstGeom prst="rect">
            <a:avLst/>
          </a:prstGeom>
          <a:ln>
            <a:noFill/>
          </a:ln>
          <a:effectLst>
            <a:softEdge rad="112500"/>
          </a:effectLst>
        </p:spPr>
      </p:pic>
    </p:spTree>
    <p:extLst>
      <p:ext uri="{BB962C8B-B14F-4D97-AF65-F5344CB8AC3E}">
        <p14:creationId xmlns:p14="http://schemas.microsoft.com/office/powerpoint/2010/main" val="252357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Centro de la cuarta revolución industrial </a:t>
            </a:r>
            <a:endParaRPr lang="es-CO" dirty="0"/>
          </a:p>
        </p:txBody>
      </p:sp>
      <p:sp>
        <p:nvSpPr>
          <p:cNvPr id="3" name="Marcador de contenido 2"/>
          <p:cNvSpPr>
            <a:spLocks noGrp="1"/>
          </p:cNvSpPr>
          <p:nvPr>
            <p:ph idx="1"/>
          </p:nvPr>
        </p:nvSpPr>
        <p:spPr>
          <a:xfrm>
            <a:off x="1141412" y="1897380"/>
            <a:ext cx="9905999" cy="3893821"/>
          </a:xfrm>
        </p:spPr>
        <p:txBody>
          <a:bodyPr>
            <a:normAutofit/>
          </a:bodyPr>
          <a:lstStyle/>
          <a:p>
            <a:r>
              <a:rPr lang="es-ES" dirty="0">
                <a:effectLst/>
              </a:rPr>
              <a:t>Desde </a:t>
            </a:r>
            <a:r>
              <a:rPr lang="es-ES" dirty="0" err="1">
                <a:effectLst/>
              </a:rPr>
              <a:t>Davos</a:t>
            </a:r>
            <a:r>
              <a:rPr lang="es-ES" dirty="0">
                <a:effectLst/>
              </a:rPr>
              <a:t> (Suiza) donde avanza el Foro Económico Mundial (WEF), por sus siglas en inglés, Colombia conoció la noticia de que en el país quedará el primer centro para la Cuarta Revolución Industrial de Hispanoamérica, con el que la ciudad vuelve a quedar en el foco de la innovación y a plantearse retos para trabajar en el uso de la tecnología en la resolución de problemas</a:t>
            </a:r>
            <a:r>
              <a:rPr lang="es-ES" dirty="0" smtClean="0">
                <a:effectLst/>
              </a:rPr>
              <a:t>.</a:t>
            </a:r>
          </a:p>
          <a:p>
            <a:r>
              <a:rPr lang="es-ES" dirty="0">
                <a:effectLst/>
              </a:rPr>
              <a:t>En el complejo de Ruta N quedará este centro, que pretenderá ser un epicentro de política pública y estrategia para impulsar la transformación de la economía de Medellín y Colombia hacia la Cuarta Revolución Industrial</a:t>
            </a:r>
            <a:endParaRPr lang="es-CO" dirty="0"/>
          </a:p>
        </p:txBody>
      </p:sp>
    </p:spTree>
    <p:extLst>
      <p:ext uri="{BB962C8B-B14F-4D97-AF65-F5344CB8AC3E}">
        <p14:creationId xmlns:p14="http://schemas.microsoft.com/office/powerpoint/2010/main" val="289554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referencias </a:t>
            </a:r>
            <a:endParaRPr lang="es-CO" dirty="0"/>
          </a:p>
        </p:txBody>
      </p:sp>
      <p:sp>
        <p:nvSpPr>
          <p:cNvPr id="3" name="Marcador de contenido 2"/>
          <p:cNvSpPr>
            <a:spLocks noGrp="1"/>
          </p:cNvSpPr>
          <p:nvPr>
            <p:ph idx="1"/>
          </p:nvPr>
        </p:nvSpPr>
        <p:spPr/>
        <p:txBody>
          <a:bodyPr>
            <a:normAutofit lnSpcReduction="10000"/>
          </a:bodyPr>
          <a:lstStyle/>
          <a:p>
            <a:r>
              <a:rPr lang="es-CO" dirty="0">
                <a:hlinkClick r:id="rId2"/>
              </a:rPr>
              <a:t>https://www.museocasadelamemoria.gov.co/medellin/decada-los-90</a:t>
            </a:r>
            <a:r>
              <a:rPr lang="es-CO" dirty="0" smtClean="0">
                <a:hlinkClick r:id="rId2"/>
              </a:rPr>
              <a:t>/</a:t>
            </a:r>
            <a:endParaRPr lang="es-CO" dirty="0" smtClean="0"/>
          </a:p>
          <a:p>
            <a:r>
              <a:rPr lang="es-CO" dirty="0">
                <a:effectLst/>
              </a:rPr>
              <a:t>Otis, J. (2014). La transformación de Medellín. </a:t>
            </a:r>
            <a:r>
              <a:rPr lang="es-CO" i="1" dirty="0" err="1">
                <a:effectLst/>
              </a:rPr>
              <a:t>Latin</a:t>
            </a:r>
            <a:r>
              <a:rPr lang="es-CO" i="1" dirty="0">
                <a:effectLst/>
              </a:rPr>
              <a:t> </a:t>
            </a:r>
            <a:r>
              <a:rPr lang="es-CO" i="1" dirty="0" err="1">
                <a:effectLst/>
              </a:rPr>
              <a:t>Trade</a:t>
            </a:r>
            <a:r>
              <a:rPr lang="es-CO" i="1" dirty="0">
                <a:effectLst/>
              </a:rPr>
              <a:t> (</a:t>
            </a:r>
            <a:r>
              <a:rPr lang="es-CO" i="1" dirty="0" err="1">
                <a:effectLst/>
              </a:rPr>
              <a:t>Spanish</a:t>
            </a:r>
            <a:r>
              <a:rPr lang="es-CO" i="1" dirty="0">
                <a:effectLst/>
              </a:rPr>
              <a:t>) 22</a:t>
            </a:r>
            <a:r>
              <a:rPr lang="es-CO" dirty="0">
                <a:effectLst/>
              </a:rPr>
              <a:t>(5), 80-84. Recuperado de: </a:t>
            </a:r>
            <a:r>
              <a:rPr lang="es-CO" u="sng" dirty="0" smtClean="0">
                <a:effectLst/>
                <a:hlinkClick r:id="rId3"/>
              </a:rPr>
              <a:t>https</a:t>
            </a:r>
            <a:r>
              <a:rPr lang="es-CO" u="sng" dirty="0">
                <a:effectLst/>
                <a:hlinkClick r:id="rId3"/>
              </a:rPr>
              <a:t>://</a:t>
            </a:r>
            <a:r>
              <a:rPr lang="es-CO" u="sng" dirty="0" smtClean="0">
                <a:effectLst/>
                <a:hlinkClick r:id="rId3"/>
              </a:rPr>
              <a:t>bit.ly/2tmIZFn</a:t>
            </a:r>
            <a:r>
              <a:rPr lang="es-CO" dirty="0">
                <a:effectLst/>
              </a:rPr>
              <a:t> </a:t>
            </a:r>
          </a:p>
          <a:p>
            <a:pPr fontAlgn="base"/>
            <a:r>
              <a:rPr lang="es-CO" dirty="0">
                <a:effectLst/>
              </a:rPr>
              <a:t>Palacio, H., &amp; Mauricio, A (2015). Medellín: capital de la innovación. </a:t>
            </a:r>
          </a:p>
          <a:p>
            <a:pPr marL="0" indent="0" fontAlgn="base">
              <a:buNone/>
            </a:pPr>
            <a:r>
              <a:rPr lang="es-CO" i="1" dirty="0">
                <a:effectLst/>
              </a:rPr>
              <a:t> </a:t>
            </a:r>
            <a:r>
              <a:rPr lang="es-CO" i="1" dirty="0" smtClean="0">
                <a:effectLst/>
              </a:rPr>
              <a:t>  Ingeniería </a:t>
            </a:r>
            <a:r>
              <a:rPr lang="es-CO" i="1" dirty="0">
                <a:effectLst/>
              </a:rPr>
              <a:t>Solidaria</a:t>
            </a:r>
            <a:r>
              <a:rPr lang="es-CO" dirty="0">
                <a:effectLst/>
              </a:rPr>
              <a:t> </a:t>
            </a:r>
            <a:r>
              <a:rPr lang="es-CO" i="1" dirty="0">
                <a:effectLst/>
              </a:rPr>
              <a:t>11</a:t>
            </a:r>
            <a:r>
              <a:rPr lang="es-CO" dirty="0">
                <a:effectLst/>
              </a:rPr>
              <a:t>(18), 41-56. </a:t>
            </a:r>
            <a:r>
              <a:rPr lang="es-CO" dirty="0" smtClean="0">
                <a:effectLst/>
              </a:rPr>
              <a:t>Doi:10.16925/in.v11i18.990</a:t>
            </a:r>
          </a:p>
          <a:p>
            <a:pPr marL="0" indent="0" fontAlgn="base">
              <a:buNone/>
            </a:pPr>
            <a:r>
              <a:rPr lang="es-CO" dirty="0">
                <a:hlinkClick r:id="rId4"/>
              </a:rPr>
              <a:t>https://www.dinero.com/pais/articulo/centro-para-la-cuarta-revolucion-industrial-en-medellin/266221</a:t>
            </a:r>
            <a:endParaRPr lang="es-CO" dirty="0">
              <a:effectLst/>
            </a:endParaRPr>
          </a:p>
          <a:p>
            <a:endParaRPr lang="es-CO" dirty="0"/>
          </a:p>
        </p:txBody>
      </p:sp>
    </p:spTree>
    <p:extLst>
      <p:ext uri="{BB962C8B-B14F-4D97-AF65-F5344CB8AC3E}">
        <p14:creationId xmlns:p14="http://schemas.microsoft.com/office/powerpoint/2010/main" val="179511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41</TotalTime>
  <Words>303</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Medellín a través de la innovación y la tecnología </vt:lpstr>
      <vt:lpstr>Inicios</vt:lpstr>
      <vt:lpstr>Inicios de la innovación</vt:lpstr>
      <vt:lpstr>Sistema Regional de Emprendimiento e Innovación</vt:lpstr>
      <vt:lpstr>Los tres pilares</vt:lpstr>
      <vt:lpstr>Referente mundial</vt:lpstr>
      <vt:lpstr>Centro de la cuarta revolución industrial </vt:lpstr>
      <vt:lpstr>referencias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Medellín a través de la innovación y la tecnología</dc:title>
  <dc:creator>David Calle Gonzalez</dc:creator>
  <cp:lastModifiedBy>David Calle Gonzalez</cp:lastModifiedBy>
  <cp:revision>5</cp:revision>
  <dcterms:created xsi:type="dcterms:W3CDTF">2019-04-12T14:00:23Z</dcterms:created>
  <dcterms:modified xsi:type="dcterms:W3CDTF">2019-04-12T14:42:03Z</dcterms:modified>
</cp:coreProperties>
</file>