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8"/>
  </p:notesMasterIdLst>
  <p:sldIdLst>
    <p:sldId id="258" r:id="rId5"/>
    <p:sldId id="259" r:id="rId6"/>
    <p:sldId id="302" r:id="rId7"/>
    <p:sldId id="266" r:id="rId8"/>
    <p:sldId id="267" r:id="rId9"/>
    <p:sldId id="268" r:id="rId10"/>
    <p:sldId id="269" r:id="rId11"/>
    <p:sldId id="261" r:id="rId12"/>
    <p:sldId id="270" r:id="rId13"/>
    <p:sldId id="271" r:id="rId14"/>
    <p:sldId id="262" r:id="rId15"/>
    <p:sldId id="272" r:id="rId16"/>
    <p:sldId id="274" r:id="rId17"/>
    <p:sldId id="273" r:id="rId18"/>
    <p:sldId id="275" r:id="rId19"/>
    <p:sldId id="277" r:id="rId20"/>
    <p:sldId id="263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64" r:id="rId29"/>
    <p:sldId id="287" r:id="rId30"/>
    <p:sldId id="288" r:id="rId31"/>
    <p:sldId id="289" r:id="rId32"/>
    <p:sldId id="292" r:id="rId33"/>
    <p:sldId id="290" r:id="rId34"/>
    <p:sldId id="291" r:id="rId35"/>
    <p:sldId id="293" r:id="rId36"/>
    <p:sldId id="294" r:id="rId37"/>
    <p:sldId id="295" r:id="rId38"/>
    <p:sldId id="296" r:id="rId39"/>
    <p:sldId id="301" r:id="rId40"/>
    <p:sldId id="297" r:id="rId41"/>
    <p:sldId id="300" r:id="rId42"/>
    <p:sldId id="303" r:id="rId43"/>
    <p:sldId id="304" r:id="rId44"/>
    <p:sldId id="305" r:id="rId45"/>
    <p:sldId id="306" r:id="rId46"/>
    <p:sldId id="308" r:id="rId47"/>
    <p:sldId id="307" r:id="rId48"/>
    <p:sldId id="309" r:id="rId49"/>
    <p:sldId id="310" r:id="rId50"/>
    <p:sldId id="311" r:id="rId51"/>
    <p:sldId id="312" r:id="rId52"/>
    <p:sldId id="321" r:id="rId53"/>
    <p:sldId id="313" r:id="rId54"/>
    <p:sldId id="298" r:id="rId55"/>
    <p:sldId id="299" r:id="rId56"/>
    <p:sldId id="316" r:id="rId57"/>
    <p:sldId id="314" r:id="rId58"/>
    <p:sldId id="317" r:id="rId59"/>
    <p:sldId id="315" r:id="rId60"/>
    <p:sldId id="318" r:id="rId61"/>
    <p:sldId id="322" r:id="rId62"/>
    <p:sldId id="324" r:id="rId63"/>
    <p:sldId id="323" r:id="rId64"/>
    <p:sldId id="325" r:id="rId65"/>
    <p:sldId id="326" r:id="rId66"/>
    <p:sldId id="319" r:id="rId6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86445" autoAdjust="0"/>
  </p:normalViewPr>
  <p:slideViewPr>
    <p:cSldViewPr>
      <p:cViewPr varScale="1">
        <p:scale>
          <a:sx n="50" d="100"/>
          <a:sy n="50" d="100"/>
        </p:scale>
        <p:origin x="1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8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8C7A-DCC7-B34C-90BC-0D57E62F996C}" type="datetimeFigureOut">
              <a:rPr lang="es-ES" smtClean="0"/>
              <a:t>2/5/18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D704-EC10-9243-B35B-6CBA34D39D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1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D704-EC10-9243-B35B-6CBA34D39D9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37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2/5/18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2/5/18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2/5/18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2/5/18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2/5/18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2/5/18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2/5/18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2/5/18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2/5/18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2/5/18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2/5/18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8F047-9422-41F7-BEAC-7BBF5BF93ACA}" type="datetimeFigureOut">
              <a:rPr lang="es-AR" smtClean="0"/>
              <a:pPr/>
              <a:t>2/5/18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en.wikibooks.org/wiki/Java_Programming/Access_Modifier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7159625" cy="114300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Introducción a las Clases y los Objetos (2)</a:t>
            </a:r>
            <a:endParaRPr lang="es-CO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010400" cy="1752600"/>
          </a:xfrm>
        </p:spPr>
        <p:txBody>
          <a:bodyPr/>
          <a:lstStyle/>
          <a:p>
            <a:r>
              <a:rPr lang="es-ES_tradnl" dirty="0"/>
              <a:t>Fundamentos de Programación</a:t>
            </a:r>
          </a:p>
          <a:p>
            <a:r>
              <a:rPr lang="es-ES_tradnl" sz="2800" dirty="0"/>
              <a:t>Departamento de Informática y Sistemas</a:t>
            </a:r>
          </a:p>
          <a:p>
            <a:r>
              <a:rPr lang="es-ES_tradnl" sz="2800" dirty="0"/>
              <a:t>Universidad EAFIT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 – Error típico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/>
              <a:t>¿Qué pasa en este caso?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38173" b="-38173"/>
          <a:stretch>
            <a:fillRect/>
          </a:stretch>
        </p:blipFill>
        <p:spPr>
          <a:xfrm>
            <a:off x="1425734" y="2132856"/>
            <a:ext cx="7261066" cy="3993307"/>
          </a:xfrm>
        </p:spPr>
      </p:pic>
    </p:spTree>
    <p:extLst>
      <p:ext uri="{BB962C8B-B14F-4D97-AF65-F5344CB8AC3E}">
        <p14:creationId xmlns:p14="http://schemas.microsoft.com/office/powerpoint/2010/main" val="107464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</a:t>
            </a:r>
            <a:r>
              <a:rPr lang="es-ES" baseline="0" dirty="0"/>
              <a:t> en un objeto se tiene un atributo cuyo tipo es el de otro objeto, se tiene una </a:t>
            </a:r>
            <a:r>
              <a:rPr lang="es-ES" i="1" baseline="0" dirty="0"/>
              <a:t>referencia</a:t>
            </a:r>
            <a:r>
              <a:rPr lang="es-ES" baseline="0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874" y="2996952"/>
            <a:ext cx="394457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9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Código: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38" y="1556792"/>
            <a:ext cx="6046022" cy="42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9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2674640" cy="4525963"/>
          </a:xfrm>
        </p:spPr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BlueJ</a:t>
            </a:r>
            <a:r>
              <a:rPr lang="es-ES" dirty="0"/>
              <a:t>, al inspeccionar los objetos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rcRect l="-24648" r="-24648"/>
          <a:stretch>
            <a:fillRect/>
          </a:stretch>
        </p:blipFill>
        <p:spPr>
          <a:xfrm>
            <a:off x="1979712" y="119675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55717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  <a:r>
              <a:rPr lang="es-ES" baseline="0" dirty="0"/>
              <a:t> – Error típico: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Uno de los errores más comunes en la programación orientada a</a:t>
            </a:r>
            <a:r>
              <a:rPr lang="es-ES" baseline="0" dirty="0"/>
              <a:t> objetos:</a:t>
            </a:r>
          </a:p>
          <a:p>
            <a:r>
              <a:rPr lang="es-ES" baseline="0" dirty="0"/>
              <a:t>“</a:t>
            </a:r>
            <a:r>
              <a:rPr lang="es-ES" baseline="0" dirty="0" err="1"/>
              <a:t>Null</a:t>
            </a:r>
            <a:r>
              <a:rPr lang="es-ES" baseline="0" dirty="0"/>
              <a:t> Pointer </a:t>
            </a:r>
            <a:r>
              <a:rPr lang="es-ES" baseline="0" dirty="0" err="1"/>
              <a:t>Exception</a:t>
            </a:r>
            <a:r>
              <a:rPr lang="es-ES" baseline="0" dirty="0"/>
              <a:t>”</a:t>
            </a:r>
          </a:p>
          <a:p>
            <a:endParaRPr lang="es-ES" baseline="0" dirty="0"/>
          </a:p>
          <a:p>
            <a:endParaRPr lang="es-ES" baseline="0" dirty="0"/>
          </a:p>
          <a:p>
            <a:r>
              <a:rPr lang="es-ES" baseline="0" dirty="0"/>
              <a:t>Se da cuando se trata de acceder a una referencia que ya </a:t>
            </a:r>
            <a:r>
              <a:rPr lang="es-ES" dirty="0"/>
              <a:t>fue </a:t>
            </a:r>
            <a:r>
              <a:rPr lang="es-ES" i="1" baseline="0" dirty="0"/>
              <a:t>declarada</a:t>
            </a:r>
            <a:r>
              <a:rPr lang="es-ES" baseline="0" dirty="0"/>
              <a:t> pero no se ha </a:t>
            </a:r>
            <a:r>
              <a:rPr lang="es-ES" i="1" baseline="0" dirty="0"/>
              <a:t>definido</a:t>
            </a:r>
            <a:r>
              <a:rPr lang="es-ES" baseline="0" dirty="0"/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3446388"/>
            <a:ext cx="4584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8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/>
              <a:t>Notar que se comentó la inicialización del jugador: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rcRect t="-2272" b="-2272"/>
          <a:stretch>
            <a:fillRect/>
          </a:stretch>
        </p:blipFill>
        <p:spPr>
          <a:xfrm>
            <a:off x="2483768" y="2316013"/>
            <a:ext cx="6606403" cy="3633267"/>
          </a:xfrm>
        </p:spPr>
      </p:pic>
    </p:spTree>
    <p:extLst>
      <p:ext uri="{BB962C8B-B14F-4D97-AF65-F5344CB8AC3E}">
        <p14:creationId xmlns:p14="http://schemas.microsoft.com/office/powerpoint/2010/main" val="267095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inspeccionamos el objeto juego: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32248"/>
            <a:ext cx="5318759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9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y métodos estáticos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 atributo estático está relacionado con la Clase. Por lo tanto existe </a:t>
            </a:r>
            <a:r>
              <a:rPr lang="es-ES" i="1" dirty="0"/>
              <a:t>uno solo </a:t>
            </a:r>
            <a:r>
              <a:rPr lang="es-ES" dirty="0"/>
              <a:t>para la clase y es </a:t>
            </a:r>
            <a:r>
              <a:rPr lang="es-ES" i="1" dirty="0"/>
              <a:t>compartido por todos los objetos </a:t>
            </a:r>
            <a:r>
              <a:rPr lang="es-ES" dirty="0"/>
              <a:t>de esa clase.</a:t>
            </a:r>
          </a:p>
        </p:txBody>
      </p:sp>
    </p:spTree>
    <p:extLst>
      <p:ext uri="{BB962C8B-B14F-4D97-AF65-F5344CB8AC3E}">
        <p14:creationId xmlns:p14="http://schemas.microsoft.com/office/powerpoint/2010/main" val="109842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r>
              <a:rPr lang="es-ES" dirty="0"/>
              <a:t>Atributos y métodos estáticos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/>
              <a:t>Ejemplo: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rcRect l="-10327" r="-10327"/>
          <a:stretch>
            <a:fillRect/>
          </a:stretch>
        </p:blipFill>
        <p:spPr>
          <a:xfrm>
            <a:off x="2195736" y="1772816"/>
            <a:ext cx="7522932" cy="4137323"/>
          </a:xfrm>
        </p:spPr>
      </p:pic>
      <p:sp>
        <p:nvSpPr>
          <p:cNvPr id="3" name="Oval 2"/>
          <p:cNvSpPr/>
          <p:nvPr/>
        </p:nvSpPr>
        <p:spPr>
          <a:xfrm>
            <a:off x="4139952" y="3068960"/>
            <a:ext cx="2736304" cy="36004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7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y métodos estáticos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/>
              <a:t>Se puede inspeccionar el atributo </a:t>
            </a:r>
            <a:r>
              <a:rPr lang="es-ES" i="1" dirty="0"/>
              <a:t>en la Clase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l="-24074" r="-24074"/>
          <a:stretch>
            <a:fillRect/>
          </a:stretch>
        </p:blipFill>
        <p:spPr>
          <a:xfrm>
            <a:off x="3635896" y="2420888"/>
            <a:ext cx="6344537" cy="3489251"/>
          </a:xfrm>
        </p:spPr>
      </p:pic>
    </p:spTree>
    <p:extLst>
      <p:ext uri="{BB962C8B-B14F-4D97-AF65-F5344CB8AC3E}">
        <p14:creationId xmlns:p14="http://schemas.microsoft.com/office/powerpoint/2010/main" val="402868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Motivación</a:t>
            </a:r>
          </a:p>
          <a:p>
            <a:r>
              <a:rPr lang="es-CO" dirty="0"/>
              <a:t>Repaso:</a:t>
            </a:r>
          </a:p>
          <a:p>
            <a:pPr lvl="1"/>
            <a:r>
              <a:rPr lang="es-CO" dirty="0"/>
              <a:t>Constructores </a:t>
            </a:r>
          </a:p>
          <a:p>
            <a:pPr lvl="1"/>
            <a:r>
              <a:rPr lang="es-CO" dirty="0"/>
              <a:t>Alcance (</a:t>
            </a:r>
            <a:r>
              <a:rPr lang="es-CO" i="1" dirty="0"/>
              <a:t>scope</a:t>
            </a:r>
            <a:r>
              <a:rPr lang="es-CO" dirty="0"/>
              <a:t>) de los atributos </a:t>
            </a:r>
          </a:p>
          <a:p>
            <a:pPr lvl="1"/>
            <a:r>
              <a:rPr lang="es-CO" dirty="0"/>
              <a:t>Referencias </a:t>
            </a:r>
          </a:p>
          <a:p>
            <a:pPr lvl="1"/>
            <a:r>
              <a:rPr lang="es-CO" dirty="0"/>
              <a:t>Atributos y métodos estáticos </a:t>
            </a:r>
          </a:p>
          <a:p>
            <a:pPr lvl="1"/>
            <a:r>
              <a:rPr lang="es-CO" dirty="0"/>
              <a:t>Visibilidad </a:t>
            </a:r>
          </a:p>
          <a:p>
            <a:pPr lvl="1"/>
            <a:r>
              <a:rPr lang="es-CO" dirty="0"/>
              <a:t>Colecciones</a:t>
            </a:r>
            <a:r>
              <a:rPr lang="es-CO" baseline="0" dirty="0"/>
              <a:t> de longitud variable</a:t>
            </a:r>
          </a:p>
          <a:p>
            <a:r>
              <a:rPr lang="es-CO" dirty="0"/>
              <a:t>Temas nuevos</a:t>
            </a:r>
            <a:r>
              <a:rPr lang="es-CO" baseline="0" dirty="0"/>
              <a:t> </a:t>
            </a:r>
          </a:p>
          <a:p>
            <a:pPr lvl="1"/>
            <a:r>
              <a:rPr lang="es-CO" dirty="0"/>
              <a:t>Herencia</a:t>
            </a:r>
          </a:p>
          <a:p>
            <a:pPr lvl="1"/>
            <a:r>
              <a:rPr lang="es-CO" dirty="0"/>
              <a:t>Interfaces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 y métodos estáticos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medida</a:t>
            </a:r>
            <a:r>
              <a:rPr lang="es-ES" baseline="0" dirty="0"/>
              <a:t> que creamos objetos de esa clase: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198894"/>
            <a:ext cx="4464496" cy="36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44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</a:t>
            </a:r>
            <a:r>
              <a:rPr lang="es-ES" baseline="0" dirty="0"/>
              <a:t> y métodos estáticos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Así como hay atributos estáticos, también hay </a:t>
            </a:r>
            <a:r>
              <a:rPr lang="es-ES" i="1" dirty="0"/>
              <a:t>métodos</a:t>
            </a:r>
            <a:r>
              <a:rPr lang="es-ES" dirty="0"/>
              <a:t> estáticos.</a:t>
            </a:r>
          </a:p>
          <a:p>
            <a:r>
              <a:rPr lang="es-ES" dirty="0"/>
              <a:t>Hay un método estático muy importante: el </a:t>
            </a:r>
            <a:r>
              <a:rPr lang="es-ES" dirty="0" err="1">
                <a:latin typeface="Courier"/>
                <a:cs typeface="Courier"/>
              </a:rPr>
              <a:t>main</a:t>
            </a:r>
            <a:r>
              <a:rPr lang="es-ES" dirty="0">
                <a:latin typeface="Courier"/>
                <a:cs typeface="Courier"/>
              </a:rPr>
              <a:t>()</a:t>
            </a:r>
            <a:r>
              <a:rPr lang="es-ES" dirty="0"/>
              <a:t>.</a:t>
            </a:r>
          </a:p>
          <a:p>
            <a:r>
              <a:rPr lang="es-ES" dirty="0"/>
              <a:t>La ejecución del proyecto comienza por el </a:t>
            </a:r>
            <a:r>
              <a:rPr lang="es-ES" dirty="0" err="1">
                <a:latin typeface="Courier"/>
                <a:cs typeface="Courier"/>
              </a:rPr>
              <a:t>main</a:t>
            </a:r>
            <a:r>
              <a:rPr lang="es-ES" dirty="0"/>
              <a:t>.</a:t>
            </a:r>
          </a:p>
          <a:p>
            <a:r>
              <a:rPr lang="es-ES" dirty="0"/>
              <a:t>El </a:t>
            </a:r>
            <a:r>
              <a:rPr lang="es-ES" dirty="0" err="1">
                <a:latin typeface="Courier"/>
                <a:cs typeface="Courier"/>
              </a:rPr>
              <a:t>main</a:t>
            </a:r>
            <a:r>
              <a:rPr lang="es-ES" dirty="0"/>
              <a:t> se declara:</a:t>
            </a:r>
          </a:p>
          <a:p>
            <a:pPr marL="457200" lvl="1" indent="0">
              <a:buNone/>
            </a:pPr>
            <a:r>
              <a:rPr lang="es-ES" sz="2400" dirty="0" err="1">
                <a:latin typeface="Courier"/>
                <a:cs typeface="Courier"/>
              </a:rPr>
              <a:t>public</a:t>
            </a:r>
            <a:r>
              <a:rPr lang="es-ES" sz="2400" dirty="0">
                <a:latin typeface="Courier"/>
                <a:cs typeface="Courier"/>
              </a:rPr>
              <a:t> </a:t>
            </a:r>
            <a:r>
              <a:rPr lang="es-ES" sz="2400" dirty="0" err="1">
                <a:latin typeface="Courier"/>
                <a:cs typeface="Courier"/>
              </a:rPr>
              <a:t>static</a:t>
            </a:r>
            <a:r>
              <a:rPr lang="es-ES" sz="2400" dirty="0">
                <a:latin typeface="Courier"/>
                <a:cs typeface="Courier"/>
              </a:rPr>
              <a:t> </a:t>
            </a:r>
            <a:r>
              <a:rPr lang="es-ES" sz="2400" dirty="0" err="1">
                <a:latin typeface="Courier"/>
                <a:cs typeface="Courier"/>
              </a:rPr>
              <a:t>void</a:t>
            </a:r>
            <a:r>
              <a:rPr lang="es-ES" sz="2400" dirty="0">
                <a:latin typeface="Courier"/>
                <a:cs typeface="Courier"/>
              </a:rPr>
              <a:t> </a:t>
            </a:r>
            <a:r>
              <a:rPr lang="es-ES" sz="2400" dirty="0" err="1">
                <a:latin typeface="Courier"/>
                <a:cs typeface="Courier"/>
              </a:rPr>
              <a:t>main</a:t>
            </a:r>
            <a:r>
              <a:rPr lang="es-ES" sz="2400" dirty="0">
                <a:latin typeface="Courier"/>
                <a:cs typeface="Courier"/>
              </a:rPr>
              <a:t>(</a:t>
            </a:r>
            <a:r>
              <a:rPr lang="es-ES" sz="2400" dirty="0" err="1">
                <a:latin typeface="Courier"/>
                <a:cs typeface="Courier"/>
              </a:rPr>
              <a:t>String</a:t>
            </a:r>
            <a:r>
              <a:rPr lang="es-ES" sz="2400" dirty="0">
                <a:latin typeface="Courier"/>
                <a:cs typeface="Courier"/>
              </a:rPr>
              <a:t> [] </a:t>
            </a:r>
            <a:r>
              <a:rPr lang="es-ES" sz="2400" dirty="0" err="1">
                <a:latin typeface="Courier"/>
                <a:cs typeface="Courier"/>
              </a:rPr>
              <a:t>args</a:t>
            </a:r>
            <a:r>
              <a:rPr lang="es-ES" sz="2400" dirty="0">
                <a:latin typeface="Courier"/>
                <a:cs typeface="Courier"/>
              </a:rPr>
              <a:t>) {…}</a:t>
            </a:r>
          </a:p>
        </p:txBody>
      </p:sp>
    </p:spTree>
    <p:extLst>
      <p:ext uri="{BB962C8B-B14F-4D97-AF65-F5344CB8AC3E}">
        <p14:creationId xmlns:p14="http://schemas.microsoft.com/office/powerpoint/2010/main" val="61652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y métodos estáticos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de un método </a:t>
            </a:r>
            <a:r>
              <a:rPr lang="es-ES" dirty="0" err="1"/>
              <a:t>main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4800"/>
            <a:ext cx="9144000" cy="11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0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</a:t>
            </a:r>
            <a:r>
              <a:rPr lang="es-ES" baseline="0" dirty="0"/>
              <a:t> y métodos estáticos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ES" dirty="0"/>
              <a:t>PERO: desde un método estático </a:t>
            </a:r>
            <a:r>
              <a:rPr lang="es-ES" i="1" dirty="0"/>
              <a:t>no</a:t>
            </a:r>
            <a:r>
              <a:rPr lang="es-ES" dirty="0"/>
              <a:t> se pueden acceder elementos no-estáticos:</a:t>
            </a:r>
          </a:p>
          <a:p>
            <a:pPr lvl="0"/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  <a:p>
            <a:pPr lvl="0"/>
            <a:r>
              <a:rPr lang="es-ES" dirty="0"/>
              <a:t>¿Por qué?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879177"/>
            <a:ext cx="7308304" cy="19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5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y métodos estáticos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SOLUCIÓN:</a:t>
            </a:r>
            <a:r>
              <a:rPr lang="es-ES" baseline="0" dirty="0"/>
              <a:t> crear una instancia y </a:t>
            </a:r>
            <a:r>
              <a:rPr lang="es-ES" i="1" baseline="0" dirty="0"/>
              <a:t>a esa instancia </a:t>
            </a:r>
            <a:r>
              <a:rPr lang="es-ES" baseline="0" dirty="0"/>
              <a:t>invocarle el método no-estático: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0140"/>
            <a:ext cx="9144000" cy="167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84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Java, podemos usar los modificadores de acceso (</a:t>
            </a:r>
            <a:r>
              <a:rPr lang="es-ES" dirty="0" err="1">
                <a:latin typeface="Courier"/>
                <a:cs typeface="Courier"/>
              </a:rPr>
              <a:t>public</a:t>
            </a:r>
            <a:r>
              <a:rPr lang="es-ES" dirty="0"/>
              <a:t>, </a:t>
            </a:r>
            <a:r>
              <a:rPr lang="es-ES" dirty="0" err="1">
                <a:latin typeface="Courier"/>
                <a:cs typeface="Courier"/>
              </a:rPr>
              <a:t>protected</a:t>
            </a:r>
            <a:r>
              <a:rPr lang="es-ES" dirty="0"/>
              <a:t>, </a:t>
            </a:r>
            <a:r>
              <a:rPr lang="es-ES" dirty="0" err="1">
                <a:latin typeface="Courier"/>
                <a:cs typeface="Courier"/>
              </a:rPr>
              <a:t>private</a:t>
            </a:r>
            <a:r>
              <a:rPr lang="es-ES" dirty="0"/>
              <a:t>) para determinar desde dónde se puede acceder una clase, un método o un atributo.</a:t>
            </a:r>
          </a:p>
          <a:p>
            <a:r>
              <a:rPr lang="es-ES" i="1" dirty="0"/>
              <a:t>En general </a:t>
            </a:r>
            <a:r>
              <a:rPr lang="es-ES" dirty="0"/>
              <a:t>(no siempre), declaramos los atributos privados y los métodos públicos.</a:t>
            </a:r>
          </a:p>
        </p:txBody>
      </p:sp>
    </p:spTree>
    <p:extLst>
      <p:ext uri="{BB962C8B-B14F-4D97-AF65-F5344CB8AC3E}">
        <p14:creationId xmlns:p14="http://schemas.microsoft.com/office/powerpoint/2010/main" val="1333098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baseline="0" dirty="0"/>
              <a:t> ¿Qué significa</a:t>
            </a:r>
            <a:r>
              <a:rPr lang="es-ES" dirty="0"/>
              <a:t> </a:t>
            </a:r>
            <a:r>
              <a:rPr lang="es-ES" baseline="0" dirty="0"/>
              <a:t>cada uno?</a:t>
            </a:r>
          </a:p>
          <a:p>
            <a:endParaRPr lang="es-ES" baseline="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sz="2200" dirty="0"/>
              <a:t>Tomado de: </a:t>
            </a:r>
            <a:r>
              <a:rPr lang="es-ES" sz="2200" dirty="0">
                <a:hlinkClick r:id="rId2"/>
              </a:rPr>
              <a:t>http://en.wikibooks.org/wiki/Java_Programming/Access_Modifiers</a:t>
            </a: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2276872"/>
            <a:ext cx="65659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76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Visibilidad – Error típico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tratar de acceder a un elemento de una forma indebida:</a:t>
            </a:r>
          </a:p>
          <a:p>
            <a:pPr lvl="1"/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852936"/>
            <a:ext cx="6533604" cy="29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28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Visibilidad – Solución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métodos </a:t>
            </a:r>
            <a:r>
              <a:rPr lang="es-ES" i="1" dirty="0" err="1"/>
              <a:t>getters</a:t>
            </a:r>
            <a:r>
              <a:rPr lang="es-ES" dirty="0"/>
              <a:t> y </a:t>
            </a:r>
            <a:r>
              <a:rPr lang="es-ES" i="1" dirty="0" err="1"/>
              <a:t>setters</a:t>
            </a:r>
            <a:r>
              <a:rPr lang="es-ES" baseline="0" dirty="0"/>
              <a:t> en las clases para poder acceder a los atributos privados.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2924944"/>
            <a:ext cx="4622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1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</a:t>
            </a:r>
            <a:r>
              <a:rPr lang="es-ES" baseline="0" dirty="0"/>
              <a:t> el programador lo solicita, </a:t>
            </a:r>
            <a:r>
              <a:rPr lang="es-ES" b="1" baseline="0" dirty="0" err="1"/>
              <a:t>NetBeans</a:t>
            </a:r>
            <a:r>
              <a:rPr lang="es-ES" baseline="0" dirty="0"/>
              <a:t> crea el código para constructor, </a:t>
            </a:r>
            <a:r>
              <a:rPr lang="es-ES" i="1" baseline="0" dirty="0" err="1"/>
              <a:t>getters</a:t>
            </a:r>
            <a:r>
              <a:rPr lang="es-ES" baseline="0" dirty="0"/>
              <a:t>, </a:t>
            </a:r>
            <a:r>
              <a:rPr lang="es-ES" i="1" baseline="0" dirty="0" err="1"/>
              <a:t>setters</a:t>
            </a:r>
            <a:r>
              <a:rPr lang="es-ES" baseline="0" dirty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981920"/>
            <a:ext cx="3632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6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Video acerca de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 err="1"/>
              <a:t>https</a:t>
            </a:r>
            <a:r>
              <a:rPr lang="es-ES" dirty="0"/>
              <a:t>://</a:t>
            </a:r>
            <a:r>
              <a:rPr lang="es-ES" dirty="0" err="1"/>
              <a:t>www.youtube.com</a:t>
            </a:r>
            <a:r>
              <a:rPr lang="es-ES" dirty="0"/>
              <a:t>/</a:t>
            </a:r>
            <a:r>
              <a:rPr lang="es-ES" dirty="0" err="1"/>
              <a:t>watch?v</a:t>
            </a:r>
            <a:r>
              <a:rPr lang="es-ES" dirty="0"/>
              <a:t>=SS-9y0H3Si8</a:t>
            </a:r>
          </a:p>
        </p:txBody>
      </p:sp>
    </p:spTree>
    <p:extLst>
      <p:ext uri="{BB962C8B-B14F-4D97-AF65-F5344CB8AC3E}">
        <p14:creationId xmlns:p14="http://schemas.microsoft.com/office/powerpoint/2010/main" val="2998137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Visibilidad – Solución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s-ES" dirty="0"/>
              <a:t>Y se invoca así: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1884"/>
            <a:ext cx="7759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30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</a:t>
            </a:r>
            <a:r>
              <a:rPr lang="es-ES" baseline="0" dirty="0"/>
              <a:t> de tamaño variable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</a:t>
            </a:r>
            <a:r>
              <a:rPr lang="es-ES" baseline="0" dirty="0"/>
              <a:t> necesita una colección de referencias a objetos y no se sabe cuántos se van a necesitar, se puede utilizar la clase </a:t>
            </a:r>
            <a:r>
              <a:rPr lang="es-ES" b="1" baseline="0" dirty="0" err="1">
                <a:latin typeface="Courier"/>
                <a:cs typeface="Courier"/>
              </a:rPr>
              <a:t>ArrayList</a:t>
            </a:r>
            <a:r>
              <a:rPr lang="es-ES" baseline="0" dirty="0"/>
              <a:t>, de Java.</a:t>
            </a:r>
          </a:p>
        </p:txBody>
      </p:sp>
    </p:spTree>
    <p:extLst>
      <p:ext uri="{BB962C8B-B14F-4D97-AF65-F5344CB8AC3E}">
        <p14:creationId xmlns:p14="http://schemas.microsoft.com/office/powerpoint/2010/main" val="178923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</a:t>
            </a:r>
            <a:r>
              <a:rPr lang="es-ES" baseline="0" dirty="0"/>
              <a:t> de tamaño variable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</p:spPr>
        <p:txBody>
          <a:bodyPr/>
          <a:lstStyle/>
          <a:p>
            <a:r>
              <a:rPr lang="es-ES" dirty="0"/>
              <a:t>Ejemplo:</a:t>
            </a:r>
            <a:r>
              <a:rPr lang="es-ES" baseline="0" dirty="0"/>
              <a:t> una colección de monstruos:</a:t>
            </a:r>
          </a:p>
          <a:p>
            <a:endParaRPr lang="es-ES" baseline="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556792"/>
            <a:ext cx="5781475" cy="4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86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</a:t>
            </a:r>
            <a:r>
              <a:rPr lang="es-ES" baseline="0" dirty="0"/>
              <a:t> de tamaño variable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28800"/>
            <a:ext cx="3034680" cy="4497363"/>
          </a:xfrm>
        </p:spPr>
        <p:txBody>
          <a:bodyPr/>
          <a:lstStyle/>
          <a:p>
            <a:r>
              <a:rPr lang="es-ES" dirty="0"/>
              <a:t>Luego</a:t>
            </a:r>
            <a:r>
              <a:rPr lang="es-ES" baseline="0" dirty="0"/>
              <a:t> de agregar algunos monstruos, inspeccionar el objeto: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408" y="1990066"/>
            <a:ext cx="5220072" cy="38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5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 de tamaño variable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Mirar la documentación de </a:t>
            </a:r>
            <a:r>
              <a:rPr lang="es-ES" dirty="0" err="1"/>
              <a:t>ArrayList</a:t>
            </a:r>
            <a:r>
              <a:rPr lang="es-ES" dirty="0"/>
              <a:t> en:</a:t>
            </a:r>
          </a:p>
          <a:p>
            <a:r>
              <a:rPr lang="es-ES" dirty="0">
                <a:hlinkClick r:id="rId2"/>
              </a:rPr>
              <a:t>http://docs.oracle.com/javase/8/docs/api/</a:t>
            </a:r>
            <a:endParaRPr lang="es-ES" dirty="0"/>
          </a:p>
          <a:p>
            <a:r>
              <a:rPr lang="es-ES" dirty="0"/>
              <a:t>Algunos</a:t>
            </a:r>
            <a:r>
              <a:rPr lang="es-ES" baseline="0" dirty="0"/>
              <a:t> métodos:</a:t>
            </a:r>
          </a:p>
          <a:p>
            <a:r>
              <a:rPr lang="es-ES" baseline="0" dirty="0" err="1">
                <a:latin typeface="Courier"/>
                <a:cs typeface="Courier"/>
              </a:rPr>
              <a:t>add</a:t>
            </a:r>
            <a:r>
              <a:rPr lang="es-ES" baseline="0" dirty="0">
                <a:latin typeface="Courier"/>
                <a:cs typeface="Courier"/>
              </a:rPr>
              <a:t>(E e)</a:t>
            </a:r>
            <a:r>
              <a:rPr lang="es-ES" baseline="0" dirty="0"/>
              <a:t>: agrega un elemento al final.</a:t>
            </a:r>
          </a:p>
          <a:p>
            <a:r>
              <a:rPr lang="es-ES" dirty="0" err="1">
                <a:latin typeface="Courier"/>
                <a:cs typeface="Courier"/>
              </a:rPr>
              <a:t>get</a:t>
            </a:r>
            <a:r>
              <a:rPr lang="es-ES" dirty="0">
                <a:latin typeface="Courier"/>
                <a:cs typeface="Courier"/>
              </a:rPr>
              <a:t>(</a:t>
            </a:r>
            <a:r>
              <a:rPr lang="es-ES" dirty="0" err="1">
                <a:latin typeface="Courier"/>
                <a:cs typeface="Courier"/>
              </a:rPr>
              <a:t>index</a:t>
            </a:r>
            <a:r>
              <a:rPr lang="es-ES" dirty="0">
                <a:latin typeface="Courier"/>
                <a:cs typeface="Courier"/>
              </a:rPr>
              <a:t> i)</a:t>
            </a:r>
            <a:r>
              <a:rPr lang="es-ES" dirty="0"/>
              <a:t>: trae el elemento de la posición i.</a:t>
            </a:r>
          </a:p>
          <a:p>
            <a:r>
              <a:rPr lang="es-ES" baseline="0" dirty="0" err="1">
                <a:latin typeface="Courier"/>
                <a:cs typeface="Courier"/>
              </a:rPr>
              <a:t>indexOf</a:t>
            </a:r>
            <a:r>
              <a:rPr lang="es-ES" baseline="0" dirty="0">
                <a:latin typeface="Courier"/>
                <a:cs typeface="Courier"/>
              </a:rPr>
              <a:t>(</a:t>
            </a:r>
            <a:r>
              <a:rPr lang="es-ES" baseline="0" dirty="0" err="1">
                <a:latin typeface="Courier"/>
                <a:cs typeface="Courier"/>
              </a:rPr>
              <a:t>Object</a:t>
            </a:r>
            <a:r>
              <a:rPr lang="es-ES" dirty="0">
                <a:latin typeface="Courier"/>
                <a:cs typeface="Courier"/>
              </a:rPr>
              <a:t> o)</a:t>
            </a:r>
            <a:r>
              <a:rPr lang="es-ES" dirty="0"/>
              <a:t>: devuelve la posición del objeto en el arreglo (o -1 si no está).</a:t>
            </a:r>
          </a:p>
          <a:p>
            <a:r>
              <a:rPr lang="es-ES" dirty="0" err="1">
                <a:latin typeface="Courier"/>
                <a:cs typeface="Courier"/>
              </a:rPr>
              <a:t>r</a:t>
            </a:r>
            <a:r>
              <a:rPr lang="es-ES" baseline="0" dirty="0" err="1">
                <a:latin typeface="Courier"/>
                <a:cs typeface="Courier"/>
              </a:rPr>
              <a:t>emove</a:t>
            </a:r>
            <a:r>
              <a:rPr lang="es-ES" baseline="0" dirty="0">
                <a:latin typeface="Courier"/>
                <a:cs typeface="Courier"/>
              </a:rPr>
              <a:t>(</a:t>
            </a:r>
            <a:r>
              <a:rPr lang="es-ES" baseline="0" dirty="0" err="1">
                <a:latin typeface="Courier"/>
                <a:cs typeface="Courier"/>
              </a:rPr>
              <a:t>int</a:t>
            </a:r>
            <a:r>
              <a:rPr lang="es-ES" baseline="0" dirty="0">
                <a:latin typeface="Courier"/>
                <a:cs typeface="Courier"/>
              </a:rPr>
              <a:t> i)</a:t>
            </a:r>
            <a:r>
              <a:rPr lang="es-ES" baseline="0" dirty="0"/>
              <a:t>: remueve</a:t>
            </a:r>
            <a:r>
              <a:rPr lang="es-ES" dirty="0"/>
              <a:t> el elemento de la posición i.</a:t>
            </a:r>
          </a:p>
          <a:p>
            <a:r>
              <a:rPr lang="es-ES" dirty="0" err="1">
                <a:latin typeface="Courier"/>
                <a:cs typeface="Courier"/>
              </a:rPr>
              <a:t>s</a:t>
            </a:r>
            <a:r>
              <a:rPr lang="es-ES" baseline="0" dirty="0" err="1">
                <a:latin typeface="Courier"/>
                <a:cs typeface="Courier"/>
              </a:rPr>
              <a:t>ize</a:t>
            </a:r>
            <a:r>
              <a:rPr lang="es-ES" baseline="0" dirty="0">
                <a:latin typeface="Courier"/>
                <a:cs typeface="Courier"/>
              </a:rPr>
              <a:t>()</a:t>
            </a:r>
            <a:r>
              <a:rPr lang="es-ES" baseline="0" dirty="0"/>
              <a:t>: devuelve el número de elementos</a:t>
            </a:r>
          </a:p>
        </p:txBody>
      </p:sp>
    </p:spTree>
    <p:extLst>
      <p:ext uri="{BB962C8B-B14F-4D97-AF65-F5344CB8AC3E}">
        <p14:creationId xmlns:p14="http://schemas.microsoft.com/office/powerpoint/2010/main" val="2467599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 de tamaño variable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visitar todos</a:t>
            </a:r>
            <a:r>
              <a:rPr lang="es-ES" baseline="0" dirty="0"/>
              <a:t> los elementos de un </a:t>
            </a:r>
            <a:r>
              <a:rPr lang="es-ES" baseline="0" dirty="0" err="1">
                <a:latin typeface="Courier"/>
                <a:cs typeface="Courier"/>
              </a:rPr>
              <a:t>ArrayList</a:t>
            </a:r>
            <a:r>
              <a:rPr lang="es-ES" baseline="0" dirty="0"/>
              <a:t> existe un ciclo </a:t>
            </a:r>
            <a:r>
              <a:rPr lang="es-ES" baseline="0" dirty="0" err="1">
                <a:latin typeface="Courier"/>
                <a:cs typeface="Courier"/>
              </a:rPr>
              <a:t>for</a:t>
            </a:r>
            <a:r>
              <a:rPr lang="es-ES" baseline="0" dirty="0"/>
              <a:t> especial: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404592"/>
            <a:ext cx="5575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46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Para</a:t>
            </a:r>
            <a:r>
              <a:rPr lang="es-ES" baseline="0" dirty="0"/>
              <a:t> imprimir un Objeto: </a:t>
            </a:r>
            <a:r>
              <a:rPr lang="es-ES" baseline="0" dirty="0" err="1">
                <a:latin typeface="Courier"/>
                <a:cs typeface="Courier"/>
              </a:rPr>
              <a:t>toString</a:t>
            </a:r>
            <a:r>
              <a:rPr lang="es-ES" baseline="0" dirty="0">
                <a:latin typeface="Courier"/>
                <a:cs typeface="Courier"/>
              </a:rPr>
              <a:t>()</a:t>
            </a:r>
            <a:endParaRPr lang="es-ES" dirty="0">
              <a:latin typeface="Courier"/>
              <a:cs typeface="Courier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45483" b="-45483"/>
          <a:stretch>
            <a:fillRect/>
          </a:stretch>
        </p:blipFill>
        <p:spPr>
          <a:xfrm>
            <a:off x="3851920" y="3645024"/>
            <a:ext cx="5199001" cy="2859250"/>
          </a:xfrm>
        </p:spPr>
      </p:pic>
      <p:sp>
        <p:nvSpPr>
          <p:cNvPr id="5" name="Marcador de texto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/>
              <a:t>Si</a:t>
            </a:r>
            <a:r>
              <a:rPr lang="es-ES" baseline="0" dirty="0"/>
              <a:t> el objeto tiene un método </a:t>
            </a:r>
            <a:r>
              <a:rPr lang="es-ES" baseline="0" dirty="0" err="1"/>
              <a:t>toString</a:t>
            </a:r>
            <a:r>
              <a:rPr lang="es-ES" baseline="0" dirty="0"/>
              <a:t>(), se puede imprimir directamente el objeto y Java invoca dicho método: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429000"/>
            <a:ext cx="3168352" cy="10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3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 </a:t>
            </a:r>
            <a:r>
              <a:rPr lang="es-ES" i="1" dirty="0"/>
              <a:t>herencia</a:t>
            </a:r>
            <a:r>
              <a:rPr lang="es-ES" dirty="0"/>
              <a:t> es la propiedad por la cual instancias de una clase hija (o subclase) pueden acceder tanto a datos como a comportamiento (métodos) asociados con una clase padre (o superclase). </a:t>
            </a:r>
          </a:p>
          <a:p>
            <a:r>
              <a:rPr lang="es-ES" dirty="0"/>
              <a:t>La herencia siempre es transitiva. </a:t>
            </a:r>
          </a:p>
          <a:p>
            <a:r>
              <a:rPr lang="es-ES" dirty="0"/>
              <a:t>La herencia significa que el comportamiento y los datos asociados con las clases hija son siempre una extensión (esto es, un conjunto más grande). </a:t>
            </a:r>
          </a:p>
          <a:p>
            <a:r>
              <a:rPr lang="es-ES" dirty="0"/>
              <a:t>La relación de herencia establece una jerarquía que toma la forma de un árbol (con la raíz en la parte superior). </a:t>
            </a:r>
          </a:p>
        </p:txBody>
      </p:sp>
    </p:spTree>
    <p:extLst>
      <p:ext uri="{BB962C8B-B14F-4D97-AF65-F5344CB8AC3E}">
        <p14:creationId xmlns:p14="http://schemas.microsoft.com/office/powerpoint/2010/main" val="2428471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6467" t="-25644" r="-736" b="-8489"/>
          <a:stretch/>
        </p:blipFill>
        <p:spPr/>
      </p:pic>
      <p:sp>
        <p:nvSpPr>
          <p:cNvPr id="5" name="Marcador de texto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/>
              <a:t>Se representa así:</a:t>
            </a:r>
          </a:p>
        </p:txBody>
      </p:sp>
    </p:spTree>
    <p:extLst>
      <p:ext uri="{BB962C8B-B14F-4D97-AF65-F5344CB8AC3E}">
        <p14:creationId xmlns:p14="http://schemas.microsoft.com/office/powerpoint/2010/main" val="2398829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clases</a:t>
            </a:r>
            <a:r>
              <a:rPr lang="es-ES" baseline="0" dirty="0"/>
              <a:t> derivadas </a:t>
            </a:r>
            <a:r>
              <a:rPr lang="es-ES" i="1" baseline="0" dirty="0"/>
              <a:t>heredan</a:t>
            </a:r>
            <a:r>
              <a:rPr lang="es-ES" baseline="0" dirty="0"/>
              <a:t> tanto los atributos como los métodos de la clase base.</a:t>
            </a:r>
          </a:p>
          <a:p>
            <a:r>
              <a:rPr lang="es-ES" dirty="0"/>
              <a:t>Esto significa:</a:t>
            </a:r>
          </a:p>
          <a:p>
            <a:pPr lvl="1"/>
            <a:r>
              <a:rPr lang="es-ES" dirty="0"/>
              <a:t>Solo se definen en la clase base</a:t>
            </a:r>
          </a:p>
          <a:p>
            <a:pPr lvl="1"/>
            <a:r>
              <a:rPr lang="es-ES" dirty="0"/>
              <a:t>Se pueden usar también en la clase derivada</a:t>
            </a:r>
          </a:p>
          <a:p>
            <a:pPr lvl="1"/>
            <a:r>
              <a:rPr lang="es-ES" dirty="0"/>
              <a:t>La clase derivada puede </a:t>
            </a:r>
            <a:r>
              <a:rPr lang="es-ES" i="1" dirty="0"/>
              <a:t>redefinir</a:t>
            </a:r>
            <a:r>
              <a:rPr lang="es-ES" dirty="0"/>
              <a:t> los métodos, si es necesario</a:t>
            </a:r>
          </a:p>
        </p:txBody>
      </p:sp>
    </p:spTree>
    <p:extLst>
      <p:ext uri="{BB962C8B-B14F-4D97-AF65-F5344CB8AC3E}">
        <p14:creationId xmlns:p14="http://schemas.microsoft.com/office/powerpoint/2010/main" val="306045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Constructor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constructor es un método que crea una instancia de esa clase.</a:t>
            </a:r>
          </a:p>
          <a:p>
            <a:r>
              <a:rPr lang="es-ES" dirty="0"/>
              <a:t>Tiene el mismo nombre de la clase y </a:t>
            </a:r>
            <a:r>
              <a:rPr lang="es-ES" i="1" dirty="0"/>
              <a:t>no</a:t>
            </a:r>
            <a:r>
              <a:rPr lang="es-ES" dirty="0"/>
              <a:t> se especifica valor de retorno (porque siempre es una instancia de la clase).</a:t>
            </a:r>
          </a:p>
        </p:txBody>
      </p:sp>
    </p:spTree>
    <p:extLst>
      <p:ext uri="{BB962C8B-B14F-4D97-AF65-F5344CB8AC3E}">
        <p14:creationId xmlns:p14="http://schemas.microsoft.com/office/powerpoint/2010/main" val="2410985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en </a:t>
            </a:r>
            <a:r>
              <a:rPr lang="es-ES" dirty="0" err="1"/>
              <a:t>BlueJ</a:t>
            </a:r>
            <a:r>
              <a:rPr lang="es-ES" dirty="0"/>
              <a:t>:</a:t>
            </a:r>
          </a:p>
          <a:p>
            <a:pPr lvl="1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852936"/>
            <a:ext cx="3949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34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Código (Humano, clase base)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24" y="2481539"/>
            <a:ext cx="6118448" cy="33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69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Código (Hombre, clase derivada)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92896"/>
            <a:ext cx="6575524" cy="331523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572000" y="2492896"/>
            <a:ext cx="1800200" cy="288032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8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Notar:</a:t>
            </a:r>
          </a:p>
          <a:p>
            <a:r>
              <a:rPr lang="es-ES" dirty="0"/>
              <a:t>Palabra clave </a:t>
            </a:r>
            <a:r>
              <a:rPr lang="es-ES" b="1" dirty="0" err="1">
                <a:latin typeface="Courier"/>
                <a:cs typeface="Courier"/>
              </a:rPr>
              <a:t>extends</a:t>
            </a:r>
            <a:r>
              <a:rPr lang="es-ES" dirty="0"/>
              <a:t>, para definir de quién se hereda</a:t>
            </a:r>
          </a:p>
          <a:p>
            <a:r>
              <a:rPr lang="es-ES" dirty="0"/>
              <a:t>Invocación del constructor de la clase base </a:t>
            </a:r>
            <a:r>
              <a:rPr lang="es-ES" b="1" dirty="0" err="1">
                <a:latin typeface="Courier"/>
                <a:cs typeface="Courier"/>
              </a:rPr>
              <a:t>super</a:t>
            </a:r>
            <a:r>
              <a:rPr lang="es-ES" dirty="0">
                <a:latin typeface="Courier"/>
                <a:cs typeface="Courier"/>
              </a:rPr>
              <a:t>()</a:t>
            </a:r>
          </a:p>
          <a:p>
            <a:r>
              <a:rPr lang="es-ES" dirty="0"/>
              <a:t>S</a:t>
            </a:r>
            <a:r>
              <a:rPr lang="es-ES" baseline="0" dirty="0"/>
              <a:t>e usa el atributo </a:t>
            </a:r>
            <a:r>
              <a:rPr lang="es-ES" b="1" baseline="0" dirty="0">
                <a:latin typeface="Courier"/>
                <a:cs typeface="Courier"/>
              </a:rPr>
              <a:t>nombre</a:t>
            </a:r>
            <a:r>
              <a:rPr lang="es-ES" baseline="0" dirty="0"/>
              <a:t>, que está definido en la clase base</a:t>
            </a:r>
          </a:p>
          <a:p>
            <a:r>
              <a:rPr lang="es-ES" baseline="0" dirty="0"/>
              <a:t>Se redefine el método </a:t>
            </a:r>
            <a:r>
              <a:rPr lang="es-ES" b="1" baseline="0" dirty="0" err="1">
                <a:latin typeface="Courier"/>
                <a:cs typeface="Courier"/>
              </a:rPr>
              <a:t>imprimirNombre</a:t>
            </a:r>
            <a:r>
              <a:rPr lang="es-ES" baseline="0" dirty="0">
                <a:latin typeface="Courier"/>
                <a:cs typeface="Courier"/>
              </a:rPr>
              <a:t>()</a:t>
            </a:r>
            <a:endParaRPr lang="es-E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69381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Código (Mujer, clase derivada)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7956376" cy="28778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91880" y="2924944"/>
            <a:ext cx="2016224" cy="288032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0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Notar:</a:t>
            </a:r>
          </a:p>
          <a:p>
            <a:r>
              <a:rPr lang="es-ES" dirty="0"/>
              <a:t>También se usa la palabra clave </a:t>
            </a:r>
            <a:r>
              <a:rPr lang="es-ES" b="1" dirty="0" err="1">
                <a:latin typeface="Courier"/>
                <a:cs typeface="Courier"/>
              </a:rPr>
              <a:t>extends</a:t>
            </a:r>
            <a:endParaRPr lang="es-ES" b="1" dirty="0">
              <a:latin typeface="Courier"/>
              <a:cs typeface="Courier"/>
            </a:endParaRPr>
          </a:p>
          <a:p>
            <a:r>
              <a:rPr lang="es-ES" dirty="0"/>
              <a:t>No se redefine el método </a:t>
            </a:r>
            <a:r>
              <a:rPr lang="es-ES" b="1" dirty="0" err="1">
                <a:latin typeface="Courier"/>
                <a:cs typeface="Courier"/>
              </a:rPr>
              <a:t>imprimirNombre</a:t>
            </a:r>
            <a:r>
              <a:rPr lang="es-ES" dirty="0"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3320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Errores comunes:</a:t>
            </a:r>
          </a:p>
          <a:p>
            <a:pPr lvl="1"/>
            <a:r>
              <a:rPr lang="es-ES" dirty="0"/>
              <a:t>1.</a:t>
            </a:r>
            <a:r>
              <a:rPr lang="es-ES" baseline="0" dirty="0"/>
              <a:t> No invocar el constructor de la clase base</a:t>
            </a:r>
            <a:r>
              <a:rPr lang="es-ES" dirty="0"/>
              <a:t>. ¿Por qué a veces funciona?</a:t>
            </a:r>
          </a:p>
          <a:p>
            <a:pPr lvl="1"/>
            <a:r>
              <a:rPr lang="es-ES" dirty="0"/>
              <a:t>2. Olvidar la palabra clave </a:t>
            </a:r>
            <a:r>
              <a:rPr lang="es-ES" b="1" dirty="0" err="1">
                <a:latin typeface="Courier"/>
                <a:cs typeface="Courier"/>
              </a:rPr>
              <a:t>extends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72193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Semántica de la herencia:</a:t>
            </a:r>
          </a:p>
          <a:p>
            <a:r>
              <a:rPr lang="es-ES" i="1" dirty="0"/>
              <a:t>Luego de que</a:t>
            </a:r>
            <a:r>
              <a:rPr lang="es-ES" i="1" baseline="0" dirty="0"/>
              <a:t> Mujer y Hombre extienden a Humano, los objetos tipo Mujer y tipo Hombre SON </a:t>
            </a:r>
            <a:r>
              <a:rPr lang="es-ES" b="1" i="1" baseline="0" dirty="0"/>
              <a:t>también</a:t>
            </a:r>
            <a:r>
              <a:rPr lang="es-ES" i="1" baseline="0" dirty="0"/>
              <a:t> tipo Humano</a:t>
            </a:r>
            <a:r>
              <a:rPr lang="es-ES" baseline="0" dirty="0"/>
              <a:t>.</a:t>
            </a:r>
          </a:p>
          <a:p>
            <a:r>
              <a:rPr lang="es-ES" baseline="0" dirty="0"/>
              <a:t>Por lo tanto se puede hacer una colección de referencias a objetos de tipo Humano y almacenar allí tanto Hombres como Mujeres</a:t>
            </a:r>
          </a:p>
        </p:txBody>
      </p:sp>
    </p:spTree>
    <p:extLst>
      <p:ext uri="{BB962C8B-B14F-4D97-AF65-F5344CB8AC3E}">
        <p14:creationId xmlns:p14="http://schemas.microsoft.com/office/powerpoint/2010/main" val="3267822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Mirar</a:t>
            </a:r>
            <a:r>
              <a:rPr lang="es-ES" baseline="0" dirty="0"/>
              <a:t> el</a:t>
            </a:r>
            <a:r>
              <a:rPr lang="es-ES" dirty="0"/>
              <a:t> siguiente método en la clase </a:t>
            </a:r>
            <a:r>
              <a:rPr lang="es-ES" dirty="0" err="1"/>
              <a:t>ColeccionHumanos</a:t>
            </a:r>
            <a:r>
              <a:rPr lang="es-ES" dirty="0"/>
              <a:t>:</a:t>
            </a:r>
            <a:r>
              <a:rPr lang="es-ES" baseline="0" dirty="0"/>
              <a:t> </a:t>
            </a:r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r>
              <a:rPr lang="es-ES" baseline="0" dirty="0"/>
              <a:t>¿Qué hace?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24944"/>
            <a:ext cx="8724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Notar que para objetos</a:t>
            </a:r>
            <a:r>
              <a:rPr lang="es-ES" baseline="0" dirty="0"/>
              <a:t> de tipo </a:t>
            </a:r>
            <a:r>
              <a:rPr lang="es-ES" i="1" baseline="0" dirty="0"/>
              <a:t>Hombre</a:t>
            </a:r>
            <a:r>
              <a:rPr lang="es-ES" baseline="0" dirty="0"/>
              <a:t>, se imprime el método de la clase derivada, y para objetos de tipo </a:t>
            </a:r>
            <a:r>
              <a:rPr lang="es-ES" i="1" baseline="0" dirty="0"/>
              <a:t>Mujer</a:t>
            </a:r>
            <a:r>
              <a:rPr lang="es-ES" baseline="0" dirty="0"/>
              <a:t>, se imprime el método de la clase base.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789040"/>
            <a:ext cx="37846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9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Constructores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</a:t>
            </a:r>
            <a:r>
              <a:rPr lang="es-ES" baseline="0" dirty="0"/>
              <a:t> el constructor se le asignan, al objeto, los valores que son necesarios para comenzar.</a:t>
            </a:r>
          </a:p>
          <a:p>
            <a:r>
              <a:rPr lang="es-ES" dirty="0"/>
              <a:t>Ejemplos:</a:t>
            </a:r>
          </a:p>
          <a:p>
            <a:pPr lvl="1"/>
            <a:r>
              <a:rPr lang="es-ES" baseline="0" dirty="0"/>
              <a:t>E</a:t>
            </a:r>
            <a:r>
              <a:rPr lang="es-ES" dirty="0"/>
              <a:t>n una agenda: el nombre de un Amigo</a:t>
            </a:r>
          </a:p>
          <a:p>
            <a:pPr lvl="1"/>
            <a:r>
              <a:rPr lang="es-ES" baseline="0" dirty="0"/>
              <a:t>En</a:t>
            </a:r>
            <a:r>
              <a:rPr lang="es-ES" dirty="0"/>
              <a:t> un juego: el avatar y la posición del Jugador</a:t>
            </a:r>
          </a:p>
          <a:p>
            <a:pPr lvl="1"/>
            <a:r>
              <a:rPr lang="es-ES" baseline="0" dirty="0"/>
              <a:t>En</a:t>
            </a:r>
            <a:r>
              <a:rPr lang="es-ES" dirty="0"/>
              <a:t> un parqueadero: la placa del Vehículo</a:t>
            </a:r>
            <a:endParaRPr lang="es-ES" baseline="0" dirty="0"/>
          </a:p>
          <a:p>
            <a:r>
              <a:rPr lang="es-ES" dirty="0"/>
              <a:t>Si el programador no especifica un constructor, Java genera uno, por defecto, sin parámetros</a:t>
            </a:r>
          </a:p>
        </p:txBody>
      </p:sp>
    </p:spTree>
    <p:extLst>
      <p:ext uri="{BB962C8B-B14F-4D97-AF65-F5344CB8AC3E}">
        <p14:creationId xmlns:p14="http://schemas.microsoft.com/office/powerpoint/2010/main" val="213067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Chévere, ¿no?</a:t>
            </a:r>
          </a:p>
          <a:p>
            <a:endParaRPr lang="es-ES" dirty="0"/>
          </a:p>
          <a:p>
            <a:r>
              <a:rPr lang="es-ES" dirty="0"/>
              <a:t>Limitante:</a:t>
            </a:r>
          </a:p>
          <a:p>
            <a:pPr lvl="1"/>
            <a:r>
              <a:rPr lang="es-ES" dirty="0"/>
              <a:t>En Java una clase solamente puede heredar de </a:t>
            </a:r>
            <a:r>
              <a:rPr lang="es-ES" i="1" dirty="0"/>
              <a:t>una clase</a:t>
            </a:r>
            <a:r>
              <a:rPr lang="es-ES" dirty="0"/>
              <a:t> a la vez.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172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usan interfaces cuando un grupo de clases exhiben un comportamiento similar (tanto el Orco como el Dragón se mueven)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320256"/>
            <a:ext cx="4000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6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Código: Enemigos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Así se especifica que las clases que </a:t>
            </a:r>
            <a:r>
              <a:rPr lang="es-ES" i="1" dirty="0"/>
              <a:t>implementen</a:t>
            </a:r>
            <a:r>
              <a:rPr lang="es-ES" dirty="0"/>
              <a:t> la interfaz Enemigos, deben tener un método moverse, </a:t>
            </a:r>
            <a:r>
              <a:rPr lang="es-ES" i="1" dirty="0"/>
              <a:t>exactamente con esa firma</a:t>
            </a:r>
            <a:r>
              <a:rPr lang="es-ES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15516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83568" y="3140968"/>
            <a:ext cx="5760640" cy="64807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8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/>
          <a:lstStyle/>
          <a:p>
            <a:r>
              <a:rPr lang="es-ES" dirty="0"/>
              <a:t>Notar:</a:t>
            </a:r>
          </a:p>
          <a:p>
            <a:r>
              <a:rPr lang="es-ES" dirty="0"/>
              <a:t>Palabra clave </a:t>
            </a:r>
            <a:r>
              <a:rPr lang="es-ES" b="1" dirty="0">
                <a:latin typeface="Courier"/>
                <a:cs typeface="Courier"/>
              </a:rPr>
              <a:t>interface</a:t>
            </a:r>
            <a:r>
              <a:rPr lang="es-ES" dirty="0"/>
              <a:t> en lugar de </a:t>
            </a:r>
            <a:r>
              <a:rPr lang="es-ES" dirty="0" err="1">
                <a:latin typeface="Courier"/>
                <a:cs typeface="Courier"/>
              </a:rPr>
              <a:t>class</a:t>
            </a:r>
            <a:endParaRPr lang="es-ES" dirty="0">
              <a:latin typeface="Courier"/>
              <a:cs typeface="Courier"/>
            </a:endParaRPr>
          </a:p>
          <a:p>
            <a:r>
              <a:rPr lang="es-ES" dirty="0"/>
              <a:t>Basta con poner el </a:t>
            </a:r>
            <a:r>
              <a:rPr lang="es-ES" i="1" dirty="0"/>
              <a:t>encabezado</a:t>
            </a:r>
            <a:r>
              <a:rPr lang="es-ES" dirty="0"/>
              <a:t> del método.</a:t>
            </a:r>
          </a:p>
        </p:txBody>
      </p:sp>
    </p:spTree>
    <p:extLst>
      <p:ext uri="{BB962C8B-B14F-4D97-AF65-F5344CB8AC3E}">
        <p14:creationId xmlns:p14="http://schemas.microsoft.com/office/powerpoint/2010/main" val="2559919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s-ES" dirty="0"/>
              <a:t>Código: Orco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29101"/>
            <a:ext cx="7020272" cy="28659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067944" y="2429101"/>
            <a:ext cx="1368152" cy="279819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65239F-062D-D14A-830F-E22A1AACD02C}"/>
              </a:ext>
            </a:extLst>
          </p:cNvPr>
          <p:cNvSpPr/>
          <p:nvPr/>
        </p:nvSpPr>
        <p:spPr>
          <a:xfrm>
            <a:off x="5436096" y="4437112"/>
            <a:ext cx="1368152" cy="279819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1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Notar:</a:t>
            </a:r>
          </a:p>
          <a:p>
            <a:r>
              <a:rPr lang="es-ES" dirty="0"/>
              <a:t>Palabra</a:t>
            </a:r>
            <a:r>
              <a:rPr lang="es-ES" baseline="0" dirty="0"/>
              <a:t> clave </a:t>
            </a:r>
            <a:r>
              <a:rPr lang="es-ES" b="1" baseline="0" dirty="0" err="1">
                <a:latin typeface="Courier"/>
                <a:cs typeface="Courier"/>
              </a:rPr>
              <a:t>implements</a:t>
            </a:r>
            <a:r>
              <a:rPr lang="es-ES" baseline="0" dirty="0"/>
              <a:t>, en lugar de </a:t>
            </a:r>
            <a:r>
              <a:rPr lang="es-ES" baseline="0" dirty="0" err="1">
                <a:latin typeface="Courier"/>
                <a:cs typeface="Courier"/>
              </a:rPr>
              <a:t>extends</a:t>
            </a:r>
            <a:r>
              <a:rPr lang="es-ES" baseline="0" dirty="0"/>
              <a:t>. </a:t>
            </a:r>
          </a:p>
          <a:p>
            <a:r>
              <a:rPr lang="es-ES" dirty="0"/>
              <a:t>Se TIENE que implementar el método. De lo contrario hay un error de compilación.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7159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Código: </a:t>
            </a:r>
            <a:r>
              <a:rPr lang="es-ES" dirty="0" err="1"/>
              <a:t>Dragon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616310"/>
            <a:ext cx="6876256" cy="30449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95C58E1-D1C6-904F-B581-EF6BD38F834B}"/>
              </a:ext>
            </a:extLst>
          </p:cNvPr>
          <p:cNvSpPr/>
          <p:nvPr/>
        </p:nvSpPr>
        <p:spPr>
          <a:xfrm>
            <a:off x="4932040" y="4581128"/>
            <a:ext cx="1368152" cy="279819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DE97E7-0880-B146-B0FA-7F102EF68D84}"/>
              </a:ext>
            </a:extLst>
          </p:cNvPr>
          <p:cNvSpPr/>
          <p:nvPr/>
        </p:nvSpPr>
        <p:spPr>
          <a:xfrm flipV="1">
            <a:off x="4049688" y="2609793"/>
            <a:ext cx="1368152" cy="288032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1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Notar:</a:t>
            </a:r>
          </a:p>
          <a:p>
            <a:r>
              <a:rPr lang="es-ES" dirty="0"/>
              <a:t>Diferente implementación del método </a:t>
            </a:r>
            <a:r>
              <a:rPr lang="es-ES" dirty="0">
                <a:latin typeface="Courier"/>
                <a:cs typeface="Courier"/>
              </a:rPr>
              <a:t>moverse</a:t>
            </a:r>
            <a:r>
              <a:rPr lang="es-ES" dirty="0"/>
              <a:t>. El Orco</a:t>
            </a:r>
            <a:r>
              <a:rPr lang="es-ES" baseline="0" dirty="0"/>
              <a:t> </a:t>
            </a:r>
            <a:r>
              <a:rPr lang="es-ES" i="1" baseline="0" dirty="0"/>
              <a:t>se arrastra</a:t>
            </a:r>
            <a:r>
              <a:rPr lang="es-ES" baseline="0" dirty="0"/>
              <a:t>, el Dragón </a:t>
            </a:r>
            <a:r>
              <a:rPr lang="es-ES" i="1" baseline="0" dirty="0"/>
              <a:t>vuela</a:t>
            </a:r>
            <a:r>
              <a:rPr lang="es-ES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800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ES" dirty="0"/>
              <a:t>Colecciones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1584176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También se puede crear</a:t>
            </a:r>
            <a:r>
              <a:rPr lang="es-ES" baseline="0" dirty="0"/>
              <a:t> un </a:t>
            </a:r>
            <a:r>
              <a:rPr lang="es-ES" baseline="0" dirty="0" err="1"/>
              <a:t>ArrayList</a:t>
            </a:r>
            <a:r>
              <a:rPr lang="es-ES" baseline="0" dirty="0"/>
              <a:t> de Enemigos, y en ellos se pueden almacenar tanto objetos de tipo Orco como objetos de tipo </a:t>
            </a:r>
            <a:r>
              <a:rPr lang="es-ES" baseline="0" dirty="0" err="1"/>
              <a:t>Dragon</a:t>
            </a:r>
            <a:r>
              <a:rPr lang="es-ES" baseline="0" dirty="0"/>
              <a:t>.</a:t>
            </a:r>
          </a:p>
          <a:p>
            <a:r>
              <a:rPr lang="es-ES" baseline="0" dirty="0"/>
              <a:t>Ver el código: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961454"/>
            <a:ext cx="6732240" cy="291581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52120" y="3356992"/>
            <a:ext cx="3034680" cy="36004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71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Notar que </a:t>
            </a:r>
            <a:r>
              <a:rPr lang="es-ES" dirty="0" err="1">
                <a:latin typeface="Courier" charset="0"/>
                <a:ea typeface="Courier" charset="0"/>
                <a:cs typeface="Courier" charset="0"/>
              </a:rPr>
              <a:t>ColeccionEnemigos</a:t>
            </a:r>
            <a:r>
              <a:rPr lang="es-ES" dirty="0"/>
              <a:t> hereda</a:t>
            </a:r>
            <a:r>
              <a:rPr lang="es-ES" baseline="0" dirty="0"/>
              <a:t> de </a:t>
            </a:r>
            <a:r>
              <a:rPr lang="es-ES" baseline="0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s-ES" baseline="0" dirty="0"/>
              <a:t>.</a:t>
            </a:r>
          </a:p>
          <a:p>
            <a:r>
              <a:rPr lang="es-ES" baseline="0" dirty="0"/>
              <a:t>Por lo tanto se pueden usar directamente TODOS los métodos del </a:t>
            </a:r>
            <a:r>
              <a:rPr lang="es-ES" baseline="0" dirty="0" err="1"/>
              <a:t>ArrayList</a:t>
            </a:r>
            <a:r>
              <a:rPr lang="es-ES" baseline="0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Constructores</a:t>
            </a:r>
            <a:r>
              <a:rPr lang="es-ES" baseline="0" dirty="0"/>
              <a:t> - Ejemplos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aseline="0" dirty="0"/>
              <a:t>Por ejemplo:</a:t>
            </a:r>
          </a:p>
          <a:p>
            <a:pPr lvl="1"/>
            <a:r>
              <a:rPr lang="es-ES" dirty="0"/>
              <a:t>En el juego de la princesa y los dragones: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Aquí estamos pasando la posición de la Princesita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52" y="2708920"/>
            <a:ext cx="5148808" cy="15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974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</a:t>
            </a:r>
            <a:r>
              <a:rPr lang="es-ES" baseline="0" dirty="0"/>
              <a:t>e imprime la colección:</a:t>
            </a:r>
          </a:p>
          <a:p>
            <a:endParaRPr lang="es-ES" dirty="0"/>
          </a:p>
          <a:p>
            <a:endParaRPr lang="es-ES" baseline="0" dirty="0"/>
          </a:p>
          <a:p>
            <a:endParaRPr lang="es-ES" dirty="0"/>
          </a:p>
          <a:p>
            <a:endParaRPr lang="es-ES" baseline="0" dirty="0"/>
          </a:p>
          <a:p>
            <a:endParaRPr lang="es-ES" dirty="0"/>
          </a:p>
          <a:p>
            <a:r>
              <a:rPr lang="es-ES" baseline="0" dirty="0"/>
              <a:t>¿Cómo se llama esto?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2420888"/>
            <a:ext cx="45974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682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 puedo pedirle a todos los enemigos</a:t>
            </a:r>
            <a:r>
              <a:rPr lang="es-ES" baseline="0" dirty="0"/>
              <a:t> que se muevan: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8" y="2780928"/>
            <a:ext cx="8636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05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resultado es: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2514600"/>
            <a:ext cx="4368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123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/>
              <a:t>Ventaja</a:t>
            </a:r>
            <a:r>
              <a:rPr lang="es-ES" dirty="0"/>
              <a:t>: En Java </a:t>
            </a:r>
            <a:r>
              <a:rPr lang="es-ES" i="1" dirty="0"/>
              <a:t>no</a:t>
            </a:r>
            <a:r>
              <a:rPr lang="es-ES" dirty="0"/>
              <a:t> hay límite en</a:t>
            </a:r>
            <a:r>
              <a:rPr lang="es-ES" baseline="0" dirty="0"/>
              <a:t> el número de interfaces que una clase puede implementar.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620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 típicos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 de crear un constructor CON parámetros,</a:t>
            </a:r>
            <a:r>
              <a:rPr lang="es-ES" baseline="0" dirty="0"/>
              <a:t> Java ya no crea el constructor sin parámetros.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213" y="2996952"/>
            <a:ext cx="5940545" cy="281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</a:t>
            </a:r>
            <a:r>
              <a:rPr lang="es-ES" baseline="0" dirty="0"/>
              <a:t> dentro</a:t>
            </a:r>
            <a:r>
              <a:rPr lang="es-ES" dirty="0"/>
              <a:t> de</a:t>
            </a:r>
            <a:r>
              <a:rPr lang="es-ES" baseline="0" dirty="0"/>
              <a:t> un método se define una </a:t>
            </a:r>
            <a:r>
              <a:rPr lang="es-ES" i="1" baseline="0" dirty="0"/>
              <a:t>variable</a:t>
            </a:r>
            <a:r>
              <a:rPr lang="es-ES" baseline="0" dirty="0"/>
              <a:t> que tiene el mismo nombre de un </a:t>
            </a:r>
            <a:r>
              <a:rPr lang="es-ES" i="1" baseline="0" dirty="0"/>
              <a:t>atributo </a:t>
            </a:r>
            <a:r>
              <a:rPr lang="es-ES" baseline="0" dirty="0"/>
              <a:t>de la clase,</a:t>
            </a:r>
            <a:r>
              <a:rPr lang="es-ES" dirty="0"/>
              <a:t> la definición local (la del método) prima sobre la definición global (la de la clase).</a:t>
            </a:r>
          </a:p>
          <a:p>
            <a:r>
              <a:rPr lang="es-ES" dirty="0"/>
              <a:t>Para hacer referencia al atributo de la clase, se usa el prefijo </a:t>
            </a:r>
            <a:r>
              <a:rPr lang="es-ES" dirty="0" err="1">
                <a:latin typeface="Courier"/>
                <a:cs typeface="Courier"/>
              </a:rPr>
              <a:t>this</a:t>
            </a:r>
            <a:r>
              <a:rPr lang="es-ES" dirty="0">
                <a:latin typeface="Courier"/>
                <a:cs typeface="Couri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37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 – Ejemplos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2746648" cy="452596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El siguiente método: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Imprime: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8350" b="-8350"/>
          <a:stretch>
            <a:fillRect/>
          </a:stretch>
        </p:blipFill>
        <p:spPr>
          <a:xfrm>
            <a:off x="4067944" y="4725144"/>
            <a:ext cx="2962672" cy="162935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356" y="1340768"/>
            <a:ext cx="5610939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50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4243A3390CC842A5629756A08C41F2" ma:contentTypeVersion="1" ma:contentTypeDescription="Crear nuevo documento." ma:contentTypeScope="" ma:versionID="1d9e588db7cfa05a705b827e657922c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0b85dce115edaa5d1911cb96bd2a399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Fecha de inicio programad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CED1B15-25E9-4E76-8367-5ECB9BF068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30F398-86E0-415F-82DD-ACA38F7D16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C7112CA-287F-47FB-936D-78F8CA292B8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5815</TotalTime>
  <Words>1485</Words>
  <Application>Microsoft Macintosh PowerPoint</Application>
  <PresentationFormat>On-screen Show (4:3)</PresentationFormat>
  <Paragraphs>233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Courier</vt:lpstr>
      <vt:lpstr>Tema de Office</vt:lpstr>
      <vt:lpstr>Introducción a las Clases y los Objetos (2)</vt:lpstr>
      <vt:lpstr>Agenda</vt:lpstr>
      <vt:lpstr>Motivación</vt:lpstr>
      <vt:lpstr>Constructor</vt:lpstr>
      <vt:lpstr>Constructores</vt:lpstr>
      <vt:lpstr>Constructores - Ejemplos</vt:lpstr>
      <vt:lpstr>Errores típicos</vt:lpstr>
      <vt:lpstr>Alcance</vt:lpstr>
      <vt:lpstr>Alcance – Ejemplos</vt:lpstr>
      <vt:lpstr>Alcance – Error típico</vt:lpstr>
      <vt:lpstr>Referencias</vt:lpstr>
      <vt:lpstr>Referencias</vt:lpstr>
      <vt:lpstr>Referencias</vt:lpstr>
      <vt:lpstr>Referencias – Error típico:</vt:lpstr>
      <vt:lpstr>Ejemplo</vt:lpstr>
      <vt:lpstr>Ejemplo:</vt:lpstr>
      <vt:lpstr>Atributos y métodos estáticos</vt:lpstr>
      <vt:lpstr>Atributos y métodos estáticos</vt:lpstr>
      <vt:lpstr>Atributos y métodos estáticos</vt:lpstr>
      <vt:lpstr>Atributo y métodos estáticos</vt:lpstr>
      <vt:lpstr>Atributos y métodos estáticos</vt:lpstr>
      <vt:lpstr>Atributos y métodos estáticos</vt:lpstr>
      <vt:lpstr>Atributos y métodos estáticos</vt:lpstr>
      <vt:lpstr>Atributos y métodos estáticos</vt:lpstr>
      <vt:lpstr>Visibilidad</vt:lpstr>
      <vt:lpstr>Visibilidad</vt:lpstr>
      <vt:lpstr>Visibilidad – Error típico</vt:lpstr>
      <vt:lpstr>Visibilidad – Solución</vt:lpstr>
      <vt:lpstr>Visibilidad</vt:lpstr>
      <vt:lpstr>Visibilidad – Solución</vt:lpstr>
      <vt:lpstr>Colecciones de tamaño variable</vt:lpstr>
      <vt:lpstr>Colecciones de tamaño variable</vt:lpstr>
      <vt:lpstr>Colecciones de tamaño variable</vt:lpstr>
      <vt:lpstr>Colecciones de tamaño variable</vt:lpstr>
      <vt:lpstr>Colecciones de tamaño variable</vt:lpstr>
      <vt:lpstr>Para imprimir un Objeto: toString()</vt:lpstr>
      <vt:lpstr>Herencia</vt:lpstr>
      <vt:lpstr>Herencia</vt:lpstr>
      <vt:lpstr>Herencia</vt:lpstr>
      <vt:lpstr>Herencia</vt:lpstr>
      <vt:lpstr>Herencia</vt:lpstr>
      <vt:lpstr>Herencia</vt:lpstr>
      <vt:lpstr>Herencia </vt:lpstr>
      <vt:lpstr>Herencia</vt:lpstr>
      <vt:lpstr>Herencia</vt:lpstr>
      <vt:lpstr>Herencia</vt:lpstr>
      <vt:lpstr>Herencia</vt:lpstr>
      <vt:lpstr>Polimorfismo</vt:lpstr>
      <vt:lpstr>Polimorfismo</vt:lpstr>
      <vt:lpstr>Herencia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Colecciones</vt:lpstr>
      <vt:lpstr>Colecciones</vt:lpstr>
      <vt:lpstr>Colecciones</vt:lpstr>
      <vt:lpstr>Colecciones</vt:lpstr>
      <vt:lpstr>Colecciones</vt:lpstr>
      <vt:lpstr>Interfaces</vt:lpstr>
    </vt:vector>
  </TitlesOfParts>
  <Company>Hewlett-Packard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Paulina</dc:creator>
  <cp:lastModifiedBy>Helmuth Trefftz Gomez</cp:lastModifiedBy>
  <cp:revision>72</cp:revision>
  <dcterms:created xsi:type="dcterms:W3CDTF">2009-06-07T20:30:46Z</dcterms:created>
  <dcterms:modified xsi:type="dcterms:W3CDTF">2018-05-03T13:19:24Z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0x0101001E4243A3390CC842A5629756A08C41F2</vt:lpwstr>
  </property>
</Properties>
</file>