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1" r:id="rId14"/>
    <p:sldId id="267" r:id="rId15"/>
    <p:sldId id="290" r:id="rId16"/>
    <p:sldId id="268" r:id="rId17"/>
    <p:sldId id="270" r:id="rId18"/>
    <p:sldId id="269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92" r:id="rId27"/>
    <p:sldId id="285" r:id="rId28"/>
    <p:sldId id="289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9" autoAdjust="0"/>
    <p:restoredTop sz="86585" autoAdjust="0"/>
  </p:normalViewPr>
  <p:slideViewPr>
    <p:cSldViewPr>
      <p:cViewPr varScale="1">
        <p:scale>
          <a:sx n="91" d="100"/>
          <a:sy n="91" d="100"/>
        </p:scale>
        <p:origin x="9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7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8C7A-DCC7-B34C-90BC-0D57E62F996C}" type="datetimeFigureOut">
              <a:rPr lang="es-ES" smtClean="0"/>
              <a:t>8/5/18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D704-EC10-9243-B35B-6CBA34D39D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1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F047-9422-41F7-BEAC-7BBF5BF93ACA}" type="datetimeFigureOut">
              <a:rPr lang="es-AR" smtClean="0"/>
              <a:pPr/>
              <a:t>8/5/18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7159625" cy="1143000"/>
          </a:xfrm>
        </p:spPr>
        <p:txBody>
          <a:bodyPr>
            <a:normAutofit/>
          </a:bodyPr>
          <a:lstStyle/>
          <a:p>
            <a:r>
              <a:rPr lang="es-ES_tradnl" noProof="0" dirty="0"/>
              <a:t>Archivos y Excepciones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010400" cy="1752600"/>
          </a:xfrm>
        </p:spPr>
        <p:txBody>
          <a:bodyPr/>
          <a:lstStyle/>
          <a:p>
            <a:r>
              <a:rPr lang="es-ES_tradnl" noProof="0" dirty="0"/>
              <a:t>Fundamentos de Programación</a:t>
            </a:r>
          </a:p>
          <a:p>
            <a:r>
              <a:rPr lang="es-ES_tradnl" sz="2800" noProof="0" dirty="0"/>
              <a:t>Departamento de Informática y Sistemas</a:t>
            </a:r>
          </a:p>
          <a:p>
            <a:r>
              <a:rPr lang="es-ES_tradnl" sz="2800" noProof="0" dirty="0"/>
              <a:t>Universidad EAFIT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Archivos</a:t>
            </a:r>
            <a:r>
              <a:rPr lang="en-US" dirty="0"/>
              <a:t> de Entrada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lee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String: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lineScan</a:t>
            </a:r>
            <a:r>
              <a:rPr lang="en-US" dirty="0"/>
              <a:t> = “100 Maria 8.0 5.5 4”</a:t>
            </a:r>
          </a:p>
          <a:p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nuevo</a:t>
            </a:r>
            <a:r>
              <a:rPr lang="en-US" dirty="0"/>
              <a:t> Scanner para leer </a:t>
            </a:r>
            <a:r>
              <a:rPr lang="en-US" dirty="0" err="1"/>
              <a:t>los</a:t>
            </a:r>
            <a:r>
              <a:rPr lang="en-US" dirty="0"/>
              <a:t> tokens de la </a:t>
            </a:r>
            <a:r>
              <a:rPr lang="en-US" dirty="0" err="1"/>
              <a:t>línea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id = 100</a:t>
            </a:r>
          </a:p>
          <a:p>
            <a:pPr lvl="1"/>
            <a:r>
              <a:rPr lang="en-US" dirty="0"/>
              <a:t>String name = ”Maria”</a:t>
            </a:r>
          </a:p>
          <a:p>
            <a:pPr lvl="1"/>
            <a:r>
              <a:rPr lang="en-US" dirty="0"/>
              <a:t>double horas1 = 8.0</a:t>
            </a:r>
          </a:p>
          <a:p>
            <a:pPr lvl="1"/>
            <a:r>
              <a:rPr lang="en-US" dirty="0"/>
              <a:t>double horas2 = 5.5</a:t>
            </a:r>
          </a:p>
          <a:p>
            <a:pPr lvl="1"/>
            <a:r>
              <a:rPr lang="mr-IN" dirty="0"/>
              <a:t>…</a:t>
            </a:r>
            <a:endParaRPr lang="es-E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Archivos d</a:t>
            </a:r>
            <a:r>
              <a:rPr lang="es-ES_tradnl" baseline="0" noProof="0" dirty="0"/>
              <a:t>e Entrada</a:t>
            </a: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endParaRPr lang="es-ES_tradnl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841656" cy="5353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47864" y="2132856"/>
            <a:ext cx="2160240" cy="288032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5936" y="2380967"/>
            <a:ext cx="2160240" cy="288032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5816" y="2636912"/>
            <a:ext cx="2160240" cy="288032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75856" y="2924944"/>
            <a:ext cx="2160240" cy="288032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63888" y="3717032"/>
            <a:ext cx="2160240" cy="288032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16288" y="3933056"/>
            <a:ext cx="2160240" cy="288032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Archivos</a:t>
            </a:r>
            <a:r>
              <a:rPr lang="en-US" dirty="0"/>
              <a:t> de Entrada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input.hasNextLine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 </a:t>
            </a:r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mas </a:t>
            </a:r>
            <a:r>
              <a:rPr lang="en-US" dirty="0" err="1"/>
              <a:t>líneas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(</a:t>
            </a:r>
            <a:r>
              <a:rPr lang="en-US" i="1" dirty="0"/>
              <a:t>SIN </a:t>
            </a:r>
            <a:r>
              <a:rPr lang="en-US" i="1" dirty="0" err="1"/>
              <a:t>consumirlas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input.nextLine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 </a:t>
            </a:r>
            <a:r>
              <a:rPr lang="en-US" dirty="0"/>
              <a:t>lee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n-US" dirty="0"/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lineScan.hasNextDouble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 </a:t>
            </a:r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línea</a:t>
            </a:r>
            <a:r>
              <a:rPr lang="en-US" dirty="0"/>
              <a:t> (</a:t>
            </a:r>
            <a:r>
              <a:rPr lang="en-US" i="1" dirty="0"/>
              <a:t>SIN </a:t>
            </a:r>
            <a:r>
              <a:rPr lang="en-US" i="1" dirty="0" err="1"/>
              <a:t>consumirlos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4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Archivos de </a:t>
            </a:r>
            <a:r>
              <a:rPr lang="es-ES_tradnl" b="1" noProof="0" dirty="0"/>
              <a:t>Salida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/>
          </a:bodyPr>
          <a:lstStyle/>
          <a:p>
            <a:pPr marL="273050" indent="-273050">
              <a:lnSpc>
                <a:spcPct val="110000"/>
              </a:lnSpc>
            </a:pPr>
            <a:r>
              <a:rPr lang="es-ES_tradnl" altLang="en-US" b="1" noProof="0" dirty="0" err="1">
                <a:latin typeface="Courier New" charset="0"/>
              </a:rPr>
              <a:t>PrintStream</a:t>
            </a:r>
            <a:r>
              <a:rPr lang="es-ES_tradnl" altLang="en-US" noProof="0" dirty="0"/>
              <a:t>: Una clase en el paquete </a:t>
            </a:r>
            <a:r>
              <a:rPr lang="es-ES_tradnl" altLang="en-US" noProof="0" dirty="0" err="1">
                <a:latin typeface="Courier New" charset="0"/>
              </a:rPr>
              <a:t>java.io</a:t>
            </a:r>
            <a:r>
              <a:rPr lang="es-ES_tradnl" altLang="en-US" noProof="0" dirty="0"/>
              <a:t> que permite escribir, por ejemplo, en un archivo.</a:t>
            </a:r>
          </a:p>
          <a:p>
            <a:pPr marL="639763" lvl="1" indent="-246063">
              <a:lnSpc>
                <a:spcPct val="110000"/>
              </a:lnSpc>
              <a:buFontTx/>
              <a:buNone/>
            </a:pPr>
            <a:endParaRPr lang="es-ES_tradnl" altLang="en-US" sz="900" noProof="0" dirty="0"/>
          </a:p>
          <a:p>
            <a:pPr marL="639763" lvl="1" indent="-246063">
              <a:lnSpc>
                <a:spcPct val="110000"/>
              </a:lnSpc>
            </a:pPr>
            <a:r>
              <a:rPr lang="es-ES_tradnl" altLang="en-US" noProof="0" dirty="0"/>
              <a:t>Los métodos que hemos utilizado en </a:t>
            </a:r>
            <a:r>
              <a:rPr lang="es-ES_tradnl" altLang="en-US" noProof="0" dirty="0" err="1">
                <a:latin typeface="Courier New" charset="0"/>
              </a:rPr>
              <a:t>System.out</a:t>
            </a:r>
            <a:br>
              <a:rPr lang="es-ES_tradnl" altLang="en-US" noProof="0" dirty="0"/>
            </a:br>
            <a:r>
              <a:rPr lang="es-ES_tradnl" altLang="en-US" noProof="0" dirty="0"/>
              <a:t>(tales como </a:t>
            </a:r>
            <a:r>
              <a:rPr lang="es-ES_tradnl" altLang="en-US" noProof="0" dirty="0" err="1">
                <a:latin typeface="Courier New" charset="0"/>
              </a:rPr>
              <a:t>print</a:t>
            </a:r>
            <a:r>
              <a:rPr lang="es-ES_tradnl" altLang="en-US" noProof="0" dirty="0"/>
              <a:t>, </a:t>
            </a:r>
            <a:r>
              <a:rPr lang="es-ES_tradnl" altLang="en-US" noProof="0" dirty="0" err="1">
                <a:latin typeface="Courier New" charset="0"/>
              </a:rPr>
              <a:t>println</a:t>
            </a:r>
            <a:r>
              <a:rPr lang="es-ES_tradnl" altLang="en-US" noProof="0" dirty="0"/>
              <a:t>) también funcionan en un </a:t>
            </a:r>
            <a:r>
              <a:rPr lang="es-ES_tradnl" altLang="en-US" noProof="0" dirty="0" err="1">
                <a:latin typeface="Courier New" charset="0"/>
              </a:rPr>
              <a:t>PrintStream</a:t>
            </a:r>
            <a:r>
              <a:rPr lang="es-ES_tradnl" altLang="en-US" noProof="0" dirty="0"/>
              <a:t>.</a:t>
            </a:r>
          </a:p>
          <a:p>
            <a:pPr marL="239713" lvl="0" indent="-246063">
              <a:lnSpc>
                <a:spcPct val="110000"/>
              </a:lnSpc>
            </a:pPr>
            <a:r>
              <a:rPr lang="es-ES_tradnl" altLang="en-US" noProof="0" dirty="0"/>
              <a:t>Ejemplo: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sz="2200" dirty="0" err="1">
                <a:latin typeface="Courier New" charset="0"/>
                <a:ea typeface="Courier New" charset="0"/>
                <a:cs typeface="Courier New" charset="0"/>
              </a:rPr>
              <a:t>PrintStream</a:t>
            </a:r>
            <a:r>
              <a:rPr lang="en-US" alt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200" b="1" dirty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altLang="en-US" sz="2200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altLang="en-US" sz="2200" dirty="0" err="1">
                <a:latin typeface="Courier New" charset="0"/>
                <a:ea typeface="Courier New" charset="0"/>
                <a:cs typeface="Courier New" charset="0"/>
              </a:rPr>
              <a:t>PrintStream</a:t>
            </a:r>
            <a:r>
              <a:rPr lang="en-US" altLang="en-US" sz="2200" dirty="0">
                <a:latin typeface="Courier New" charset="0"/>
                <a:ea typeface="Courier New" charset="0"/>
                <a:cs typeface="Courier New" charset="0"/>
              </a:rPr>
              <a:t>(new File(”</a:t>
            </a:r>
            <a:r>
              <a:rPr lang="en-US" altLang="en-US" sz="2200" b="1" dirty="0" err="1">
                <a:latin typeface="Courier New" charset="0"/>
                <a:ea typeface="Courier New" charset="0"/>
                <a:cs typeface="Courier New" charset="0"/>
              </a:rPr>
              <a:t>nombreArchivo</a:t>
            </a:r>
            <a:r>
              <a:rPr lang="en-US" altLang="en-US" sz="2200" dirty="0">
                <a:latin typeface="Courier New" charset="0"/>
                <a:ea typeface="Courier New" charset="0"/>
                <a:cs typeface="Courier New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149951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Salida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10000"/>
              </a:lnSpc>
            </a:pPr>
            <a:r>
              <a:rPr lang="en-US" altLang="en-US" dirty="0"/>
              <a:t>Si el </a:t>
            </a:r>
            <a:r>
              <a:rPr lang="en-US" altLang="en-US" dirty="0" err="1"/>
              <a:t>archivo</a:t>
            </a:r>
            <a:r>
              <a:rPr lang="en-US" altLang="en-US" dirty="0"/>
              <a:t> no </a:t>
            </a:r>
            <a:r>
              <a:rPr lang="en-US" altLang="en-US" dirty="0" err="1"/>
              <a:t>existe</a:t>
            </a:r>
            <a:r>
              <a:rPr lang="en-US" altLang="en-US" dirty="0"/>
              <a:t>, se </a:t>
            </a:r>
            <a:r>
              <a:rPr lang="en-US" altLang="en-US" dirty="0" err="1"/>
              <a:t>crea</a:t>
            </a:r>
            <a:r>
              <a:rPr lang="en-US" alt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Si el </a:t>
            </a:r>
            <a:r>
              <a:rPr lang="en-US" altLang="en-US" dirty="0" err="1"/>
              <a:t>archivo</a:t>
            </a:r>
            <a:r>
              <a:rPr lang="en-US" altLang="en-US" dirty="0"/>
              <a:t> </a:t>
            </a:r>
            <a:r>
              <a:rPr lang="en-US" altLang="en-US" dirty="0" err="1"/>
              <a:t>ya</a:t>
            </a:r>
            <a:r>
              <a:rPr lang="en-US" altLang="en-US" dirty="0"/>
              <a:t> </a:t>
            </a:r>
            <a:r>
              <a:rPr lang="en-US" altLang="en-US" dirty="0" err="1"/>
              <a:t>existe</a:t>
            </a:r>
            <a:r>
              <a:rPr lang="en-US" altLang="en-US" dirty="0"/>
              <a:t>, se </a:t>
            </a:r>
            <a:r>
              <a:rPr lang="en-US" altLang="en-US" dirty="0" err="1"/>
              <a:t>sobreescribe</a:t>
            </a:r>
            <a:r>
              <a:rPr lang="en-US" altLang="en-US" dirty="0"/>
              <a:t>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La </a:t>
            </a:r>
            <a:r>
              <a:rPr lang="en-US" altLang="en-US" dirty="0" err="1"/>
              <a:t>salida</a:t>
            </a:r>
            <a:r>
              <a:rPr lang="en-US" altLang="en-US" dirty="0"/>
              <a:t> se escribe </a:t>
            </a:r>
            <a:r>
              <a:rPr lang="en-US" altLang="en-US" dirty="0" err="1"/>
              <a:t>en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 (o </a:t>
            </a:r>
            <a:r>
              <a:rPr lang="en-US" altLang="en-US" dirty="0" err="1"/>
              <a:t>fichero</a:t>
            </a:r>
            <a:r>
              <a:rPr lang="en-US" altLang="en-US" dirty="0"/>
              <a:t>), no </a:t>
            </a:r>
            <a:r>
              <a:rPr lang="en-US" altLang="en-US" dirty="0" err="1"/>
              <a:t>en</a:t>
            </a:r>
            <a:r>
              <a:rPr lang="en-US" altLang="en-US" dirty="0"/>
              <a:t> la </a:t>
            </a:r>
            <a:r>
              <a:rPr lang="en-US" altLang="en-US" dirty="0" err="1"/>
              <a:t>consola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dirty="0" err="1"/>
              <a:t>necesario</a:t>
            </a:r>
            <a:r>
              <a:rPr lang="en-US" altLang="en-US" dirty="0"/>
              <a:t> </a:t>
            </a:r>
            <a:r>
              <a:rPr lang="en-US" altLang="en-US" dirty="0" err="1"/>
              <a:t>abrir</a:t>
            </a:r>
            <a:r>
              <a:rPr lang="en-US" altLang="en-US" dirty="0"/>
              <a:t> el </a:t>
            </a:r>
            <a:r>
              <a:rPr lang="en-US" altLang="en-US" dirty="0" err="1"/>
              <a:t>archivo</a:t>
            </a:r>
            <a:r>
              <a:rPr lang="en-US" altLang="en-US" dirty="0"/>
              <a:t> con un editor para </a:t>
            </a:r>
            <a:r>
              <a:rPr lang="en-US" altLang="en-US" dirty="0" err="1"/>
              <a:t>ver</a:t>
            </a:r>
            <a:r>
              <a:rPr lang="en-US" altLang="en-US" dirty="0"/>
              <a:t> la </a:t>
            </a:r>
            <a:r>
              <a:rPr lang="en-US" altLang="en-US" dirty="0" err="1"/>
              <a:t>salida</a:t>
            </a:r>
            <a:r>
              <a:rPr lang="en-US" altLang="en-US" dirty="0"/>
              <a:t>.</a:t>
            </a:r>
          </a:p>
          <a:p>
            <a:pPr lvl="2">
              <a:lnSpc>
                <a:spcPct val="110000"/>
              </a:lnSpc>
            </a:pP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No se </a:t>
            </a:r>
            <a:r>
              <a:rPr lang="en-US" altLang="en-US" dirty="0" err="1"/>
              <a:t>debe</a:t>
            </a:r>
            <a:r>
              <a:rPr lang="en-US" altLang="en-US" dirty="0"/>
              <a:t> </a:t>
            </a:r>
            <a:r>
              <a:rPr lang="en-US" altLang="en-US" dirty="0" err="1"/>
              <a:t>abrir</a:t>
            </a:r>
            <a:r>
              <a:rPr lang="en-US" altLang="en-US" dirty="0"/>
              <a:t> el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archivo</a:t>
            </a:r>
            <a:r>
              <a:rPr lang="en-US" altLang="en-US" dirty="0"/>
              <a:t> para </a:t>
            </a:r>
            <a:r>
              <a:rPr lang="en-US" altLang="en-US" dirty="0" err="1"/>
              <a:t>lectura</a:t>
            </a:r>
            <a:r>
              <a:rPr lang="en-US" altLang="en-US" dirty="0"/>
              <a:t> (</a:t>
            </a:r>
            <a:r>
              <a:rPr lang="en-US" altLang="en-US" dirty="0">
                <a:latin typeface="Courier New" charset="0"/>
              </a:rPr>
              <a:t>Scanner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y </a:t>
            </a:r>
            <a:r>
              <a:rPr lang="en-US" altLang="en-US" dirty="0" err="1"/>
              <a:t>escritura</a:t>
            </a:r>
            <a:r>
              <a:rPr lang="en-US" altLang="en-US" dirty="0"/>
              <a:t> (</a:t>
            </a:r>
            <a:r>
              <a:rPr lang="en-US" altLang="en-US" dirty="0" err="1">
                <a:latin typeface="Courier New" charset="0"/>
              </a:rPr>
              <a:t>PrintStream</a:t>
            </a:r>
            <a:r>
              <a:rPr lang="en-US" altLang="en-US" dirty="0"/>
              <a:t>) </a:t>
            </a:r>
            <a:r>
              <a:rPr lang="en-US" altLang="en-US" b="1" i="1" dirty="0"/>
              <a:t>al </a:t>
            </a:r>
            <a:r>
              <a:rPr lang="en-US" altLang="en-US" b="1" i="1" dirty="0" err="1"/>
              <a:t>mismo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tiempo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1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Archivos</a:t>
            </a:r>
            <a:r>
              <a:rPr lang="es-ES_tradnl" baseline="0" noProof="0" dirty="0"/>
              <a:t> de Salida</a:t>
            </a: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Ejemplo: Modificar el archivo que calcula el promedio de las horas</a:t>
            </a:r>
            <a:r>
              <a:rPr lang="es-ES_tradnl" baseline="0" noProof="0" dirty="0"/>
              <a:t> trabajadas para que la salida sea en un archivo</a:t>
            </a:r>
          </a:p>
        </p:txBody>
      </p:sp>
    </p:spTree>
    <p:extLst>
      <p:ext uri="{BB962C8B-B14F-4D97-AF65-F5344CB8AC3E}">
        <p14:creationId xmlns:p14="http://schemas.microsoft.com/office/powerpoint/2010/main" val="173881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Salida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387676" cy="601498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131840" y="1196752"/>
            <a:ext cx="5651372" cy="576064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59632" y="5157192"/>
            <a:ext cx="1728192" cy="432048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son las excepciones?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Un mecanismo elegante para manejar condiciones excepcionales, permitiendo que la condición se </a:t>
            </a:r>
            <a:r>
              <a:rPr lang="es-ES_tradnl" sz="2800" i="1" dirty="0"/>
              <a:t>detecte</a:t>
            </a:r>
            <a:r>
              <a:rPr lang="es-ES_tradnl" sz="2800" dirty="0"/>
              <a:t> en una parte de la aplicación y se </a:t>
            </a:r>
            <a:r>
              <a:rPr lang="es-ES_tradnl" sz="2800" i="1" dirty="0"/>
              <a:t>maneje</a:t>
            </a:r>
            <a:r>
              <a:rPr lang="es-ES_tradnl" sz="2800" dirty="0"/>
              <a:t> en otra diferente.</a:t>
            </a:r>
          </a:p>
          <a:p>
            <a:pPr>
              <a:lnSpc>
                <a:spcPct val="90000"/>
              </a:lnSpc>
            </a:pPr>
            <a:r>
              <a:rPr lang="es-ES_tradnl" sz="2800" dirty="0"/>
              <a:t>Se producen cuando un método no termina correctamente sino de manera inesperada.</a:t>
            </a:r>
          </a:p>
          <a:p>
            <a:pPr>
              <a:lnSpc>
                <a:spcPct val="90000"/>
              </a:lnSpc>
            </a:pPr>
            <a:r>
              <a:rPr lang="es-ES_tradnl" sz="2800" dirty="0"/>
              <a:t>Ejemplos: se accede una posición inexistente de un vector, se trata de invocar un método de un objeto que no ha sido instanciado, división por cero,…</a:t>
            </a:r>
          </a:p>
        </p:txBody>
      </p:sp>
    </p:spTree>
    <p:extLst>
      <p:ext uri="{BB962C8B-B14F-4D97-AF65-F5344CB8AC3E}">
        <p14:creationId xmlns:p14="http://schemas.microsoft.com/office/powerpoint/2010/main" val="123103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Excepciones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Con respecto a la excepciones se pueden hacer 3 cosas:</a:t>
            </a:r>
          </a:p>
          <a:p>
            <a:r>
              <a:rPr lang="es-ES_tradnl" dirty="0"/>
              <a:t>(1) </a:t>
            </a:r>
            <a:r>
              <a:rPr lang="es-ES_tradnl" i="1" dirty="0"/>
              <a:t>Lanzar</a:t>
            </a:r>
            <a:r>
              <a:rPr lang="es-ES_tradnl" dirty="0"/>
              <a:t> la excepción</a:t>
            </a:r>
          </a:p>
          <a:p>
            <a:r>
              <a:rPr lang="es-ES_tradnl" dirty="0"/>
              <a:t>(2) </a:t>
            </a:r>
            <a:r>
              <a:rPr lang="es-ES_tradnl" i="1" dirty="0"/>
              <a:t>Anunciar</a:t>
            </a:r>
            <a:r>
              <a:rPr lang="es-ES_tradnl" dirty="0"/>
              <a:t>, en el encabezado del método, que el método puede lanzar la excepción</a:t>
            </a:r>
          </a:p>
          <a:p>
            <a:r>
              <a:rPr lang="es-ES_tradnl" dirty="0"/>
              <a:t>(3) </a:t>
            </a:r>
            <a:r>
              <a:rPr lang="es-ES_tradnl" i="1" dirty="0"/>
              <a:t>Capturar</a:t>
            </a:r>
            <a:r>
              <a:rPr lang="es-ES_tradnl" dirty="0"/>
              <a:t> la excepción y manejarla</a:t>
            </a:r>
          </a:p>
        </p:txBody>
      </p:sp>
    </p:spTree>
    <p:extLst>
      <p:ext uri="{BB962C8B-B14F-4D97-AF65-F5344CB8AC3E}">
        <p14:creationId xmlns:p14="http://schemas.microsoft.com/office/powerpoint/2010/main" val="117616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Manejo de Excepciones en Java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dirty="0"/>
              <a:t>(1) ¿</a:t>
            </a:r>
            <a:r>
              <a:rPr lang="es-ES_tradnl" sz="2800" b="1" dirty="0"/>
              <a:t>Cómo se lanza?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Socio s = </a:t>
            </a: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buscarAmigo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ced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(s == </a:t>
            </a: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 // agregar el socio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s-ES_tradnl" sz="280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throw</a:t>
            </a:r>
            <a:r>
              <a:rPr lang="es-ES_tradnl" sz="2800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 new </a:t>
            </a:r>
            <a:r>
              <a:rPr lang="es-ES_tradnl" sz="280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Exception</a:t>
            </a:r>
            <a:r>
              <a:rPr lang="es-ES_tradnl" sz="2800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(“Ese amigo ya existe”);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s-ES_tradnl" sz="2800" dirty="0"/>
              <a:t>Aquí se ha detectado que se iba a tratar de adicionar un amigo que ya había sido adicionado y se lanza una excepción.</a:t>
            </a:r>
          </a:p>
        </p:txBody>
      </p:sp>
    </p:spTree>
    <p:extLst>
      <p:ext uri="{BB962C8B-B14F-4D97-AF65-F5344CB8AC3E}">
        <p14:creationId xmlns:p14="http://schemas.microsoft.com/office/powerpoint/2010/main" val="1344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s-ES_tradnl" noProof="0" dirty="0"/>
              <a:t>Persistencia</a:t>
            </a:r>
          </a:p>
          <a:p>
            <a:r>
              <a:rPr lang="es-ES_tradnl" noProof="0" dirty="0"/>
              <a:t>Archivos de entrada</a:t>
            </a:r>
          </a:p>
          <a:p>
            <a:r>
              <a:rPr lang="es-ES_tradnl" noProof="0" dirty="0"/>
              <a:t>Archivos de salida</a:t>
            </a:r>
          </a:p>
          <a:p>
            <a:r>
              <a:rPr lang="es-ES_tradnl" noProof="0" dirty="0"/>
              <a:t>Excepciones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Excepciones en Java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800" dirty="0"/>
              <a:t>(2) ¿</a:t>
            </a:r>
            <a:r>
              <a:rPr lang="es-ES_tradnl" sz="2800" b="1" dirty="0"/>
              <a:t>Cómo se anuncia que se </a:t>
            </a:r>
            <a:r>
              <a:rPr lang="es-ES_tradnl" sz="2800" b="1" i="1" dirty="0"/>
              <a:t>puede</a:t>
            </a:r>
            <a:r>
              <a:rPr lang="es-ES_tradnl" sz="2800" b="1" dirty="0"/>
              <a:t> lanzar?</a:t>
            </a:r>
          </a:p>
          <a:p>
            <a:pPr>
              <a:lnSpc>
                <a:spcPct val="80000"/>
              </a:lnSpc>
              <a:buNone/>
            </a:pP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afiliarAmigo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socio) </a:t>
            </a:r>
            <a:r>
              <a:rPr lang="es-ES_tradnl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throws</a:t>
            </a:r>
            <a:r>
              <a:rPr lang="es-ES_tradnl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Exception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>
              <a:lnSpc>
                <a:spcPct val="80000"/>
              </a:lnSpc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s-ES_tradnl" sz="2800" dirty="0"/>
              <a:t>El método anuncia que </a:t>
            </a:r>
            <a:r>
              <a:rPr lang="es-ES_tradnl" sz="2800" i="1" dirty="0"/>
              <a:t>es posible</a:t>
            </a:r>
            <a:r>
              <a:rPr lang="es-ES_tradnl" sz="2800" dirty="0"/>
              <a:t> que se lance una excepción.  Como éste método no la maneja, el método que invoca a éste debe decidir qué hacer con ella.</a:t>
            </a:r>
          </a:p>
        </p:txBody>
      </p:sp>
    </p:spTree>
    <p:extLst>
      <p:ext uri="{BB962C8B-B14F-4D97-AF65-F5344CB8AC3E}">
        <p14:creationId xmlns:p14="http://schemas.microsoft.com/office/powerpoint/2010/main" val="58013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Excepciones en Java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b="1" dirty="0"/>
              <a:t>(3) ¿Cómo se captura la excepción?</a:t>
            </a:r>
          </a:p>
          <a:p>
            <a:pPr>
              <a:lnSpc>
                <a:spcPct val="80000"/>
              </a:lnSpc>
              <a:buNone/>
            </a:pPr>
            <a:r>
              <a:rPr lang="es-ES_tradnl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agenda.agregarAmigo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(cedula);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totalAmigos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s-ES_tradnl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catch (</a:t>
            </a:r>
            <a:r>
              <a:rPr lang="es-ES_tradnl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Exception</a:t>
            </a:r>
            <a:r>
              <a:rPr lang="es-ES_tradnl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e) 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s-ES_tradnl" sz="28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(“No se adicionó el amigo”);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s-ES_tradnl" sz="2800" dirty="0"/>
              <a:t>Aquí se atrapa la excepción y se le muestra un mensaje al usuario.</a:t>
            </a:r>
          </a:p>
        </p:txBody>
      </p:sp>
    </p:spTree>
    <p:extLst>
      <p:ext uri="{BB962C8B-B14F-4D97-AF65-F5344CB8AC3E}">
        <p14:creationId xmlns:p14="http://schemas.microsoft.com/office/powerpoint/2010/main" val="75979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Excepciones en Java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_tradnl" dirty="0"/>
              <a:t>Si se produce una excepción en el bloque “try”, </a:t>
            </a:r>
            <a:r>
              <a:rPr lang="es-ES_tradnl" dirty="0">
                <a:solidFill>
                  <a:srgbClr val="FF0000"/>
                </a:solidFill>
              </a:rPr>
              <a:t>de inmediato </a:t>
            </a:r>
            <a:r>
              <a:rPr lang="es-ES_tradnl" dirty="0"/>
              <a:t>se ejecuta el bloque “catch”.</a:t>
            </a:r>
          </a:p>
        </p:txBody>
      </p:sp>
    </p:spTree>
    <p:extLst>
      <p:ext uri="{BB962C8B-B14F-4D97-AF65-F5344CB8AC3E}">
        <p14:creationId xmlns:p14="http://schemas.microsoft.com/office/powerpoint/2010/main" val="89933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con personas</a:t>
            </a:r>
          </a:p>
        </p:txBody>
      </p:sp>
    </p:spTree>
    <p:extLst>
      <p:ext uri="{BB962C8B-B14F-4D97-AF65-F5344CB8AC3E}">
        <p14:creationId xmlns:p14="http://schemas.microsoft.com/office/powerpoint/2010/main" val="1971084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varias clases: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448148"/>
            <a:ext cx="45339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9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A </a:t>
            </a:r>
            <a:r>
              <a:rPr lang="en-US" dirty="0" err="1"/>
              <a:t>simula</a:t>
            </a:r>
            <a:r>
              <a:rPr lang="en-US" dirty="0"/>
              <a:t> la </a:t>
            </a:r>
            <a:r>
              <a:rPr lang="en-US" i="1" dirty="0" err="1"/>
              <a:t>interacción</a:t>
            </a:r>
            <a:r>
              <a:rPr lang="en-US" i="1" dirty="0"/>
              <a:t> con el </a:t>
            </a:r>
            <a:r>
              <a:rPr lang="en-US" i="1" dirty="0" err="1"/>
              <a:t>usuario</a:t>
            </a:r>
            <a:r>
              <a:rPr lang="en-US" dirty="0"/>
              <a:t>.</a:t>
            </a:r>
          </a:p>
          <a:p>
            <a:r>
              <a:rPr lang="en-US" dirty="0"/>
              <a:t>La</a:t>
            </a:r>
            <a:r>
              <a:rPr lang="en-US" baseline="0" dirty="0"/>
              <a:t> </a:t>
            </a:r>
            <a:r>
              <a:rPr lang="en-US" baseline="0" dirty="0" err="1"/>
              <a:t>clase</a:t>
            </a:r>
            <a:r>
              <a:rPr lang="en-US" baseline="0" dirty="0"/>
              <a:t> C </a:t>
            </a:r>
            <a:r>
              <a:rPr lang="en-US" baseline="0" dirty="0" err="1"/>
              <a:t>simula</a:t>
            </a:r>
            <a:r>
              <a:rPr lang="en-US" baseline="0" dirty="0"/>
              <a:t> la</a:t>
            </a:r>
            <a:r>
              <a:rPr lang="en-US" dirty="0"/>
              <a:t> </a:t>
            </a:r>
            <a:r>
              <a:rPr lang="en-US" i="1" dirty="0" err="1"/>
              <a:t>persistencia</a:t>
            </a:r>
            <a:r>
              <a:rPr lang="en-US" baseline="0" dirty="0"/>
              <a:t>. Se </a:t>
            </a:r>
            <a:r>
              <a:rPr lang="en-US" baseline="0" dirty="0" err="1"/>
              <a:t>busca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el </a:t>
            </a:r>
            <a:r>
              <a:rPr lang="en-US" baseline="0" dirty="0" err="1"/>
              <a:t>número</a:t>
            </a:r>
            <a:r>
              <a:rPr lang="en-US" baseline="0" dirty="0"/>
              <a:t> de horas </a:t>
            </a:r>
            <a:r>
              <a:rPr lang="en-US" baseline="0" dirty="0" err="1"/>
              <a:t>trabajadas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válido</a:t>
            </a:r>
            <a:r>
              <a:rPr lang="en-US" dirty="0"/>
              <a:t>.</a:t>
            </a:r>
            <a:endParaRPr lang="en-US" baseline="0" dirty="0"/>
          </a:p>
          <a:p>
            <a:r>
              <a:rPr lang="en-US" baseline="0" dirty="0"/>
              <a:t>Pero </a:t>
            </a:r>
            <a:r>
              <a:rPr lang="en-US" baseline="0" dirty="0" err="1"/>
              <a:t>si</a:t>
            </a:r>
            <a:r>
              <a:rPr lang="en-US" baseline="0" dirty="0"/>
              <a:t> hay un error, la </a:t>
            </a:r>
            <a:r>
              <a:rPr lang="en-US" baseline="0" dirty="0" err="1"/>
              <a:t>responsabilidad</a:t>
            </a:r>
            <a:r>
              <a:rPr lang="en-US" baseline="0" dirty="0"/>
              <a:t> de </a:t>
            </a:r>
            <a:r>
              <a:rPr lang="en-US" baseline="0" dirty="0" err="1"/>
              <a:t>reportar</a:t>
            </a:r>
            <a:r>
              <a:rPr lang="en-US" baseline="0" dirty="0"/>
              <a:t> el error </a:t>
            </a:r>
            <a:r>
              <a:rPr lang="en-US" baseline="0" dirty="0" err="1"/>
              <a:t>es</a:t>
            </a:r>
            <a:r>
              <a:rPr lang="en-US" baseline="0" dirty="0"/>
              <a:t> de la </a:t>
            </a:r>
            <a:r>
              <a:rPr lang="en-US" baseline="0" dirty="0" err="1"/>
              <a:t>clase</a:t>
            </a:r>
            <a:r>
              <a:rPr lang="en-US" baseline="0" dirty="0"/>
              <a:t>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7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568"/>
            <a:ext cx="9144000" cy="51108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7584" y="3501008"/>
            <a:ext cx="1008112" cy="432048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87624" y="4437112"/>
            <a:ext cx="1008112" cy="432048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3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495"/>
            <a:ext cx="9144000" cy="40437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27984" y="4293096"/>
            <a:ext cx="2592288" cy="432048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110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02544"/>
            <a:ext cx="7014046" cy="507878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291451" y="1844824"/>
            <a:ext cx="2592288" cy="432048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30351" y="2953544"/>
            <a:ext cx="2592288" cy="432048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Persistencia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Cuando el computador se apaga, los datos que están en la memoria se pierden.</a:t>
            </a:r>
          </a:p>
          <a:p>
            <a:r>
              <a:rPr lang="es-ES_tradnl" noProof="0" dirty="0"/>
              <a:t>Para evitar la pérdida de los datos, existen los archivos, las bases de datos, etc…</a:t>
            </a:r>
          </a:p>
        </p:txBody>
      </p:sp>
    </p:spTree>
    <p:extLst>
      <p:ext uri="{BB962C8B-B14F-4D97-AF65-F5344CB8AC3E}">
        <p14:creationId xmlns:p14="http://schemas.microsoft.com/office/powerpoint/2010/main" val="149421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Archivos de Entrada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Para leer información de un archivo a la memoria.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altLang="en-US" b="1" noProof="0" dirty="0">
                <a:latin typeface="Courier New" charset="0"/>
              </a:rPr>
              <a:t>File f</a:t>
            </a:r>
            <a:r>
              <a:rPr lang="es-ES_tradnl" altLang="en-US" noProof="0" dirty="0">
                <a:latin typeface="Courier New" charset="0"/>
              </a:rPr>
              <a:t> = </a:t>
            </a:r>
            <a:r>
              <a:rPr lang="es-ES_tradnl" altLang="en-US" b="1" noProof="0" dirty="0">
                <a:latin typeface="Courier New" charset="0"/>
              </a:rPr>
              <a:t>new File</a:t>
            </a:r>
            <a:r>
              <a:rPr lang="es-ES_tradnl" altLang="en-US" noProof="0" dirty="0">
                <a:latin typeface="Courier New" charset="0"/>
              </a:rPr>
              <a:t>("</a:t>
            </a:r>
            <a:r>
              <a:rPr lang="es-ES_tradnl" altLang="en-US" noProof="0" dirty="0" err="1">
                <a:latin typeface="Courier New" charset="0"/>
              </a:rPr>
              <a:t>example.txt</a:t>
            </a:r>
            <a:r>
              <a:rPr lang="es-ES_tradnl" altLang="en-US" noProof="0" dirty="0">
                <a:latin typeface="Courier New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altLang="en-US" noProof="0" dirty="0">
                <a:latin typeface="Courier New" charset="0"/>
              </a:rPr>
              <a:t>	</a:t>
            </a:r>
            <a:r>
              <a:rPr lang="es-ES_tradnl" altLang="en-US" noProof="0" dirty="0" err="1">
                <a:latin typeface="Courier New" charset="0"/>
              </a:rPr>
              <a:t>if</a:t>
            </a:r>
            <a:r>
              <a:rPr lang="es-ES_tradnl" altLang="en-US" noProof="0" dirty="0">
                <a:latin typeface="Courier New" charset="0"/>
              </a:rPr>
              <a:t> (</a:t>
            </a:r>
            <a:r>
              <a:rPr lang="es-ES_tradnl" altLang="en-US" b="1" noProof="0" dirty="0" err="1">
                <a:latin typeface="Courier New" charset="0"/>
              </a:rPr>
              <a:t>f.exists</a:t>
            </a:r>
            <a:r>
              <a:rPr lang="es-ES_tradnl" altLang="en-US" b="1" noProof="0" dirty="0">
                <a:latin typeface="Courier New" charset="0"/>
              </a:rPr>
              <a:t>()</a:t>
            </a:r>
            <a:r>
              <a:rPr lang="es-ES_tradnl" altLang="en-US" noProof="0" dirty="0">
                <a:latin typeface="Courier New" charset="0"/>
              </a:rPr>
              <a:t> &amp;&amp; </a:t>
            </a:r>
            <a:r>
              <a:rPr lang="es-ES_tradnl" altLang="en-US" b="1" noProof="0" dirty="0" err="1">
                <a:latin typeface="Courier New" charset="0"/>
              </a:rPr>
              <a:t>f.length</a:t>
            </a:r>
            <a:r>
              <a:rPr lang="es-ES_tradnl" altLang="en-US" b="1" noProof="0" dirty="0">
                <a:latin typeface="Courier New" charset="0"/>
              </a:rPr>
              <a:t>()</a:t>
            </a:r>
            <a:r>
              <a:rPr lang="es-ES_tradnl" altLang="en-US" noProof="0" dirty="0">
                <a:latin typeface="Courier New" charset="0"/>
              </a:rPr>
              <a:t> &gt; 1000)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altLang="en-US" noProof="0" dirty="0">
                <a:latin typeface="Courier New" charset="0"/>
              </a:rPr>
              <a:t>	    </a:t>
            </a:r>
            <a:r>
              <a:rPr lang="es-ES_tradnl" altLang="en-US" b="1" noProof="0" dirty="0" err="1">
                <a:latin typeface="Courier New" charset="0"/>
              </a:rPr>
              <a:t>f.delete</a:t>
            </a:r>
            <a:r>
              <a:rPr lang="es-ES_tradnl" altLang="en-US" b="1" noProof="0" dirty="0">
                <a:latin typeface="Courier New" charset="0"/>
              </a:rPr>
              <a:t>()</a:t>
            </a:r>
            <a:r>
              <a:rPr lang="es-ES_tradnl" altLang="en-US" noProof="0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altLang="en-US" noProof="0" dirty="0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s-ES_tradnl" altLang="en-US" noProof="0" dirty="0"/>
              <a:t>No crea el archivo, le entrega un referencia del archivo al programa.</a:t>
            </a:r>
          </a:p>
        </p:txBody>
      </p:sp>
    </p:spTree>
    <p:extLst>
      <p:ext uri="{BB962C8B-B14F-4D97-AF65-F5344CB8AC3E}">
        <p14:creationId xmlns:p14="http://schemas.microsoft.com/office/powerpoint/2010/main" val="146246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Archivos</a:t>
            </a:r>
            <a:r>
              <a:rPr lang="es-ES_tradnl" baseline="0" noProof="0" dirty="0"/>
              <a:t> de Entrada</a:t>
            </a: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Métodos de la clase File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54407"/>
              </p:ext>
            </p:extLst>
          </p:nvPr>
        </p:nvGraphicFramePr>
        <p:xfrm>
          <a:off x="1259632" y="2924944"/>
          <a:ext cx="6867525" cy="2346960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returns whether file is able to be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delete()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removes file from 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exists()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whether this file exists on 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getName()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returns file's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length()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returns number of bytes in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renameTo(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changes name of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56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Archivos de Entrada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Combinación del</a:t>
            </a:r>
            <a:r>
              <a:rPr lang="es-ES_tradnl" baseline="0" noProof="0" dirty="0"/>
              <a:t> archivo con la clase Scanner: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altLang="en-US" sz="2000" noProof="0" dirty="0">
                <a:latin typeface="Courier New" charset="0"/>
              </a:rPr>
              <a:t>File file = new File(”</a:t>
            </a:r>
            <a:r>
              <a:rPr lang="es-ES_tradnl" altLang="en-US" sz="2000" noProof="0" dirty="0" err="1">
                <a:latin typeface="Courier New" charset="0"/>
              </a:rPr>
              <a:t>misDatos.txt</a:t>
            </a:r>
            <a:r>
              <a:rPr lang="es-ES_tradnl" altLang="en-US" sz="2000" noProof="0" dirty="0">
                <a:latin typeface="Courier New" charset="0"/>
              </a:rPr>
              <a:t>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altLang="en-US" sz="2000" noProof="0" dirty="0">
                <a:latin typeface="Courier New" charset="0"/>
              </a:rPr>
              <a:t>	Scanner input = new Scanner(</a:t>
            </a:r>
            <a:r>
              <a:rPr lang="es-ES_tradnl" altLang="en-US" sz="2000" b="1" noProof="0" dirty="0">
                <a:latin typeface="Courier New" charset="0"/>
              </a:rPr>
              <a:t>file</a:t>
            </a:r>
            <a:r>
              <a:rPr lang="es-ES_tradnl" altLang="en-US" sz="2000" noProof="0" dirty="0">
                <a:latin typeface="Courier New" charset="0"/>
              </a:rPr>
              <a:t>);</a:t>
            </a:r>
          </a:p>
          <a:p>
            <a:r>
              <a:rPr lang="es-ES_tradnl" noProof="0" dirty="0"/>
              <a:t>O más corto:</a:t>
            </a:r>
          </a:p>
          <a:p>
            <a:pPr marL="0" indent="0">
              <a:buNone/>
            </a:pPr>
            <a:r>
              <a:rPr lang="es-ES_tradnl" altLang="en-US" sz="2000" noProof="0" dirty="0">
                <a:latin typeface="Courier New" charset="0"/>
              </a:rPr>
              <a:t>Scanner input = new Scanner(</a:t>
            </a:r>
            <a:r>
              <a:rPr lang="es-ES_tradnl" altLang="en-US" sz="2000" b="1" noProof="0" dirty="0">
                <a:latin typeface="Courier New" charset="0"/>
              </a:rPr>
              <a:t>new File("</a:t>
            </a:r>
            <a:r>
              <a:rPr lang="es-ES_tradnl" altLang="en-US" sz="2000" b="1" noProof="0" dirty="0" err="1">
                <a:latin typeface="Courier New" charset="0"/>
              </a:rPr>
              <a:t>mydata.txt</a:t>
            </a:r>
            <a:r>
              <a:rPr lang="es-ES_tradnl" altLang="en-US" sz="2000" b="1" noProof="0" dirty="0">
                <a:latin typeface="Courier New" charset="0"/>
              </a:rPr>
              <a:t>")</a:t>
            </a:r>
            <a:r>
              <a:rPr lang="es-ES_tradnl" altLang="en-US" sz="2000" noProof="0" dirty="0"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47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Archivos</a:t>
            </a:r>
            <a:r>
              <a:rPr lang="es-ES_tradnl" baseline="0" noProof="0" dirty="0"/>
              <a:t> de Entrada</a:t>
            </a: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Ejemplo: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76872"/>
            <a:ext cx="7866861" cy="35484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11560" y="2276872"/>
            <a:ext cx="3528392" cy="72008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19672" y="4005064"/>
            <a:ext cx="3024336" cy="36004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91880" y="4509120"/>
            <a:ext cx="1872208" cy="432048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Archivos</a:t>
            </a:r>
            <a:r>
              <a:rPr lang="es-ES_tradnl" baseline="0" noProof="0" dirty="0"/>
              <a:t> de Entrada</a:t>
            </a:r>
            <a:endParaRPr lang="es-ES_trad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Consumir </a:t>
            </a:r>
            <a:r>
              <a:rPr lang="es-ES_tradnl" i="1" noProof="0" dirty="0" err="1"/>
              <a:t>tokens</a:t>
            </a:r>
            <a:r>
              <a:rPr lang="es-ES_tradnl" noProof="0" dirty="0"/>
              <a:t>: Scanner tiene métodos para leer </a:t>
            </a:r>
            <a:r>
              <a:rPr lang="es-ES_tradnl" noProof="0" dirty="0" err="1"/>
              <a:t>String,s</a:t>
            </a:r>
            <a:r>
              <a:rPr lang="es-ES_tradnl" noProof="0" dirty="0"/>
              <a:t> enteros, dobles, …: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780928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charset="0"/>
              </a:rPr>
              <a:t>	</a:t>
            </a:r>
            <a:r>
              <a:rPr lang="pt-BR" altLang="en-US" dirty="0">
                <a:latin typeface="Courier New" charset="0"/>
              </a:rPr>
              <a:t>16.2   23.5\n19.1 7.4  22.8\</a:t>
            </a:r>
            <a:r>
              <a:rPr lang="pt-BR" altLang="en-US" dirty="0" err="1">
                <a:latin typeface="Courier New" charset="0"/>
              </a:rPr>
              <a:t>n</a:t>
            </a:r>
            <a:r>
              <a:rPr lang="pt-BR" altLang="en-US" dirty="0">
                <a:latin typeface="Courier New" charset="0"/>
              </a:rPr>
              <a:t>\n18.5  -1.8 14.9\</a:t>
            </a:r>
            <a:r>
              <a:rPr lang="pt-BR" altLang="en-US" dirty="0" err="1">
                <a:latin typeface="Courier New" charset="0"/>
              </a:rPr>
              <a:t>n</a:t>
            </a:r>
            <a:endParaRPr lang="en-US" altLang="en-US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charset="0"/>
              </a:rPr>
              <a:t>	^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charset="0"/>
              </a:rPr>
              <a:t>	double d = </a:t>
            </a:r>
            <a:r>
              <a:rPr lang="en-US" altLang="en-US" b="1" dirty="0" err="1">
                <a:latin typeface="Courier New" charset="0"/>
              </a:rPr>
              <a:t>input.nextDouble</a:t>
            </a:r>
            <a:r>
              <a:rPr lang="en-US" altLang="en-US" b="1" dirty="0">
                <a:latin typeface="Courier New" charset="0"/>
              </a:rPr>
              <a:t>();    </a:t>
            </a:r>
            <a:r>
              <a:rPr lang="en-US" altLang="en-US" b="1" dirty="0">
                <a:solidFill>
                  <a:srgbClr val="008080"/>
                </a:solidFill>
                <a:latin typeface="Courier New" charset="0"/>
              </a:rPr>
              <a:t>// 16.2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charset="0"/>
              </a:rPr>
              <a:t>	</a:t>
            </a:r>
            <a:r>
              <a:rPr lang="pt-BR" altLang="en-US" b="1" dirty="0">
                <a:solidFill>
                  <a:srgbClr val="003399"/>
                </a:solidFill>
                <a:latin typeface="Courier New" charset="0"/>
              </a:rPr>
              <a:t>16.2</a:t>
            </a:r>
            <a:r>
              <a:rPr lang="pt-BR" altLang="en-US" dirty="0">
                <a:latin typeface="Courier New" charset="0"/>
              </a:rPr>
              <a:t>   23.5\n19.1 7.4  22.8\</a:t>
            </a:r>
            <a:r>
              <a:rPr lang="pt-BR" altLang="en-US" dirty="0" err="1">
                <a:latin typeface="Courier New" charset="0"/>
              </a:rPr>
              <a:t>n</a:t>
            </a:r>
            <a:r>
              <a:rPr lang="pt-BR" altLang="en-US" dirty="0">
                <a:latin typeface="Courier New" charset="0"/>
              </a:rPr>
              <a:t>\n18.5  -1.8 14.9\</a:t>
            </a:r>
            <a:r>
              <a:rPr lang="pt-BR" altLang="en-US" dirty="0" err="1">
                <a:latin typeface="Courier New" charset="0"/>
              </a:rPr>
              <a:t>n</a:t>
            </a:r>
            <a:endParaRPr lang="en-US" altLang="en-US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charset="0"/>
              </a:rPr>
              <a:t>	    ^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charset="0"/>
              </a:rPr>
              <a:t>	String s = </a:t>
            </a:r>
            <a:r>
              <a:rPr lang="en-US" altLang="en-US" b="1" dirty="0" err="1">
                <a:latin typeface="Courier New" charset="0"/>
              </a:rPr>
              <a:t>input.next</a:t>
            </a:r>
            <a:r>
              <a:rPr lang="en-US" altLang="en-US" b="1" dirty="0">
                <a:latin typeface="Courier New" charset="0"/>
              </a:rPr>
              <a:t>();          </a:t>
            </a:r>
            <a:r>
              <a:rPr lang="en-US" altLang="en-US" b="1" dirty="0">
                <a:solidFill>
                  <a:srgbClr val="008080"/>
                </a:solidFill>
                <a:latin typeface="Courier New" charset="0"/>
              </a:rPr>
              <a:t>// "23.5"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charset="0"/>
              </a:rPr>
              <a:t>	</a:t>
            </a:r>
            <a:r>
              <a:rPr lang="pt-BR" altLang="en-US" dirty="0">
                <a:latin typeface="Courier New" charset="0"/>
              </a:rPr>
              <a:t>16.2   </a:t>
            </a:r>
            <a:r>
              <a:rPr lang="pt-BR" altLang="en-US" b="1" dirty="0">
                <a:solidFill>
                  <a:srgbClr val="003399"/>
                </a:solidFill>
                <a:latin typeface="Courier New" charset="0"/>
              </a:rPr>
              <a:t>23.5</a:t>
            </a:r>
            <a:r>
              <a:rPr lang="pt-BR" altLang="en-US" dirty="0">
                <a:latin typeface="Courier New" charset="0"/>
              </a:rPr>
              <a:t>\n19.1 7.4  22.8\</a:t>
            </a:r>
            <a:r>
              <a:rPr lang="pt-BR" altLang="en-US" dirty="0" err="1">
                <a:latin typeface="Courier New" charset="0"/>
              </a:rPr>
              <a:t>n</a:t>
            </a:r>
            <a:r>
              <a:rPr lang="pt-BR" altLang="en-US" dirty="0">
                <a:latin typeface="Courier New" charset="0"/>
              </a:rPr>
              <a:t>\n18.5  -1.8 14.9\</a:t>
            </a:r>
            <a:r>
              <a:rPr lang="pt-BR" altLang="en-US" dirty="0" err="1">
                <a:latin typeface="Courier New" charset="0"/>
              </a:rPr>
              <a:t>n</a:t>
            </a:r>
            <a:endParaRPr lang="en-US" altLang="en-US" dirty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charset="0"/>
              </a:rPr>
              <a:t>	           ^</a:t>
            </a:r>
          </a:p>
        </p:txBody>
      </p:sp>
    </p:spTree>
    <p:extLst>
      <p:ext uri="{BB962C8B-B14F-4D97-AF65-F5344CB8AC3E}">
        <p14:creationId xmlns:p14="http://schemas.microsoft.com/office/powerpoint/2010/main" val="36139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Archivos de Entrada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Se</a:t>
            </a:r>
            <a:r>
              <a:rPr lang="es-ES_tradnl" baseline="0" noProof="0" dirty="0"/>
              <a:t> puede combinar lectura de líneas y</a:t>
            </a:r>
            <a:r>
              <a:rPr lang="es-ES_tradnl" noProof="0" dirty="0"/>
              <a:t> </a:t>
            </a:r>
            <a:r>
              <a:rPr lang="es-ES_tradnl" noProof="0" dirty="0" err="1"/>
              <a:t>tokens</a:t>
            </a:r>
            <a:r>
              <a:rPr lang="es-ES_tradnl" noProof="0" dirty="0"/>
              <a:t>:</a:t>
            </a:r>
          </a:p>
          <a:p>
            <a:r>
              <a:rPr lang="es-ES_tradnl" noProof="0" dirty="0"/>
              <a:t>Ejemplo:</a:t>
            </a:r>
          </a:p>
          <a:p>
            <a:pPr lvl="1"/>
            <a:r>
              <a:rPr lang="es-ES_tradnl" noProof="0" dirty="0"/>
              <a:t>Leer un archivo que tiene:</a:t>
            </a:r>
          </a:p>
          <a:p>
            <a:pPr lvl="2"/>
            <a:r>
              <a:rPr lang="es-ES_tradnl" noProof="0" dirty="0"/>
              <a:t>Identificación del empleado</a:t>
            </a:r>
          </a:p>
          <a:p>
            <a:pPr lvl="2"/>
            <a:r>
              <a:rPr lang="es-ES_tradnl" noProof="0" dirty="0"/>
              <a:t>Nombre del empleado</a:t>
            </a:r>
          </a:p>
          <a:p>
            <a:pPr lvl="2"/>
            <a:r>
              <a:rPr lang="es-ES_tradnl" noProof="0" dirty="0"/>
              <a:t>Horas trabajadas cada día (puede variar el número de días trabajado en la </a:t>
            </a:r>
            <a:r>
              <a:rPr lang="es-ES_tradnl" noProof="0" dirty="0" err="1"/>
              <a:t>smana</a:t>
            </a:r>
            <a:r>
              <a:rPr lang="es-ES_tradnl" noProof="0" dirty="0"/>
              <a:t>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653136"/>
            <a:ext cx="2171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5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4243A3390CC842A5629756A08C41F2" ma:contentTypeVersion="1" ma:contentTypeDescription="Crear nuevo documento." ma:contentTypeScope="" ma:versionID="1d9e588db7cfa05a705b827e657922c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0b85dce115edaa5d1911cb96bd2a399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A30F398-86E0-415F-82DD-ACA38F7D1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CED1B15-25E9-4E76-8367-5ECB9BF068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7112CA-287F-47FB-936D-78F8CA292B8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814</Words>
  <Application>Microsoft Macintosh PowerPoint</Application>
  <PresentationFormat>On-screen Show (4:3)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Mangal</vt:lpstr>
      <vt:lpstr>Tahoma</vt:lpstr>
      <vt:lpstr>Wingdings</vt:lpstr>
      <vt:lpstr>Tema de Office</vt:lpstr>
      <vt:lpstr>Archivos y Excepciones</vt:lpstr>
      <vt:lpstr>Agenda</vt:lpstr>
      <vt:lpstr>Persistencia</vt:lpstr>
      <vt:lpstr>Archivos de Entrada</vt:lpstr>
      <vt:lpstr>Archivos de Entrada</vt:lpstr>
      <vt:lpstr>Archivos de Entrada</vt:lpstr>
      <vt:lpstr>Archivos de Entrada</vt:lpstr>
      <vt:lpstr>Archivos de Entrada</vt:lpstr>
      <vt:lpstr>Archivos de Entrada</vt:lpstr>
      <vt:lpstr>Archivos de Entrada</vt:lpstr>
      <vt:lpstr>Archivos de Entrada</vt:lpstr>
      <vt:lpstr>Archivos de Entrada</vt:lpstr>
      <vt:lpstr>Archivos de Salida</vt:lpstr>
      <vt:lpstr>Archivos de Salida</vt:lpstr>
      <vt:lpstr>Archivos de Salida</vt:lpstr>
      <vt:lpstr>Archivos de Salida</vt:lpstr>
      <vt:lpstr>¿Qué son las excepciones?</vt:lpstr>
      <vt:lpstr>Excepciones</vt:lpstr>
      <vt:lpstr>Manejo de Excepciones en Java</vt:lpstr>
      <vt:lpstr>Excepciones en Java</vt:lpstr>
      <vt:lpstr>Excepciones en Java</vt:lpstr>
      <vt:lpstr>Excepciones en Java</vt:lpstr>
      <vt:lpstr>Excepciones</vt:lpstr>
      <vt:lpstr>Excepciones</vt:lpstr>
      <vt:lpstr>Excepciones</vt:lpstr>
      <vt:lpstr>Excepciones</vt:lpstr>
      <vt:lpstr>Excepciones</vt:lpstr>
      <vt:lpstr>Excepciones</vt:lpstr>
    </vt:vector>
  </TitlesOfParts>
  <Company>Hewlett-Packard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Paulina</dc:creator>
  <cp:lastModifiedBy>Helmuth Trefftz Gomez</cp:lastModifiedBy>
  <cp:revision>83</cp:revision>
  <dcterms:created xsi:type="dcterms:W3CDTF">2009-06-07T20:30:46Z</dcterms:created>
  <dcterms:modified xsi:type="dcterms:W3CDTF">2018-05-08T16:04:32Z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0x0101001E4243A3390CC842A5629756A08C41F2</vt:lpwstr>
  </property>
</Properties>
</file>