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6"/>
  </p:notesMasterIdLst>
  <p:sldIdLst>
    <p:sldId id="258" r:id="rId5"/>
    <p:sldId id="261" r:id="rId6"/>
    <p:sldId id="284" r:id="rId7"/>
    <p:sldId id="283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85" r:id="rId25"/>
    <p:sldId id="286" r:id="rId26"/>
    <p:sldId id="281" r:id="rId27"/>
    <p:sldId id="282" r:id="rId28"/>
    <p:sldId id="289" r:id="rId29"/>
    <p:sldId id="290" r:id="rId30"/>
    <p:sldId id="291" r:id="rId31"/>
    <p:sldId id="287" r:id="rId32"/>
    <p:sldId id="288" r:id="rId33"/>
    <p:sldId id="292" r:id="rId34"/>
    <p:sldId id="293" r:id="rId35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612" autoAdjust="0"/>
    <p:restoredTop sz="86453" autoAdjust="0"/>
  </p:normalViewPr>
  <p:slideViewPr>
    <p:cSldViewPr>
      <p:cViewPr varScale="1">
        <p:scale>
          <a:sx n="77" d="100"/>
          <a:sy n="77" d="100"/>
        </p:scale>
        <p:origin x="756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3352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C0FFB7-2877-4222-9F93-ED6CE806ACE5}" type="datetimeFigureOut">
              <a:rPr lang="es-CO" smtClean="0"/>
              <a:pPr/>
              <a:t>25/07/2018</a:t>
            </a:fld>
            <a:endParaRPr lang="en-U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89C16B-6ADF-4EBA-AD57-16E78A9B608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2242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F7D00CF-E398-4001-BA8F-3440E8AB814C}" type="slidenum">
              <a:rPr lang="es-CO" smtClean="0"/>
              <a:pPr/>
              <a:t>1</a:t>
            </a:fld>
            <a:endParaRPr lang="es-CO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_tradn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8F047-9422-41F7-BEAC-7BBF5BF93ACA}" type="datetimeFigureOut">
              <a:rPr lang="es-AR" smtClean="0"/>
              <a:pPr/>
              <a:t>25/7/2018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AD099-ECAE-40EB-AD09-19311CE73702}" type="slidenum">
              <a:rPr lang="es-AR" smtClean="0"/>
              <a:pPr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8F047-9422-41F7-BEAC-7BBF5BF93ACA}" type="datetimeFigureOut">
              <a:rPr lang="es-AR" smtClean="0"/>
              <a:pPr/>
              <a:t>25/7/2018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AD099-ECAE-40EB-AD09-19311CE73702}" type="slidenum">
              <a:rPr lang="es-AR" smtClean="0"/>
              <a:pPr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8F047-9422-41F7-BEAC-7BBF5BF93ACA}" type="datetimeFigureOut">
              <a:rPr lang="es-AR" smtClean="0"/>
              <a:pPr/>
              <a:t>25/7/2018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AD099-ECAE-40EB-AD09-19311CE73702}" type="slidenum">
              <a:rPr lang="es-AR" smtClean="0"/>
              <a:pPr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8F047-9422-41F7-BEAC-7BBF5BF93ACA}" type="datetimeFigureOut">
              <a:rPr lang="es-AR" smtClean="0"/>
              <a:pPr/>
              <a:t>25/7/2018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AD099-ECAE-40EB-AD09-19311CE73702}" type="slidenum">
              <a:rPr lang="es-AR" smtClean="0"/>
              <a:pPr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8F047-9422-41F7-BEAC-7BBF5BF93ACA}" type="datetimeFigureOut">
              <a:rPr lang="es-AR" smtClean="0"/>
              <a:pPr/>
              <a:t>25/7/2018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AD099-ECAE-40EB-AD09-19311CE73702}" type="slidenum">
              <a:rPr lang="es-AR" smtClean="0"/>
              <a:pPr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8F047-9422-41F7-BEAC-7BBF5BF93ACA}" type="datetimeFigureOut">
              <a:rPr lang="es-AR" smtClean="0"/>
              <a:pPr/>
              <a:t>25/7/2018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AD099-ECAE-40EB-AD09-19311CE73702}" type="slidenum">
              <a:rPr lang="es-AR" smtClean="0"/>
              <a:pPr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8F047-9422-41F7-BEAC-7BBF5BF93ACA}" type="datetimeFigureOut">
              <a:rPr lang="es-AR" smtClean="0"/>
              <a:pPr/>
              <a:t>25/7/2018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AD099-ECAE-40EB-AD09-19311CE73702}" type="slidenum">
              <a:rPr lang="es-AR" smtClean="0"/>
              <a:pPr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8F047-9422-41F7-BEAC-7BBF5BF93ACA}" type="datetimeFigureOut">
              <a:rPr lang="es-AR" smtClean="0"/>
              <a:pPr/>
              <a:t>25/7/2018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AD099-ECAE-40EB-AD09-19311CE73702}" type="slidenum">
              <a:rPr lang="es-AR" smtClean="0"/>
              <a:pPr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8F047-9422-41F7-BEAC-7BBF5BF93ACA}" type="datetimeFigureOut">
              <a:rPr lang="es-AR" smtClean="0"/>
              <a:pPr/>
              <a:t>25/7/2018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AD099-ECAE-40EB-AD09-19311CE73702}" type="slidenum">
              <a:rPr lang="es-AR" smtClean="0"/>
              <a:pPr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8F047-9422-41F7-BEAC-7BBF5BF93ACA}" type="datetimeFigureOut">
              <a:rPr lang="es-AR" smtClean="0"/>
              <a:pPr/>
              <a:t>25/7/2018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AD099-ECAE-40EB-AD09-19311CE73702}" type="slidenum">
              <a:rPr lang="es-AR" smtClean="0"/>
              <a:pPr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8F047-9422-41F7-BEAC-7BBF5BF93ACA}" type="datetimeFigureOut">
              <a:rPr lang="es-AR" smtClean="0"/>
              <a:pPr/>
              <a:t>25/7/2018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AD099-ECAE-40EB-AD09-19311CE73702}" type="slidenum">
              <a:rPr lang="es-AR" smtClean="0"/>
              <a:pPr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08F047-9422-41F7-BEAC-7BBF5BF93ACA}" type="datetimeFigureOut">
              <a:rPr lang="es-AR" smtClean="0"/>
              <a:pPr/>
              <a:t>25/7/2018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1AD099-ECAE-40EB-AD09-19311CE73702}" type="slidenum">
              <a:rPr lang="es-AR" smtClean="0"/>
              <a:pPr/>
              <a:t>‹#›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fVUL-vzrIcM&amp;list=PLVvl6wZMpj05-NmrgAaf6RXyW4e3ivpDD" TargetMode="Externa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informit.com/articles/article.aspx?p=2221792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pseint.sourceforge.net/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s-ES_tradnl" dirty="0"/>
              <a:t>Algoritmos</a:t>
            </a:r>
            <a:endParaRPr lang="es-CO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s-ES_tradnl" sz="2000" dirty="0"/>
              <a:t>FUNDAMENTOS DE PROGRAMACIÓN</a:t>
            </a:r>
          </a:p>
          <a:p>
            <a:pPr eaLnBrk="1" hangingPunct="1"/>
            <a:r>
              <a:rPr lang="es-ES_tradnl" sz="2000" dirty="0"/>
              <a:t>Departamento de Informática y Sistemas</a:t>
            </a:r>
          </a:p>
          <a:p>
            <a:pPr eaLnBrk="1" hangingPunct="1"/>
            <a:r>
              <a:rPr lang="es-ES_tradnl" sz="2000" dirty="0"/>
              <a:t>Universidad EAFIT</a:t>
            </a:r>
          </a:p>
          <a:p>
            <a:pPr eaLnBrk="1" hangingPunct="1"/>
            <a:r>
              <a:rPr lang="es-ES_tradnl" sz="2000" dirty="0"/>
              <a:t>2018-1</a:t>
            </a:r>
          </a:p>
          <a:p>
            <a:pPr eaLnBrk="1" hangingPunct="1"/>
            <a:endParaRPr lang="es-ES_tradnl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es-AR" sz="4400">
                <a:solidFill>
                  <a:srgbClr val="000000"/>
                </a:solidFill>
                <a:latin typeface="Calibri"/>
              </a:rPr>
              <a:t>Concepto de Algoritmo</a:t>
            </a:r>
            <a:endParaRPr/>
          </a:p>
        </p:txBody>
      </p:sp>
      <p:sp>
        <p:nvSpPr>
          <p:cNvPr id="92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buFont typeface="Arial"/>
              <a:buChar char="•"/>
            </a:pPr>
            <a:r>
              <a:rPr lang="es-AR" sz="3200">
                <a:solidFill>
                  <a:srgbClr val="000000"/>
                </a:solidFill>
                <a:latin typeface="Calibri"/>
              </a:rPr>
              <a:t>Léxico: ?</a:t>
            </a:r>
            <a:endParaRPr/>
          </a:p>
          <a:p>
            <a:pPr>
              <a:buFont typeface="Arial"/>
              <a:buChar char="•"/>
            </a:pPr>
            <a:r>
              <a:rPr lang="es-AR" sz="3200">
                <a:solidFill>
                  <a:srgbClr val="000000"/>
                </a:solidFill>
                <a:latin typeface="Calibri"/>
              </a:rPr>
              <a:t>Gramática: ?</a:t>
            </a:r>
            <a:endParaRPr/>
          </a:p>
          <a:p>
            <a:pPr>
              <a:buFont typeface="Arial"/>
              <a:buChar char="•"/>
            </a:pPr>
            <a:r>
              <a:rPr lang="es-AR" sz="3200">
                <a:solidFill>
                  <a:srgbClr val="000000"/>
                </a:solidFill>
                <a:latin typeface="Calibri"/>
              </a:rPr>
              <a:t>Sintaxis: ?</a:t>
            </a:r>
            <a:endParaRPr/>
          </a:p>
          <a:p>
            <a:pPr>
              <a:buFont typeface="Arial"/>
              <a:buChar char="•"/>
            </a:pPr>
            <a:r>
              <a:rPr lang="es-AR" sz="3200">
                <a:solidFill>
                  <a:srgbClr val="000000"/>
                </a:solidFill>
                <a:latin typeface="Calibri"/>
              </a:rPr>
              <a:t>Semántica: ?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3656642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es-AR" sz="4400">
                <a:solidFill>
                  <a:srgbClr val="000000"/>
                </a:solidFill>
                <a:latin typeface="Calibri"/>
              </a:rPr>
              <a:t>Concepto de Algoritmo</a:t>
            </a:r>
            <a:endParaRPr/>
          </a:p>
        </p:txBody>
      </p:sp>
      <p:sp>
        <p:nvSpPr>
          <p:cNvPr id="94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buFont typeface="Arial"/>
              <a:buChar char="•"/>
            </a:pPr>
            <a:r>
              <a:rPr lang="es-AR" sz="3200" i="1">
                <a:solidFill>
                  <a:srgbClr val="000000"/>
                </a:solidFill>
                <a:latin typeface="Calibri"/>
              </a:rPr>
              <a:t>Léxico</a:t>
            </a:r>
            <a:r>
              <a:rPr lang="es-AR" sz="3200">
                <a:solidFill>
                  <a:srgbClr val="000000"/>
                </a:solidFill>
                <a:latin typeface="Calibri"/>
              </a:rPr>
              <a:t>: Lista de palabras de un idioma</a:t>
            </a:r>
            <a:endParaRPr/>
          </a:p>
          <a:p>
            <a:pPr>
              <a:buFont typeface="Arial"/>
              <a:buChar char="•"/>
            </a:pPr>
            <a:r>
              <a:rPr lang="es-AR" sz="3200" i="1">
                <a:solidFill>
                  <a:srgbClr val="000000"/>
                </a:solidFill>
                <a:latin typeface="Calibri"/>
              </a:rPr>
              <a:t>Gramática</a:t>
            </a:r>
            <a:r>
              <a:rPr lang="es-AR" sz="3200">
                <a:solidFill>
                  <a:srgbClr val="000000"/>
                </a:solidFill>
                <a:latin typeface="Calibri"/>
              </a:rPr>
              <a:t>: Conjunto de reglas de un idioma</a:t>
            </a:r>
            <a:endParaRPr/>
          </a:p>
          <a:p>
            <a:pPr>
              <a:buFont typeface="Arial"/>
              <a:buChar char="•"/>
            </a:pPr>
            <a:r>
              <a:rPr lang="es-AR" sz="3200" i="1">
                <a:solidFill>
                  <a:srgbClr val="000000"/>
                </a:solidFill>
                <a:latin typeface="Calibri"/>
              </a:rPr>
              <a:t>Sintaxis</a:t>
            </a:r>
            <a:r>
              <a:rPr lang="es-AR" sz="3200">
                <a:solidFill>
                  <a:srgbClr val="000000"/>
                </a:solidFill>
                <a:latin typeface="Calibri"/>
              </a:rPr>
              <a:t>: Forma de combinar palabras para formar frases bien formadas</a:t>
            </a:r>
            <a:endParaRPr/>
          </a:p>
          <a:p>
            <a:pPr>
              <a:buFont typeface="Arial"/>
              <a:buChar char="•"/>
            </a:pPr>
            <a:r>
              <a:rPr lang="es-AR" sz="3200" i="1">
                <a:solidFill>
                  <a:srgbClr val="000000"/>
                </a:solidFill>
                <a:latin typeface="Calibri"/>
              </a:rPr>
              <a:t>Semántica</a:t>
            </a:r>
            <a:r>
              <a:rPr lang="es-AR" sz="3200">
                <a:solidFill>
                  <a:srgbClr val="000000"/>
                </a:solidFill>
                <a:latin typeface="Calibri"/>
              </a:rPr>
              <a:t>: Significado o interpretación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5374995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es-AR" sz="4400">
                <a:solidFill>
                  <a:srgbClr val="000000"/>
                </a:solidFill>
                <a:latin typeface="Calibri"/>
              </a:rPr>
              <a:t>Estructuras básicas:</a:t>
            </a:r>
            <a:endParaRPr/>
          </a:p>
        </p:txBody>
      </p:sp>
      <p:sp>
        <p:nvSpPr>
          <p:cNvPr id="96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buFont typeface="Arial"/>
              <a:buChar char="•"/>
            </a:pPr>
            <a:r>
              <a:rPr lang="es-AR" sz="3200" dirty="0">
                <a:solidFill>
                  <a:srgbClr val="000000"/>
                </a:solidFill>
                <a:latin typeface="Calibri"/>
              </a:rPr>
              <a:t>Todo programa de computador se conforma con 3 estructuras (*):</a:t>
            </a:r>
            <a:endParaRPr dirty="0"/>
          </a:p>
          <a:p>
            <a:pPr lvl="1">
              <a:buFont typeface="Arial"/>
              <a:buChar char="•"/>
            </a:pPr>
            <a:r>
              <a:rPr lang="es-AR" sz="3200" b="1" dirty="0">
                <a:solidFill>
                  <a:srgbClr val="000000"/>
                </a:solidFill>
                <a:latin typeface="Calibri"/>
              </a:rPr>
              <a:t> Secuencias</a:t>
            </a:r>
            <a:endParaRPr dirty="0"/>
          </a:p>
          <a:p>
            <a:pPr lvl="1">
              <a:buFont typeface="Arial"/>
              <a:buChar char="•"/>
            </a:pPr>
            <a:r>
              <a:rPr lang="es-AR" sz="3200" b="1" dirty="0">
                <a:solidFill>
                  <a:srgbClr val="000000"/>
                </a:solidFill>
                <a:latin typeface="Calibri"/>
              </a:rPr>
              <a:t> Decisiones</a:t>
            </a:r>
            <a:endParaRPr dirty="0"/>
          </a:p>
          <a:p>
            <a:pPr lvl="1">
              <a:buFont typeface="Arial"/>
              <a:buChar char="•"/>
            </a:pPr>
            <a:r>
              <a:rPr lang="es-AR" sz="3200" b="1" dirty="0">
                <a:solidFill>
                  <a:srgbClr val="000000"/>
                </a:solidFill>
                <a:latin typeface="Calibri"/>
              </a:rPr>
              <a:t> Ciclos</a:t>
            </a:r>
          </a:p>
          <a:p>
            <a:pPr lvl="1">
              <a:buFont typeface="Arial"/>
              <a:buChar char="•"/>
            </a:pPr>
            <a:endParaRPr lang="es-AR" sz="3200" b="1" dirty="0">
              <a:solidFill>
                <a:srgbClr val="000000"/>
              </a:solidFill>
              <a:latin typeface="Calibri"/>
            </a:endParaRPr>
          </a:p>
          <a:p>
            <a:pPr lvl="1">
              <a:buFont typeface="Arial"/>
              <a:buChar char="•"/>
            </a:pPr>
            <a:endParaRPr lang="es-AR" sz="3200" b="1" dirty="0">
              <a:solidFill>
                <a:srgbClr val="000000"/>
              </a:solidFill>
              <a:latin typeface="Calibri"/>
            </a:endParaRPr>
          </a:p>
          <a:p>
            <a:pPr lvl="1">
              <a:buFont typeface="Arial"/>
              <a:buChar char="•"/>
            </a:pPr>
            <a:endParaRPr lang="es-AR" sz="3200" b="1" dirty="0">
              <a:solidFill>
                <a:srgbClr val="000000"/>
              </a:solidFill>
              <a:latin typeface="Calibri"/>
            </a:endParaRPr>
          </a:p>
          <a:p>
            <a:pPr>
              <a:buFont typeface="Arial"/>
              <a:buChar char="•"/>
            </a:pPr>
            <a:r>
              <a:rPr lang="es-AR" b="1" dirty="0">
                <a:solidFill>
                  <a:srgbClr val="000000"/>
                </a:solidFill>
                <a:latin typeface="Calibri"/>
              </a:rPr>
              <a:t>En programaci</a:t>
            </a:r>
            <a:r>
              <a:rPr lang="es-ES" b="1" dirty="0" err="1">
                <a:solidFill>
                  <a:srgbClr val="000000"/>
                </a:solidFill>
                <a:latin typeface="Calibri"/>
              </a:rPr>
              <a:t>ón</a:t>
            </a:r>
            <a:r>
              <a:rPr lang="es-ES" b="1" dirty="0">
                <a:solidFill>
                  <a:srgbClr val="000000"/>
                </a:solidFill>
                <a:latin typeface="Calibri"/>
              </a:rPr>
              <a:t> imperativa</a:t>
            </a:r>
            <a:endParaRPr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2080" y="2839794"/>
            <a:ext cx="3711848" cy="3090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3054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es-AR" sz="4400" dirty="0">
                <a:solidFill>
                  <a:srgbClr val="000000"/>
                </a:solidFill>
                <a:latin typeface="Calibri"/>
              </a:rPr>
              <a:t>Estructuras básicas - </a:t>
            </a:r>
            <a:r>
              <a:rPr lang="es-AR" sz="4400" i="1" dirty="0">
                <a:solidFill>
                  <a:srgbClr val="000000"/>
                </a:solidFill>
                <a:latin typeface="Calibri"/>
              </a:rPr>
              <a:t>secuencias</a:t>
            </a:r>
            <a:endParaRPr i="1" dirty="0"/>
          </a:p>
        </p:txBody>
      </p:sp>
      <p:sp>
        <p:nvSpPr>
          <p:cNvPr id="98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buFont typeface="Arial"/>
              <a:buChar char="•"/>
            </a:pPr>
            <a:r>
              <a:rPr lang="es-AR" sz="3200" dirty="0">
                <a:solidFill>
                  <a:srgbClr val="000000"/>
                </a:solidFill>
                <a:latin typeface="Calibri"/>
              </a:rPr>
              <a:t> Ejecutar una instrucción, luego la siguiente, luego la siguiente,…</a:t>
            </a:r>
            <a:endParaRPr dirty="0"/>
          </a:p>
          <a:p>
            <a:pPr>
              <a:buFont typeface="Arial"/>
              <a:buChar char="•"/>
            </a:pPr>
            <a:r>
              <a:rPr lang="es-AR" sz="3200" dirty="0">
                <a:solidFill>
                  <a:srgbClr val="000000"/>
                </a:solidFill>
                <a:latin typeface="Calibri"/>
              </a:rPr>
              <a:t> Ejemplo de la vida real:</a:t>
            </a:r>
            <a:endParaRPr dirty="0"/>
          </a:p>
          <a:p>
            <a:pPr>
              <a:buFont typeface="Arial"/>
              <a:buChar char="•"/>
            </a:pPr>
            <a:r>
              <a:rPr lang="es-AR" sz="3200" dirty="0">
                <a:solidFill>
                  <a:srgbClr val="000000"/>
                </a:solidFill>
                <a:latin typeface="Calibri"/>
              </a:rPr>
              <a:t> Secuencia de actividades para venir a la universidad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089295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es-AR" sz="4400">
                <a:solidFill>
                  <a:srgbClr val="000000"/>
                </a:solidFill>
                <a:latin typeface="Calibri"/>
              </a:rPr>
              <a:t>Estructuras básicas – secuencias</a:t>
            </a:r>
            <a:endParaRPr/>
          </a:p>
        </p:txBody>
      </p:sp>
      <p:sp>
        <p:nvSpPr>
          <p:cNvPr id="100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buFont typeface="Arial"/>
              <a:buChar char="•"/>
            </a:pPr>
            <a:r>
              <a:rPr lang="es-AR" sz="3200" dirty="0">
                <a:solidFill>
                  <a:srgbClr val="000000"/>
                </a:solidFill>
                <a:latin typeface="Calibri"/>
              </a:rPr>
              <a:t>Ejemplo en Pseudo-código:</a:t>
            </a:r>
            <a:endParaRPr dirty="0"/>
          </a:p>
          <a:p>
            <a:endParaRPr lang="es-ES_tradnl" sz="3200" dirty="0">
              <a:solidFill>
                <a:srgbClr val="000000"/>
              </a:solidFill>
              <a:latin typeface="Courier New"/>
            </a:endParaRPr>
          </a:p>
          <a:p>
            <a:r>
              <a:rPr lang="es-ES_tradnl" sz="3200" dirty="0">
                <a:solidFill>
                  <a:srgbClr val="000000"/>
                </a:solidFill>
                <a:latin typeface="Courier New"/>
              </a:rPr>
              <a:t>	Proceso ejemplo4</a:t>
            </a:r>
          </a:p>
          <a:p>
            <a:r>
              <a:rPr lang="es-ES_tradnl" sz="3200" dirty="0">
                <a:solidFill>
                  <a:srgbClr val="000000"/>
                </a:solidFill>
                <a:latin typeface="Courier New"/>
              </a:rPr>
              <a:t>	  Definir a Como Entero</a:t>
            </a:r>
          </a:p>
          <a:p>
            <a:r>
              <a:rPr lang="es-ES_tradnl" sz="3200" dirty="0">
                <a:solidFill>
                  <a:srgbClr val="000000"/>
                </a:solidFill>
                <a:latin typeface="Courier New"/>
              </a:rPr>
              <a:t>	  Leer a;</a:t>
            </a:r>
          </a:p>
          <a:p>
            <a:r>
              <a:rPr lang="es-ES_tradnl" sz="3200" dirty="0">
                <a:solidFill>
                  <a:srgbClr val="000000"/>
                </a:solidFill>
                <a:latin typeface="Courier New"/>
              </a:rPr>
              <a:t>	  a &lt;- a * 2;</a:t>
            </a:r>
          </a:p>
          <a:p>
            <a:r>
              <a:rPr lang="es-ES_tradnl" sz="3200" dirty="0">
                <a:solidFill>
                  <a:srgbClr val="000000"/>
                </a:solidFill>
                <a:latin typeface="Courier New"/>
              </a:rPr>
              <a:t>	  Escribir a;</a:t>
            </a:r>
          </a:p>
          <a:p>
            <a:r>
              <a:rPr lang="es-ES_tradnl" sz="3200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es-ES_tradnl" sz="3200" dirty="0" err="1">
                <a:solidFill>
                  <a:srgbClr val="000000"/>
                </a:solidFill>
                <a:latin typeface="Courier New"/>
              </a:rPr>
              <a:t>FinProceso</a:t>
            </a:r>
            <a:endParaRPr lang="es-ES_tradnl" sz="3200" dirty="0">
              <a:solidFill>
                <a:srgbClr val="000000"/>
              </a:solidFill>
              <a:latin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58651343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es-AR" sz="4400" dirty="0">
                <a:solidFill>
                  <a:srgbClr val="000000"/>
                </a:solidFill>
                <a:latin typeface="Calibri"/>
              </a:rPr>
              <a:t>Estructuras básicas – </a:t>
            </a:r>
            <a:r>
              <a:rPr lang="es-AR" sz="4400" i="1" dirty="0">
                <a:solidFill>
                  <a:srgbClr val="000000"/>
                </a:solidFill>
                <a:latin typeface="Calibri"/>
              </a:rPr>
              <a:t>decisiones</a:t>
            </a:r>
            <a:endParaRPr i="1" dirty="0"/>
          </a:p>
        </p:txBody>
      </p:sp>
      <p:sp>
        <p:nvSpPr>
          <p:cNvPr id="102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buFont typeface="Arial"/>
              <a:buChar char="•"/>
            </a:pPr>
            <a:r>
              <a:rPr lang="es-AR" sz="3200" dirty="0">
                <a:solidFill>
                  <a:srgbClr val="000000"/>
                </a:solidFill>
                <a:latin typeface="Calibri"/>
              </a:rPr>
              <a:t> Hacer una pregunta, y con base en la respuesta de esa pregunta (cierto o falso) hacer una conjunto de instrucciones (parte </a:t>
            </a:r>
            <a:r>
              <a:rPr lang="es-AR" sz="3200" i="1" dirty="0">
                <a:solidFill>
                  <a:srgbClr val="000000"/>
                </a:solidFill>
                <a:latin typeface="Calibri"/>
              </a:rPr>
              <a:t>then</a:t>
            </a:r>
            <a:r>
              <a:rPr lang="es-AR" sz="3200" dirty="0">
                <a:solidFill>
                  <a:srgbClr val="000000"/>
                </a:solidFill>
                <a:latin typeface="Calibri"/>
              </a:rPr>
              <a:t>) u otro conjunto de instrucciones (parte </a:t>
            </a:r>
            <a:r>
              <a:rPr lang="es-AR" sz="3200" i="1" dirty="0">
                <a:solidFill>
                  <a:srgbClr val="000000"/>
                </a:solidFill>
                <a:latin typeface="Calibri"/>
              </a:rPr>
              <a:t>else</a:t>
            </a:r>
            <a:r>
              <a:rPr lang="es-AR" sz="3200" dirty="0">
                <a:solidFill>
                  <a:srgbClr val="000000"/>
                </a:solidFill>
                <a:latin typeface="Calibri"/>
              </a:rPr>
              <a:t>)</a:t>
            </a:r>
            <a:endParaRPr dirty="0"/>
          </a:p>
          <a:p>
            <a:pPr>
              <a:buFont typeface="Arial"/>
              <a:buChar char="•"/>
            </a:pPr>
            <a:r>
              <a:rPr lang="es-AR" sz="3200" dirty="0">
                <a:solidFill>
                  <a:srgbClr val="000000"/>
                </a:solidFill>
                <a:latin typeface="Calibri"/>
              </a:rPr>
              <a:t> Ejemplo de la vida real:</a:t>
            </a:r>
            <a:endParaRPr dirty="0"/>
          </a:p>
          <a:p>
            <a:pPr>
              <a:buFont typeface="Arial"/>
              <a:buChar char="•"/>
            </a:pPr>
            <a:r>
              <a:rPr lang="es-AR" sz="3200" dirty="0">
                <a:solidFill>
                  <a:srgbClr val="000000"/>
                </a:solidFill>
                <a:latin typeface="Calibri"/>
              </a:rPr>
              <a:t> Escoger la ropa con base en el clima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832824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es-AR" sz="4400">
                <a:solidFill>
                  <a:srgbClr val="000000"/>
                </a:solidFill>
                <a:latin typeface="Calibri"/>
              </a:rPr>
              <a:t>Estructuras básicas – decisiones</a:t>
            </a:r>
            <a:endParaRPr/>
          </a:p>
        </p:txBody>
      </p:sp>
      <p:sp>
        <p:nvSpPr>
          <p:cNvPr id="104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buFont typeface="Arial"/>
              <a:buChar char="•"/>
            </a:pPr>
            <a:r>
              <a:rPr lang="es-AR" sz="3200" dirty="0">
                <a:solidFill>
                  <a:srgbClr val="000000"/>
                </a:solidFill>
                <a:latin typeface="Calibri"/>
              </a:rPr>
              <a:t>Ejemplo en Pseudo-código:</a:t>
            </a:r>
            <a:endParaRPr dirty="0"/>
          </a:p>
          <a:p>
            <a:r>
              <a:rPr lang="es-ES_tradnl" sz="2200" dirty="0">
                <a:solidFill>
                  <a:srgbClr val="000000"/>
                </a:solidFill>
                <a:latin typeface="Courier New"/>
              </a:rPr>
              <a:t>Proceso ejemplo5</a:t>
            </a:r>
          </a:p>
          <a:p>
            <a:r>
              <a:rPr lang="es-ES_tradnl" sz="2200" dirty="0">
                <a:solidFill>
                  <a:srgbClr val="000000"/>
                </a:solidFill>
                <a:latin typeface="Courier New"/>
              </a:rPr>
              <a:t>  Definir </a:t>
            </a:r>
            <a:r>
              <a:rPr lang="es-ES_tradnl" sz="2200" dirty="0" err="1">
                <a:solidFill>
                  <a:srgbClr val="000000"/>
                </a:solidFill>
                <a:latin typeface="Courier New"/>
              </a:rPr>
              <a:t>promedioCredito</a:t>
            </a:r>
            <a:r>
              <a:rPr lang="es-ES_tradnl" sz="2200" dirty="0">
                <a:solidFill>
                  <a:srgbClr val="000000"/>
                </a:solidFill>
                <a:latin typeface="Courier New"/>
              </a:rPr>
              <a:t> como Real;</a:t>
            </a:r>
          </a:p>
          <a:p>
            <a:r>
              <a:rPr lang="es-ES_tradnl" sz="2200" dirty="0">
                <a:solidFill>
                  <a:srgbClr val="000000"/>
                </a:solidFill>
                <a:latin typeface="Courier New"/>
              </a:rPr>
              <a:t>  Leer </a:t>
            </a:r>
            <a:r>
              <a:rPr lang="es-ES_tradnl" sz="2200" dirty="0" err="1">
                <a:solidFill>
                  <a:srgbClr val="000000"/>
                </a:solidFill>
                <a:latin typeface="Courier New"/>
              </a:rPr>
              <a:t>promedioCredito</a:t>
            </a:r>
            <a:r>
              <a:rPr lang="es-ES_tradnl" sz="2200" dirty="0">
                <a:solidFill>
                  <a:srgbClr val="000000"/>
                </a:solidFill>
                <a:latin typeface="Courier New"/>
              </a:rPr>
              <a:t>;</a:t>
            </a:r>
          </a:p>
          <a:p>
            <a:r>
              <a:rPr lang="es-ES_tradnl" sz="2200" dirty="0">
                <a:solidFill>
                  <a:srgbClr val="000000"/>
                </a:solidFill>
                <a:latin typeface="Courier New"/>
              </a:rPr>
              <a:t>  Si </a:t>
            </a:r>
            <a:r>
              <a:rPr lang="es-ES_tradnl" sz="2200" dirty="0" err="1">
                <a:solidFill>
                  <a:srgbClr val="000000"/>
                </a:solidFill>
                <a:latin typeface="Courier New"/>
              </a:rPr>
              <a:t>promedioCredito</a:t>
            </a:r>
            <a:r>
              <a:rPr lang="es-ES_tradnl" sz="2200" dirty="0">
                <a:solidFill>
                  <a:srgbClr val="000000"/>
                </a:solidFill>
                <a:latin typeface="Courier New"/>
              </a:rPr>
              <a:t> &gt; 4.2 Entonces</a:t>
            </a:r>
          </a:p>
          <a:p>
            <a:r>
              <a:rPr lang="es-ES_tradnl" sz="2200" dirty="0">
                <a:solidFill>
                  <a:srgbClr val="000000"/>
                </a:solidFill>
                <a:latin typeface="Courier New"/>
              </a:rPr>
              <a:t>    Escribir “Entras al código de honor”;</a:t>
            </a:r>
          </a:p>
          <a:p>
            <a:r>
              <a:rPr lang="es-ES_tradnl" sz="2200" dirty="0">
                <a:solidFill>
                  <a:srgbClr val="000000"/>
                </a:solidFill>
                <a:latin typeface="Courier New"/>
              </a:rPr>
              <a:t>  Sino</a:t>
            </a:r>
          </a:p>
          <a:p>
            <a:r>
              <a:rPr lang="es-ES_tradnl" sz="2200" dirty="0">
                <a:solidFill>
                  <a:srgbClr val="000000"/>
                </a:solidFill>
                <a:latin typeface="Courier New"/>
              </a:rPr>
              <a:t>    Escribir “No entras al código de honor”;</a:t>
            </a:r>
          </a:p>
          <a:p>
            <a:r>
              <a:rPr lang="es-ES_tradnl" sz="2200" dirty="0">
                <a:solidFill>
                  <a:srgbClr val="000000"/>
                </a:solidFill>
                <a:latin typeface="Courier New"/>
              </a:rPr>
              <a:t>  </a:t>
            </a:r>
            <a:r>
              <a:rPr lang="es-ES_tradnl" sz="2200" dirty="0" err="1">
                <a:solidFill>
                  <a:srgbClr val="000000"/>
                </a:solidFill>
                <a:latin typeface="Courier New"/>
              </a:rPr>
              <a:t>FinSi</a:t>
            </a:r>
            <a:endParaRPr lang="es-ES_tradnl" sz="2200" dirty="0">
              <a:solidFill>
                <a:srgbClr val="000000"/>
              </a:solidFill>
              <a:latin typeface="Courier New"/>
            </a:endParaRPr>
          </a:p>
          <a:p>
            <a:r>
              <a:rPr lang="es-ES_tradnl" sz="2200" dirty="0" err="1">
                <a:solidFill>
                  <a:srgbClr val="000000"/>
                </a:solidFill>
                <a:latin typeface="Courier New"/>
              </a:rPr>
              <a:t>FinProceso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519818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es-AR" sz="4400">
                <a:solidFill>
                  <a:srgbClr val="000000"/>
                </a:solidFill>
                <a:latin typeface="Calibri"/>
              </a:rPr>
              <a:t>Estructuras básicas – ciclos</a:t>
            </a:r>
            <a:endParaRPr/>
          </a:p>
        </p:txBody>
      </p:sp>
      <p:sp>
        <p:nvSpPr>
          <p:cNvPr id="106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buFont typeface="Arial"/>
              <a:buChar char="•"/>
            </a:pPr>
            <a:r>
              <a:rPr lang="es-AR" sz="3200" dirty="0">
                <a:solidFill>
                  <a:srgbClr val="000000"/>
                </a:solidFill>
                <a:latin typeface="Calibri"/>
              </a:rPr>
              <a:t> Ejecutar un conjunto de instrucciones de manera </a:t>
            </a:r>
            <a:r>
              <a:rPr lang="es-AR" sz="3200" i="1" dirty="0">
                <a:solidFill>
                  <a:srgbClr val="000000"/>
                </a:solidFill>
                <a:latin typeface="Calibri"/>
              </a:rPr>
              <a:t>iterativa</a:t>
            </a:r>
            <a:r>
              <a:rPr lang="es-AR" sz="3200" dirty="0">
                <a:solidFill>
                  <a:srgbClr val="000000"/>
                </a:solidFill>
                <a:latin typeface="Calibri"/>
              </a:rPr>
              <a:t>, mientras que se cumpla una condición</a:t>
            </a:r>
            <a:endParaRPr dirty="0"/>
          </a:p>
          <a:p>
            <a:pPr>
              <a:buFont typeface="Arial"/>
              <a:buChar char="•"/>
            </a:pPr>
            <a:r>
              <a:rPr lang="es-AR" sz="3200" dirty="0">
                <a:solidFill>
                  <a:srgbClr val="000000"/>
                </a:solidFill>
                <a:latin typeface="Calibri"/>
              </a:rPr>
              <a:t> Ejemplo de la vida real:</a:t>
            </a:r>
            <a:endParaRPr dirty="0"/>
          </a:p>
          <a:p>
            <a:pPr>
              <a:buFont typeface="Arial"/>
              <a:buChar char="•"/>
            </a:pPr>
            <a:r>
              <a:rPr lang="es-AR" sz="3200" dirty="0">
                <a:solidFill>
                  <a:srgbClr val="000000"/>
                </a:solidFill>
                <a:latin typeface="Calibri"/>
              </a:rPr>
              <a:t> Mientras que no tenga el número de créditos para graduarse: tomar cursos y aprobarlos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668985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es-AR" sz="4400">
                <a:solidFill>
                  <a:srgbClr val="000000"/>
                </a:solidFill>
                <a:latin typeface="Calibri"/>
              </a:rPr>
              <a:t>Estructuras básicas – ciclos</a:t>
            </a:r>
            <a:endParaRPr/>
          </a:p>
        </p:txBody>
      </p:sp>
      <p:sp>
        <p:nvSpPr>
          <p:cNvPr id="108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buFont typeface="Arial"/>
              <a:buChar char="•"/>
            </a:pPr>
            <a:r>
              <a:rPr lang="es-AR" sz="3200" dirty="0">
                <a:solidFill>
                  <a:srgbClr val="000000"/>
                </a:solidFill>
                <a:latin typeface="Calibri"/>
              </a:rPr>
              <a:t>Ejemplo en Pseudo-código</a:t>
            </a:r>
            <a:endParaRPr dirty="0"/>
          </a:p>
          <a:p>
            <a:r>
              <a:rPr lang="es-AR" sz="3200" dirty="0">
                <a:solidFill>
                  <a:srgbClr val="000000"/>
                </a:solidFill>
                <a:latin typeface="Courier New"/>
              </a:rPr>
              <a:t>Proceso ejemplo6</a:t>
            </a:r>
          </a:p>
          <a:p>
            <a:r>
              <a:rPr lang="es-AR" sz="3200" dirty="0">
                <a:solidFill>
                  <a:srgbClr val="000000"/>
                </a:solidFill>
                <a:latin typeface="Courier New"/>
              </a:rPr>
              <a:t>  Definir i como entero;</a:t>
            </a:r>
          </a:p>
          <a:p>
            <a:r>
              <a:rPr lang="es-AR" sz="3200" dirty="0">
                <a:solidFill>
                  <a:srgbClr val="000000"/>
                </a:solidFill>
                <a:latin typeface="Courier New"/>
              </a:rPr>
              <a:t>  i &lt;- 1;</a:t>
            </a:r>
          </a:p>
          <a:p>
            <a:r>
              <a:rPr lang="es-AR" sz="3200" dirty="0">
                <a:solidFill>
                  <a:srgbClr val="000000"/>
                </a:solidFill>
                <a:latin typeface="Courier New"/>
              </a:rPr>
              <a:t>  Mientras i&lt;= 10 Hacer</a:t>
            </a:r>
          </a:p>
          <a:p>
            <a:r>
              <a:rPr lang="es-AR" sz="3200" dirty="0">
                <a:solidFill>
                  <a:srgbClr val="000000"/>
                </a:solidFill>
                <a:latin typeface="Courier New"/>
              </a:rPr>
              <a:t>    Escribir i;</a:t>
            </a:r>
          </a:p>
          <a:p>
            <a:r>
              <a:rPr lang="es-AR" sz="3200" dirty="0">
                <a:solidFill>
                  <a:srgbClr val="000000"/>
                </a:solidFill>
                <a:latin typeface="Courier New"/>
              </a:rPr>
              <a:t>    i &lt;- i + 1;</a:t>
            </a:r>
          </a:p>
          <a:p>
            <a:r>
              <a:rPr lang="es-AR" sz="3200" dirty="0">
                <a:solidFill>
                  <a:srgbClr val="000000"/>
                </a:solidFill>
                <a:latin typeface="Courier New"/>
              </a:rPr>
              <a:t>  FinMientras</a:t>
            </a:r>
          </a:p>
          <a:p>
            <a:r>
              <a:rPr lang="es-AR" sz="3200" dirty="0">
                <a:solidFill>
                  <a:srgbClr val="000000"/>
                </a:solidFill>
                <a:latin typeface="Courier New"/>
              </a:rPr>
              <a:t>FinProceso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5713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r>
              <a:rPr lang="es-AR" sz="4400">
                <a:solidFill>
                  <a:srgbClr val="000000"/>
                </a:solidFill>
                <a:latin typeface="Calibri"/>
              </a:rPr>
              <a:t>Estructuras básicas</a:t>
            </a:r>
            <a:endParaRPr/>
          </a:p>
        </p:txBody>
      </p:sp>
      <p:sp>
        <p:nvSpPr>
          <p:cNvPr id="110" name="TextShape 2"/>
          <p:cNvSpPr txBox="1"/>
          <p:nvPr/>
        </p:nvSpPr>
        <p:spPr>
          <a:xfrm>
            <a:off x="457200" y="1600200"/>
            <a:ext cx="8043480" cy="4525560"/>
          </a:xfrm>
          <a:prstGeom prst="rect">
            <a:avLst/>
          </a:prstGeom>
        </p:spPr>
        <p:txBody>
          <a:bodyPr/>
          <a:lstStyle/>
          <a:p>
            <a:pPr>
              <a:buFont typeface="Arial"/>
              <a:buChar char="•"/>
            </a:pPr>
            <a:r>
              <a:rPr lang="es-AR" sz="3200" dirty="0">
                <a:solidFill>
                  <a:srgbClr val="000000"/>
                </a:solidFill>
                <a:latin typeface="Calibri"/>
              </a:rPr>
              <a:t> Las estructuras básicas se combinan como un lego® para formar programas complejos</a:t>
            </a:r>
            <a:endParaRPr dirty="0"/>
          </a:p>
          <a:p>
            <a:pPr>
              <a:buFont typeface="Arial"/>
              <a:buChar char="•"/>
            </a:pPr>
            <a:r>
              <a:rPr lang="es-AR" sz="3200" dirty="0">
                <a:solidFill>
                  <a:srgbClr val="000000"/>
                </a:solidFill>
                <a:latin typeface="Calibri"/>
              </a:rPr>
              <a:t> Características de cada estructura básica:</a:t>
            </a:r>
            <a:endParaRPr dirty="0"/>
          </a:p>
          <a:p>
            <a:pPr lvl="1">
              <a:buFont typeface="Arial"/>
              <a:buChar char="–"/>
            </a:pPr>
            <a:r>
              <a:rPr lang="es-AR" sz="2800" dirty="0">
                <a:solidFill>
                  <a:srgbClr val="000000"/>
                </a:solidFill>
                <a:latin typeface="Calibri"/>
              </a:rPr>
              <a:t>Tiene </a:t>
            </a:r>
            <a:r>
              <a:rPr lang="es-AR" sz="2800" i="1" dirty="0">
                <a:solidFill>
                  <a:srgbClr val="000000"/>
                </a:solidFill>
                <a:latin typeface="Calibri"/>
              </a:rPr>
              <a:t>una</a:t>
            </a:r>
            <a:r>
              <a:rPr lang="es-AR" sz="2800" dirty="0">
                <a:solidFill>
                  <a:srgbClr val="000000"/>
                </a:solidFill>
                <a:latin typeface="Calibri"/>
              </a:rPr>
              <a:t> entrada (un comienzo) y </a:t>
            </a:r>
            <a:r>
              <a:rPr lang="es-AR" sz="2800" i="1" dirty="0">
                <a:solidFill>
                  <a:srgbClr val="000000"/>
                </a:solidFill>
                <a:latin typeface="Calibri"/>
              </a:rPr>
              <a:t>una</a:t>
            </a:r>
            <a:r>
              <a:rPr lang="es-AR" sz="2800" dirty="0">
                <a:solidFill>
                  <a:srgbClr val="000000"/>
                </a:solidFill>
                <a:latin typeface="Calibri"/>
              </a:rPr>
              <a:t> salida (un fin).</a:t>
            </a:r>
            <a:endParaRPr dirty="0"/>
          </a:p>
          <a:p>
            <a:pPr lvl="1">
              <a:buFont typeface="Arial"/>
              <a:buChar char="–"/>
            </a:pPr>
            <a:r>
              <a:rPr lang="es-AR" sz="2800" dirty="0">
                <a:solidFill>
                  <a:srgbClr val="000000"/>
                </a:solidFill>
                <a:latin typeface="Calibri"/>
              </a:rPr>
              <a:t>No se permite </a:t>
            </a:r>
            <a:r>
              <a:rPr lang="es-AR" sz="2800" i="1" dirty="0">
                <a:solidFill>
                  <a:srgbClr val="000000"/>
                </a:solidFill>
                <a:latin typeface="Calibri"/>
              </a:rPr>
              <a:t>saltar</a:t>
            </a:r>
            <a:r>
              <a:rPr lang="es-AR" sz="2800" dirty="0">
                <a:solidFill>
                  <a:srgbClr val="000000"/>
                </a:solidFill>
                <a:latin typeface="Calibri"/>
              </a:rPr>
              <a:t> (“goto”) del medio de una estructura hacia otra.</a:t>
            </a:r>
            <a:endParaRPr dirty="0"/>
          </a:p>
          <a:p>
            <a:pPr lvl="1">
              <a:buFont typeface="Arial"/>
              <a:buChar char="–"/>
            </a:pPr>
            <a:r>
              <a:rPr lang="es-AR" sz="2800" dirty="0">
                <a:solidFill>
                  <a:srgbClr val="000000"/>
                </a:solidFill>
                <a:latin typeface="Calibri"/>
              </a:rPr>
              <a:t>Esto facilita comprender un programa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42825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r>
              <a:rPr lang="es-AR" sz="4400">
                <a:solidFill>
                  <a:srgbClr val="000000"/>
                </a:solidFill>
                <a:latin typeface="Calibri"/>
              </a:rPr>
              <a:t>Concepto de Algoritmo</a:t>
            </a:r>
            <a:endParaRPr/>
          </a:p>
        </p:txBody>
      </p:sp>
      <p:sp>
        <p:nvSpPr>
          <p:cNvPr id="79" name="TextShape 2"/>
          <p:cNvSpPr txBox="1"/>
          <p:nvPr/>
        </p:nvSpPr>
        <p:spPr>
          <a:xfrm>
            <a:off x="457200" y="1600200"/>
            <a:ext cx="6257520" cy="4525560"/>
          </a:xfrm>
          <a:prstGeom prst="rect">
            <a:avLst/>
          </a:prstGeom>
        </p:spPr>
        <p:txBody>
          <a:bodyPr/>
          <a:lstStyle/>
          <a:p>
            <a:pPr algn="just">
              <a:buFont typeface="Arial"/>
              <a:buChar char="•"/>
            </a:pPr>
            <a:r>
              <a:rPr lang="es-AR" sz="2800" b="1" dirty="0">
                <a:solidFill>
                  <a:srgbClr val="000000"/>
                </a:solidFill>
                <a:latin typeface="Calibri"/>
              </a:rPr>
              <a:t> Etimología:</a:t>
            </a:r>
          </a:p>
          <a:p>
            <a:pPr lvl="1" algn="just">
              <a:buFont typeface="Arial"/>
              <a:buChar char="•"/>
            </a:pPr>
            <a:r>
              <a:rPr lang="es-AR" sz="2800" b="1" dirty="0">
                <a:solidFill>
                  <a:srgbClr val="000000"/>
                </a:solidFill>
                <a:latin typeface="Calibri"/>
              </a:rPr>
              <a:t> Del latín medieval, </a:t>
            </a:r>
            <a:r>
              <a:rPr lang="es-AR" sz="2800" b="1" i="1" dirty="0">
                <a:solidFill>
                  <a:srgbClr val="000000"/>
                </a:solidFill>
                <a:latin typeface="Calibri"/>
              </a:rPr>
              <a:t>algorismus</a:t>
            </a:r>
            <a:r>
              <a:rPr lang="es-AR" sz="2800" b="1" dirty="0">
                <a:solidFill>
                  <a:srgbClr val="000000"/>
                </a:solidFill>
                <a:latin typeface="Calibri"/>
              </a:rPr>
              <a:t> y éste a su vez del matemático persa Al-Khwārizmī (c. 780-850)</a:t>
            </a:r>
            <a:endParaRPr dirty="0"/>
          </a:p>
        </p:txBody>
      </p:sp>
      <p:pic>
        <p:nvPicPr>
          <p:cNvPr id="80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6802920" y="1643040"/>
            <a:ext cx="2078640" cy="2785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252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r>
              <a:rPr lang="es-AR" sz="4400">
                <a:solidFill>
                  <a:srgbClr val="000000"/>
                </a:solidFill>
                <a:latin typeface="Calibri"/>
              </a:rPr>
              <a:t>Estructuras básicas</a:t>
            </a:r>
            <a:endParaRPr/>
          </a:p>
        </p:txBody>
      </p:sp>
      <p:sp>
        <p:nvSpPr>
          <p:cNvPr id="112" name="TextShape 2"/>
          <p:cNvSpPr txBox="1"/>
          <p:nvPr/>
        </p:nvSpPr>
        <p:spPr>
          <a:xfrm>
            <a:off x="457200" y="1600200"/>
            <a:ext cx="3898776" cy="4205064"/>
          </a:xfrm>
          <a:prstGeom prst="rect">
            <a:avLst/>
          </a:prstGeom>
        </p:spPr>
        <p:txBody>
          <a:bodyPr/>
          <a:lstStyle/>
          <a:p>
            <a:pPr>
              <a:buFont typeface="Arial"/>
              <a:buChar char="•"/>
            </a:pPr>
            <a:r>
              <a:rPr lang="es-AR" sz="3200" dirty="0">
                <a:solidFill>
                  <a:srgbClr val="000000"/>
                </a:solidFill>
                <a:latin typeface="Calibri"/>
              </a:rPr>
              <a:t>Código “Espaguetti”: (viola las normas de la programación estructurada)</a:t>
            </a:r>
          </a:p>
          <a:p>
            <a:pPr>
              <a:buFont typeface="Arial"/>
              <a:buChar char="•"/>
            </a:pPr>
            <a:endParaRPr lang="es-AR" sz="3200" dirty="0">
              <a:solidFill>
                <a:srgbClr val="000000"/>
              </a:solidFill>
              <a:latin typeface="Calibri"/>
            </a:endParaRPr>
          </a:p>
          <a:p>
            <a:pPr>
              <a:buFont typeface="Arial"/>
              <a:buChar char="•"/>
            </a:pPr>
            <a:endParaRPr lang="es-AR" sz="3200" dirty="0">
              <a:solidFill>
                <a:srgbClr val="000000"/>
              </a:solidFill>
              <a:latin typeface="Calibri"/>
            </a:endParaRPr>
          </a:p>
          <a:p>
            <a:r>
              <a:rPr lang="es-AR" dirty="0">
                <a:solidFill>
                  <a:srgbClr val="000000"/>
                </a:solidFill>
              </a:rPr>
              <a:t>Fuente: http://www.callabsolutions.com/spaghetti-code-vs-structured-code/</a:t>
            </a:r>
            <a:endParaRPr sz="1100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2040" y="1120698"/>
            <a:ext cx="4005948" cy="463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1144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s-ES" dirty="0"/>
              <a:t>Cómo expresar un algoritmo?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s-ES" dirty="0"/>
              <a:t>Diferentes posibilidades:</a:t>
            </a:r>
          </a:p>
          <a:p>
            <a:pPr lvl="1"/>
            <a:r>
              <a:rPr lang="es-ES" dirty="0"/>
              <a:t>Diagrama de flujo</a:t>
            </a:r>
          </a:p>
          <a:p>
            <a:pPr lvl="1"/>
            <a:r>
              <a:rPr lang="es-ES" dirty="0" err="1"/>
              <a:t>Pseudo</a:t>
            </a:r>
            <a:r>
              <a:rPr lang="es-ES" dirty="0"/>
              <a:t>-código</a:t>
            </a:r>
          </a:p>
          <a:p>
            <a:pPr lvl="1"/>
            <a:r>
              <a:rPr lang="es-ES" dirty="0"/>
              <a:t>Diagrama de </a:t>
            </a:r>
            <a:r>
              <a:rPr lang="es-ES" dirty="0" err="1"/>
              <a:t>Nassi-Schneidermann</a:t>
            </a:r>
            <a:endParaRPr lang="es-ES" dirty="0"/>
          </a:p>
          <a:p>
            <a:pPr lvl="1"/>
            <a:r>
              <a:rPr lang="es-ES" dirty="0"/>
              <a:t>…</a:t>
            </a:r>
          </a:p>
          <a:p>
            <a:pPr lvl="1"/>
            <a:r>
              <a:rPr lang="es-ES" dirty="0"/>
              <a:t>En un lenguaje de programación</a:t>
            </a:r>
          </a:p>
        </p:txBody>
      </p:sp>
    </p:spTree>
    <p:extLst>
      <p:ext uri="{BB962C8B-B14F-4D97-AF65-F5344CB8AC3E}">
        <p14:creationId xmlns:p14="http://schemas.microsoft.com/office/powerpoint/2010/main" val="14430152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s-ES" dirty="0"/>
              <a:t>Diagrama de flujo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4" name="Imagen 3" descr="euclidesFlowDiagr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5263" y="1484784"/>
            <a:ext cx="6245129" cy="4420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9771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s-ES" dirty="0"/>
              <a:t>En </a:t>
            </a:r>
            <a:r>
              <a:rPr lang="es-ES" dirty="0" err="1"/>
              <a:t>PseudoCódigo</a:t>
            </a:r>
            <a:endParaRPr lang="es-E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800" y="1340768"/>
            <a:ext cx="4392488" cy="439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7134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En Diagrama de </a:t>
            </a:r>
            <a:r>
              <a:rPr lang="es-ES" dirty="0" err="1"/>
              <a:t>Nassi</a:t>
            </a:r>
            <a:r>
              <a:rPr lang="es-ES" dirty="0"/>
              <a:t> </a:t>
            </a:r>
            <a:r>
              <a:rPr lang="es-ES" dirty="0" err="1"/>
              <a:t>Schneidermann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776" y="1700808"/>
            <a:ext cx="3813696" cy="4048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1081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err="1"/>
              <a:t>Concurso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dirty="0"/>
              <a:t>“</a:t>
            </a:r>
            <a:r>
              <a:rPr lang="en-US" dirty="0" err="1"/>
              <a:t>Trasure</a:t>
            </a:r>
            <a:r>
              <a:rPr lang="en-US" dirty="0"/>
              <a:t> Hunt” (</a:t>
            </a:r>
            <a:r>
              <a:rPr lang="en-US" dirty="0" err="1"/>
              <a:t>modificado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Dos </a:t>
            </a:r>
            <a:r>
              <a:rPr lang="en-US" dirty="0" err="1"/>
              <a:t>voluntarios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6942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-243408"/>
            <a:ext cx="8229600" cy="1143000"/>
          </a:xfrm>
        </p:spPr>
        <p:txBody>
          <a:bodyPr/>
          <a:lstStyle/>
          <a:p>
            <a:r>
              <a:rPr lang="en-US" dirty="0" err="1"/>
              <a:t>Voluntaria</a:t>
            </a:r>
            <a:r>
              <a:rPr lang="en-US" dirty="0"/>
              <a:t> 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4294967295"/>
          </p:nvPr>
        </p:nvSpPr>
        <p:spPr>
          <a:xfrm>
            <a:off x="457200" y="836712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>
                <a:latin typeface="Courier" charset="0"/>
                <a:ea typeface="Courier" charset="0"/>
                <a:cs typeface="Courier" charset="0"/>
              </a:rPr>
              <a:t>Buscar el número (n) detrás de la bandera de Colombia</a:t>
            </a:r>
          </a:p>
          <a:p>
            <a:pPr marL="0" indent="0">
              <a:buNone/>
            </a:pPr>
            <a:r>
              <a:rPr lang="en-US" sz="1200">
                <a:latin typeface="Courier" charset="0"/>
                <a:ea typeface="Courier" charset="0"/>
                <a:cs typeface="Courier" charset="0"/>
              </a:rPr>
              <a:t>En las cajas de marcadores, la ”n” de arriba hacia abajo</a:t>
            </a:r>
          </a:p>
          <a:p>
            <a:pPr marL="0" indent="0">
              <a:buNone/>
            </a:pPr>
            <a:r>
              <a:rPr lang="en-US" sz="1200">
                <a:latin typeface="Courier" charset="0"/>
                <a:ea typeface="Courier" charset="0"/>
                <a:cs typeface="Courier" charset="0"/>
              </a:rPr>
              <a:t>Si el color que hay dentro de la caja es amarillo entonces</a:t>
            </a:r>
          </a:p>
          <a:p>
            <a:pPr marL="0" indent="0">
              <a:buNone/>
            </a:pPr>
            <a:r>
              <a:rPr lang="en-US" sz="120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1100">
                <a:latin typeface="Courier" charset="0"/>
                <a:ea typeface="Courier" charset="0"/>
                <a:cs typeface="Courier" charset="0"/>
              </a:rPr>
              <a:t>Buscar el número (m) en la puerta del auditorio</a:t>
            </a:r>
          </a:p>
          <a:p>
            <a:pPr marL="0" indent="0">
              <a:buNone/>
            </a:pPr>
            <a:r>
              <a:rPr lang="en-US" sz="1200">
                <a:latin typeface="Courier" charset="0"/>
                <a:ea typeface="Courier" charset="0"/>
                <a:cs typeface="Courier" charset="0"/>
              </a:rPr>
              <a:t>De lo contrario</a:t>
            </a:r>
          </a:p>
          <a:p>
            <a:pPr marL="0" indent="0">
              <a:buNone/>
            </a:pPr>
            <a:r>
              <a:rPr lang="en-US" sz="120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1100">
                <a:latin typeface="Courier" charset="0"/>
                <a:ea typeface="Courier" charset="0"/>
                <a:cs typeface="Courier" charset="0"/>
              </a:rPr>
              <a:t>Buscar el número (m) en la puerta de los controles de sonido</a:t>
            </a:r>
          </a:p>
          <a:p>
            <a:pPr marL="0" indent="0">
              <a:buNone/>
            </a:pPr>
            <a:r>
              <a:rPr lang="en-US" sz="1200">
                <a:latin typeface="Courier" charset="0"/>
                <a:ea typeface="Courier" charset="0"/>
                <a:cs typeface="Courier" charset="0"/>
              </a:rPr>
              <a:t>Fin si</a:t>
            </a:r>
          </a:p>
          <a:p>
            <a:pPr marL="0" indent="0">
              <a:buNone/>
            </a:pPr>
            <a:r>
              <a:rPr lang="en-US" sz="1200">
                <a:latin typeface="Courier" charset="0"/>
                <a:ea typeface="Courier" charset="0"/>
                <a:cs typeface="Courier" charset="0"/>
              </a:rPr>
              <a:t>Párate junto a la primera fila, por el lado izquierdo</a:t>
            </a:r>
          </a:p>
          <a:p>
            <a:pPr marL="0" indent="0">
              <a:buNone/>
            </a:pPr>
            <a:r>
              <a:rPr lang="en-US" sz="1200">
                <a:latin typeface="Courier" charset="0"/>
                <a:ea typeface="Courier" charset="0"/>
                <a:cs typeface="Courier" charset="0"/>
              </a:rPr>
              <a:t>i &lt;- 1</a:t>
            </a:r>
          </a:p>
          <a:p>
            <a:pPr marL="0" indent="0">
              <a:buNone/>
            </a:pPr>
            <a:r>
              <a:rPr lang="en-US" sz="1200">
                <a:latin typeface="Courier" charset="0"/>
                <a:ea typeface="Courier" charset="0"/>
                <a:cs typeface="Courier" charset="0"/>
              </a:rPr>
              <a:t>Mientras que (i &lt; m)</a:t>
            </a:r>
          </a:p>
          <a:p>
            <a:pPr marL="0" indent="0">
              <a:buNone/>
            </a:pPr>
            <a:r>
              <a:rPr lang="en-US" sz="1200">
                <a:latin typeface="Courier" charset="0"/>
                <a:ea typeface="Courier" charset="0"/>
                <a:cs typeface="Courier" charset="0"/>
              </a:rPr>
              <a:t>	sumarle 1 a i</a:t>
            </a:r>
          </a:p>
          <a:p>
            <a:pPr marL="0" indent="0">
              <a:buNone/>
            </a:pPr>
            <a:r>
              <a:rPr lang="en-US" sz="1200">
                <a:latin typeface="Courier" charset="0"/>
                <a:ea typeface="Courier" charset="0"/>
                <a:cs typeface="Courier" charset="0"/>
              </a:rPr>
              <a:t>	Moverte una fila hacia arriba</a:t>
            </a:r>
          </a:p>
          <a:p>
            <a:pPr marL="0" indent="0">
              <a:buNone/>
            </a:pPr>
            <a:r>
              <a:rPr lang="en-US" sz="1200">
                <a:latin typeface="Courier" charset="0"/>
                <a:ea typeface="Courier" charset="0"/>
                <a:cs typeface="Courier" charset="0"/>
              </a:rPr>
              <a:t>Fin Mientras</a:t>
            </a:r>
          </a:p>
          <a:p>
            <a:pPr marL="0" indent="0">
              <a:buNone/>
            </a:pPr>
            <a:r>
              <a:rPr lang="en-US" sz="1200">
                <a:latin typeface="Courier" charset="0"/>
                <a:ea typeface="Courier" charset="0"/>
                <a:cs typeface="Courier" charset="0"/>
              </a:rPr>
              <a:t>Pedirle a la persona en el extremo de la fila el número (o) que tiene en el “postit”</a:t>
            </a:r>
          </a:p>
          <a:p>
            <a:pPr marL="0" indent="0">
              <a:buNone/>
            </a:pPr>
            <a:r>
              <a:rPr lang="en-US" sz="1200">
                <a:latin typeface="Courier" charset="0"/>
                <a:ea typeface="Courier" charset="0"/>
                <a:cs typeface="Courier" charset="0"/>
              </a:rPr>
              <a:t>Si el número “o” es par</a:t>
            </a:r>
          </a:p>
          <a:p>
            <a:pPr marL="0" indent="0">
              <a:buNone/>
            </a:pPr>
            <a:r>
              <a:rPr lang="en-US" sz="1200">
                <a:latin typeface="Courier" charset="0"/>
                <a:ea typeface="Courier" charset="0"/>
                <a:cs typeface="Courier" charset="0"/>
              </a:rPr>
              <a:t>	Sumarle 1 a o</a:t>
            </a:r>
          </a:p>
          <a:p>
            <a:pPr marL="0" indent="0">
              <a:buNone/>
            </a:pPr>
            <a:r>
              <a:rPr lang="en-US" sz="1200">
                <a:latin typeface="Courier" charset="0"/>
                <a:ea typeface="Courier" charset="0"/>
                <a:cs typeface="Courier" charset="0"/>
              </a:rPr>
              <a:t>De lo contrario</a:t>
            </a:r>
          </a:p>
          <a:p>
            <a:pPr marL="0" indent="0">
              <a:buNone/>
            </a:pPr>
            <a:r>
              <a:rPr lang="en-US" sz="1200">
                <a:latin typeface="Courier" charset="0"/>
                <a:ea typeface="Courier" charset="0"/>
                <a:cs typeface="Courier" charset="0"/>
              </a:rPr>
              <a:t>	Sumarle 2 a o</a:t>
            </a:r>
          </a:p>
          <a:p>
            <a:pPr marL="0" indent="0">
              <a:buNone/>
            </a:pPr>
            <a:r>
              <a:rPr lang="en-US" sz="1200">
                <a:latin typeface="Courier" charset="0"/>
                <a:ea typeface="Courier" charset="0"/>
                <a:cs typeface="Courier" charset="0"/>
              </a:rPr>
              <a:t>Fin si</a:t>
            </a:r>
          </a:p>
          <a:p>
            <a:pPr marL="0" indent="0">
              <a:buNone/>
            </a:pPr>
            <a:r>
              <a:rPr lang="en-US" sz="1200">
                <a:latin typeface="Courier" charset="0"/>
                <a:ea typeface="Courier" charset="0"/>
                <a:cs typeface="Courier" charset="0"/>
              </a:rPr>
              <a:t>Corre donde Helmuth y dile el número “o”</a:t>
            </a:r>
            <a:endParaRPr lang="en-US" sz="18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53646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-234280"/>
            <a:ext cx="8229600" cy="1143000"/>
          </a:xfrm>
        </p:spPr>
        <p:txBody>
          <a:bodyPr/>
          <a:lstStyle/>
          <a:p>
            <a:r>
              <a:rPr lang="en-US" dirty="0" err="1"/>
              <a:t>Voluntario</a:t>
            </a:r>
            <a:r>
              <a:rPr lang="en-US" dirty="0"/>
              <a:t> 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4294967295"/>
          </p:nvPr>
        </p:nvSpPr>
        <p:spPr>
          <a:xfrm>
            <a:off x="457200" y="836712"/>
            <a:ext cx="8229600" cy="4525963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Buscar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el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número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(n)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detrás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de la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bandera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de Antioquia</a:t>
            </a:r>
          </a:p>
          <a:p>
            <a:pPr marL="0" indent="0">
              <a:buNone/>
            </a:pP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En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las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cajas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de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marcadores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, la ”n” de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arriba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hacia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abajo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Si el color que hay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dentro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de la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caja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es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verde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entonces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800" dirty="0" err="1">
                <a:latin typeface="Courier" charset="0"/>
                <a:ea typeface="Courier" charset="0"/>
                <a:cs typeface="Courier" charset="0"/>
              </a:rPr>
              <a:t>Buscar</a:t>
            </a:r>
            <a:r>
              <a:rPr lang="en-US" sz="2800" dirty="0">
                <a:latin typeface="Courier" charset="0"/>
                <a:ea typeface="Courier" charset="0"/>
                <a:cs typeface="Courier" charset="0"/>
              </a:rPr>
              <a:t> el </a:t>
            </a:r>
            <a:r>
              <a:rPr lang="en-US" sz="2800" dirty="0" err="1">
                <a:latin typeface="Courier" charset="0"/>
                <a:ea typeface="Courier" charset="0"/>
                <a:cs typeface="Courier" charset="0"/>
              </a:rPr>
              <a:t>número</a:t>
            </a:r>
            <a:r>
              <a:rPr lang="en-US" sz="2800" dirty="0">
                <a:latin typeface="Courier" charset="0"/>
                <a:ea typeface="Courier" charset="0"/>
                <a:cs typeface="Courier" charset="0"/>
              </a:rPr>
              <a:t> (m) </a:t>
            </a:r>
            <a:r>
              <a:rPr lang="en-US" sz="2800" dirty="0" err="1">
                <a:latin typeface="Courier" charset="0"/>
                <a:ea typeface="Courier" charset="0"/>
                <a:cs typeface="Courier" charset="0"/>
              </a:rPr>
              <a:t>en</a:t>
            </a:r>
            <a:r>
              <a:rPr lang="en-US" sz="2800" dirty="0">
                <a:latin typeface="Courier" charset="0"/>
                <a:ea typeface="Courier" charset="0"/>
                <a:cs typeface="Courier" charset="0"/>
              </a:rPr>
              <a:t> la </a:t>
            </a:r>
            <a:r>
              <a:rPr lang="en-US" sz="2800" dirty="0" err="1">
                <a:latin typeface="Courier" charset="0"/>
                <a:ea typeface="Courier" charset="0"/>
                <a:cs typeface="Courier" charset="0"/>
              </a:rPr>
              <a:t>puerta</a:t>
            </a:r>
            <a:r>
              <a:rPr lang="en-US" sz="2800" dirty="0">
                <a:latin typeface="Courier" charset="0"/>
                <a:ea typeface="Courier" charset="0"/>
                <a:cs typeface="Courier" charset="0"/>
              </a:rPr>
              <a:t> del </a:t>
            </a:r>
            <a:r>
              <a:rPr lang="en-US" sz="2800" dirty="0" err="1">
                <a:latin typeface="Courier" charset="0"/>
                <a:ea typeface="Courier" charset="0"/>
                <a:cs typeface="Courier" charset="0"/>
              </a:rPr>
              <a:t>auditorio</a:t>
            </a:r>
            <a:endParaRPr lang="en-US" sz="2800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De lo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contrario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800" dirty="0" err="1">
                <a:latin typeface="Courier" charset="0"/>
                <a:ea typeface="Courier" charset="0"/>
                <a:cs typeface="Courier" charset="0"/>
              </a:rPr>
              <a:t>Buscar</a:t>
            </a:r>
            <a:r>
              <a:rPr lang="en-US" sz="2800" dirty="0">
                <a:latin typeface="Courier" charset="0"/>
                <a:ea typeface="Courier" charset="0"/>
                <a:cs typeface="Courier" charset="0"/>
              </a:rPr>
              <a:t> el </a:t>
            </a:r>
            <a:r>
              <a:rPr lang="en-US" sz="2800" dirty="0" err="1">
                <a:latin typeface="Courier" charset="0"/>
                <a:ea typeface="Courier" charset="0"/>
                <a:cs typeface="Courier" charset="0"/>
              </a:rPr>
              <a:t>número</a:t>
            </a:r>
            <a:r>
              <a:rPr lang="en-US" sz="2800" dirty="0">
                <a:latin typeface="Courier" charset="0"/>
                <a:ea typeface="Courier" charset="0"/>
                <a:cs typeface="Courier" charset="0"/>
              </a:rPr>
              <a:t> (m) </a:t>
            </a:r>
            <a:r>
              <a:rPr lang="en-US" sz="2800" dirty="0" err="1">
                <a:latin typeface="Courier" charset="0"/>
                <a:ea typeface="Courier" charset="0"/>
                <a:cs typeface="Courier" charset="0"/>
              </a:rPr>
              <a:t>en</a:t>
            </a:r>
            <a:r>
              <a:rPr lang="en-US" sz="2800" dirty="0">
                <a:latin typeface="Courier" charset="0"/>
                <a:ea typeface="Courier" charset="0"/>
                <a:cs typeface="Courier" charset="0"/>
              </a:rPr>
              <a:t> la </a:t>
            </a:r>
            <a:r>
              <a:rPr lang="en-US" sz="2800" dirty="0" err="1">
                <a:latin typeface="Courier" charset="0"/>
                <a:ea typeface="Courier" charset="0"/>
                <a:cs typeface="Courier" charset="0"/>
              </a:rPr>
              <a:t>puerta</a:t>
            </a:r>
            <a:r>
              <a:rPr lang="en-US" sz="2800" dirty="0">
                <a:latin typeface="Courier" charset="0"/>
                <a:ea typeface="Courier" charset="0"/>
                <a:cs typeface="Courier" charset="0"/>
              </a:rPr>
              <a:t> de </a:t>
            </a:r>
            <a:r>
              <a:rPr lang="en-US" sz="2800" dirty="0" err="1">
                <a:latin typeface="Courier" charset="0"/>
                <a:ea typeface="Courier" charset="0"/>
                <a:cs typeface="Courier" charset="0"/>
              </a:rPr>
              <a:t>los</a:t>
            </a:r>
            <a:r>
              <a:rPr lang="en-US" sz="28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800" dirty="0" err="1">
                <a:latin typeface="Courier" charset="0"/>
                <a:ea typeface="Courier" charset="0"/>
                <a:cs typeface="Courier" charset="0"/>
              </a:rPr>
              <a:t>controles</a:t>
            </a:r>
            <a:r>
              <a:rPr lang="en-US" sz="2800" dirty="0">
                <a:latin typeface="Courier" charset="0"/>
                <a:ea typeface="Courier" charset="0"/>
                <a:cs typeface="Courier" charset="0"/>
              </a:rPr>
              <a:t> de </a:t>
            </a:r>
            <a:r>
              <a:rPr lang="en-US" sz="2800" dirty="0" err="1">
                <a:latin typeface="Courier" charset="0"/>
                <a:ea typeface="Courier" charset="0"/>
                <a:cs typeface="Courier" charset="0"/>
              </a:rPr>
              <a:t>sonido</a:t>
            </a:r>
            <a:endParaRPr lang="en-US" sz="2800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Fin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si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Párate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junto a la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última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fila,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por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el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lado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derecho</a:t>
            </a:r>
          </a:p>
          <a:p>
            <a:pPr marL="0" indent="0">
              <a:buNone/>
            </a:pP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&lt;- 1</a:t>
            </a:r>
          </a:p>
          <a:p>
            <a:pPr marL="0" indent="0">
              <a:buNone/>
            </a:pP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Mientras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que (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&lt; m)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sumarle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1 a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i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Moverte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una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fila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hacia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abajo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Fin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Mientras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Pedirle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a la persona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en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el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extremo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de la fila el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número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(o) que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tiene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en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el “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postit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”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Si el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número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“o”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es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par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Sumarle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1 a o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De lo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contrario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Sumarle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2 a o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Fin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si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Corre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donde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Helmuth y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dile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el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número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“o”</a:t>
            </a:r>
            <a:endParaRPr lang="en-US" sz="4400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0301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err="1"/>
              <a:t>Esta</a:t>
            </a:r>
            <a:r>
              <a:rPr lang="en-US" baseline="0" dirty="0"/>
              <a:t> </a:t>
            </a:r>
            <a:r>
              <a:rPr lang="en-US" baseline="0" dirty="0" err="1"/>
              <a:t>semana</a:t>
            </a:r>
            <a:r>
              <a:rPr lang="en-US" baseline="0" dirty="0"/>
              <a:t>: </a:t>
            </a:r>
            <a:r>
              <a:rPr lang="en-US" baseline="0" dirty="0" err="1"/>
              <a:t>decisiones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dirty="0" err="1"/>
              <a:t>Decisión</a:t>
            </a:r>
            <a:r>
              <a:rPr lang="en-US" dirty="0"/>
              <a:t>: con base </a:t>
            </a:r>
            <a:r>
              <a:rPr lang="en-US" dirty="0" err="1"/>
              <a:t>en</a:t>
            </a:r>
            <a:r>
              <a:rPr lang="en-US" dirty="0"/>
              <a:t> el </a:t>
            </a:r>
            <a:r>
              <a:rPr lang="en-US" dirty="0" err="1"/>
              <a:t>resultado</a:t>
            </a:r>
            <a:r>
              <a:rPr lang="en-US" dirty="0"/>
              <a:t> de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expresión</a:t>
            </a:r>
            <a:r>
              <a:rPr lang="en-US" dirty="0"/>
              <a:t> </a:t>
            </a:r>
            <a:r>
              <a:rPr lang="en-US" dirty="0" err="1"/>
              <a:t>booleana</a:t>
            </a:r>
            <a:r>
              <a:rPr lang="en-US" dirty="0"/>
              <a:t> (</a:t>
            </a:r>
            <a:r>
              <a:rPr lang="en-US" dirty="0" err="1"/>
              <a:t>cierto</a:t>
            </a:r>
            <a:r>
              <a:rPr lang="en-US" dirty="0"/>
              <a:t> o </a:t>
            </a:r>
            <a:r>
              <a:rPr lang="en-US" dirty="0" err="1"/>
              <a:t>falso</a:t>
            </a:r>
            <a:r>
              <a:rPr lang="en-US" dirty="0"/>
              <a:t>), </a:t>
            </a:r>
            <a:r>
              <a:rPr lang="en-US" dirty="0" err="1"/>
              <a:t>ejecutar</a:t>
            </a:r>
            <a:r>
              <a:rPr lang="en-US" dirty="0"/>
              <a:t> un </a:t>
            </a:r>
            <a:r>
              <a:rPr lang="en-US" dirty="0" err="1"/>
              <a:t>conjunto</a:t>
            </a:r>
            <a:r>
              <a:rPr lang="en-US" dirty="0"/>
              <a:t> de </a:t>
            </a:r>
            <a:r>
              <a:rPr lang="en-US" dirty="0" err="1"/>
              <a:t>instrucciones</a:t>
            </a:r>
            <a:r>
              <a:rPr lang="en-US" dirty="0"/>
              <a:t> u </a:t>
            </a:r>
            <a:r>
              <a:rPr lang="en-US" dirty="0" err="1"/>
              <a:t>otro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Bill Gates: </a:t>
            </a:r>
            <a:r>
              <a:rPr lang="en-US" dirty="0">
                <a:hlinkClick r:id="rId2"/>
              </a:rPr>
              <a:t>https://www.youtube.com/watch?v=fVUL-vzrIcM&amp;list=PLVvl6wZMpj05-NmrgAaf6RXyW4e3ivpDD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6356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err="1"/>
              <a:t>Decisiones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dirty="0"/>
              <a:t>Una </a:t>
            </a:r>
            <a:r>
              <a:rPr lang="en-US" dirty="0" err="1"/>
              <a:t>decisión</a:t>
            </a:r>
            <a:r>
              <a:rPr lang="en-US" dirty="0"/>
              <a:t> se </a:t>
            </a:r>
            <a:r>
              <a:rPr lang="en-US" dirty="0" err="1"/>
              <a:t>puede</a:t>
            </a:r>
            <a:r>
              <a:rPr lang="en-US" dirty="0"/>
              <a:t> “</a:t>
            </a:r>
            <a:r>
              <a:rPr lang="en-US" dirty="0" err="1"/>
              <a:t>anidar</a:t>
            </a:r>
            <a:r>
              <a:rPr lang="en-US" dirty="0"/>
              <a:t>” </a:t>
            </a:r>
            <a:r>
              <a:rPr lang="en-US" dirty="0" err="1"/>
              <a:t>dentro</a:t>
            </a:r>
            <a:r>
              <a:rPr lang="en-US" dirty="0"/>
              <a:t> de </a:t>
            </a:r>
            <a:r>
              <a:rPr lang="en-US" dirty="0" err="1"/>
              <a:t>otra</a:t>
            </a:r>
            <a:r>
              <a:rPr lang="en-US" dirty="0"/>
              <a:t>.</a:t>
            </a:r>
          </a:p>
          <a:p>
            <a:r>
              <a:rPr lang="en-US" dirty="0" err="1"/>
              <a:t>Ejemplo</a:t>
            </a:r>
            <a:r>
              <a:rPr lang="en-US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804960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457200" y="44624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r>
              <a:rPr lang="es-AR" sz="4400" dirty="0">
                <a:solidFill>
                  <a:srgbClr val="000000"/>
                </a:solidFill>
                <a:latin typeface="Calibri"/>
              </a:rPr>
              <a:t>Concepto de Algoritmo</a:t>
            </a:r>
            <a:endParaRPr dirty="0"/>
          </a:p>
        </p:txBody>
      </p:sp>
      <p:sp>
        <p:nvSpPr>
          <p:cNvPr id="79" name="TextShape 2"/>
          <p:cNvSpPr txBox="1"/>
          <p:nvPr/>
        </p:nvSpPr>
        <p:spPr>
          <a:xfrm>
            <a:off x="457200" y="1124744"/>
            <a:ext cx="6257520" cy="4525560"/>
          </a:xfrm>
          <a:prstGeom prst="rect">
            <a:avLst/>
          </a:prstGeom>
        </p:spPr>
        <p:txBody>
          <a:bodyPr/>
          <a:lstStyle/>
          <a:p>
            <a:pPr algn="just">
              <a:buFont typeface="Arial"/>
              <a:buChar char="•"/>
            </a:pPr>
            <a:r>
              <a:rPr lang="es-AR" sz="2400" b="1" dirty="0">
                <a:solidFill>
                  <a:srgbClr val="000000"/>
                </a:solidFill>
                <a:latin typeface="Calibri"/>
              </a:rPr>
              <a:t>Un algoritmo es: </a:t>
            </a:r>
          </a:p>
          <a:p>
            <a:pPr lvl="1" algn="just">
              <a:buFont typeface="Arial"/>
              <a:buChar char="•"/>
            </a:pPr>
            <a:r>
              <a:rPr lang="es-AR" sz="2400" b="1" dirty="0">
                <a:solidFill>
                  <a:srgbClr val="000000"/>
                </a:solidFill>
                <a:latin typeface="Calibri"/>
              </a:rPr>
              <a:t> una lista bien definida, </a:t>
            </a:r>
          </a:p>
          <a:p>
            <a:pPr lvl="1" algn="just">
              <a:buFont typeface="Arial"/>
              <a:buChar char="•"/>
            </a:pPr>
            <a:r>
              <a:rPr lang="es-AR" sz="2400" b="1" dirty="0">
                <a:solidFill>
                  <a:srgbClr val="000000"/>
                </a:solidFill>
                <a:latin typeface="Calibri"/>
              </a:rPr>
              <a:t> ordenada y </a:t>
            </a:r>
          </a:p>
          <a:p>
            <a:pPr lvl="1" algn="just">
              <a:buFont typeface="Arial"/>
              <a:buChar char="•"/>
            </a:pPr>
            <a:r>
              <a:rPr lang="es-AR" sz="2400" b="1" dirty="0">
                <a:solidFill>
                  <a:srgbClr val="000000"/>
                </a:solidFill>
                <a:latin typeface="Calibri"/>
              </a:rPr>
              <a:t> finita de operaciones </a:t>
            </a:r>
          </a:p>
          <a:p>
            <a:pPr lvl="1" algn="just">
              <a:buFont typeface="Arial"/>
              <a:buChar char="•"/>
            </a:pPr>
            <a:r>
              <a:rPr lang="es-AR" sz="2400" b="1" dirty="0">
                <a:solidFill>
                  <a:srgbClr val="000000"/>
                </a:solidFill>
                <a:latin typeface="Calibri"/>
              </a:rPr>
              <a:t> que permite hallar la solución a un problema.</a:t>
            </a:r>
          </a:p>
          <a:p>
            <a:pPr lvl="1" algn="just">
              <a:buFont typeface="Arial"/>
              <a:buChar char="•"/>
            </a:pPr>
            <a:endParaRPr lang="es-AR" sz="2400" b="1" dirty="0">
              <a:solidFill>
                <a:srgbClr val="000000"/>
              </a:solidFill>
              <a:latin typeface="Calibri"/>
            </a:endParaRPr>
          </a:p>
          <a:p>
            <a:pPr algn="just">
              <a:buFont typeface="Arial"/>
              <a:buChar char="•"/>
            </a:pPr>
            <a:r>
              <a:rPr lang="es-AR" sz="2400" b="1" dirty="0">
                <a:solidFill>
                  <a:srgbClr val="000000"/>
                </a:solidFill>
                <a:latin typeface="Calibri"/>
              </a:rPr>
              <a:t>Un algoritmo es (R&amp;S): </a:t>
            </a:r>
          </a:p>
          <a:p>
            <a:pPr lvl="1" algn="just">
              <a:buFont typeface="Arial"/>
              <a:buChar char="•"/>
            </a:pPr>
            <a:r>
              <a:rPr lang="es-ES" sz="2400" b="1" dirty="0">
                <a:solidFill>
                  <a:srgbClr val="000000"/>
                </a:solidFill>
                <a:latin typeface="Calibri"/>
              </a:rPr>
              <a:t>Una descripción paso a paso de cómo realizar una tarea</a:t>
            </a:r>
            <a:r>
              <a:rPr lang="es-ES" sz="1600" dirty="0"/>
              <a:t>.</a:t>
            </a:r>
          </a:p>
          <a:p>
            <a:pPr algn="just">
              <a:buFont typeface="Arial"/>
              <a:buChar char="•"/>
            </a:pPr>
            <a:r>
              <a:rPr lang="es-ES" sz="2400" b="1" dirty="0">
                <a:solidFill>
                  <a:srgbClr val="000000"/>
                </a:solidFill>
                <a:latin typeface="Calibri"/>
              </a:rPr>
              <a:t>Un programa es (R&amp;S):</a:t>
            </a:r>
          </a:p>
          <a:p>
            <a:pPr lvl="1" algn="just">
              <a:buFont typeface="Arial"/>
              <a:buChar char="•"/>
            </a:pPr>
            <a:r>
              <a:rPr lang="es-ES" sz="2400" b="1" dirty="0">
                <a:solidFill>
                  <a:srgbClr val="000000"/>
                </a:solidFill>
                <a:latin typeface="Calibri"/>
              </a:rPr>
              <a:t>Una lista de instrucciones para ser ejecutada por un computador</a:t>
            </a:r>
          </a:p>
        </p:txBody>
      </p:sp>
      <p:pic>
        <p:nvPicPr>
          <p:cNvPr id="80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6802920" y="1643040"/>
            <a:ext cx="2078640" cy="2785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0285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err="1"/>
              <a:t>Decisiones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4294967295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Si el </a:t>
            </a:r>
            <a:r>
              <a:rPr lang="en-US" sz="2400" dirty="0" err="1">
                <a:latin typeface="Courier" charset="0"/>
                <a:ea typeface="Courier" charset="0"/>
                <a:cs typeface="Courier" charset="0"/>
              </a:rPr>
              <a:t>día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dirty="0" err="1">
                <a:latin typeface="Courier" charset="0"/>
                <a:ea typeface="Courier" charset="0"/>
                <a:cs typeface="Courier" charset="0"/>
              </a:rPr>
              <a:t>esta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dirty="0" err="1">
                <a:latin typeface="Courier" charset="0"/>
                <a:ea typeface="Courier" charset="0"/>
                <a:cs typeface="Courier" charset="0"/>
              </a:rPr>
              <a:t>frio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dirty="0" err="1">
                <a:latin typeface="Courier" charset="0"/>
                <a:ea typeface="Courier" charset="0"/>
                <a:cs typeface="Courier" charset="0"/>
              </a:rPr>
              <a:t>Entonces</a:t>
            </a:r>
            <a:endParaRPr lang="en-US" sz="2400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	Si el </a:t>
            </a:r>
            <a:r>
              <a:rPr lang="en-US" sz="2400" dirty="0" err="1">
                <a:latin typeface="Courier" charset="0"/>
                <a:ea typeface="Courier" charset="0"/>
                <a:cs typeface="Courier" charset="0"/>
              </a:rPr>
              <a:t>día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dirty="0" err="1">
                <a:latin typeface="Courier" charset="0"/>
                <a:ea typeface="Courier" charset="0"/>
                <a:cs typeface="Courier" charset="0"/>
              </a:rPr>
              <a:t>está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dirty="0" err="1">
                <a:latin typeface="Courier" charset="0"/>
                <a:ea typeface="Courier" charset="0"/>
                <a:cs typeface="Courier" charset="0"/>
              </a:rPr>
              <a:t>lluvioso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dirty="0" err="1">
                <a:latin typeface="Courier" charset="0"/>
                <a:ea typeface="Courier" charset="0"/>
                <a:cs typeface="Courier" charset="0"/>
              </a:rPr>
              <a:t>entonces</a:t>
            </a:r>
            <a:endParaRPr lang="en-US" sz="2400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		</a:t>
            </a:r>
            <a:r>
              <a:rPr lang="en-US" sz="2400" dirty="0" err="1">
                <a:latin typeface="Courier" charset="0"/>
                <a:ea typeface="Courier" charset="0"/>
                <a:cs typeface="Courier" charset="0"/>
              </a:rPr>
              <a:t>Llevar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dirty="0" err="1">
                <a:latin typeface="Courier" charset="0"/>
                <a:ea typeface="Courier" charset="0"/>
                <a:cs typeface="Courier" charset="0"/>
              </a:rPr>
              <a:t>chaqueta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 impermeable</a:t>
            </a:r>
          </a:p>
          <a:p>
            <a:pPr marL="0" indent="0">
              <a:buNone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	De lo </a:t>
            </a:r>
            <a:r>
              <a:rPr lang="en-US" sz="2400" dirty="0" err="1">
                <a:latin typeface="Courier" charset="0"/>
                <a:ea typeface="Courier" charset="0"/>
                <a:cs typeface="Courier" charset="0"/>
              </a:rPr>
              <a:t>contrario</a:t>
            </a:r>
            <a:endParaRPr lang="en-US" sz="2400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		</a:t>
            </a:r>
            <a:r>
              <a:rPr lang="en-US" sz="2400" dirty="0" err="1">
                <a:latin typeface="Courier" charset="0"/>
                <a:ea typeface="Courier" charset="0"/>
                <a:cs typeface="Courier" charset="0"/>
              </a:rPr>
              <a:t>Llevar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 sweater</a:t>
            </a:r>
          </a:p>
          <a:p>
            <a:pPr marL="0" indent="0">
              <a:buNone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	Fin Si</a:t>
            </a:r>
          </a:p>
          <a:p>
            <a:pPr marL="0" indent="0">
              <a:buNone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De lo </a:t>
            </a:r>
            <a:r>
              <a:rPr lang="en-US" sz="2400" dirty="0" err="1">
                <a:latin typeface="Courier" charset="0"/>
                <a:ea typeface="Courier" charset="0"/>
                <a:cs typeface="Courier" charset="0"/>
              </a:rPr>
              <a:t>contrario</a:t>
            </a:r>
            <a:endParaRPr lang="en-US" sz="2400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err="1">
                <a:latin typeface="Courier" charset="0"/>
                <a:ea typeface="Courier" charset="0"/>
                <a:cs typeface="Courier" charset="0"/>
              </a:rPr>
              <a:t>Llevar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 shorts</a:t>
            </a:r>
          </a:p>
          <a:p>
            <a:pPr marL="0" indent="0">
              <a:buNone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Fin Si </a:t>
            </a:r>
          </a:p>
        </p:txBody>
      </p:sp>
    </p:spTree>
    <p:extLst>
      <p:ext uri="{BB962C8B-B14F-4D97-AF65-F5344CB8AC3E}">
        <p14:creationId xmlns:p14="http://schemas.microsoft.com/office/powerpoint/2010/main" val="17406288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err="1"/>
              <a:t>Decisiones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dirty="0"/>
              <a:t>La forma de ”</a:t>
            </a:r>
            <a:r>
              <a:rPr lang="en-US" dirty="0" err="1"/>
              <a:t>anidar</a:t>
            </a:r>
            <a:r>
              <a:rPr lang="en-US" dirty="0"/>
              <a:t>” </a:t>
            </a:r>
            <a:r>
              <a:rPr lang="en-US" dirty="0" err="1"/>
              <a:t>instrucciones</a:t>
            </a:r>
            <a:r>
              <a:rPr lang="en-US" baseline="0" dirty="0"/>
              <a:t> </a:t>
            </a:r>
            <a:r>
              <a:rPr lang="en-US" baseline="0" dirty="0" err="1"/>
              <a:t>condicionales</a:t>
            </a:r>
            <a:r>
              <a:rPr lang="en-US" baseline="0" dirty="0"/>
              <a:t> cambia </a:t>
            </a:r>
            <a:r>
              <a:rPr lang="en-US" baseline="0" dirty="0" err="1"/>
              <a:t>completamente</a:t>
            </a:r>
            <a:r>
              <a:rPr lang="en-US" baseline="0" dirty="0"/>
              <a:t> la </a:t>
            </a:r>
            <a:r>
              <a:rPr lang="en-US" baseline="0" dirty="0" err="1"/>
              <a:t>semántica</a:t>
            </a:r>
            <a:r>
              <a:rPr lang="en-US" baseline="0" dirty="0"/>
              <a:t>:</a:t>
            </a:r>
          </a:p>
          <a:p>
            <a:endParaRPr lang="en-US" baseline="0" dirty="0"/>
          </a:p>
          <a:p>
            <a:r>
              <a:rPr lang="en-US" baseline="0" dirty="0" err="1"/>
              <a:t>Ejercicio</a:t>
            </a:r>
            <a:r>
              <a:rPr lang="en-US" baseline="0" dirty="0"/>
              <a:t>:</a:t>
            </a:r>
          </a:p>
          <a:p>
            <a:pPr lvl="1"/>
            <a:r>
              <a:rPr lang="en-US" dirty="0"/>
              <a:t>2 </a:t>
            </a:r>
            <a:r>
              <a:rPr lang="en-US" dirty="0" err="1"/>
              <a:t>voluntarias</a:t>
            </a:r>
            <a:endParaRPr lang="en-US" dirty="0"/>
          </a:p>
          <a:p>
            <a:pPr lvl="1"/>
            <a:r>
              <a:rPr lang="en-US" dirty="0"/>
              <a:t>2 </a:t>
            </a:r>
            <a:r>
              <a:rPr lang="en-US" dirty="0" err="1"/>
              <a:t>voluntarios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29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r>
              <a:rPr lang="es-AR" sz="4400">
                <a:solidFill>
                  <a:srgbClr val="000000"/>
                </a:solidFill>
                <a:latin typeface="Calibri"/>
              </a:rPr>
              <a:t>Concepto de Algoritmo</a:t>
            </a:r>
            <a:endParaRPr/>
          </a:p>
        </p:txBody>
      </p:sp>
      <p:sp>
        <p:nvSpPr>
          <p:cNvPr id="79" name="TextShape 2"/>
          <p:cNvSpPr txBox="1"/>
          <p:nvPr/>
        </p:nvSpPr>
        <p:spPr>
          <a:xfrm>
            <a:off x="457200" y="1600200"/>
            <a:ext cx="6257520" cy="4525560"/>
          </a:xfrm>
          <a:prstGeom prst="rect">
            <a:avLst/>
          </a:prstGeom>
        </p:spPr>
        <p:txBody>
          <a:bodyPr/>
          <a:lstStyle/>
          <a:p>
            <a:pPr algn="just">
              <a:buFont typeface="Arial"/>
              <a:buChar char="•"/>
            </a:pPr>
            <a:r>
              <a:rPr lang="es-AR" sz="2800" b="1" dirty="0">
                <a:solidFill>
                  <a:srgbClr val="000000"/>
                </a:solidFill>
                <a:latin typeface="Calibri"/>
              </a:rPr>
              <a:t> Dado un estado inicial y una entrada, a través de pasos sucesivos y bien definidos se llega a un estado final, obteniendo una solución.</a:t>
            </a:r>
            <a:endParaRPr dirty="0"/>
          </a:p>
        </p:txBody>
      </p:sp>
      <p:pic>
        <p:nvPicPr>
          <p:cNvPr id="80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6802920" y="1643040"/>
            <a:ext cx="2078640" cy="2785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760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es-AR" sz="4400">
                <a:solidFill>
                  <a:srgbClr val="000000"/>
                </a:solidFill>
                <a:latin typeface="Calibri"/>
              </a:rPr>
              <a:t>Concepto de Algoritmo</a:t>
            </a:r>
            <a:endParaRPr/>
          </a:p>
        </p:txBody>
      </p:sp>
      <p:sp>
        <p:nvSpPr>
          <p:cNvPr id="82" name="TextShape 2"/>
          <p:cNvSpPr txBox="1"/>
          <p:nvPr/>
        </p:nvSpPr>
        <p:spPr>
          <a:xfrm>
            <a:off x="457200" y="1600200"/>
            <a:ext cx="5482952" cy="4525560"/>
          </a:xfrm>
          <a:prstGeom prst="rect">
            <a:avLst/>
          </a:prstGeom>
        </p:spPr>
        <p:txBody>
          <a:bodyPr/>
          <a:lstStyle/>
          <a:p>
            <a:pPr>
              <a:buFont typeface="Arial"/>
              <a:buChar char="•"/>
            </a:pPr>
            <a:r>
              <a:rPr lang="es-AR" sz="2800" b="1" i="1" dirty="0">
                <a:solidFill>
                  <a:srgbClr val="000000"/>
                </a:solidFill>
                <a:latin typeface="Calibri"/>
              </a:rPr>
              <a:t>Algoritmo es una secuencia finita de pasos lógicos, cada uno de las cuales tiene un significado preciso y puede ejecutarse con una cantidad finita de esfuerzo en un tiempo finito.</a:t>
            </a:r>
          </a:p>
          <a:p>
            <a:pPr>
              <a:buFont typeface="Arial"/>
              <a:buChar char="•"/>
            </a:pPr>
            <a:endParaRPr lang="es-AR" sz="2800" b="1" i="1" dirty="0">
              <a:solidFill>
                <a:srgbClr val="000000"/>
              </a:solidFill>
              <a:latin typeface="Calibri"/>
            </a:endParaRPr>
          </a:p>
          <a:p>
            <a:pPr>
              <a:buFont typeface="Arial"/>
              <a:buChar char="•"/>
            </a:pPr>
            <a:r>
              <a:rPr lang="es-AR" sz="2800" b="1" i="1" dirty="0">
                <a:solidFill>
                  <a:srgbClr val="000000"/>
                </a:solidFill>
                <a:latin typeface="Calibri"/>
              </a:rPr>
              <a:t>Definici</a:t>
            </a:r>
            <a:r>
              <a:rPr lang="es-ES" sz="2800" b="1" i="1" dirty="0" err="1">
                <a:solidFill>
                  <a:srgbClr val="000000"/>
                </a:solidFill>
                <a:latin typeface="Calibri"/>
              </a:rPr>
              <a:t>ón</a:t>
            </a:r>
            <a:r>
              <a:rPr lang="es-ES" sz="2800" b="1" i="1" dirty="0">
                <a:solidFill>
                  <a:srgbClr val="000000"/>
                </a:solidFill>
                <a:latin typeface="Calibri"/>
              </a:rPr>
              <a:t> de Donald </a:t>
            </a:r>
            <a:r>
              <a:rPr lang="es-ES" sz="2800" b="1" i="1" dirty="0" err="1">
                <a:solidFill>
                  <a:srgbClr val="000000"/>
                </a:solidFill>
                <a:latin typeface="Calibri"/>
              </a:rPr>
              <a:t>Knuth</a:t>
            </a:r>
            <a:r>
              <a:rPr lang="es-ES" sz="2800" b="1" i="1" dirty="0">
                <a:solidFill>
                  <a:srgbClr val="000000"/>
                </a:solidFill>
              </a:rPr>
              <a:t>: </a:t>
            </a:r>
            <a:r>
              <a:rPr lang="es-ES" sz="2800" b="1" i="1" dirty="0">
                <a:solidFill>
                  <a:srgbClr val="000000"/>
                </a:solidFill>
                <a:hlinkClick r:id="rId2"/>
              </a:rPr>
              <a:t>http://www.informit.com/articles/article.aspx?p=2221792</a:t>
            </a:r>
            <a:endParaRPr lang="es-ES" sz="2800" b="1" i="1" dirty="0">
              <a:solidFill>
                <a:srgbClr val="000000"/>
              </a:solidFill>
            </a:endParaRPr>
          </a:p>
          <a:p>
            <a:pPr>
              <a:buFont typeface="Arial"/>
              <a:buChar char="•"/>
            </a:pP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EF4DC8B-A6B4-A948-806E-38108E1989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4168" y="2072280"/>
            <a:ext cx="283210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604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es-AR" sz="4400">
                <a:solidFill>
                  <a:srgbClr val="000000"/>
                </a:solidFill>
                <a:latin typeface="Calibri"/>
              </a:rPr>
              <a:t>Concepto de Algoritmo</a:t>
            </a:r>
            <a:endParaRPr/>
          </a:p>
        </p:txBody>
      </p:sp>
      <p:sp>
        <p:nvSpPr>
          <p:cNvPr id="84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buFont typeface="Arial"/>
              <a:buChar char="•"/>
            </a:pPr>
            <a:r>
              <a:rPr lang="es-AR" sz="3200" i="1" dirty="0">
                <a:solidFill>
                  <a:srgbClr val="000000"/>
                </a:solidFill>
                <a:latin typeface="Calibri"/>
              </a:rPr>
              <a:t> Algoritmo</a:t>
            </a:r>
            <a:r>
              <a:rPr lang="es-AR" sz="3200" dirty="0">
                <a:solidFill>
                  <a:srgbClr val="000000"/>
                </a:solidFill>
                <a:latin typeface="Calibri"/>
              </a:rPr>
              <a:t> no es lo mismo que </a:t>
            </a:r>
            <a:r>
              <a:rPr lang="es-AR" sz="3200" i="1" dirty="0">
                <a:solidFill>
                  <a:srgbClr val="000000"/>
                </a:solidFill>
                <a:latin typeface="Calibri"/>
              </a:rPr>
              <a:t>programa</a:t>
            </a:r>
            <a:endParaRPr dirty="0"/>
          </a:p>
          <a:p>
            <a:pPr>
              <a:buFont typeface="Arial"/>
              <a:buChar char="•"/>
            </a:pPr>
            <a:r>
              <a:rPr lang="es-AR" sz="3200" dirty="0">
                <a:solidFill>
                  <a:srgbClr val="000000"/>
                </a:solidFill>
                <a:latin typeface="Calibri"/>
              </a:rPr>
              <a:t> El Algoritmo es de “alto nivel”, en general la idea no es ejecutarlo, sino plasmar una forma de resolver un problema</a:t>
            </a:r>
            <a:endParaRPr dirty="0"/>
          </a:p>
          <a:p>
            <a:pPr>
              <a:buFont typeface="Arial"/>
              <a:buChar char="•"/>
            </a:pPr>
            <a:r>
              <a:rPr lang="es-AR" sz="3200" dirty="0">
                <a:solidFill>
                  <a:srgbClr val="000000"/>
                </a:solidFill>
                <a:latin typeface="Calibri"/>
              </a:rPr>
              <a:t> El Programa es de más “bajo nivel” (más cercano a la máquina) y se puede compilar, para ser ejecutado.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5871459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es-AR" sz="4400">
                <a:solidFill>
                  <a:srgbClr val="000000"/>
                </a:solidFill>
                <a:latin typeface="Calibri"/>
              </a:rPr>
              <a:t>Concepto de Algoritmo</a:t>
            </a:r>
            <a:endParaRPr/>
          </a:p>
        </p:txBody>
      </p:sp>
      <p:sp>
        <p:nvSpPr>
          <p:cNvPr id="86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buFont typeface="Arial"/>
              <a:buChar char="•"/>
            </a:pPr>
            <a:r>
              <a:rPr lang="es-AR" sz="3200" dirty="0">
                <a:solidFill>
                  <a:srgbClr val="000000"/>
                </a:solidFill>
                <a:latin typeface="Calibri"/>
              </a:rPr>
              <a:t>El algoritmo se expresa, generalmente, en “Pseudo-Código” (ver, por ejemplo: PSeInt*)</a:t>
            </a:r>
            <a:endParaRPr dirty="0"/>
          </a:p>
          <a:p>
            <a:pPr>
              <a:buFont typeface="Arial"/>
              <a:buChar char="•"/>
            </a:pPr>
            <a:r>
              <a:rPr lang="es-AR" sz="3200" dirty="0">
                <a:solidFill>
                  <a:srgbClr val="000000"/>
                </a:solidFill>
                <a:latin typeface="Calibri"/>
              </a:rPr>
              <a:t>Ejemplo:</a:t>
            </a:r>
          </a:p>
          <a:p>
            <a:pPr lvl="1"/>
            <a:r>
              <a:rPr lang="es-AR" dirty="0">
                <a:solidFill>
                  <a:srgbClr val="000000"/>
                </a:solidFill>
                <a:latin typeface="Calibri"/>
              </a:rPr>
              <a:t>Proceso ejemplo3</a:t>
            </a:r>
          </a:p>
          <a:p>
            <a:pPr lvl="1"/>
            <a:r>
              <a:rPr lang="es-AR" dirty="0">
                <a:solidFill>
                  <a:srgbClr val="000000"/>
                </a:solidFill>
                <a:latin typeface="Calibri"/>
              </a:rPr>
              <a:t>   Definir edad Como Entero;</a:t>
            </a:r>
          </a:p>
          <a:p>
            <a:pPr lvl="1"/>
            <a:r>
              <a:rPr lang="es-AR" dirty="0">
                <a:solidFill>
                  <a:srgbClr val="000000"/>
                </a:solidFill>
                <a:latin typeface="Calibri"/>
              </a:rPr>
              <a:t>   Edad &lt;- 23;</a:t>
            </a:r>
          </a:p>
          <a:p>
            <a:pPr lvl="1"/>
            <a:r>
              <a:rPr lang="es-AR" dirty="0">
                <a:solidFill>
                  <a:srgbClr val="000000"/>
                </a:solidFill>
                <a:latin typeface="Calibri"/>
              </a:rPr>
              <a:t>   Si edad &gt;= 18 Entonces</a:t>
            </a:r>
          </a:p>
          <a:p>
            <a:pPr lvl="1"/>
            <a:r>
              <a:rPr lang="es-AR" dirty="0">
                <a:solidFill>
                  <a:srgbClr val="000000"/>
                </a:solidFill>
                <a:latin typeface="Calibri"/>
              </a:rPr>
              <a:t>       Escribir “Mayor de Edad”;</a:t>
            </a:r>
          </a:p>
          <a:p>
            <a:pPr lvl="1"/>
            <a:r>
              <a:rPr lang="es-AR" dirty="0">
                <a:solidFill>
                  <a:srgbClr val="000000"/>
                </a:solidFill>
                <a:latin typeface="Calibri"/>
              </a:rPr>
              <a:t>   Sino</a:t>
            </a:r>
          </a:p>
          <a:p>
            <a:pPr lvl="1"/>
            <a:r>
              <a:rPr lang="es-AR" dirty="0">
                <a:solidFill>
                  <a:srgbClr val="000000"/>
                </a:solidFill>
                <a:latin typeface="Calibri"/>
              </a:rPr>
              <a:t>       Escribir “Menor de Edad”;</a:t>
            </a:r>
          </a:p>
          <a:p>
            <a:pPr lvl="1"/>
            <a:r>
              <a:rPr lang="es-AR" dirty="0">
                <a:solidFill>
                  <a:srgbClr val="000000"/>
                </a:solidFill>
                <a:latin typeface="Calibri"/>
              </a:rPr>
              <a:t>   FinSi</a:t>
            </a:r>
          </a:p>
          <a:p>
            <a:pPr lvl="1"/>
            <a:r>
              <a:rPr lang="es-AR" dirty="0">
                <a:solidFill>
                  <a:srgbClr val="000000"/>
                </a:solidFill>
                <a:latin typeface="Calibri"/>
              </a:rPr>
              <a:t>FinProceso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s-AR" sz="2000" dirty="0">
                <a:hlinkClick r:id="rId2"/>
              </a:rPr>
              <a:t>*</a:t>
            </a:r>
            <a:r>
              <a:rPr lang="es-AR" sz="2000" dirty="0">
                <a:solidFill>
                  <a:srgbClr val="000000"/>
                </a:solidFill>
                <a:hlinkClick r:id="rId2"/>
              </a:rPr>
              <a:t> http://pseint.sourceforge.net/</a:t>
            </a:r>
            <a:endParaRPr lang="es-AR" sz="2000" dirty="0">
              <a:solidFill>
                <a:srgbClr val="000000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s-AR" sz="3200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9342153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es-AR" sz="4400">
                <a:solidFill>
                  <a:srgbClr val="000000"/>
                </a:solidFill>
                <a:latin typeface="Calibri"/>
              </a:rPr>
              <a:t>Concepto de Algoritmo</a:t>
            </a:r>
            <a:endParaRPr/>
          </a:p>
        </p:txBody>
      </p:sp>
      <p:sp>
        <p:nvSpPr>
          <p:cNvPr id="88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buFont typeface="Arial"/>
              <a:buChar char="•"/>
            </a:pPr>
            <a:r>
              <a:rPr lang="es-AR" sz="3200">
                <a:solidFill>
                  <a:srgbClr val="000000"/>
                </a:solidFill>
                <a:latin typeface="Calibri"/>
              </a:rPr>
              <a:t>El mismo algoritmo, en un programa Java:</a:t>
            </a:r>
            <a:endParaRPr/>
          </a:p>
          <a:p>
            <a:endParaRPr/>
          </a:p>
          <a:p>
            <a:r>
              <a:rPr lang="es-AR" b="1">
                <a:solidFill>
                  <a:srgbClr val="000000"/>
                </a:solidFill>
                <a:latin typeface="Courier New"/>
              </a:rPr>
              <a:t>public class Ejemplo</a:t>
            </a:r>
            <a:endParaRPr/>
          </a:p>
          <a:p>
            <a:r>
              <a:rPr lang="es-AR" b="1">
                <a:solidFill>
                  <a:srgbClr val="000000"/>
                </a:solidFill>
                <a:latin typeface="Courier New"/>
              </a:rPr>
              <a:t>{</a:t>
            </a:r>
            <a:endParaRPr/>
          </a:p>
          <a:p>
            <a:r>
              <a:rPr lang="es-AR" b="1">
                <a:solidFill>
                  <a:srgbClr val="000000"/>
                </a:solidFill>
                <a:latin typeface="Courier New"/>
              </a:rPr>
              <a:t>    public void mayorEdad(int edad) {</a:t>
            </a:r>
            <a:endParaRPr/>
          </a:p>
          <a:p>
            <a:r>
              <a:rPr lang="es-AR" b="1">
                <a:solidFill>
                  <a:srgbClr val="000000"/>
                </a:solidFill>
                <a:latin typeface="Courier New"/>
              </a:rPr>
              <a:t>        if (edad &gt;= 18)</a:t>
            </a:r>
            <a:endParaRPr/>
          </a:p>
          <a:p>
            <a:r>
              <a:rPr lang="es-AR" b="1">
                <a:solidFill>
                  <a:srgbClr val="000000"/>
                </a:solidFill>
                <a:latin typeface="Courier New"/>
              </a:rPr>
              <a:t>            System.out.println("Es mayor de edad");</a:t>
            </a:r>
            <a:endParaRPr/>
          </a:p>
          <a:p>
            <a:r>
              <a:rPr lang="es-AR" b="1">
                <a:solidFill>
                  <a:srgbClr val="000000"/>
                </a:solidFill>
                <a:latin typeface="Courier New"/>
              </a:rPr>
              <a:t>        else </a:t>
            </a:r>
            <a:endParaRPr/>
          </a:p>
          <a:p>
            <a:r>
              <a:rPr lang="es-AR" b="1">
                <a:solidFill>
                  <a:srgbClr val="000000"/>
                </a:solidFill>
                <a:latin typeface="Courier New"/>
              </a:rPr>
              <a:t>            System.out.println("Es menor de edad");</a:t>
            </a:r>
            <a:endParaRPr/>
          </a:p>
          <a:p>
            <a:r>
              <a:rPr lang="es-AR" b="1">
                <a:solidFill>
                  <a:srgbClr val="000000"/>
                </a:solidFill>
                <a:latin typeface="Courier New"/>
              </a:rPr>
              <a:t>    }</a:t>
            </a:r>
            <a:endParaRPr/>
          </a:p>
          <a:p>
            <a:r>
              <a:rPr lang="es-AR" b="1">
                <a:solidFill>
                  <a:srgbClr val="000000"/>
                </a:solidFill>
                <a:latin typeface="Courier New"/>
              </a:rPr>
              <a:t>}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281801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es-AR" sz="4400">
                <a:solidFill>
                  <a:srgbClr val="000000"/>
                </a:solidFill>
                <a:latin typeface="Calibri"/>
              </a:rPr>
              <a:t>Concepto de Algoritmo</a:t>
            </a:r>
            <a:endParaRPr/>
          </a:p>
        </p:txBody>
      </p:sp>
      <p:sp>
        <p:nvSpPr>
          <p:cNvPr id="90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buFont typeface="Arial"/>
              <a:buChar char="•"/>
            </a:pPr>
            <a:r>
              <a:rPr lang="es-AR" sz="3200">
                <a:solidFill>
                  <a:srgbClr val="000000"/>
                </a:solidFill>
                <a:latin typeface="Calibri"/>
              </a:rPr>
              <a:t>Definición de Pseudo-Código: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s-AR" sz="2800">
                <a:solidFill>
                  <a:srgbClr val="000000"/>
                </a:solidFill>
                <a:latin typeface="Calibri"/>
              </a:rPr>
              <a:t>Un </a:t>
            </a:r>
            <a:r>
              <a:rPr lang="es-AR" sz="2800" b="1">
                <a:solidFill>
                  <a:srgbClr val="000000"/>
                </a:solidFill>
                <a:latin typeface="Calibri"/>
              </a:rPr>
              <a:t>Pseudo-código</a:t>
            </a:r>
            <a:r>
              <a:rPr lang="es-AR" sz="2800">
                <a:solidFill>
                  <a:srgbClr val="000000"/>
                </a:solidFill>
                <a:latin typeface="Calibri"/>
              </a:rPr>
              <a:t> (falso lenguaje), es una serie de normas </a:t>
            </a:r>
            <a:r>
              <a:rPr lang="es-AR" sz="2800" b="1" i="1">
                <a:solidFill>
                  <a:srgbClr val="000000"/>
                </a:solidFill>
                <a:latin typeface="Calibri"/>
              </a:rPr>
              <a:t>léxicas</a:t>
            </a:r>
            <a:r>
              <a:rPr lang="es-AR" sz="2800">
                <a:solidFill>
                  <a:srgbClr val="000000"/>
                </a:solidFill>
                <a:latin typeface="Calibri"/>
              </a:rPr>
              <a:t> y </a:t>
            </a:r>
            <a:r>
              <a:rPr lang="es-AR" sz="2800" b="1" i="1">
                <a:solidFill>
                  <a:srgbClr val="000000"/>
                </a:solidFill>
                <a:latin typeface="Calibri"/>
              </a:rPr>
              <a:t>gramaticales</a:t>
            </a:r>
            <a:r>
              <a:rPr lang="es-AR" sz="2800">
                <a:solidFill>
                  <a:srgbClr val="000000"/>
                </a:solidFill>
                <a:latin typeface="Calibri"/>
              </a:rPr>
              <a:t> parecidas a la mayoría de los lenguajes de programación, pero sin llegar a la rigidez de </a:t>
            </a:r>
            <a:r>
              <a:rPr lang="es-AR" sz="2800" b="1" i="1">
                <a:solidFill>
                  <a:srgbClr val="000000"/>
                </a:solidFill>
                <a:latin typeface="Calibri"/>
              </a:rPr>
              <a:t>sintaxis</a:t>
            </a:r>
            <a:r>
              <a:rPr lang="es-AR" sz="2800">
                <a:solidFill>
                  <a:srgbClr val="000000"/>
                </a:solidFill>
                <a:latin typeface="Calibri"/>
              </a:rPr>
              <a:t> de estos ni a la fluidez del lenguaje coloquial. Esto permite codificar un programa con mayor agilidad que en cualquier lenguaje de programación, con la misma validez </a:t>
            </a:r>
            <a:r>
              <a:rPr lang="es-AR" sz="2800" b="1" i="1">
                <a:solidFill>
                  <a:srgbClr val="000000"/>
                </a:solidFill>
                <a:latin typeface="Calibri"/>
              </a:rPr>
              <a:t>semántica.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9096024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E4243A3390CC842A5629756A08C41F2" ma:contentTypeVersion="1" ma:contentTypeDescription="Crear nuevo documento." ma:contentTypeScope="" ma:versionID="1d9e588db7cfa05a705b827e657922c7">
  <xsd:schema xmlns:xsd="http://www.w3.org/2001/XMLSchema" xmlns:p="http://schemas.microsoft.com/office/2006/metadata/properties" xmlns:ns1="http://schemas.microsoft.com/sharepoint/v3" targetNamespace="http://schemas.microsoft.com/office/2006/metadata/properties" ma:root="true" ma:fieldsID="0b85dce115edaa5d1911cb96bd2a3993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http://schemas.microsoft.com/sharepoint/v3" elementFormDefault="qualified">
    <xsd:import namespace="http://schemas.microsoft.com/office/2006/documentManagement/types"/>
    <xsd:element name="PublishingStartDate" ma:index="8" nillable="true" ma:displayName="Fecha de inicio programada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Fecha de finalización programada" ma:description="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 ma:readOnly="true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7CED1B15-25E9-4E76-8367-5ECB9BF0687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C7112CA-287F-47FB-936D-78F8CA292B83}">
  <ds:schemaRefs>
    <ds:schemaRef ds:uri="http://schemas.microsoft.com/office/2006/documentManagement/types"/>
    <ds:schemaRef ds:uri="http://purl.org/dc/elements/1.1/"/>
    <ds:schemaRef ds:uri="http://purl.org/dc/terms/"/>
    <ds:schemaRef ds:uri="http://purl.org/dc/dcmitype/"/>
    <ds:schemaRef ds:uri="http://www.w3.org/XML/1998/namespace"/>
    <ds:schemaRef ds:uri="http://schemas.microsoft.com/office/2006/metadata/properties"/>
    <ds:schemaRef ds:uri="http://schemas.microsoft.com/sharepoint/v3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AA30F398-86E0-415F-82DD-ACA38F7D16F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1758</TotalTime>
  <Words>1057</Words>
  <Application>Microsoft Office PowerPoint</Application>
  <PresentationFormat>On-screen Show (4:3)</PresentationFormat>
  <Paragraphs>209</Paragraphs>
  <Slides>31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Courier</vt:lpstr>
      <vt:lpstr>Courier New</vt:lpstr>
      <vt:lpstr>Tema de Office</vt:lpstr>
      <vt:lpstr>Algoritmos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Cómo expresar un algoritmo?</vt:lpstr>
      <vt:lpstr>Diagrama de flujo</vt:lpstr>
      <vt:lpstr>En PseudoCódigo</vt:lpstr>
      <vt:lpstr>En Diagrama de Nassi Schneidermann</vt:lpstr>
      <vt:lpstr>Concurso</vt:lpstr>
      <vt:lpstr>Voluntaria 1</vt:lpstr>
      <vt:lpstr>Voluntario 2</vt:lpstr>
      <vt:lpstr>Esta semana: decisiones</vt:lpstr>
      <vt:lpstr>Decisiones</vt:lpstr>
      <vt:lpstr>Decisiones</vt:lpstr>
      <vt:lpstr>Decisiones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</dc:title>
  <dc:creator>Paulina</dc:creator>
  <cp:lastModifiedBy>Edwin Duque</cp:lastModifiedBy>
  <cp:revision>40</cp:revision>
  <dcterms:created xsi:type="dcterms:W3CDTF">2009-06-07T20:30:46Z</dcterms:created>
  <dcterms:modified xsi:type="dcterms:W3CDTF">2018-07-26T01:53:40Z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0x0101001E4243A3390CC842A5629756A08C41F2</vt:lpwstr>
  </property>
</Properties>
</file>