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5" r:id="rId2"/>
    <p:sldId id="267" r:id="rId3"/>
    <p:sldId id="382" r:id="rId4"/>
    <p:sldId id="351" r:id="rId5"/>
    <p:sldId id="352" r:id="rId6"/>
    <p:sldId id="353" r:id="rId7"/>
    <p:sldId id="355" r:id="rId8"/>
    <p:sldId id="379" r:id="rId9"/>
    <p:sldId id="378" r:id="rId10"/>
    <p:sldId id="357" r:id="rId11"/>
    <p:sldId id="380" r:id="rId12"/>
    <p:sldId id="381" r:id="rId13"/>
    <p:sldId id="358" r:id="rId14"/>
    <p:sldId id="359" r:id="rId15"/>
    <p:sldId id="361" r:id="rId16"/>
    <p:sldId id="360" r:id="rId17"/>
    <p:sldId id="364" r:id="rId18"/>
    <p:sldId id="365" r:id="rId19"/>
    <p:sldId id="366" r:id="rId20"/>
    <p:sldId id="368" r:id="rId21"/>
    <p:sldId id="369" r:id="rId22"/>
    <p:sldId id="374" r:id="rId23"/>
    <p:sldId id="304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86717" autoAdjust="0"/>
  </p:normalViewPr>
  <p:slideViewPr>
    <p:cSldViewPr>
      <p:cViewPr varScale="1">
        <p:scale>
          <a:sx n="53" d="100"/>
          <a:sy n="53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tutorial/2d/index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tutorial/2d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4ADF8-F0EF-4CFC-8827-FB97FE65CE89}" type="doc">
      <dgm:prSet loTypeId="urn:microsoft.com/office/officeart/2005/8/layout/vList2" loCatId="list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614B6CA9-E7CE-4A69-83B9-185B968D1BD5}">
      <dgm:prSet/>
      <dgm:spPr/>
      <dgm:t>
        <a:bodyPr/>
        <a:lstStyle/>
        <a:p>
          <a:r>
            <a:rPr lang="es-ES"/>
            <a:t>Gráficas de Java 2D: </a:t>
          </a:r>
          <a:r>
            <a:rPr lang="es-ES">
              <a:hlinkClick xmlns:r="http://schemas.openxmlformats.org/officeDocument/2006/relationships" r:id="rId1"/>
            </a:rPr>
            <a:t>https://docs.oracle.com/javase/tutorial/2d/index.html</a:t>
          </a:r>
          <a:endParaRPr lang="en-US"/>
        </a:p>
      </dgm:t>
    </dgm:pt>
    <dgm:pt modelId="{3239BB74-8D50-46D1-ABE0-DFCCA86A2189}" type="parTrans" cxnId="{A9B4C6A6-A3E3-48EF-B75A-A2FFD3F4D818}">
      <dgm:prSet/>
      <dgm:spPr/>
      <dgm:t>
        <a:bodyPr/>
        <a:lstStyle/>
        <a:p>
          <a:endParaRPr lang="en-US"/>
        </a:p>
      </dgm:t>
    </dgm:pt>
    <dgm:pt modelId="{2825B4EF-1343-47A8-B072-57943AE8C1FA}" type="sibTrans" cxnId="{A9B4C6A6-A3E3-48EF-B75A-A2FFD3F4D818}">
      <dgm:prSet/>
      <dgm:spPr/>
      <dgm:t>
        <a:bodyPr/>
        <a:lstStyle/>
        <a:p>
          <a:endParaRPr lang="en-US"/>
        </a:p>
      </dgm:t>
    </dgm:pt>
    <dgm:pt modelId="{0CEF16A3-5ECB-457B-9DB9-51D55310DE58}">
      <dgm:prSet/>
      <dgm:spPr/>
      <dgm:t>
        <a:bodyPr/>
        <a:lstStyle/>
        <a:p>
          <a:r>
            <a:rPr lang="es-ES"/>
            <a:t>Texto: Roberts, Eric. The Art &amp; Science of Java. Pearson. 2008.</a:t>
          </a:r>
          <a:endParaRPr lang="en-US"/>
        </a:p>
      </dgm:t>
    </dgm:pt>
    <dgm:pt modelId="{8B3924B6-3ABB-47EB-8E03-0878C020709B}" type="parTrans" cxnId="{3E891D77-3F81-41C9-AB53-94E7FBC57D57}">
      <dgm:prSet/>
      <dgm:spPr/>
      <dgm:t>
        <a:bodyPr/>
        <a:lstStyle/>
        <a:p>
          <a:endParaRPr lang="en-US"/>
        </a:p>
      </dgm:t>
    </dgm:pt>
    <dgm:pt modelId="{5E9F7523-911D-415D-9F70-661B2F999606}" type="sibTrans" cxnId="{3E891D77-3F81-41C9-AB53-94E7FBC57D57}">
      <dgm:prSet/>
      <dgm:spPr/>
      <dgm:t>
        <a:bodyPr/>
        <a:lstStyle/>
        <a:p>
          <a:endParaRPr lang="en-US"/>
        </a:p>
      </dgm:t>
    </dgm:pt>
    <dgm:pt modelId="{BF73C368-D950-4086-9E39-9BD9818EAFA1}">
      <dgm:prSet/>
      <dgm:spPr/>
      <dgm:t>
        <a:bodyPr/>
        <a:lstStyle/>
        <a:p>
          <a:r>
            <a:rPr lang="es-ES"/>
            <a:t>R&amp;S: Supplement 3G - Graphics</a:t>
          </a:r>
          <a:endParaRPr lang="en-US"/>
        </a:p>
      </dgm:t>
    </dgm:pt>
    <dgm:pt modelId="{4E4A2E50-F26A-4C16-8F95-7CE1A79AB9D0}" type="parTrans" cxnId="{734D9FFA-12B3-40A9-8E7C-39470B572ECD}">
      <dgm:prSet/>
      <dgm:spPr/>
      <dgm:t>
        <a:bodyPr/>
        <a:lstStyle/>
        <a:p>
          <a:endParaRPr lang="en-US"/>
        </a:p>
      </dgm:t>
    </dgm:pt>
    <dgm:pt modelId="{B8EA763D-C7CD-4509-A8D9-25E39F903301}" type="sibTrans" cxnId="{734D9FFA-12B3-40A9-8E7C-39470B572ECD}">
      <dgm:prSet/>
      <dgm:spPr/>
      <dgm:t>
        <a:bodyPr/>
        <a:lstStyle/>
        <a:p>
          <a:endParaRPr lang="en-US"/>
        </a:p>
      </dgm:t>
    </dgm:pt>
    <dgm:pt modelId="{82EFDB71-0F48-D446-B05C-776F7F15037A}" type="pres">
      <dgm:prSet presAssocID="{2564ADF8-F0EF-4CFC-8827-FB97FE65CE89}" presName="linear" presStyleCnt="0">
        <dgm:presLayoutVars>
          <dgm:animLvl val="lvl"/>
          <dgm:resizeHandles val="exact"/>
        </dgm:presLayoutVars>
      </dgm:prSet>
      <dgm:spPr/>
    </dgm:pt>
    <dgm:pt modelId="{82C4E6CD-B12A-FB4B-804A-520F16C1375F}" type="pres">
      <dgm:prSet presAssocID="{614B6CA9-E7CE-4A69-83B9-185B968D1B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40A21-4D42-3F46-A0C0-868915C78F0B}" type="pres">
      <dgm:prSet presAssocID="{2825B4EF-1343-47A8-B072-57943AE8C1FA}" presName="spacer" presStyleCnt="0"/>
      <dgm:spPr/>
    </dgm:pt>
    <dgm:pt modelId="{CAE8CD7C-764C-304B-A4E6-5431CF414989}" type="pres">
      <dgm:prSet presAssocID="{0CEF16A3-5ECB-457B-9DB9-51D55310DE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FE9FCE-E4FC-544F-8A41-7DB96C6D858A}" type="pres">
      <dgm:prSet presAssocID="{5E9F7523-911D-415D-9F70-661B2F999606}" presName="spacer" presStyleCnt="0"/>
      <dgm:spPr/>
    </dgm:pt>
    <dgm:pt modelId="{8C23AA95-00F9-0640-B6B8-BB965553E5C6}" type="pres">
      <dgm:prSet presAssocID="{BF73C368-D950-4086-9E39-9BD9818EAF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36CB29-9495-8A49-9985-003E7FD9DB45}" type="presOf" srcId="{BF73C368-D950-4086-9E39-9BD9818EAFA1}" destId="{8C23AA95-00F9-0640-B6B8-BB965553E5C6}" srcOrd="0" destOrd="0" presId="urn:microsoft.com/office/officeart/2005/8/layout/vList2"/>
    <dgm:cxn modelId="{25891035-9F94-FD4F-9316-508490C035A0}" type="presOf" srcId="{2564ADF8-F0EF-4CFC-8827-FB97FE65CE89}" destId="{82EFDB71-0F48-D446-B05C-776F7F15037A}" srcOrd="0" destOrd="0" presId="urn:microsoft.com/office/officeart/2005/8/layout/vList2"/>
    <dgm:cxn modelId="{A597333D-B499-4E41-837C-D65ADB1D16EF}" type="presOf" srcId="{614B6CA9-E7CE-4A69-83B9-185B968D1BD5}" destId="{82C4E6CD-B12A-FB4B-804A-520F16C1375F}" srcOrd="0" destOrd="0" presId="urn:microsoft.com/office/officeart/2005/8/layout/vList2"/>
    <dgm:cxn modelId="{E7A5E073-DEDD-134D-A839-A77FEFF35A32}" type="presOf" srcId="{0CEF16A3-5ECB-457B-9DB9-51D55310DE58}" destId="{CAE8CD7C-764C-304B-A4E6-5431CF414989}" srcOrd="0" destOrd="0" presId="urn:microsoft.com/office/officeart/2005/8/layout/vList2"/>
    <dgm:cxn modelId="{3E891D77-3F81-41C9-AB53-94E7FBC57D57}" srcId="{2564ADF8-F0EF-4CFC-8827-FB97FE65CE89}" destId="{0CEF16A3-5ECB-457B-9DB9-51D55310DE58}" srcOrd="1" destOrd="0" parTransId="{8B3924B6-3ABB-47EB-8E03-0878C020709B}" sibTransId="{5E9F7523-911D-415D-9F70-661B2F999606}"/>
    <dgm:cxn modelId="{A9B4C6A6-A3E3-48EF-B75A-A2FFD3F4D818}" srcId="{2564ADF8-F0EF-4CFC-8827-FB97FE65CE89}" destId="{614B6CA9-E7CE-4A69-83B9-185B968D1BD5}" srcOrd="0" destOrd="0" parTransId="{3239BB74-8D50-46D1-ABE0-DFCCA86A2189}" sibTransId="{2825B4EF-1343-47A8-B072-57943AE8C1FA}"/>
    <dgm:cxn modelId="{734D9FFA-12B3-40A9-8E7C-39470B572ECD}" srcId="{2564ADF8-F0EF-4CFC-8827-FB97FE65CE89}" destId="{BF73C368-D950-4086-9E39-9BD9818EAFA1}" srcOrd="2" destOrd="0" parTransId="{4E4A2E50-F26A-4C16-8F95-7CE1A79AB9D0}" sibTransId="{B8EA763D-C7CD-4509-A8D9-25E39F903301}"/>
    <dgm:cxn modelId="{54E6EA50-A1DA-3346-A7F0-2AF679B45F6B}" type="presParOf" srcId="{82EFDB71-0F48-D446-B05C-776F7F15037A}" destId="{82C4E6CD-B12A-FB4B-804A-520F16C1375F}" srcOrd="0" destOrd="0" presId="urn:microsoft.com/office/officeart/2005/8/layout/vList2"/>
    <dgm:cxn modelId="{BAC630DB-3A5D-B649-907C-EA2082E6BB24}" type="presParOf" srcId="{82EFDB71-0F48-D446-B05C-776F7F15037A}" destId="{4D640A21-4D42-3F46-A0C0-868915C78F0B}" srcOrd="1" destOrd="0" presId="urn:microsoft.com/office/officeart/2005/8/layout/vList2"/>
    <dgm:cxn modelId="{D5FE93AE-F03B-1F42-8119-CF1C23E81E4A}" type="presParOf" srcId="{82EFDB71-0F48-D446-B05C-776F7F15037A}" destId="{CAE8CD7C-764C-304B-A4E6-5431CF414989}" srcOrd="2" destOrd="0" presId="urn:microsoft.com/office/officeart/2005/8/layout/vList2"/>
    <dgm:cxn modelId="{B230AD7E-BAD3-EB47-91D0-3466809FCD53}" type="presParOf" srcId="{82EFDB71-0F48-D446-B05C-776F7F15037A}" destId="{CAFE9FCE-E4FC-544F-8A41-7DB96C6D858A}" srcOrd="3" destOrd="0" presId="urn:microsoft.com/office/officeart/2005/8/layout/vList2"/>
    <dgm:cxn modelId="{A9237725-021D-094A-A1AF-835CDCA21F81}" type="presParOf" srcId="{82EFDB71-0F48-D446-B05C-776F7F15037A}" destId="{8C23AA95-00F9-0640-B6B8-BB965553E5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E6CD-B12A-FB4B-804A-520F16C1375F}">
      <dsp:nvSpPr>
        <dsp:cNvPr id="0" name=""/>
        <dsp:cNvSpPr/>
      </dsp:nvSpPr>
      <dsp:spPr>
        <a:xfrm>
          <a:off x="0" y="1785262"/>
          <a:ext cx="4701779" cy="6364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Gráficas de Java 2D: </a:t>
          </a:r>
          <a:r>
            <a:rPr lang="es-ES" sz="1600" kern="1200">
              <a:hlinkClick xmlns:r="http://schemas.openxmlformats.org/officeDocument/2006/relationships" r:id="rId1"/>
            </a:rPr>
            <a:t>https://docs.oracle.com/javase/tutorial/2d/index.html</a:t>
          </a:r>
          <a:endParaRPr lang="en-US" sz="1600" kern="1200"/>
        </a:p>
      </dsp:txBody>
      <dsp:txXfrm>
        <a:off x="31070" y="1816332"/>
        <a:ext cx="4639639" cy="574340"/>
      </dsp:txXfrm>
    </dsp:sp>
    <dsp:sp modelId="{CAE8CD7C-764C-304B-A4E6-5431CF414989}">
      <dsp:nvSpPr>
        <dsp:cNvPr id="0" name=""/>
        <dsp:cNvSpPr/>
      </dsp:nvSpPr>
      <dsp:spPr>
        <a:xfrm>
          <a:off x="0" y="2467822"/>
          <a:ext cx="4701779" cy="6364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94115"/>
                <a:satOff val="5189"/>
                <a:lumOff val="3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Texto: Roberts, Eric. The Art &amp; Science of Java. Pearson. 2008.</a:t>
          </a:r>
          <a:endParaRPr lang="en-US" sz="1600" kern="1200"/>
        </a:p>
      </dsp:txBody>
      <dsp:txXfrm>
        <a:off x="31070" y="2498892"/>
        <a:ext cx="4639639" cy="574340"/>
      </dsp:txXfrm>
    </dsp:sp>
    <dsp:sp modelId="{8C23AA95-00F9-0640-B6B8-BB965553E5C6}">
      <dsp:nvSpPr>
        <dsp:cNvPr id="0" name=""/>
        <dsp:cNvSpPr/>
      </dsp:nvSpPr>
      <dsp:spPr>
        <a:xfrm>
          <a:off x="0" y="3150382"/>
          <a:ext cx="4701779" cy="6364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94115"/>
                <a:satOff val="5189"/>
                <a:lumOff val="3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R&amp;S: Supplement 3G - Graphics</a:t>
          </a:r>
          <a:endParaRPr lang="en-US" sz="1600" kern="1200"/>
        </a:p>
      </dsp:txBody>
      <dsp:txXfrm>
        <a:off x="31070" y="3181452"/>
        <a:ext cx="4639639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D9C7-1FAF-D94A-A8FB-05209CE203F2}" type="datetimeFigureOut">
              <a:rPr lang="es-ES" smtClean="0"/>
              <a:t>14/3/18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BFD8-33DD-1548-9231-E981B3CBAA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2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2DD8-A858-41B0-8D32-CC6CE1C3291E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J5872yDE3UK6VDZv1" TargetMode="External"/><Relationship Id="rId2" Type="http://schemas.openxmlformats.org/officeDocument/2006/relationships/hyperlink" Target="https://goo.gl/forms/EqDKLpayYZ28Oz4K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rmAutofit/>
          </a:bodyPr>
          <a:lstStyle/>
          <a:p>
            <a:r>
              <a:rPr lang="es-CO" b="1" dirty="0"/>
              <a:t>Gráficas 2D </a:t>
            </a:r>
            <a:br>
              <a:rPr lang="es-ES" b="1" dirty="0">
                <a:solidFill>
                  <a:srgbClr val="0000FF"/>
                </a:solidFill>
              </a:rPr>
            </a:br>
            <a:endParaRPr lang="es-AR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458200" cy="1872208"/>
          </a:xfrm>
        </p:spPr>
        <p:txBody>
          <a:bodyPr>
            <a:normAutofit fontScale="92500" lnSpcReduction="20000"/>
          </a:bodyPr>
          <a:lstStyle/>
          <a:p>
            <a:endParaRPr lang="es-ES_tradnl" sz="2800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/>
              <a:t>FUNDAMENTOS DE PROGRAMACIÓN</a:t>
            </a:r>
          </a:p>
          <a:p>
            <a:r>
              <a:rPr lang="es-ES_tradnl" dirty="0"/>
              <a:t>Departamento de Informática y Sistemas</a:t>
            </a:r>
          </a:p>
          <a:p>
            <a:r>
              <a:rPr lang="es-ES_tradnl" dirty="0"/>
              <a:t>Universidad EAFIT</a:t>
            </a:r>
          </a:p>
          <a:p>
            <a:r>
              <a:rPr lang="es-ES_tradnl" dirty="0"/>
              <a:t>2018-1</a:t>
            </a:r>
          </a:p>
        </p:txBody>
      </p:sp>
    </p:spTree>
    <p:extLst>
      <p:ext uri="{BB962C8B-B14F-4D97-AF65-F5344CB8AC3E}">
        <p14:creationId xmlns:p14="http://schemas.microsoft.com/office/powerpoint/2010/main" val="3417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243408"/>
            <a:ext cx="7886700" cy="1325563"/>
          </a:xfrm>
        </p:spPr>
        <p:txBody>
          <a:bodyPr/>
          <a:lstStyle/>
          <a:p>
            <a:r>
              <a:rPr lang="es-ES" dirty="0"/>
              <a:t>Gráficas 2D: Puntos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5675" b="-5675"/>
          <a:stretch>
            <a:fillRect/>
          </a:stretch>
        </p:blipFill>
        <p:spPr>
          <a:xfrm>
            <a:off x="2123728" y="2852936"/>
            <a:ext cx="5111133" cy="2819971"/>
          </a:xfrm>
        </p:spPr>
      </p:pic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628650" y="1052736"/>
            <a:ext cx="7886700" cy="1440160"/>
          </a:xfrm>
        </p:spPr>
        <p:txBody>
          <a:bodyPr>
            <a:normAutofit/>
          </a:bodyPr>
          <a:lstStyle/>
          <a:p>
            <a:r>
              <a:rPr lang="es-ES" dirty="0"/>
              <a:t>Importar las </a:t>
            </a:r>
            <a:r>
              <a:rPr lang="es-ES" dirty="0">
                <a:solidFill>
                  <a:srgbClr val="FF0000"/>
                </a:solidFill>
              </a:rPr>
              <a:t>librerías adecuadas </a:t>
            </a:r>
            <a:r>
              <a:rPr lang="es-ES" dirty="0"/>
              <a:t>(notar que cambian en cada uno de los programas que veremos, dependiendo de lo que el programa hace)</a:t>
            </a:r>
          </a:p>
        </p:txBody>
      </p:sp>
    </p:spTree>
    <p:extLst>
      <p:ext uri="{BB962C8B-B14F-4D97-AF65-F5344CB8AC3E}">
        <p14:creationId xmlns:p14="http://schemas.microsoft.com/office/powerpoint/2010/main" val="66496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Puntos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-24147" r="-24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534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Puntos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95263"/>
          </a:xfrm>
        </p:spPr>
        <p:txBody>
          <a:bodyPr/>
          <a:lstStyle/>
          <a:p>
            <a:r>
              <a:rPr lang="es-ES" dirty="0"/>
              <a:t>Dibujar los “puntos”: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057400"/>
            <a:ext cx="5410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Líneas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60848"/>
            <a:ext cx="4549502" cy="36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7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Líneas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628650" y="1556792"/>
            <a:ext cx="7886700" cy="5952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13854"/>
            <a:ext cx="6978051" cy="286484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395536" y="436510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67544" y="35010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0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Rectángulos y óvalos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349500"/>
            <a:ext cx="2273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1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243408"/>
            <a:ext cx="7886700" cy="1325563"/>
          </a:xfrm>
        </p:spPr>
        <p:txBody>
          <a:bodyPr/>
          <a:lstStyle/>
          <a:p>
            <a:r>
              <a:rPr lang="es-ES" dirty="0"/>
              <a:t>Gráficas 2D: Rectángulos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667271"/>
          </a:xfrm>
        </p:spPr>
        <p:txBody>
          <a:bodyPr/>
          <a:lstStyle/>
          <a:p>
            <a:r>
              <a:rPr lang="es-ES" dirty="0"/>
              <a:t>Dibujar los </a:t>
            </a:r>
            <a:r>
              <a:rPr lang="es-ES" dirty="0">
                <a:solidFill>
                  <a:srgbClr val="FF0000"/>
                </a:solidFill>
              </a:rPr>
              <a:t>rectángulos</a:t>
            </a:r>
            <a:r>
              <a:rPr lang="es-ES" dirty="0"/>
              <a:t>: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28650" y="3284984"/>
            <a:ext cx="467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28650" y="4293096"/>
            <a:ext cx="467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165350"/>
            <a:ext cx="6794500" cy="252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025650"/>
            <a:ext cx="6794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Eventos del Mouse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95263"/>
          </a:xfrm>
        </p:spPr>
        <p:txBody>
          <a:bodyPr/>
          <a:lstStyle/>
          <a:p>
            <a:r>
              <a:rPr lang="es-ES" dirty="0"/>
              <a:t>Ver ejemplo funcionando (clase </a:t>
            </a:r>
            <a:r>
              <a:rPr lang="es-ES" dirty="0" err="1">
                <a:latin typeface="Courier"/>
                <a:cs typeface="Courier"/>
              </a:rPr>
              <a:t>EventoMouse</a:t>
            </a:r>
            <a:r>
              <a:rPr lang="es-ES" dirty="0"/>
              <a:t>):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96952"/>
            <a:ext cx="3225800" cy="261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1EFCF-9F86-B346-8E1D-93F13E0B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54" y="4273958"/>
            <a:ext cx="1267396" cy="13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dirty="0"/>
              <a:t>Gráficas 2D: Eventos del Mouse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r>
              <a:rPr lang="es-ES"/>
              <a:t>Modelo del “</a:t>
            </a:r>
            <a:r>
              <a:rPr lang="es-ES" i="1">
                <a:solidFill>
                  <a:srgbClr val="FF0000"/>
                </a:solidFill>
              </a:rPr>
              <a:t>listener</a:t>
            </a:r>
            <a:r>
              <a:rPr lang="es-ES"/>
              <a:t>”:</a:t>
            </a:r>
          </a:p>
          <a:p>
            <a:pPr lvl="1"/>
            <a:r>
              <a:rPr lang="es-ES"/>
              <a:t>(i) Quien escucha (el Jpanel) se agrega como un “listener” (ante el “runtime” de Java).</a:t>
            </a:r>
          </a:p>
          <a:p>
            <a:pPr lvl="1"/>
            <a:r>
              <a:rPr lang="es-ES"/>
              <a:t>(ii) Quien anuncia que implementa la clase “&lt;</a:t>
            </a:r>
            <a:r>
              <a:rPr lang="es-ES" i="1"/>
              <a:t>algo</a:t>
            </a:r>
            <a:r>
              <a:rPr lang="es-ES"/>
              <a:t>&gt;</a:t>
            </a:r>
            <a:r>
              <a:rPr lang="is-IS"/>
              <a:t>Listener” (</a:t>
            </a:r>
            <a:r>
              <a:rPr lang="is-IS" i="1"/>
              <a:t>algo</a:t>
            </a:r>
            <a:r>
              <a:rPr lang="is-IS"/>
              <a:t> puede ser </a:t>
            </a:r>
            <a:r>
              <a:rPr lang="is-IS" i="1"/>
              <a:t>Mouse</a:t>
            </a:r>
            <a:r>
              <a:rPr lang="is-IS"/>
              <a:t> o </a:t>
            </a:r>
            <a:r>
              <a:rPr lang="is-IS" i="1"/>
              <a:t>MouseMotion</a:t>
            </a:r>
            <a:r>
              <a:rPr lang="is-IS"/>
              <a:t> o </a:t>
            </a:r>
            <a:r>
              <a:rPr lang="is-IS" i="1"/>
              <a:t>Key</a:t>
            </a:r>
            <a:r>
              <a:rPr lang="is-IS"/>
              <a:t>) (</a:t>
            </a:r>
            <a:r>
              <a:rPr lang="is-IS" b="1"/>
              <a:t>INTERFACES</a:t>
            </a:r>
            <a:r>
              <a:rPr lang="is-IS"/>
              <a:t>)</a:t>
            </a:r>
          </a:p>
          <a:p>
            <a:pPr lvl="1"/>
            <a:r>
              <a:rPr lang="is-IS"/>
              <a:t>(iii) Quien escucha debe implementar los métodos que obliga la interfaz del punto (ii)</a:t>
            </a:r>
          </a:p>
          <a:p>
            <a:pPr lvl="1"/>
            <a:r>
              <a:rPr lang="is-IS"/>
              <a:t>(iv) Quiene escucha se “duerme” hasta que Java invoque uno de los métodos que responden a un evento del usuario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10404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43550" cy="1325563"/>
          </a:xfrm>
        </p:spPr>
        <p:txBody>
          <a:bodyPr/>
          <a:lstStyle/>
          <a:p>
            <a:r>
              <a:rPr lang="es-ES" dirty="0"/>
              <a:t>Gráficas 2D: Eventos del Mouse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forma de programar se llama Programación por</a:t>
            </a:r>
            <a:r>
              <a:rPr lang="es-ES" baseline="0" dirty="0"/>
              <a:t> Eventos (o </a:t>
            </a:r>
            <a:r>
              <a:rPr lang="es-ES" i="1" baseline="0" dirty="0" err="1"/>
              <a:t>Event</a:t>
            </a:r>
            <a:r>
              <a:rPr lang="es-ES" i="1" baseline="0" dirty="0"/>
              <a:t> </a:t>
            </a:r>
            <a:r>
              <a:rPr lang="es-ES" i="1" baseline="0" dirty="0" err="1"/>
              <a:t>Driven</a:t>
            </a:r>
            <a:r>
              <a:rPr lang="es-ES" i="1" baseline="0" dirty="0"/>
              <a:t> </a:t>
            </a:r>
            <a:r>
              <a:rPr lang="es-ES" i="1" baseline="0" dirty="0" err="1"/>
              <a:t>Programming</a:t>
            </a:r>
            <a:r>
              <a:rPr lang="es-ES" baseline="0" dirty="0"/>
              <a:t>).</a:t>
            </a:r>
          </a:p>
          <a:p>
            <a:endParaRPr lang="es-ES" dirty="0"/>
          </a:p>
          <a:p>
            <a:r>
              <a:rPr lang="es-ES" baseline="0" dirty="0"/>
              <a:t>(i) El programa define cómo se va a responder a los eventos (acciones del usuario, mensajes que llegan por la red, …)</a:t>
            </a:r>
          </a:p>
          <a:p>
            <a:r>
              <a:rPr lang="es-ES" dirty="0"/>
              <a:t>(ii) El programa “se duerme”.</a:t>
            </a:r>
          </a:p>
          <a:p>
            <a:r>
              <a:rPr lang="es-ES" baseline="0" dirty="0"/>
              <a:t>(iii) El JRE despierta al programa cuando llega un evento para que sea atendido.</a:t>
            </a:r>
          </a:p>
          <a:p>
            <a:endParaRPr lang="es-ES" baseline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B8D8C-2DD5-2F43-9529-C0483D33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556995"/>
            <a:ext cx="2068364" cy="9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Gráficas en 2D</a:t>
            </a:r>
          </a:p>
          <a:p>
            <a:pPr lvl="1"/>
            <a:r>
              <a:rPr lang="es-ES" dirty="0"/>
              <a:t>Líneas</a:t>
            </a:r>
          </a:p>
          <a:p>
            <a:pPr lvl="1"/>
            <a:r>
              <a:rPr lang="es-ES" dirty="0"/>
              <a:t>Rectángulos</a:t>
            </a:r>
          </a:p>
          <a:p>
            <a:pPr lvl="1"/>
            <a:r>
              <a:rPr lang="es-ES" dirty="0"/>
              <a:t>Óvalos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Programación </a:t>
            </a:r>
            <a:r>
              <a:rPr lang="es-ES" b="1" dirty="0"/>
              <a:t>Orientada a Eventos </a:t>
            </a:r>
            <a:r>
              <a:rPr lang="es-ES" dirty="0"/>
              <a:t>(visitaremos este tema cuando retomemos objetos):</a:t>
            </a:r>
          </a:p>
          <a:p>
            <a:pPr lvl="1"/>
            <a:r>
              <a:rPr lang="es-ES" dirty="0"/>
              <a:t>Responder a eventos del mouse</a:t>
            </a:r>
          </a:p>
          <a:p>
            <a:pPr lvl="1"/>
            <a:r>
              <a:rPr lang="es-ES" dirty="0"/>
              <a:t>Responder a eventos del teclado</a:t>
            </a:r>
          </a:p>
        </p:txBody>
      </p:sp>
    </p:spTree>
    <p:extLst>
      <p:ext uri="{BB962C8B-B14F-4D97-AF65-F5344CB8AC3E}">
        <p14:creationId xmlns:p14="http://schemas.microsoft.com/office/powerpoint/2010/main" val="236725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Eventos del Mouse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523255"/>
          </a:xfrm>
        </p:spPr>
        <p:txBody>
          <a:bodyPr/>
          <a:lstStyle/>
          <a:p>
            <a:r>
              <a:rPr lang="es-ES" dirty="0"/>
              <a:t>Cambios en</a:t>
            </a:r>
            <a:r>
              <a:rPr lang="es-ES" baseline="0" dirty="0"/>
              <a:t> la clase: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179512" y="27809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5"/>
          <p:cNvCxnSpPr/>
          <p:nvPr/>
        </p:nvCxnSpPr>
        <p:spPr>
          <a:xfrm>
            <a:off x="179512" y="522920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BBBE52-FCFD-1740-AF15-40EF860E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08111"/>
            <a:ext cx="4895579" cy="35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315416"/>
            <a:ext cx="7886700" cy="1325563"/>
          </a:xfrm>
        </p:spPr>
        <p:txBody>
          <a:bodyPr/>
          <a:lstStyle/>
          <a:p>
            <a:r>
              <a:rPr lang="es-ES" dirty="0"/>
              <a:t>Gráficas 2D: Eventos del Mouse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23255"/>
          </a:xfrm>
        </p:spPr>
        <p:txBody>
          <a:bodyPr/>
          <a:lstStyle/>
          <a:p>
            <a:r>
              <a:rPr lang="es-ES" dirty="0"/>
              <a:t>Implementar los métodos prometidos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51520" y="155679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251520" y="213285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51520" y="278092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51520" y="34290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51520" y="46531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DFF943-A881-694D-8FFF-2C8CE8E3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143943"/>
            <a:ext cx="4032448" cy="46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7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eventosMouse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r="31086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616465" y="2277613"/>
            <a:ext cx="3527535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0248" y="5123793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6515" y="3231931"/>
            <a:ext cx="288903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/>
              <a:t>Gráficas 2D: Eventos del Mouse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5837182" y="5242675"/>
            <a:ext cx="3247697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/>
              <a:t>Del texto de Eric Roberts (The Art &amp; Science of Java)</a:t>
            </a:r>
          </a:p>
        </p:txBody>
      </p:sp>
    </p:spTree>
    <p:extLst>
      <p:ext uri="{BB962C8B-B14F-4D97-AF65-F5344CB8AC3E}">
        <p14:creationId xmlns:p14="http://schemas.microsoft.com/office/powerpoint/2010/main" val="247938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Créditos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40160E-B076-4B6C-B274-24416E568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00972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Antes de </a:t>
            </a:r>
            <a:r>
              <a:rPr lang="en-US" dirty="0" err="1"/>
              <a:t>comenzar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Desde sus celulares, computadores o tablets:</a:t>
            </a:r>
          </a:p>
          <a:p>
            <a:pPr marL="0" indent="0" algn="ctr">
              <a:buNone/>
            </a:pPr>
            <a:endParaRPr lang="en-US" sz="4000" dirty="0">
              <a:hlinkClick r:id="rId2"/>
            </a:endParaRPr>
          </a:p>
          <a:p>
            <a:pPr marL="0" indent="0" algn="ctr">
              <a:buNone/>
            </a:pPr>
            <a:endParaRPr lang="en-US" sz="4000" dirty="0">
              <a:hlinkClick r:id="rId2"/>
            </a:endParaRPr>
          </a:p>
          <a:p>
            <a:pPr marL="0" indent="0" algn="ctr">
              <a:buNone/>
            </a:pPr>
            <a:r>
              <a:rPr lang="en-US" sz="4000" dirty="0"/>
              <a:t> </a:t>
            </a:r>
            <a:r>
              <a:rPr lang="en-US" sz="4000" dirty="0">
                <a:hlinkClick r:id="rId3"/>
              </a:rPr>
              <a:t>goo.gl/forms/J5872yDE3UK6VDZv1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6917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</a:t>
            </a:r>
            <a:r>
              <a:rPr lang="es-ES" baseline="0" dirty="0"/>
              <a:t> en 2D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 2D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781300"/>
            <a:ext cx="5207000" cy="1295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581128"/>
            <a:ext cx="4102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en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Atención a las coordenadas: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2705100"/>
            <a:ext cx="2569517" cy="22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2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95263"/>
          </a:xfrm>
        </p:spPr>
        <p:txBody>
          <a:bodyPr/>
          <a:lstStyle/>
          <a:p>
            <a:r>
              <a:rPr lang="es-ES" dirty="0"/>
              <a:t>Algunas primitivas gráficas: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1701800" cy="622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921000"/>
            <a:ext cx="1701800" cy="101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068960"/>
            <a:ext cx="1714500" cy="622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93096"/>
            <a:ext cx="1727200" cy="622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4149080"/>
            <a:ext cx="90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Gráficas 2D: Puntos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86700" cy="1008112"/>
          </a:xfrm>
        </p:spPr>
        <p:txBody>
          <a:bodyPr>
            <a:normAutofit/>
          </a:bodyPr>
          <a:lstStyle/>
          <a:p>
            <a:r>
              <a:rPr lang="es-ES" dirty="0"/>
              <a:t>Programa </a:t>
            </a:r>
            <a:r>
              <a:rPr lang="es-ES" dirty="0" err="1">
                <a:solidFill>
                  <a:srgbClr val="FF0000"/>
                </a:solidFill>
                <a:latin typeface="Courier"/>
                <a:cs typeface="Courier"/>
              </a:rPr>
              <a:t>main</a:t>
            </a:r>
            <a:r>
              <a:rPr lang="es-ES" dirty="0">
                <a:solidFill>
                  <a:srgbClr val="FF0000"/>
                </a:solidFill>
                <a:latin typeface="Courier"/>
                <a:cs typeface="Courier"/>
              </a:rPr>
              <a:t>() </a:t>
            </a:r>
            <a:r>
              <a:rPr lang="es-ES" dirty="0"/>
              <a:t>para nuestros ejemplo de dibujar en 2D: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36" y="2498822"/>
            <a:ext cx="6516216" cy="307865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7784" y="3789040"/>
            <a:ext cx="1152128" cy="28803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Gráficas</a:t>
            </a:r>
            <a:r>
              <a:rPr lang="en-US" dirty="0"/>
              <a:t> 2D: El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4087366" cy="4351338"/>
          </a:xfrm>
        </p:spPr>
        <p:txBody>
          <a:bodyPr>
            <a:normAutofit/>
          </a:bodyPr>
          <a:lstStyle/>
          <a:p>
            <a:r>
              <a:rPr lang="en-US" dirty="0"/>
              <a:t>El ”panel”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dibujar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i="1" dirty="0" err="1"/>
              <a:t>extiende</a:t>
            </a:r>
            <a:r>
              <a:rPr lang="en-US" dirty="0"/>
              <a:t>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Jpanel</a:t>
            </a:r>
            <a:r>
              <a:rPr lang="en-US" dirty="0"/>
              <a:t> de Java (1)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(1) El </a:t>
            </a:r>
            <a:r>
              <a:rPr lang="en-US" sz="2000" dirty="0" err="1"/>
              <a:t>tema</a:t>
            </a:r>
            <a:r>
              <a:rPr lang="en-US" sz="2000" dirty="0"/>
              <a:t> de </a:t>
            </a:r>
            <a:r>
              <a:rPr lang="en-US" sz="2000" dirty="0" err="1"/>
              <a:t>herencia</a:t>
            </a:r>
            <a:r>
              <a:rPr lang="en-US" sz="2000" dirty="0"/>
              <a:t> se </a:t>
            </a:r>
            <a:r>
              <a:rPr lang="en-US" sz="2000" dirty="0" err="1"/>
              <a:t>retoma</a:t>
            </a:r>
            <a:r>
              <a:rPr lang="en-US" sz="2000" dirty="0"/>
              <a:t> m</a:t>
            </a:r>
            <a:r>
              <a:rPr lang="es-ES" sz="2000" dirty="0" err="1"/>
              <a:t>ás</a:t>
            </a:r>
            <a:r>
              <a:rPr lang="es-ES" sz="2000" dirty="0"/>
              <a:t> adelante en el curso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36912"/>
            <a:ext cx="4432709" cy="14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Gráficas</a:t>
            </a:r>
            <a:r>
              <a:rPr lang="en-US" dirty="0"/>
              <a:t> 2D: </a:t>
            </a:r>
            <a:r>
              <a:rPr lang="en-US" b="1" dirty="0" err="1"/>
              <a:t>paintComponent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41593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invoca</a:t>
            </a:r>
            <a:r>
              <a:rPr lang="en-US" dirty="0"/>
              <a:t> Java </a:t>
            </a:r>
            <a:r>
              <a:rPr lang="en-US" dirty="0" err="1"/>
              <a:t>cuando</a:t>
            </a:r>
            <a:r>
              <a:rPr lang="en-US" dirty="0"/>
              <a:t> el Panel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repintar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pPr lvl="1"/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minimiza</a:t>
            </a:r>
            <a:r>
              <a:rPr lang="en-US" dirty="0"/>
              <a:t> y se </a:t>
            </a:r>
            <a:r>
              <a:rPr lang="en-US" dirty="0" err="1"/>
              <a:t>maximiza</a:t>
            </a:r>
            <a:endParaRPr lang="en-US" dirty="0"/>
          </a:p>
          <a:p>
            <a:pPr lvl="1"/>
            <a:r>
              <a:rPr lang="en-US" dirty="0" err="1"/>
              <a:t>Cuando</a:t>
            </a:r>
            <a:r>
              <a:rPr lang="en-US" dirty="0"/>
              <a:t> de ha </a:t>
            </a:r>
            <a:r>
              <a:rPr lang="en-US" dirty="0" err="1"/>
              <a:t>ocluído</a:t>
            </a:r>
            <a:r>
              <a:rPr lang="en-US" dirty="0"/>
              <a:t> el frame y </a:t>
            </a:r>
            <a:r>
              <a:rPr lang="en-US" dirty="0" err="1"/>
              <a:t>vuelve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visible</a:t>
            </a:r>
          </a:p>
          <a:p>
            <a:pPr lvl="1"/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invoca</a:t>
            </a:r>
            <a:r>
              <a:rPr lang="en-US" dirty="0"/>
              <a:t> el repaint();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Graphics g</a:t>
            </a:r>
            <a:r>
              <a:rPr lang="en-US" dirty="0"/>
              <a:t>: el “</a:t>
            </a:r>
            <a:r>
              <a:rPr lang="en-US" dirty="0" err="1"/>
              <a:t>lápiz</a:t>
            </a:r>
            <a:r>
              <a:rPr lang="en-US" dirty="0"/>
              <a:t>” con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dibujando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825625"/>
            <a:ext cx="3926849" cy="20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132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3182</TotalTime>
  <Words>533</Words>
  <Application>Microsoft Macintosh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Presentación2</vt:lpstr>
      <vt:lpstr>Gráficas 2D  </vt:lpstr>
      <vt:lpstr>Agenda</vt:lpstr>
      <vt:lpstr>Antes de comenzar</vt:lpstr>
      <vt:lpstr>Gráficas en 2D</vt:lpstr>
      <vt:lpstr>Gráficas en 2D</vt:lpstr>
      <vt:lpstr>Gráficas 2D</vt:lpstr>
      <vt:lpstr>Gráficas 2D: Puntos</vt:lpstr>
      <vt:lpstr>Gráficas 2D: El Panel</vt:lpstr>
      <vt:lpstr>Gráficas 2D: paintComponent()</vt:lpstr>
      <vt:lpstr>Gráficas 2D: Puntos</vt:lpstr>
      <vt:lpstr>Gráficas 2D: Puntos</vt:lpstr>
      <vt:lpstr>Gráficas 2D: Puntos</vt:lpstr>
      <vt:lpstr>Gráficas 2D: Líneas</vt:lpstr>
      <vt:lpstr>Gráficas 2D: Líneas</vt:lpstr>
      <vt:lpstr>Gráficas 2D: Rectángulos y óvalos</vt:lpstr>
      <vt:lpstr>Gráficas 2D: Rectángulos</vt:lpstr>
      <vt:lpstr>Gráficas 2D: Eventos del Mouse</vt:lpstr>
      <vt:lpstr>Gráficas 2D: Eventos del Mouse</vt:lpstr>
      <vt:lpstr>Gráficas 2D: Eventos del Mouse</vt:lpstr>
      <vt:lpstr>Gráficas 2D: Eventos del Mouse</vt:lpstr>
      <vt:lpstr>Gráficas 2D: Eventos del Mouse</vt:lpstr>
      <vt:lpstr>Gráficas 2D: Eventos del Mouse</vt:lpstr>
      <vt:lpstr>Créditos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Microsoft Office User</cp:lastModifiedBy>
  <cp:revision>119</cp:revision>
  <dcterms:created xsi:type="dcterms:W3CDTF">2015-03-03T14:30:17Z</dcterms:created>
  <dcterms:modified xsi:type="dcterms:W3CDTF">2018-03-14T18:21:19Z</dcterms:modified>
</cp:coreProperties>
</file>