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65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90" r:id="rId12"/>
    <p:sldId id="293" r:id="rId13"/>
    <p:sldId id="279" r:id="rId14"/>
    <p:sldId id="280" r:id="rId15"/>
    <p:sldId id="281" r:id="rId16"/>
    <p:sldId id="283" r:id="rId17"/>
    <p:sldId id="284" r:id="rId18"/>
    <p:sldId id="287" r:id="rId19"/>
    <p:sldId id="285" r:id="rId20"/>
    <p:sldId id="288" r:id="rId21"/>
    <p:sldId id="289" r:id="rId22"/>
    <p:sldId id="294" r:id="rId23"/>
    <p:sldId id="302" r:id="rId24"/>
    <p:sldId id="295" r:id="rId25"/>
    <p:sldId id="296" r:id="rId26"/>
    <p:sldId id="297" r:id="rId27"/>
    <p:sldId id="298" r:id="rId28"/>
    <p:sldId id="299" r:id="rId29"/>
    <p:sldId id="301" r:id="rId30"/>
    <p:sldId id="303" r:id="rId3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7" autoAdjust="0"/>
    <p:restoredTop sz="86519" autoAdjust="0"/>
  </p:normalViewPr>
  <p:slideViewPr>
    <p:cSldViewPr>
      <p:cViewPr varScale="1">
        <p:scale>
          <a:sx n="86" d="100"/>
          <a:sy n="86" d="100"/>
        </p:scale>
        <p:origin x="6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E3A1A-89EA-0C44-82DE-FB39D7AF9BAE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78150-2000-844C-8EDE-35AF9A8D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9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78150-2000-844C-8EDE-35AF9A8DCA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3/04/18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3/04/18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3/04/18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3/04/18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3/04/18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3/04/18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3/04/18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3/04/18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3/04/18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3/04/18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3/04/18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2DD8-A858-41B0-8D32-CC6CE1C3291E}" type="datetimeFigureOut">
              <a:rPr lang="es-CO" smtClean="0"/>
              <a:t>3/04/18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772400" cy="1470025"/>
          </a:xfrm>
        </p:spPr>
        <p:txBody>
          <a:bodyPr>
            <a:normAutofit/>
          </a:bodyPr>
          <a:lstStyle/>
          <a:p>
            <a:r>
              <a:rPr lang="es-ES_tradnl" b="1" noProof="0" dirty="0"/>
              <a:t>Arreglos</a:t>
            </a:r>
            <a:br>
              <a:rPr lang="es-ES_tradnl" b="1" noProof="0" dirty="0">
                <a:solidFill>
                  <a:srgbClr val="0000FF"/>
                </a:solidFill>
              </a:rPr>
            </a:br>
            <a:endParaRPr lang="es-ES_tradnl" sz="4000" i="1" noProof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8458200" cy="1872208"/>
          </a:xfrm>
        </p:spPr>
        <p:txBody>
          <a:bodyPr>
            <a:normAutofit fontScale="92500" lnSpcReduction="20000"/>
          </a:bodyPr>
          <a:lstStyle/>
          <a:p>
            <a:endParaRPr lang="es-ES_tradnl" sz="2800" b="1" i="1" noProof="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_tradnl" noProof="0" dirty="0"/>
              <a:t>FUNDAMENTOS DE PROGRAMACIÓN</a:t>
            </a:r>
          </a:p>
          <a:p>
            <a:r>
              <a:rPr lang="es-ES_tradnl" noProof="0" dirty="0"/>
              <a:t>Departamento de Informática y Sistemas</a:t>
            </a:r>
          </a:p>
          <a:p>
            <a:r>
              <a:rPr lang="es-ES_tradnl" noProof="0" dirty="0"/>
              <a:t>Universidad EAFIT</a:t>
            </a:r>
          </a:p>
          <a:p>
            <a:r>
              <a:rPr lang="es-ES_tradnl" noProof="0" dirty="0"/>
              <a:t>2018-1</a:t>
            </a:r>
          </a:p>
          <a:p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4172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Arreglos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Uso</a:t>
            </a:r>
          </a:p>
          <a:p>
            <a:endParaRPr lang="es-ES_tradnl" noProof="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852936"/>
            <a:ext cx="7886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2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Arreglos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Inicialización por defecto:</a:t>
            </a:r>
          </a:p>
          <a:p>
            <a:pPr lvl="1"/>
            <a:r>
              <a:rPr lang="es-ES_tradnl" noProof="0" dirty="0"/>
              <a:t>Arreglos enteros: 0</a:t>
            </a:r>
          </a:p>
          <a:p>
            <a:pPr lvl="1"/>
            <a:r>
              <a:rPr lang="es-ES_tradnl" dirty="0"/>
              <a:t>Arreglos tipo </a:t>
            </a:r>
            <a:r>
              <a:rPr lang="es-ES_tradnl" dirty="0" err="1"/>
              <a:t>double</a:t>
            </a:r>
            <a:r>
              <a:rPr lang="es-ES_tradnl" dirty="0"/>
              <a:t>: 0.0</a:t>
            </a:r>
            <a:endParaRPr lang="es-ES_tradnl" noProof="0" dirty="0"/>
          </a:p>
          <a:p>
            <a:pPr lvl="1"/>
            <a:r>
              <a:rPr lang="es-ES_tradnl" noProof="0" dirty="0"/>
              <a:t>Arreglos booleanos: 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false</a:t>
            </a:r>
          </a:p>
          <a:p>
            <a:pPr lvl="1"/>
            <a:r>
              <a:rPr lang="es-ES_tradnl" noProof="0" dirty="0"/>
              <a:t>Arreglos de objetos: </a:t>
            </a:r>
            <a:r>
              <a:rPr lang="es-ES_tradnl" noProof="0" dirty="0" err="1">
                <a:latin typeface="Courier" charset="0"/>
                <a:ea typeface="Courier" charset="0"/>
                <a:cs typeface="Courier" charset="0"/>
              </a:rPr>
              <a:t>null</a:t>
            </a:r>
            <a:endParaRPr lang="es-ES_tradnl" noProof="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Pasar</a:t>
            </a:r>
            <a:r>
              <a:rPr lang="es-ES_tradnl" baseline="0" noProof="0" dirty="0"/>
              <a:t> un arreglo como parámetro</a:t>
            </a:r>
            <a:endParaRPr lang="es-ES_trad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40" y="1825625"/>
            <a:ext cx="7886700" cy="4351338"/>
          </a:xfrm>
        </p:spPr>
        <p:txBody>
          <a:bodyPr/>
          <a:lstStyle/>
          <a:p>
            <a:r>
              <a:rPr lang="es-ES_tradnl" noProof="0" dirty="0"/>
              <a:t>Cuando un arreglo se pasa como parámetro, realmente se está pasando la </a:t>
            </a:r>
            <a:r>
              <a:rPr lang="es-ES_tradnl" i="1" noProof="0" dirty="0"/>
              <a:t>referencia</a:t>
            </a:r>
            <a:r>
              <a:rPr lang="es-ES_tradnl" noProof="0" dirty="0"/>
              <a:t> al mismo.</a:t>
            </a:r>
          </a:p>
          <a:p>
            <a:r>
              <a:rPr lang="es-ES_tradnl" noProof="0" dirty="0"/>
              <a:t>Por lo tanto, si en el método </a:t>
            </a:r>
            <a:r>
              <a:rPr lang="es-ES_tradnl" i="1" noProof="0" dirty="0"/>
              <a:t>invocado</a:t>
            </a:r>
            <a:r>
              <a:rPr lang="es-ES_tradnl" noProof="0" dirty="0"/>
              <a:t> se modifican los valores del arreglo, este cambio afecta también el método que </a:t>
            </a:r>
            <a:r>
              <a:rPr lang="es-ES_tradnl" i="1" noProof="0" dirty="0"/>
              <a:t>invoca</a:t>
            </a:r>
            <a:r>
              <a:rPr lang="es-ES_tradnl" noProof="0" dirty="0"/>
              <a:t>.</a:t>
            </a:r>
          </a:p>
          <a:p>
            <a:endParaRPr lang="es-ES_tradnl" dirty="0"/>
          </a:p>
          <a:p>
            <a:r>
              <a:rPr lang="es-ES_tradnl" noProof="0" dirty="0"/>
              <a:t>Esta es la </a:t>
            </a:r>
            <a:r>
              <a:rPr lang="es-ES_tradnl" noProof="0" dirty="0" err="1"/>
              <a:t>sem</a:t>
            </a:r>
            <a:r>
              <a:rPr lang="es-ES" noProof="0" dirty="0" err="1"/>
              <a:t>ántica</a:t>
            </a:r>
            <a:r>
              <a:rPr lang="es-ES" noProof="0" dirty="0"/>
              <a:t> de</a:t>
            </a:r>
            <a:r>
              <a:rPr lang="es-ES_tradnl" noProof="0" dirty="0"/>
              <a:t> paso de parámetros “por referencia”, que vimos hace unas semanas.</a:t>
            </a:r>
          </a:p>
        </p:txBody>
      </p:sp>
    </p:spTree>
    <p:extLst>
      <p:ext uri="{BB962C8B-B14F-4D97-AF65-F5344CB8AC3E}">
        <p14:creationId xmlns:p14="http://schemas.microsoft.com/office/powerpoint/2010/main" val="133255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_tradnl" noProof="0" dirty="0"/>
              <a:t>Recorrido</a:t>
            </a:r>
            <a:r>
              <a:rPr lang="es-ES_tradnl" baseline="0" noProof="0" dirty="0"/>
              <a:t> de Arreglos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noProof="0" dirty="0"/>
              <a:t>Cuando se trabaja con arreglos, generalmente ocurre una de dos cosas:</a:t>
            </a:r>
          </a:p>
          <a:p>
            <a:pPr lvl="1"/>
            <a:r>
              <a:rPr lang="es-ES_tradnl" noProof="0" dirty="0"/>
              <a:t>(i) Se visita todo el arreglo</a:t>
            </a:r>
          </a:p>
          <a:p>
            <a:pPr lvl="1"/>
            <a:r>
              <a:rPr lang="es-ES_tradnl" noProof="0" dirty="0"/>
              <a:t>(ii) Se visita parte del arreglo hasta que se cumpla una condición</a:t>
            </a:r>
          </a:p>
          <a:p>
            <a:r>
              <a:rPr lang="es-ES_tradnl" noProof="0" dirty="0"/>
              <a:t>PATRÓN DE ALGORITMO: </a:t>
            </a:r>
            <a:r>
              <a:rPr lang="es-ES_tradnl" i="1" noProof="0" dirty="0"/>
              <a:t>Solución genérica para un tipo de problemas, en el cual el programador solamente debe resolver los detalles particulares de su problema específico</a:t>
            </a:r>
            <a:r>
              <a:rPr lang="es-ES_tradnl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651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Patrón de </a:t>
            </a:r>
            <a:r>
              <a:rPr lang="es-ES_tradnl" b="1" i="1" noProof="0" dirty="0"/>
              <a:t>recorrido total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Se utiliza cuando se visitan </a:t>
            </a:r>
            <a:r>
              <a:rPr lang="es-ES_tradnl" b="1" i="1" noProof="0" dirty="0"/>
              <a:t>todas</a:t>
            </a:r>
            <a:r>
              <a:rPr lang="es-ES_tradnl" noProof="0" dirty="0"/>
              <a:t> las entradas del arreglo.</a:t>
            </a:r>
          </a:p>
          <a:p>
            <a:r>
              <a:rPr lang="es-ES_tradnl" noProof="0" dirty="0"/>
              <a:t>Ejemplos:</a:t>
            </a:r>
          </a:p>
          <a:p>
            <a:pPr lvl="1"/>
            <a:r>
              <a:rPr lang="es-ES_tradnl" noProof="0" dirty="0"/>
              <a:t>Calcular el promedio de las notas</a:t>
            </a:r>
          </a:p>
          <a:p>
            <a:pPr lvl="1"/>
            <a:r>
              <a:rPr lang="es-ES_tradnl" noProof="0" dirty="0"/>
              <a:t>Contar cuántos alumnos aprobaron el curso</a:t>
            </a:r>
          </a:p>
          <a:p>
            <a:pPr lvl="1"/>
            <a:r>
              <a:rPr lang="es-ES_tradnl" noProof="0" dirty="0"/>
              <a:t>Aumentar un 10% a todas las notas menores que 2.0</a:t>
            </a:r>
          </a:p>
        </p:txBody>
      </p:sp>
    </p:spTree>
    <p:extLst>
      <p:ext uri="{BB962C8B-B14F-4D97-AF65-F5344CB8AC3E}">
        <p14:creationId xmlns:p14="http://schemas.microsoft.com/office/powerpoint/2010/main" val="253209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Patrón de recorrido total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000" noProof="0" dirty="0">
                <a:solidFill>
                  <a:srgbClr val="000000"/>
                </a:solidFill>
                <a:ea typeface="Calibri"/>
                <a:cs typeface="Calibri"/>
              </a:rPr>
              <a:t>Visitamos TODAS las entradas</a:t>
            </a:r>
            <a:endParaRPr lang="es-ES_tradnl" sz="2800" noProof="0" dirty="0"/>
          </a:p>
          <a:p>
            <a:pPr marL="0" indent="0">
              <a:buNone/>
            </a:pPr>
            <a:r>
              <a:rPr lang="es-ES_tradnl" b="1" noProof="0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
</a:t>
            </a:r>
            <a:endParaRPr lang="es-ES_tradnl" noProof="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96" y="2901156"/>
            <a:ext cx="8610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_tradnl" noProof="0" dirty="0"/>
              <a:t>Patrón de </a:t>
            </a:r>
            <a:r>
              <a:rPr lang="es-ES_tradnl" b="1" i="1" noProof="0" dirty="0"/>
              <a:t>recorrido parcial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351338"/>
          </a:xfrm>
        </p:spPr>
        <p:txBody>
          <a:bodyPr>
            <a:normAutofit/>
          </a:bodyPr>
          <a:lstStyle/>
          <a:p>
            <a:pPr lvl="0"/>
            <a:r>
              <a:rPr lang="es-ES_tradnl" noProof="0" dirty="0"/>
              <a:t>NO</a:t>
            </a:r>
            <a:r>
              <a:rPr lang="es-ES_tradnl" baseline="0" noProof="0" dirty="0"/>
              <a:t> es necesario visitar </a:t>
            </a:r>
            <a:r>
              <a:rPr lang="es-ES_tradnl" b="1" baseline="0" noProof="0" dirty="0"/>
              <a:t>todas</a:t>
            </a:r>
            <a:r>
              <a:rPr lang="es-ES_tradnl" baseline="0" noProof="0" dirty="0"/>
              <a:t> las entradas.</a:t>
            </a:r>
          </a:p>
          <a:p>
            <a:pPr lvl="0"/>
            <a:r>
              <a:rPr lang="es-ES_tradnl" noProof="0" dirty="0"/>
              <a:t>Ejemplos:</a:t>
            </a:r>
          </a:p>
          <a:p>
            <a:pPr lvl="1"/>
            <a:r>
              <a:rPr lang="es-ES_tradnl" noProof="0" dirty="0"/>
              <a:t>Encontrar el nombre del primer estudiante que lleva la materia en 5.0</a:t>
            </a:r>
          </a:p>
          <a:p>
            <a:pPr lvl="1"/>
            <a:r>
              <a:rPr lang="es-ES_tradnl" noProof="0" dirty="0"/>
              <a:t>Verificar si más de 3 estudiantes perdieron el curso</a:t>
            </a:r>
          </a:p>
          <a:p>
            <a:pPr lvl="1"/>
            <a:endParaRPr lang="es-ES_tradnl" noProof="0" dirty="0"/>
          </a:p>
          <a:p>
            <a:r>
              <a:rPr lang="es-ES_tradnl" noProof="0" dirty="0"/>
              <a:t>¿Qué se hace? Interrumpir el ciclo. Ejemplo:</a:t>
            </a:r>
          </a:p>
          <a:p>
            <a:pPr lvl="1"/>
            <a:r>
              <a:rPr lang="es-ES_tradnl" noProof="0" dirty="0"/>
              <a:t>Instrucción break</a:t>
            </a:r>
          </a:p>
          <a:p>
            <a:pPr lvl="1"/>
            <a:r>
              <a:rPr lang="es-ES_tradnl" noProof="0" dirty="0" err="1"/>
              <a:t>Return</a:t>
            </a:r>
            <a:endParaRPr lang="es-ES_tradnl" noProof="0" dirty="0"/>
          </a:p>
          <a:p>
            <a:pPr lvl="1"/>
            <a:r>
              <a:rPr lang="es-ES_tradnl" dirty="0"/>
              <a:t>Controlar el ciclo con una variable booleana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413341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Patrón de recorrido parcial (1)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rcRect t="-26401" b="-26401"/>
          <a:stretch>
            <a:fillRect/>
          </a:stretch>
        </p:blipFill>
        <p:spPr/>
      </p:pic>
      <p:sp>
        <p:nvSpPr>
          <p:cNvPr id="3" name="Oval 2"/>
          <p:cNvSpPr/>
          <p:nvPr/>
        </p:nvSpPr>
        <p:spPr>
          <a:xfrm>
            <a:off x="2339752" y="2492896"/>
            <a:ext cx="648072" cy="432048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71600" y="4797152"/>
            <a:ext cx="2520280" cy="36004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5716" y="3919566"/>
            <a:ext cx="828092" cy="445537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7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Patrón de recorrido parcial (2)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rcRect t="-43074" b="-43074"/>
          <a:stretch>
            <a:fillRect/>
          </a:stretch>
        </p:blipFill>
        <p:spPr/>
      </p:pic>
      <p:sp>
        <p:nvSpPr>
          <p:cNvPr id="3" name="Oval 2"/>
          <p:cNvSpPr/>
          <p:nvPr/>
        </p:nvSpPr>
        <p:spPr>
          <a:xfrm>
            <a:off x="2339752" y="2780928"/>
            <a:ext cx="1080120" cy="36004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2123728" y="3717032"/>
            <a:ext cx="1512168" cy="307231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1187624" y="4600327"/>
            <a:ext cx="1512168" cy="289767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4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Patrón</a:t>
            </a:r>
            <a:r>
              <a:rPr lang="es-ES_tradnl" baseline="0" noProof="0" dirty="0"/>
              <a:t> de recorrido parcial (3)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Se utiliza una variable Lógica (booleana)</a:t>
            </a:r>
          </a:p>
          <a:p>
            <a:r>
              <a:rPr lang="es-ES_tradnl" noProof="0" dirty="0"/>
              <a:t>Inicialmente: falso</a:t>
            </a:r>
          </a:p>
          <a:p>
            <a:r>
              <a:rPr lang="es-ES_tradnl" noProof="0" dirty="0"/>
              <a:t>Cuando se cumple la condición para terminar la búsqueda, se asigna verdadero a la variable</a:t>
            </a:r>
          </a:p>
          <a:p>
            <a:r>
              <a:rPr lang="es-ES_tradnl" noProof="0" dirty="0"/>
              <a:t>Es necesario controlar el ciclo por dos condiciones:</a:t>
            </a:r>
          </a:p>
          <a:p>
            <a:pPr lvl="1"/>
            <a:r>
              <a:rPr lang="es-ES_tradnl" noProof="0" dirty="0"/>
              <a:t>Tamaño del ciclo</a:t>
            </a:r>
          </a:p>
          <a:p>
            <a:pPr lvl="1"/>
            <a:r>
              <a:rPr lang="es-ES_tradnl" noProof="0" dirty="0"/>
              <a:t>No haber terminado</a:t>
            </a:r>
          </a:p>
        </p:txBody>
      </p:sp>
    </p:spTree>
    <p:extLst>
      <p:ext uri="{BB962C8B-B14F-4D97-AF65-F5344CB8AC3E}">
        <p14:creationId xmlns:p14="http://schemas.microsoft.com/office/powerpoint/2010/main" val="23850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Definiciones</a:t>
            </a:r>
          </a:p>
          <a:p>
            <a:r>
              <a:rPr lang="es-ES_tradnl" noProof="0" dirty="0"/>
              <a:t>Patrón de recorrido</a:t>
            </a:r>
            <a:r>
              <a:rPr lang="es-ES_tradnl" baseline="0" noProof="0" dirty="0"/>
              <a:t> total</a:t>
            </a:r>
          </a:p>
          <a:p>
            <a:r>
              <a:rPr lang="es-ES_tradnl" baseline="0" noProof="0" dirty="0"/>
              <a:t>Patrón de recorrido parcial</a:t>
            </a:r>
          </a:p>
          <a:p>
            <a:r>
              <a:rPr lang="es-ES_tradnl" dirty="0"/>
              <a:t>Arreglos de referencias a objetos</a:t>
            </a:r>
            <a:endParaRPr lang="es-ES_tradnl" baseline="0" noProof="0" dirty="0"/>
          </a:p>
        </p:txBody>
      </p:sp>
    </p:spTree>
    <p:extLst>
      <p:ext uri="{BB962C8B-B14F-4D97-AF65-F5344CB8AC3E}">
        <p14:creationId xmlns:p14="http://schemas.microsoft.com/office/powerpoint/2010/main" val="236725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Patrón de recorrido parcial (</a:t>
            </a:r>
            <a:r>
              <a:rPr lang="es-ES_tradnl" dirty="0"/>
              <a:t>3</a:t>
            </a:r>
            <a:r>
              <a:rPr lang="es-ES_tradnl" noProof="0" dirty="0"/>
              <a:t>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-32870" b="-32870"/>
          <a:stretch>
            <a:fillRect/>
          </a:stretch>
        </p:blipFill>
        <p:spPr/>
      </p:pic>
      <p:sp>
        <p:nvSpPr>
          <p:cNvPr id="3" name="Oval 2"/>
          <p:cNvSpPr/>
          <p:nvPr/>
        </p:nvSpPr>
        <p:spPr>
          <a:xfrm>
            <a:off x="1979712" y="3789040"/>
            <a:ext cx="1800200" cy="432048"/>
          </a:xfrm>
          <a:prstGeom prst="ellipse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15616" y="4653136"/>
            <a:ext cx="1800200" cy="432048"/>
          </a:xfrm>
          <a:prstGeom prst="ellipse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36096" y="3284984"/>
            <a:ext cx="846923" cy="432048"/>
          </a:xfrm>
          <a:prstGeom prst="ellipse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56350" y="2598763"/>
            <a:ext cx="963522" cy="432048"/>
          </a:xfrm>
          <a:prstGeom prst="ellipse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Arreglos de Objetos</a:t>
            </a:r>
            <a:br>
              <a:rPr lang="es-ES_tradnl" noProof="0" dirty="0"/>
            </a:br>
            <a:endParaRPr lang="es-ES_trad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Con mucha frecuencia se crean arreglos “de objetos”.</a:t>
            </a:r>
          </a:p>
          <a:p>
            <a:r>
              <a:rPr lang="es-ES_tradnl" dirty="0"/>
              <a:t>Realmente se tiene un arreglo con </a:t>
            </a:r>
            <a:r>
              <a:rPr lang="es-ES_tradnl" i="1" dirty="0"/>
              <a:t>referencias</a:t>
            </a:r>
            <a:r>
              <a:rPr lang="es-ES_tradnl" dirty="0"/>
              <a:t> a objetos.</a:t>
            </a:r>
          </a:p>
          <a:p>
            <a:r>
              <a:rPr lang="es-ES_tradnl" noProof="0" dirty="0"/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11441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Arreglos de Objetos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Ejemplo: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80" y="2060848"/>
            <a:ext cx="6451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15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de </a:t>
            </a:r>
            <a:r>
              <a:rPr lang="en-US" dirty="0" err="1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5625"/>
            <a:ext cx="7886700" cy="4351338"/>
          </a:xfrm>
        </p:spPr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Estudiante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58" y="1196752"/>
            <a:ext cx="5726410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20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Arreglos de Objetos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i="1" noProof="0" dirty="0"/>
              <a:t>Declaración</a:t>
            </a:r>
            <a:r>
              <a:rPr lang="es-ES_tradnl" noProof="0" dirty="0"/>
              <a:t> del arreglo de objetos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4" y="2852936"/>
            <a:ext cx="8940800" cy="24511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63688" y="4077072"/>
            <a:ext cx="4032448" cy="720080"/>
          </a:xfrm>
          <a:prstGeom prst="ellipse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83768" y="4581128"/>
            <a:ext cx="2160240" cy="36004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8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Arreglos de Objetos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Definición del</a:t>
            </a:r>
            <a:r>
              <a:rPr lang="es-ES_tradnl" baseline="0" noProof="0" dirty="0"/>
              <a:t> arreglo de objetos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40794"/>
            <a:ext cx="7861300" cy="2921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87824" y="4005064"/>
            <a:ext cx="5328592" cy="936104"/>
          </a:xfrm>
          <a:prstGeom prst="ellipse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03648" y="4581128"/>
            <a:ext cx="3240360" cy="36004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48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00819"/>
            <a:ext cx="7886700" cy="1325563"/>
          </a:xfrm>
        </p:spPr>
        <p:txBody>
          <a:bodyPr/>
          <a:lstStyle/>
          <a:p>
            <a:r>
              <a:rPr lang="es-ES_tradnl" noProof="0" dirty="0"/>
              <a:t>Arreglos</a:t>
            </a:r>
            <a:r>
              <a:rPr lang="es-ES_tradnl" baseline="0" noProof="0" dirty="0"/>
              <a:t> de Objetos</a:t>
            </a:r>
            <a:endParaRPr lang="es-ES_trad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832297"/>
          </a:xfrm>
        </p:spPr>
        <p:txBody>
          <a:bodyPr>
            <a:normAutofit lnSpcReduction="10000"/>
          </a:bodyPr>
          <a:lstStyle/>
          <a:p>
            <a:r>
              <a:rPr lang="es-ES_tradnl" noProof="0" dirty="0"/>
              <a:t>Agregar las referencias a los objetos (que se crean previamente):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50" y="2060848"/>
            <a:ext cx="7234922" cy="35215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39752" y="3789040"/>
            <a:ext cx="4896544" cy="576064"/>
          </a:xfrm>
          <a:prstGeom prst="ellipse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39752" y="4221087"/>
            <a:ext cx="2088232" cy="319831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8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43408"/>
            <a:ext cx="7886700" cy="1325563"/>
          </a:xfrm>
        </p:spPr>
        <p:txBody>
          <a:bodyPr/>
          <a:lstStyle/>
          <a:p>
            <a:r>
              <a:rPr lang="es-ES_tradnl" noProof="0" dirty="0"/>
              <a:t>Arreglos</a:t>
            </a:r>
            <a:r>
              <a:rPr lang="es-ES_tradnl" baseline="0" noProof="0" dirty="0"/>
              <a:t> de Objetos</a:t>
            </a:r>
            <a:endParaRPr lang="es-ES_trad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4351338"/>
          </a:xfrm>
        </p:spPr>
        <p:txBody>
          <a:bodyPr/>
          <a:lstStyle/>
          <a:p>
            <a:r>
              <a:rPr lang="es-ES_tradnl" noProof="0" dirty="0"/>
              <a:t>Imprimir todos los estudiantes de la colección.</a:t>
            </a:r>
          </a:p>
          <a:p>
            <a:r>
              <a:rPr lang="es-ES_tradnl" noProof="0" dirty="0"/>
              <a:t>¿Qué ocurre si se controla el ciclo con </a:t>
            </a:r>
            <a:r>
              <a:rPr lang="es-ES_tradnl" noProof="0" dirty="0">
                <a:latin typeface="Courier" charset="0"/>
                <a:ea typeface="Courier" charset="0"/>
                <a:cs typeface="Courier" charset="0"/>
              </a:rPr>
              <a:t>MAX_ESTUDIANTES</a:t>
            </a:r>
            <a:r>
              <a:rPr lang="es-ES_tradnl" noProof="0" dirty="0"/>
              <a:t> y no con </a:t>
            </a:r>
            <a:r>
              <a:rPr lang="es-ES_tradnl" noProof="0" dirty="0" err="1">
                <a:latin typeface="Courier" charset="0"/>
                <a:ea typeface="Courier" charset="0"/>
                <a:cs typeface="Courier" charset="0"/>
              </a:rPr>
              <a:t>numEstudiantes</a:t>
            </a:r>
            <a:r>
              <a:rPr lang="es-ES_tradnl" noProof="0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58" y="2420888"/>
            <a:ext cx="6870742" cy="293216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48064" y="4437112"/>
            <a:ext cx="1944216" cy="432048"/>
          </a:xfrm>
          <a:prstGeom prst="ellipse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38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43408"/>
            <a:ext cx="7886700" cy="1325563"/>
          </a:xfrm>
        </p:spPr>
        <p:txBody>
          <a:bodyPr/>
          <a:lstStyle/>
          <a:p>
            <a:r>
              <a:rPr lang="es-ES_tradnl" noProof="0" dirty="0"/>
              <a:t>Arreglos</a:t>
            </a:r>
            <a:r>
              <a:rPr lang="es-ES_tradnl" baseline="0" noProof="0" dirty="0"/>
              <a:t> de Objetos</a:t>
            </a:r>
            <a:endParaRPr lang="es-ES_trad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4351338"/>
          </a:xfrm>
        </p:spPr>
        <p:txBody>
          <a:bodyPr/>
          <a:lstStyle/>
          <a:p>
            <a:r>
              <a:rPr lang="es-ES_tradnl" noProof="0" dirty="0"/>
              <a:t>Para hacer referencia</a:t>
            </a:r>
            <a:r>
              <a:rPr lang="es-ES_tradnl" baseline="0" noProof="0" dirty="0"/>
              <a:t> a los métodos de los objetos cuyas referencias están en el arreglo de objetos: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4" y="2204864"/>
            <a:ext cx="8473376" cy="333578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55976" y="4077072"/>
            <a:ext cx="3960440" cy="576064"/>
          </a:xfrm>
          <a:prstGeom prst="ellipse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12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Buiding</a:t>
            </a:r>
            <a:r>
              <a:rPr lang="en-US" dirty="0"/>
              <a:t> Java Programs. Chap 7.</a:t>
            </a:r>
          </a:p>
        </p:txBody>
      </p:sp>
    </p:spTree>
    <p:extLst>
      <p:ext uri="{BB962C8B-B14F-4D97-AF65-F5344CB8AC3E}">
        <p14:creationId xmlns:p14="http://schemas.microsoft.com/office/powerpoint/2010/main" val="207892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Definiciones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Estructura de datos:</a:t>
            </a:r>
          </a:p>
          <a:p>
            <a:pPr lvl="1"/>
            <a:r>
              <a:rPr lang="es-ES_tradnl" noProof="0" dirty="0"/>
              <a:t>Una estructura de datos es una colección de ítems de datos que pueden ser agrupados y organizados, así ellos pueden ser utilizados más eficientemente.</a:t>
            </a:r>
          </a:p>
          <a:p>
            <a:pPr lvl="1"/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69499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voluntarias</a:t>
            </a:r>
            <a:endParaRPr lang="en-US" dirty="0"/>
          </a:p>
          <a:p>
            <a:r>
              <a:rPr lang="en-US" dirty="0"/>
              <a:t>5 </a:t>
            </a:r>
            <a:r>
              <a:rPr lang="en-US" dirty="0" err="1"/>
              <a:t>voluntarios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Arreglo</a:t>
            </a:r>
            <a:r>
              <a:rPr lang="en-US" dirty="0"/>
              <a:t> de amigos</a:t>
            </a:r>
          </a:p>
        </p:txBody>
      </p:sp>
    </p:spTree>
    <p:extLst>
      <p:ext uri="{BB962C8B-B14F-4D97-AF65-F5344CB8AC3E}">
        <p14:creationId xmlns:p14="http://schemas.microsoft.com/office/powerpoint/2010/main" val="148932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Definiciones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Estructuras de Datos:</a:t>
            </a:r>
          </a:p>
        </p:txBody>
      </p:sp>
      <p:sp>
        <p:nvSpPr>
          <p:cNvPr id="4" name="CustomShape 2"/>
          <p:cNvSpPr/>
          <p:nvPr/>
        </p:nvSpPr>
        <p:spPr>
          <a:xfrm>
            <a:off x="1259632" y="4581128"/>
            <a:ext cx="6314760" cy="700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Arial"/>
              </a:rPr>
              <a:t>Algoritmos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+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Estructuras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datos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Programas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Niklaus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Wirth)</a:t>
            </a: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770632"/>
            <a:ext cx="3636578" cy="27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Definiciones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Arreglo</a:t>
            </a:r>
          </a:p>
          <a:p>
            <a:pPr lvl="1"/>
            <a:r>
              <a:rPr lang="es-ES_tradnl" noProof="0" dirty="0"/>
              <a:t>Un arreglo es una estructura de datos formada por una colección de elementos del mismo tipo de datos que se almacena en forma consecutiva en la memoria del computador.</a:t>
            </a:r>
          </a:p>
          <a:p>
            <a:pPr lvl="1"/>
            <a:r>
              <a:rPr lang="es-ES_tradnl" noProof="0" dirty="0"/>
              <a:t>Dos características:	</a:t>
            </a:r>
          </a:p>
          <a:p>
            <a:pPr lvl="2"/>
            <a:r>
              <a:rPr lang="es-ES_tradnl" noProof="0" dirty="0"/>
              <a:t>(i) El arreglo es ordenado. Esto es: es posible acceder de manera directa a la posición 1, a la posición 2, etc.</a:t>
            </a:r>
          </a:p>
          <a:p>
            <a:pPr lvl="2"/>
            <a:r>
              <a:rPr lang="es-ES_tradnl" noProof="0" dirty="0"/>
              <a:t>(ii) El arreglo es homogéneo. Esto es: todos los elementos almacenados en el arreglo son del mismo tipo.</a:t>
            </a:r>
          </a:p>
        </p:txBody>
      </p:sp>
    </p:spTree>
    <p:extLst>
      <p:ext uri="{BB962C8B-B14F-4D97-AF65-F5344CB8AC3E}">
        <p14:creationId xmlns:p14="http://schemas.microsoft.com/office/powerpoint/2010/main" val="329298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ES_tradnl" noProof="0" dirty="0"/>
              <a:t>Arreglos</a:t>
            </a:r>
          </a:p>
        </p:txBody>
      </p:sp>
      <p:graphicFrame>
        <p:nvGraphicFramePr>
          <p:cNvPr id="4" name="Table 1"/>
          <p:cNvGraphicFramePr/>
          <p:nvPr>
            <p:extLst>
              <p:ext uri="{D42A27DB-BD31-4B8C-83A1-F6EECF244321}">
                <p14:modId xmlns:p14="http://schemas.microsoft.com/office/powerpoint/2010/main" val="273153549"/>
              </p:ext>
            </p:extLst>
          </p:nvPr>
        </p:nvGraphicFramePr>
        <p:xfrm>
          <a:off x="5076000" y="980640"/>
          <a:ext cx="576000" cy="485748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6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6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6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6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6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6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6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67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CustomShape 2"/>
          <p:cNvSpPr/>
          <p:nvPr/>
        </p:nvSpPr>
        <p:spPr>
          <a:xfrm>
            <a:off x="2560680" y="1053720"/>
            <a:ext cx="632160" cy="4714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a[0]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1600" dirty="0">
                <a:solidFill>
                  <a:srgbClr val="000000"/>
                </a:solidFill>
                <a:latin typeface="Arial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[1]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1600" dirty="0">
                <a:solidFill>
                  <a:srgbClr val="000000"/>
                </a:solidFill>
                <a:latin typeface="Arial"/>
              </a:rPr>
              <a:t>a[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2]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1600" dirty="0">
                <a:solidFill>
                  <a:srgbClr val="000000"/>
                </a:solidFill>
                <a:latin typeface="Arial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[3]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a[4]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a[5]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a[6]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a[7]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a[9]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CustomShape 3"/>
          <p:cNvSpPr/>
          <p:nvPr/>
        </p:nvSpPr>
        <p:spPr>
          <a:xfrm>
            <a:off x="611640" y="2133360"/>
            <a:ext cx="1099800" cy="15505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000000"/>
                </a:solidFill>
                <a:latin typeface="Arial"/>
              </a:rPr>
              <a:t>NOMBRE DEL ARREGLO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(Todos los elementos tienen el mismo nombre)</a:t>
            </a:r>
            <a:endParaRPr/>
          </a:p>
        </p:txBody>
      </p:sp>
      <p:sp>
        <p:nvSpPr>
          <p:cNvPr id="7" name="CustomShape 6"/>
          <p:cNvSpPr/>
          <p:nvPr/>
        </p:nvSpPr>
        <p:spPr>
          <a:xfrm>
            <a:off x="591120" y="4312800"/>
            <a:ext cx="1749240" cy="637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000000"/>
                </a:solidFill>
                <a:latin typeface="Arial"/>
              </a:rPr>
              <a:t>INDICE (subíndice) 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del elemento en el arreglo</a:t>
            </a:r>
            <a:endParaRPr/>
          </a:p>
        </p:txBody>
      </p:sp>
      <p:sp>
        <p:nvSpPr>
          <p:cNvPr id="8" name="CustomShape 9"/>
          <p:cNvSpPr/>
          <p:nvPr/>
        </p:nvSpPr>
        <p:spPr>
          <a:xfrm>
            <a:off x="3491640" y="2997000"/>
            <a:ext cx="1098720" cy="6379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000000"/>
                </a:solidFill>
                <a:latin typeface="Arial"/>
              </a:rPr>
              <a:t>CONTENIDO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del elemento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del arreglo</a:t>
            </a:r>
            <a:endParaRPr/>
          </a:p>
        </p:txBody>
      </p:sp>
      <p:sp>
        <p:nvSpPr>
          <p:cNvPr id="9" name="Line 10"/>
          <p:cNvSpPr/>
          <p:nvPr/>
        </p:nvSpPr>
        <p:spPr>
          <a:xfrm>
            <a:off x="3059640" y="1269360"/>
            <a:ext cx="22320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0" name="Line 11"/>
          <p:cNvSpPr/>
          <p:nvPr/>
        </p:nvSpPr>
        <p:spPr>
          <a:xfrm>
            <a:off x="3059640" y="1701360"/>
            <a:ext cx="216036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1" name="Line 12"/>
          <p:cNvSpPr/>
          <p:nvPr/>
        </p:nvSpPr>
        <p:spPr>
          <a:xfrm>
            <a:off x="3059640" y="2204640"/>
            <a:ext cx="216036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" name="Line 13"/>
          <p:cNvSpPr/>
          <p:nvPr/>
        </p:nvSpPr>
        <p:spPr>
          <a:xfrm>
            <a:off x="3059640" y="2709360"/>
            <a:ext cx="216036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3" name="Line 18"/>
          <p:cNvSpPr/>
          <p:nvPr/>
        </p:nvSpPr>
        <p:spPr>
          <a:xfrm>
            <a:off x="3059640" y="4149360"/>
            <a:ext cx="22320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4" name="Line 19"/>
          <p:cNvSpPr/>
          <p:nvPr/>
        </p:nvSpPr>
        <p:spPr>
          <a:xfrm>
            <a:off x="3059640" y="4654080"/>
            <a:ext cx="22320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5" name="Line 21"/>
          <p:cNvSpPr/>
          <p:nvPr/>
        </p:nvSpPr>
        <p:spPr>
          <a:xfrm>
            <a:off x="3059640" y="5662080"/>
            <a:ext cx="216036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6" name="Line 22"/>
          <p:cNvSpPr/>
          <p:nvPr/>
        </p:nvSpPr>
        <p:spPr>
          <a:xfrm>
            <a:off x="3059640" y="5157360"/>
            <a:ext cx="22320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7" name="Line 23"/>
          <p:cNvSpPr/>
          <p:nvPr/>
        </p:nvSpPr>
        <p:spPr>
          <a:xfrm>
            <a:off x="3059640" y="3646080"/>
            <a:ext cx="216036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" name="Line 24"/>
          <p:cNvSpPr/>
          <p:nvPr/>
        </p:nvSpPr>
        <p:spPr>
          <a:xfrm>
            <a:off x="3059640" y="3212640"/>
            <a:ext cx="2160360" cy="0"/>
          </a:xfrm>
          <a:prstGeom prst="line">
            <a:avLst/>
          </a:prstGeom>
          <a:ln w="9360" cap="rnd">
            <a:solidFill>
              <a:srgbClr val="000000"/>
            </a:solidFill>
            <a:custDash>
              <a:ds d="35000" sp="35000"/>
            </a:custDash>
            <a:round/>
            <a:tailEnd type="triangle" w="med" len="med"/>
          </a:ln>
        </p:spPr>
      </p:sp>
      <p:sp>
        <p:nvSpPr>
          <p:cNvPr id="19" name="CustomShape 25"/>
          <p:cNvSpPr/>
          <p:nvPr/>
        </p:nvSpPr>
        <p:spPr>
          <a:xfrm>
            <a:off x="5940360" y="2492280"/>
            <a:ext cx="2734920" cy="20372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i="1">
                <a:solidFill>
                  <a:srgbClr val="000000"/>
                </a:solidFill>
                <a:latin typeface="Arial"/>
              </a:rPr>
              <a:t>Un arreglo tiene </a:t>
            </a:r>
            <a:r>
              <a:rPr lang="en-US" sz="1600" b="1" i="1">
                <a:solidFill>
                  <a:srgbClr val="000000"/>
                </a:solidFill>
                <a:latin typeface="Arial"/>
              </a:rPr>
              <a:t>un nombre o identificador</a:t>
            </a:r>
            <a:r>
              <a:rPr lang="en-US" sz="1600" i="1">
                <a:solidFill>
                  <a:srgbClr val="000000"/>
                </a:solidFill>
                <a:latin typeface="Arial"/>
              </a:rPr>
              <a:t>, </a:t>
            </a:r>
            <a:r>
              <a:rPr lang="en-US" sz="1600" b="1" i="1">
                <a:solidFill>
                  <a:srgbClr val="000000"/>
                </a:solidFill>
                <a:latin typeface="Arial"/>
              </a:rPr>
              <a:t>un tamaño o longitud</a:t>
            </a:r>
            <a:r>
              <a:rPr lang="en-US" sz="1600" i="1">
                <a:solidFill>
                  <a:srgbClr val="000000"/>
                </a:solidFill>
                <a:latin typeface="Arial"/>
              </a:rPr>
              <a:t>, que es el número de elementos.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i="1">
                <a:solidFill>
                  <a:srgbClr val="000000"/>
                </a:solidFill>
                <a:latin typeface="Arial"/>
              </a:rPr>
              <a:t>Para acceder a un elemento en específico, se usa un </a:t>
            </a:r>
            <a:r>
              <a:rPr lang="en-US" sz="1600" b="1" i="1">
                <a:solidFill>
                  <a:srgbClr val="000000"/>
                </a:solidFill>
                <a:latin typeface="Arial"/>
              </a:rPr>
              <a:t>subíndice</a:t>
            </a:r>
            <a:r>
              <a:rPr lang="en-US" sz="1600" i="1">
                <a:solidFill>
                  <a:srgbClr val="000000"/>
                </a:solidFill>
                <a:latin typeface="Arial"/>
              </a:rPr>
              <a:t>, que se escribe entre corchetes.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69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Ejemplo en Java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60500"/>
            <a:ext cx="87503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7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-99392"/>
            <a:ext cx="7886700" cy="1325563"/>
          </a:xfrm>
        </p:spPr>
        <p:txBody>
          <a:bodyPr/>
          <a:lstStyle/>
          <a:p>
            <a:r>
              <a:rPr lang="es-ES_tradnl" noProof="0" dirty="0"/>
              <a:t>Arreglos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4294967295"/>
          </p:nvPr>
        </p:nvSpPr>
        <p:spPr>
          <a:xfrm>
            <a:off x="628650" y="1196752"/>
            <a:ext cx="7886700" cy="4351338"/>
          </a:xfrm>
        </p:spPr>
        <p:txBody>
          <a:bodyPr/>
          <a:lstStyle/>
          <a:p>
            <a:r>
              <a:rPr lang="es-ES_tradnl" b="1" i="1" noProof="0" dirty="0"/>
              <a:t>Declaración</a:t>
            </a:r>
            <a:r>
              <a:rPr lang="es-ES_tradnl" noProof="0" dirty="0"/>
              <a:t> vs. </a:t>
            </a:r>
            <a:r>
              <a:rPr lang="es-ES_tradnl" b="1" i="1" noProof="0" dirty="0"/>
              <a:t>Definición</a:t>
            </a:r>
            <a:r>
              <a:rPr lang="es-ES_tradnl" noProof="0" dirty="0"/>
              <a:t>:</a:t>
            </a:r>
          </a:p>
          <a:p>
            <a:pPr lvl="1"/>
            <a:r>
              <a:rPr lang="es-ES_tradnl" i="1" noProof="0" dirty="0"/>
              <a:t>Declarar</a:t>
            </a:r>
            <a:r>
              <a:rPr lang="es-ES_tradnl" noProof="0" dirty="0"/>
              <a:t> es decir que </a:t>
            </a:r>
            <a:r>
              <a:rPr lang="es-ES_tradnl" noProof="0" dirty="0" err="1">
                <a:latin typeface="Courier" charset="0"/>
                <a:ea typeface="Courier" charset="0"/>
                <a:cs typeface="Courier" charset="0"/>
              </a:rPr>
              <a:t>arr</a:t>
            </a:r>
            <a:r>
              <a:rPr lang="es-ES_tradnl" noProof="0" dirty="0"/>
              <a:t> es </a:t>
            </a:r>
            <a:r>
              <a:rPr lang="es-ES_tradnl" i="1" noProof="0" dirty="0"/>
              <a:t>un arreglo de enteros </a:t>
            </a:r>
            <a:r>
              <a:rPr lang="es-ES_tradnl" noProof="0" dirty="0"/>
              <a:t>(se anuncia de qué tipo es el arreglo)</a:t>
            </a:r>
          </a:p>
          <a:p>
            <a:pPr lvl="1"/>
            <a:r>
              <a:rPr lang="es-ES_tradnl" i="1" baseline="0" noProof="0" dirty="0"/>
              <a:t>Definir</a:t>
            </a:r>
            <a:r>
              <a:rPr lang="es-ES_tradnl" noProof="0" dirty="0"/>
              <a:t> es decir que </a:t>
            </a:r>
            <a:r>
              <a:rPr lang="es-ES_tradnl" dirty="0" err="1">
                <a:latin typeface="Courier" charset="0"/>
                <a:ea typeface="Courier" charset="0"/>
                <a:cs typeface="Courier" charset="0"/>
              </a:rPr>
              <a:t>arr</a:t>
            </a:r>
            <a:r>
              <a:rPr lang="es-ES_tradnl" noProof="0" dirty="0"/>
              <a:t> </a:t>
            </a:r>
            <a:r>
              <a:rPr lang="es-ES_tradnl" i="1" noProof="0" dirty="0"/>
              <a:t>tiene 100 posiciones </a:t>
            </a:r>
            <a:r>
              <a:rPr lang="es-ES_tradnl" noProof="0" dirty="0"/>
              <a:t>(se separa la memoria)</a:t>
            </a:r>
            <a:endParaRPr lang="es-ES_tradnl" baseline="0" noProof="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56992"/>
            <a:ext cx="8623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8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Arreglos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_tradnl" noProof="0" dirty="0"/>
              <a:t>Inicialización: dos formas en Java: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852936"/>
            <a:ext cx="57531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6222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2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2051</TotalTime>
  <Words>736</Words>
  <Application>Microsoft Macintosh PowerPoint</Application>
  <PresentationFormat>On-screen Show (4:3)</PresentationFormat>
  <Paragraphs>141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Courier New</vt:lpstr>
      <vt:lpstr>Presentación2</vt:lpstr>
      <vt:lpstr>Arreglos </vt:lpstr>
      <vt:lpstr>Agenda</vt:lpstr>
      <vt:lpstr>Definiciones</vt:lpstr>
      <vt:lpstr>Definiciones</vt:lpstr>
      <vt:lpstr>Definiciones</vt:lpstr>
      <vt:lpstr>Arreglos</vt:lpstr>
      <vt:lpstr>Ejemplo en Java</vt:lpstr>
      <vt:lpstr>Arreglos</vt:lpstr>
      <vt:lpstr>Arreglos</vt:lpstr>
      <vt:lpstr>Arreglos</vt:lpstr>
      <vt:lpstr>Arreglos</vt:lpstr>
      <vt:lpstr>Pasar un arreglo como parámetro</vt:lpstr>
      <vt:lpstr>Recorrido de Arreglos</vt:lpstr>
      <vt:lpstr>Patrón de recorrido total</vt:lpstr>
      <vt:lpstr>Patrón de recorrido total</vt:lpstr>
      <vt:lpstr>Patrón de recorrido parcial</vt:lpstr>
      <vt:lpstr>Patrón de recorrido parcial (1)</vt:lpstr>
      <vt:lpstr>Patrón de recorrido parcial (2)</vt:lpstr>
      <vt:lpstr>Patrón de recorrido parcial (3)</vt:lpstr>
      <vt:lpstr>Patrón de recorrido parcial (3)</vt:lpstr>
      <vt:lpstr>Arreglos de Objetos </vt:lpstr>
      <vt:lpstr>Arreglos de Objetos</vt:lpstr>
      <vt:lpstr>Arreglos de Objetos</vt:lpstr>
      <vt:lpstr>Arreglos de Objetos</vt:lpstr>
      <vt:lpstr>Arreglos de Objetos</vt:lpstr>
      <vt:lpstr>Arreglos de Objetos</vt:lpstr>
      <vt:lpstr>Arreglos de Objetos</vt:lpstr>
      <vt:lpstr>Arreglos de Objetos</vt:lpstr>
      <vt:lpstr>Referencias</vt:lpstr>
      <vt:lpstr>Ejemplo 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eafit</dc:creator>
  <cp:lastModifiedBy>Microsoft Office User</cp:lastModifiedBy>
  <cp:revision>65</cp:revision>
  <dcterms:created xsi:type="dcterms:W3CDTF">2015-03-03T14:30:17Z</dcterms:created>
  <dcterms:modified xsi:type="dcterms:W3CDTF">2018-04-03T15:39:27Z</dcterms:modified>
</cp:coreProperties>
</file>