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65" r:id="rId2"/>
    <p:sldId id="267" r:id="rId3"/>
    <p:sldId id="398" r:id="rId4"/>
    <p:sldId id="399" r:id="rId5"/>
    <p:sldId id="402" r:id="rId6"/>
    <p:sldId id="400" r:id="rId7"/>
    <p:sldId id="401" r:id="rId8"/>
    <p:sldId id="397" r:id="rId9"/>
    <p:sldId id="378" r:id="rId10"/>
    <p:sldId id="380" r:id="rId11"/>
    <p:sldId id="381" r:id="rId12"/>
    <p:sldId id="396" r:id="rId13"/>
    <p:sldId id="382" r:id="rId14"/>
    <p:sldId id="383" r:id="rId15"/>
    <p:sldId id="384" r:id="rId16"/>
    <p:sldId id="385" r:id="rId17"/>
    <p:sldId id="386" r:id="rId18"/>
    <p:sldId id="387" r:id="rId19"/>
    <p:sldId id="388" r:id="rId20"/>
    <p:sldId id="389" r:id="rId21"/>
    <p:sldId id="390" r:id="rId22"/>
    <p:sldId id="391" r:id="rId23"/>
    <p:sldId id="392" r:id="rId24"/>
    <p:sldId id="394" r:id="rId25"/>
    <p:sldId id="395" r:id="rId26"/>
    <p:sldId id="393" r:id="rId2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1" autoAdjust="0"/>
    <p:restoredTop sz="86285" autoAdjust="0"/>
  </p:normalViewPr>
  <p:slideViewPr>
    <p:cSldViewPr>
      <p:cViewPr varScale="1">
        <p:scale>
          <a:sx n="84" d="100"/>
          <a:sy n="84" d="100"/>
        </p:scale>
        <p:origin x="11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9D9C7-1FAF-D94A-A8FB-05209CE203F2}" type="datetimeFigureOut">
              <a:rPr lang="es-ES" smtClean="0"/>
              <a:t>11/9/18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FBFD8-33DD-1548-9231-E981B3CBAA3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4286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2DD8-A858-41B0-8D32-CC6CE1C3291E}" type="datetimeFigureOut">
              <a:rPr lang="es-CO" smtClean="0"/>
              <a:t>11/09/18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06A4-422F-4B90-820B-DBE76B2037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57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2DD8-A858-41B0-8D32-CC6CE1C3291E}" type="datetimeFigureOut">
              <a:rPr lang="es-CO" smtClean="0"/>
              <a:t>11/09/18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06A4-422F-4B90-820B-DBE76B2037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673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2DD8-A858-41B0-8D32-CC6CE1C3291E}" type="datetimeFigureOut">
              <a:rPr lang="es-CO" smtClean="0"/>
              <a:t>11/09/18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06A4-422F-4B90-820B-DBE76B2037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139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2DD8-A858-41B0-8D32-CC6CE1C3291E}" type="datetimeFigureOut">
              <a:rPr lang="es-CO" smtClean="0"/>
              <a:t>11/09/18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06A4-422F-4B90-820B-DBE76B2037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53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2DD8-A858-41B0-8D32-CC6CE1C3291E}" type="datetimeFigureOut">
              <a:rPr lang="es-CO" smtClean="0"/>
              <a:t>11/09/18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06A4-422F-4B90-820B-DBE76B2037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674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2DD8-A858-41B0-8D32-CC6CE1C3291E}" type="datetimeFigureOut">
              <a:rPr lang="es-CO" smtClean="0"/>
              <a:t>11/09/18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06A4-422F-4B90-820B-DBE76B2037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240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2DD8-A858-41B0-8D32-CC6CE1C3291E}" type="datetimeFigureOut">
              <a:rPr lang="es-CO" smtClean="0"/>
              <a:t>11/09/18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06A4-422F-4B90-820B-DBE76B2037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467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2DD8-A858-41B0-8D32-CC6CE1C3291E}" type="datetimeFigureOut">
              <a:rPr lang="es-CO" smtClean="0"/>
              <a:t>11/09/18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06A4-422F-4B90-820B-DBE76B2037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887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2DD8-A858-41B0-8D32-CC6CE1C3291E}" type="datetimeFigureOut">
              <a:rPr lang="es-CO" smtClean="0"/>
              <a:t>11/09/18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06A4-422F-4B90-820B-DBE76B2037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503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2DD8-A858-41B0-8D32-CC6CE1C3291E}" type="datetimeFigureOut">
              <a:rPr lang="es-CO" smtClean="0"/>
              <a:t>11/09/18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06A4-422F-4B90-820B-DBE76B2037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497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2DD8-A858-41B0-8D32-CC6CE1C3291E}" type="datetimeFigureOut">
              <a:rPr lang="es-CO" smtClean="0"/>
              <a:t>11/09/18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06A4-422F-4B90-820B-DBE76B2037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93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42DD8-A858-41B0-8D32-CC6CE1C3291E}" type="datetimeFigureOut">
              <a:rPr lang="es-CO" smtClean="0"/>
              <a:t>11/09/18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E06A4-422F-4B90-820B-DBE76B2037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136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24208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ES_tradnl" b="1" noProof="0" dirty="0"/>
              <a:t>Caracteres y Cadenas (</a:t>
            </a:r>
            <a:r>
              <a:rPr lang="es-ES_tradnl" b="1" noProof="0" dirty="0" err="1"/>
              <a:t>Strings</a:t>
            </a:r>
            <a:r>
              <a:rPr lang="es-ES_tradnl" b="1" noProof="0" dirty="0"/>
              <a:t>)</a:t>
            </a:r>
            <a:br>
              <a:rPr lang="es-ES_tradnl" b="1" noProof="0" dirty="0">
                <a:solidFill>
                  <a:srgbClr val="0000FF"/>
                </a:solidFill>
              </a:rPr>
            </a:br>
            <a:endParaRPr lang="es-ES_tradnl" sz="4000" i="1" noProof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67544" y="3717032"/>
            <a:ext cx="8458200" cy="1872208"/>
          </a:xfrm>
        </p:spPr>
        <p:txBody>
          <a:bodyPr>
            <a:normAutofit fontScale="92500" lnSpcReduction="20000"/>
          </a:bodyPr>
          <a:lstStyle/>
          <a:p>
            <a:endParaRPr lang="es-ES_tradnl" sz="2800" b="1" i="1" noProof="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_tradnl" noProof="0" dirty="0"/>
              <a:t>FUNDAMENTOS DE PROGRAMACIÓN</a:t>
            </a:r>
          </a:p>
          <a:p>
            <a:r>
              <a:rPr lang="es-ES_tradnl" noProof="0" dirty="0"/>
              <a:t>Departamento de Informática y Sistemas</a:t>
            </a:r>
          </a:p>
          <a:p>
            <a:r>
              <a:rPr lang="es-ES_tradnl" noProof="0" dirty="0"/>
              <a:t>Universidad EAFIT</a:t>
            </a:r>
          </a:p>
          <a:p>
            <a:r>
              <a:rPr lang="es-ES_tradnl" noProof="0" dirty="0"/>
              <a:t>2018-2</a:t>
            </a:r>
          </a:p>
          <a:p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341722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99392"/>
            <a:ext cx="7886700" cy="1325563"/>
          </a:xfrm>
        </p:spPr>
        <p:txBody>
          <a:bodyPr/>
          <a:lstStyle/>
          <a:p>
            <a:r>
              <a:rPr lang="en-US" dirty="0" err="1"/>
              <a:t>Ascii</a:t>
            </a:r>
            <a:r>
              <a:rPr lang="en-US" dirty="0"/>
              <a:t>: un </a:t>
            </a:r>
            <a:r>
              <a:rPr lang="en-US" dirty="0" err="1"/>
              <a:t>subconjunto</a:t>
            </a:r>
            <a:r>
              <a:rPr lang="en-US" dirty="0"/>
              <a:t> del </a:t>
            </a:r>
            <a:r>
              <a:rPr lang="en-US" dirty="0" err="1"/>
              <a:t>UniCode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20437"/>
            <a:ext cx="8515350" cy="544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66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Algunas</a:t>
            </a:r>
            <a:r>
              <a:rPr lang="en-US" dirty="0"/>
              <a:t> </a:t>
            </a:r>
            <a:r>
              <a:rPr lang="en-US" dirty="0" err="1"/>
              <a:t>propiedades</a:t>
            </a:r>
            <a:r>
              <a:rPr lang="en-US" dirty="0"/>
              <a:t> </a:t>
            </a:r>
            <a:r>
              <a:rPr lang="en-US" dirty="0" err="1"/>
              <a:t>útiles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5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altLang="en-US" sz="2600" dirty="0"/>
              <a:t>Los </a:t>
            </a:r>
            <a:r>
              <a:rPr lang="en-US" altLang="en-US" sz="2600" dirty="0" err="1"/>
              <a:t>códigos</a:t>
            </a:r>
            <a:r>
              <a:rPr lang="en-US" altLang="en-US" sz="2600" dirty="0"/>
              <a:t> de </a:t>
            </a:r>
            <a:r>
              <a:rPr lang="en-US" altLang="en-US" sz="2600" dirty="0" err="1"/>
              <a:t>los</a:t>
            </a:r>
            <a:r>
              <a:rPr lang="en-US" altLang="en-US" sz="2600" dirty="0"/>
              <a:t> </a:t>
            </a:r>
            <a:r>
              <a:rPr lang="en-US" altLang="en-US" sz="2600" dirty="0" err="1"/>
              <a:t>dígitos</a:t>
            </a:r>
            <a:r>
              <a:rPr lang="en-US" altLang="en-US" sz="2600" dirty="0"/>
              <a:t> son </a:t>
            </a:r>
            <a:r>
              <a:rPr lang="en-US" altLang="en-US" sz="2600" dirty="0" err="1"/>
              <a:t>consecutivos</a:t>
            </a:r>
            <a:endParaRPr lang="en-US" altLang="en-US" sz="2600" dirty="0"/>
          </a:p>
          <a:p>
            <a:pPr algn="just">
              <a:lnSpc>
                <a:spcPct val="85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altLang="en-US" sz="2600" dirty="0"/>
              <a:t>Las </a:t>
            </a:r>
            <a:r>
              <a:rPr lang="en-US" altLang="en-US" sz="2600" dirty="0" err="1"/>
              <a:t>letras</a:t>
            </a:r>
            <a:r>
              <a:rPr lang="en-US" altLang="en-US" sz="2600" dirty="0"/>
              <a:t> del </a:t>
            </a:r>
            <a:r>
              <a:rPr lang="en-US" altLang="en-US" sz="2600" dirty="0" err="1"/>
              <a:t>alfabeto</a:t>
            </a:r>
            <a:r>
              <a:rPr lang="en-US" altLang="en-US" sz="2600" dirty="0"/>
              <a:t> se </a:t>
            </a:r>
            <a:r>
              <a:rPr lang="en-US" altLang="en-US" sz="2600" dirty="0" err="1"/>
              <a:t>dividen</a:t>
            </a:r>
            <a:r>
              <a:rPr lang="en-US" altLang="en-US" sz="2600" dirty="0"/>
              <a:t> </a:t>
            </a:r>
            <a:r>
              <a:rPr lang="en-US" altLang="en-US" sz="2600" dirty="0" err="1"/>
              <a:t>en</a:t>
            </a:r>
            <a:r>
              <a:rPr lang="en-US" altLang="en-US" sz="2600" dirty="0"/>
              <a:t> dos </a:t>
            </a:r>
            <a:r>
              <a:rPr lang="en-US" altLang="en-US" sz="2600" dirty="0" err="1"/>
              <a:t>rangos</a:t>
            </a:r>
            <a:r>
              <a:rPr lang="en-US" altLang="en-US" sz="2600" dirty="0"/>
              <a:t>: </a:t>
            </a:r>
            <a:r>
              <a:rPr lang="en-US" altLang="en-US" sz="2600" dirty="0" err="1"/>
              <a:t>uno</a:t>
            </a:r>
            <a:r>
              <a:rPr lang="en-US" altLang="en-US" sz="2600" dirty="0"/>
              <a:t> para </a:t>
            </a:r>
            <a:r>
              <a:rPr lang="en-US" altLang="en-US" sz="2600" dirty="0" err="1"/>
              <a:t>mayúsculas</a:t>
            </a:r>
            <a:r>
              <a:rPr lang="en-US" altLang="en-US" sz="2600" dirty="0"/>
              <a:t> y </a:t>
            </a:r>
            <a:r>
              <a:rPr lang="en-US" altLang="en-US" sz="2600" dirty="0" err="1"/>
              <a:t>otro</a:t>
            </a:r>
            <a:r>
              <a:rPr lang="en-US" altLang="en-US" sz="2600" dirty="0"/>
              <a:t> para </a:t>
            </a:r>
            <a:r>
              <a:rPr lang="en-US" altLang="en-US" sz="2600" dirty="0" err="1"/>
              <a:t>minúsculas</a:t>
            </a:r>
            <a:r>
              <a:rPr lang="en-US" altLang="en-US" sz="2600" dirty="0"/>
              <a:t>. </a:t>
            </a:r>
            <a:r>
              <a:rPr lang="en-US" altLang="en-US" sz="2600" dirty="0" err="1"/>
              <a:t>En</a:t>
            </a:r>
            <a:r>
              <a:rPr lang="en-US" altLang="en-US" sz="2600" dirty="0"/>
              <a:t> </a:t>
            </a:r>
            <a:r>
              <a:rPr lang="en-US" altLang="en-US" sz="2600" dirty="0" err="1"/>
              <a:t>cada</a:t>
            </a:r>
            <a:r>
              <a:rPr lang="en-US" altLang="en-US" sz="2600" dirty="0"/>
              <a:t> </a:t>
            </a:r>
            <a:r>
              <a:rPr lang="en-US" altLang="en-US" sz="2600" dirty="0" err="1"/>
              <a:t>rango</a:t>
            </a:r>
            <a:r>
              <a:rPr lang="en-US" altLang="en-US" sz="2600" dirty="0"/>
              <a:t>, </a:t>
            </a:r>
            <a:r>
              <a:rPr lang="en-US" altLang="en-US" sz="2600" dirty="0" err="1"/>
              <a:t>los</a:t>
            </a:r>
            <a:r>
              <a:rPr lang="en-US" altLang="en-US" sz="2600" dirty="0"/>
              <a:t> </a:t>
            </a:r>
            <a:r>
              <a:rPr lang="en-US" altLang="en-US" sz="2600" dirty="0" err="1"/>
              <a:t>valores</a:t>
            </a:r>
            <a:r>
              <a:rPr lang="en-US" altLang="en-US" sz="2600" dirty="0"/>
              <a:t> son </a:t>
            </a:r>
            <a:r>
              <a:rPr lang="en-US" altLang="en-US" sz="2600" dirty="0" err="1"/>
              <a:t>consecutivos</a:t>
            </a:r>
            <a:r>
              <a:rPr lang="en-US" altLang="en-US" sz="2600" dirty="0"/>
              <a:t>.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altLang="en-US" sz="2600" dirty="0"/>
              <a:t>Los d</a:t>
            </a:r>
            <a:r>
              <a:rPr lang="es-ES" altLang="en-US" sz="2600" dirty="0" err="1"/>
              <a:t>ígitos</a:t>
            </a:r>
            <a:r>
              <a:rPr lang="es-ES" altLang="en-US" sz="2600" dirty="0"/>
              <a:t> del 0 al 10 también tienen códigos consecutivos.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spcAft>
                <a:spcPct val="20000"/>
              </a:spcAft>
            </a:pPr>
            <a:endParaRPr lang="es-ES" altLang="en-US" sz="2600" dirty="0"/>
          </a:p>
          <a:p>
            <a:pPr algn="just">
              <a:lnSpc>
                <a:spcPct val="85000"/>
              </a:lnSpc>
              <a:spcBef>
                <a:spcPct val="0"/>
              </a:spcBef>
              <a:spcAft>
                <a:spcPct val="20000"/>
              </a:spcAft>
            </a:pPr>
            <a:r>
              <a:rPr lang="es-ES" altLang="en-US" sz="2600" b="1" dirty="0"/>
              <a:t>PERO</a:t>
            </a:r>
            <a:r>
              <a:rPr lang="es-ES" altLang="en-US" sz="2600" dirty="0"/>
              <a:t>: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spcAft>
                <a:spcPct val="20000"/>
              </a:spcAft>
            </a:pPr>
            <a:r>
              <a:rPr lang="es-ES" altLang="en-US" sz="2600" dirty="0"/>
              <a:t>Observar que el ASCII no tiene códigos para letras con tildes, ni ‘ñ”, ni …</a:t>
            </a: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15788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Código</a:t>
            </a:r>
            <a:r>
              <a:rPr lang="en-US" dirty="0"/>
              <a:t> Unicode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“Unicode is a computing industry standard for the consistent encoding, representation, and handling of text expressed in most of the world's writing systems. The latest version contains a repertoire of 136,755 characters covering 139 modern and historic scripts, as well as multiple symbol sets.”</a:t>
            </a:r>
          </a:p>
          <a:p>
            <a:r>
              <a:rPr lang="en-US" dirty="0"/>
              <a:t>(Wikipedia)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4461726"/>
            <a:ext cx="4716016" cy="131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42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Caracteres</a:t>
            </a:r>
            <a:r>
              <a:rPr lang="en-US" dirty="0"/>
              <a:t> </a:t>
            </a:r>
            <a:r>
              <a:rPr lang="en-US" dirty="0" err="1"/>
              <a:t>especiales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caracteres</a:t>
            </a:r>
            <a:r>
              <a:rPr lang="en-US" dirty="0"/>
              <a:t> </a:t>
            </a:r>
            <a:r>
              <a:rPr lang="en-US" dirty="0" err="1"/>
              <a:t>especiales</a:t>
            </a:r>
            <a:r>
              <a:rPr lang="en-US" dirty="0"/>
              <a:t> que se </a:t>
            </a:r>
            <a:r>
              <a:rPr lang="en-US" dirty="0" err="1"/>
              <a:t>representan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un “escape sequence”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63" y="2852936"/>
            <a:ext cx="7845216" cy="292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42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Character (</a:t>
            </a:r>
            <a:r>
              <a:rPr lang="en-US" dirty="0" err="1"/>
              <a:t>notar</a:t>
            </a:r>
            <a:r>
              <a:rPr lang="en-US" dirty="0"/>
              <a:t> que son </a:t>
            </a:r>
            <a:r>
              <a:rPr lang="en-US" b="1" dirty="0"/>
              <a:t>static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623604"/>
            <a:ext cx="6432004" cy="424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18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Clase</a:t>
            </a:r>
            <a:r>
              <a:rPr lang="en-US" dirty="0"/>
              <a:t>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 </a:t>
            </a:r>
            <a:r>
              <a:rPr lang="en-US" dirty="0" err="1"/>
              <a:t>implementar</a:t>
            </a:r>
            <a:r>
              <a:rPr lang="en-US" dirty="0"/>
              <a:t>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b="1" dirty="0"/>
              <a:t>String</a:t>
            </a:r>
            <a:r>
              <a:rPr lang="en-US" dirty="0"/>
              <a:t>,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diseñadores</a:t>
            </a:r>
            <a:r>
              <a:rPr lang="en-US" dirty="0"/>
              <a:t> de Java </a:t>
            </a:r>
            <a:r>
              <a:rPr lang="en-US" dirty="0" err="1"/>
              <a:t>decidieron</a:t>
            </a:r>
            <a:r>
              <a:rPr lang="en-US" dirty="0"/>
              <a:t>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se </a:t>
            </a:r>
            <a:r>
              <a:rPr lang="en-US" dirty="0" err="1"/>
              <a:t>invocan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i="1" dirty="0" err="1"/>
              <a:t>instancia</a:t>
            </a:r>
            <a:r>
              <a:rPr lang="en-US" dirty="0"/>
              <a:t> del String (y no un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estático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vimos</a:t>
            </a:r>
            <a:r>
              <a:rPr lang="en-US" dirty="0"/>
              <a:t> para Character).</a:t>
            </a:r>
          </a:p>
          <a:p>
            <a:r>
              <a:rPr lang="en-US" dirty="0" err="1"/>
              <a:t>Ninguno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String </a:t>
            </a:r>
            <a:r>
              <a:rPr lang="en-US" dirty="0" err="1"/>
              <a:t>modifican</a:t>
            </a:r>
            <a:r>
              <a:rPr lang="en-US" dirty="0"/>
              <a:t> el String. </a:t>
            </a:r>
            <a:r>
              <a:rPr lang="en-US" dirty="0" err="1"/>
              <a:t>Por</a:t>
            </a:r>
            <a:r>
              <a:rPr lang="en-US" dirty="0"/>
              <a:t> el </a:t>
            </a:r>
            <a:r>
              <a:rPr lang="en-US" dirty="0" err="1"/>
              <a:t>contrario</a:t>
            </a:r>
            <a:r>
              <a:rPr lang="en-US" dirty="0"/>
              <a:t>, </a:t>
            </a:r>
            <a:r>
              <a:rPr lang="en-US" dirty="0" err="1"/>
              <a:t>retornan</a:t>
            </a:r>
            <a:r>
              <a:rPr lang="en-US" dirty="0"/>
              <a:t> un </a:t>
            </a:r>
            <a:r>
              <a:rPr lang="en-US" b="1" i="1" dirty="0" err="1"/>
              <a:t>nuevo</a:t>
            </a:r>
            <a:r>
              <a:rPr lang="en-US" dirty="0"/>
              <a:t> String con el </a:t>
            </a:r>
            <a:r>
              <a:rPr lang="en-US" dirty="0" err="1"/>
              <a:t>resultado</a:t>
            </a:r>
            <a:r>
              <a:rPr lang="en-US" dirty="0"/>
              <a:t>.</a:t>
            </a:r>
          </a:p>
          <a:p>
            <a:r>
              <a:rPr lang="en-US" dirty="0" err="1"/>
              <a:t>Esto</a:t>
            </a:r>
            <a:r>
              <a:rPr lang="en-US" dirty="0"/>
              <a:t> se </a:t>
            </a:r>
            <a:r>
              <a:rPr lang="en-US" dirty="0" err="1"/>
              <a:t>debe</a:t>
            </a:r>
            <a:r>
              <a:rPr lang="en-US" dirty="0"/>
              <a:t> a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String son </a:t>
            </a:r>
            <a:r>
              <a:rPr lang="en-US" b="1" i="1" dirty="0" err="1"/>
              <a:t>inmutables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3127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vs. </a:t>
            </a:r>
            <a:r>
              <a:rPr lang="en-US" dirty="0" err="1"/>
              <a:t>Caracteres</a:t>
            </a:r>
            <a:r>
              <a:rPr lang="en-US" dirty="0"/>
              <a:t> - </a:t>
            </a:r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Uppercase para </a:t>
            </a:r>
            <a:r>
              <a:rPr lang="en-US" dirty="0" err="1"/>
              <a:t>caracteres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Uppercase para Strings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270000" y="2564904"/>
            <a:ext cx="6731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en-US" altLang="en-US" sz="2000" dirty="0" err="1">
                <a:latin typeface="Courier New" charset="0"/>
              </a:rPr>
              <a:t>ch</a:t>
            </a:r>
            <a:r>
              <a:rPr lang="en-US" altLang="en-US" sz="2000" dirty="0">
                <a:latin typeface="Courier New" charset="0"/>
              </a:rPr>
              <a:t> = </a:t>
            </a:r>
            <a:r>
              <a:rPr lang="en-US" altLang="en-US" sz="2000" dirty="0" err="1">
                <a:latin typeface="Courier New" charset="0"/>
              </a:rPr>
              <a:t>Character.toUpperCase</a:t>
            </a:r>
            <a:r>
              <a:rPr lang="en-US" altLang="en-US" sz="2000" dirty="0">
                <a:latin typeface="Courier New" charset="0"/>
              </a:rPr>
              <a:t>(</a:t>
            </a:r>
            <a:r>
              <a:rPr lang="en-US" altLang="en-US" sz="2000" dirty="0" err="1">
                <a:latin typeface="Courier New" charset="0"/>
              </a:rPr>
              <a:t>ch</a:t>
            </a:r>
            <a:r>
              <a:rPr lang="en-US" altLang="en-US" sz="2000" dirty="0">
                <a:latin typeface="Courier New" charset="0"/>
              </a:rPr>
              <a:t>);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270001" y="4293096"/>
            <a:ext cx="6731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en-US" altLang="en-US" sz="2000">
                <a:latin typeface="Courier New" charset="0"/>
              </a:rPr>
              <a:t>str = str.toUpperCase();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1720" y="2564904"/>
            <a:ext cx="1440160" cy="609600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95736" y="4293096"/>
            <a:ext cx="576064" cy="609600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62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Seleccionar</a:t>
            </a:r>
            <a:r>
              <a:rPr lang="en-US" dirty="0"/>
              <a:t> </a:t>
            </a:r>
            <a:r>
              <a:rPr lang="en-US" dirty="0" err="1"/>
              <a:t>caracteres</a:t>
            </a:r>
            <a:r>
              <a:rPr lang="en-US" dirty="0"/>
              <a:t> de</a:t>
            </a:r>
            <a:r>
              <a:rPr lang="en-US" baseline="0" dirty="0"/>
              <a:t> un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 </a:t>
            </a:r>
            <a:r>
              <a:rPr lang="en-US" dirty="0" err="1"/>
              <a:t>posiciones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caracteres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del String </a:t>
            </a:r>
            <a:r>
              <a:rPr lang="en-US" dirty="0" err="1"/>
              <a:t>arrancan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la 0: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El primer </a:t>
            </a:r>
            <a:r>
              <a:rPr lang="en-US" dirty="0" err="1"/>
              <a:t>caracter</a:t>
            </a:r>
            <a:r>
              <a:rPr lang="en-US" dirty="0"/>
              <a:t> lo </a:t>
            </a:r>
            <a:r>
              <a:rPr lang="en-US" dirty="0" err="1"/>
              <a:t>devuelve</a:t>
            </a:r>
            <a:r>
              <a:rPr lang="en-US" dirty="0"/>
              <a:t> la </a:t>
            </a:r>
            <a:r>
              <a:rPr lang="en-US" dirty="0" err="1"/>
              <a:t>instrucción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str.charAt</a:t>
            </a:r>
            <a:r>
              <a:rPr lang="en-US" dirty="0"/>
              <a:t>(0);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852936"/>
            <a:ext cx="51562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30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Concatenar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 “</a:t>
            </a:r>
            <a:r>
              <a:rPr lang="en-US" dirty="0" err="1"/>
              <a:t>concatenar</a:t>
            </a:r>
            <a:r>
              <a:rPr lang="en-US" dirty="0"/>
              <a:t>” </a:t>
            </a:r>
            <a:r>
              <a:rPr lang="en-US" dirty="0" err="1"/>
              <a:t>unir</a:t>
            </a:r>
            <a:r>
              <a:rPr lang="en-US" dirty="0"/>
              <a:t> </a:t>
            </a:r>
            <a:r>
              <a:rPr lang="en-US" dirty="0" err="1"/>
              <a:t>varios</a:t>
            </a:r>
            <a:r>
              <a:rPr lang="en-US" dirty="0"/>
              <a:t> Strings, se </a:t>
            </a:r>
            <a:r>
              <a:rPr lang="en-US" dirty="0" err="1"/>
              <a:t>usa</a:t>
            </a:r>
            <a:r>
              <a:rPr lang="en-US" dirty="0"/>
              <a:t> el </a:t>
            </a:r>
            <a:r>
              <a:rPr lang="en-US" dirty="0" err="1"/>
              <a:t>operador</a:t>
            </a:r>
            <a:r>
              <a:rPr lang="en-US" dirty="0"/>
              <a:t> “+”.</a:t>
            </a:r>
          </a:p>
          <a:p>
            <a:endParaRPr lang="en-US" dirty="0"/>
          </a:p>
          <a:p>
            <a:r>
              <a:rPr lang="en-US" dirty="0"/>
              <a:t>Si </a:t>
            </a:r>
            <a:r>
              <a:rPr lang="en-US" dirty="0" err="1"/>
              <a:t>uno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operadores</a:t>
            </a:r>
            <a:r>
              <a:rPr lang="en-US" dirty="0"/>
              <a:t> no </a:t>
            </a:r>
            <a:r>
              <a:rPr lang="en-US" dirty="0" err="1"/>
              <a:t>es</a:t>
            </a:r>
            <a:r>
              <a:rPr lang="en-US" dirty="0"/>
              <a:t> String, </a:t>
            </a:r>
            <a:r>
              <a:rPr lang="en-US" dirty="0" err="1"/>
              <a:t>este</a:t>
            </a:r>
            <a:r>
              <a:rPr lang="en-US" dirty="0"/>
              <a:t> se </a:t>
            </a:r>
            <a:r>
              <a:rPr lang="en-US" dirty="0" err="1"/>
              <a:t>converte</a:t>
            </a:r>
            <a:r>
              <a:rPr lang="en-US" dirty="0"/>
              <a:t> a String y </a:t>
            </a:r>
            <a:r>
              <a:rPr lang="en-US" dirty="0" err="1"/>
              <a:t>luego</a:t>
            </a:r>
            <a:r>
              <a:rPr lang="en-US" dirty="0"/>
              <a:t> se </a:t>
            </a:r>
            <a:r>
              <a:rPr lang="en-US" dirty="0" err="1"/>
              <a:t>hace</a:t>
            </a:r>
            <a:r>
              <a:rPr lang="en-US" dirty="0"/>
              <a:t> la </a:t>
            </a:r>
            <a:r>
              <a:rPr lang="en-US" dirty="0" err="1"/>
              <a:t>concatenaci</a:t>
            </a:r>
            <a:r>
              <a:rPr lang="es-ES" dirty="0" err="1"/>
              <a:t>ón</a:t>
            </a:r>
            <a:r>
              <a:rPr lang="es-E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15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Extraer</a:t>
            </a:r>
            <a:r>
              <a:rPr lang="en-US" dirty="0"/>
              <a:t> </a:t>
            </a:r>
            <a:r>
              <a:rPr lang="en-US" dirty="0" err="1"/>
              <a:t>SubStrings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forma general </a:t>
            </a:r>
            <a:r>
              <a:rPr lang="en-US" dirty="0" err="1"/>
              <a:t>es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en-US" dirty="0" err="1"/>
              <a:t>Donde</a:t>
            </a:r>
            <a:r>
              <a:rPr lang="en-US" altLang="en-US" dirty="0"/>
              <a:t> p1 </a:t>
            </a:r>
            <a:r>
              <a:rPr lang="en-US" altLang="en-US" dirty="0" err="1"/>
              <a:t>es</a:t>
            </a:r>
            <a:r>
              <a:rPr lang="en-US" altLang="en-US" dirty="0"/>
              <a:t> la </a:t>
            </a:r>
            <a:r>
              <a:rPr lang="en-US" altLang="en-US" dirty="0" err="1"/>
              <a:t>primera</a:t>
            </a:r>
            <a:r>
              <a:rPr lang="en-US" altLang="en-US" dirty="0"/>
              <a:t> </a:t>
            </a:r>
            <a:r>
              <a:rPr lang="en-US" altLang="en-US" dirty="0" err="1"/>
              <a:t>posición</a:t>
            </a:r>
            <a:r>
              <a:rPr lang="en-US" altLang="en-US" dirty="0"/>
              <a:t> del substring </a:t>
            </a:r>
            <a:r>
              <a:rPr lang="en-US" altLang="en-US" dirty="0" err="1"/>
              <a:t>deseado</a:t>
            </a:r>
            <a:r>
              <a:rPr lang="en-US" altLang="en-US" dirty="0"/>
              <a:t>, y p2 la </a:t>
            </a:r>
            <a:r>
              <a:rPr lang="en-US" altLang="en-US" dirty="0" err="1"/>
              <a:t>posición</a:t>
            </a:r>
            <a:r>
              <a:rPr lang="en-US" altLang="en-US" dirty="0"/>
              <a:t> </a:t>
            </a:r>
            <a:r>
              <a:rPr lang="en-US" altLang="en-US" dirty="0" err="1"/>
              <a:t>inmediatamente</a:t>
            </a:r>
            <a:r>
              <a:rPr lang="en-US" altLang="en-US" dirty="0"/>
              <a:t> </a:t>
            </a:r>
            <a:r>
              <a:rPr lang="en-US" altLang="en-US" i="1" dirty="0" err="1"/>
              <a:t>luego</a:t>
            </a:r>
            <a:r>
              <a:rPr lang="en-US" altLang="en-US" dirty="0"/>
              <a:t> de la </a:t>
            </a:r>
            <a:r>
              <a:rPr lang="en-US" altLang="en-US" dirty="0" err="1"/>
              <a:t>última</a:t>
            </a:r>
            <a:r>
              <a:rPr lang="en-US" altLang="en-US" dirty="0"/>
              <a:t> </a:t>
            </a:r>
            <a:r>
              <a:rPr lang="en-US" altLang="en-US" dirty="0" err="1"/>
              <a:t>posición</a:t>
            </a:r>
            <a:r>
              <a:rPr lang="en-US" altLang="en-US" dirty="0"/>
              <a:t> del substring.</a:t>
            </a:r>
          </a:p>
          <a:p>
            <a:r>
              <a:rPr lang="en-US" altLang="en-US" dirty="0"/>
              <a:t>Si </a:t>
            </a:r>
            <a:r>
              <a:rPr lang="en-US" altLang="en-US" dirty="0" err="1"/>
              <a:t>str</a:t>
            </a:r>
            <a:r>
              <a:rPr lang="en-US" altLang="en-US" dirty="0"/>
              <a:t> </a:t>
            </a:r>
            <a:r>
              <a:rPr lang="en-US" altLang="en-US" dirty="0" err="1"/>
              <a:t>es</a:t>
            </a:r>
            <a:r>
              <a:rPr lang="en-US" altLang="en-US" dirty="0"/>
              <a:t> “Hello World”, la </a:t>
            </a:r>
            <a:r>
              <a:rPr lang="en-US" altLang="en-US" dirty="0" err="1"/>
              <a:t>siguiente</a:t>
            </a:r>
            <a:r>
              <a:rPr lang="en-US" altLang="en-US" dirty="0"/>
              <a:t> </a:t>
            </a:r>
            <a:r>
              <a:rPr lang="en-US" altLang="en-US" dirty="0" err="1"/>
              <a:t>instrucción</a:t>
            </a:r>
            <a:r>
              <a:rPr lang="en-US" altLang="en-US" dirty="0"/>
              <a:t> </a:t>
            </a:r>
            <a:r>
              <a:rPr lang="en-US" altLang="en-US" dirty="0" err="1"/>
              <a:t>retorna</a:t>
            </a:r>
            <a:r>
              <a:rPr lang="en-US" altLang="en-US" dirty="0"/>
              <a:t> “ell”: 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819400" y="2492896"/>
            <a:ext cx="3657600" cy="568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dirty="0" err="1">
                <a:latin typeface="Courier New" charset="0"/>
              </a:rPr>
              <a:t>str.substring</a:t>
            </a:r>
            <a:r>
              <a:rPr lang="en-US" altLang="en-US" sz="2000">
                <a:latin typeface="Courier New" charset="0"/>
              </a:rPr>
              <a:t>(p1,</a:t>
            </a:r>
            <a:r>
              <a:rPr lang="en-US" altLang="en-US" sz="2000" b="0"/>
              <a:t> </a:t>
            </a:r>
            <a:r>
              <a:rPr lang="en-US" altLang="en-US" sz="2000">
                <a:latin typeface="Courier New" charset="0"/>
              </a:rPr>
              <a:t>p2);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819400" y="5157192"/>
            <a:ext cx="3657600" cy="568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Courier New" charset="0"/>
              </a:rPr>
              <a:t>str.substring</a:t>
            </a:r>
            <a:r>
              <a:rPr lang="en-US" altLang="en-US" sz="2000" dirty="0">
                <a:latin typeface="Courier New" charset="0"/>
              </a:rPr>
              <a:t>(1,</a:t>
            </a:r>
            <a:r>
              <a:rPr lang="en-US" altLang="en-US" sz="2000" b="0" dirty="0"/>
              <a:t> </a:t>
            </a:r>
            <a:r>
              <a:rPr lang="en-US" altLang="en-US" sz="2000" dirty="0">
                <a:latin typeface="Courier New" charset="0"/>
              </a:rPr>
              <a:t>4);</a:t>
            </a:r>
          </a:p>
        </p:txBody>
      </p:sp>
    </p:spTree>
    <p:extLst>
      <p:ext uri="{BB962C8B-B14F-4D97-AF65-F5344CB8AC3E}">
        <p14:creationId xmlns:p14="http://schemas.microsoft.com/office/powerpoint/2010/main" val="203854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5740" y="1825625"/>
            <a:ext cx="7886700" cy="4351338"/>
          </a:xfrm>
        </p:spPr>
        <p:txBody>
          <a:bodyPr>
            <a:normAutofit/>
          </a:bodyPr>
          <a:lstStyle/>
          <a:p>
            <a:r>
              <a:rPr lang="es-ES_tradnl" noProof="0" dirty="0"/>
              <a:t>Representación de la Información</a:t>
            </a:r>
          </a:p>
          <a:p>
            <a:pPr lvl="1"/>
            <a:r>
              <a:rPr lang="es-ES_tradnl" dirty="0"/>
              <a:t>Números binarios</a:t>
            </a:r>
          </a:p>
          <a:p>
            <a:pPr lvl="1"/>
            <a:r>
              <a:rPr lang="es-ES_tradnl" noProof="0" dirty="0"/>
              <a:t>¿Cómo se representa la información en el computador?</a:t>
            </a:r>
          </a:p>
          <a:p>
            <a:r>
              <a:rPr lang="es-ES_tradnl" noProof="0" dirty="0"/>
              <a:t>Caracteres</a:t>
            </a:r>
          </a:p>
          <a:p>
            <a:pPr lvl="1"/>
            <a:r>
              <a:rPr lang="es-ES_tradnl" noProof="0" dirty="0"/>
              <a:t>Codificaciones</a:t>
            </a:r>
          </a:p>
          <a:p>
            <a:r>
              <a:rPr lang="es-ES_tradnl" noProof="0" dirty="0"/>
              <a:t>Cadenas</a:t>
            </a:r>
          </a:p>
          <a:p>
            <a:pPr lvl="1"/>
            <a:r>
              <a:rPr lang="es-ES_tradnl" noProof="0" dirty="0" err="1"/>
              <a:t>Strings</a:t>
            </a:r>
            <a:endParaRPr lang="es-ES_tradnl" noProof="0" dirty="0"/>
          </a:p>
          <a:p>
            <a:pPr lvl="1"/>
            <a:r>
              <a:rPr lang="es-ES_tradnl" noProof="0" dirty="0"/>
              <a:t>Algunos métodos de la clase </a:t>
            </a:r>
            <a:r>
              <a:rPr lang="es-ES_tradnl" noProof="0" dirty="0" err="1"/>
              <a:t>String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2367254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Verificar</a:t>
            </a:r>
            <a:r>
              <a:rPr lang="en-US" dirty="0"/>
              <a:t> </a:t>
            </a:r>
            <a:r>
              <a:rPr lang="en-US" dirty="0" err="1"/>
              <a:t>igualdad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dos Strings son </a:t>
            </a:r>
            <a:r>
              <a:rPr lang="en-US" dirty="0" err="1"/>
              <a:t>iguales</a:t>
            </a:r>
            <a:r>
              <a:rPr lang="en-US" dirty="0"/>
              <a:t>, se </a:t>
            </a:r>
            <a:r>
              <a:rPr lang="en-US" dirty="0" err="1"/>
              <a:t>usa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se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comparar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fueran</a:t>
            </a:r>
            <a:r>
              <a:rPr lang="en-US" dirty="0"/>
              <a:t> </a:t>
            </a:r>
            <a:r>
              <a:rPr lang="en-US" dirty="0" err="1"/>
              <a:t>enteros</a:t>
            </a:r>
            <a:r>
              <a:rPr lang="en-US" dirty="0"/>
              <a:t> (</a:t>
            </a:r>
            <a:r>
              <a:rPr lang="en-US" b="1" dirty="0"/>
              <a:t>no</a:t>
            </a:r>
            <a:r>
              <a:rPr lang="en-US" dirty="0"/>
              <a:t> se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el </a:t>
            </a:r>
            <a:r>
              <a:rPr lang="en-US" dirty="0" err="1"/>
              <a:t>operador</a:t>
            </a:r>
            <a:r>
              <a:rPr lang="en-US" dirty="0"/>
              <a:t> ==).</a:t>
            </a: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1270000" y="2708920"/>
            <a:ext cx="6731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en-US" altLang="en-US" sz="2000">
                <a:latin typeface="Courier New" charset="0"/>
              </a:rPr>
              <a:t>if (s1.equals(s2)) . . .</a:t>
            </a:r>
          </a:p>
        </p:txBody>
      </p:sp>
      <p:sp>
        <p:nvSpPr>
          <p:cNvPr id="5" name="Rectangle 4"/>
          <p:cNvSpPr/>
          <p:nvPr/>
        </p:nvSpPr>
        <p:spPr>
          <a:xfrm>
            <a:off x="2411760" y="2708920"/>
            <a:ext cx="936104" cy="609600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17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Comparar</a:t>
            </a:r>
            <a:r>
              <a:rPr lang="en-US" dirty="0"/>
              <a:t>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85974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Dos Strings se </a:t>
            </a:r>
            <a:r>
              <a:rPr lang="en-US" dirty="0" err="1"/>
              <a:t>comparan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lexicográfica</a:t>
            </a:r>
            <a:r>
              <a:rPr lang="en-US" dirty="0"/>
              <a:t> (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estuviesen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diccionario</a:t>
            </a:r>
            <a:r>
              <a:rPr lang="en-US" dirty="0"/>
              <a:t>):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en-US" dirty="0"/>
              <a:t>Si </a:t>
            </a:r>
            <a:r>
              <a:rPr lang="en-US" altLang="en-US" dirty="0" err="1"/>
              <a:t>este</a:t>
            </a:r>
            <a:r>
              <a:rPr lang="en-US" altLang="en-US" dirty="0"/>
              <a:t> </a:t>
            </a:r>
            <a:r>
              <a:rPr lang="en-US" altLang="en-US" dirty="0" err="1"/>
              <a:t>llamado</a:t>
            </a:r>
            <a:r>
              <a:rPr lang="en-US" altLang="en-US" dirty="0"/>
              <a:t> </a:t>
            </a:r>
            <a:r>
              <a:rPr lang="en-US" altLang="en-US" dirty="0" err="1"/>
              <a:t>retorna</a:t>
            </a:r>
            <a:r>
              <a:rPr lang="en-US" altLang="en-US" dirty="0"/>
              <a:t> un </a:t>
            </a:r>
            <a:r>
              <a:rPr lang="en-US" altLang="en-US" dirty="0" err="1"/>
              <a:t>entero</a:t>
            </a:r>
            <a:r>
              <a:rPr lang="en-US" altLang="en-US" dirty="0"/>
              <a:t> que </a:t>
            </a:r>
            <a:r>
              <a:rPr lang="en-US" altLang="en-US" dirty="0" err="1"/>
              <a:t>es</a:t>
            </a:r>
            <a:r>
              <a:rPr lang="en-US" altLang="en-US" dirty="0"/>
              <a:t> </a:t>
            </a:r>
            <a:r>
              <a:rPr lang="en-US" altLang="en-US" i="1" dirty="0" err="1"/>
              <a:t>menor</a:t>
            </a:r>
            <a:r>
              <a:rPr lang="en-US" altLang="en-US" i="1" dirty="0"/>
              <a:t> que 0</a:t>
            </a:r>
            <a:r>
              <a:rPr lang="en-US" altLang="en-US" dirty="0"/>
              <a:t>, s1 </a:t>
            </a:r>
            <a:r>
              <a:rPr lang="en-US" altLang="en-US" dirty="0" err="1"/>
              <a:t>es</a:t>
            </a:r>
            <a:r>
              <a:rPr lang="en-US" altLang="en-US" dirty="0"/>
              <a:t> </a:t>
            </a:r>
            <a:r>
              <a:rPr lang="en-US" altLang="en-US" b="1" i="1" dirty="0" err="1"/>
              <a:t>menor</a:t>
            </a:r>
            <a:r>
              <a:rPr lang="en-US" altLang="en-US" dirty="0"/>
              <a:t> que s2; </a:t>
            </a:r>
            <a:r>
              <a:rPr lang="en-US" altLang="en-US" i="1" dirty="0"/>
              <a:t>mayor que 0 </a:t>
            </a:r>
            <a:r>
              <a:rPr lang="en-US" altLang="en-US" dirty="0" err="1"/>
              <a:t>significa</a:t>
            </a:r>
            <a:r>
              <a:rPr lang="en-US" altLang="en-US" dirty="0"/>
              <a:t> que s1 </a:t>
            </a:r>
            <a:r>
              <a:rPr lang="en-US" altLang="en-US" dirty="0" err="1"/>
              <a:t>es</a:t>
            </a:r>
            <a:r>
              <a:rPr lang="en-US" altLang="en-US" dirty="0"/>
              <a:t> </a:t>
            </a:r>
            <a:r>
              <a:rPr lang="en-US" altLang="en-US" b="1" i="1" dirty="0"/>
              <a:t>mayor</a:t>
            </a:r>
            <a:r>
              <a:rPr lang="en-US" altLang="en-US" dirty="0"/>
              <a:t> que s2; e </a:t>
            </a:r>
            <a:r>
              <a:rPr lang="en-US" altLang="en-US" i="1" dirty="0" err="1"/>
              <a:t>igual</a:t>
            </a:r>
            <a:r>
              <a:rPr lang="en-US" altLang="en-US" i="1" dirty="0"/>
              <a:t> a 0 </a:t>
            </a:r>
            <a:r>
              <a:rPr lang="en-US" altLang="en-US" dirty="0" err="1"/>
              <a:t>significa</a:t>
            </a:r>
            <a:r>
              <a:rPr lang="en-US" altLang="en-US" dirty="0"/>
              <a:t> que son </a:t>
            </a:r>
            <a:r>
              <a:rPr lang="en-US" altLang="en-US" b="1" i="1" dirty="0" err="1"/>
              <a:t>iguales</a:t>
            </a:r>
            <a:r>
              <a:rPr lang="en-US" altLang="en-US" dirty="0"/>
              <a:t>.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162300" y="3068960"/>
            <a:ext cx="2819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Courier New" charset="0"/>
              </a:rPr>
              <a:t>s1.compareTo(s2)</a:t>
            </a:r>
          </a:p>
        </p:txBody>
      </p:sp>
    </p:spTree>
    <p:extLst>
      <p:ext uri="{BB962C8B-B14F-4D97-AF65-F5344CB8AC3E}">
        <p14:creationId xmlns:p14="http://schemas.microsoft.com/office/powerpoint/2010/main" val="783512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indexOf</a:t>
            </a:r>
            <a:r>
              <a:rPr lang="en-US" dirty="0"/>
              <a:t>() </a:t>
            </a:r>
            <a:r>
              <a:rPr lang="en-US" dirty="0" err="1"/>
              <a:t>recibe</a:t>
            </a:r>
            <a:r>
              <a:rPr lang="en-US" dirty="0"/>
              <a:t> </a:t>
            </a:r>
            <a:r>
              <a:rPr lang="en-US" dirty="0" err="1"/>
              <a:t>bien</a:t>
            </a:r>
            <a:r>
              <a:rPr lang="en-US" dirty="0"/>
              <a:t> sea un </a:t>
            </a:r>
            <a:r>
              <a:rPr lang="en-US" dirty="0" err="1"/>
              <a:t>caracter</a:t>
            </a:r>
            <a:r>
              <a:rPr lang="en-US" dirty="0"/>
              <a:t> o un string, y </a:t>
            </a:r>
            <a:r>
              <a:rPr lang="en-US" dirty="0" err="1"/>
              <a:t>retorna</a:t>
            </a:r>
            <a:r>
              <a:rPr lang="en-US" dirty="0"/>
              <a:t> la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posición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se </a:t>
            </a:r>
            <a:r>
              <a:rPr lang="en-US" dirty="0" err="1"/>
              <a:t>encuentra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otro</a:t>
            </a:r>
            <a:r>
              <a:rPr lang="en-US" dirty="0"/>
              <a:t> String.</a:t>
            </a:r>
          </a:p>
          <a:p>
            <a:r>
              <a:rPr lang="en-US" dirty="0"/>
              <a:t>Si </a:t>
            </a:r>
            <a:r>
              <a:rPr lang="en-US" dirty="0" err="1"/>
              <a:t>str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“hello world”: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050" y="3794100"/>
            <a:ext cx="40259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23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99392"/>
            <a:ext cx="7886700" cy="1325563"/>
          </a:xfrm>
        </p:spPr>
        <p:txBody>
          <a:bodyPr/>
          <a:lstStyle/>
          <a:p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836712"/>
            <a:ext cx="74295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00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Código</a:t>
            </a:r>
            <a:r>
              <a:rPr lang="en-US" dirty="0"/>
              <a:t> que se </a:t>
            </a:r>
            <a:r>
              <a:rPr lang="en-US" dirty="0" err="1"/>
              <a:t>usa</a:t>
            </a:r>
            <a:r>
              <a:rPr lang="en-US" dirty="0"/>
              <a:t> con </a:t>
            </a:r>
            <a:r>
              <a:rPr lang="en-US" dirty="0" err="1"/>
              <a:t>frecuencia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1484784"/>
            <a:ext cx="6883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55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Código</a:t>
            </a:r>
            <a:r>
              <a:rPr lang="en-US" dirty="0"/>
              <a:t> que se </a:t>
            </a:r>
            <a:r>
              <a:rPr lang="en-US" dirty="0" err="1"/>
              <a:t>usa</a:t>
            </a:r>
            <a:r>
              <a:rPr lang="en-US" dirty="0"/>
              <a:t> con </a:t>
            </a:r>
            <a:r>
              <a:rPr lang="en-US" dirty="0" err="1"/>
              <a:t>frecuencia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415752"/>
            <a:ext cx="7416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16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</a:t>
            </a:r>
            <a:r>
              <a:rPr lang="en-US" baseline="0" dirty="0"/>
              <a:t> de Eric </a:t>
            </a:r>
            <a:r>
              <a:rPr lang="en-US" baseline="0" dirty="0" err="1"/>
              <a:t>Robets</a:t>
            </a:r>
            <a:r>
              <a:rPr lang="en-US" baseline="0" dirty="0"/>
              <a:t> (Stanford), </a:t>
            </a:r>
            <a:r>
              <a:rPr lang="en-US" baseline="0" dirty="0" err="1"/>
              <a:t>curso</a:t>
            </a:r>
            <a:r>
              <a:rPr lang="en-US" baseline="0" dirty="0"/>
              <a:t> CS106A.</a:t>
            </a:r>
          </a:p>
          <a:p>
            <a:r>
              <a:rPr lang="en-US" dirty="0" err="1"/>
              <a:t>Sonido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www.tested.com</a:t>
            </a:r>
            <a:r>
              <a:rPr lang="en-US" dirty="0"/>
              <a:t>/tech/1905-the-real-differences-between-16-bit-and-24-bit-audio/</a:t>
            </a:r>
          </a:p>
          <a:p>
            <a:r>
              <a:rPr lang="en-US" baseline="0" dirty="0" err="1"/>
              <a:t>Imágenes</a:t>
            </a:r>
            <a:r>
              <a:rPr lang="en-US" baseline="0" dirty="0"/>
              <a:t>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/wiki/1080p </a:t>
            </a:r>
          </a:p>
        </p:txBody>
      </p:sp>
    </p:spTree>
    <p:extLst>
      <p:ext uri="{BB962C8B-B14F-4D97-AF65-F5344CB8AC3E}">
        <p14:creationId xmlns:p14="http://schemas.microsoft.com/office/powerpoint/2010/main" val="98151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8B6D4-E95E-0749-A999-1E17F0FF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Números binarios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4238B-A9FF-5F47-9172-751601891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Nuestro sistema de información: base 10</a:t>
            </a:r>
          </a:p>
          <a:p>
            <a:endParaRPr lang="es-ES_tradnl" dirty="0"/>
          </a:p>
          <a:p>
            <a:r>
              <a:rPr lang="es-ES_tradnl" dirty="0"/>
              <a:t>123 = 1 * 100 + 2 * 10 + 3</a:t>
            </a:r>
          </a:p>
          <a:p>
            <a:endParaRPr lang="es-ES_tradnl" dirty="0"/>
          </a:p>
          <a:p>
            <a:r>
              <a:rPr lang="es-ES_tradnl" dirty="0"/>
              <a:t>123 = 1 * 10</a:t>
            </a:r>
            <a:r>
              <a:rPr lang="es-ES_tradnl" baseline="30000" dirty="0"/>
              <a:t> 2</a:t>
            </a:r>
            <a:r>
              <a:rPr lang="es-ES_tradnl" dirty="0"/>
              <a:t> + 2 * 10</a:t>
            </a:r>
            <a:r>
              <a:rPr lang="es-ES_tradnl" baseline="30000" dirty="0"/>
              <a:t> 1</a:t>
            </a:r>
            <a:r>
              <a:rPr lang="es-ES_tradnl" dirty="0"/>
              <a:t> + 3 * 10</a:t>
            </a:r>
            <a:r>
              <a:rPr lang="es-ES_tradnl" baseline="30000" dirty="0"/>
              <a:t> 0</a:t>
            </a:r>
          </a:p>
          <a:p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9728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6AA6-3CB4-2E46-8B1D-0E2F68D7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Numeros</a:t>
            </a:r>
            <a:r>
              <a:rPr lang="es-ES_tradnl" dirty="0"/>
              <a:t> binarios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2CD34-B0DF-494F-AF4A-DBF85E58F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El computador usa 1’s y 0’s</a:t>
            </a:r>
          </a:p>
          <a:p>
            <a:r>
              <a:rPr lang="es-ES_tradnl" dirty="0"/>
              <a:t>Los números se representan en sistema binario (base 2)</a:t>
            </a:r>
          </a:p>
          <a:p>
            <a:endParaRPr lang="es-ES_tradnl" dirty="0"/>
          </a:p>
          <a:p>
            <a:r>
              <a:rPr lang="es-ES_tradnl" dirty="0"/>
              <a:t>Número 101</a:t>
            </a:r>
            <a:r>
              <a:rPr lang="es-ES_tradnl" baseline="-25000" dirty="0"/>
              <a:t> 2</a:t>
            </a:r>
            <a:r>
              <a:rPr lang="es-ES_tradnl" dirty="0"/>
              <a:t>  = 1 * 2</a:t>
            </a:r>
            <a:r>
              <a:rPr lang="es-ES_tradnl" baseline="30000" dirty="0"/>
              <a:t> 2</a:t>
            </a:r>
            <a:r>
              <a:rPr lang="es-ES_tradnl" dirty="0"/>
              <a:t> + 0 * 2</a:t>
            </a:r>
            <a:r>
              <a:rPr lang="es-ES_tradnl" baseline="30000" dirty="0"/>
              <a:t> 1</a:t>
            </a:r>
            <a:r>
              <a:rPr lang="es-ES_tradnl" dirty="0"/>
              <a:t> + 1 * 2</a:t>
            </a:r>
            <a:r>
              <a:rPr lang="es-ES_tradnl" baseline="30000" dirty="0"/>
              <a:t> 0  </a:t>
            </a:r>
            <a:r>
              <a:rPr lang="es-ES_tradnl" dirty="0"/>
              <a:t>= 5</a:t>
            </a:r>
            <a:r>
              <a:rPr lang="es-ES_tradnl" baseline="-25000" dirty="0"/>
              <a:t> 10</a:t>
            </a:r>
          </a:p>
          <a:p>
            <a:endParaRPr lang="es-ES_tradnl" dirty="0"/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9456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BEBE-B706-5D46-A13B-89CD571F2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Decimal vs. Binario	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0B6B7F-3DD5-EE43-B7D0-62B50785DB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7641936"/>
              </p:ext>
            </p:extLst>
          </p:nvPr>
        </p:nvGraphicFramePr>
        <p:xfrm>
          <a:off x="628650" y="1825625"/>
          <a:ext cx="78867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3882243608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541584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Binario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603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220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30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2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96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15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519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0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927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536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20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9ECB-854A-734C-B41C-865C87CF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Números binarios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28D58-E4CC-E04D-8454-F6CB9AA7D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¿Cuál es el número más grande que puedo representar si tengo “n” bits?</a:t>
            </a:r>
          </a:p>
          <a:p>
            <a:endParaRPr lang="es-ES_tradnl" dirty="0"/>
          </a:p>
          <a:p>
            <a:endParaRPr lang="es-ES_tradn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64E8FA-E5BA-1544-BBA7-E45A90E65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175447"/>
              </p:ext>
            </p:extLst>
          </p:nvPr>
        </p:nvGraphicFramePr>
        <p:xfrm>
          <a:off x="1524000" y="2754154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1856553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19020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Número de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Número de elementos diferenciables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38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935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03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11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4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¿?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996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078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F196C-3802-B347-B727-B463998D7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Otro tipo de información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A1704-B88D-7841-89D7-8C6A8E270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031582" cy="4351338"/>
          </a:xfrm>
        </p:spPr>
        <p:txBody>
          <a:bodyPr/>
          <a:lstStyle/>
          <a:p>
            <a:r>
              <a:rPr lang="es-ES_tradnl" dirty="0"/>
              <a:t>Música:</a:t>
            </a:r>
          </a:p>
          <a:p>
            <a:pPr lvl="1"/>
            <a:r>
              <a:rPr lang="es-ES_tradnl" dirty="0"/>
              <a:t>La onda de sonido se digitaliza:</a:t>
            </a:r>
          </a:p>
          <a:p>
            <a:pPr lvl="2"/>
            <a:r>
              <a:rPr lang="es-ES_tradnl" dirty="0"/>
              <a:t>44.1 kHz</a:t>
            </a:r>
          </a:p>
          <a:p>
            <a:pPr lvl="2"/>
            <a:r>
              <a:rPr lang="es-ES_tradnl" dirty="0"/>
              <a:t>16 bits</a:t>
            </a:r>
          </a:p>
          <a:p>
            <a:pPr marL="457200" lvl="1" indent="0">
              <a:buNone/>
            </a:pPr>
            <a:endParaRPr lang="es-ES_tradnl" dirty="0"/>
          </a:p>
          <a:p>
            <a:r>
              <a:rPr lang="es-ES_tradnl" dirty="0"/>
              <a:t>Imagen:</a:t>
            </a:r>
          </a:p>
          <a:p>
            <a:pPr lvl="1"/>
            <a:r>
              <a:rPr lang="es-ES_tradnl" dirty="0"/>
              <a:t>La imagen se digitaliza:</a:t>
            </a:r>
          </a:p>
          <a:p>
            <a:pPr lvl="2"/>
            <a:r>
              <a:rPr lang="es-ES_tradnl" dirty="0"/>
              <a:t>1920 x 1080 pixeles</a:t>
            </a:r>
          </a:p>
          <a:p>
            <a:pPr lvl="2"/>
            <a:r>
              <a:rPr lang="es-ES_tradnl" dirty="0"/>
              <a:t>Cada pixel: 256 R, 256 G, 256 B</a:t>
            </a:r>
          </a:p>
          <a:p>
            <a:pPr lvl="1"/>
            <a:endParaRPr lang="es-ES_trad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CEC82-A821-C742-BCE6-401373BD4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991" y="1825624"/>
            <a:ext cx="2035361" cy="1531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497032-9E75-7047-8965-179044629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96" y="4005063"/>
            <a:ext cx="1774056" cy="141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76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15B5-AF3B-A24D-8F54-75026C2A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Importancia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851A7-F5F5-7847-A983-321EAF361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 err="1"/>
              <a:t>Mucha</a:t>
            </a:r>
            <a:r>
              <a:rPr lang="en-US" dirty="0"/>
              <a:t> </a:t>
            </a:r>
            <a:r>
              <a:rPr lang="en-US" dirty="0" err="1"/>
              <a:t>informaci</a:t>
            </a:r>
            <a:r>
              <a:rPr lang="es-ES" dirty="0" err="1"/>
              <a:t>ón</a:t>
            </a:r>
            <a:r>
              <a:rPr lang="es-ES" dirty="0"/>
              <a:t> se representa como texto:</a:t>
            </a:r>
          </a:p>
          <a:p>
            <a:pPr lvl="1"/>
            <a:r>
              <a:rPr lang="es-ES" dirty="0"/>
              <a:t>Nombres</a:t>
            </a:r>
          </a:p>
          <a:p>
            <a:pPr lvl="1"/>
            <a:r>
              <a:rPr lang="es-ES" dirty="0"/>
              <a:t>Direcciones</a:t>
            </a:r>
          </a:p>
          <a:p>
            <a:pPr lvl="1"/>
            <a:r>
              <a:rPr lang="en-US" dirty="0" err="1"/>
              <a:t>Placas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(ii) Hay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cuales</a:t>
            </a:r>
            <a:r>
              <a:rPr lang="en-US" dirty="0"/>
              <a:t> se </a:t>
            </a:r>
            <a:r>
              <a:rPr lang="en-US" dirty="0" err="1"/>
              <a:t>procesa</a:t>
            </a:r>
            <a:r>
              <a:rPr lang="en-US" dirty="0"/>
              <a:t> </a:t>
            </a:r>
            <a:r>
              <a:rPr lang="en-US" dirty="0" err="1"/>
              <a:t>informaci</a:t>
            </a:r>
            <a:r>
              <a:rPr lang="es-ES" dirty="0" err="1"/>
              <a:t>ón</a:t>
            </a:r>
            <a:r>
              <a:rPr lang="es-ES" dirty="0"/>
              <a:t> de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Compiladores</a:t>
            </a:r>
            <a:r>
              <a:rPr lang="en-US" dirty="0"/>
              <a:t> de </a:t>
            </a:r>
            <a:r>
              <a:rPr lang="en-US" dirty="0" err="1"/>
              <a:t>lenguajes</a:t>
            </a:r>
            <a:r>
              <a:rPr lang="en-US" dirty="0"/>
              <a:t> de </a:t>
            </a:r>
            <a:r>
              <a:rPr lang="en-US" dirty="0" err="1"/>
              <a:t>programaci</a:t>
            </a:r>
            <a:r>
              <a:rPr lang="es-ES" dirty="0" err="1"/>
              <a:t>ón</a:t>
            </a:r>
            <a:endParaRPr lang="es-ES" dirty="0"/>
          </a:p>
          <a:p>
            <a:pPr lvl="1"/>
            <a:r>
              <a:rPr lang="es-ES" dirty="0"/>
              <a:t>Procesamiento de lenguaje natural</a:t>
            </a:r>
          </a:p>
          <a:p>
            <a:pPr lvl="1"/>
            <a:r>
              <a:rPr lang="es-E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99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27570"/>
          </a:xfrm>
        </p:spPr>
        <p:txBody>
          <a:bodyPr>
            <a:normAutofit fontScale="90000"/>
          </a:bodyPr>
          <a:lstStyle/>
          <a:p>
            <a:r>
              <a:rPr lang="es-ES_tradnl" noProof="0" dirty="0"/>
              <a:t>Cómo se han codificado los caracteres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07988" y="1161132"/>
            <a:ext cx="8278812" cy="4421188"/>
            <a:chOff x="257" y="1432"/>
            <a:chExt cx="5215" cy="2785"/>
          </a:xfrm>
        </p:grpSpPr>
        <p:pic>
          <p:nvPicPr>
            <p:cNvPr id="6" name="Picture 7" descr="MorseCod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2448"/>
              <a:ext cx="3536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9" descr="SamuelMor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5" t="1016" r="5678" b="1016"/>
            <a:stretch>
              <a:fillRect/>
            </a:stretch>
          </p:blipFill>
          <p:spPr bwMode="auto">
            <a:xfrm>
              <a:off x="384" y="2448"/>
              <a:ext cx="1309" cy="153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257" y="3984"/>
              <a:ext cx="15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 Neue" charset="0"/>
                </a:rPr>
                <a:t>Samuel Morse (1791-1872)</a:t>
              </a:r>
              <a:endParaRPr lang="en-US" altLang="en-US" sz="1600"/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04" y="1432"/>
              <a:ext cx="5122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just">
                <a:lnSpc>
                  <a:spcPct val="85000"/>
                </a:lnSpc>
                <a:spcBef>
                  <a:spcPct val="0"/>
                </a:spcBef>
                <a:spcAft>
                  <a:spcPct val="50000"/>
                </a:spcAft>
              </a:pPr>
              <a:r>
                <a:rPr lang="en-US" altLang="en-US" sz="2400" b="0" dirty="0"/>
                <a:t>Samuel F. B. Morse </a:t>
              </a:r>
              <a:r>
                <a:rPr lang="en-US" altLang="en-US" sz="2400" b="0" dirty="0" err="1"/>
                <a:t>fué</a:t>
              </a:r>
              <a:r>
                <a:rPr lang="en-US" altLang="en-US" sz="2400" b="0" dirty="0"/>
                <a:t> el inventor </a:t>
              </a:r>
              <a:r>
                <a:rPr lang="en-US" altLang="en-US" sz="2400" b="0" dirty="0" err="1"/>
                <a:t>tel</a:t>
              </a:r>
              <a:r>
                <a:rPr lang="en-US" altLang="en-US" sz="2400" b="0" dirty="0"/>
                <a:t> </a:t>
              </a:r>
              <a:r>
                <a:rPr lang="en-US" altLang="en-US" sz="2400" b="0" dirty="0" err="1"/>
                <a:t>telégrafo</a:t>
              </a:r>
              <a:r>
                <a:rPr lang="en-US" altLang="en-US" sz="2400" b="0" dirty="0"/>
                <a:t>. </a:t>
              </a:r>
              <a:r>
                <a:rPr lang="en-US" altLang="en-US" sz="2400" dirty="0" err="1"/>
                <a:t>En</a:t>
              </a:r>
              <a:r>
                <a:rPr lang="en-US" altLang="en-US" sz="2400" dirty="0"/>
                <a:t> </a:t>
              </a:r>
              <a:r>
                <a:rPr lang="en-US" altLang="en-US" sz="2400" dirty="0" err="1"/>
                <a:t>este</a:t>
              </a:r>
              <a:r>
                <a:rPr lang="en-US" altLang="en-US" sz="2400" dirty="0"/>
                <a:t> </a:t>
              </a:r>
              <a:r>
                <a:rPr lang="en-US" altLang="en-US" sz="2400" dirty="0" err="1"/>
                <a:t>dispositivo</a:t>
              </a:r>
              <a:r>
                <a:rPr lang="en-US" altLang="en-US" sz="2400" dirty="0"/>
                <a:t> </a:t>
              </a:r>
              <a:r>
                <a:rPr lang="en-US" altLang="en-US" sz="2400" dirty="0" err="1"/>
                <a:t>los</a:t>
              </a:r>
              <a:r>
                <a:rPr lang="en-US" altLang="en-US" sz="2400" dirty="0"/>
                <a:t> </a:t>
              </a:r>
              <a:r>
                <a:rPr lang="en-US" altLang="en-US" sz="2400" dirty="0" err="1"/>
                <a:t>caracteres</a:t>
              </a:r>
              <a:r>
                <a:rPr lang="en-US" altLang="en-US" sz="2400" dirty="0"/>
                <a:t> se </a:t>
              </a:r>
              <a:r>
                <a:rPr lang="en-US" altLang="en-US" sz="2400" b="1" i="1" dirty="0" err="1"/>
                <a:t>codifican</a:t>
              </a:r>
              <a:r>
                <a:rPr lang="en-US" altLang="en-US" sz="2400" dirty="0"/>
                <a:t> </a:t>
              </a:r>
              <a:r>
                <a:rPr lang="en-US" altLang="en-US" sz="2400" dirty="0" err="1"/>
                <a:t>mediante</a:t>
              </a:r>
              <a:r>
                <a:rPr lang="en-US" altLang="en-US" sz="2400" dirty="0"/>
                <a:t> </a:t>
              </a:r>
              <a:r>
                <a:rPr lang="en-US" altLang="en-US" sz="2400" dirty="0" err="1"/>
                <a:t>pulsos</a:t>
              </a:r>
              <a:r>
                <a:rPr lang="en-US" altLang="en-US" sz="2400" dirty="0"/>
                <a:t> </a:t>
              </a:r>
              <a:r>
                <a:rPr lang="en-US" altLang="en-US" sz="2400" dirty="0" err="1"/>
                <a:t>cortos</a:t>
              </a:r>
              <a:r>
                <a:rPr lang="en-US" altLang="en-US" sz="2400" dirty="0"/>
                <a:t> (</a:t>
              </a:r>
              <a:r>
                <a:rPr lang="en-US" altLang="en-US" sz="2400" dirty="0" err="1"/>
                <a:t>puntos</a:t>
              </a:r>
              <a:r>
                <a:rPr lang="en-US" altLang="en-US" sz="2400" dirty="0"/>
                <a:t>) y largos (</a:t>
              </a:r>
              <a:r>
                <a:rPr lang="en-US" altLang="en-US" sz="2400" dirty="0" err="1"/>
                <a:t>rayas</a:t>
              </a:r>
              <a:r>
                <a:rPr lang="en-US" altLang="en-US" sz="2400" dirty="0"/>
                <a:t>)</a:t>
              </a:r>
              <a:endParaRPr lang="en-US" altLang="en-US" sz="2400" b="0" dirty="0"/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1920" y="3984"/>
              <a:ext cx="35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dirty="0" err="1">
                  <a:latin typeface="Helvetica Neue" charset="0"/>
                </a:rPr>
                <a:t>Caracteres</a:t>
              </a:r>
              <a:r>
                <a:rPr lang="en-US" altLang="en-US" dirty="0">
                  <a:latin typeface="Helvetica Neue" charset="0"/>
                </a:rPr>
                <a:t> </a:t>
              </a:r>
              <a:r>
                <a:rPr lang="en-US" altLang="en-US" dirty="0" err="1">
                  <a:latin typeface="Helvetica Neue" charset="0"/>
                </a:rPr>
                <a:t>alfabéticos</a:t>
              </a:r>
              <a:r>
                <a:rPr lang="en-US" altLang="en-US" dirty="0">
                  <a:latin typeface="Helvetica Neue" charset="0"/>
                </a:rPr>
                <a:t> </a:t>
              </a:r>
              <a:r>
                <a:rPr lang="en-US" altLang="en-US" dirty="0" err="1">
                  <a:latin typeface="Helvetica Neue" charset="0"/>
                </a:rPr>
                <a:t>en</a:t>
              </a:r>
              <a:r>
                <a:rPr lang="en-US" altLang="en-US" dirty="0">
                  <a:latin typeface="Helvetica Neue" charset="0"/>
                </a:rPr>
                <a:t> </a:t>
              </a:r>
              <a:r>
                <a:rPr lang="en-US" altLang="en-US" dirty="0" err="1">
                  <a:latin typeface="Helvetica Neue" charset="0"/>
                </a:rPr>
                <a:t>código</a:t>
              </a:r>
              <a:r>
                <a:rPr lang="en-US" altLang="en-US" dirty="0">
                  <a:latin typeface="Helvetica Neue" charset="0"/>
                </a:rPr>
                <a:t> Morse</a:t>
              </a:r>
              <a:endParaRPr lang="en-US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8621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ción2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3531</TotalTime>
  <Words>892</Words>
  <Application>Microsoft Macintosh PowerPoint</Application>
  <PresentationFormat>On-screen Show (4:3)</PresentationFormat>
  <Paragraphs>156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Helvetica Neue</vt:lpstr>
      <vt:lpstr>Times New Roman</vt:lpstr>
      <vt:lpstr>Presentación2</vt:lpstr>
      <vt:lpstr>Caracteres y Cadenas (Strings) </vt:lpstr>
      <vt:lpstr>Agenda</vt:lpstr>
      <vt:lpstr>Números binarios </vt:lpstr>
      <vt:lpstr>Numeros binarios</vt:lpstr>
      <vt:lpstr>Decimal vs. Binario </vt:lpstr>
      <vt:lpstr>Números binarios</vt:lpstr>
      <vt:lpstr>Otro tipo de información</vt:lpstr>
      <vt:lpstr>Importancia de los Strings</vt:lpstr>
      <vt:lpstr>Cómo se han codificado los caracteres</vt:lpstr>
      <vt:lpstr>Ascii: un subconjunto del UniCode</vt:lpstr>
      <vt:lpstr>Algunas propiedades útiles</vt:lpstr>
      <vt:lpstr>Código Unicode </vt:lpstr>
      <vt:lpstr>Caracteres especiales</vt:lpstr>
      <vt:lpstr>Algunos métodos de la clase Character (notar que son static)</vt:lpstr>
      <vt:lpstr>Clase String</vt:lpstr>
      <vt:lpstr>Strings vs. Caracteres - Ejemplo</vt:lpstr>
      <vt:lpstr>Seleccionar caracteres de un String</vt:lpstr>
      <vt:lpstr>Concatenar</vt:lpstr>
      <vt:lpstr>Extraer SubStrings</vt:lpstr>
      <vt:lpstr>Verificar igualdad</vt:lpstr>
      <vt:lpstr>Comparar Strings</vt:lpstr>
      <vt:lpstr>Buscar en un String</vt:lpstr>
      <vt:lpstr>Otros métodos de la clase String</vt:lpstr>
      <vt:lpstr>Código que se usa con frecuencia</vt:lpstr>
      <vt:lpstr>Código que se usa con frecuencia</vt:lpstr>
      <vt:lpstr>Créditos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eafit</dc:creator>
  <cp:lastModifiedBy>Helmuth Trefftz Gomez</cp:lastModifiedBy>
  <cp:revision>123</cp:revision>
  <dcterms:created xsi:type="dcterms:W3CDTF">2015-03-03T14:30:17Z</dcterms:created>
  <dcterms:modified xsi:type="dcterms:W3CDTF">2018-09-11T21:13:53Z</dcterms:modified>
</cp:coreProperties>
</file>