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0779" autoAdjust="0"/>
  </p:normalViewPr>
  <p:slideViewPr>
    <p:cSldViewPr showGuides="1">
      <p:cViewPr varScale="1">
        <p:scale>
          <a:sx n="64" d="100"/>
          <a:sy n="64" d="100"/>
        </p:scale>
        <p:origin x="148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1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s-CO"/>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s-CO"/>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CO" smtClean="0"/>
              <a:t>Click to edit Master text styles</a:t>
            </a:r>
          </a:p>
          <a:p>
            <a:pPr lvl="1"/>
            <a:r>
              <a:rPr lang="en-US" altLang="es-CO" smtClean="0"/>
              <a:t>Second level</a:t>
            </a:r>
          </a:p>
          <a:p>
            <a:pPr lvl="2"/>
            <a:r>
              <a:rPr lang="en-US" altLang="es-CO" smtClean="0"/>
              <a:t>Third level</a:t>
            </a:r>
          </a:p>
          <a:p>
            <a:pPr lvl="3"/>
            <a:r>
              <a:rPr lang="en-US" altLang="es-CO" smtClean="0"/>
              <a:t>Fourth level</a:t>
            </a:r>
          </a:p>
          <a:p>
            <a:pPr lvl="4"/>
            <a:r>
              <a:rPr lang="en-US" altLang="es-CO"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s-CO"/>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6AA46E66-BC93-4770-B907-003CA18EF1E7}" type="slidenum">
              <a:rPr lang="en-US" altLang="es-CO"/>
              <a:pPr/>
              <a:t>‹Nº›</a:t>
            </a:fld>
            <a:endParaRPr lang="en-US" altLang="es-CO"/>
          </a:p>
        </p:txBody>
      </p:sp>
    </p:spTree>
    <p:extLst>
      <p:ext uri="{BB962C8B-B14F-4D97-AF65-F5344CB8AC3E}">
        <p14:creationId xmlns:p14="http://schemas.microsoft.com/office/powerpoint/2010/main" val="41701526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D630A99-90BE-4753-A433-D70FC370C33A}" type="slidenum">
              <a:rPr lang="en-US" altLang="es-CO"/>
              <a:pPr/>
              <a:t>2</a:t>
            </a:fld>
            <a:endParaRPr lang="en-US" altLang="es-CO"/>
          </a:p>
        </p:txBody>
      </p:sp>
      <p:sp>
        <p:nvSpPr>
          <p:cNvPr id="4106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148EE951-15C4-44DB-A190-A2C01BF582A9}" type="slidenum">
              <a:rPr lang="en-US" altLang="es-CO" sz="1200">
                <a:latin typeface="Times New Roman" panose="02020603050405020304" pitchFamily="18" charset="0"/>
                <a:cs typeface="Times New Roman" panose="02020603050405020304" pitchFamily="18" charset="0"/>
              </a:rPr>
              <a:pPr algn="r" eaLnBrk="0" hangingPunct="0"/>
              <a:t>2</a:t>
            </a:fld>
            <a:endParaRPr lang="en-US" altLang="es-CO"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81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4B79DCE-7AC8-4353-8DAC-09F06970A1B2}" type="slidenum">
              <a:rPr lang="en-US" altLang="es-CO"/>
              <a:pPr/>
              <a:t>44</a:t>
            </a:fld>
            <a:endParaRPr lang="en-US" altLang="es-CO"/>
          </a:p>
        </p:txBody>
      </p:sp>
      <p:sp>
        <p:nvSpPr>
          <p:cNvPr id="4638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35A4830E-F45B-441F-8B08-29D793BBB1C0}" type="slidenum">
              <a:rPr lang="en-US" altLang="es-CO" sz="1200">
                <a:latin typeface="Times New Roman" panose="02020603050405020304" pitchFamily="18" charset="0"/>
                <a:cs typeface="Times New Roman" panose="02020603050405020304" pitchFamily="18" charset="0"/>
              </a:rPr>
              <a:pPr algn="r" eaLnBrk="0" hangingPunct="0"/>
              <a:t>44</a:t>
            </a:fld>
            <a:endParaRPr lang="en-US" altLang="es-CO" sz="1200">
              <a:latin typeface="Times New Roman" panose="02020603050405020304" pitchFamily="18" charset="0"/>
              <a:cs typeface="Times New Roman" panose="02020603050405020304" pitchFamily="18" charset="0"/>
            </a:endParaRPr>
          </a:p>
        </p:txBody>
      </p:sp>
      <p:sp>
        <p:nvSpPr>
          <p:cNvPr id="463875" name="Rectangle 2"/>
          <p:cNvSpPr>
            <a:spLocks noGrp="1" noRot="1" noChangeAspect="1" noChangeArrowheads="1" noTextEdit="1"/>
          </p:cNvSpPr>
          <p:nvPr>
            <p:ph type="sldImg"/>
          </p:nvPr>
        </p:nvSpPr>
        <p:spPr>
          <a:ln/>
        </p:spPr>
      </p:sp>
      <p:sp>
        <p:nvSpPr>
          <p:cNvPr id="463876" name="Rectangle 3"/>
          <p:cNvSpPr>
            <a:spLocks noGrp="1" noChangeArrowheads="1"/>
          </p:cNvSpPr>
          <p:nvPr>
            <p:ph type="body" idx="1"/>
          </p:nvPr>
        </p:nvSpPr>
        <p:spPr>
          <a:xfrm>
            <a:off x="914400" y="4343400"/>
            <a:ext cx="5029200" cy="4114800"/>
          </a:xfrm>
        </p:spPr>
        <p:txBody>
          <a:bodyPr/>
          <a:lstStyle/>
          <a:p>
            <a:endParaRPr lang="es-CO" altLang="es-CO"/>
          </a:p>
        </p:txBody>
      </p:sp>
    </p:spTree>
    <p:extLst>
      <p:ext uri="{BB962C8B-B14F-4D97-AF65-F5344CB8AC3E}">
        <p14:creationId xmlns:p14="http://schemas.microsoft.com/office/powerpoint/2010/main" val="210670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441BA26-B699-469F-9045-22F20CA879A2}" type="slidenum">
              <a:rPr lang="en-US" altLang="es-CO"/>
              <a:pPr/>
              <a:t>45</a:t>
            </a:fld>
            <a:endParaRPr lang="en-US" altLang="es-CO"/>
          </a:p>
        </p:txBody>
      </p:sp>
      <p:sp>
        <p:nvSpPr>
          <p:cNvPr id="4659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A4F91114-4313-41EB-8820-0C238353D273}" type="slidenum">
              <a:rPr lang="en-US" altLang="es-CO" sz="1200">
                <a:latin typeface="Times New Roman" panose="02020603050405020304" pitchFamily="18" charset="0"/>
                <a:cs typeface="Times New Roman" panose="02020603050405020304" pitchFamily="18" charset="0"/>
              </a:rPr>
              <a:pPr algn="r" eaLnBrk="0" hangingPunct="0"/>
              <a:t>45</a:t>
            </a:fld>
            <a:endParaRPr lang="en-US" altLang="es-CO" sz="1200">
              <a:latin typeface="Times New Roman" panose="02020603050405020304" pitchFamily="18" charset="0"/>
              <a:cs typeface="Times New Roman" panose="02020603050405020304" pitchFamily="18" charset="0"/>
            </a:endParaRPr>
          </a:p>
        </p:txBody>
      </p:sp>
      <p:sp>
        <p:nvSpPr>
          <p:cNvPr id="465923" name="Rectangle 2"/>
          <p:cNvSpPr>
            <a:spLocks noGrp="1" noRot="1" noChangeAspect="1" noChangeArrowheads="1" noTextEdit="1"/>
          </p:cNvSpPr>
          <p:nvPr>
            <p:ph type="sldImg"/>
          </p:nvPr>
        </p:nvSpPr>
        <p:spPr>
          <a:ln/>
        </p:spPr>
      </p:sp>
      <p:sp>
        <p:nvSpPr>
          <p:cNvPr id="465924" name="Rectangle 3"/>
          <p:cNvSpPr>
            <a:spLocks noGrp="1" noChangeArrowheads="1"/>
          </p:cNvSpPr>
          <p:nvPr>
            <p:ph type="body" idx="1"/>
          </p:nvPr>
        </p:nvSpPr>
        <p:spPr>
          <a:xfrm>
            <a:off x="914400" y="4343400"/>
            <a:ext cx="5029200" cy="4114800"/>
          </a:xfrm>
        </p:spPr>
        <p:txBody>
          <a:bodyPr/>
          <a:lstStyle/>
          <a:p>
            <a:endParaRPr lang="es-CO" altLang="es-CO"/>
          </a:p>
        </p:txBody>
      </p:sp>
    </p:spTree>
    <p:extLst>
      <p:ext uri="{BB962C8B-B14F-4D97-AF65-F5344CB8AC3E}">
        <p14:creationId xmlns:p14="http://schemas.microsoft.com/office/powerpoint/2010/main" val="3885804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31015B9-BECA-4B8B-A102-3C16C150AFF4}" type="slidenum">
              <a:rPr lang="en-US" altLang="es-CO"/>
              <a:pPr/>
              <a:t>47</a:t>
            </a:fld>
            <a:endParaRPr lang="en-US" altLang="es-CO"/>
          </a:p>
        </p:txBody>
      </p:sp>
      <p:sp>
        <p:nvSpPr>
          <p:cNvPr id="468994" name="Slide Image Placeholder 1"/>
          <p:cNvSpPr>
            <a:spLocks noGrp="1" noRot="1" noChangeAspect="1" noTextEdit="1"/>
          </p:cNvSpPr>
          <p:nvPr>
            <p:ph type="sldImg"/>
          </p:nvPr>
        </p:nvSpPr>
        <p:spPr>
          <a:ln/>
        </p:spPr>
      </p:sp>
      <p:sp>
        <p:nvSpPr>
          <p:cNvPr id="468995" name="Notes Placeholder 2"/>
          <p:cNvSpPr>
            <a:spLocks noGrp="1"/>
          </p:cNvSpPr>
          <p:nvPr>
            <p:ph type="body" idx="1"/>
          </p:nvPr>
        </p:nvSpPr>
        <p:spPr>
          <a:xfrm>
            <a:off x="914400" y="4343400"/>
            <a:ext cx="5029200" cy="4114800"/>
          </a:xfrm>
        </p:spPr>
        <p:txBody>
          <a:bodyPr/>
          <a:lstStyle/>
          <a:p>
            <a:endParaRPr lang="es-CO" altLang="es-CO"/>
          </a:p>
        </p:txBody>
      </p:sp>
      <p:sp>
        <p:nvSpPr>
          <p:cNvPr id="468996"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60F2736B-DED2-45B9-9098-85059E5EE60D}" type="slidenum">
              <a:rPr lang="en-US" altLang="es-CO" sz="1200">
                <a:latin typeface="Times New Roman" panose="02020603050405020304" pitchFamily="18" charset="0"/>
                <a:cs typeface="Times New Roman" panose="02020603050405020304" pitchFamily="18" charset="0"/>
              </a:rPr>
              <a:pPr algn="r" eaLnBrk="0" hangingPunct="0"/>
              <a:t>47</a:t>
            </a:fld>
            <a:endParaRPr lang="en-US" altLang="es-CO"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61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53312-316E-4201-BD7D-438B0AE7E83C}" type="slidenum">
              <a:rPr lang="en-US" altLang="es-CO"/>
              <a:pPr/>
              <a:t>3</a:t>
            </a:fld>
            <a:endParaRPr lang="en-US" altLang="es-CO"/>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a:xfrm>
            <a:off x="914400" y="4343400"/>
            <a:ext cx="5029200" cy="4114800"/>
          </a:xfrm>
        </p:spPr>
        <p:txBody>
          <a:bodyPr/>
          <a:lstStyle/>
          <a:p>
            <a:r>
              <a:rPr lang="en-US" altLang="es-CO"/>
              <a:t>also related to book exercise 1.10 about printing 1000 copies of "All work and no play makes Jack a dull boy"</a:t>
            </a:r>
          </a:p>
        </p:txBody>
      </p:sp>
    </p:spTree>
    <p:extLst>
      <p:ext uri="{BB962C8B-B14F-4D97-AF65-F5344CB8AC3E}">
        <p14:creationId xmlns:p14="http://schemas.microsoft.com/office/powerpoint/2010/main" val="214565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8C48F-D732-4B4D-BBCB-06A5C1DBFF03}" type="slidenum">
              <a:rPr lang="en-US" altLang="es-CO"/>
              <a:pPr/>
              <a:t>16</a:t>
            </a:fld>
            <a:endParaRPr lang="en-US" altLang="es-CO"/>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a:xfrm>
            <a:off x="914400" y="4343400"/>
            <a:ext cx="5029200" cy="4114800"/>
          </a:xfrm>
        </p:spPr>
        <p:txBody>
          <a:bodyPr/>
          <a:lstStyle/>
          <a:p>
            <a:r>
              <a:rPr lang="en-US" altLang="es-CO"/>
              <a:t>How would we print a multiplication table?</a:t>
            </a:r>
          </a:p>
          <a:p>
            <a:r>
              <a:rPr lang="en-US" altLang="es-CO"/>
              <a:t>try printing each of the following inside the inner loop:</a:t>
            </a:r>
          </a:p>
          <a:p>
            <a:r>
              <a:rPr lang="en-US" altLang="es-CO"/>
              <a:t>System.out.print(i + " ");</a:t>
            </a:r>
          </a:p>
          <a:p>
            <a:r>
              <a:rPr lang="en-US" altLang="es-CO"/>
              <a:t>System.out.print(j + " ");</a:t>
            </a:r>
          </a:p>
          <a:p>
            <a:r>
              <a:rPr lang="en-US" altLang="es-CO"/>
              <a:t>System.out.print((i * j) + " ");</a:t>
            </a:r>
          </a:p>
        </p:txBody>
      </p:sp>
    </p:spTree>
    <p:extLst>
      <p:ext uri="{BB962C8B-B14F-4D97-AF65-F5344CB8AC3E}">
        <p14:creationId xmlns:p14="http://schemas.microsoft.com/office/powerpoint/2010/main" val="15834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7F53FA3-42E2-448C-94D5-2F20BA1645D9}" type="slidenum">
              <a:rPr lang="en-US" altLang="es-CO"/>
              <a:pPr/>
              <a:t>19</a:t>
            </a:fld>
            <a:endParaRPr lang="en-US" altLang="es-CO"/>
          </a:p>
        </p:txBody>
      </p:sp>
      <p:sp>
        <p:nvSpPr>
          <p:cNvPr id="4311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54581391-65A3-4C19-AE64-429474B32431}" type="slidenum">
              <a:rPr lang="en-US" altLang="es-CO" sz="1200">
                <a:latin typeface="Times New Roman" panose="02020603050405020304" pitchFamily="18" charset="0"/>
                <a:cs typeface="Times New Roman" panose="02020603050405020304" pitchFamily="18" charset="0"/>
              </a:rPr>
              <a:pPr algn="r" eaLnBrk="0" hangingPunct="0"/>
              <a:t>19</a:t>
            </a:fld>
            <a:endParaRPr lang="en-US" altLang="es-CO" sz="1200">
              <a:latin typeface="Times New Roman" panose="02020603050405020304" pitchFamily="18" charset="0"/>
              <a:cs typeface="Times New Roman" panose="02020603050405020304" pitchFamily="18" charset="0"/>
            </a:endParaRPr>
          </a:p>
        </p:txBody>
      </p:sp>
      <p:sp>
        <p:nvSpPr>
          <p:cNvPr id="431107" name="Rectangle 2"/>
          <p:cNvSpPr>
            <a:spLocks noGrp="1" noRot="1" noChangeAspect="1" noChangeArrowheads="1" noTextEdit="1"/>
          </p:cNvSpPr>
          <p:nvPr>
            <p:ph type="sldImg"/>
          </p:nvPr>
        </p:nvSpPr>
        <p:spPr>
          <a:ln/>
        </p:spPr>
      </p:sp>
      <p:sp>
        <p:nvSpPr>
          <p:cNvPr id="431108" name="Rectangle 3"/>
          <p:cNvSpPr>
            <a:spLocks noGrp="1" noChangeArrowheads="1"/>
          </p:cNvSpPr>
          <p:nvPr>
            <p:ph type="body" idx="1"/>
          </p:nvPr>
        </p:nvSpPr>
        <p:spPr>
          <a:xfrm>
            <a:off x="914400" y="4343400"/>
            <a:ext cx="5029200" cy="4114800"/>
          </a:xfrm>
        </p:spPr>
        <p:txBody>
          <a:bodyPr/>
          <a:lstStyle/>
          <a:p>
            <a:r>
              <a:rPr lang="en-US" altLang="es-CO"/>
              <a:t>Both cases produce infinite loops.</a:t>
            </a:r>
          </a:p>
        </p:txBody>
      </p:sp>
    </p:spTree>
    <p:extLst>
      <p:ext uri="{BB962C8B-B14F-4D97-AF65-F5344CB8AC3E}">
        <p14:creationId xmlns:p14="http://schemas.microsoft.com/office/powerpoint/2010/main" val="321143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854AB-688B-4ADD-AAA1-C6579210C1AE}" type="slidenum">
              <a:rPr lang="en-US" altLang="es-CO"/>
              <a:pPr/>
              <a:t>28</a:t>
            </a:fld>
            <a:endParaRPr lang="en-US" altLang="es-CO"/>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a:xfrm>
            <a:off x="914400" y="4343400"/>
            <a:ext cx="5029200" cy="4114800"/>
          </a:xfrm>
        </p:spPr>
        <p:txBody>
          <a:bodyPr/>
          <a:lstStyle/>
          <a:p>
            <a:r>
              <a:rPr lang="en-US" altLang="es-CO"/>
              <a:t>If you have time left over at this point (you probably won't), you could ask them how to make the loop print 12 lines instead of 5.  (leads in to constants in next lecture)</a:t>
            </a:r>
          </a:p>
        </p:txBody>
      </p:sp>
    </p:spTree>
    <p:extLst>
      <p:ext uri="{BB962C8B-B14F-4D97-AF65-F5344CB8AC3E}">
        <p14:creationId xmlns:p14="http://schemas.microsoft.com/office/powerpoint/2010/main" val="137438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AA46E66-BC93-4770-B907-003CA18EF1E7}" type="slidenum">
              <a:rPr lang="en-US" altLang="es-CO" smtClean="0"/>
              <a:pPr/>
              <a:t>34</a:t>
            </a:fld>
            <a:endParaRPr lang="en-US" altLang="es-CO"/>
          </a:p>
        </p:txBody>
      </p:sp>
    </p:spTree>
    <p:extLst>
      <p:ext uri="{BB962C8B-B14F-4D97-AF65-F5344CB8AC3E}">
        <p14:creationId xmlns:p14="http://schemas.microsoft.com/office/powerpoint/2010/main" val="1442240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A7205A8-AF2A-4543-8565-2AB93D174A00}" type="slidenum">
              <a:rPr lang="en-US" altLang="es-CO"/>
              <a:pPr/>
              <a:t>37</a:t>
            </a:fld>
            <a:endParaRPr lang="en-US" altLang="es-CO"/>
          </a:p>
        </p:txBody>
      </p:sp>
      <p:sp>
        <p:nvSpPr>
          <p:cNvPr id="4536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3CDE613E-3456-4301-8391-7DD4D0AA101A}" type="slidenum">
              <a:rPr lang="en-US" altLang="es-CO" sz="1200">
                <a:latin typeface="Times New Roman" panose="02020603050405020304" pitchFamily="18" charset="0"/>
                <a:cs typeface="Times New Roman" panose="02020603050405020304" pitchFamily="18" charset="0"/>
              </a:rPr>
              <a:pPr algn="r" eaLnBrk="0" hangingPunct="0"/>
              <a:t>37</a:t>
            </a:fld>
            <a:endParaRPr lang="en-US" altLang="es-CO"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690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9AF66DE-EAB7-4643-97DD-840A387F67C0}" type="slidenum">
              <a:rPr lang="en-US" altLang="es-CO"/>
              <a:pPr/>
              <a:t>39</a:t>
            </a:fld>
            <a:endParaRPr lang="en-US" altLang="es-CO"/>
          </a:p>
        </p:txBody>
      </p:sp>
      <p:sp>
        <p:nvSpPr>
          <p:cNvPr id="456706" name="Slide Image Placeholder 1"/>
          <p:cNvSpPr>
            <a:spLocks noGrp="1" noRot="1" noChangeAspect="1" noTextEdit="1"/>
          </p:cNvSpPr>
          <p:nvPr>
            <p:ph type="sldImg"/>
          </p:nvPr>
        </p:nvSpPr>
        <p:spPr>
          <a:ln/>
        </p:spPr>
      </p:sp>
      <p:sp>
        <p:nvSpPr>
          <p:cNvPr id="456707" name="Notes Placeholder 2"/>
          <p:cNvSpPr>
            <a:spLocks noGrp="1"/>
          </p:cNvSpPr>
          <p:nvPr>
            <p:ph type="body" idx="1"/>
          </p:nvPr>
        </p:nvSpPr>
        <p:spPr>
          <a:xfrm>
            <a:off x="914400" y="4343400"/>
            <a:ext cx="5029200" cy="4114800"/>
          </a:xfrm>
        </p:spPr>
        <p:txBody>
          <a:bodyPr/>
          <a:lstStyle/>
          <a:p>
            <a:endParaRPr lang="es-CO" altLang="es-CO"/>
          </a:p>
        </p:txBody>
      </p:sp>
      <p:sp>
        <p:nvSpPr>
          <p:cNvPr id="456708"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E3D9B5A8-F190-4157-BC67-534B9F667038}" type="slidenum">
              <a:rPr lang="en-US" altLang="es-CO" sz="1200">
                <a:latin typeface="Times New Roman" panose="02020603050405020304" pitchFamily="18" charset="0"/>
                <a:cs typeface="Times New Roman" panose="02020603050405020304" pitchFamily="18" charset="0"/>
              </a:rPr>
              <a:pPr algn="r" eaLnBrk="0" hangingPunct="0"/>
              <a:t>39</a:t>
            </a:fld>
            <a:endParaRPr lang="en-US" altLang="es-CO"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714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FD5612E-2A2F-411A-9571-A4B2CC51F992}" type="slidenum">
              <a:rPr lang="en-US" altLang="es-CO"/>
              <a:pPr/>
              <a:t>43</a:t>
            </a:fld>
            <a:endParaRPr lang="en-US" altLang="es-CO"/>
          </a:p>
        </p:txBody>
      </p:sp>
      <p:sp>
        <p:nvSpPr>
          <p:cNvPr id="4618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0" hangingPunct="0"/>
            <a:fld id="{DE31BF1F-BE41-424D-B54B-077F742A8516}" type="slidenum">
              <a:rPr lang="en-US" altLang="es-CO" sz="1200">
                <a:latin typeface="Times New Roman" panose="02020603050405020304" pitchFamily="18" charset="0"/>
                <a:cs typeface="Times New Roman" panose="02020603050405020304" pitchFamily="18" charset="0"/>
              </a:rPr>
              <a:pPr algn="r" eaLnBrk="0" hangingPunct="0"/>
              <a:t>43</a:t>
            </a:fld>
            <a:endParaRPr lang="en-US" altLang="es-CO" sz="1200">
              <a:latin typeface="Times New Roman" panose="02020603050405020304" pitchFamily="18" charset="0"/>
              <a:cs typeface="Times New Roman" panose="02020603050405020304" pitchFamily="18" charset="0"/>
            </a:endParaRPr>
          </a:p>
        </p:txBody>
      </p:sp>
      <p:sp>
        <p:nvSpPr>
          <p:cNvPr id="461827" name="Rectangle 2"/>
          <p:cNvSpPr>
            <a:spLocks noGrp="1" noRot="1" noChangeAspect="1" noChangeArrowheads="1" noTextEdit="1"/>
          </p:cNvSpPr>
          <p:nvPr>
            <p:ph type="sldImg"/>
          </p:nvPr>
        </p:nvSpPr>
        <p:spPr>
          <a:ln/>
        </p:spPr>
      </p:sp>
      <p:sp>
        <p:nvSpPr>
          <p:cNvPr id="461828" name="Rectangle 3"/>
          <p:cNvSpPr>
            <a:spLocks noGrp="1" noChangeArrowheads="1"/>
          </p:cNvSpPr>
          <p:nvPr>
            <p:ph type="body" idx="1"/>
          </p:nvPr>
        </p:nvSpPr>
        <p:spPr>
          <a:xfrm>
            <a:off x="914400" y="4343400"/>
            <a:ext cx="5029200" cy="4114800"/>
          </a:xfrm>
        </p:spPr>
        <p:txBody>
          <a:bodyPr/>
          <a:lstStyle/>
          <a:p>
            <a:endParaRPr lang="es-CO" altLang="es-CO"/>
          </a:p>
        </p:txBody>
      </p:sp>
    </p:spTree>
    <p:extLst>
      <p:ext uri="{BB962C8B-B14F-4D97-AF65-F5344CB8AC3E}">
        <p14:creationId xmlns:p14="http://schemas.microsoft.com/office/powerpoint/2010/main" val="303318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8434" name="AutoShape 3"/>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itchFamily="1" charset="0"/>
              <a:buNone/>
            </a:pPr>
            <a:endParaRPr lang="es-CO" altLang="es-CO">
              <a:latin typeface="Tahoma" panose="020B0604030504040204" pitchFamily="34" charset="0"/>
              <a:cs typeface="Arial" panose="020B0604020202020204" pitchFamily="34" charset="0"/>
            </a:endParaRPr>
          </a:p>
        </p:txBody>
      </p:sp>
      <p:sp>
        <p:nvSpPr>
          <p:cNvPr id="18435" name="Rectangle 3"/>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altLang="es-CO" noProof="0" smtClean="0"/>
              <a:t>Click to edit title style</a:t>
            </a:r>
          </a:p>
        </p:txBody>
      </p:sp>
      <p:sp>
        <p:nvSpPr>
          <p:cNvPr id="18436" name="Rectangle 4"/>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altLang="es-CO"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127793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96100" y="0"/>
            <a:ext cx="2247900" cy="6477000"/>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152400" y="0"/>
            <a:ext cx="6591300" cy="64770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1386948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349426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Tree>
    <p:extLst>
      <p:ext uri="{BB962C8B-B14F-4D97-AF65-F5344CB8AC3E}">
        <p14:creationId xmlns:p14="http://schemas.microsoft.com/office/powerpoint/2010/main" val="366226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152400" y="1295400"/>
            <a:ext cx="4419600" cy="5181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4724400" y="1295400"/>
            <a:ext cx="4419600" cy="5181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21948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330296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Tree>
    <p:extLst>
      <p:ext uri="{BB962C8B-B14F-4D97-AF65-F5344CB8AC3E}">
        <p14:creationId xmlns:p14="http://schemas.microsoft.com/office/powerpoint/2010/main" val="277527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98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107821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245718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itchFamily="1" charset="0"/>
              <a:buNone/>
            </a:pPr>
            <a:endParaRPr lang="es-CO" altLang="es-CO">
              <a:latin typeface="Tahoma" panose="020B0604030504040204" pitchFamily="34" charset="0"/>
              <a:cs typeface="Arial" panose="020B0604020202020204" pitchFamily="34" charset="0"/>
            </a:endParaRPr>
          </a:p>
        </p:txBody>
      </p:sp>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s-CO" smtClean="0"/>
              <a:t>Click to edit title style</a:t>
            </a:r>
          </a:p>
        </p:txBody>
      </p:sp>
      <p:sp>
        <p:nvSpPr>
          <p:cNvPr id="1027" name="Rectangle 3"/>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CO" smtClean="0"/>
              <a:t>Click to edit Master text styles</a:t>
            </a:r>
          </a:p>
          <a:p>
            <a:pPr lvl="1"/>
            <a:r>
              <a:rPr lang="en-US" altLang="es-CO" smtClean="0"/>
              <a:t>Second level</a:t>
            </a:r>
          </a:p>
          <a:p>
            <a:pPr lvl="2"/>
            <a:r>
              <a:rPr lang="en-US" altLang="es-CO" smtClean="0"/>
              <a:t>Third level</a:t>
            </a:r>
          </a:p>
          <a:p>
            <a:pPr lvl="3"/>
            <a:r>
              <a:rPr lang="en-US" altLang="es-CO" smtClean="0"/>
              <a:t>Fourth level</a:t>
            </a:r>
          </a:p>
          <a:p>
            <a:pPr lvl="4"/>
            <a:r>
              <a:rPr lang="en-US" altLang="es-CO" smtClean="0"/>
              <a:t>Fifth level</a:t>
            </a:r>
          </a:p>
        </p:txBody>
      </p:sp>
      <p:sp>
        <p:nvSpPr>
          <p:cNvPr id="4" name="Slide Number Placeholder 3"/>
          <p:cNvSpPr txBox="1">
            <a:spLocks noGrp="1"/>
          </p:cNvSpPr>
          <p:nvPr userDrawn="1"/>
        </p:nvSpPr>
        <p:spPr>
          <a:xfrm>
            <a:off x="8229600" y="6356350"/>
            <a:ext cx="762000" cy="365125"/>
          </a:xfrm>
          <a:prstGeom prst="rect">
            <a:avLst/>
          </a:prstGeom>
          <a:noFill/>
        </p:spPr>
        <p:txBody>
          <a:bodyPr lIns="0" tIns="0" rIns="0" bIns="0" anchor="b"/>
          <a:lstStyle/>
          <a:p>
            <a:pPr>
              <a:spcBef>
                <a:spcPts val="500"/>
              </a:spcBef>
            </a:pPr>
            <a:fld id="{8A6E44DF-CABE-465A-8984-AA41BBE1831F}" type="slidenum">
              <a:rPr lang="en-US" altLang="es-CO" sz="1200">
                <a:solidFill>
                  <a:srgbClr val="424242"/>
                </a:solidFill>
                <a:latin typeface="Verdana" panose="020B0604030504040204" pitchFamily="34" charset="0"/>
              </a:rPr>
              <a:pPr>
                <a:spcBef>
                  <a:spcPts val="500"/>
                </a:spcBef>
              </a:pPr>
              <a:t>‹Nº›</a:t>
            </a:fld>
            <a:endParaRPr lang="en-US" alt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kern="1200">
          <a:solidFill>
            <a:schemeClr val="bg1"/>
          </a:solidFill>
          <a:latin typeface="+mj-lt"/>
          <a:ea typeface="+mj-ea"/>
          <a:cs typeface="+mj-cs"/>
        </a:defRPr>
      </a:lvl1pPr>
      <a:lvl2pPr algn="ctr" rtl="0" fontAlgn="base">
        <a:spcBef>
          <a:spcPct val="0"/>
        </a:spcBef>
        <a:spcAft>
          <a:spcPct val="0"/>
        </a:spcAft>
        <a:defRPr sz="4400" b="1">
          <a:solidFill>
            <a:schemeClr val="bg1"/>
          </a:solidFill>
          <a:latin typeface="Tahoma" panose="020B0604030504040204" pitchFamily="34" charset="0"/>
        </a:defRPr>
      </a:lvl2pPr>
      <a:lvl3pPr algn="ctr" rtl="0" fontAlgn="base">
        <a:spcBef>
          <a:spcPct val="0"/>
        </a:spcBef>
        <a:spcAft>
          <a:spcPct val="0"/>
        </a:spcAft>
        <a:defRPr sz="4400" b="1">
          <a:solidFill>
            <a:schemeClr val="bg1"/>
          </a:solidFill>
          <a:latin typeface="Tahoma" panose="020B0604030504040204" pitchFamily="34" charset="0"/>
        </a:defRPr>
      </a:lvl3pPr>
      <a:lvl4pPr algn="ctr" rtl="0" fontAlgn="base">
        <a:spcBef>
          <a:spcPct val="0"/>
        </a:spcBef>
        <a:spcAft>
          <a:spcPct val="0"/>
        </a:spcAft>
        <a:defRPr sz="4400" b="1">
          <a:solidFill>
            <a:schemeClr val="bg1"/>
          </a:solidFill>
          <a:latin typeface="Tahoma" panose="020B0604030504040204" pitchFamily="34" charset="0"/>
        </a:defRPr>
      </a:lvl4pPr>
      <a:lvl5pPr algn="ctr" rtl="0" fontAlgn="base">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231775" indent="-231775" algn="l" rtl="0" fontAlgn="base">
        <a:spcBef>
          <a:spcPct val="20000"/>
        </a:spcBef>
        <a:spcAft>
          <a:spcPct val="0"/>
        </a:spcAft>
        <a:buChar char="•"/>
        <a:defRPr sz="2400" kern="1200">
          <a:solidFill>
            <a:schemeClr val="tx1"/>
          </a:solidFill>
          <a:latin typeface="+mn-lt"/>
          <a:ea typeface="+mn-ea"/>
          <a:cs typeface="+mn-cs"/>
        </a:defRPr>
      </a:lvl1pPr>
      <a:lvl2pPr marL="625475" indent="-279400" algn="l" rtl="0" fontAlgn="base">
        <a:spcBef>
          <a:spcPct val="20000"/>
        </a:spcBef>
        <a:spcAft>
          <a:spcPct val="0"/>
        </a:spcAft>
        <a:buChar char="–"/>
        <a:defRPr sz="2200" kern="1200">
          <a:solidFill>
            <a:schemeClr val="tx1"/>
          </a:solidFill>
          <a:latin typeface="+mn-lt"/>
          <a:ea typeface="+mn-ea"/>
          <a:cs typeface="+mn-cs"/>
        </a:defRPr>
      </a:lvl2pPr>
      <a:lvl3pPr marL="914400" indent="-174625" algn="l" rtl="0" fontAlgn="base">
        <a:spcBef>
          <a:spcPct val="20000"/>
        </a:spcBef>
        <a:spcAft>
          <a:spcPct val="0"/>
        </a:spcAft>
        <a:buChar char="•"/>
        <a:defRPr sz="2000" kern="1200">
          <a:solidFill>
            <a:schemeClr val="tx1"/>
          </a:solidFill>
          <a:latin typeface="+mn-lt"/>
          <a:ea typeface="+mn-ea"/>
          <a:cs typeface="+mn-cs"/>
        </a:defRPr>
      </a:lvl3pPr>
      <a:lvl4pPr marL="1203325" indent="-173038" algn="l" rtl="0" fontAlgn="base">
        <a:spcBef>
          <a:spcPct val="20000"/>
        </a:spcBef>
        <a:spcAft>
          <a:spcPct val="0"/>
        </a:spcAft>
        <a:buChar char="–"/>
        <a:defRPr kern="1200">
          <a:solidFill>
            <a:schemeClr val="tx1"/>
          </a:solidFill>
          <a:latin typeface="+mn-lt"/>
          <a:ea typeface="+mn-ea"/>
          <a:cs typeface="+mn-cs"/>
        </a:defRPr>
      </a:lvl4pPr>
      <a:lvl5pPr marL="1597025" indent="-220663"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s-CO" dirty="0" err="1" smtClean="0"/>
              <a:t>Construyendo</a:t>
            </a:r>
            <a:r>
              <a:rPr lang="en-US" altLang="es-CO" dirty="0" smtClean="0"/>
              <a:t> </a:t>
            </a:r>
            <a:r>
              <a:rPr lang="en-US" altLang="es-CO" dirty="0" err="1" smtClean="0"/>
              <a:t>programas</a:t>
            </a:r>
            <a:r>
              <a:rPr lang="en-US" altLang="es-CO" dirty="0" smtClean="0"/>
              <a:t> </a:t>
            </a:r>
            <a:r>
              <a:rPr lang="en-US" altLang="es-CO" dirty="0" err="1" smtClean="0"/>
              <a:t>en</a:t>
            </a:r>
            <a:r>
              <a:rPr lang="en-US" altLang="es-CO" dirty="0" smtClean="0"/>
              <a:t> Java </a:t>
            </a:r>
            <a:r>
              <a:rPr lang="en-US" altLang="es-CO" dirty="0" err="1" smtClean="0"/>
              <a:t>Capítulo</a:t>
            </a:r>
            <a:r>
              <a:rPr lang="en-US" altLang="es-CO" dirty="0" smtClean="0"/>
              <a:t> </a:t>
            </a:r>
            <a:r>
              <a:rPr lang="en-US" altLang="es-CO" dirty="0"/>
              <a:t>2</a:t>
            </a:r>
          </a:p>
        </p:txBody>
      </p:sp>
      <p:sp>
        <p:nvSpPr>
          <p:cNvPr id="3075" name="Rectangle 3"/>
          <p:cNvSpPr>
            <a:spLocks noGrp="1" noChangeArrowheads="1"/>
          </p:cNvSpPr>
          <p:nvPr>
            <p:ph type="subTitle" idx="1"/>
          </p:nvPr>
        </p:nvSpPr>
        <p:spPr/>
        <p:txBody>
          <a:bodyPr/>
          <a:lstStyle/>
          <a:p>
            <a:r>
              <a:rPr lang="en-US" altLang="es-CO" dirty="0" smtClean="0"/>
              <a:t>Parte 2 - </a:t>
            </a:r>
            <a:r>
              <a:rPr lang="en-US" altLang="es-CO" dirty="0" err="1" smtClean="0"/>
              <a:t>Ciclos</a:t>
            </a:r>
            <a:endParaRPr lang="en-US" altLang="es-CO" dirty="0"/>
          </a:p>
          <a:p>
            <a:endParaRPr lang="en-US" altLang="es-CO" dirty="0"/>
          </a:p>
          <a:p>
            <a:endParaRPr lang="en-US" altLang="es-CO" dirty="0"/>
          </a:p>
          <a:p>
            <a:r>
              <a:rPr lang="en-US" altLang="es-CO" sz="1200" dirty="0"/>
              <a:t>Copyright (C) 2013 Pearson.</a:t>
            </a:r>
            <a:br>
              <a:rPr lang="en-US" altLang="es-CO" sz="1200" dirty="0"/>
            </a:br>
            <a:r>
              <a:rPr lang="en-US" altLang="es-CO" sz="1200" dirty="0" err="1"/>
              <a:t>Todos</a:t>
            </a:r>
            <a:r>
              <a:rPr lang="en-US" altLang="es-CO" sz="1200" dirty="0"/>
              <a:t> los derechos </a:t>
            </a:r>
            <a:r>
              <a:rPr lang="en-US" altLang="es-CO" sz="1200" dirty="0" err="1"/>
              <a:t>reservados</a:t>
            </a:r>
            <a:r>
              <a:rPr lang="en-US" altLang="es-CO" sz="1200" dirty="0"/>
              <a:t>.</a:t>
            </a:r>
          </a:p>
          <a:p>
            <a:endParaRPr lang="en-US" altLang="es-CO"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42" name="Picture 2" descr="for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44763"/>
            <a:ext cx="4724400"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43" name="Rectangle 15"/>
          <p:cNvSpPr>
            <a:spLocks noGrp="1" noChangeArrowheads="1"/>
          </p:cNvSpPr>
          <p:nvPr>
            <p:ph type="title" idx="4294967295"/>
          </p:nvPr>
        </p:nvSpPr>
        <p:spPr/>
        <p:txBody>
          <a:bodyPr lIns="0" rIns="0" bIns="0" anchor="b"/>
          <a:lstStyle/>
          <a:p>
            <a:r>
              <a:rPr lang="en-US" altLang="es-CO" dirty="0"/>
              <a:t>P</a:t>
            </a:r>
            <a:r>
              <a:rPr lang="en-US" altLang="es-CO" dirty="0" smtClean="0"/>
              <a:t>aso </a:t>
            </a:r>
            <a:r>
              <a:rPr lang="en-US" altLang="es-CO" dirty="0"/>
              <a:t>a </a:t>
            </a:r>
            <a:r>
              <a:rPr lang="en-US" altLang="es-CO" dirty="0" err="1"/>
              <a:t>paso</a:t>
            </a:r>
            <a:r>
              <a:rPr lang="en-US" altLang="es-CO" dirty="0"/>
              <a:t> </a:t>
            </a:r>
            <a:r>
              <a:rPr lang="en-US" altLang="es-CO" dirty="0" err="1"/>
              <a:t>en</a:t>
            </a:r>
            <a:r>
              <a:rPr lang="en-US" altLang="es-CO" dirty="0"/>
              <a:t> </a:t>
            </a:r>
            <a:r>
              <a:rPr lang="en-US" altLang="es-CO" dirty="0" err="1" smtClean="0"/>
              <a:t>ciclo</a:t>
            </a:r>
            <a:endParaRPr lang="en-US" altLang="es-CO" dirty="0"/>
          </a:p>
        </p:txBody>
      </p:sp>
      <p:sp>
        <p:nvSpPr>
          <p:cNvPr id="1459204" name="Rectangle 4"/>
          <p:cNvSpPr>
            <a:spLocks noGrp="1" noChangeArrowheads="1"/>
          </p:cNvSpPr>
          <p:nvPr>
            <p:ph idx="4294967295"/>
          </p:nvPr>
        </p:nvSpPr>
        <p:spPr/>
        <p:txBody>
          <a:bodyPr/>
          <a:lstStyle/>
          <a:p>
            <a:pPr marL="742950" lvl="1" indent="-285750">
              <a:lnSpc>
                <a:spcPct val="90000"/>
              </a:lnSpc>
              <a:buFont typeface="Wingdings" panose="05000000000000000000" pitchFamily="2" charset="2"/>
              <a:buNone/>
              <a:tabLst>
                <a:tab pos="5943600" algn="l"/>
              </a:tabLst>
            </a:pPr>
            <a:r>
              <a:rPr lang="en-US" altLang="es-CO" sz="2000" dirty="0">
                <a:latin typeface="Courier New" panose="02070309020205020404" pitchFamily="49" charset="0"/>
              </a:rPr>
              <a:t>for (</a:t>
            </a:r>
            <a:r>
              <a:rPr lang="en-US" altLang="es-CO" sz="2000" dirty="0" err="1">
                <a:latin typeface="Courier New" panose="02070309020205020404" pitchFamily="49" charset="0"/>
              </a:rPr>
              <a:t>int</a:t>
            </a:r>
            <a:r>
              <a:rPr lang="en-US" altLang="es-CO" sz="2000" dirty="0">
                <a:latin typeface="Courier New" panose="02070309020205020404" pitchFamily="49" charset="0"/>
              </a:rPr>
              <a:t> </a:t>
            </a:r>
            <a:r>
              <a:rPr lang="en-US" altLang="es-CO" sz="2000" dirty="0" err="1">
                <a:latin typeface="Courier New" panose="02070309020205020404" pitchFamily="49" charset="0"/>
              </a:rPr>
              <a:t>i</a:t>
            </a:r>
            <a:r>
              <a:rPr lang="en-US" altLang="es-CO" sz="2000" dirty="0">
                <a:latin typeface="Courier New" panose="02070309020205020404" pitchFamily="49" charset="0"/>
              </a:rPr>
              <a:t> = 1; </a:t>
            </a:r>
            <a:r>
              <a:rPr lang="en-US" altLang="es-CO" sz="2000" dirty="0" err="1">
                <a:latin typeface="Courier New" panose="02070309020205020404" pitchFamily="49" charset="0"/>
              </a:rPr>
              <a:t>i</a:t>
            </a:r>
            <a:r>
              <a:rPr lang="en-US" altLang="es-CO" sz="2000" dirty="0">
                <a:latin typeface="Courier New" panose="02070309020205020404" pitchFamily="49" charset="0"/>
              </a:rPr>
              <a:t> &lt;= 4; </a:t>
            </a:r>
            <a:r>
              <a:rPr lang="en-US" altLang="es-CO" sz="2000" dirty="0" err="1">
                <a:latin typeface="Courier New" panose="02070309020205020404" pitchFamily="49" charset="0"/>
              </a:rPr>
              <a:t>i</a:t>
            </a:r>
            <a:r>
              <a:rPr lang="en-US" altLang="es-CO" sz="2000" dirty="0">
                <a:latin typeface="Courier New" panose="02070309020205020404" pitchFamily="49" charset="0"/>
              </a:rPr>
              <a:t> ++) {</a:t>
            </a:r>
          </a:p>
          <a:p>
            <a:pPr marL="742950" lvl="1" indent="-285750">
              <a:lnSpc>
                <a:spcPct val="70000"/>
              </a:lnSpc>
              <a:buFont typeface="Wingdings" panose="05000000000000000000" pitchFamily="2" charset="2"/>
              <a:buNone/>
              <a:tabLst>
                <a:tab pos="5943600" algn="l"/>
              </a:tabLst>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 </a:t>
            </a:r>
            <a:r>
              <a:rPr lang="en-US" altLang="es-CO" sz="2000" dirty="0">
                <a:latin typeface="Courier New" panose="02070309020205020404" pitchFamily="49" charset="0"/>
              </a:rPr>
              <a:t>(</a:t>
            </a:r>
            <a:r>
              <a:rPr lang="en-US" altLang="es-CO" sz="2000" dirty="0" err="1">
                <a:latin typeface="Courier New" panose="02070309020205020404" pitchFamily="49" charset="0"/>
              </a:rPr>
              <a:t>i</a:t>
            </a:r>
            <a:r>
              <a:rPr lang="en-US" altLang="es-CO" sz="2000" dirty="0">
                <a:latin typeface="Courier New" panose="02070309020205020404" pitchFamily="49" charset="0"/>
              </a:rPr>
              <a:t> + </a:t>
            </a:r>
            <a:r>
              <a:rPr lang="en-US" altLang="es-CO" sz="2000" dirty="0" smtClean="0">
                <a:latin typeface="Courier New" panose="02070309020205020404" pitchFamily="49" charset="0"/>
              </a:rPr>
              <a:t>“ al </a:t>
            </a:r>
            <a:r>
              <a:rPr lang="en-US" altLang="es-CO" sz="2000" dirty="0" err="1" smtClean="0">
                <a:latin typeface="Courier New" panose="02070309020205020404" pitchFamily="49" charset="0"/>
              </a:rPr>
              <a:t>cuadrado</a:t>
            </a:r>
            <a:r>
              <a:rPr lang="en-US" altLang="es-CO" sz="2000" dirty="0" smtClean="0">
                <a:latin typeface="Courier New" panose="02070309020205020404" pitchFamily="49" charset="0"/>
              </a:rPr>
              <a:t> </a:t>
            </a:r>
            <a:r>
              <a:rPr lang="en-US" altLang="es-CO" sz="2000" dirty="0">
                <a:latin typeface="Courier New" panose="02070309020205020404" pitchFamily="49" charset="0"/>
              </a:rPr>
              <a:t>=" + (</a:t>
            </a:r>
            <a:r>
              <a:rPr lang="en-US" altLang="es-CO" sz="2000" dirty="0" err="1">
                <a:latin typeface="Courier New" panose="02070309020205020404" pitchFamily="49" charset="0"/>
              </a:rPr>
              <a:t>i</a:t>
            </a:r>
            <a:r>
              <a:rPr lang="en-US" altLang="es-CO" sz="2000" dirty="0">
                <a:latin typeface="Courier New" panose="02070309020205020404" pitchFamily="49" charset="0"/>
              </a:rPr>
              <a:t> * </a:t>
            </a:r>
            <a:r>
              <a:rPr lang="en-US" altLang="es-CO" sz="2000" dirty="0" err="1">
                <a:latin typeface="Courier New" panose="02070309020205020404" pitchFamily="49" charset="0"/>
              </a:rPr>
              <a:t>i</a:t>
            </a:r>
            <a:r>
              <a:rPr lang="en-US" altLang="es-CO" sz="2000" dirty="0">
                <a:latin typeface="Courier New" panose="02070309020205020404" pitchFamily="49" charset="0"/>
              </a:rPr>
              <a:t>));</a:t>
            </a:r>
          </a:p>
          <a:p>
            <a:pPr marL="742950" lvl="1" indent="-285750">
              <a:lnSpc>
                <a:spcPct val="70000"/>
              </a:lnSpc>
              <a:buFont typeface="Wingdings" panose="05000000000000000000" pitchFamily="2" charset="2"/>
              <a:buNone/>
              <a:tabLst>
                <a:tab pos="5943600" algn="l"/>
              </a:tabLst>
            </a:pPr>
            <a:r>
              <a:rPr lang="en-US" altLang="es-CO" sz="2000" dirty="0">
                <a:latin typeface="Courier New" panose="02070309020205020404" pitchFamily="49" charset="0"/>
              </a:rPr>
              <a:t>}</a:t>
            </a:r>
          </a:p>
          <a:p>
            <a:pPr marL="742950" lvl="1" indent="-285750">
              <a:lnSpc>
                <a:spcPct val="70000"/>
              </a:lnSpc>
              <a:buFont typeface="Wingdings" panose="05000000000000000000" pitchFamily="2" charset="2"/>
              <a:buNone/>
              <a:tabLst>
                <a:tab pos="5943600" algn="l"/>
              </a:tabLst>
            </a:pPr>
            <a:r>
              <a:rPr lang="en-US" altLang="es-CO" sz="2000" dirty="0" err="1">
                <a:latin typeface="Courier New" panose="02070309020205020404" pitchFamily="49" charset="0"/>
              </a:rPr>
              <a:t>System.out.println</a:t>
            </a:r>
            <a:r>
              <a:rPr lang="en-US" altLang="es-CO" sz="2000" dirty="0">
                <a:latin typeface="Courier New" panose="02070309020205020404" pitchFamily="49" charset="0"/>
              </a:rPr>
              <a:t> ( "</a:t>
            </a:r>
            <a:r>
              <a:rPr lang="en-US" altLang="es-CO" sz="2000" dirty="0" err="1">
                <a:latin typeface="Courier New" panose="02070309020205020404" pitchFamily="49" charset="0"/>
              </a:rPr>
              <a:t>Whoo</a:t>
            </a:r>
            <a:r>
              <a:rPr lang="en-US" altLang="es-CO" sz="2000" dirty="0">
                <a:latin typeface="Courier New" panose="02070309020205020404" pitchFamily="49" charset="0"/>
              </a:rPr>
              <a:t>!");</a:t>
            </a:r>
            <a:endParaRPr lang="en-US" altLang="es-CO" sz="900" dirty="0"/>
          </a:p>
          <a:p>
            <a:pPr marL="742950" lvl="1" indent="-285750">
              <a:lnSpc>
                <a:spcPct val="70000"/>
              </a:lnSpc>
              <a:buFont typeface="Wingdings" panose="05000000000000000000" pitchFamily="2" charset="2"/>
              <a:buNone/>
              <a:tabLst>
                <a:tab pos="5943600" algn="l"/>
              </a:tabLst>
            </a:pPr>
            <a:endParaRPr lang="en-US" altLang="es-CO" sz="2000" dirty="0">
              <a:latin typeface="Courier New" panose="02070309020205020404" pitchFamily="49" charset="0"/>
            </a:endParaRPr>
          </a:p>
          <a:p>
            <a:pPr marL="742950" lvl="1" indent="-285750">
              <a:lnSpc>
                <a:spcPct val="70000"/>
              </a:lnSpc>
              <a:buFont typeface="Wingdings" panose="05000000000000000000" pitchFamily="2" charset="2"/>
              <a:buNone/>
              <a:tabLst>
                <a:tab pos="5943600" algn="l"/>
              </a:tabLst>
            </a:pPr>
            <a:endParaRPr lang="en-US" altLang="es-CO" dirty="0">
              <a:latin typeface="Courier New" panose="02070309020205020404" pitchFamily="49" charset="0"/>
            </a:endParaRPr>
          </a:p>
          <a:p>
            <a:pPr marL="342900" indent="-342900">
              <a:lnSpc>
                <a:spcPct val="90000"/>
              </a:lnSpc>
              <a:buFont typeface="Wingdings" panose="05000000000000000000" pitchFamily="2" charset="2"/>
              <a:buNone/>
              <a:tabLst>
                <a:tab pos="5943600" algn="l"/>
              </a:tabLst>
            </a:pPr>
            <a:r>
              <a:rPr lang="en-US" altLang="es-CO" sz="2200" dirty="0"/>
              <a:t>	</a:t>
            </a:r>
            <a:r>
              <a:rPr lang="en-US" altLang="es-CO" sz="2200" dirty="0" err="1"/>
              <a:t>Salida</a:t>
            </a:r>
            <a:r>
              <a:rPr lang="en-US" altLang="es-CO" sz="2200" dirty="0"/>
              <a:t>:</a:t>
            </a:r>
            <a:br>
              <a:rPr lang="en-US" altLang="es-CO" sz="2200" dirty="0"/>
            </a:br>
            <a:endParaRPr lang="en-US" altLang="es-CO" sz="800" dirty="0"/>
          </a:p>
          <a:p>
            <a:pPr marL="342900" indent="-342900">
              <a:lnSpc>
                <a:spcPct val="70000"/>
              </a:lnSpc>
              <a:buFont typeface="Wingdings" panose="05000000000000000000" pitchFamily="2" charset="2"/>
              <a:buNone/>
              <a:tabLst>
                <a:tab pos="5943600" algn="l"/>
              </a:tabLst>
            </a:pPr>
            <a:r>
              <a:rPr lang="en-US" altLang="es-CO" sz="2200" dirty="0">
                <a:latin typeface="Courier New" panose="02070309020205020404" pitchFamily="49" charset="0"/>
              </a:rPr>
              <a:t>	</a:t>
            </a:r>
            <a:r>
              <a:rPr lang="en-US" altLang="es-CO" sz="2200" dirty="0" smtClean="0">
                <a:latin typeface="Courier New" panose="02070309020205020404" pitchFamily="49" charset="0"/>
              </a:rPr>
              <a:t>1 </a:t>
            </a:r>
            <a:r>
              <a:rPr lang="en-US" altLang="es-CO" sz="2200" dirty="0">
                <a:latin typeface="Courier New" panose="02070309020205020404" pitchFamily="49" charset="0"/>
              </a:rPr>
              <a:t>al </a:t>
            </a:r>
            <a:r>
              <a:rPr lang="en-US" altLang="es-CO" sz="2200" dirty="0" err="1" smtClean="0">
                <a:latin typeface="Courier New" panose="02070309020205020404" pitchFamily="49" charset="0"/>
              </a:rPr>
              <a:t>cuadrado</a:t>
            </a:r>
            <a:r>
              <a:rPr lang="en-US" altLang="es-CO" sz="2200" dirty="0" smtClean="0">
                <a:latin typeface="Courier New" panose="02070309020205020404" pitchFamily="49" charset="0"/>
              </a:rPr>
              <a:t> = 1</a:t>
            </a:r>
            <a:endParaRPr lang="en-US" altLang="es-CO" sz="2200" dirty="0">
              <a:latin typeface="Courier New" panose="02070309020205020404" pitchFamily="49" charset="0"/>
            </a:endParaRPr>
          </a:p>
          <a:p>
            <a:pPr marL="342900" indent="-342900">
              <a:lnSpc>
                <a:spcPct val="70000"/>
              </a:lnSpc>
              <a:buFont typeface="Wingdings" panose="05000000000000000000" pitchFamily="2" charset="2"/>
              <a:buNone/>
              <a:tabLst>
                <a:tab pos="5943600" algn="l"/>
              </a:tabLst>
            </a:pPr>
            <a:r>
              <a:rPr lang="en-US" altLang="es-CO" sz="2200" dirty="0">
                <a:latin typeface="Courier New" panose="02070309020205020404" pitchFamily="49" charset="0"/>
              </a:rPr>
              <a:t>	2 al </a:t>
            </a:r>
            <a:r>
              <a:rPr lang="en-US" altLang="es-CO" sz="2200" dirty="0" err="1">
                <a:latin typeface="Courier New" panose="02070309020205020404" pitchFamily="49" charset="0"/>
              </a:rPr>
              <a:t>cuadrado</a:t>
            </a:r>
            <a:r>
              <a:rPr lang="en-US" altLang="es-CO" sz="2200" dirty="0">
                <a:latin typeface="Courier New" panose="02070309020205020404" pitchFamily="49" charset="0"/>
              </a:rPr>
              <a:t> = 4</a:t>
            </a:r>
          </a:p>
          <a:p>
            <a:pPr marL="342900" indent="-342900">
              <a:lnSpc>
                <a:spcPct val="70000"/>
              </a:lnSpc>
              <a:buFont typeface="Wingdings" panose="05000000000000000000" pitchFamily="2" charset="2"/>
              <a:buNone/>
              <a:tabLst>
                <a:tab pos="5943600" algn="l"/>
              </a:tabLst>
            </a:pPr>
            <a:r>
              <a:rPr lang="en-US" altLang="es-CO" sz="2200" dirty="0">
                <a:latin typeface="Courier New" panose="02070309020205020404" pitchFamily="49" charset="0"/>
              </a:rPr>
              <a:t>	3 al </a:t>
            </a:r>
            <a:r>
              <a:rPr lang="en-US" altLang="es-CO" sz="2200" dirty="0" err="1">
                <a:latin typeface="Courier New" panose="02070309020205020404" pitchFamily="49" charset="0"/>
              </a:rPr>
              <a:t>cuadrado</a:t>
            </a:r>
            <a:r>
              <a:rPr lang="en-US" altLang="es-CO" sz="2200" dirty="0">
                <a:latin typeface="Courier New" panose="02070309020205020404" pitchFamily="49" charset="0"/>
              </a:rPr>
              <a:t> = 9</a:t>
            </a:r>
          </a:p>
          <a:p>
            <a:pPr marL="342900" indent="-342900">
              <a:lnSpc>
                <a:spcPct val="70000"/>
              </a:lnSpc>
              <a:buFont typeface="Wingdings" panose="05000000000000000000" pitchFamily="2" charset="2"/>
              <a:buNone/>
              <a:tabLst>
                <a:tab pos="5943600" algn="l"/>
              </a:tabLst>
            </a:pPr>
            <a:r>
              <a:rPr lang="en-US" altLang="es-CO" sz="2200" dirty="0">
                <a:latin typeface="Courier New" panose="02070309020205020404" pitchFamily="49" charset="0"/>
              </a:rPr>
              <a:t>	4 al </a:t>
            </a:r>
            <a:r>
              <a:rPr lang="en-US" altLang="es-CO" sz="2200" dirty="0" err="1">
                <a:latin typeface="Courier New" panose="02070309020205020404" pitchFamily="49" charset="0"/>
              </a:rPr>
              <a:t>cuadrado</a:t>
            </a:r>
            <a:r>
              <a:rPr lang="en-US" altLang="es-CO" sz="2200" dirty="0">
                <a:latin typeface="Courier New" panose="02070309020205020404" pitchFamily="49" charset="0"/>
              </a:rPr>
              <a:t> = 16</a:t>
            </a:r>
          </a:p>
          <a:p>
            <a:pPr marL="342900" indent="-342900">
              <a:lnSpc>
                <a:spcPct val="70000"/>
              </a:lnSpc>
              <a:buFont typeface="Wingdings" panose="05000000000000000000" pitchFamily="2" charset="2"/>
              <a:buNone/>
              <a:tabLst>
                <a:tab pos="5943600" algn="l"/>
              </a:tabLst>
            </a:pPr>
            <a:r>
              <a:rPr lang="en-US" altLang="es-CO" sz="2200" dirty="0">
                <a:latin typeface="Courier New" panose="02070309020205020404" pitchFamily="49" charset="0"/>
              </a:rPr>
              <a:t>	</a:t>
            </a:r>
            <a:r>
              <a:rPr lang="en-US" altLang="es-CO" sz="2200" dirty="0" err="1">
                <a:latin typeface="Courier New" panose="02070309020205020404" pitchFamily="49" charset="0"/>
              </a:rPr>
              <a:t>Whoo</a:t>
            </a:r>
            <a:r>
              <a:rPr lang="en-US" altLang="es-CO" sz="2200" dirty="0">
                <a:latin typeface="Courier New" panose="02070309020205020404" pitchFamily="49" charset="0"/>
              </a:rPr>
              <a:t>!</a:t>
            </a:r>
            <a:endParaRPr lang="en-US" altLang="es-CO" sz="2200" dirty="0"/>
          </a:p>
        </p:txBody>
      </p:sp>
      <p:sp>
        <p:nvSpPr>
          <p:cNvPr id="419845" name="TextBox 5"/>
          <p:cNvSpPr txBox="1">
            <a:spLocks noChangeArrowheads="1"/>
          </p:cNvSpPr>
          <p:nvPr/>
        </p:nvSpPr>
        <p:spPr bwMode="auto">
          <a:xfrm>
            <a:off x="2190750" y="1095375"/>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s-CO" sz="2000" b="1">
                <a:solidFill>
                  <a:schemeClr val="accent1"/>
                </a:solidFill>
                <a:latin typeface="Verdana" panose="020B0604030504040204" pitchFamily="34" charset="0"/>
                <a:cs typeface="Times New Roman" panose="02020603050405020304" pitchFamily="18" charset="0"/>
              </a:rPr>
              <a:t>1</a:t>
            </a:r>
          </a:p>
        </p:txBody>
      </p:sp>
      <p:sp>
        <p:nvSpPr>
          <p:cNvPr id="419846" name="TextBox 6"/>
          <p:cNvSpPr txBox="1">
            <a:spLocks noChangeArrowheads="1"/>
          </p:cNvSpPr>
          <p:nvPr/>
        </p:nvSpPr>
        <p:spPr bwMode="auto">
          <a:xfrm>
            <a:off x="4762500" y="2743200"/>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s-CO" sz="2000" b="1">
                <a:solidFill>
                  <a:schemeClr val="accent1"/>
                </a:solidFill>
                <a:latin typeface="Verdana" panose="020B0604030504040204" pitchFamily="34" charset="0"/>
                <a:cs typeface="Times New Roman" panose="02020603050405020304" pitchFamily="18" charset="0"/>
              </a:rPr>
              <a:t>1</a:t>
            </a:r>
          </a:p>
        </p:txBody>
      </p:sp>
      <p:sp>
        <p:nvSpPr>
          <p:cNvPr id="419847" name="TextBox 7"/>
          <p:cNvSpPr txBox="1">
            <a:spLocks noChangeArrowheads="1"/>
          </p:cNvSpPr>
          <p:nvPr/>
        </p:nvSpPr>
        <p:spPr bwMode="auto">
          <a:xfrm>
            <a:off x="3486150" y="1095375"/>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s-CO" sz="2000" b="1">
                <a:solidFill>
                  <a:schemeClr val="accent2"/>
                </a:solidFill>
                <a:latin typeface="Verdana" panose="020B0604030504040204" pitchFamily="34" charset="0"/>
                <a:cs typeface="Times New Roman" panose="02020603050405020304" pitchFamily="18" charset="0"/>
              </a:rPr>
              <a:t>2</a:t>
            </a:r>
          </a:p>
        </p:txBody>
      </p:sp>
      <p:sp>
        <p:nvSpPr>
          <p:cNvPr id="419848" name="TextBox 8"/>
          <p:cNvSpPr txBox="1">
            <a:spLocks noChangeArrowheads="1"/>
          </p:cNvSpPr>
          <p:nvPr/>
        </p:nvSpPr>
        <p:spPr bwMode="auto">
          <a:xfrm>
            <a:off x="5765800" y="3417888"/>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s-CO" sz="2000" b="1">
                <a:solidFill>
                  <a:schemeClr val="accent2"/>
                </a:solidFill>
                <a:latin typeface="Verdana" panose="020B0604030504040204" pitchFamily="34" charset="0"/>
                <a:cs typeface="Times New Roman" panose="02020603050405020304" pitchFamily="18" charset="0"/>
              </a:rPr>
              <a:t>2</a:t>
            </a:r>
          </a:p>
        </p:txBody>
      </p:sp>
      <p:sp>
        <p:nvSpPr>
          <p:cNvPr id="10" name="TextBox 9"/>
          <p:cNvSpPr txBox="1"/>
          <p:nvPr/>
        </p:nvSpPr>
        <p:spPr>
          <a:xfrm>
            <a:off x="4476750" y="1095375"/>
            <a:ext cx="228600" cy="396875"/>
          </a:xfrm>
          <a:prstGeom prst="rect">
            <a:avLst/>
          </a:prstGeom>
          <a:noFill/>
        </p:spPr>
        <p:txBody>
          <a:bodyPr>
            <a:spAutoFit/>
          </a:bodyPr>
          <a:lstStyle/>
          <a:p>
            <a:pPr algn="l">
              <a:spcBef>
                <a:spcPts val="500"/>
              </a:spcBef>
              <a:buClr>
                <a:srgbClr val="800080"/>
              </a:buClr>
              <a:buSzPct val="55000"/>
              <a:buFont typeface="Wingdings" pitchFamily="2" charset="2"/>
              <a:buNone/>
              <a:defRPr/>
            </a:pPr>
            <a:r>
              <a:rPr lang="en-US" sz="2000" b="1" dirty="0">
                <a:solidFill>
                  <a:schemeClr val="accent6"/>
                </a:solidFill>
                <a:latin typeface="Verdana" pitchFamily="34" charset="0"/>
                <a:cs typeface="Times New Roman" pitchFamily="18" charset="0"/>
              </a:rPr>
              <a:t>3</a:t>
            </a:r>
          </a:p>
        </p:txBody>
      </p:sp>
      <p:sp>
        <p:nvSpPr>
          <p:cNvPr id="11" name="TextBox 10"/>
          <p:cNvSpPr txBox="1"/>
          <p:nvPr/>
        </p:nvSpPr>
        <p:spPr>
          <a:xfrm>
            <a:off x="6873875" y="4841875"/>
            <a:ext cx="228600" cy="396875"/>
          </a:xfrm>
          <a:prstGeom prst="rect">
            <a:avLst/>
          </a:prstGeom>
          <a:noFill/>
        </p:spPr>
        <p:txBody>
          <a:bodyPr>
            <a:spAutoFit/>
          </a:bodyPr>
          <a:lstStyle/>
          <a:p>
            <a:pPr algn="l">
              <a:spcBef>
                <a:spcPts val="500"/>
              </a:spcBef>
              <a:buClr>
                <a:srgbClr val="800080"/>
              </a:buClr>
              <a:buSzPct val="55000"/>
              <a:buFont typeface="Wingdings" pitchFamily="2" charset="2"/>
              <a:buNone/>
              <a:defRPr/>
            </a:pPr>
            <a:r>
              <a:rPr lang="en-US" sz="2000" b="1" dirty="0">
                <a:solidFill>
                  <a:schemeClr val="accent6"/>
                </a:solidFill>
                <a:latin typeface="Verdana" pitchFamily="34" charset="0"/>
                <a:cs typeface="Times New Roman" pitchFamily="18" charset="0"/>
              </a:rPr>
              <a:t>3</a:t>
            </a:r>
          </a:p>
        </p:txBody>
      </p:sp>
      <p:sp>
        <p:nvSpPr>
          <p:cNvPr id="12" name="TextBox 11"/>
          <p:cNvSpPr txBox="1"/>
          <p:nvPr/>
        </p:nvSpPr>
        <p:spPr>
          <a:xfrm>
            <a:off x="685800" y="1600200"/>
            <a:ext cx="228600" cy="396875"/>
          </a:xfrm>
          <a:prstGeom prst="rect">
            <a:avLst/>
          </a:prstGeom>
          <a:noFill/>
        </p:spPr>
        <p:txBody>
          <a:bodyPr>
            <a:spAutoFit/>
          </a:bodyPr>
          <a:lstStyle/>
          <a:p>
            <a:pPr algn="l">
              <a:spcBef>
                <a:spcPts val="500"/>
              </a:spcBef>
              <a:buClr>
                <a:srgbClr val="800080"/>
              </a:buClr>
              <a:buSzPct val="55000"/>
              <a:buFont typeface="Wingdings" pitchFamily="2" charset="2"/>
              <a:buNone/>
              <a:defRPr/>
            </a:pPr>
            <a:r>
              <a:rPr lang="en-US" sz="2000" b="1" dirty="0">
                <a:latin typeface="Verdana" pitchFamily="34" charset="0"/>
                <a:cs typeface="Times New Roman" pitchFamily="18" charset="0"/>
              </a:rPr>
              <a:t>4</a:t>
            </a:r>
          </a:p>
        </p:txBody>
      </p:sp>
      <p:sp>
        <p:nvSpPr>
          <p:cNvPr id="13" name="TextBox 12"/>
          <p:cNvSpPr txBox="1"/>
          <p:nvPr/>
        </p:nvSpPr>
        <p:spPr>
          <a:xfrm>
            <a:off x="6781800" y="4098925"/>
            <a:ext cx="228600" cy="396875"/>
          </a:xfrm>
          <a:prstGeom prst="rect">
            <a:avLst/>
          </a:prstGeom>
          <a:noFill/>
        </p:spPr>
        <p:txBody>
          <a:bodyPr>
            <a:spAutoFit/>
          </a:bodyPr>
          <a:lstStyle/>
          <a:p>
            <a:pPr algn="l">
              <a:spcBef>
                <a:spcPts val="500"/>
              </a:spcBef>
              <a:buClr>
                <a:srgbClr val="800080"/>
              </a:buClr>
              <a:buSzPct val="55000"/>
              <a:buFont typeface="Wingdings" pitchFamily="2" charset="2"/>
              <a:buNone/>
              <a:defRPr/>
            </a:pPr>
            <a:r>
              <a:rPr lang="en-US" sz="2000" b="1" dirty="0">
                <a:solidFill>
                  <a:schemeClr val="accent3"/>
                </a:solidFill>
                <a:latin typeface="Verdana" pitchFamily="34" charset="0"/>
                <a:cs typeface="Times New Roman" pitchFamily="18" charset="0"/>
              </a:rPr>
              <a:t>4</a:t>
            </a:r>
          </a:p>
        </p:txBody>
      </p:sp>
      <p:sp>
        <p:nvSpPr>
          <p:cNvPr id="419853" name="TextBox 13"/>
          <p:cNvSpPr txBox="1">
            <a:spLocks noChangeArrowheads="1"/>
          </p:cNvSpPr>
          <p:nvPr/>
        </p:nvSpPr>
        <p:spPr bwMode="auto">
          <a:xfrm>
            <a:off x="381000" y="2209800"/>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s-CO" sz="2000" b="1">
                <a:solidFill>
                  <a:srgbClr val="00B050"/>
                </a:solidFill>
                <a:latin typeface="Verdana" panose="020B0604030504040204" pitchFamily="34" charset="0"/>
                <a:cs typeface="Times New Roman" panose="02020603050405020304" pitchFamily="18" charset="0"/>
              </a:rPr>
              <a:t>5</a:t>
            </a:r>
          </a:p>
        </p:txBody>
      </p:sp>
      <p:sp>
        <p:nvSpPr>
          <p:cNvPr id="419854" name="TextBox 15"/>
          <p:cNvSpPr txBox="1">
            <a:spLocks noChangeArrowheads="1"/>
          </p:cNvSpPr>
          <p:nvPr/>
        </p:nvSpPr>
        <p:spPr bwMode="auto">
          <a:xfrm>
            <a:off x="5334000" y="5429250"/>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ts val="500"/>
              </a:spcBef>
              <a:buClr>
                <a:srgbClr val="800080"/>
              </a:buClr>
              <a:buSzPct val="55000"/>
              <a:buFont typeface="Wingdings" panose="05000000000000000000" pitchFamily="2" charset="2"/>
              <a:buNone/>
            </a:pPr>
            <a:r>
              <a:rPr lang="en-US" altLang="es-CO" sz="2000" b="1">
                <a:solidFill>
                  <a:srgbClr val="00B050"/>
                </a:solidFill>
                <a:latin typeface="Verdana" panose="020B0604030504040204" pitchFamily="34" charset="0"/>
                <a:cs typeface="Times New Roman" panose="02020603050405020304" pitchFamily="18" charset="0"/>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9204">
                                            <p:txEl>
                                              <p:pRg st="7" end="7"/>
                                            </p:txEl>
                                          </p:spTgt>
                                        </p:tgtEl>
                                        <p:attrNameLst>
                                          <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9204">
                                            <p:txEl>
                                              <p:pRg st="8" end="8"/>
                                            </p:txEl>
                                          </p:spTgt>
                                        </p:tgtEl>
                                        <p:attrNameLst>
                                          <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9204">
                                            <p:txEl>
                                              <p:pRg st="9" end="9"/>
                                            </p:txEl>
                                          </p:spTgt>
                                        </p:tgtEl>
                                        <p:attrNameLst>
                                          <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59204">
                                            <p:txEl>
                                              <p:pRg st="10" end="10"/>
                                            </p:txEl>
                                          </p:spTgt>
                                        </p:tgtEl>
                                        <p:attrNameLst>
                                          <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59204">
                                            <p:txEl>
                                              <p:pRg st="11" end="11"/>
                                            </p:txEl>
                                          </p:spTgt>
                                        </p:tgtEl>
                                        <p:attrNameLst>
                                          <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2"/>
          <p:cNvSpPr>
            <a:spLocks noGrp="1" noChangeArrowheads="1"/>
          </p:cNvSpPr>
          <p:nvPr>
            <p:ph type="title" idx="4294967295"/>
          </p:nvPr>
        </p:nvSpPr>
        <p:spPr/>
        <p:txBody>
          <a:bodyPr lIns="0" rIns="0" bIns="0" anchor="b"/>
          <a:lstStyle/>
          <a:p>
            <a:r>
              <a:rPr lang="en-US" altLang="es-CO" sz="4000" dirty="0" err="1"/>
              <a:t>C</a:t>
            </a:r>
            <a:r>
              <a:rPr lang="en-US" altLang="es-CO" sz="4000" dirty="0" err="1" smtClean="0"/>
              <a:t>uerpo</a:t>
            </a:r>
            <a:r>
              <a:rPr lang="en-US" altLang="es-CO" sz="4000" dirty="0" smtClean="0"/>
              <a:t> </a:t>
            </a:r>
            <a:r>
              <a:rPr lang="en-US" altLang="es-CO" sz="4000" dirty="0"/>
              <a:t>del </a:t>
            </a:r>
            <a:r>
              <a:rPr lang="en-US" altLang="es-CO" sz="4000" dirty="0" err="1" smtClean="0"/>
              <a:t>ciclo</a:t>
            </a:r>
            <a:r>
              <a:rPr lang="en-US" altLang="es-CO" sz="4000" dirty="0" smtClean="0"/>
              <a:t> de </a:t>
            </a:r>
            <a:r>
              <a:rPr lang="en-US" altLang="es-CO" sz="4000" dirty="0" err="1"/>
              <a:t>varias</a:t>
            </a:r>
            <a:r>
              <a:rPr lang="en-US" altLang="es-CO" sz="4000" dirty="0"/>
              <a:t> </a:t>
            </a:r>
            <a:r>
              <a:rPr lang="en-US" altLang="es-CO" sz="4000" dirty="0" err="1"/>
              <a:t>líneas</a:t>
            </a:r>
            <a:endParaRPr lang="en-US" altLang="es-CO" sz="4000" dirty="0"/>
          </a:p>
        </p:txBody>
      </p:sp>
      <p:sp>
        <p:nvSpPr>
          <p:cNvPr id="420868" name="Rectangle 3"/>
          <p:cNvSpPr>
            <a:spLocks noGrp="1" noChangeArrowheads="1"/>
          </p:cNvSpPr>
          <p:nvPr>
            <p:ph idx="4294967295"/>
          </p:nvPr>
        </p:nvSpPr>
        <p:spPr/>
        <p:txBody>
          <a:bodyPr/>
          <a:lstStyle/>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a:latin typeface="Courier New" panose="02070309020205020404" pitchFamily="49" charset="0"/>
              </a:rPr>
              <a:t>System.out.println</a:t>
            </a:r>
            <a:r>
              <a:rPr lang="en-US" altLang="es-CO" dirty="0">
                <a:latin typeface="Courier New" panose="02070309020205020404" pitchFamily="49" charset="0"/>
              </a:rPr>
              <a:t>("+----+");</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for (</a:t>
            </a:r>
            <a:r>
              <a:rPr lang="en-US" altLang="es-CO" dirty="0" err="1">
                <a:latin typeface="Courier New" panose="02070309020205020404" pitchFamily="49" charset="0"/>
              </a:rPr>
              <a:t>int</a:t>
            </a:r>
            <a:r>
              <a:rPr lang="en-US" altLang="es-CO" dirty="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 1; </a:t>
            </a:r>
            <a:r>
              <a:rPr lang="en-US" altLang="es-CO" dirty="0" err="1">
                <a:latin typeface="Courier New" panose="02070309020205020404" pitchFamily="49" charset="0"/>
              </a:rPr>
              <a:t>i</a:t>
            </a:r>
            <a:r>
              <a:rPr lang="en-US" altLang="es-CO" dirty="0">
                <a:latin typeface="Courier New" panose="02070309020205020404" pitchFamily="49" charset="0"/>
              </a:rPr>
              <a:t> &lt;= 3; </a:t>
            </a:r>
            <a:r>
              <a:rPr lang="en-US" altLang="es-CO" dirty="0" err="1">
                <a:latin typeface="Courier New" panose="02070309020205020404" pitchFamily="49" charset="0"/>
              </a:rPr>
              <a:t>i</a:t>
            </a: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b="1" dirty="0">
                <a:latin typeface="Courier New" panose="02070309020205020404" pitchFamily="49" charset="0"/>
              </a:rPr>
              <a:t>	    </a:t>
            </a:r>
            <a:r>
              <a:rPr lang="en-US" altLang="es-CO" b="1" dirty="0" err="1">
                <a:latin typeface="Courier New" panose="02070309020205020404" pitchFamily="49" charset="0"/>
              </a:rPr>
              <a:t>System.out.println</a:t>
            </a:r>
            <a:r>
              <a:rPr lang="en-US" altLang="es-CO" b="1"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b="1" dirty="0">
                <a:latin typeface="Courier New" panose="02070309020205020404" pitchFamily="49" charset="0"/>
              </a:rPr>
              <a:t>	    </a:t>
            </a:r>
            <a:r>
              <a:rPr lang="en-US" altLang="es-CO" b="1" dirty="0" err="1">
                <a:latin typeface="Courier New" panose="02070309020205020404" pitchFamily="49" charset="0"/>
              </a:rPr>
              <a:t>System.out.println</a:t>
            </a:r>
            <a:r>
              <a:rPr lang="en-US" altLang="es-CO" b="1"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a:latin typeface="Courier New" panose="02070309020205020404" pitchFamily="49" charset="0"/>
              </a:rPr>
              <a:t>System.out.println</a:t>
            </a:r>
            <a:r>
              <a:rPr lang="en-US" altLang="es-CO" dirty="0">
                <a:latin typeface="Courier New" panose="02070309020205020404" pitchFamily="49" charset="0"/>
              </a:rPr>
              <a:t>("+----+");</a:t>
            </a:r>
          </a:p>
          <a:p>
            <a:pPr marL="639763" lvl="1" indent="-246063">
              <a:lnSpc>
                <a:spcPct val="80000"/>
              </a:lnSpc>
              <a:buFont typeface="Wingdings" panose="05000000000000000000" pitchFamily="2" charset="2"/>
              <a:buNone/>
            </a:pPr>
            <a:endParaRPr lang="en-US" altLang="es-CO" dirty="0">
              <a:latin typeface="Courier New" panose="02070309020205020404" pitchFamily="49" charset="0"/>
            </a:endParaRPr>
          </a:p>
          <a:p>
            <a:pPr marL="639763" lvl="1" indent="-246063"/>
            <a:r>
              <a:rPr lang="en-US" altLang="es-CO" dirty="0" err="1"/>
              <a:t>Salida</a:t>
            </a:r>
            <a:r>
              <a:rPr lang="en-US" altLang="es-CO" dirty="0"/>
              <a:t>:</a:t>
            </a:r>
          </a:p>
          <a:p>
            <a:pPr marL="639763" lvl="1" indent="-246063">
              <a:lnSpc>
                <a:spcPct val="75000"/>
              </a:lnSpc>
              <a:buFont typeface="Wingdings" panose="05000000000000000000" pitchFamily="2" charset="2"/>
              <a:buNone/>
            </a:pPr>
            <a:r>
              <a:rPr lang="en-US" altLang="es-CO" dirty="0">
                <a:latin typeface="Courier New" panose="02070309020205020404" pitchFamily="49" charset="0"/>
              </a:rPr>
              <a:t>	+----+</a:t>
            </a:r>
          </a:p>
          <a:p>
            <a:pPr marL="639763" lvl="1" indent="-246063">
              <a:lnSpc>
                <a:spcPct val="75000"/>
              </a:lnSpc>
              <a:buFont typeface="Wingdings" panose="05000000000000000000" pitchFamily="2" charset="2"/>
              <a:buNone/>
            </a:pPr>
            <a:r>
              <a:rPr lang="en-US" altLang="es-CO" dirty="0">
                <a:latin typeface="Courier New" panose="02070309020205020404" pitchFamily="49" charset="0"/>
              </a:rPr>
              <a:t>	\    /</a:t>
            </a:r>
          </a:p>
          <a:p>
            <a:pPr marL="639763" lvl="1" indent="-246063">
              <a:lnSpc>
                <a:spcPct val="75000"/>
              </a:lnSpc>
              <a:buFont typeface="Wingdings" panose="05000000000000000000" pitchFamily="2" charset="2"/>
              <a:buNone/>
            </a:pPr>
            <a:r>
              <a:rPr lang="en-US" altLang="es-CO" dirty="0">
                <a:latin typeface="Courier New" panose="02070309020205020404" pitchFamily="49" charset="0"/>
              </a:rPr>
              <a:t>	/    \</a:t>
            </a:r>
          </a:p>
          <a:p>
            <a:pPr marL="639763" lvl="1" indent="-246063">
              <a:lnSpc>
                <a:spcPct val="75000"/>
              </a:lnSpc>
              <a:buFont typeface="Wingdings" panose="05000000000000000000" pitchFamily="2" charset="2"/>
              <a:buNone/>
            </a:pPr>
            <a:r>
              <a:rPr lang="en-US" altLang="es-CO" dirty="0">
                <a:latin typeface="Courier New" panose="02070309020205020404" pitchFamily="49" charset="0"/>
              </a:rPr>
              <a:t>	\    /</a:t>
            </a:r>
          </a:p>
          <a:p>
            <a:pPr marL="639763" lvl="1" indent="-246063">
              <a:lnSpc>
                <a:spcPct val="75000"/>
              </a:lnSpc>
              <a:buFont typeface="Wingdings" panose="05000000000000000000" pitchFamily="2" charset="2"/>
              <a:buNone/>
            </a:pPr>
            <a:r>
              <a:rPr lang="en-US" altLang="es-CO" dirty="0">
                <a:latin typeface="Courier New" panose="02070309020205020404" pitchFamily="49" charset="0"/>
              </a:rPr>
              <a:t>	/    \</a:t>
            </a:r>
          </a:p>
          <a:p>
            <a:pPr marL="639763" lvl="1" indent="-246063">
              <a:lnSpc>
                <a:spcPct val="75000"/>
              </a:lnSpc>
              <a:buFont typeface="Wingdings" panose="05000000000000000000" pitchFamily="2" charset="2"/>
              <a:buNone/>
            </a:pPr>
            <a:r>
              <a:rPr lang="en-US" altLang="es-CO" dirty="0">
                <a:latin typeface="Courier New" panose="02070309020205020404" pitchFamily="49" charset="0"/>
              </a:rPr>
              <a:t>	\    /</a:t>
            </a:r>
          </a:p>
          <a:p>
            <a:pPr marL="639763" lvl="1" indent="-246063">
              <a:lnSpc>
                <a:spcPct val="75000"/>
              </a:lnSpc>
              <a:buFont typeface="Wingdings" panose="05000000000000000000" pitchFamily="2" charset="2"/>
              <a:buNone/>
            </a:pPr>
            <a:r>
              <a:rPr lang="en-US" altLang="es-CO" dirty="0">
                <a:latin typeface="Courier New" panose="02070309020205020404" pitchFamily="49" charset="0"/>
              </a:rPr>
              <a:t>	/    \</a:t>
            </a:r>
          </a:p>
          <a:p>
            <a:pPr marL="639763" lvl="1" indent="-246063">
              <a:lnSpc>
                <a:spcPct val="75000"/>
              </a:lnSpc>
              <a:buFont typeface="Wingdings" panose="05000000000000000000" pitchFamily="2" charset="2"/>
              <a:buNone/>
            </a:pPr>
            <a:r>
              <a:rPr lang="en-US" altLang="es-CO" dirty="0">
                <a:latin typeface="Courier New" panose="02070309020205020404" pitchFamily="49" charset="0"/>
              </a:rPr>
              <a:t>	+----+</a:t>
            </a:r>
            <a:endParaRPr lang="en-US" altLang="es-CO"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Rectangle 2"/>
          <p:cNvSpPr>
            <a:spLocks noGrp="1" noChangeArrowheads="1"/>
          </p:cNvSpPr>
          <p:nvPr>
            <p:ph type="title" idx="4294967295"/>
          </p:nvPr>
        </p:nvSpPr>
        <p:spPr/>
        <p:txBody>
          <a:bodyPr lIns="0" rIns="0" bIns="0" anchor="b"/>
          <a:lstStyle/>
          <a:p>
            <a:r>
              <a:rPr lang="en-US" altLang="es-CO" dirty="0"/>
              <a:t>Las </a:t>
            </a:r>
            <a:r>
              <a:rPr lang="en-US" altLang="es-CO" dirty="0" err="1"/>
              <a:t>expresiones</a:t>
            </a:r>
            <a:r>
              <a:rPr lang="en-US" altLang="es-CO" dirty="0"/>
              <a:t> para </a:t>
            </a:r>
            <a:r>
              <a:rPr lang="en-US" altLang="es-CO" dirty="0" err="1" smtClean="0"/>
              <a:t>contar</a:t>
            </a:r>
            <a:endParaRPr lang="en-US" altLang="es-CO" dirty="0"/>
          </a:p>
        </p:txBody>
      </p:sp>
      <p:sp>
        <p:nvSpPr>
          <p:cNvPr id="421893" name="Rectangle 3"/>
          <p:cNvSpPr>
            <a:spLocks noGrp="1" noChangeArrowheads="1"/>
          </p:cNvSpPr>
          <p:nvPr>
            <p:ph idx="4294967295"/>
          </p:nvPr>
        </p:nvSpPr>
        <p:spPr/>
        <p:txBody>
          <a:bodyPr/>
          <a:lstStyle/>
          <a:p>
            <a:pPr marL="639763" lvl="1" indent="-246063">
              <a:lnSpc>
                <a:spcPct val="90000"/>
              </a:lnSpc>
              <a:buFont typeface="Wingdings" panose="05000000000000000000" pitchFamily="2" charset="2"/>
              <a:buNone/>
            </a:pPr>
            <a:r>
              <a:rPr lang="en-US" altLang="es-CO" dirty="0">
                <a:latin typeface="Courier New" panose="02070309020205020404" pitchFamily="49" charset="0"/>
              </a:rPr>
              <a:t>	</a:t>
            </a:r>
            <a:r>
              <a:rPr lang="en-US" altLang="es-CO" dirty="0" err="1">
                <a:latin typeface="Courier New" panose="02070309020205020404" pitchFamily="49" charset="0"/>
              </a:rPr>
              <a:t>int</a:t>
            </a:r>
            <a:r>
              <a:rPr lang="en-US" altLang="es-CO" dirty="0">
                <a:latin typeface="Courier New" panose="02070309020205020404" pitchFamily="49" charset="0"/>
              </a:rPr>
              <a:t> </a:t>
            </a:r>
            <a:r>
              <a:rPr lang="en-US" altLang="es-CO" dirty="0" err="1">
                <a:latin typeface="Courier New" panose="02070309020205020404" pitchFamily="49" charset="0"/>
              </a:rPr>
              <a:t>HighTemp</a:t>
            </a:r>
            <a:r>
              <a:rPr lang="en-US" altLang="es-CO" dirty="0">
                <a:latin typeface="Courier New" panose="02070309020205020404" pitchFamily="49" charset="0"/>
              </a:rPr>
              <a:t> = 5;</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a:t>
            </a:r>
            <a:r>
              <a:rPr lang="en-US" altLang="es-CO" dirty="0" smtClean="0">
                <a:latin typeface="Courier New" panose="02070309020205020404" pitchFamily="49" charset="0"/>
              </a:rPr>
              <a:t>for(</a:t>
            </a:r>
            <a:r>
              <a:rPr lang="en-US" altLang="es-CO" dirty="0" err="1" smtClean="0">
                <a:latin typeface="Courier New" panose="02070309020205020404" pitchFamily="49" charset="0"/>
              </a:rPr>
              <a:t>int</a:t>
            </a:r>
            <a:r>
              <a:rPr lang="en-US" altLang="es-CO" dirty="0" smtClean="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 </a:t>
            </a:r>
            <a:r>
              <a:rPr lang="en-US" altLang="es-CO" b="1" dirty="0">
                <a:latin typeface="Courier New" panose="02070309020205020404" pitchFamily="49" charset="0"/>
              </a:rPr>
              <a:t>-3</a:t>
            </a:r>
            <a:r>
              <a:rPr lang="en-US" altLang="es-CO" dirty="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&lt;=</a:t>
            </a:r>
            <a:r>
              <a:rPr lang="en-US" altLang="es-CO" b="1" dirty="0" err="1">
                <a:latin typeface="Courier New" panose="02070309020205020404" pitchFamily="49" charset="0"/>
              </a:rPr>
              <a:t>HighTemp</a:t>
            </a:r>
            <a:r>
              <a:rPr lang="en-US" altLang="es-CO" b="1" dirty="0">
                <a:latin typeface="Courier New" panose="02070309020205020404" pitchFamily="49" charset="0"/>
              </a:rPr>
              <a:t> / 2</a:t>
            </a:r>
            <a:r>
              <a:rPr lang="en-US" altLang="es-CO" dirty="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System.out.println</a:t>
            </a:r>
            <a:r>
              <a:rPr lang="en-US" altLang="es-CO" dirty="0" smtClean="0">
                <a:latin typeface="Courier New" panose="02070309020205020404" pitchFamily="49" charset="0"/>
              </a:rPr>
              <a:t>(</a:t>
            </a:r>
            <a:r>
              <a:rPr lang="en-US" altLang="es-CO" dirty="0" err="1" smtClean="0">
                <a:latin typeface="Courier New" panose="02070309020205020404" pitchFamily="49" charset="0"/>
              </a:rPr>
              <a:t>i</a:t>
            </a:r>
            <a:r>
              <a:rPr lang="en-US" altLang="es-CO" dirty="0" smtClean="0">
                <a:latin typeface="Courier New" panose="02070309020205020404" pitchFamily="49" charset="0"/>
              </a:rPr>
              <a:t> </a:t>
            </a:r>
            <a:r>
              <a:rPr lang="en-US" altLang="es-CO" dirty="0">
                <a:latin typeface="Courier New" panose="02070309020205020404" pitchFamily="49" charset="0"/>
              </a:rPr>
              <a:t>* </a:t>
            </a:r>
            <a:r>
              <a:rPr lang="en-US" altLang="es-CO" dirty="0" smtClean="0">
                <a:latin typeface="Courier New" panose="02070309020205020404" pitchFamily="49" charset="0"/>
              </a:rPr>
              <a:t>1.8 </a:t>
            </a:r>
            <a:r>
              <a:rPr lang="en-US" altLang="es-CO" dirty="0">
                <a:latin typeface="Courier New" panose="02070309020205020404" pitchFamily="49" charset="0"/>
              </a:rPr>
              <a:t>+ 32);</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a:t>
            </a:r>
          </a:p>
          <a:p>
            <a:pPr marL="639763" lvl="1" indent="-246063">
              <a:lnSpc>
                <a:spcPct val="90000"/>
              </a:lnSpc>
              <a:buFont typeface="Wingdings" panose="05000000000000000000" pitchFamily="2" charset="2"/>
              <a:buNone/>
            </a:pPr>
            <a:endParaRPr lang="en-US" altLang="es-CO" dirty="0">
              <a:latin typeface="Courier New" panose="02070309020205020404" pitchFamily="49" charset="0"/>
            </a:endParaRPr>
          </a:p>
          <a:p>
            <a:pPr marL="639763" lvl="1" indent="-246063">
              <a:lnSpc>
                <a:spcPct val="90000"/>
              </a:lnSpc>
              <a:buFontTx/>
              <a:buNone/>
            </a:pPr>
            <a:endParaRPr lang="en-US" altLang="es-CO" dirty="0">
              <a:latin typeface="Courier New" panose="02070309020205020404" pitchFamily="49" charset="0"/>
            </a:endParaRPr>
          </a:p>
          <a:p>
            <a:pPr marL="639763" lvl="1" indent="-246063"/>
            <a:r>
              <a:rPr lang="en-US" altLang="es-CO" dirty="0" err="1"/>
              <a:t>Salida</a:t>
            </a:r>
            <a:r>
              <a:rPr lang="en-US" altLang="es-CO" dirty="0"/>
              <a:t>:</a:t>
            </a:r>
          </a:p>
          <a:p>
            <a:pPr marL="639763" lvl="1" indent="-246063">
              <a:lnSpc>
                <a:spcPct val="90000"/>
              </a:lnSpc>
              <a:buFontTx/>
              <a:buNone/>
            </a:pPr>
            <a:r>
              <a:rPr lang="en-US" altLang="es-CO" dirty="0"/>
              <a:t>	</a:t>
            </a:r>
            <a:r>
              <a:rPr lang="en-US" altLang="es-CO" dirty="0">
                <a:latin typeface="Courier New" panose="02070309020205020404" pitchFamily="49" charset="0"/>
                <a:cs typeface="Courier New" panose="02070309020205020404" pitchFamily="49" charset="0"/>
              </a:rPr>
              <a:t>26.6</a:t>
            </a:r>
            <a:br>
              <a:rPr lang="en-US" altLang="es-CO" dirty="0">
                <a:latin typeface="Courier New" panose="02070309020205020404" pitchFamily="49" charset="0"/>
                <a:cs typeface="Courier New" panose="02070309020205020404" pitchFamily="49" charset="0"/>
              </a:rPr>
            </a:br>
            <a:r>
              <a:rPr lang="en-US" altLang="es-CO" dirty="0">
                <a:latin typeface="Courier New" panose="02070309020205020404" pitchFamily="49" charset="0"/>
                <a:cs typeface="Courier New" panose="02070309020205020404" pitchFamily="49" charset="0"/>
              </a:rPr>
              <a:t>28.4</a:t>
            </a:r>
            <a:br>
              <a:rPr lang="en-US" altLang="es-CO" dirty="0">
                <a:latin typeface="Courier New" panose="02070309020205020404" pitchFamily="49" charset="0"/>
                <a:cs typeface="Courier New" panose="02070309020205020404" pitchFamily="49" charset="0"/>
              </a:rPr>
            </a:br>
            <a:r>
              <a:rPr lang="en-US" altLang="es-CO" dirty="0">
                <a:latin typeface="Courier New" panose="02070309020205020404" pitchFamily="49" charset="0"/>
                <a:cs typeface="Courier New" panose="02070309020205020404" pitchFamily="49" charset="0"/>
              </a:rPr>
              <a:t>30.2</a:t>
            </a:r>
            <a:br>
              <a:rPr lang="en-US" altLang="es-CO" dirty="0">
                <a:latin typeface="Courier New" panose="02070309020205020404" pitchFamily="49" charset="0"/>
                <a:cs typeface="Courier New" panose="02070309020205020404" pitchFamily="49" charset="0"/>
              </a:rPr>
            </a:br>
            <a:r>
              <a:rPr lang="en-US" altLang="es-CO" dirty="0">
                <a:latin typeface="Courier New" panose="02070309020205020404" pitchFamily="49" charset="0"/>
                <a:cs typeface="Courier New" panose="02070309020205020404" pitchFamily="49" charset="0"/>
              </a:rPr>
              <a:t>32.0</a:t>
            </a:r>
            <a:br>
              <a:rPr lang="en-US" altLang="es-CO" dirty="0">
                <a:latin typeface="Courier New" panose="02070309020205020404" pitchFamily="49" charset="0"/>
                <a:cs typeface="Courier New" panose="02070309020205020404" pitchFamily="49" charset="0"/>
              </a:rPr>
            </a:br>
            <a:r>
              <a:rPr lang="en-US" altLang="es-CO" dirty="0">
                <a:latin typeface="Courier New" panose="02070309020205020404" pitchFamily="49" charset="0"/>
                <a:cs typeface="Courier New" panose="02070309020205020404" pitchFamily="49" charset="0"/>
              </a:rPr>
              <a:t>33.8</a:t>
            </a:r>
            <a:br>
              <a:rPr lang="en-US" altLang="es-CO" dirty="0">
                <a:latin typeface="Courier New" panose="02070309020205020404" pitchFamily="49" charset="0"/>
                <a:cs typeface="Courier New" panose="02070309020205020404" pitchFamily="49" charset="0"/>
              </a:rPr>
            </a:br>
            <a:r>
              <a:rPr lang="en-US" altLang="es-CO" dirty="0">
                <a:latin typeface="Courier New" panose="02070309020205020404" pitchFamily="49" charset="0"/>
                <a:cs typeface="Courier New" panose="02070309020205020404" pitchFamily="49" charset="0"/>
              </a:rPr>
              <a:t>35.6</a:t>
            </a:r>
            <a:endParaRPr lang="en-US" altLang="es-CO"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2"/>
          <p:cNvSpPr>
            <a:spLocks noGrp="1" noChangeArrowheads="1"/>
          </p:cNvSpPr>
          <p:nvPr>
            <p:ph type="title" idx="4294967295"/>
          </p:nvPr>
        </p:nvSpPr>
        <p:spPr/>
        <p:txBody>
          <a:bodyPr lIns="0" rIns="0" bIns="0" anchor="b"/>
          <a:lstStyle/>
          <a:p>
            <a:r>
              <a:rPr lang="en-US" altLang="es-CO">
                <a:latin typeface="Courier New" panose="02070309020205020404" pitchFamily="49" charset="0"/>
              </a:rPr>
              <a:t>System.out.print</a:t>
            </a:r>
            <a:r>
              <a:rPr lang="en-US" altLang="es-CO"/>
              <a:t> </a:t>
            </a:r>
          </a:p>
        </p:txBody>
      </p:sp>
      <p:sp>
        <p:nvSpPr>
          <p:cNvPr id="422916" name="Rectangle 3"/>
          <p:cNvSpPr>
            <a:spLocks noGrp="1" noChangeArrowheads="1"/>
          </p:cNvSpPr>
          <p:nvPr>
            <p:ph idx="4294967295"/>
          </p:nvPr>
        </p:nvSpPr>
        <p:spPr/>
        <p:txBody>
          <a:bodyPr/>
          <a:lstStyle/>
          <a:p>
            <a:pPr marL="273050" indent="-273050">
              <a:lnSpc>
                <a:spcPct val="90000"/>
              </a:lnSpc>
            </a:pPr>
            <a:r>
              <a:rPr lang="en-US" altLang="es-CO" dirty="0" err="1"/>
              <a:t>Imprime</a:t>
            </a:r>
            <a:r>
              <a:rPr lang="en-US" altLang="es-CO" dirty="0"/>
              <a:t> sin mover a </a:t>
            </a:r>
            <a:r>
              <a:rPr lang="en-US" altLang="es-CO" dirty="0" err="1"/>
              <a:t>una</a:t>
            </a:r>
            <a:r>
              <a:rPr lang="en-US" altLang="es-CO" dirty="0"/>
              <a:t> </a:t>
            </a:r>
            <a:r>
              <a:rPr lang="en-US" altLang="es-CO" dirty="0" err="1"/>
              <a:t>nueva</a:t>
            </a:r>
            <a:r>
              <a:rPr lang="en-US" altLang="es-CO" dirty="0"/>
              <a:t> </a:t>
            </a:r>
            <a:r>
              <a:rPr lang="en-US" altLang="es-CO" dirty="0" err="1"/>
              <a:t>línea</a:t>
            </a:r>
            <a:endParaRPr lang="en-US" altLang="es-CO" dirty="0"/>
          </a:p>
          <a:p>
            <a:pPr marL="639763" lvl="1" indent="-246063">
              <a:lnSpc>
                <a:spcPct val="90000"/>
              </a:lnSpc>
            </a:pPr>
            <a:r>
              <a:rPr lang="en-US" altLang="es-CO" dirty="0"/>
              <a:t>le </a:t>
            </a:r>
            <a:r>
              <a:rPr lang="en-US" altLang="es-CO" dirty="0" err="1"/>
              <a:t>permite</a:t>
            </a:r>
            <a:r>
              <a:rPr lang="en-US" altLang="es-CO" dirty="0"/>
              <a:t> </a:t>
            </a:r>
            <a:r>
              <a:rPr lang="en-US" altLang="es-CO" dirty="0" err="1"/>
              <a:t>imprimir</a:t>
            </a:r>
            <a:r>
              <a:rPr lang="en-US" altLang="es-CO" dirty="0"/>
              <a:t> </a:t>
            </a:r>
            <a:r>
              <a:rPr lang="en-US" altLang="es-CO" dirty="0" err="1"/>
              <a:t>mensajes</a:t>
            </a:r>
            <a:r>
              <a:rPr lang="en-US" altLang="es-CO" dirty="0"/>
              <a:t> </a:t>
            </a:r>
            <a:r>
              <a:rPr lang="en-US" altLang="es-CO" dirty="0" err="1"/>
              <a:t>parciales</a:t>
            </a:r>
            <a:r>
              <a:rPr lang="en-US" altLang="es-CO" dirty="0"/>
              <a:t> </a:t>
            </a:r>
            <a:r>
              <a:rPr lang="en-US" altLang="es-CO" dirty="0" err="1"/>
              <a:t>en</a:t>
            </a:r>
            <a:r>
              <a:rPr lang="en-US" altLang="es-CO" dirty="0"/>
              <a:t> la </a:t>
            </a:r>
            <a:r>
              <a:rPr lang="en-US" altLang="es-CO" dirty="0" err="1"/>
              <a:t>misma</a:t>
            </a:r>
            <a:r>
              <a:rPr lang="en-US" altLang="es-CO" dirty="0"/>
              <a:t> </a:t>
            </a:r>
            <a:r>
              <a:rPr lang="en-US" altLang="es-CO" dirty="0" err="1"/>
              <a:t>línea</a:t>
            </a:r>
            <a:endParaRPr lang="en-US" altLang="es-CO" dirty="0"/>
          </a:p>
          <a:p>
            <a:pPr marL="639763" lvl="1" indent="-246063">
              <a:lnSpc>
                <a:spcPct val="90000"/>
              </a:lnSpc>
              <a:buFontTx/>
              <a:buNone/>
            </a:pPr>
            <a:endParaRPr lang="en-US" altLang="es-CO" dirty="0"/>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a:latin typeface="Courier New" panose="02070309020205020404" pitchFamily="49" charset="0"/>
              </a:rPr>
              <a:t>int</a:t>
            </a:r>
            <a:r>
              <a:rPr lang="en-US" altLang="es-CO" dirty="0">
                <a:latin typeface="Courier New" panose="02070309020205020404" pitchFamily="49" charset="0"/>
              </a:rPr>
              <a:t> </a:t>
            </a:r>
            <a:r>
              <a:rPr lang="en-US" altLang="es-CO" dirty="0" err="1">
                <a:latin typeface="Courier New" panose="02070309020205020404" pitchFamily="49" charset="0"/>
              </a:rPr>
              <a:t>highestTemp</a:t>
            </a:r>
            <a:r>
              <a:rPr lang="en-US" altLang="es-CO" dirty="0">
                <a:latin typeface="Courier New" panose="02070309020205020404" pitchFamily="49" charset="0"/>
              </a:rPr>
              <a:t> = 5;</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for (</a:t>
            </a:r>
            <a:r>
              <a:rPr lang="en-US" altLang="es-CO" dirty="0" err="1">
                <a:latin typeface="Courier New" panose="02070309020205020404" pitchFamily="49" charset="0"/>
              </a:rPr>
              <a:t>int</a:t>
            </a:r>
            <a:r>
              <a:rPr lang="en-US" altLang="es-CO" dirty="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 -3; </a:t>
            </a:r>
            <a:r>
              <a:rPr lang="en-US" altLang="es-CO" dirty="0" err="1">
                <a:latin typeface="Courier New" panose="02070309020205020404" pitchFamily="49" charset="0"/>
              </a:rPr>
              <a:t>i</a:t>
            </a:r>
            <a:r>
              <a:rPr lang="en-US" altLang="es-CO" dirty="0">
                <a:latin typeface="Courier New" panose="02070309020205020404" pitchFamily="49" charset="0"/>
              </a:rPr>
              <a:t> &lt;= </a:t>
            </a:r>
            <a:r>
              <a:rPr lang="en-US" altLang="es-CO" dirty="0" err="1">
                <a:latin typeface="Courier New" panose="02070309020205020404" pitchFamily="49" charset="0"/>
              </a:rPr>
              <a:t>highestTemp</a:t>
            </a:r>
            <a:r>
              <a:rPr lang="en-US" altLang="es-CO" dirty="0">
                <a:latin typeface="Courier New" panose="02070309020205020404" pitchFamily="49" charset="0"/>
              </a:rPr>
              <a:t> / 2; </a:t>
            </a:r>
            <a:r>
              <a:rPr lang="en-US" altLang="es-CO" dirty="0" err="1">
                <a:latin typeface="Courier New" panose="02070309020205020404" pitchFamily="49" charset="0"/>
              </a:rPr>
              <a:t>i</a:t>
            </a:r>
            <a:r>
              <a:rPr lang="en-US" altLang="es-CO" dirty="0">
                <a:latin typeface="Courier New" panose="02070309020205020404" pitchFamily="49" charset="0"/>
              </a:rPr>
              <a:t> ++)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b="1" dirty="0" err="1">
                <a:latin typeface="Courier New" panose="02070309020205020404" pitchFamily="49" charset="0"/>
              </a:rPr>
              <a:t>System.out.print</a:t>
            </a:r>
            <a:r>
              <a:rPr lang="en-US" altLang="es-CO" dirty="0" smtClean="0">
                <a:latin typeface="Courier New" panose="02070309020205020404" pitchFamily="49" charset="0"/>
              </a:rPr>
              <a:t>((</a:t>
            </a:r>
            <a:r>
              <a:rPr lang="en-US" altLang="es-CO" dirty="0" err="1" smtClean="0">
                <a:latin typeface="Courier New" panose="02070309020205020404" pitchFamily="49" charset="0"/>
              </a:rPr>
              <a:t>i</a:t>
            </a:r>
            <a:r>
              <a:rPr lang="en-US" altLang="es-CO" dirty="0" smtClean="0">
                <a:latin typeface="Courier New" panose="02070309020205020404" pitchFamily="49" charset="0"/>
              </a:rPr>
              <a:t> </a:t>
            </a:r>
            <a:r>
              <a:rPr lang="en-US" altLang="es-CO" dirty="0">
                <a:latin typeface="Courier New" panose="02070309020205020404" pitchFamily="49" charset="0"/>
              </a:rPr>
              <a:t>* </a:t>
            </a:r>
            <a:r>
              <a:rPr lang="en-US" altLang="es-CO" dirty="0" smtClean="0">
                <a:latin typeface="Courier New" panose="02070309020205020404" pitchFamily="49" charset="0"/>
              </a:rPr>
              <a:t>1.8 </a:t>
            </a:r>
            <a:r>
              <a:rPr lang="en-US" altLang="es-CO" dirty="0">
                <a:latin typeface="Courier New" panose="02070309020205020404" pitchFamily="49" charset="0"/>
              </a:rPr>
              <a:t>+ 32) + </a:t>
            </a:r>
            <a:r>
              <a:rPr lang="en-US" altLang="es-CO" dirty="0" smtClean="0">
                <a:latin typeface="Courier New" panose="02070309020205020404" pitchFamily="49" charset="0"/>
              </a:rPr>
              <a:t>" ");</a:t>
            </a:r>
            <a:endParaRPr lang="en-US" altLang="es-CO"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endParaRPr lang="en-US" altLang="es-CO" dirty="0">
              <a:latin typeface="Courier New" panose="02070309020205020404" pitchFamily="49" charset="0"/>
            </a:endParaRPr>
          </a:p>
          <a:p>
            <a:pPr marL="639763" lvl="1" indent="-246063">
              <a:buFontTx/>
              <a:buChar char="•"/>
            </a:pPr>
            <a:r>
              <a:rPr lang="en-US" altLang="es-CO" dirty="0" err="1"/>
              <a:t>Salida</a:t>
            </a:r>
            <a:r>
              <a:rPr lang="en-US" altLang="es-CO" dirty="0"/>
              <a:t>:</a:t>
            </a:r>
          </a:p>
          <a:p>
            <a:pPr marL="639763" lvl="1" indent="-246063">
              <a:lnSpc>
                <a:spcPct val="80000"/>
              </a:lnSpc>
              <a:buFont typeface="Wingdings" panose="05000000000000000000" pitchFamily="2" charset="2"/>
              <a:buNone/>
            </a:pPr>
            <a:r>
              <a:rPr lang="en-US" altLang="es-CO" dirty="0">
                <a:latin typeface="Courier New" panose="02070309020205020404" pitchFamily="49" charset="0"/>
                <a:cs typeface="Courier New" panose="02070309020205020404" pitchFamily="49" charset="0"/>
              </a:rPr>
              <a:t>	</a:t>
            </a:r>
            <a:r>
              <a:rPr lang="en-US" altLang="es-CO" dirty="0" smtClean="0">
                <a:latin typeface="Courier New" panose="02070309020205020404" pitchFamily="49" charset="0"/>
                <a:cs typeface="Courier New" panose="02070309020205020404" pitchFamily="49" charset="0"/>
              </a:rPr>
              <a:t>28.4 30.2 32.0 26.6 33.8 35.6</a:t>
            </a:r>
            <a:endParaRPr lang="en-US" altLang="es-CO" dirty="0">
              <a:latin typeface="Courier New" panose="02070309020205020404" pitchFamily="49" charset="0"/>
              <a:cs typeface="Courier New" panose="02070309020205020404" pitchFamily="49" charset="0"/>
            </a:endParaRPr>
          </a:p>
          <a:p>
            <a:pPr marL="639763" lvl="1" indent="-246063">
              <a:lnSpc>
                <a:spcPct val="80000"/>
              </a:lnSpc>
              <a:buFont typeface="Wingdings" panose="05000000000000000000" pitchFamily="2" charset="2"/>
              <a:buNone/>
            </a:pPr>
            <a:endParaRPr lang="en-US" altLang="es-CO" dirty="0">
              <a:latin typeface="Courier New" panose="02070309020205020404" pitchFamily="49" charset="0"/>
              <a:cs typeface="Courier New" panose="02070309020205020404" pitchFamily="49" charset="0"/>
            </a:endParaRPr>
          </a:p>
          <a:p>
            <a:pPr marL="1143000" lvl="2" indent="-228600"/>
            <a:r>
              <a:rPr lang="en-US" altLang="es-CO" dirty="0" err="1"/>
              <a:t>Concatenar</a:t>
            </a:r>
            <a:r>
              <a:rPr lang="en-US" altLang="es-CO" dirty="0"/>
              <a:t>  </a:t>
            </a:r>
            <a:r>
              <a:rPr lang="en-US" altLang="es-CO" dirty="0" smtClean="0">
                <a:latin typeface="Courier New" panose="02070309020205020404" pitchFamily="49" charset="0"/>
              </a:rPr>
              <a:t>" "</a:t>
            </a:r>
            <a:r>
              <a:rPr lang="en-US" altLang="es-CO" dirty="0" smtClean="0"/>
              <a:t>  </a:t>
            </a:r>
            <a:r>
              <a:rPr lang="en-US" altLang="es-CO" dirty="0"/>
              <a:t>para </a:t>
            </a:r>
            <a:r>
              <a:rPr lang="en-US" altLang="es-CO" dirty="0" err="1"/>
              <a:t>separar</a:t>
            </a:r>
            <a:r>
              <a:rPr lang="en-US" altLang="es-CO" dirty="0"/>
              <a:t> los </a:t>
            </a:r>
            <a:r>
              <a:rPr lang="en-US" altLang="es-CO" dirty="0" err="1"/>
              <a:t>números</a:t>
            </a:r>
            <a:endParaRPr lang="en-US" altLang="es-CO" dirty="0"/>
          </a:p>
          <a:p>
            <a:pPr marL="639763" lvl="1" indent="-246063">
              <a:lnSpc>
                <a:spcPct val="80000"/>
              </a:lnSpc>
              <a:buFont typeface="Wingdings" panose="05000000000000000000" pitchFamily="2" charset="2"/>
              <a:buNone/>
            </a:pPr>
            <a:endParaRPr lang="en-US" altLang="es-CO" dirty="0">
              <a:latin typeface="Courier New" panose="02070309020205020404" pitchFamily="49" charset="0"/>
              <a:cs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2"/>
          <p:cNvSpPr>
            <a:spLocks noGrp="1" noChangeArrowheads="1"/>
          </p:cNvSpPr>
          <p:nvPr>
            <p:ph type="title" idx="4294967295"/>
          </p:nvPr>
        </p:nvSpPr>
        <p:spPr/>
        <p:txBody>
          <a:bodyPr lIns="0" rIns="0" bIns="0" anchor="b"/>
          <a:lstStyle/>
          <a:p>
            <a:r>
              <a:rPr lang="en-US" altLang="es-CO"/>
              <a:t>Contando hacia atrás</a:t>
            </a:r>
          </a:p>
        </p:txBody>
      </p:sp>
      <p:sp>
        <p:nvSpPr>
          <p:cNvPr id="423941" name="Rectangle 3"/>
          <p:cNvSpPr>
            <a:spLocks noGrp="1" noChangeArrowheads="1"/>
          </p:cNvSpPr>
          <p:nvPr>
            <p:ph idx="4294967295"/>
          </p:nvPr>
        </p:nvSpPr>
        <p:spPr/>
        <p:txBody>
          <a:bodyPr/>
          <a:lstStyle/>
          <a:p>
            <a:pPr marL="273050" indent="-273050"/>
            <a:r>
              <a:rPr lang="en-US" altLang="es-CO" dirty="0" smtClean="0"/>
              <a:t>La </a:t>
            </a:r>
            <a:r>
              <a:rPr lang="en-US" altLang="es-CO" b="1" dirty="0" err="1"/>
              <a:t>actualización</a:t>
            </a:r>
            <a:r>
              <a:rPr lang="en-US" altLang="es-CO" dirty="0"/>
              <a:t> </a:t>
            </a:r>
            <a:r>
              <a:rPr lang="en-US" altLang="es-CO" dirty="0" err="1" smtClean="0"/>
              <a:t>puede</a:t>
            </a:r>
            <a:r>
              <a:rPr lang="en-US" altLang="es-CO" dirty="0" smtClean="0"/>
              <a:t> </a:t>
            </a:r>
            <a:r>
              <a:rPr lang="en-US" altLang="es-CO" dirty="0" err="1"/>
              <a:t>usar</a:t>
            </a:r>
            <a:r>
              <a:rPr lang="en-US" altLang="es-CO" dirty="0"/>
              <a:t> </a:t>
            </a:r>
            <a:r>
              <a:rPr lang="en-US" altLang="es-CO" dirty="0">
                <a:latin typeface="Courier New" panose="02070309020205020404" pitchFamily="49" charset="0"/>
              </a:rPr>
              <a:t>-</a:t>
            </a:r>
            <a:r>
              <a:rPr lang="en-US" altLang="es-CO" dirty="0"/>
              <a:t> para </a:t>
            </a:r>
            <a:r>
              <a:rPr lang="en-US" altLang="es-CO" dirty="0" err="1"/>
              <a:t>hacer</a:t>
            </a:r>
            <a:r>
              <a:rPr lang="en-US" altLang="es-CO" dirty="0"/>
              <a:t> el </a:t>
            </a:r>
            <a:r>
              <a:rPr lang="en-US" altLang="es-CO" dirty="0" err="1"/>
              <a:t>recuento</a:t>
            </a:r>
            <a:r>
              <a:rPr lang="en-US" altLang="es-CO" dirty="0"/>
              <a:t> de </a:t>
            </a:r>
            <a:r>
              <a:rPr lang="en-US" altLang="es-CO" dirty="0" err="1" smtClean="0"/>
              <a:t>ciclo</a:t>
            </a:r>
            <a:r>
              <a:rPr lang="en-US" altLang="es-CO" dirty="0" smtClean="0"/>
              <a:t> </a:t>
            </a:r>
            <a:r>
              <a:rPr lang="en-US" altLang="es-CO" dirty="0" err="1" smtClean="0"/>
              <a:t>hacia</a:t>
            </a:r>
            <a:r>
              <a:rPr lang="en-US" altLang="es-CO" dirty="0" smtClean="0"/>
              <a:t> </a:t>
            </a:r>
            <a:r>
              <a:rPr lang="en-US" altLang="es-CO" dirty="0" err="1"/>
              <a:t>abajo</a:t>
            </a:r>
            <a:r>
              <a:rPr lang="en-US" altLang="es-CO" dirty="0"/>
              <a:t>.</a:t>
            </a:r>
          </a:p>
          <a:p>
            <a:pPr marL="639763" lvl="1" indent="-246063"/>
            <a:r>
              <a:rPr lang="en-US" altLang="es-CO" dirty="0" smtClean="0"/>
              <a:t>La </a:t>
            </a:r>
            <a:r>
              <a:rPr lang="en-US" altLang="es-CO" b="1" dirty="0" err="1" smtClean="0"/>
              <a:t>condición</a:t>
            </a:r>
            <a:r>
              <a:rPr lang="en-US" altLang="es-CO" dirty="0" smtClean="0"/>
              <a:t> </a:t>
            </a:r>
            <a:r>
              <a:rPr lang="en-US" altLang="es-CO" dirty="0" err="1"/>
              <a:t>debo</a:t>
            </a:r>
            <a:r>
              <a:rPr lang="en-US" altLang="es-CO" dirty="0"/>
              <a:t> </a:t>
            </a:r>
            <a:r>
              <a:rPr lang="en-US" altLang="es-CO" dirty="0" err="1"/>
              <a:t>decir</a:t>
            </a:r>
            <a:r>
              <a:rPr lang="en-US" altLang="es-CO" dirty="0"/>
              <a:t> </a:t>
            </a:r>
            <a:r>
              <a:rPr lang="en-US" altLang="es-CO" dirty="0">
                <a:latin typeface="Courier New" panose="02070309020205020404" pitchFamily="49" charset="0"/>
              </a:rPr>
              <a:t>&gt;</a:t>
            </a:r>
            <a:r>
              <a:rPr lang="en-US" altLang="es-CO" dirty="0"/>
              <a:t> </a:t>
            </a:r>
            <a:r>
              <a:rPr lang="en-US" altLang="es-CO" dirty="0" err="1"/>
              <a:t>en</a:t>
            </a:r>
            <a:r>
              <a:rPr lang="en-US" altLang="es-CO" dirty="0"/>
              <a:t> </a:t>
            </a:r>
            <a:r>
              <a:rPr lang="en-US" altLang="es-CO" dirty="0" err="1"/>
              <a:t>lugar</a:t>
            </a:r>
            <a:r>
              <a:rPr lang="en-US" altLang="es-CO" dirty="0"/>
              <a:t> de </a:t>
            </a:r>
            <a:r>
              <a:rPr lang="en-US" altLang="es-CO" dirty="0">
                <a:latin typeface="Courier New" panose="02070309020205020404" pitchFamily="49" charset="0"/>
              </a:rPr>
              <a:t>&lt;</a:t>
            </a:r>
            <a:endParaRPr lang="en-US" altLang="es-CO" dirty="0"/>
          </a:p>
          <a:p>
            <a:pPr marL="639763" lvl="1" indent="-246063">
              <a:buFont typeface="Wingdings" panose="05000000000000000000" pitchFamily="2" charset="2"/>
              <a:buNone/>
            </a:pPr>
            <a:endParaRPr lang="en-US" altLang="es-CO" dirty="0"/>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a:t>
            </a:r>
            <a:r>
              <a:rPr lang="en-US" altLang="es-CO" dirty="0" smtClean="0">
                <a:latin typeface="Courier New" panose="02070309020205020404" pitchFamily="49" charset="0"/>
              </a:rPr>
              <a:t>("</a:t>
            </a:r>
            <a:r>
              <a:rPr lang="en-US" altLang="es-CO" dirty="0">
                <a:latin typeface="Courier New" panose="02070309020205020404" pitchFamily="49" charset="0"/>
              </a:rPr>
              <a:t>T-minus");</a:t>
            </a:r>
            <a:endParaRPr lang="en-US" altLang="es-CO" dirty="0"/>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for (</a:t>
            </a:r>
            <a:r>
              <a:rPr lang="en-US" altLang="es-CO" dirty="0" err="1">
                <a:latin typeface="Courier New" panose="02070309020205020404" pitchFamily="49" charset="0"/>
              </a:rPr>
              <a:t>int</a:t>
            </a:r>
            <a:r>
              <a:rPr lang="en-US" altLang="es-CO" dirty="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 10; </a:t>
            </a:r>
            <a:r>
              <a:rPr lang="en-US" altLang="es-CO" dirty="0" err="1">
                <a:latin typeface="Courier New" panose="02070309020205020404" pitchFamily="49" charset="0"/>
              </a:rPr>
              <a:t>i</a:t>
            </a:r>
            <a:r>
              <a:rPr lang="en-US" altLang="es-CO" dirty="0">
                <a:latin typeface="Courier New" panose="02070309020205020404" pitchFamily="49" charset="0"/>
              </a:rPr>
              <a:t> </a:t>
            </a:r>
            <a:r>
              <a:rPr lang="en-US" altLang="es-CO" b="1" dirty="0">
                <a:latin typeface="Courier New" panose="02070309020205020404" pitchFamily="49" charset="0"/>
              </a:rPr>
              <a:t>&gt; =</a:t>
            </a:r>
            <a:r>
              <a:rPr lang="en-US" altLang="es-CO" dirty="0">
                <a:latin typeface="Courier New" panose="02070309020205020404" pitchFamily="49" charset="0"/>
              </a:rPr>
              <a:t>1; </a:t>
            </a:r>
            <a:r>
              <a:rPr lang="en-US" altLang="es-CO" dirty="0" err="1">
                <a:latin typeface="Courier New" panose="02070309020205020404" pitchFamily="49" charset="0"/>
              </a:rPr>
              <a:t>yo</a:t>
            </a:r>
            <a:r>
              <a:rPr lang="en-US" altLang="es-CO" b="1" dirty="0">
                <a:latin typeface="Courier New" panose="02070309020205020404" pitchFamily="49" charset="0"/>
              </a:rPr>
              <a:t>-</a:t>
            </a: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a:t>
            </a:r>
            <a:r>
              <a:rPr lang="en-US" altLang="es-CO" dirty="0" smtClean="0">
                <a:latin typeface="Courier New" panose="02070309020205020404" pitchFamily="49" charset="0"/>
              </a:rPr>
              <a:t>(</a:t>
            </a:r>
            <a:r>
              <a:rPr lang="en-US" altLang="es-CO" dirty="0" err="1" smtClean="0">
                <a:latin typeface="Courier New" panose="02070309020205020404" pitchFamily="49" charset="0"/>
              </a:rPr>
              <a:t>i</a:t>
            </a:r>
            <a:r>
              <a:rPr lang="en-US" altLang="es-CO" dirty="0" smtClean="0">
                <a:latin typeface="Courier New" panose="02070309020205020404" pitchFamily="49" charset="0"/>
              </a:rPr>
              <a:t> </a:t>
            </a: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System.out.println</a:t>
            </a:r>
            <a:r>
              <a:rPr lang="en-US" altLang="es-CO" dirty="0" smtClean="0">
                <a:latin typeface="Courier New" panose="02070309020205020404" pitchFamily="49" charset="0"/>
              </a:rPr>
              <a:t>("</a:t>
            </a:r>
            <a:r>
              <a:rPr lang="en-US" altLang="es-CO" dirty="0" err="1">
                <a:latin typeface="Courier New" panose="02070309020205020404" pitchFamily="49" charset="0"/>
              </a:rPr>
              <a:t>despegue</a:t>
            </a:r>
            <a:r>
              <a:rPr lang="en-US" altLang="es-CO" dirty="0">
                <a:latin typeface="Courier New" panose="02070309020205020404" pitchFamily="49" charset="0"/>
              </a:rPr>
              <a:t>!");</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System.out.println</a:t>
            </a:r>
            <a:r>
              <a:rPr lang="en-US" altLang="es-CO" dirty="0" smtClean="0">
                <a:latin typeface="Courier New" panose="02070309020205020404" pitchFamily="49" charset="0"/>
              </a:rPr>
              <a:t>("</a:t>
            </a:r>
            <a:r>
              <a:rPr lang="en-US" altLang="es-CO" dirty="0">
                <a:latin typeface="Courier New" panose="02070309020205020404" pitchFamily="49" charset="0"/>
              </a:rPr>
              <a:t>El final.");</a:t>
            </a:r>
          </a:p>
          <a:p>
            <a:pPr marL="639763" lvl="1" indent="-246063">
              <a:lnSpc>
                <a:spcPct val="80000"/>
              </a:lnSpc>
              <a:buFont typeface="Wingdings" panose="05000000000000000000" pitchFamily="2" charset="2"/>
              <a:buNone/>
            </a:pPr>
            <a:endParaRPr lang="en-US" altLang="es-CO" dirty="0">
              <a:latin typeface="Courier New" panose="02070309020205020404" pitchFamily="49" charset="0"/>
            </a:endParaRPr>
          </a:p>
          <a:p>
            <a:pPr marL="639763" lvl="1" indent="-246063"/>
            <a:r>
              <a:rPr lang="en-US" altLang="es-CO" dirty="0" err="1"/>
              <a:t>Salida</a:t>
            </a:r>
            <a:r>
              <a:rPr lang="en-US" altLang="es-CO" dirty="0"/>
              <a:t>:</a:t>
            </a:r>
          </a:p>
          <a:p>
            <a:pPr marL="639763" lvl="1" indent="-246063">
              <a:lnSpc>
                <a:spcPct val="80000"/>
              </a:lnSpc>
              <a:buFont typeface="Wingdings" panose="05000000000000000000" pitchFamily="2" charset="2"/>
              <a:buNone/>
            </a:pPr>
            <a:endParaRPr lang="en-US" altLang="es-CO" sz="900"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T-</a:t>
            </a:r>
            <a:r>
              <a:rPr lang="en-US" altLang="es-CO" dirty="0" err="1">
                <a:latin typeface="Courier New" panose="02070309020205020404" pitchFamily="49" charset="0"/>
              </a:rPr>
              <a:t>menos</a:t>
            </a:r>
            <a:r>
              <a:rPr lang="en-US" altLang="es-CO" dirty="0">
                <a:latin typeface="Courier New" panose="02070309020205020404" pitchFamily="49" charset="0"/>
              </a:rPr>
              <a:t> 10, 9, 8, 7, 6, 5, 4, 3, 2, 1, </a:t>
            </a:r>
            <a:r>
              <a:rPr lang="en-US" altLang="es-CO" dirty="0" err="1" smtClean="0">
                <a:latin typeface="Courier New" panose="02070309020205020404" pitchFamily="49" charset="0"/>
              </a:rPr>
              <a:t>despegue</a:t>
            </a:r>
            <a:r>
              <a:rPr lang="en-US" altLang="es-CO" dirty="0" smtClean="0">
                <a:latin typeface="Courier New" panose="02070309020205020404" pitchFamily="49" charset="0"/>
              </a:rPr>
              <a:t>!</a:t>
            </a:r>
            <a:endParaRPr lang="en-US" altLang="es-CO"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El </a:t>
            </a:r>
            <a:r>
              <a:rPr lang="en-US" altLang="es-CO" dirty="0" smtClean="0">
                <a:latin typeface="Courier New" panose="02070309020205020404" pitchFamily="49" charset="0"/>
              </a:rPr>
              <a:t>final.</a:t>
            </a:r>
            <a:endParaRPr lang="en-US" altLang="es-CO"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Title 4"/>
          <p:cNvSpPr>
            <a:spLocks noGrp="1"/>
          </p:cNvSpPr>
          <p:nvPr>
            <p:ph type="ctrTitle" idx="4294967295"/>
          </p:nvPr>
        </p:nvSpPr>
        <p:spPr>
          <a:xfrm>
            <a:off x="685800" y="1219200"/>
            <a:ext cx="7772400" cy="1470025"/>
          </a:xfrm>
        </p:spPr>
        <p:txBody>
          <a:bodyPr lIns="0" rIns="0" bIns="0" anchor="b"/>
          <a:lstStyle/>
          <a:p>
            <a:r>
              <a:rPr lang="en-US" altLang="es-CO" dirty="0" err="1" smtClean="0">
                <a:solidFill>
                  <a:schemeClr val="tx1"/>
                </a:solidFill>
              </a:rPr>
              <a:t>Anidado</a:t>
            </a:r>
            <a:r>
              <a:rPr lang="en-US" altLang="es-CO" dirty="0" smtClean="0">
                <a:solidFill>
                  <a:schemeClr val="tx1"/>
                </a:solidFill>
              </a:rPr>
              <a:t> </a:t>
            </a:r>
            <a:r>
              <a:rPr lang="en-US" altLang="es-CO" dirty="0" err="1" smtClean="0">
                <a:solidFill>
                  <a:schemeClr val="tx1"/>
                </a:solidFill>
              </a:rPr>
              <a:t>ciclos</a:t>
            </a:r>
            <a:r>
              <a:rPr lang="en-US" altLang="es-CO" dirty="0" smtClean="0">
                <a:solidFill>
                  <a:schemeClr val="tx1"/>
                </a:solidFill>
              </a:rPr>
              <a:t> </a:t>
            </a:r>
            <a:r>
              <a:rPr lang="en-US" altLang="es-CO" dirty="0" smtClean="0">
                <a:solidFill>
                  <a:schemeClr val="tx1"/>
                </a:solidFill>
                <a:latin typeface="Courier New" panose="02070309020205020404" pitchFamily="49" charset="0"/>
              </a:rPr>
              <a:t>for</a:t>
            </a:r>
            <a:endParaRPr lang="en-US" altLang="es-CO" dirty="0">
              <a:solidFill>
                <a:schemeClr val="tx1"/>
              </a:solidFill>
            </a:endParaRPr>
          </a:p>
        </p:txBody>
      </p:sp>
      <p:sp>
        <p:nvSpPr>
          <p:cNvPr id="424963" name="Subtitle 5"/>
          <p:cNvSpPr>
            <a:spLocks noGrp="1"/>
          </p:cNvSpPr>
          <p:nvPr>
            <p:ph type="subTitle" idx="4294967295"/>
          </p:nvPr>
        </p:nvSpPr>
        <p:spPr>
          <a:xfrm>
            <a:off x="539750" y="3016250"/>
            <a:ext cx="7905750" cy="1851025"/>
          </a:xfrm>
          <a:ln/>
        </p:spPr>
        <p:txBody>
          <a:bodyPr/>
          <a:lstStyle/>
          <a:p>
            <a:pPr marL="0" indent="0" algn="ctr">
              <a:buFontTx/>
              <a:buNone/>
            </a:pPr>
            <a:endParaRPr lang="es-CO" altLang="es-CO"/>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p:txBody>
          <a:bodyPr lIns="0" rIns="0" bIns="0" anchor="b"/>
          <a:lstStyle/>
          <a:p>
            <a:r>
              <a:rPr lang="en-US" altLang="es-CO" dirty="0" err="1" smtClean="0"/>
              <a:t>Ciclos</a:t>
            </a:r>
            <a:r>
              <a:rPr lang="en-US" altLang="es-CO" dirty="0" smtClean="0"/>
              <a:t> </a:t>
            </a:r>
            <a:r>
              <a:rPr lang="en-US" altLang="es-CO" dirty="0" err="1" smtClean="0"/>
              <a:t>anidados</a:t>
            </a:r>
            <a:endParaRPr lang="en-US" altLang="es-CO" dirty="0"/>
          </a:p>
        </p:txBody>
      </p:sp>
      <p:sp>
        <p:nvSpPr>
          <p:cNvPr id="21507" name="Rectangle 3"/>
          <p:cNvSpPr>
            <a:spLocks noGrp="1" noChangeArrowheads="1"/>
          </p:cNvSpPr>
          <p:nvPr>
            <p:ph idx="4294967295"/>
          </p:nvPr>
        </p:nvSpPr>
        <p:spPr/>
        <p:txBody>
          <a:bodyPr/>
          <a:lstStyle/>
          <a:p>
            <a:pPr marL="273050" indent="-273050">
              <a:lnSpc>
                <a:spcPct val="90000"/>
              </a:lnSpc>
            </a:pPr>
            <a:r>
              <a:rPr lang="en-US" altLang="es-CO" b="1" dirty="0" err="1" smtClean="0"/>
              <a:t>Ciclo</a:t>
            </a:r>
            <a:r>
              <a:rPr lang="en-US" altLang="es-CO" b="1" dirty="0" smtClean="0"/>
              <a:t> </a:t>
            </a:r>
            <a:r>
              <a:rPr lang="en-US" altLang="es-CO" b="1" dirty="0" err="1" smtClean="0"/>
              <a:t>anidado</a:t>
            </a:r>
            <a:r>
              <a:rPr lang="en-US" altLang="es-CO" dirty="0" smtClean="0"/>
              <a:t>: </a:t>
            </a:r>
            <a:r>
              <a:rPr lang="en-US" altLang="es-CO" dirty="0"/>
              <a:t>Un </a:t>
            </a:r>
            <a:r>
              <a:rPr lang="en-US" altLang="es-CO" dirty="0" err="1" smtClean="0"/>
              <a:t>ciclo</a:t>
            </a:r>
            <a:r>
              <a:rPr lang="en-US" altLang="es-CO" dirty="0" smtClean="0"/>
              <a:t> </a:t>
            </a:r>
            <a:r>
              <a:rPr lang="en-US" altLang="es-CO" dirty="0" err="1"/>
              <a:t>colocado</a:t>
            </a:r>
            <a:r>
              <a:rPr lang="en-US" altLang="es-CO" dirty="0"/>
              <a:t> </a:t>
            </a:r>
            <a:r>
              <a:rPr lang="en-US" altLang="es-CO" dirty="0" err="1"/>
              <a:t>dentro</a:t>
            </a:r>
            <a:r>
              <a:rPr lang="en-US" altLang="es-CO" dirty="0"/>
              <a:t> de </a:t>
            </a:r>
            <a:r>
              <a:rPr lang="en-US" altLang="es-CO" dirty="0" err="1"/>
              <a:t>otro</a:t>
            </a:r>
            <a:r>
              <a:rPr lang="en-US" altLang="es-CO" dirty="0"/>
              <a:t> </a:t>
            </a:r>
            <a:r>
              <a:rPr lang="en-US" altLang="es-CO" dirty="0" err="1" smtClean="0"/>
              <a:t>ciclo</a:t>
            </a:r>
            <a:r>
              <a:rPr lang="en-US" altLang="es-CO" dirty="0" smtClean="0"/>
              <a:t>.</a:t>
            </a:r>
            <a:endParaRPr lang="en-US" altLang="es-CO" dirty="0"/>
          </a:p>
          <a:p>
            <a:pPr marL="639763" lvl="1" indent="-246063">
              <a:lnSpc>
                <a:spcPct val="80000"/>
              </a:lnSpc>
              <a:buFontTx/>
              <a:buNone/>
            </a:pPr>
            <a:endParaRPr lang="en-US" altLang="es-CO" sz="900" dirty="0"/>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a:t>
            </a:r>
            <a:r>
              <a:rPr lang="en-US" altLang="es-CO" sz="2000" dirty="0" err="1">
                <a:latin typeface="Courier New" panose="02070309020205020404" pitchFamily="49" charset="0"/>
              </a:rPr>
              <a:t>i</a:t>
            </a:r>
            <a:r>
              <a:rPr lang="en-US" altLang="es-CO" sz="2000" dirty="0">
                <a:latin typeface="Courier New" panose="02070309020205020404" pitchFamily="49" charset="0"/>
              </a:rPr>
              <a:t> = 1; </a:t>
            </a:r>
            <a:r>
              <a:rPr lang="en-US" altLang="es-CO" sz="2000" dirty="0" err="1">
                <a:latin typeface="Courier New" panose="02070309020205020404" pitchFamily="49" charset="0"/>
              </a:rPr>
              <a:t>i</a:t>
            </a:r>
            <a:r>
              <a:rPr lang="en-US" altLang="es-CO" sz="2000" dirty="0">
                <a:latin typeface="Courier New" panose="02070309020205020404" pitchFamily="49" charset="0"/>
              </a:rPr>
              <a:t> &lt;= 5; </a:t>
            </a:r>
            <a:r>
              <a:rPr lang="en-US" altLang="es-CO" sz="2000" dirty="0" err="1">
                <a:latin typeface="Courier New" panose="02070309020205020404" pitchFamily="49" charset="0"/>
              </a:rPr>
              <a:t>i</a:t>
            </a:r>
            <a:r>
              <a:rPr lang="en-US" altLang="es-CO" sz="2000" dirty="0">
                <a:latin typeface="Courier New" panose="02070309020205020404" pitchFamily="49" charset="0"/>
              </a:rPr>
              <a:t> ++) {</a:t>
            </a:r>
          </a:p>
          <a:p>
            <a:pPr marL="639763" lvl="1" indent="-246063">
              <a:lnSpc>
                <a:spcPct val="80000"/>
              </a:lnSpc>
              <a:buFont typeface="Wingdings" panose="05000000000000000000" pitchFamily="2" charset="2"/>
              <a:buNone/>
            </a:pPr>
            <a:r>
              <a:rPr lang="en-US" altLang="es-CO" sz="2000" b="1" dirty="0">
                <a:latin typeface="Courier New" panose="02070309020205020404" pitchFamily="49" charset="0"/>
              </a:rPr>
              <a:t>	    for (</a:t>
            </a:r>
            <a:r>
              <a:rPr lang="en-US" altLang="es-CO" sz="2000" b="1" dirty="0" err="1">
                <a:latin typeface="Courier New" panose="02070309020205020404" pitchFamily="49" charset="0"/>
              </a:rPr>
              <a:t>int</a:t>
            </a:r>
            <a:r>
              <a:rPr lang="en-US" altLang="es-CO" sz="2000" b="1" dirty="0">
                <a:latin typeface="Courier New" panose="02070309020205020404" pitchFamily="49" charset="0"/>
              </a:rPr>
              <a:t> j = 1; j &lt;= 10; j ++) {</a:t>
            </a:r>
          </a:p>
          <a:p>
            <a:pPr marL="639763" lvl="1" indent="-246063">
              <a:lnSpc>
                <a:spcPct val="80000"/>
              </a:lnSpc>
              <a:buFont typeface="Wingdings" panose="05000000000000000000" pitchFamily="2" charset="2"/>
              <a:buNone/>
            </a:pPr>
            <a:r>
              <a:rPr lang="en-US" altLang="es-CO" sz="2000" b="1" dirty="0">
                <a:latin typeface="Courier New" panose="02070309020205020404" pitchFamily="49" charset="0"/>
              </a:rPr>
              <a:t>	        </a:t>
            </a:r>
            <a:r>
              <a:rPr lang="en-US" altLang="es-CO" sz="2000" b="1" dirty="0" err="1" smtClean="0">
                <a:latin typeface="Courier New" panose="02070309020205020404" pitchFamily="49" charset="0"/>
              </a:rPr>
              <a:t>System.out.print</a:t>
            </a:r>
            <a:r>
              <a:rPr lang="en-US" altLang="es-CO" sz="2000" b="1" dirty="0" smtClean="0">
                <a:latin typeface="Courier New" panose="02070309020205020404" pitchFamily="49" charset="0"/>
              </a:rPr>
              <a:t>("*");</a:t>
            </a:r>
            <a:endParaRPr lang="en-US" altLang="es-CO" sz="2000" b="1"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sz="2000" b="1"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  </a:t>
            </a:r>
            <a:r>
              <a:rPr lang="en-US" altLang="es-CO" sz="2000" b="1" dirty="0">
                <a:solidFill>
                  <a:srgbClr val="008080"/>
                </a:solidFill>
                <a:latin typeface="Courier New" panose="02070309020205020404" pitchFamily="49" charset="0"/>
              </a:rPr>
              <a:t>// Para </a:t>
            </a:r>
            <a:r>
              <a:rPr lang="en-US" altLang="es-CO" sz="2000" b="1" dirty="0" err="1">
                <a:solidFill>
                  <a:srgbClr val="008080"/>
                </a:solidFill>
                <a:latin typeface="Courier New" panose="02070309020205020404" pitchFamily="49" charset="0"/>
              </a:rPr>
              <a:t>finalizar</a:t>
            </a:r>
            <a:r>
              <a:rPr lang="en-US" altLang="es-CO" sz="2000" b="1" dirty="0">
                <a:solidFill>
                  <a:srgbClr val="008080"/>
                </a:solidFill>
                <a:latin typeface="Courier New" panose="02070309020205020404" pitchFamily="49" charset="0"/>
              </a:rPr>
              <a:t> la </a:t>
            </a:r>
            <a:r>
              <a:rPr lang="en-US" altLang="es-CO" sz="2000" b="1" dirty="0" err="1">
                <a:solidFill>
                  <a:srgbClr val="008080"/>
                </a:solidFill>
                <a:latin typeface="Courier New" panose="02070309020205020404" pitchFamily="49" charset="0"/>
              </a:rPr>
              <a:t>línea</a:t>
            </a:r>
            <a:endParaRPr lang="en-US" altLang="es-CO" sz="2000" b="1" dirty="0">
              <a:solidFill>
                <a:srgbClr val="008080"/>
              </a:solidFill>
              <a:latin typeface="Courier New" panose="02070309020205020404" pitchFamily="49" charset="0"/>
            </a:endParaRP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endParaRPr lang="en-US" altLang="es-CO" sz="900" dirty="0"/>
          </a:p>
          <a:p>
            <a:pPr marL="639763" lvl="1" indent="-246063">
              <a:lnSpc>
                <a:spcPct val="80000"/>
              </a:lnSpc>
              <a:buFont typeface="Wingdings" panose="05000000000000000000" pitchFamily="2" charset="2"/>
              <a:buNone/>
            </a:pPr>
            <a:endParaRPr lang="en-US" altLang="es-CO" sz="2000" dirty="0"/>
          </a:p>
          <a:p>
            <a:pPr marL="273050" indent="-273050"/>
            <a:r>
              <a:rPr lang="en-US" altLang="es-CO" dirty="0" err="1"/>
              <a:t>Salida</a:t>
            </a:r>
            <a:r>
              <a:rPr lang="en-US" altLang="es-CO" dirty="0"/>
              <a:t>:</a:t>
            </a:r>
          </a:p>
          <a:p>
            <a:pPr marL="639763" lvl="1" indent="-246063">
              <a:lnSpc>
                <a:spcPct val="70000"/>
              </a:lnSpc>
              <a:buFontTx/>
              <a:buNone/>
            </a:pPr>
            <a:r>
              <a:rPr lang="en-US" altLang="es-CO" sz="900" dirty="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s-CO" sz="2000" dirty="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s-CO" sz="2000" dirty="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s-CO" sz="2000" dirty="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s-CO" sz="2000" dirty="0">
                <a:latin typeface="Courier New" panose="02070309020205020404" pitchFamily="49" charset="0"/>
                <a:cs typeface="Courier New" panose="02070309020205020404" pitchFamily="49" charset="0"/>
              </a:rPr>
              <a:t>	**********</a:t>
            </a:r>
          </a:p>
          <a:p>
            <a:pPr marL="639763" lvl="1" indent="-246063">
              <a:lnSpc>
                <a:spcPct val="60000"/>
              </a:lnSpc>
              <a:buFontTx/>
              <a:buNone/>
            </a:pPr>
            <a:r>
              <a:rPr lang="en-US" altLang="es-CO" sz="2000" dirty="0">
                <a:latin typeface="Courier New" panose="02070309020205020404" pitchFamily="49" charset="0"/>
                <a:cs typeface="Courier New" panose="02070309020205020404" pitchFamily="49" charset="0"/>
              </a:rPr>
              <a:t>	**********</a:t>
            </a:r>
          </a:p>
          <a:p>
            <a:pPr marL="639763" lvl="1" indent="-246063">
              <a:lnSpc>
                <a:spcPct val="60000"/>
              </a:lnSpc>
              <a:buFontTx/>
              <a:buNone/>
            </a:pPr>
            <a:endParaRPr lang="en-US" altLang="es-CO" sz="2000" dirty="0">
              <a:latin typeface="Courier New" panose="02070309020205020404" pitchFamily="49" charset="0"/>
              <a:cs typeface="Courier New" panose="02070309020205020404" pitchFamily="49" charset="0"/>
            </a:endParaRPr>
          </a:p>
          <a:p>
            <a:pPr marL="273050" indent="-273050"/>
            <a:r>
              <a:rPr lang="en-US" altLang="es-CO" dirty="0"/>
              <a:t>El </a:t>
            </a:r>
            <a:r>
              <a:rPr lang="en-US" altLang="es-CO" dirty="0" err="1"/>
              <a:t>bucle</a:t>
            </a:r>
            <a:r>
              <a:rPr lang="en-US" altLang="es-CO" dirty="0"/>
              <a:t> </a:t>
            </a:r>
            <a:r>
              <a:rPr lang="en-US" altLang="es-CO" dirty="0" err="1"/>
              <a:t>externo</a:t>
            </a:r>
            <a:r>
              <a:rPr lang="en-US" altLang="es-CO" dirty="0"/>
              <a:t> </a:t>
            </a:r>
            <a:r>
              <a:rPr lang="en-US" altLang="es-CO" dirty="0" err="1"/>
              <a:t>repite</a:t>
            </a:r>
            <a:r>
              <a:rPr lang="en-US" altLang="es-CO" dirty="0"/>
              <a:t> 5 </a:t>
            </a:r>
            <a:r>
              <a:rPr lang="en-US" altLang="es-CO" dirty="0" err="1"/>
              <a:t>veces</a:t>
            </a:r>
            <a:r>
              <a:rPr lang="en-US" altLang="es-CO" dirty="0"/>
              <a:t>; </a:t>
            </a:r>
            <a:r>
              <a:rPr lang="en-US" altLang="es-CO" dirty="0" smtClean="0"/>
              <a:t>el </a:t>
            </a:r>
            <a:r>
              <a:rPr lang="en-US" altLang="es-CO" dirty="0"/>
              <a:t>interior 10 </a:t>
            </a:r>
            <a:r>
              <a:rPr lang="en-US" altLang="es-CO" dirty="0" err="1"/>
              <a:t>veces</a:t>
            </a:r>
            <a:r>
              <a:rPr lang="en-US" altLang="es-CO" dirty="0"/>
              <a:t>.</a:t>
            </a:r>
          </a:p>
          <a:p>
            <a:pPr marL="639763" lvl="1" indent="-246063"/>
            <a:r>
              <a:rPr lang="en-US" altLang="es-CO" sz="2000" dirty="0"/>
              <a:t>"Series y </a:t>
            </a:r>
            <a:r>
              <a:rPr lang="en-US" altLang="es-CO" sz="2000" dirty="0" err="1"/>
              <a:t>repeticiones</a:t>
            </a:r>
            <a:r>
              <a:rPr lang="en-US" altLang="es-CO" sz="2000" dirty="0"/>
              <a:t>" </a:t>
            </a:r>
            <a:r>
              <a:rPr lang="en-US" altLang="es-CO" sz="2000" dirty="0" smtClean="0"/>
              <a:t>- </a:t>
            </a:r>
            <a:r>
              <a:rPr lang="en-US" altLang="es-CO" sz="2000" dirty="0" err="1" smtClean="0"/>
              <a:t>analogía</a:t>
            </a:r>
            <a:r>
              <a:rPr lang="en-US" altLang="es-CO" sz="2000" dirty="0" smtClean="0"/>
              <a:t> </a:t>
            </a:r>
            <a:r>
              <a:rPr lang="en-US" altLang="es-CO" sz="2000" dirty="0" err="1"/>
              <a:t>ejercicio</a:t>
            </a:r>
            <a:endParaRPr lang="en-US" altLang="es-CO" sz="20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p:txBody>
          <a:bodyPr lIns="0" rIns="0" bIns="0" anchor="b"/>
          <a:lstStyle/>
          <a:p>
            <a:r>
              <a:rPr lang="en-US" altLang="es-CO" sz="4000" dirty="0" smtClean="0">
                <a:latin typeface="Courier New" panose="02070309020205020404" pitchFamily="49" charset="0"/>
              </a:rPr>
              <a:t>for</a:t>
            </a:r>
            <a:r>
              <a:rPr lang="en-US" altLang="es-CO" sz="4000" dirty="0" smtClean="0"/>
              <a:t> </a:t>
            </a:r>
            <a:r>
              <a:rPr lang="en-US" altLang="es-CO" sz="4000" dirty="0" err="1" smtClean="0"/>
              <a:t>Anidado</a:t>
            </a:r>
            <a:r>
              <a:rPr lang="en-US" altLang="es-CO" sz="4000" dirty="0" smtClean="0"/>
              <a:t> </a:t>
            </a:r>
            <a:r>
              <a:rPr lang="en-US" altLang="es-CO" sz="4000" dirty="0" err="1" smtClean="0"/>
              <a:t>ejercicio</a:t>
            </a:r>
            <a:r>
              <a:rPr lang="en-US" altLang="es-CO" sz="4000" dirty="0" smtClean="0"/>
              <a:t> </a:t>
            </a:r>
            <a:r>
              <a:rPr lang="en-US" altLang="es-CO" sz="4000" dirty="0"/>
              <a:t>de </a:t>
            </a:r>
            <a:r>
              <a:rPr lang="en-US" altLang="es-CO" sz="4000" dirty="0" err="1" smtClean="0"/>
              <a:t>ciclos</a:t>
            </a:r>
            <a:endParaRPr lang="en-US" altLang="es-CO" sz="4000" dirty="0"/>
          </a:p>
        </p:txBody>
      </p:sp>
      <p:sp>
        <p:nvSpPr>
          <p:cNvPr id="1473539" name="Rectangle 3"/>
          <p:cNvSpPr>
            <a:spLocks noGrp="1" noChangeArrowheads="1"/>
          </p:cNvSpPr>
          <p:nvPr>
            <p:ph idx="4294967295"/>
          </p:nvPr>
        </p:nvSpPr>
        <p:spPr/>
        <p:txBody>
          <a:bodyPr/>
          <a:lstStyle/>
          <a:p>
            <a:pPr marL="273050" indent="-273050"/>
            <a:r>
              <a:rPr lang="en-US" altLang="es-CO" dirty="0"/>
              <a:t>¿</a:t>
            </a:r>
            <a:r>
              <a:rPr lang="en-US" altLang="es-CO" dirty="0" err="1"/>
              <a:t>Cuál</a:t>
            </a:r>
            <a:r>
              <a:rPr lang="en-US" altLang="es-CO" dirty="0"/>
              <a:t> </a:t>
            </a:r>
            <a:r>
              <a:rPr lang="en-US" altLang="es-CO" dirty="0" err="1"/>
              <a:t>es</a:t>
            </a:r>
            <a:r>
              <a:rPr lang="en-US" altLang="es-CO" dirty="0"/>
              <a:t> la </a:t>
            </a:r>
            <a:r>
              <a:rPr lang="en-US" altLang="es-CO" dirty="0" err="1"/>
              <a:t>salida</a:t>
            </a:r>
            <a:r>
              <a:rPr lang="en-US" altLang="es-CO" dirty="0"/>
              <a:t> </a:t>
            </a:r>
            <a:r>
              <a:rPr lang="en-US" altLang="es-CO" dirty="0" smtClean="0"/>
              <a:t>del </a:t>
            </a:r>
            <a:r>
              <a:rPr lang="en-US" altLang="es-CO" dirty="0" err="1" smtClean="0"/>
              <a:t>siguiente</a:t>
            </a:r>
            <a:r>
              <a:rPr lang="en-US" altLang="es-CO" dirty="0" smtClean="0"/>
              <a:t> </a:t>
            </a:r>
            <a:r>
              <a:rPr lang="en-US" altLang="es-CO" dirty="0" smtClean="0">
                <a:latin typeface="Courier New" panose="02070309020205020404" pitchFamily="49" charset="0"/>
              </a:rPr>
              <a:t>for</a:t>
            </a:r>
            <a:r>
              <a:rPr lang="en-US" altLang="es-CO" dirty="0" smtClean="0"/>
              <a:t> </a:t>
            </a:r>
            <a:r>
              <a:rPr lang="en-US" altLang="es-CO" dirty="0" err="1" smtClean="0"/>
              <a:t>anidado</a:t>
            </a:r>
            <a:r>
              <a:rPr lang="en-US" altLang="es-CO" dirty="0" smtClean="0"/>
              <a:t>?</a:t>
            </a:r>
            <a:endParaRPr lang="en-US" altLang="es-CO" dirty="0"/>
          </a:p>
          <a:p>
            <a:pPr marL="639763" lvl="1" indent="-246063">
              <a:lnSpc>
                <a:spcPct val="80000"/>
              </a:lnSpc>
              <a:buFont typeface="Wingdings" panose="05000000000000000000" pitchFamily="2" charset="2"/>
              <a:buNone/>
            </a:pPr>
            <a:endParaRPr lang="en-US" altLang="es-CO" sz="800" dirty="0"/>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a:t>
            </a:r>
            <a:r>
              <a:rPr lang="en-US" altLang="es-CO" sz="2000" dirty="0" err="1">
                <a:latin typeface="Courier New" panose="02070309020205020404" pitchFamily="49" charset="0"/>
              </a:rPr>
              <a:t>i</a:t>
            </a:r>
            <a:r>
              <a:rPr lang="en-US" altLang="es-CO" sz="2000" dirty="0">
                <a:latin typeface="Courier New" panose="02070309020205020404" pitchFamily="49" charset="0"/>
              </a:rPr>
              <a:t> = 1; </a:t>
            </a:r>
            <a:r>
              <a:rPr lang="en-US" altLang="es-CO" sz="2000" dirty="0" err="1">
                <a:latin typeface="Courier New" panose="02070309020205020404" pitchFamily="49" charset="0"/>
              </a:rPr>
              <a:t>i</a:t>
            </a:r>
            <a:r>
              <a:rPr lang="en-US" altLang="es-CO" sz="2000" dirty="0">
                <a:latin typeface="Courier New" panose="02070309020205020404" pitchFamily="49" charset="0"/>
              </a:rPr>
              <a:t> &lt;= 5; </a:t>
            </a:r>
            <a:r>
              <a:rPr lang="en-US" altLang="es-CO" sz="2000" dirty="0" err="1">
                <a:latin typeface="Courier New" panose="02070309020205020404" pitchFamily="49" charset="0"/>
              </a:rPr>
              <a:t>i</a:t>
            </a:r>
            <a:r>
              <a:rPr lang="en-US" altLang="es-CO" sz="2000" dirty="0">
                <a:latin typeface="Courier New" panose="02070309020205020404" pitchFamily="49" charset="0"/>
              </a:rPr>
              <a:t> ++) {</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j = 1; j &lt;= </a:t>
            </a:r>
            <a:r>
              <a:rPr lang="en-US" altLang="es-CO" sz="2000" b="1" dirty="0" err="1" smtClean="0">
                <a:latin typeface="Courier New" panose="02070309020205020404" pitchFamily="49" charset="0"/>
              </a:rPr>
              <a:t>i</a:t>
            </a:r>
            <a:r>
              <a:rPr lang="en-US" altLang="es-CO" sz="2000" dirty="0" smtClean="0">
                <a:latin typeface="Courier New" panose="02070309020205020404" pitchFamily="49" charset="0"/>
              </a:rPr>
              <a:t>; </a:t>
            </a:r>
            <a:r>
              <a:rPr lang="en-US" altLang="es-CO" sz="2000" dirty="0">
                <a:latin typeface="Courier New" panose="02070309020205020404" pitchFamily="49" charset="0"/>
              </a:rPr>
              <a:t>j ++) {</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a:t>
            </a:r>
            <a:r>
              <a:rPr lang="en-US" altLang="es-CO" sz="2000" dirty="0" smtClean="0">
                <a:latin typeface="Courier New" panose="02070309020205020404" pitchFamily="49" charset="0"/>
              </a:rPr>
              <a:t>("*");</a:t>
            </a:r>
            <a:endParaRPr lang="en-US" altLang="es-CO" sz="2000"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a:t>
            </a:r>
            <a:endParaRPr lang="en-US" altLang="es-CO" sz="2000"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80000"/>
              </a:lnSpc>
              <a:buFont typeface="Wingdings" panose="05000000000000000000" pitchFamily="2" charset="2"/>
              <a:buNone/>
            </a:pPr>
            <a:endParaRPr lang="en-US" altLang="es-CO" sz="2000" dirty="0"/>
          </a:p>
          <a:p>
            <a:pPr marL="273050" indent="-273050"/>
            <a:r>
              <a:rPr lang="en-US" altLang="es-CO" dirty="0" err="1"/>
              <a:t>Salida</a:t>
            </a:r>
            <a:r>
              <a:rPr lang="en-US" altLang="es-CO" dirty="0"/>
              <a:t>:</a:t>
            </a:r>
          </a:p>
          <a:p>
            <a:pPr marL="639763" lvl="1" indent="-246063">
              <a:lnSpc>
                <a:spcPct val="70000"/>
              </a:lnSpc>
              <a:buFont typeface="Wingdings" panose="05000000000000000000" pitchFamily="2" charset="2"/>
              <a:buNone/>
            </a:pPr>
            <a:endParaRPr lang="en-US" altLang="es-CO" sz="900" dirty="0">
              <a:latin typeface="Courier New" panose="02070309020205020404" pitchFamily="49" charset="0"/>
            </a:endParaRP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73539">
                                            <p:txEl>
                                              <p:pRg st="9" end="9"/>
                                            </p:txEl>
                                          </p:spTgt>
                                        </p:tgtEl>
                                        <p:attrNameLst>
                                          <p:attrName/>
                                        </p:attrNameLst>
                                      </p:cBhvr>
                                      <p:to>
                                        <p:strVal val="visible"/>
                                      </p:to>
                                    </p:set>
                                    <p:animEffect transition="in" filter="fade">
                                      <p:cBhvr>
                                        <p:cTn id="7" dur="1000"/>
                                        <p:tgtEl>
                                          <p:spTgt spid="1473539">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73539">
                                            <p:txEl>
                                              <p:pRg st="11" end="11"/>
                                            </p:txEl>
                                          </p:spTgt>
                                        </p:tgtEl>
                                        <p:attrNameLst>
                                          <p:attrName/>
                                        </p:attrNameLst>
                                      </p:cBhvr>
                                      <p:to>
                                        <p:strVal val="visible"/>
                                      </p:to>
                                    </p:set>
                                    <p:animEffect transition="in" filter="fade">
                                      <p:cBhvr>
                                        <p:cTn id="10" dur="1000"/>
                                        <p:tgtEl>
                                          <p:spTgt spid="1473539">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73539">
                                            <p:txEl>
                                              <p:pRg st="12" end="12"/>
                                            </p:txEl>
                                          </p:spTgt>
                                        </p:tgtEl>
                                        <p:attrNameLst>
                                          <p:attrName/>
                                        </p:attrNameLst>
                                      </p:cBhvr>
                                      <p:to>
                                        <p:strVal val="visible"/>
                                      </p:to>
                                    </p:set>
                                    <p:animEffect transition="in" filter="fade">
                                      <p:cBhvr>
                                        <p:cTn id="13" dur="1000"/>
                                        <p:tgtEl>
                                          <p:spTgt spid="1473539">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73539">
                                            <p:txEl>
                                              <p:pRg st="13" end="13"/>
                                            </p:txEl>
                                          </p:spTgt>
                                        </p:tgtEl>
                                        <p:attrNameLst>
                                          <p:attrName/>
                                        </p:attrNameLst>
                                      </p:cBhvr>
                                      <p:to>
                                        <p:strVal val="visible"/>
                                      </p:to>
                                    </p:set>
                                    <p:animEffect transition="in" filter="fade">
                                      <p:cBhvr>
                                        <p:cTn id="16" dur="1000"/>
                                        <p:tgtEl>
                                          <p:spTgt spid="1473539">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73539">
                                            <p:txEl>
                                              <p:pRg st="14" end="14"/>
                                            </p:txEl>
                                          </p:spTgt>
                                        </p:tgtEl>
                                        <p:attrNameLst>
                                          <p:attrName/>
                                        </p:attrNameLst>
                                      </p:cBhvr>
                                      <p:to>
                                        <p:strVal val="visible"/>
                                      </p:to>
                                    </p:set>
                                    <p:animEffect transition="in" filter="fade">
                                      <p:cBhvr>
                                        <p:cTn id="19" dur="1000"/>
                                        <p:tgtEl>
                                          <p:spTgt spid="1473539">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73539">
                                            <p:txEl>
                                              <p:pRg st="15" end="15"/>
                                            </p:txEl>
                                          </p:spTgt>
                                        </p:tgtEl>
                                        <p:attrNameLst>
                                          <p:attrName/>
                                        </p:attrNameLst>
                                      </p:cBhvr>
                                      <p:to>
                                        <p:strVal val="visible"/>
                                      </p:to>
                                    </p:set>
                                    <p:animEffect transition="in" filter="fade">
                                      <p:cBhvr>
                                        <p:cTn id="22" dur="1000"/>
                                        <p:tgtEl>
                                          <p:spTgt spid="147353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p:txBody>
          <a:bodyPr lIns="0" rIns="0" bIns="0" anchor="b"/>
          <a:lstStyle/>
          <a:p>
            <a:r>
              <a:rPr lang="en-US" altLang="es-CO" sz="4000" dirty="0" smtClean="0">
                <a:latin typeface="Courier New" panose="02070309020205020404" pitchFamily="49" charset="0"/>
              </a:rPr>
              <a:t>for</a:t>
            </a:r>
            <a:r>
              <a:rPr lang="en-US" altLang="es-CO" sz="4000" dirty="0" smtClean="0"/>
              <a:t> </a:t>
            </a:r>
            <a:r>
              <a:rPr lang="en-US" altLang="es-CO" sz="4000" dirty="0" err="1" smtClean="0"/>
              <a:t>Anidado</a:t>
            </a:r>
            <a:r>
              <a:rPr lang="en-US" altLang="es-CO" sz="4000" dirty="0" smtClean="0"/>
              <a:t> </a:t>
            </a:r>
            <a:r>
              <a:rPr lang="en-US" altLang="es-CO" sz="4000" dirty="0" err="1" smtClean="0"/>
              <a:t>ejercicio</a:t>
            </a:r>
            <a:r>
              <a:rPr lang="en-US" altLang="es-CO" sz="4000" dirty="0" smtClean="0"/>
              <a:t> </a:t>
            </a:r>
            <a:r>
              <a:rPr lang="en-US" altLang="es-CO" sz="4000" dirty="0"/>
              <a:t>de </a:t>
            </a:r>
            <a:r>
              <a:rPr lang="en-US" altLang="es-CO" sz="4000" dirty="0" err="1" smtClean="0"/>
              <a:t>ciclos</a:t>
            </a:r>
            <a:endParaRPr lang="en-US" altLang="es-CO" sz="4000" dirty="0"/>
          </a:p>
        </p:txBody>
      </p:sp>
      <p:sp>
        <p:nvSpPr>
          <p:cNvPr id="1473539" name="Rectangle 3"/>
          <p:cNvSpPr>
            <a:spLocks noGrp="1" noChangeArrowheads="1"/>
          </p:cNvSpPr>
          <p:nvPr>
            <p:ph idx="4294967295"/>
          </p:nvPr>
        </p:nvSpPr>
        <p:spPr/>
        <p:txBody>
          <a:bodyPr/>
          <a:lstStyle/>
          <a:p>
            <a:pPr marL="273050" indent="-273050"/>
            <a:r>
              <a:rPr lang="en-US" altLang="es-CO" dirty="0"/>
              <a:t>¿</a:t>
            </a:r>
            <a:r>
              <a:rPr lang="en-US" altLang="es-CO" dirty="0" err="1"/>
              <a:t>Cuál</a:t>
            </a:r>
            <a:r>
              <a:rPr lang="en-US" altLang="es-CO" dirty="0"/>
              <a:t> </a:t>
            </a:r>
            <a:r>
              <a:rPr lang="en-US" altLang="es-CO" dirty="0" err="1"/>
              <a:t>es</a:t>
            </a:r>
            <a:r>
              <a:rPr lang="en-US" altLang="es-CO" dirty="0"/>
              <a:t> la </a:t>
            </a:r>
            <a:r>
              <a:rPr lang="en-US" altLang="es-CO" dirty="0" err="1"/>
              <a:t>salida</a:t>
            </a:r>
            <a:r>
              <a:rPr lang="en-US" altLang="es-CO" dirty="0"/>
              <a:t> del </a:t>
            </a:r>
            <a:r>
              <a:rPr lang="en-US" altLang="es-CO" dirty="0" err="1"/>
              <a:t>siguiente</a:t>
            </a:r>
            <a:r>
              <a:rPr lang="en-US" altLang="es-CO" dirty="0"/>
              <a:t> </a:t>
            </a:r>
            <a:r>
              <a:rPr lang="en-US" altLang="es-CO" dirty="0">
                <a:latin typeface="Courier New" panose="02070309020205020404" pitchFamily="49" charset="0"/>
              </a:rPr>
              <a:t>for</a:t>
            </a:r>
            <a:r>
              <a:rPr lang="en-US" altLang="es-CO" dirty="0"/>
              <a:t> </a:t>
            </a:r>
            <a:r>
              <a:rPr lang="en-US" altLang="es-CO" dirty="0" err="1"/>
              <a:t>anidado</a:t>
            </a:r>
            <a:r>
              <a:rPr lang="en-US" altLang="es-CO" dirty="0"/>
              <a:t>?</a:t>
            </a:r>
          </a:p>
          <a:p>
            <a:pPr marL="639763" lvl="1" indent="-246063">
              <a:lnSpc>
                <a:spcPct val="80000"/>
              </a:lnSpc>
              <a:buFont typeface="Wingdings" panose="05000000000000000000" pitchFamily="2" charset="2"/>
              <a:buNone/>
            </a:pPr>
            <a:endParaRPr lang="en-US" altLang="es-CO" sz="800" dirty="0"/>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a:t>
            </a:r>
            <a:r>
              <a:rPr lang="en-US" altLang="es-CO" sz="2000" dirty="0" err="1">
                <a:latin typeface="Courier New" panose="02070309020205020404" pitchFamily="49" charset="0"/>
              </a:rPr>
              <a:t>i</a:t>
            </a:r>
            <a:r>
              <a:rPr lang="en-US" altLang="es-CO" sz="2000" dirty="0">
                <a:latin typeface="Courier New" panose="02070309020205020404" pitchFamily="49" charset="0"/>
              </a:rPr>
              <a:t> = 1; </a:t>
            </a:r>
            <a:r>
              <a:rPr lang="en-US" altLang="es-CO" sz="2000" dirty="0" err="1">
                <a:latin typeface="Courier New" panose="02070309020205020404" pitchFamily="49" charset="0"/>
              </a:rPr>
              <a:t>i</a:t>
            </a:r>
            <a:r>
              <a:rPr lang="en-US" altLang="es-CO" sz="2000" dirty="0">
                <a:latin typeface="Courier New" panose="02070309020205020404" pitchFamily="49" charset="0"/>
              </a:rPr>
              <a:t> &lt;= 5; </a:t>
            </a:r>
            <a:r>
              <a:rPr lang="en-US" altLang="es-CO" sz="2000" dirty="0" err="1">
                <a:latin typeface="Courier New" panose="02070309020205020404" pitchFamily="49" charset="0"/>
              </a:rPr>
              <a:t>i</a:t>
            </a:r>
            <a:r>
              <a:rPr lang="en-US" altLang="es-CO" sz="2000" dirty="0">
                <a:latin typeface="Courier New" panose="02070309020205020404" pitchFamily="49" charset="0"/>
              </a:rPr>
              <a:t> ++) {</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j = 1; j &lt;= </a:t>
            </a:r>
            <a:r>
              <a:rPr lang="en-US" altLang="es-CO" sz="2000" b="1" dirty="0" err="1" smtClean="0">
                <a:latin typeface="Courier New" panose="02070309020205020404" pitchFamily="49" charset="0"/>
              </a:rPr>
              <a:t>i</a:t>
            </a:r>
            <a:r>
              <a:rPr lang="en-US" altLang="es-CO" sz="2000" dirty="0" smtClean="0">
                <a:latin typeface="Courier New" panose="02070309020205020404" pitchFamily="49" charset="0"/>
              </a:rPr>
              <a:t>; </a:t>
            </a:r>
            <a:r>
              <a:rPr lang="en-US" altLang="es-CO" sz="2000" dirty="0">
                <a:latin typeface="Courier New" panose="02070309020205020404" pitchFamily="49" charset="0"/>
              </a:rPr>
              <a:t>j ++) {</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a:t>
            </a:r>
            <a:r>
              <a:rPr lang="en-US" altLang="es-CO" sz="2000" dirty="0" smtClean="0">
                <a:latin typeface="Courier New" panose="02070309020205020404" pitchFamily="49" charset="0"/>
              </a:rPr>
              <a:t>(</a:t>
            </a:r>
            <a:r>
              <a:rPr lang="en-US" altLang="es-CO" sz="2000" dirty="0" err="1" smtClean="0">
                <a:latin typeface="Courier New" panose="02070309020205020404" pitchFamily="49" charset="0"/>
              </a:rPr>
              <a:t>i</a:t>
            </a:r>
            <a:r>
              <a:rPr lang="en-US" altLang="es-CO" sz="2000" dirty="0">
                <a:latin typeface="Courier New" panose="02070309020205020404" pitchFamily="49" charset="0"/>
              </a:rPr>
              <a:t>);</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a:t>
            </a:r>
            <a:endParaRPr lang="en-US" altLang="es-CO" sz="2000"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80000"/>
              </a:lnSpc>
              <a:buFont typeface="Wingdings" panose="05000000000000000000" pitchFamily="2" charset="2"/>
              <a:buNone/>
            </a:pPr>
            <a:endParaRPr lang="en-US" altLang="es-CO" sz="2000" dirty="0"/>
          </a:p>
          <a:p>
            <a:pPr marL="273050" indent="-273050"/>
            <a:r>
              <a:rPr lang="en-US" altLang="es-CO" dirty="0" err="1"/>
              <a:t>Salida</a:t>
            </a:r>
            <a:r>
              <a:rPr lang="en-US" altLang="es-CO" dirty="0"/>
              <a:t>:</a:t>
            </a:r>
          </a:p>
          <a:p>
            <a:pPr marL="639763" lvl="1" indent="-246063">
              <a:lnSpc>
                <a:spcPct val="70000"/>
              </a:lnSpc>
              <a:buFont typeface="Wingdings" panose="05000000000000000000" pitchFamily="2" charset="2"/>
              <a:buNone/>
            </a:pPr>
            <a:endParaRPr lang="en-US" altLang="es-CO" sz="900" dirty="0">
              <a:latin typeface="Courier New" panose="02070309020205020404" pitchFamily="49" charset="0"/>
            </a:endParaRP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1</a:t>
            </a: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22</a:t>
            </a: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333</a:t>
            </a: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4444</a:t>
            </a:r>
          </a:p>
          <a:p>
            <a:pPr marL="639763" lvl="1" indent="-246063">
              <a:lnSpc>
                <a:spcPct val="70000"/>
              </a:lnSpc>
              <a:buFont typeface="Wingdings" panose="05000000000000000000" pitchFamily="2" charset="2"/>
              <a:buNone/>
            </a:pPr>
            <a:r>
              <a:rPr lang="en-US" altLang="es-CO" sz="2000" dirty="0">
                <a:latin typeface="Courier New" panose="02070309020205020404" pitchFamily="49" charset="0"/>
              </a:rPr>
              <a:t>	55555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73539">
                                            <p:txEl>
                                              <p:pRg st="9" end="9"/>
                                            </p:txEl>
                                          </p:spTgt>
                                        </p:tgtEl>
                                        <p:attrNameLst>
                                          <p:attrName/>
                                        </p:attrNameLst>
                                      </p:cBhvr>
                                      <p:to>
                                        <p:strVal val="visible"/>
                                      </p:to>
                                    </p:set>
                                    <p:animEffect transition="in" filter="fade">
                                      <p:cBhvr>
                                        <p:cTn id="7" dur="1000"/>
                                        <p:tgtEl>
                                          <p:spTgt spid="1473539">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73539">
                                            <p:txEl>
                                              <p:pRg st="11" end="11"/>
                                            </p:txEl>
                                          </p:spTgt>
                                        </p:tgtEl>
                                        <p:attrNameLst>
                                          <p:attrName/>
                                        </p:attrNameLst>
                                      </p:cBhvr>
                                      <p:to>
                                        <p:strVal val="visible"/>
                                      </p:to>
                                    </p:set>
                                    <p:animEffect transition="in" filter="fade">
                                      <p:cBhvr>
                                        <p:cTn id="10" dur="1000"/>
                                        <p:tgtEl>
                                          <p:spTgt spid="1473539">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73539">
                                            <p:txEl>
                                              <p:pRg st="12" end="12"/>
                                            </p:txEl>
                                          </p:spTgt>
                                        </p:tgtEl>
                                        <p:attrNameLst>
                                          <p:attrName/>
                                        </p:attrNameLst>
                                      </p:cBhvr>
                                      <p:to>
                                        <p:strVal val="visible"/>
                                      </p:to>
                                    </p:set>
                                    <p:animEffect transition="in" filter="fade">
                                      <p:cBhvr>
                                        <p:cTn id="13" dur="1000"/>
                                        <p:tgtEl>
                                          <p:spTgt spid="1473539">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73539">
                                            <p:txEl>
                                              <p:pRg st="13" end="13"/>
                                            </p:txEl>
                                          </p:spTgt>
                                        </p:tgtEl>
                                        <p:attrNameLst>
                                          <p:attrName/>
                                        </p:attrNameLst>
                                      </p:cBhvr>
                                      <p:to>
                                        <p:strVal val="visible"/>
                                      </p:to>
                                    </p:set>
                                    <p:animEffect transition="in" filter="fade">
                                      <p:cBhvr>
                                        <p:cTn id="16" dur="1000"/>
                                        <p:tgtEl>
                                          <p:spTgt spid="1473539">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73539">
                                            <p:txEl>
                                              <p:pRg st="14" end="14"/>
                                            </p:txEl>
                                          </p:spTgt>
                                        </p:tgtEl>
                                        <p:attrNameLst>
                                          <p:attrName/>
                                        </p:attrNameLst>
                                      </p:cBhvr>
                                      <p:to>
                                        <p:strVal val="visible"/>
                                      </p:to>
                                    </p:set>
                                    <p:animEffect transition="in" filter="fade">
                                      <p:cBhvr>
                                        <p:cTn id="19" dur="1000"/>
                                        <p:tgtEl>
                                          <p:spTgt spid="1473539">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73539">
                                            <p:txEl>
                                              <p:pRg st="15" end="15"/>
                                            </p:txEl>
                                          </p:spTgt>
                                        </p:tgtEl>
                                        <p:attrNameLst>
                                          <p:attrName/>
                                        </p:attrNameLst>
                                      </p:cBhvr>
                                      <p:to>
                                        <p:strVal val="visible"/>
                                      </p:to>
                                    </p:set>
                                    <p:animEffect transition="in" filter="fade">
                                      <p:cBhvr>
                                        <p:cTn id="22" dur="1000"/>
                                        <p:tgtEl>
                                          <p:spTgt spid="147353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Rectangle 2"/>
          <p:cNvSpPr>
            <a:spLocks noGrp="1" noChangeArrowheads="1"/>
          </p:cNvSpPr>
          <p:nvPr>
            <p:ph type="title" idx="4294967295"/>
          </p:nvPr>
        </p:nvSpPr>
        <p:spPr/>
        <p:txBody>
          <a:bodyPr lIns="0" rIns="0" bIns="0" anchor="b"/>
          <a:lstStyle/>
          <a:p>
            <a:r>
              <a:rPr lang="en-US" altLang="es-CO"/>
              <a:t>Errores comunes</a:t>
            </a:r>
          </a:p>
        </p:txBody>
      </p:sp>
      <p:sp>
        <p:nvSpPr>
          <p:cNvPr id="430085" name="Rectangle 3"/>
          <p:cNvSpPr>
            <a:spLocks noGrp="1" noChangeArrowheads="1"/>
          </p:cNvSpPr>
          <p:nvPr>
            <p:ph idx="4294967295"/>
          </p:nvPr>
        </p:nvSpPr>
        <p:spPr/>
        <p:txBody>
          <a:bodyPr/>
          <a:lstStyle/>
          <a:p>
            <a:pPr marL="273050" indent="-273050"/>
            <a:r>
              <a:rPr lang="en-US" altLang="es-CO" dirty="0" smtClean="0"/>
              <a:t>Los </a:t>
            </a:r>
            <a:r>
              <a:rPr lang="en-US" altLang="es-CO" dirty="0" err="1" smtClean="0"/>
              <a:t>siguientes</a:t>
            </a:r>
            <a:r>
              <a:rPr lang="en-US" altLang="es-CO" dirty="0" smtClean="0"/>
              <a:t> </a:t>
            </a:r>
            <a:r>
              <a:rPr lang="en-US" altLang="es-CO" dirty="0" err="1"/>
              <a:t>grupos</a:t>
            </a:r>
            <a:r>
              <a:rPr lang="en-US" altLang="es-CO" dirty="0"/>
              <a:t> de </a:t>
            </a:r>
            <a:r>
              <a:rPr lang="en-US" altLang="es-CO" dirty="0" err="1" smtClean="0"/>
              <a:t>código</a:t>
            </a:r>
            <a:r>
              <a:rPr lang="en-US" altLang="es-CO" dirty="0" smtClean="0"/>
              <a:t> son </a:t>
            </a:r>
            <a:r>
              <a:rPr lang="en-US" altLang="es-CO" i="1" dirty="0" err="1" smtClean="0"/>
              <a:t>ciclos</a:t>
            </a:r>
            <a:r>
              <a:rPr lang="en-US" altLang="es-CO" i="1" dirty="0" smtClean="0"/>
              <a:t> </a:t>
            </a:r>
            <a:r>
              <a:rPr lang="en-US" altLang="es-CO" i="1" dirty="0" err="1" smtClean="0"/>
              <a:t>infinitos</a:t>
            </a:r>
            <a:r>
              <a:rPr lang="en-US" altLang="es-CO" dirty="0"/>
              <a:t>:</a:t>
            </a:r>
          </a:p>
          <a:p>
            <a:pPr marL="639763" lvl="1" indent="-246063">
              <a:spcBef>
                <a:spcPts val="200"/>
              </a:spcBef>
              <a:buFont typeface="Wingdings" panose="05000000000000000000" pitchFamily="2" charset="2"/>
              <a:buNone/>
            </a:pPr>
            <a:endParaRPr lang="en-US" altLang="es-CO" sz="900" dirty="0">
              <a:latin typeface="Courier New" panose="02070309020205020404" pitchFamily="49" charset="0"/>
            </a:endParaRP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a:t>
            </a:r>
            <a:r>
              <a:rPr lang="en-US" altLang="es-CO" sz="2000" dirty="0" err="1">
                <a:latin typeface="Courier New" panose="02070309020205020404" pitchFamily="49" charset="0"/>
              </a:rPr>
              <a:t>i</a:t>
            </a:r>
            <a:r>
              <a:rPr lang="en-US" altLang="es-CO" sz="2000" dirty="0">
                <a:latin typeface="Courier New" panose="02070309020205020404" pitchFamily="49" charset="0"/>
              </a:rPr>
              <a:t> = 1; </a:t>
            </a:r>
            <a:r>
              <a:rPr lang="en-US" altLang="es-CO" sz="2000" dirty="0" err="1">
                <a:latin typeface="Courier New" panose="02070309020205020404" pitchFamily="49" charset="0"/>
              </a:rPr>
              <a:t>i</a:t>
            </a:r>
            <a:r>
              <a:rPr lang="en-US" altLang="es-CO" sz="2000" dirty="0">
                <a:latin typeface="Courier New" panose="02070309020205020404" pitchFamily="49" charset="0"/>
              </a:rPr>
              <a:t> &lt;= 5; </a:t>
            </a:r>
            <a:r>
              <a:rPr lang="en-US" altLang="es-CO" sz="2000" dirty="0" err="1">
                <a:latin typeface="Courier New" panose="02070309020205020404" pitchFamily="49" charset="0"/>
              </a:rPr>
              <a:t>i</a:t>
            </a:r>
            <a:r>
              <a:rPr lang="en-US" altLang="es-CO" sz="2000" dirty="0">
                <a:latin typeface="Courier New" panose="02070309020205020404" pitchFamily="49" charset="0"/>
              </a:rPr>
              <a:t> ++) {</a:t>
            </a: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j = 1; </a:t>
            </a:r>
            <a:r>
              <a:rPr lang="en-US" altLang="es-CO" sz="2000" b="1" dirty="0" err="1">
                <a:solidFill>
                  <a:srgbClr val="A50021"/>
                </a:solidFill>
                <a:latin typeface="Courier New" panose="02070309020205020404" pitchFamily="49" charset="0"/>
              </a:rPr>
              <a:t>i</a:t>
            </a:r>
            <a:r>
              <a:rPr lang="en-US" altLang="es-CO" sz="2000" b="1" dirty="0">
                <a:solidFill>
                  <a:srgbClr val="A50021"/>
                </a:solidFill>
                <a:latin typeface="Courier New" panose="02070309020205020404" pitchFamily="49" charset="0"/>
              </a:rPr>
              <a:t> &lt;= 10</a:t>
            </a:r>
            <a:r>
              <a:rPr lang="en-US" altLang="es-CO" sz="2000" dirty="0">
                <a:latin typeface="Courier New" panose="02070309020205020404" pitchFamily="49" charset="0"/>
              </a:rPr>
              <a:t>; j ++) {</a:t>
            </a: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a:t>
            </a:r>
            <a:r>
              <a:rPr lang="en-US" altLang="es-CO" sz="2000" dirty="0" smtClean="0">
                <a:latin typeface="Courier New" panose="02070309020205020404" pitchFamily="49" charset="0"/>
              </a:rPr>
              <a:t>("*");</a:t>
            </a:r>
            <a:endParaRPr lang="en-US" altLang="es-CO" sz="2000" dirty="0">
              <a:latin typeface="Courier New" panose="02070309020205020404" pitchFamily="49" charset="0"/>
            </a:endParaRP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a:t>
            </a:r>
            <a:endParaRPr lang="en-US" altLang="es-CO" sz="2000" dirty="0">
              <a:latin typeface="Courier New" panose="02070309020205020404" pitchFamily="49" charset="0"/>
            </a:endParaRP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80000"/>
              </a:lnSpc>
              <a:spcBef>
                <a:spcPts val="200"/>
              </a:spcBef>
              <a:buFont typeface="Wingdings" panose="05000000000000000000" pitchFamily="2" charset="2"/>
              <a:buNone/>
            </a:pPr>
            <a:endParaRPr lang="en-US" altLang="es-CO" sz="2000"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a:t>
            </a:r>
            <a:r>
              <a:rPr lang="en-US" altLang="es-CO" sz="2000" dirty="0" err="1">
                <a:latin typeface="Courier New" panose="02070309020205020404" pitchFamily="49" charset="0"/>
              </a:rPr>
              <a:t>i</a:t>
            </a:r>
            <a:r>
              <a:rPr lang="en-US" altLang="es-CO" sz="2000" dirty="0">
                <a:latin typeface="Courier New" panose="02070309020205020404" pitchFamily="49" charset="0"/>
              </a:rPr>
              <a:t> = 1; </a:t>
            </a:r>
            <a:r>
              <a:rPr lang="en-US" altLang="es-CO" sz="2000" dirty="0" err="1">
                <a:latin typeface="Courier New" panose="02070309020205020404" pitchFamily="49" charset="0"/>
              </a:rPr>
              <a:t>i</a:t>
            </a:r>
            <a:r>
              <a:rPr lang="en-US" altLang="es-CO" sz="2000" dirty="0">
                <a:latin typeface="Courier New" panose="02070309020205020404" pitchFamily="49" charset="0"/>
              </a:rPr>
              <a:t> &lt;= 5; </a:t>
            </a:r>
            <a:r>
              <a:rPr lang="en-US" altLang="es-CO" sz="2000" dirty="0" err="1">
                <a:latin typeface="Courier New" panose="02070309020205020404" pitchFamily="49" charset="0"/>
              </a:rPr>
              <a:t>i</a:t>
            </a:r>
            <a:r>
              <a:rPr lang="en-US" altLang="es-CO" sz="2000" dirty="0">
                <a:latin typeface="Courier New" panose="02070309020205020404" pitchFamily="49" charset="0"/>
              </a:rPr>
              <a:t> ++) {</a:t>
            </a: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j = 1; j &lt;= 10; </a:t>
            </a:r>
            <a:r>
              <a:rPr lang="en-US" altLang="es-CO" sz="2000" b="1" dirty="0" err="1" smtClean="0">
                <a:solidFill>
                  <a:srgbClr val="A50021"/>
                </a:solidFill>
                <a:latin typeface="Courier New" panose="02070309020205020404" pitchFamily="49" charset="0"/>
              </a:rPr>
              <a:t>i</a:t>
            </a:r>
            <a:r>
              <a:rPr lang="en-US" altLang="es-CO" sz="2000" b="1" dirty="0" smtClean="0">
                <a:solidFill>
                  <a:srgbClr val="A50021"/>
                </a:solidFill>
                <a:latin typeface="Courier New" panose="02070309020205020404" pitchFamily="49" charset="0"/>
              </a:rPr>
              <a:t>++</a:t>
            </a:r>
            <a:r>
              <a:rPr lang="en-US" altLang="es-CO" sz="2000" dirty="0" smtClean="0">
                <a:latin typeface="Courier New" panose="02070309020205020404" pitchFamily="49" charset="0"/>
              </a:rPr>
              <a:t>) </a:t>
            </a:r>
            <a:r>
              <a:rPr lang="en-US" altLang="es-CO" sz="2000" dirty="0">
                <a:latin typeface="Courier New" panose="02070309020205020404" pitchFamily="49" charset="0"/>
              </a:rPr>
              <a:t>{</a:t>
            </a: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a:t>
            </a:r>
            <a:r>
              <a:rPr lang="en-US" altLang="es-CO" sz="2000" dirty="0" smtClean="0">
                <a:latin typeface="Courier New" panose="02070309020205020404" pitchFamily="49" charset="0"/>
              </a:rPr>
              <a:t>("*");</a:t>
            </a:r>
            <a:endParaRPr lang="en-US" altLang="es-CO" sz="2000" dirty="0">
              <a:latin typeface="Courier New" panose="02070309020205020404" pitchFamily="49" charset="0"/>
            </a:endParaRP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a:t>
            </a:r>
            <a:endParaRPr lang="en-US" altLang="es-CO" sz="2000" dirty="0">
              <a:latin typeface="Courier New" panose="02070309020205020404" pitchFamily="49" charset="0"/>
            </a:endParaRPr>
          </a:p>
          <a:p>
            <a:pPr marL="639763" lvl="1" indent="-246063">
              <a:lnSpc>
                <a:spcPct val="80000"/>
              </a:lnSpc>
              <a:spcBef>
                <a:spcPts val="200"/>
              </a:spcBef>
              <a:buFont typeface="Wingdings" panose="05000000000000000000" pitchFamily="2" charset="2"/>
              <a:buNone/>
            </a:pPr>
            <a:r>
              <a:rPr lang="en-US" altLang="es-CO" sz="2000" dirty="0">
                <a:latin typeface="Courier New" panose="02070309020205020404" pitchFamily="49" charset="0"/>
              </a:rPr>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ctrTitle" idx="4294967295"/>
          </p:nvPr>
        </p:nvSpPr>
        <p:spPr>
          <a:xfrm>
            <a:off x="685800" y="1219200"/>
            <a:ext cx="7772400" cy="1470025"/>
          </a:xfrm>
        </p:spPr>
        <p:txBody>
          <a:bodyPr lIns="0" rIns="0" bIns="0" anchor="b"/>
          <a:lstStyle/>
          <a:p>
            <a:r>
              <a:rPr lang="en-US" altLang="es-CO" dirty="0" err="1" smtClean="0">
                <a:solidFill>
                  <a:schemeClr val="tx1"/>
                </a:solidFill>
              </a:rPr>
              <a:t>Ciclos</a:t>
            </a:r>
            <a:r>
              <a:rPr lang="en-US" altLang="es-CO" dirty="0" smtClean="0">
                <a:solidFill>
                  <a:schemeClr val="tx1"/>
                </a:solidFill>
              </a:rPr>
              <a:t> </a:t>
            </a:r>
            <a:r>
              <a:rPr lang="en-US" altLang="es-CO" dirty="0" smtClean="0">
                <a:solidFill>
                  <a:schemeClr val="tx1"/>
                </a:solidFill>
                <a:latin typeface="Courier New" panose="02070309020205020404" pitchFamily="49" charset="0"/>
              </a:rPr>
              <a:t>for</a:t>
            </a:r>
            <a:endParaRPr lang="en-US" altLang="es-CO" dirty="0">
              <a:solidFill>
                <a:schemeClr val="tx1"/>
              </a:solidFill>
            </a:endParaRPr>
          </a:p>
        </p:txBody>
      </p:sp>
      <p:sp>
        <p:nvSpPr>
          <p:cNvPr id="409603" name="Rectangle 3"/>
          <p:cNvSpPr>
            <a:spLocks noGrp="1" noChangeArrowheads="1"/>
          </p:cNvSpPr>
          <p:nvPr>
            <p:ph type="subTitle" idx="4294967295"/>
          </p:nvPr>
        </p:nvSpPr>
        <p:spPr>
          <a:xfrm>
            <a:off x="539750" y="3016250"/>
            <a:ext cx="7905750" cy="1851025"/>
          </a:xfrm>
        </p:spPr>
        <p:txBody>
          <a:bodyPr/>
          <a:lstStyle/>
          <a:p>
            <a:pPr marL="0" indent="0" algn="ctr">
              <a:buFont typeface="Wingdings" panose="05000000000000000000" pitchFamily="2" charset="2"/>
              <a:buNone/>
            </a:pPr>
            <a:endParaRPr lang="es-CO" altLang="es-CO"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p:txBody>
          <a:bodyPr lIns="0" rIns="0" bIns="0" anchor="b"/>
          <a:lstStyle/>
          <a:p>
            <a:r>
              <a:rPr lang="en-US" altLang="es-CO" dirty="0" err="1" smtClean="0"/>
              <a:t>Líneas</a:t>
            </a:r>
            <a:r>
              <a:rPr lang="en-US" altLang="es-CO" dirty="0" smtClean="0"/>
              <a:t> </a:t>
            </a:r>
            <a:r>
              <a:rPr lang="en-US" altLang="es-CO" dirty="0" err="1"/>
              <a:t>complejas</a:t>
            </a:r>
            <a:endParaRPr lang="en-US" altLang="es-CO" dirty="0"/>
          </a:p>
        </p:txBody>
      </p:sp>
      <p:sp>
        <p:nvSpPr>
          <p:cNvPr id="432131" name="Rectangle 3"/>
          <p:cNvSpPr>
            <a:spLocks noGrp="1" noChangeArrowheads="1"/>
          </p:cNvSpPr>
          <p:nvPr>
            <p:ph idx="4294967295"/>
          </p:nvPr>
        </p:nvSpPr>
        <p:spPr/>
        <p:txBody>
          <a:bodyPr/>
          <a:lstStyle/>
          <a:p>
            <a:pPr marL="273050" indent="-273050"/>
            <a:r>
              <a:rPr lang="en-US" altLang="es-CO" dirty="0" err="1" smtClean="0"/>
              <a:t>Cuales</a:t>
            </a:r>
            <a:r>
              <a:rPr lang="en-US" altLang="es-CO" dirty="0" smtClean="0"/>
              <a:t> </a:t>
            </a:r>
            <a:r>
              <a:rPr lang="en-US" altLang="es-CO" dirty="0" smtClean="0">
                <a:latin typeface="Courier New" panose="02070309020205020404" pitchFamily="49" charset="0"/>
              </a:rPr>
              <a:t>for</a:t>
            </a:r>
            <a:r>
              <a:rPr lang="en-US" altLang="es-CO" dirty="0" smtClean="0"/>
              <a:t> </a:t>
            </a:r>
            <a:r>
              <a:rPr lang="en-US" altLang="es-CO" dirty="0" err="1" smtClean="0"/>
              <a:t>anidados</a:t>
            </a:r>
            <a:r>
              <a:rPr lang="en-US" altLang="es-CO" dirty="0" smtClean="0"/>
              <a:t> </a:t>
            </a:r>
            <a:r>
              <a:rPr lang="en-US" altLang="es-CO" dirty="0" err="1" smtClean="0"/>
              <a:t>producen</a:t>
            </a:r>
            <a:r>
              <a:rPr lang="en-US" altLang="es-CO" dirty="0" smtClean="0"/>
              <a:t> </a:t>
            </a:r>
            <a:r>
              <a:rPr lang="en-US" altLang="es-CO" dirty="0"/>
              <a:t>el </a:t>
            </a:r>
            <a:r>
              <a:rPr lang="en-US" altLang="es-CO" dirty="0" err="1"/>
              <a:t>siguiente</a:t>
            </a:r>
            <a:r>
              <a:rPr lang="en-US" altLang="es-CO" dirty="0"/>
              <a:t> </a:t>
            </a:r>
            <a:r>
              <a:rPr lang="en-US" altLang="es-CO" dirty="0" err="1"/>
              <a:t>resultado</a:t>
            </a:r>
            <a:r>
              <a:rPr lang="en-US" altLang="es-CO" dirty="0"/>
              <a:t>?</a:t>
            </a:r>
            <a:br>
              <a:rPr lang="en-US" altLang="es-CO" dirty="0"/>
            </a:br>
            <a:r>
              <a:rPr lang="en-US" altLang="es-CO" sz="800" dirty="0"/>
              <a:t/>
            </a:r>
            <a:br>
              <a:rPr lang="en-US" altLang="es-CO" sz="800" dirty="0"/>
            </a:br>
            <a:r>
              <a:rPr lang="en-US" altLang="es-CO" dirty="0"/>
              <a:t/>
            </a:r>
            <a:br>
              <a:rPr lang="en-US" altLang="es-CO" dirty="0"/>
            </a:br>
            <a:endParaRPr lang="en-US" altLang="es-CO" dirty="0"/>
          </a:p>
          <a:p>
            <a:pPr marL="639763" lvl="1" indent="-246063">
              <a:lnSpc>
                <a:spcPct val="80000"/>
              </a:lnSpc>
              <a:buFont typeface="Wingdings" panose="05000000000000000000" pitchFamily="2" charset="2"/>
              <a:buNone/>
            </a:pPr>
            <a:endParaRPr lang="en-US" altLang="es-CO"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1 ....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2</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..3</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.4</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5</a:t>
            </a:r>
          </a:p>
          <a:p>
            <a:pPr marL="639763" lvl="1" indent="-246063">
              <a:lnSpc>
                <a:spcPct val="80000"/>
              </a:lnSpc>
              <a:buFont typeface="Wingdings" panose="05000000000000000000" pitchFamily="2" charset="2"/>
              <a:buNone/>
            </a:pPr>
            <a:endParaRPr lang="en-US" altLang="es-CO" dirty="0"/>
          </a:p>
          <a:p>
            <a:pPr marL="273050" indent="-273050"/>
            <a:r>
              <a:rPr lang="en-US" altLang="es-CO" dirty="0" err="1"/>
              <a:t>Debemos</a:t>
            </a:r>
            <a:r>
              <a:rPr lang="en-US" altLang="es-CO" dirty="0"/>
              <a:t> </a:t>
            </a:r>
            <a:r>
              <a:rPr lang="en-US" altLang="es-CO" dirty="0" err="1"/>
              <a:t>construir</a:t>
            </a:r>
            <a:r>
              <a:rPr lang="en-US" altLang="es-CO" dirty="0"/>
              <a:t> </a:t>
            </a:r>
            <a:r>
              <a:rPr lang="en-US" altLang="es-CO" dirty="0" err="1"/>
              <a:t>varias</a:t>
            </a:r>
            <a:r>
              <a:rPr lang="en-US" altLang="es-CO" dirty="0"/>
              <a:t> </a:t>
            </a:r>
            <a:r>
              <a:rPr lang="en-US" altLang="es-CO" dirty="0" err="1"/>
              <a:t>líneas</a:t>
            </a:r>
            <a:r>
              <a:rPr lang="en-US" altLang="es-CO" dirty="0"/>
              <a:t> </a:t>
            </a:r>
            <a:r>
              <a:rPr lang="en-US" altLang="es-CO" dirty="0" err="1"/>
              <a:t>complejas</a:t>
            </a:r>
            <a:r>
              <a:rPr lang="en-US" altLang="es-CO" dirty="0"/>
              <a:t> de </a:t>
            </a:r>
            <a:r>
              <a:rPr lang="en-US" altLang="es-CO" dirty="0" err="1"/>
              <a:t>salida</a:t>
            </a:r>
            <a:r>
              <a:rPr lang="en-US" altLang="es-CO" dirty="0"/>
              <a:t> </a:t>
            </a:r>
            <a:r>
              <a:rPr lang="en-US" altLang="es-CO" dirty="0" err="1"/>
              <a:t>usando</a:t>
            </a:r>
            <a:r>
              <a:rPr lang="en-US" altLang="es-CO" dirty="0"/>
              <a:t>:</a:t>
            </a:r>
          </a:p>
          <a:p>
            <a:pPr marL="639763" lvl="1" indent="-246063"/>
            <a:r>
              <a:rPr lang="en-US" altLang="es-CO" dirty="0" smtClean="0"/>
              <a:t>Un </a:t>
            </a:r>
            <a:r>
              <a:rPr lang="en-US" altLang="es-CO" i="1" dirty="0" err="1" smtClean="0"/>
              <a:t>ciclo</a:t>
            </a:r>
            <a:r>
              <a:rPr lang="en-US" altLang="es-CO" i="1" dirty="0" smtClean="0"/>
              <a:t> </a:t>
            </a:r>
            <a:r>
              <a:rPr lang="en-US" altLang="es-CO" i="1" dirty="0" err="1" smtClean="0"/>
              <a:t>externo</a:t>
            </a:r>
            <a:r>
              <a:rPr lang="en-US" altLang="es-CO" i="1" dirty="0" smtClean="0"/>
              <a:t> </a:t>
            </a:r>
            <a:r>
              <a:rPr lang="en-US" altLang="es-CO" i="1" dirty="0"/>
              <a:t>"vertical"</a:t>
            </a:r>
            <a:r>
              <a:rPr lang="en-US" altLang="es-CO" dirty="0"/>
              <a:t> para </a:t>
            </a:r>
            <a:r>
              <a:rPr lang="en-US" altLang="es-CO" dirty="0" err="1"/>
              <a:t>cada</a:t>
            </a:r>
            <a:r>
              <a:rPr lang="en-US" altLang="es-CO" dirty="0"/>
              <a:t> </a:t>
            </a:r>
            <a:r>
              <a:rPr lang="en-US" altLang="es-CO" dirty="0" err="1"/>
              <a:t>una</a:t>
            </a:r>
            <a:r>
              <a:rPr lang="en-US" altLang="es-CO" dirty="0"/>
              <a:t> de </a:t>
            </a:r>
            <a:r>
              <a:rPr lang="en-US" altLang="es-CO" dirty="0" err="1"/>
              <a:t>las</a:t>
            </a:r>
            <a:r>
              <a:rPr lang="en-US" altLang="es-CO" dirty="0"/>
              <a:t> </a:t>
            </a:r>
            <a:r>
              <a:rPr lang="en-US" altLang="es-CO" dirty="0" err="1"/>
              <a:t>líneas</a:t>
            </a:r>
            <a:endParaRPr lang="en-US" altLang="es-CO" dirty="0"/>
          </a:p>
          <a:p>
            <a:pPr marL="639763" lvl="1" indent="-246063"/>
            <a:r>
              <a:rPr lang="en-US" altLang="es-CO" i="1" dirty="0" err="1" smtClean="0"/>
              <a:t>Ciclo</a:t>
            </a:r>
            <a:r>
              <a:rPr lang="en-US" altLang="es-CO" i="1" dirty="0" smtClean="0"/>
              <a:t> </a:t>
            </a:r>
            <a:r>
              <a:rPr lang="en-US" altLang="es-CO" i="1" dirty="0" err="1" smtClean="0"/>
              <a:t>interno</a:t>
            </a:r>
            <a:r>
              <a:rPr lang="en-US" altLang="es-CO" i="1" dirty="0" smtClean="0"/>
              <a:t> </a:t>
            </a:r>
            <a:r>
              <a:rPr lang="en-US" altLang="es-CO" i="1" dirty="0"/>
              <a:t>"horizontal" </a:t>
            </a:r>
            <a:r>
              <a:rPr lang="en-US" altLang="es-CO" dirty="0" smtClean="0"/>
              <a:t>para </a:t>
            </a:r>
            <a:r>
              <a:rPr lang="en-US" altLang="es-CO" dirty="0"/>
              <a:t>los </a:t>
            </a:r>
            <a:r>
              <a:rPr lang="en-US" altLang="es-CO" dirty="0" err="1"/>
              <a:t>patrones</a:t>
            </a:r>
            <a:r>
              <a:rPr lang="en-US" altLang="es-CO" dirty="0"/>
              <a:t> </a:t>
            </a:r>
            <a:r>
              <a:rPr lang="en-US" altLang="es-CO" dirty="0" err="1"/>
              <a:t>dentro</a:t>
            </a:r>
            <a:r>
              <a:rPr lang="en-US" altLang="es-CO" dirty="0"/>
              <a:t> de </a:t>
            </a:r>
            <a:r>
              <a:rPr lang="en-US" altLang="es-CO" dirty="0" err="1"/>
              <a:t>cada</a:t>
            </a:r>
            <a:r>
              <a:rPr lang="en-US" altLang="es-CO" dirty="0"/>
              <a:t> </a:t>
            </a:r>
            <a:r>
              <a:rPr lang="en-US" altLang="es-CO" dirty="0" err="1"/>
              <a:t>línea</a:t>
            </a:r>
            <a:endParaRPr lang="en-US" altLang="es-CO" dirty="0"/>
          </a:p>
        </p:txBody>
      </p:sp>
      <p:grpSp>
        <p:nvGrpSpPr>
          <p:cNvPr id="2" name="Group 4"/>
          <p:cNvGrpSpPr>
            <a:grpSpLocks/>
          </p:cNvGrpSpPr>
          <p:nvPr/>
        </p:nvGrpSpPr>
        <p:grpSpPr bwMode="auto">
          <a:xfrm>
            <a:off x="714375" y="2209800"/>
            <a:ext cx="1524000" cy="2333625"/>
            <a:chOff x="336" y="1488"/>
            <a:chExt cx="960" cy="1440"/>
          </a:xfrm>
        </p:grpSpPr>
        <p:sp>
          <p:nvSpPr>
            <p:cNvPr id="432133" name="AutoShape 5"/>
            <p:cNvSpPr>
              <a:spLocks/>
            </p:cNvSpPr>
            <p:nvPr/>
          </p:nvSpPr>
          <p:spPr bwMode="auto">
            <a:xfrm>
              <a:off x="960" y="2016"/>
              <a:ext cx="336" cy="912"/>
            </a:xfrm>
            <a:prstGeom prst="rightBrace">
              <a:avLst>
                <a:gd name="adj1" fmla="val 22619"/>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s-CO" i="1">
                  <a:solidFill>
                    <a:srgbClr val="808080"/>
                  </a:solidFill>
                  <a:latin typeface="Verdana" panose="020B0604030504040204" pitchFamily="34" charset="0"/>
                  <a:cs typeface="Times New Roman" panose="02020603050405020304" pitchFamily="18" charset="0"/>
                </a:rPr>
                <a:t>        lazo externo (bucles 5 veces porque hay 5 líneas)</a:t>
              </a:r>
            </a:p>
          </p:txBody>
        </p:sp>
        <p:sp>
          <p:nvSpPr>
            <p:cNvPr id="432134" name="AutoShape 6"/>
            <p:cNvSpPr>
              <a:spLocks/>
            </p:cNvSpPr>
            <p:nvPr/>
          </p:nvSpPr>
          <p:spPr bwMode="auto">
            <a:xfrm rot="-5400000">
              <a:off x="408" y="1416"/>
              <a:ext cx="336" cy="480"/>
            </a:xfrm>
            <a:prstGeom prst="rightBrace">
              <a:avLst>
                <a:gd name="adj1" fmla="val 11905"/>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s-CO" i="1">
                  <a:solidFill>
                    <a:srgbClr val="808080"/>
                  </a:solidFill>
                  <a:latin typeface="Verdana" panose="020B0604030504040204" pitchFamily="34" charset="0"/>
                  <a:cs typeface="Times New Roman" panose="02020603050405020304" pitchFamily="18" charset="0"/>
                </a:rPr>
                <a:t>lazo interno (caracteres repetidos en cada línea)</a:t>
              </a:r>
            </a:p>
            <a:p>
              <a:endParaRPr lang="en-US" altLang="es-CO" i="1">
                <a:solidFill>
                  <a:srgbClr val="808080"/>
                </a:solidFill>
                <a:latin typeface="Verdana" panose="020B0604030504040204" pitchFamily="34" charset="0"/>
                <a:cs typeface="Times New Roman" panose="02020603050405020304" pitchFamily="18" charset="0"/>
              </a:endParaRPr>
            </a:p>
            <a:p>
              <a:endParaRPr lang="en-US" altLang="es-CO" sz="2000">
                <a:latin typeface="Tahoma" panose="020B0604030504040204" pitchFamily="34" charset="0"/>
                <a:cs typeface="Times New Roman" panose="02020603050405020304" pitchFamily="18" charset="0"/>
              </a:endParaRPr>
            </a:p>
            <a:p>
              <a:endParaRPr lang="en-US" altLang="es-CO" sz="2000">
                <a:latin typeface="Tahoma" panose="020B0604030504040204" pitchFamily="34" charset="0"/>
                <a:cs typeface="Times New Roman" panose="02020603050405020304" pitchFamily="18" charset="0"/>
              </a:endParaRPr>
            </a:p>
            <a:p>
              <a:endParaRPr lang="en-US" altLang="es-CO" sz="2000">
                <a:latin typeface="Tahoma" panose="020B0604030504040204" pitchFamily="34" charset="0"/>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2131">
                                            <p:txEl>
                                              <p:pRg st="8" end="8"/>
                                            </p:txEl>
                                          </p:spTgt>
                                        </p:tgtEl>
                                        <p:attrNameLst>
                                          <p:attrName/>
                                        </p:attrNameLst>
                                      </p:cBhvr>
                                      <p:to>
                                        <p:strVal val="visible"/>
                                      </p:to>
                                    </p:set>
                                    <p:animEffect transition="in" filter="fade">
                                      <p:cBhvr>
                                        <p:cTn id="7" dur="1000"/>
                                        <p:tgtEl>
                                          <p:spTgt spid="432131">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2131">
                                            <p:txEl>
                                              <p:pRg st="9" end="9"/>
                                            </p:txEl>
                                          </p:spTgt>
                                        </p:tgtEl>
                                        <p:attrNameLst>
                                          <p:attrName/>
                                        </p:attrNameLst>
                                      </p:cBhvr>
                                      <p:to>
                                        <p:strVal val="visible"/>
                                      </p:to>
                                    </p:set>
                                    <p:animEffect transition="in" filter="fade">
                                      <p:cBhvr>
                                        <p:cTn id="10" dur="1000"/>
                                        <p:tgtEl>
                                          <p:spTgt spid="432131">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2131">
                                            <p:txEl>
                                              <p:pRg st="10" end="10"/>
                                            </p:txEl>
                                          </p:spTgt>
                                        </p:tgtEl>
                                        <p:attrNameLst>
                                          <p:attrName/>
                                        </p:attrNameLst>
                                      </p:cBhvr>
                                      <p:to>
                                        <p:strVal val="visible"/>
                                      </p:to>
                                    </p:set>
                                    <p:animEffect transition="in" filter="fade">
                                      <p:cBhvr>
                                        <p:cTn id="13" dur="1000"/>
                                        <p:tgtEl>
                                          <p:spTgt spid="432131">
                                            <p:txEl>
                                              <p:pRg st="10" end="10"/>
                                            </p:txEl>
                                          </p:spTgt>
                                        </p:tgtEl>
                                      </p:cBhvr>
                                    </p:animEffect>
                                  </p:childTnLst>
                                </p:cTn>
                              </p:par>
                              <p:par>
                                <p:cTn id="14" presetID="23" presetClass="entr" presetSubtype="16" fill="hold" nodeType="withEffect">
                                  <p:stCondLst>
                                    <p:cond delay="0"/>
                                  </p:stCondLst>
                                  <p:childTnLst>
                                    <p:set>
                                      <p:cBhvr>
                                        <p:cTn id="15" dur="1" fill="hold">
                                          <p:stCondLst>
                                            <p:cond delay="0"/>
                                          </p:stCondLst>
                                        </p:cTn>
                                        <p:tgtEl>
                                          <p:spTgt spid="2"/>
                                        </p:tgtEl>
                                        <p:attrNameLst>
                                          <p:attrName/>
                                        </p:attrNameLst>
                                      </p:cBhvr>
                                      <p:to>
                                        <p:strVal val="visible"/>
                                      </p:to>
                                    </p:set>
                                    <p:anim calcmode="lin" valueType="num">
                                      <p:cBhvr>
                                        <p:cTn id="16" dur="500" fill="hold"/>
                                        <p:tgtEl>
                                          <p:spTgt spid="2"/>
                                        </p:tgtEl>
                                        <p:attrNameLst>
                                          <p:attrName/>
                                        </p:attrNameLst>
                                      </p:cBhvr>
                                      <p:tavLst>
                                        <p:tav tm="0">
                                          <p:val>
                                            <p:fltVal val="0"/>
                                          </p:val>
                                        </p:tav>
                                        <p:tav tm="100000">
                                          <p:val>
                                            <p:strVal val="#ppt_w"/>
                                          </p:val>
                                        </p:tav>
                                      </p:tavLst>
                                    </p:anim>
                                    <p:anim calcmode="lin" valueType="num">
                                      <p:cBhvr>
                                        <p:cTn id="17" dur="500" fill="hold"/>
                                        <p:tgtEl>
                                          <p:spTgt spid="2"/>
                                        </p:tgtEl>
                                        <p:attrNameLst>
                                          <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3"/>
          <p:cNvSpPr>
            <a:spLocks noGrp="1" noChangeArrowheads="1"/>
          </p:cNvSpPr>
          <p:nvPr>
            <p:ph type="title" idx="4294967295"/>
          </p:nvPr>
        </p:nvSpPr>
        <p:spPr/>
        <p:txBody>
          <a:bodyPr lIns="0" rIns="0" bIns="0" anchor="b"/>
          <a:lstStyle/>
          <a:p>
            <a:r>
              <a:rPr lang="en-US" altLang="es-CO" dirty="0" err="1" smtClean="0"/>
              <a:t>Ciclo</a:t>
            </a:r>
            <a:r>
              <a:rPr lang="en-US" altLang="es-CO" dirty="0" smtClean="0"/>
              <a:t> </a:t>
            </a:r>
            <a:r>
              <a:rPr lang="en-US" altLang="es-CO" dirty="0" err="1" smtClean="0"/>
              <a:t>externo</a:t>
            </a:r>
            <a:r>
              <a:rPr lang="en-US" altLang="es-CO" dirty="0" smtClean="0"/>
              <a:t> </a:t>
            </a:r>
            <a:r>
              <a:rPr lang="en-US" altLang="es-CO" dirty="0"/>
              <a:t>e </a:t>
            </a:r>
            <a:r>
              <a:rPr lang="en-US" altLang="es-CO" dirty="0" err="1"/>
              <a:t>interno</a:t>
            </a:r>
            <a:endParaRPr lang="en-US" altLang="es-CO" dirty="0"/>
          </a:p>
        </p:txBody>
      </p:sp>
      <p:sp>
        <p:nvSpPr>
          <p:cNvPr id="433155" name="Rectangle 2"/>
          <p:cNvSpPr>
            <a:spLocks noGrp="1" noChangeArrowheads="1"/>
          </p:cNvSpPr>
          <p:nvPr>
            <p:ph idx="4294967295"/>
          </p:nvPr>
        </p:nvSpPr>
        <p:spPr/>
        <p:txBody>
          <a:bodyPr/>
          <a:lstStyle/>
          <a:p>
            <a:pPr marL="273050" indent="-273050">
              <a:lnSpc>
                <a:spcPct val="90000"/>
              </a:lnSpc>
            </a:pPr>
            <a:r>
              <a:rPr lang="en-US" altLang="es-CO" dirty="0" err="1"/>
              <a:t>En</a:t>
            </a:r>
            <a:r>
              <a:rPr lang="en-US" altLang="es-CO" dirty="0"/>
              <a:t> primer </a:t>
            </a:r>
            <a:r>
              <a:rPr lang="en-US" altLang="es-CO" dirty="0" err="1"/>
              <a:t>lugar</a:t>
            </a:r>
            <a:r>
              <a:rPr lang="en-US" altLang="es-CO" dirty="0"/>
              <a:t> </a:t>
            </a:r>
            <a:r>
              <a:rPr lang="en-US" altLang="es-CO" dirty="0" err="1"/>
              <a:t>escribir</a:t>
            </a:r>
            <a:r>
              <a:rPr lang="en-US" altLang="es-CO" dirty="0"/>
              <a:t> el </a:t>
            </a:r>
            <a:r>
              <a:rPr lang="en-US" altLang="es-CO" dirty="0" err="1" smtClean="0"/>
              <a:t>ciclo</a:t>
            </a:r>
            <a:r>
              <a:rPr lang="en-US" altLang="es-CO" dirty="0" smtClean="0"/>
              <a:t> exterior</a:t>
            </a:r>
            <a:r>
              <a:rPr lang="en-US" altLang="es-CO" dirty="0"/>
              <a:t>, </a:t>
            </a:r>
            <a:r>
              <a:rPr lang="en-US" altLang="es-CO" dirty="0" err="1"/>
              <a:t>desde</a:t>
            </a:r>
            <a:r>
              <a:rPr lang="en-US" altLang="es-CO" dirty="0"/>
              <a:t> 1 al </a:t>
            </a:r>
            <a:r>
              <a:rPr lang="en-US" altLang="es-CO" dirty="0" err="1"/>
              <a:t>número</a:t>
            </a:r>
            <a:r>
              <a:rPr lang="en-US" altLang="es-CO" dirty="0"/>
              <a:t> de </a:t>
            </a:r>
            <a:r>
              <a:rPr lang="en-US" altLang="es-CO" dirty="0" err="1"/>
              <a:t>líneas</a:t>
            </a:r>
            <a:r>
              <a:rPr lang="en-US" altLang="es-CO" dirty="0"/>
              <a:t>.</a:t>
            </a:r>
          </a:p>
          <a:p>
            <a:pPr marL="639763" lvl="1" indent="-246063">
              <a:lnSpc>
                <a:spcPct val="90000"/>
              </a:lnSpc>
              <a:buFont typeface="Wingdings" panose="05000000000000000000" pitchFamily="2" charset="2"/>
              <a:buNone/>
            </a:pPr>
            <a:endParaRPr lang="en-US" altLang="es-CO" sz="900" dirty="0">
              <a:latin typeface="Courier New" panose="02070309020205020404" pitchFamily="49" charset="0"/>
            </a:endParaRP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for (</a:t>
            </a:r>
            <a:r>
              <a:rPr lang="en-US" altLang="es-CO" dirty="0" err="1">
                <a:latin typeface="Courier New" panose="02070309020205020404" pitchFamily="49" charset="0"/>
              </a:rPr>
              <a:t>int</a:t>
            </a:r>
            <a:r>
              <a:rPr lang="en-US" altLang="es-CO" dirty="0">
                <a:latin typeface="Courier New" panose="02070309020205020404" pitchFamily="49" charset="0"/>
              </a:rPr>
              <a:t> line = 1; </a:t>
            </a:r>
            <a:r>
              <a:rPr lang="en-US" altLang="es-CO" dirty="0" smtClean="0">
                <a:latin typeface="Courier New" panose="02070309020205020404" pitchFamily="49" charset="0"/>
              </a:rPr>
              <a:t>line </a:t>
            </a:r>
            <a:r>
              <a:rPr lang="en-US" altLang="es-CO" dirty="0">
                <a:latin typeface="Courier New" panose="02070309020205020404" pitchFamily="49" charset="0"/>
              </a:rPr>
              <a:t>&lt;= 5; </a:t>
            </a:r>
            <a:r>
              <a:rPr lang="en-US" altLang="es-CO" dirty="0" smtClean="0">
                <a:latin typeface="Courier New" panose="02070309020205020404" pitchFamily="49" charset="0"/>
              </a:rPr>
              <a:t>line++) </a:t>
            </a:r>
            <a:r>
              <a:rPr lang="en-US" altLang="es-CO" dirty="0">
                <a:latin typeface="Courier New" panose="02070309020205020404" pitchFamily="49" charset="0"/>
              </a:rPr>
              <a:t>{</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a:t>
            </a:r>
            <a:r>
              <a:rPr lang="en-US" altLang="es-CO" b="1" dirty="0"/>
              <a:t>...</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a:t>
            </a:r>
            <a:br>
              <a:rPr lang="en-US" altLang="es-CO" dirty="0">
                <a:latin typeface="Courier New" panose="02070309020205020404" pitchFamily="49" charset="0"/>
              </a:rPr>
            </a:br>
            <a:endParaRPr lang="en-US" altLang="es-CO" dirty="0">
              <a:latin typeface="Courier New" panose="02070309020205020404" pitchFamily="49" charset="0"/>
            </a:endParaRPr>
          </a:p>
          <a:p>
            <a:pPr marL="273050" indent="-273050">
              <a:lnSpc>
                <a:spcPct val="90000"/>
              </a:lnSpc>
            </a:pPr>
            <a:r>
              <a:rPr lang="en-US" altLang="es-CO" dirty="0" err="1"/>
              <a:t>Ahora</a:t>
            </a:r>
            <a:r>
              <a:rPr lang="en-US" altLang="es-CO" dirty="0"/>
              <a:t> </a:t>
            </a:r>
            <a:r>
              <a:rPr lang="en-US" altLang="es-CO" dirty="0" err="1"/>
              <a:t>mira</a:t>
            </a:r>
            <a:r>
              <a:rPr lang="en-US" altLang="es-CO" dirty="0"/>
              <a:t> el </a:t>
            </a:r>
            <a:r>
              <a:rPr lang="en-US" altLang="es-CO" dirty="0" err="1"/>
              <a:t>contenido</a:t>
            </a:r>
            <a:r>
              <a:rPr lang="en-US" altLang="es-CO" dirty="0"/>
              <a:t> de la </a:t>
            </a:r>
            <a:r>
              <a:rPr lang="en-US" altLang="es-CO" dirty="0" err="1"/>
              <a:t>línea</a:t>
            </a:r>
            <a:r>
              <a:rPr lang="en-US" altLang="es-CO" dirty="0"/>
              <a:t>. </a:t>
            </a:r>
            <a:r>
              <a:rPr lang="en-US" altLang="es-CO" dirty="0" err="1"/>
              <a:t>Cada</a:t>
            </a:r>
            <a:r>
              <a:rPr lang="en-US" altLang="es-CO" dirty="0"/>
              <a:t> </a:t>
            </a:r>
            <a:r>
              <a:rPr lang="en-US" altLang="es-CO" dirty="0" err="1"/>
              <a:t>línea</a:t>
            </a:r>
            <a:r>
              <a:rPr lang="en-US" altLang="es-CO" dirty="0"/>
              <a:t> </a:t>
            </a:r>
            <a:r>
              <a:rPr lang="en-US" altLang="es-CO" dirty="0" err="1"/>
              <a:t>tiene</a:t>
            </a:r>
            <a:r>
              <a:rPr lang="en-US" altLang="es-CO" dirty="0"/>
              <a:t> un </a:t>
            </a:r>
            <a:r>
              <a:rPr lang="en-US" altLang="es-CO" dirty="0" err="1"/>
              <a:t>patrón</a:t>
            </a:r>
            <a:r>
              <a:rPr lang="en-US" altLang="es-CO" dirty="0"/>
              <a:t>:</a:t>
            </a:r>
          </a:p>
          <a:p>
            <a:pPr marL="639763" lvl="1" indent="-246063">
              <a:lnSpc>
                <a:spcPct val="90000"/>
              </a:lnSpc>
            </a:pPr>
            <a:r>
              <a:rPr lang="en-US" altLang="es-CO" dirty="0" err="1" smtClean="0"/>
              <a:t>Algunos</a:t>
            </a:r>
            <a:r>
              <a:rPr lang="en-US" altLang="es-CO" dirty="0" smtClean="0"/>
              <a:t> </a:t>
            </a:r>
            <a:r>
              <a:rPr lang="en-US" altLang="es-CO" dirty="0" err="1"/>
              <a:t>puntos</a:t>
            </a:r>
            <a:r>
              <a:rPr lang="en-US" altLang="es-CO" dirty="0"/>
              <a:t> (0 </a:t>
            </a:r>
            <a:r>
              <a:rPr lang="en-US" altLang="es-CO" dirty="0" err="1"/>
              <a:t>puntos</a:t>
            </a:r>
            <a:r>
              <a:rPr lang="en-US" altLang="es-CO" dirty="0"/>
              <a:t> </a:t>
            </a:r>
            <a:r>
              <a:rPr lang="en-US" altLang="es-CO" dirty="0" err="1"/>
              <a:t>en</a:t>
            </a:r>
            <a:r>
              <a:rPr lang="en-US" altLang="es-CO" dirty="0"/>
              <a:t> la </a:t>
            </a:r>
            <a:r>
              <a:rPr lang="en-US" altLang="es-CO" dirty="0" err="1"/>
              <a:t>última</a:t>
            </a:r>
            <a:r>
              <a:rPr lang="en-US" altLang="es-CO" dirty="0"/>
              <a:t> </a:t>
            </a:r>
            <a:r>
              <a:rPr lang="en-US" altLang="es-CO" dirty="0" err="1"/>
              <a:t>línea</a:t>
            </a:r>
            <a:r>
              <a:rPr lang="en-US" altLang="es-CO" dirty="0"/>
              <a:t>), a </a:t>
            </a:r>
            <a:r>
              <a:rPr lang="en-US" altLang="es-CO" dirty="0" err="1"/>
              <a:t>continuación</a:t>
            </a:r>
            <a:r>
              <a:rPr lang="en-US" altLang="es-CO" dirty="0"/>
              <a:t>, </a:t>
            </a:r>
            <a:r>
              <a:rPr lang="en-US" altLang="es-CO" dirty="0" err="1"/>
              <a:t>una</a:t>
            </a:r>
            <a:r>
              <a:rPr lang="en-US" altLang="es-CO" dirty="0"/>
              <a:t> </a:t>
            </a:r>
            <a:r>
              <a:rPr lang="en-US" altLang="es-CO" dirty="0" err="1"/>
              <a:t>serie</a:t>
            </a:r>
            <a:endParaRPr lang="en-US" altLang="es-CO" dirty="0"/>
          </a:p>
          <a:p>
            <a:pPr marL="639763" lvl="1" indent="-246063">
              <a:lnSpc>
                <a:spcPct val="90000"/>
              </a:lnSpc>
            </a:pPr>
            <a:endParaRPr lang="en-US" altLang="es-CO" sz="900" dirty="0"/>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1 ....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2</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..3</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.4</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5</a:t>
            </a:r>
          </a:p>
          <a:p>
            <a:pPr marL="639763" lvl="1" indent="-246063">
              <a:lnSpc>
                <a:spcPct val="90000"/>
              </a:lnSpc>
              <a:buFont typeface="Wingdings" panose="05000000000000000000" pitchFamily="2" charset="2"/>
              <a:buNone/>
            </a:pPr>
            <a:endParaRPr lang="en-US" altLang="es-CO" dirty="0">
              <a:latin typeface="Courier New" panose="02070309020205020404" pitchFamily="49" charset="0"/>
            </a:endParaRPr>
          </a:p>
          <a:p>
            <a:pPr marL="639763" lvl="1" indent="-246063">
              <a:lnSpc>
                <a:spcPct val="90000"/>
              </a:lnSpc>
            </a:pPr>
            <a:r>
              <a:rPr lang="en-US" altLang="es-CO" dirty="0" err="1"/>
              <a:t>Observación</a:t>
            </a:r>
            <a:r>
              <a:rPr lang="en-US" altLang="es-CO" dirty="0"/>
              <a:t>: el </a:t>
            </a:r>
            <a:r>
              <a:rPr lang="en-US" altLang="es-CO" dirty="0" err="1"/>
              <a:t>número</a:t>
            </a:r>
            <a:r>
              <a:rPr lang="en-US" altLang="es-CO" dirty="0"/>
              <a:t> de </a:t>
            </a:r>
            <a:r>
              <a:rPr lang="en-US" altLang="es-CO" dirty="0" err="1"/>
              <a:t>puntos</a:t>
            </a:r>
            <a:r>
              <a:rPr lang="en-US" altLang="es-CO" dirty="0"/>
              <a:t> </a:t>
            </a:r>
            <a:r>
              <a:rPr lang="en-US" altLang="es-CO" dirty="0" err="1"/>
              <a:t>está</a:t>
            </a:r>
            <a:r>
              <a:rPr lang="en-US" altLang="es-CO" dirty="0"/>
              <a:t> </a:t>
            </a:r>
            <a:r>
              <a:rPr lang="en-US" altLang="es-CO" dirty="0" err="1"/>
              <a:t>relacionado</a:t>
            </a:r>
            <a:r>
              <a:rPr lang="en-US" altLang="es-CO" dirty="0"/>
              <a:t> con el </a:t>
            </a:r>
            <a:r>
              <a:rPr lang="en-US" altLang="es-CO" dirty="0" err="1"/>
              <a:t>número</a:t>
            </a:r>
            <a:r>
              <a:rPr lang="en-US" altLang="es-CO" dirty="0"/>
              <a:t> de </a:t>
            </a:r>
            <a:r>
              <a:rPr lang="en-US" altLang="es-CO" dirty="0" err="1"/>
              <a:t>línea</a:t>
            </a:r>
            <a:r>
              <a:rPr lang="en-US" altLang="es-CO" dirty="0"/>
              <a:t>.</a:t>
            </a:r>
            <a:endParaRPr lang="en-US" altLang="es-CO" dirty="0">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3155">
                                            <p:txEl>
                                              <p:pRg st="5" end="5"/>
                                            </p:txEl>
                                          </p:spTgt>
                                        </p:tgtEl>
                                        <p:attrNameLst>
                                          <p:attrName/>
                                        </p:attrNameLst>
                                      </p:cBhvr>
                                      <p:to>
                                        <p:strVal val="visible"/>
                                      </p:to>
                                    </p:set>
                                    <p:animEffect transition="in" filter="fade">
                                      <p:cBhvr>
                                        <p:cTn id="7" dur="1000"/>
                                        <p:tgtEl>
                                          <p:spTgt spid="43315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3155">
                                            <p:txEl>
                                              <p:pRg st="6" end="6"/>
                                            </p:txEl>
                                          </p:spTgt>
                                        </p:tgtEl>
                                        <p:attrNameLst>
                                          <p:attrName/>
                                        </p:attrNameLst>
                                      </p:cBhvr>
                                      <p:to>
                                        <p:strVal val="visible"/>
                                      </p:to>
                                    </p:set>
                                    <p:animEffect transition="in" filter="fade">
                                      <p:cBhvr>
                                        <p:cTn id="10" dur="1000"/>
                                        <p:tgtEl>
                                          <p:spTgt spid="43315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3155">
                                            <p:txEl>
                                              <p:pRg st="8" end="8"/>
                                            </p:txEl>
                                          </p:spTgt>
                                        </p:tgtEl>
                                        <p:attrNameLst>
                                          <p:attrName/>
                                        </p:attrNameLst>
                                      </p:cBhvr>
                                      <p:to>
                                        <p:strVal val="visible"/>
                                      </p:to>
                                    </p:set>
                                    <p:animEffect transition="in" filter="fade">
                                      <p:cBhvr>
                                        <p:cTn id="13" dur="1000"/>
                                        <p:tgtEl>
                                          <p:spTgt spid="43315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3155">
                                            <p:txEl>
                                              <p:pRg st="9" end="9"/>
                                            </p:txEl>
                                          </p:spTgt>
                                        </p:tgtEl>
                                        <p:attrNameLst>
                                          <p:attrName/>
                                        </p:attrNameLst>
                                      </p:cBhvr>
                                      <p:to>
                                        <p:strVal val="visible"/>
                                      </p:to>
                                    </p:set>
                                    <p:animEffect transition="in" filter="fade">
                                      <p:cBhvr>
                                        <p:cTn id="16" dur="1000"/>
                                        <p:tgtEl>
                                          <p:spTgt spid="433155">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33155">
                                            <p:txEl>
                                              <p:pRg st="10" end="10"/>
                                            </p:txEl>
                                          </p:spTgt>
                                        </p:tgtEl>
                                        <p:attrNameLst>
                                          <p:attrName/>
                                        </p:attrNameLst>
                                      </p:cBhvr>
                                      <p:to>
                                        <p:strVal val="visible"/>
                                      </p:to>
                                    </p:set>
                                    <p:animEffect transition="in" filter="fade">
                                      <p:cBhvr>
                                        <p:cTn id="19" dur="1000"/>
                                        <p:tgtEl>
                                          <p:spTgt spid="433155">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33155">
                                            <p:txEl>
                                              <p:pRg st="11" end="11"/>
                                            </p:txEl>
                                          </p:spTgt>
                                        </p:tgtEl>
                                        <p:attrNameLst>
                                          <p:attrName/>
                                        </p:attrNameLst>
                                      </p:cBhvr>
                                      <p:to>
                                        <p:strVal val="visible"/>
                                      </p:to>
                                    </p:set>
                                    <p:animEffect transition="in" filter="fade">
                                      <p:cBhvr>
                                        <p:cTn id="22" dur="1000"/>
                                        <p:tgtEl>
                                          <p:spTgt spid="433155">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33155">
                                            <p:txEl>
                                              <p:pRg st="12" end="12"/>
                                            </p:txEl>
                                          </p:spTgt>
                                        </p:tgtEl>
                                        <p:attrNameLst>
                                          <p:attrName/>
                                        </p:attrNameLst>
                                      </p:cBhvr>
                                      <p:to>
                                        <p:strVal val="visible"/>
                                      </p:to>
                                    </p:set>
                                    <p:animEffect transition="in" filter="fade">
                                      <p:cBhvr>
                                        <p:cTn id="25" dur="1000"/>
                                        <p:tgtEl>
                                          <p:spTgt spid="433155">
                                            <p:txEl>
                                              <p:pRg st="12" end="1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433155">
                                            <p:txEl>
                                              <p:pRg st="14" end="14"/>
                                            </p:txEl>
                                          </p:spTgt>
                                        </p:tgtEl>
                                        <p:attrNameLst>
                                          <p:attrName/>
                                        </p:attrNameLst>
                                      </p:cBhvr>
                                      <p:to>
                                        <p:strVal val="visible"/>
                                      </p:to>
                                    </p:set>
                                    <p:animEffect transition="in" filter="fade">
                                      <p:cBhvr>
                                        <p:cTn id="30" dur="1000"/>
                                        <p:tgtEl>
                                          <p:spTgt spid="4331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p:txBody>
          <a:bodyPr lIns="0" rIns="0" bIns="0" anchor="b"/>
          <a:lstStyle/>
          <a:p>
            <a:r>
              <a:rPr lang="en-US" altLang="es-CO" sz="4000" dirty="0" err="1" smtClean="0"/>
              <a:t>Asignando</a:t>
            </a:r>
            <a:r>
              <a:rPr lang="en-US" altLang="es-CO" sz="4000" dirty="0" smtClean="0"/>
              <a:t> </a:t>
            </a:r>
            <a:r>
              <a:rPr lang="en-US" altLang="es-CO" sz="4000" dirty="0" err="1" smtClean="0"/>
              <a:t>ciclos</a:t>
            </a:r>
            <a:r>
              <a:rPr lang="en-US" altLang="es-CO" sz="4000" dirty="0" smtClean="0"/>
              <a:t> </a:t>
            </a:r>
            <a:r>
              <a:rPr lang="en-US" altLang="es-CO" sz="4000" dirty="0"/>
              <a:t>a los </a:t>
            </a:r>
            <a:r>
              <a:rPr lang="en-US" altLang="es-CO" sz="4000" dirty="0" err="1"/>
              <a:t>números</a:t>
            </a:r>
            <a:endParaRPr lang="en-US" altLang="es-CO" sz="4000" dirty="0"/>
          </a:p>
        </p:txBody>
      </p:sp>
      <p:sp>
        <p:nvSpPr>
          <p:cNvPr id="1466371" name="Rectangle 3"/>
          <p:cNvSpPr>
            <a:spLocks noGrp="1" noChangeArrowheads="1"/>
          </p:cNvSpPr>
          <p:nvPr>
            <p:ph idx="4294967295"/>
          </p:nvPr>
        </p:nvSpPr>
        <p:spPr/>
        <p:txBody>
          <a:bodyPr/>
          <a:lstStyle/>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for (</a:t>
            </a:r>
            <a:r>
              <a:rPr lang="en-US" altLang="es-CO" sz="2000" dirty="0" err="1">
                <a:latin typeface="Courier New" panose="02070309020205020404" pitchFamily="49" charset="0"/>
              </a:rPr>
              <a:t>int</a:t>
            </a:r>
            <a:r>
              <a:rPr lang="en-US" altLang="es-CO" sz="2000" dirty="0">
                <a:latin typeface="Courier New" panose="02070309020205020404" pitchFamily="49" charset="0"/>
              </a:rPr>
              <a:t> </a:t>
            </a:r>
            <a:r>
              <a:rPr lang="en-US" altLang="es-CO" sz="2000" dirty="0" err="1" smtClean="0">
                <a:latin typeface="Courier New" panose="02070309020205020404" pitchFamily="49" charset="0"/>
              </a:rPr>
              <a:t>contador</a:t>
            </a:r>
            <a:r>
              <a:rPr lang="en-US" altLang="es-CO" sz="2000" dirty="0" smtClean="0">
                <a:latin typeface="Courier New" panose="02070309020205020404" pitchFamily="49" charset="0"/>
              </a:rPr>
              <a:t> = </a:t>
            </a:r>
            <a:r>
              <a:rPr lang="en-US" altLang="es-CO" sz="2000" dirty="0">
                <a:latin typeface="Courier New" panose="02070309020205020404" pitchFamily="49" charset="0"/>
              </a:rPr>
              <a:t>1; </a:t>
            </a:r>
            <a:r>
              <a:rPr lang="en-US" altLang="es-CO" sz="2000" dirty="0" err="1">
                <a:latin typeface="Courier New" panose="02070309020205020404" pitchFamily="49" charset="0"/>
              </a:rPr>
              <a:t>contador</a:t>
            </a:r>
            <a:r>
              <a:rPr lang="en-US" altLang="es-CO" sz="2000" dirty="0">
                <a:latin typeface="Courier New" panose="02070309020205020404" pitchFamily="49" charset="0"/>
              </a:rPr>
              <a:t> &lt;= 5; </a:t>
            </a:r>
            <a:r>
              <a:rPr lang="en-US" altLang="es-CO" sz="2000" dirty="0" err="1" smtClean="0">
                <a:latin typeface="Courier New" panose="02070309020205020404" pitchFamily="49" charset="0"/>
              </a:rPr>
              <a:t>contador</a:t>
            </a:r>
            <a:r>
              <a:rPr lang="en-US" altLang="es-CO" sz="2000" dirty="0" smtClean="0">
                <a:latin typeface="Courier New" panose="02070309020205020404" pitchFamily="49" charset="0"/>
              </a:rPr>
              <a:t> </a:t>
            </a:r>
            <a:r>
              <a:rPr lang="en-US" altLang="es-CO" sz="2000"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a:t>
            </a:r>
            <a:r>
              <a:rPr lang="en-US" altLang="es-CO" sz="2000" dirty="0" smtClean="0">
                <a:latin typeface="Courier New" panose="02070309020205020404" pitchFamily="49" charset="0"/>
              </a:rPr>
              <a:t>( </a:t>
            </a:r>
            <a:r>
              <a:rPr lang="en-US" altLang="es-CO" sz="2000" b="1" dirty="0" smtClean="0"/>
              <a:t>...</a:t>
            </a:r>
            <a:r>
              <a:rPr lang="en-US" altLang="es-CO" sz="2000" dirty="0" smtClean="0">
                <a:latin typeface="Courier New" panose="02070309020205020404" pitchFamily="49" charset="0"/>
              </a:rPr>
              <a:t> </a:t>
            </a:r>
            <a:r>
              <a:rPr lang="en-US" altLang="es-CO" sz="2000" dirty="0">
                <a:latin typeface="Courier New" panose="02070309020205020404" pitchFamily="49" charset="0"/>
              </a:rPr>
              <a:t>);</a:t>
            </a:r>
            <a:endParaRPr lang="en-US" altLang="es-CO" sz="2000" b="1" dirty="0"/>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a:t>
            </a:r>
          </a:p>
          <a:p>
            <a:pPr marL="639763" lvl="1" indent="-246063">
              <a:lnSpc>
                <a:spcPct val="80000"/>
              </a:lnSpc>
              <a:buFontTx/>
              <a:buNone/>
            </a:pPr>
            <a:endParaRPr lang="en-US" altLang="es-CO" sz="2000" dirty="0">
              <a:latin typeface="Courier New" panose="02070309020205020404" pitchFamily="49" charset="0"/>
            </a:endParaRPr>
          </a:p>
          <a:p>
            <a:pPr marL="639763" lvl="1" indent="-246063"/>
            <a:r>
              <a:rPr lang="en-US" altLang="es-CO" sz="2000" dirty="0"/>
              <a:t>Lo </a:t>
            </a:r>
            <a:r>
              <a:rPr lang="en-US" altLang="es-CO" sz="2000" dirty="0" err="1"/>
              <a:t>comunicado</a:t>
            </a:r>
            <a:r>
              <a:rPr lang="en-US" altLang="es-CO" sz="2000" dirty="0"/>
              <a:t> </a:t>
            </a:r>
            <a:r>
              <a:rPr lang="en-US" altLang="es-CO" sz="2000" dirty="0" err="1"/>
              <a:t>en</a:t>
            </a:r>
            <a:r>
              <a:rPr lang="en-US" altLang="es-CO" sz="2000" dirty="0"/>
              <a:t> el </a:t>
            </a:r>
            <a:r>
              <a:rPr lang="en-US" altLang="es-CO" sz="2000" dirty="0" err="1"/>
              <a:t>cuerpo</a:t>
            </a:r>
            <a:r>
              <a:rPr lang="en-US" altLang="es-CO" sz="2000" dirty="0"/>
              <a:t> </a:t>
            </a:r>
            <a:r>
              <a:rPr lang="en-US" altLang="es-CO" sz="2000" dirty="0" err="1"/>
              <a:t>podría</a:t>
            </a:r>
            <a:r>
              <a:rPr lang="en-US" altLang="es-CO" sz="2000" dirty="0"/>
              <a:t> </a:t>
            </a:r>
            <a:r>
              <a:rPr lang="en-US" altLang="es-CO" sz="2000" dirty="0" err="1"/>
              <a:t>causar</a:t>
            </a:r>
            <a:r>
              <a:rPr lang="en-US" altLang="es-CO" sz="2000" dirty="0"/>
              <a:t> el </a:t>
            </a:r>
            <a:r>
              <a:rPr lang="en-US" altLang="es-CO" sz="2000" dirty="0" err="1"/>
              <a:t>bucle</a:t>
            </a:r>
            <a:r>
              <a:rPr lang="en-US" altLang="es-CO" sz="2000" dirty="0"/>
              <a:t> para </a:t>
            </a:r>
            <a:r>
              <a:rPr lang="en-US" altLang="es-CO" sz="2000" dirty="0" err="1"/>
              <a:t>imprimir</a:t>
            </a:r>
            <a:r>
              <a:rPr lang="en-US" altLang="es-CO" sz="2000" dirty="0"/>
              <a:t>:</a:t>
            </a:r>
            <a:endParaRPr lang="en-US" altLang="es-CO" sz="800" dirty="0">
              <a:latin typeface="Courier New" panose="02070309020205020404" pitchFamily="49" charset="0"/>
            </a:endParaRPr>
          </a:p>
          <a:p>
            <a:pPr marL="639763" lvl="1" indent="-246063">
              <a:buFont typeface="Wingdings" panose="05000000000000000000" pitchFamily="2" charset="2"/>
              <a:buNone/>
            </a:pPr>
            <a:r>
              <a:rPr lang="en-US" altLang="es-CO" sz="2000" dirty="0">
                <a:latin typeface="Courier New" panose="02070309020205020404" pitchFamily="49" charset="0"/>
              </a:rPr>
              <a:t>	4 7 10 13 16</a:t>
            </a:r>
            <a:br>
              <a:rPr lang="en-US" altLang="es-CO" sz="2000" dirty="0">
                <a:latin typeface="Courier New" panose="02070309020205020404" pitchFamily="49" charset="0"/>
              </a:rPr>
            </a:br>
            <a:endParaRPr lang="en-US" altLang="es-CO" sz="2000" dirty="0">
              <a:latin typeface="Courier New" panose="02070309020205020404" pitchFamily="49" charset="0"/>
            </a:endParaRPr>
          </a:p>
          <a:p>
            <a:pPr marL="639763" lvl="1" indent="-246063">
              <a:buFont typeface="Wingdings" panose="05000000000000000000" pitchFamily="2" charset="2"/>
              <a:buNone/>
            </a:pPr>
            <a:endParaRPr lang="en-US" altLang="es-CO" sz="2000" dirty="0">
              <a:latin typeface="Courier New" panose="02070309020205020404" pitchFamily="49" charset="0"/>
            </a:endParaRPr>
          </a:p>
          <a:p>
            <a:pPr marL="273050" indent="-273050">
              <a:buFontTx/>
              <a:buNone/>
            </a:pPr>
            <a:endParaRPr lang="en-US" altLang="es-CO" sz="700" dirty="0"/>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for (</a:t>
            </a:r>
            <a:r>
              <a:rPr lang="en-US" altLang="es-CO" sz="2000" dirty="0" err="1">
                <a:latin typeface="Courier New" panose="02070309020205020404" pitchFamily="49" charset="0"/>
              </a:rPr>
              <a:t>int</a:t>
            </a:r>
            <a:r>
              <a:rPr lang="en-US" altLang="es-CO" sz="2000" dirty="0">
                <a:latin typeface="Courier New" panose="02070309020205020404" pitchFamily="49" charset="0"/>
              </a:rPr>
              <a:t> </a:t>
            </a:r>
            <a:r>
              <a:rPr lang="en-US" altLang="es-CO" sz="2000" dirty="0" err="1">
                <a:latin typeface="Courier New" panose="02070309020205020404" pitchFamily="49" charset="0"/>
              </a:rPr>
              <a:t>contador</a:t>
            </a:r>
            <a:r>
              <a:rPr lang="en-US" altLang="es-CO" sz="2000" dirty="0">
                <a:latin typeface="Courier New" panose="02070309020205020404" pitchFamily="49" charset="0"/>
              </a:rPr>
              <a:t> = 1; </a:t>
            </a:r>
            <a:r>
              <a:rPr lang="en-US" altLang="es-CO" sz="2000" dirty="0" err="1">
                <a:latin typeface="Courier New" panose="02070309020205020404" pitchFamily="49" charset="0"/>
              </a:rPr>
              <a:t>contador</a:t>
            </a:r>
            <a:r>
              <a:rPr lang="en-US" altLang="es-CO" sz="2000" dirty="0">
                <a:latin typeface="Courier New" panose="02070309020205020404" pitchFamily="49" charset="0"/>
              </a:rPr>
              <a:t> &lt;= 5; </a:t>
            </a:r>
            <a:r>
              <a:rPr lang="en-US" altLang="es-CO" sz="2000" dirty="0" err="1">
                <a:latin typeface="Courier New" panose="02070309020205020404" pitchFamily="49" charset="0"/>
              </a:rPr>
              <a:t>contador</a:t>
            </a:r>
            <a:r>
              <a:rPr lang="en-US" altLang="es-CO" sz="2000" dirty="0">
                <a:latin typeface="Courier New" panose="02070309020205020404" pitchFamily="49" charset="0"/>
              </a:rPr>
              <a:t> ++) {</a:t>
            </a:r>
          </a:p>
          <a:p>
            <a:pPr marL="639763" lvl="1" indent="-246063">
              <a:buFont typeface="Wingdings" panose="05000000000000000000" pitchFamily="2" charset="2"/>
              <a:buNone/>
            </a:pPr>
            <a:r>
              <a:rPr lang="en-US" altLang="es-CO" sz="2000" dirty="0" smtClean="0">
                <a:latin typeface="Courier New" panose="02070309020205020404" pitchFamily="49" charset="0"/>
              </a:rPr>
              <a:t>    </a:t>
            </a:r>
            <a:r>
              <a:rPr lang="en-US" altLang="es-CO" sz="2000" dirty="0" err="1">
                <a:latin typeface="Courier New" panose="02070309020205020404" pitchFamily="49" charset="0"/>
              </a:rPr>
              <a:t>System.out.print</a:t>
            </a:r>
            <a:r>
              <a:rPr lang="en-US" altLang="es-CO" sz="2000" dirty="0">
                <a:latin typeface="Courier New" panose="02070309020205020404" pitchFamily="49" charset="0"/>
              </a:rPr>
              <a:t> (</a:t>
            </a:r>
            <a:r>
              <a:rPr lang="en-US" altLang="es-CO" sz="2000" b="1" dirty="0">
                <a:solidFill>
                  <a:srgbClr val="003399"/>
                </a:solidFill>
                <a:latin typeface="Courier New" panose="02070309020205020404" pitchFamily="49" charset="0"/>
              </a:rPr>
              <a:t>3 * </a:t>
            </a:r>
            <a:r>
              <a:rPr lang="en-US" altLang="es-CO" sz="2000" b="1" dirty="0" err="1" smtClean="0">
                <a:solidFill>
                  <a:srgbClr val="003399"/>
                </a:solidFill>
                <a:latin typeface="Courier New" panose="02070309020205020404" pitchFamily="49" charset="0"/>
              </a:rPr>
              <a:t>contador</a:t>
            </a:r>
            <a:r>
              <a:rPr lang="en-US" altLang="es-CO" sz="2000" b="1" dirty="0" smtClean="0">
                <a:solidFill>
                  <a:srgbClr val="003399"/>
                </a:solidFill>
                <a:latin typeface="Courier New" panose="02070309020205020404" pitchFamily="49" charset="0"/>
              </a:rPr>
              <a:t> </a:t>
            </a:r>
            <a:r>
              <a:rPr lang="en-US" altLang="es-CO" sz="2000" b="1" dirty="0">
                <a:solidFill>
                  <a:srgbClr val="003399"/>
                </a:solidFill>
                <a:latin typeface="Courier New" panose="02070309020205020404" pitchFamily="49" charset="0"/>
              </a:rPr>
              <a:t>+ 1</a:t>
            </a:r>
            <a:r>
              <a:rPr lang="en-US" altLang="es-CO" sz="2000" dirty="0">
                <a:latin typeface="Courier New" panose="02070309020205020404" pitchFamily="49" charset="0"/>
              </a:rPr>
              <a:t> + </a:t>
            </a:r>
            <a:r>
              <a:rPr lang="en-US" altLang="es-CO" sz="2000" dirty="0" smtClean="0">
                <a:latin typeface="Courier New" panose="02070309020205020404" pitchFamily="49" charset="0"/>
              </a:rPr>
              <a:t>" ");</a:t>
            </a:r>
            <a:endParaRPr lang="en-US" altLang="es-CO" sz="2000" dirty="0">
              <a:latin typeface="Courier New" panose="02070309020205020404" pitchFamily="49" charset="0"/>
            </a:endParaRPr>
          </a:p>
          <a:p>
            <a:pPr marL="639763" lvl="1" indent="-246063">
              <a:buFont typeface="Wingdings" panose="05000000000000000000" pitchFamily="2" charset="2"/>
              <a:buNone/>
            </a:pPr>
            <a:r>
              <a:rPr lang="en-US" altLang="es-CO" sz="2000" dirty="0">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66371">
                                            <p:txEl>
                                              <p:pRg st="9" end="9"/>
                                            </p:txEl>
                                          </p:spTgt>
                                        </p:tgtEl>
                                        <p:attrNameLst>
                                          <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6371">
                                            <p:txEl>
                                              <p:pRg st="8" end="8"/>
                                            </p:txEl>
                                          </p:spTgt>
                                        </p:tgtEl>
                                        <p:attrNameLst>
                                          <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466371">
                                            <p:txEl>
                                              <p:pRg st="10" end="10"/>
                                            </p:txEl>
                                          </p:spTgt>
                                        </p:tgtEl>
                                        <p:attrNameLst>
                                          <p:attrName/>
                                        </p:attrNameLst>
                                      </p:cBhvr>
                                      <p:to>
                                        <p:strVal val="visible"/>
                                      </p:to>
                                    </p:set>
                                    <p:anim calcmode="lin" valueType="num">
                                      <p:cBhvr additive="base">
                                        <p:cTn id="11" dur="500" fill="hold"/>
                                        <p:tgtEl>
                                          <p:spTgt spid="1466371">
                                            <p:txEl>
                                              <p:pRg st="10" end="10"/>
                                            </p:txEl>
                                          </p:spTgt>
                                        </p:tgtEl>
                                        <p:attrNameLst>
                                          <p:attrName/>
                                        </p:attrNameLst>
                                      </p:cBhvr>
                                      <p:tavLst>
                                        <p:tav tm="0">
                                          <p:val>
                                            <p:strVal val="#ppt_x"/>
                                          </p:val>
                                        </p:tav>
                                        <p:tav tm="100000">
                                          <p:val>
                                            <p:strVal val="#ppt_x"/>
                                          </p:val>
                                        </p:tav>
                                      </p:tavLst>
                                    </p:anim>
                                    <p:anim calcmode="lin" valueType="num">
                                      <p:cBhvr additive="base">
                                        <p:cTn id="12" dur="500" fill="hold"/>
                                        <p:tgtEl>
                                          <p:spTgt spid="1466371">
                                            <p:txEl>
                                              <p:pRg st="10" end="10"/>
                                            </p:txEl>
                                          </p:spTgt>
                                        </p:tgtEl>
                                        <p:attrNameLst>
                                          <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idx="4294967295"/>
          </p:nvPr>
        </p:nvSpPr>
        <p:spPr/>
        <p:txBody>
          <a:bodyPr lIns="0" rIns="0" bIns="0" anchor="b"/>
          <a:lstStyle/>
          <a:p>
            <a:r>
              <a:rPr lang="en-US" altLang="es-CO" dirty="0" err="1" smtClean="0"/>
              <a:t>Ciclo</a:t>
            </a:r>
            <a:r>
              <a:rPr lang="en-US" altLang="es-CO" dirty="0" smtClean="0"/>
              <a:t> para </a:t>
            </a:r>
            <a:r>
              <a:rPr lang="en-US" altLang="es-CO" dirty="0" err="1" smtClean="0"/>
              <a:t>tablas</a:t>
            </a:r>
            <a:endParaRPr lang="en-US" altLang="es-CO" dirty="0"/>
          </a:p>
        </p:txBody>
      </p:sp>
      <p:sp>
        <p:nvSpPr>
          <p:cNvPr id="18435" name="Rectangle 3"/>
          <p:cNvSpPr>
            <a:spLocks noGrp="1" noChangeArrowheads="1"/>
          </p:cNvSpPr>
          <p:nvPr>
            <p:ph idx="4294967295"/>
          </p:nvPr>
        </p:nvSpPr>
        <p:spPr/>
        <p:txBody>
          <a:bodyPr/>
          <a:lstStyle/>
          <a:p>
            <a:pPr marL="273050" indent="-273050">
              <a:lnSpc>
                <a:spcPct val="90000"/>
              </a:lnSpc>
            </a:pPr>
            <a:r>
              <a:rPr lang="en-US" altLang="es-CO" sz="2000" dirty="0" smtClean="0"/>
              <a:t>El </a:t>
            </a:r>
            <a:r>
              <a:rPr lang="en-US" altLang="es-CO" sz="2000" dirty="0" err="1" smtClean="0"/>
              <a:t>cuerpo</a:t>
            </a:r>
            <a:r>
              <a:rPr lang="en-US" altLang="es-CO" sz="2000" dirty="0" smtClean="0"/>
              <a:t> de la table </a:t>
            </a:r>
            <a:r>
              <a:rPr lang="en-US" altLang="es-CO" sz="2000" dirty="0" err="1" smtClean="0"/>
              <a:t>requeriría</a:t>
            </a:r>
            <a:r>
              <a:rPr lang="en-US" altLang="es-CO" sz="2000" dirty="0" smtClean="0"/>
              <a:t> un </a:t>
            </a:r>
            <a:r>
              <a:rPr lang="en-US" altLang="es-CO" sz="2000" dirty="0" err="1" smtClean="0"/>
              <a:t>ciclo</a:t>
            </a:r>
            <a:r>
              <a:rPr lang="en-US" altLang="es-CO" sz="2000" dirty="0" smtClean="0"/>
              <a:t> para </a:t>
            </a:r>
            <a:r>
              <a:rPr lang="en-US" altLang="es-CO" sz="2000" dirty="0" err="1"/>
              <a:t>imprimir</a:t>
            </a:r>
            <a:r>
              <a:rPr lang="en-US" altLang="es-CO" sz="2000" dirty="0"/>
              <a:t>:</a:t>
            </a:r>
          </a:p>
          <a:p>
            <a:pPr marL="639763" lvl="1" indent="-246063">
              <a:lnSpc>
                <a:spcPct val="90000"/>
              </a:lnSpc>
              <a:buFont typeface="Wingdings" panose="05000000000000000000" pitchFamily="2" charset="2"/>
              <a:buNone/>
            </a:pPr>
            <a:r>
              <a:rPr lang="en-US" altLang="es-CO" sz="2000" dirty="0">
                <a:latin typeface="Courier New" panose="02070309020205020404" pitchFamily="49" charset="0"/>
              </a:rPr>
              <a:t>2 7 12 17 22</a:t>
            </a:r>
          </a:p>
          <a:p>
            <a:pPr marL="639763" lvl="1" indent="-246063">
              <a:lnSpc>
                <a:spcPct val="90000"/>
              </a:lnSpc>
              <a:buFont typeface="Wingdings" panose="05000000000000000000" pitchFamily="2" charset="2"/>
              <a:buNone/>
            </a:pPr>
            <a:endParaRPr lang="en-US" altLang="es-CO" sz="2000" dirty="0">
              <a:latin typeface="Courier New" panose="02070309020205020404" pitchFamily="49" charset="0"/>
            </a:endParaRPr>
          </a:p>
          <a:p>
            <a:pPr marL="273050" indent="-273050"/>
            <a:r>
              <a:rPr lang="en-US" altLang="es-CO" sz="2000" dirty="0"/>
              <a:t>Para </a:t>
            </a:r>
            <a:r>
              <a:rPr lang="en-US" altLang="es-CO" sz="2000" dirty="0" err="1"/>
              <a:t>ver</a:t>
            </a:r>
            <a:r>
              <a:rPr lang="en-US" altLang="es-CO" sz="2000" dirty="0"/>
              <a:t> los </a:t>
            </a:r>
            <a:r>
              <a:rPr lang="en-US" altLang="es-CO" sz="2000" dirty="0" err="1"/>
              <a:t>patrones</a:t>
            </a:r>
            <a:r>
              <a:rPr lang="en-US" altLang="es-CO" sz="2000" dirty="0"/>
              <a:t>, </a:t>
            </a:r>
            <a:r>
              <a:rPr lang="en-US" altLang="es-CO" sz="2000" dirty="0" err="1"/>
              <a:t>hacer</a:t>
            </a:r>
            <a:r>
              <a:rPr lang="en-US" altLang="es-CO" sz="2000" dirty="0"/>
              <a:t> </a:t>
            </a:r>
            <a:r>
              <a:rPr lang="en-US" altLang="es-CO" sz="2000" dirty="0" err="1"/>
              <a:t>una</a:t>
            </a:r>
            <a:r>
              <a:rPr lang="en-US" altLang="es-CO" sz="2000" dirty="0"/>
              <a:t> </a:t>
            </a:r>
            <a:r>
              <a:rPr lang="en-US" altLang="es-CO" sz="2000" dirty="0" err="1"/>
              <a:t>tabla</a:t>
            </a:r>
            <a:r>
              <a:rPr lang="en-US" altLang="es-CO" sz="2000" dirty="0"/>
              <a:t> de </a:t>
            </a:r>
            <a:r>
              <a:rPr lang="en-US" altLang="es-CO" sz="2000" dirty="0" err="1">
                <a:latin typeface="Courier New" panose="02070309020205020404" pitchFamily="49" charset="0"/>
              </a:rPr>
              <a:t>contar</a:t>
            </a:r>
            <a:r>
              <a:rPr lang="en-US" altLang="es-CO" sz="2000" dirty="0"/>
              <a:t> y los </a:t>
            </a:r>
            <a:r>
              <a:rPr lang="en-US" altLang="es-CO" sz="2000" dirty="0" err="1"/>
              <a:t>números</a:t>
            </a:r>
            <a:r>
              <a:rPr lang="en-US" altLang="es-CO" sz="2000" dirty="0"/>
              <a:t>.</a:t>
            </a:r>
          </a:p>
          <a:p>
            <a:pPr marL="639763" lvl="1" indent="-246063"/>
            <a:r>
              <a:rPr lang="en-US" altLang="es-CO" sz="2000" dirty="0" err="1"/>
              <a:t>Cada</a:t>
            </a:r>
            <a:r>
              <a:rPr lang="en-US" altLang="es-CO" sz="2000" dirty="0"/>
              <a:t> </a:t>
            </a:r>
            <a:r>
              <a:rPr lang="en-US" altLang="es-CO" sz="2000" dirty="0" err="1" smtClean="0"/>
              <a:t>vez</a:t>
            </a:r>
            <a:r>
              <a:rPr lang="en-US" altLang="es-CO" sz="2000" dirty="0" smtClean="0"/>
              <a:t> </a:t>
            </a:r>
            <a:r>
              <a:rPr lang="en-US" altLang="es-CO" sz="2000" dirty="0" err="1" smtClean="0"/>
              <a:t>que</a:t>
            </a:r>
            <a:r>
              <a:rPr lang="en-US" altLang="es-CO" sz="2000" dirty="0" smtClean="0"/>
              <a:t> </a:t>
            </a:r>
            <a:r>
              <a:rPr lang="en-US" altLang="es-CO" sz="2000" dirty="0" err="1">
                <a:latin typeface="Courier New" panose="02070309020205020404" pitchFamily="49" charset="0"/>
              </a:rPr>
              <a:t>contar</a:t>
            </a:r>
            <a:r>
              <a:rPr lang="en-US" altLang="es-CO" sz="2000" dirty="0">
                <a:latin typeface="Courier New" panose="02070309020205020404" pitchFamily="49" charset="0"/>
              </a:rPr>
              <a:t> </a:t>
            </a:r>
            <a:r>
              <a:rPr lang="en-US" altLang="es-CO" sz="2000" dirty="0" smtClean="0"/>
              <a:t>se </a:t>
            </a:r>
            <a:r>
              <a:rPr lang="en-US" altLang="es-CO" sz="2000" dirty="0" err="1"/>
              <a:t>incrementa</a:t>
            </a:r>
            <a:r>
              <a:rPr lang="en-US" altLang="es-CO" sz="2000" dirty="0"/>
              <a:t> </a:t>
            </a:r>
            <a:r>
              <a:rPr lang="en-US" altLang="es-CO" sz="2000" dirty="0" err="1"/>
              <a:t>en</a:t>
            </a:r>
            <a:r>
              <a:rPr lang="en-US" altLang="es-CO" sz="2000" dirty="0"/>
              <a:t> 1, el </a:t>
            </a:r>
            <a:r>
              <a:rPr lang="en-US" altLang="es-CO" sz="2000" dirty="0" err="1"/>
              <a:t>número</a:t>
            </a:r>
            <a:r>
              <a:rPr lang="en-US" altLang="es-CO" sz="2000" dirty="0"/>
              <a:t> </a:t>
            </a:r>
            <a:r>
              <a:rPr lang="en-US" altLang="es-CO" sz="2000" dirty="0" err="1"/>
              <a:t>debería</a:t>
            </a:r>
            <a:r>
              <a:rPr lang="en-US" altLang="es-CO" sz="2000" dirty="0"/>
              <a:t> </a:t>
            </a:r>
            <a:r>
              <a:rPr lang="en-US" altLang="es-CO" sz="2000" dirty="0" err="1"/>
              <a:t>aumentar</a:t>
            </a:r>
            <a:r>
              <a:rPr lang="en-US" altLang="es-CO" sz="2000" dirty="0"/>
              <a:t> </a:t>
            </a:r>
            <a:r>
              <a:rPr lang="en-US" altLang="es-CO" sz="2000" dirty="0" err="1"/>
              <a:t>en</a:t>
            </a:r>
            <a:r>
              <a:rPr lang="en-US" altLang="es-CO" sz="2000" dirty="0"/>
              <a:t> un 5.</a:t>
            </a:r>
          </a:p>
          <a:p>
            <a:pPr marL="639763" lvl="1" indent="-246063"/>
            <a:r>
              <a:rPr lang="en-US" altLang="es-CO" sz="2000" dirty="0" err="1" smtClean="0"/>
              <a:t>Pero</a:t>
            </a:r>
            <a:r>
              <a:rPr lang="en-US" altLang="es-CO" sz="2000" dirty="0" smtClean="0"/>
              <a:t> </a:t>
            </a:r>
            <a:r>
              <a:rPr lang="en-US" altLang="es-CO" sz="2000" dirty="0" err="1">
                <a:latin typeface="Courier New" panose="02070309020205020404" pitchFamily="49" charset="0"/>
              </a:rPr>
              <a:t>contar</a:t>
            </a:r>
            <a:r>
              <a:rPr lang="en-US" altLang="es-CO" sz="2000" dirty="0">
                <a:latin typeface="Courier New" panose="02070309020205020404" pitchFamily="49" charset="0"/>
              </a:rPr>
              <a:t> * 5</a:t>
            </a:r>
            <a:r>
              <a:rPr lang="en-US" altLang="es-CO" sz="2000" dirty="0"/>
              <a:t> </a:t>
            </a:r>
            <a:r>
              <a:rPr lang="en-US" altLang="es-CO" sz="2000" dirty="0" err="1"/>
              <a:t>es</a:t>
            </a:r>
            <a:r>
              <a:rPr lang="en-US" altLang="es-CO" sz="2000" dirty="0"/>
              <a:t> </a:t>
            </a:r>
            <a:r>
              <a:rPr lang="en-US" altLang="es-CO" sz="2000" dirty="0" err="1"/>
              <a:t>demasiado</a:t>
            </a:r>
            <a:r>
              <a:rPr lang="en-US" altLang="es-CO" sz="2000" dirty="0"/>
              <a:t> </a:t>
            </a:r>
            <a:r>
              <a:rPr lang="en-US" altLang="es-CO" sz="2000" dirty="0" err="1"/>
              <a:t>grande</a:t>
            </a:r>
            <a:r>
              <a:rPr lang="en-US" altLang="es-CO" sz="2000" dirty="0"/>
              <a:t> </a:t>
            </a:r>
            <a:r>
              <a:rPr lang="en-US" altLang="es-CO" sz="2000" dirty="0" err="1"/>
              <a:t>por</a:t>
            </a:r>
            <a:r>
              <a:rPr lang="en-US" altLang="es-CO" sz="2000" dirty="0"/>
              <a:t> 3, </a:t>
            </a:r>
            <a:r>
              <a:rPr lang="en-US" altLang="es-CO" sz="2000" dirty="0" err="1"/>
              <a:t>por</a:t>
            </a:r>
            <a:r>
              <a:rPr lang="en-US" altLang="es-CO" sz="2000" dirty="0"/>
              <a:t> lo </a:t>
            </a:r>
            <a:r>
              <a:rPr lang="en-US" altLang="es-CO" sz="2000" dirty="0" err="1"/>
              <a:t>que</a:t>
            </a:r>
            <a:r>
              <a:rPr lang="en-US" altLang="es-CO" sz="2000" dirty="0"/>
              <a:t> </a:t>
            </a:r>
            <a:r>
              <a:rPr lang="en-US" altLang="es-CO" sz="2000" dirty="0" err="1"/>
              <a:t>restamos</a:t>
            </a:r>
            <a:r>
              <a:rPr lang="en-US" altLang="es-CO" sz="2000" dirty="0"/>
              <a:t> 3.</a:t>
            </a:r>
          </a:p>
        </p:txBody>
      </p:sp>
      <p:graphicFrame>
        <p:nvGraphicFramePr>
          <p:cNvPr id="435204" name="Group 4"/>
          <p:cNvGraphicFramePr>
            <a:graphicFrameLocks noGrp="1"/>
          </p:cNvGraphicFramePr>
          <p:nvPr/>
        </p:nvGraphicFramePr>
        <p:xfrm>
          <a:off x="1066800" y="3886200"/>
          <a:ext cx="4279900" cy="2608580"/>
        </p:xfrm>
        <a:graphic>
          <a:graphicData uri="http://schemas.openxmlformats.org/drawingml/2006/table">
            <a:tbl>
              <a:tblPr/>
              <a:tblGrid>
                <a:gridCol w="866775"/>
                <a:gridCol w="2000250"/>
                <a:gridCol w="1412875"/>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contar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Número de impresión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5 * recuento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5234" name="Group 34"/>
          <p:cNvGraphicFramePr>
            <a:graphicFrameLocks noGrp="1"/>
          </p:cNvGraphicFramePr>
          <p:nvPr/>
        </p:nvGraphicFramePr>
        <p:xfrm>
          <a:off x="5354638" y="3889375"/>
          <a:ext cx="1958975" cy="2605406"/>
        </p:xfrm>
        <a:graphic>
          <a:graphicData uri="http://schemas.openxmlformats.org/drawingml/2006/table">
            <a:tbl>
              <a:tblPr/>
              <a:tblGrid>
                <a:gridCol w="1958975"/>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Courier New" panose="02070309020205020404" pitchFamily="49" charset="0"/>
                          <a:cs typeface="Times New Roman" panose="02020603050405020304" pitchFamily="18" charset="0"/>
                        </a:rPr>
                        <a:t>5 * contar - 3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21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21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22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4" end="4"/>
                                            </p:txEl>
                                          </p:spTgt>
                                        </p:tgtEl>
                                        <p:attrNameLst>
                                          <p:attrName/>
                                        </p:attrNameLst>
                                      </p:cBhvr>
                                      <p:to>
                                        <p:strVal val="visible"/>
                                      </p:to>
                                    </p:set>
                                    <p:anim calcmode="lin" valueType="num">
                                      <p:cBhvr additive="base">
                                        <p:cTn id="7" dur="500" fill="hold"/>
                                        <p:tgtEl>
                                          <p:spTgt spid="18435">
                                            <p:txEl>
                                              <p:pRg st="4" end="4"/>
                                            </p:txEl>
                                          </p:spTgt>
                                        </p:tgtEl>
                                        <p:attrNameLst>
                                          <p:attrName/>
                                        </p:attrNameLst>
                                      </p:cBhvr>
                                      <p:tavLst>
                                        <p:tav tm="0">
                                          <p:val>
                                            <p:strVal val="#ppt_x"/>
                                          </p:val>
                                        </p:tav>
                                        <p:tav tm="100000">
                                          <p:val>
                                            <p:strVal val="#ppt_x"/>
                                          </p:val>
                                        </p:tav>
                                      </p:tavLst>
                                    </p:anim>
                                    <p:anim calcmode="lin" valueType="num">
                                      <p:cBhvr additive="base">
                                        <p:cTn id="8" dur="500" fill="hold"/>
                                        <p:tgtEl>
                                          <p:spTgt spid="18435">
                                            <p:txEl>
                                              <p:pRg st="4" end="4"/>
                                            </p:txEl>
                                          </p:spTgt>
                                        </p:tgtEl>
                                        <p:attrNameLst>
                                          <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5" end="5"/>
                                            </p:txEl>
                                          </p:spTgt>
                                        </p:tgtEl>
                                        <p:attrNameLst>
                                          <p:attrName/>
                                        </p:attrNameLst>
                                      </p:cBhvr>
                                      <p:to>
                                        <p:strVal val="visible"/>
                                      </p:to>
                                    </p:set>
                                    <p:anim calcmode="lin" valueType="num">
                                      <p:cBhvr additive="base">
                                        <p:cTn id="13" dur="500" fill="hold"/>
                                        <p:tgtEl>
                                          <p:spTgt spid="18435">
                                            <p:txEl>
                                              <p:pRg st="5" end="5"/>
                                            </p:txEl>
                                          </p:spTgt>
                                        </p:tgtEl>
                                        <p:attrNameLst>
                                          <p:attrName/>
                                        </p:attrNameLst>
                                      </p:cBhvr>
                                      <p:tavLst>
                                        <p:tav tm="0">
                                          <p:val>
                                            <p:strVal val="#ppt_x"/>
                                          </p:val>
                                        </p:tav>
                                        <p:tav tm="100000">
                                          <p:val>
                                            <p:strVal val="#ppt_x"/>
                                          </p:val>
                                        </p:tav>
                                      </p:tavLst>
                                    </p:anim>
                                    <p:anim calcmode="lin" valueType="num">
                                      <p:cBhvr additive="base">
                                        <p:cTn id="14" dur="500" fill="hold"/>
                                        <p:tgtEl>
                                          <p:spTgt spid="18435">
                                            <p:txEl>
                                              <p:pRg st="5" end="5"/>
                                            </p:txEl>
                                          </p:spTgt>
                                        </p:tgtEl>
                                        <p:attrNameLst>
                                          <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35234"/>
                                        </p:tgtEl>
                                        <p:attrNameLst>
                                          <p:attrName/>
                                        </p:attrNameLst>
                                      </p:cBhvr>
                                      <p:to>
                                        <p:strVal val="visible"/>
                                      </p:to>
                                    </p:set>
                                    <p:animEffect transition="in" filter="blinds(horizontal)">
                                      <p:cBhvr>
                                        <p:cTn id="19" dur="500"/>
                                        <p:tgtEl>
                                          <p:spTgt spid="43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idx="4294967295"/>
          </p:nvPr>
        </p:nvSpPr>
        <p:spPr/>
        <p:txBody>
          <a:bodyPr lIns="0" rIns="0" bIns="0" anchor="b"/>
          <a:lstStyle/>
          <a:p>
            <a:r>
              <a:rPr lang="en-US" altLang="es-CO" dirty="0"/>
              <a:t>Loop </a:t>
            </a:r>
            <a:r>
              <a:rPr lang="en-US" altLang="es-CO" dirty="0" err="1"/>
              <a:t>tablas</a:t>
            </a:r>
            <a:r>
              <a:rPr lang="en-US" altLang="es-CO" dirty="0"/>
              <a:t> </a:t>
            </a:r>
            <a:r>
              <a:rPr lang="en-US" altLang="es-CO" dirty="0" err="1"/>
              <a:t>pregunta</a:t>
            </a:r>
            <a:endParaRPr lang="en-US" altLang="es-CO" dirty="0"/>
          </a:p>
        </p:txBody>
      </p:sp>
      <p:sp>
        <p:nvSpPr>
          <p:cNvPr id="436227" name="Rectangle 3"/>
          <p:cNvSpPr>
            <a:spLocks noGrp="1" noChangeArrowheads="1"/>
          </p:cNvSpPr>
          <p:nvPr>
            <p:ph idx="4294967295"/>
          </p:nvPr>
        </p:nvSpPr>
        <p:spPr/>
        <p:txBody>
          <a:bodyPr/>
          <a:lstStyle/>
          <a:p>
            <a:pPr marL="273050" indent="-273050">
              <a:lnSpc>
                <a:spcPct val="90000"/>
              </a:lnSpc>
            </a:pPr>
            <a:r>
              <a:rPr lang="en-US" altLang="es-CO" sz="2000" dirty="0"/>
              <a:t>Lo </a:t>
            </a:r>
            <a:r>
              <a:rPr lang="en-US" altLang="es-CO" sz="2000" dirty="0" err="1"/>
              <a:t>comunicado</a:t>
            </a:r>
            <a:r>
              <a:rPr lang="en-US" altLang="es-CO" sz="2000" dirty="0"/>
              <a:t> </a:t>
            </a:r>
            <a:r>
              <a:rPr lang="en-US" altLang="es-CO" sz="2000" dirty="0" err="1"/>
              <a:t>en</a:t>
            </a:r>
            <a:r>
              <a:rPr lang="en-US" altLang="es-CO" sz="2000" dirty="0"/>
              <a:t> el </a:t>
            </a:r>
            <a:r>
              <a:rPr lang="en-US" altLang="es-CO" sz="2000" dirty="0" err="1"/>
              <a:t>cuerpo</a:t>
            </a:r>
            <a:r>
              <a:rPr lang="en-US" altLang="es-CO" sz="2000" dirty="0"/>
              <a:t> </a:t>
            </a:r>
            <a:r>
              <a:rPr lang="en-US" altLang="es-CO" sz="2000" dirty="0" err="1"/>
              <a:t>podría</a:t>
            </a:r>
            <a:r>
              <a:rPr lang="en-US" altLang="es-CO" sz="2000" dirty="0"/>
              <a:t> </a:t>
            </a:r>
            <a:r>
              <a:rPr lang="en-US" altLang="es-CO" sz="2000" dirty="0" err="1"/>
              <a:t>causar</a:t>
            </a:r>
            <a:r>
              <a:rPr lang="en-US" altLang="es-CO" sz="2000" dirty="0"/>
              <a:t> el </a:t>
            </a:r>
            <a:r>
              <a:rPr lang="en-US" altLang="es-CO" sz="2000" dirty="0" err="1"/>
              <a:t>bucle</a:t>
            </a:r>
            <a:r>
              <a:rPr lang="en-US" altLang="es-CO" sz="2000" dirty="0"/>
              <a:t> para </a:t>
            </a:r>
            <a:r>
              <a:rPr lang="en-US" altLang="es-CO" sz="2000" dirty="0" err="1"/>
              <a:t>imprimir</a:t>
            </a:r>
            <a:r>
              <a:rPr lang="en-US" altLang="es-CO" sz="2000" dirty="0"/>
              <a:t>:</a:t>
            </a:r>
          </a:p>
          <a:p>
            <a:pPr marL="639763" lvl="1" indent="-246063">
              <a:lnSpc>
                <a:spcPct val="90000"/>
              </a:lnSpc>
              <a:buFont typeface="Wingdings" panose="05000000000000000000" pitchFamily="2" charset="2"/>
              <a:buNone/>
            </a:pPr>
            <a:r>
              <a:rPr lang="en-US" altLang="es-CO" sz="2000" dirty="0">
                <a:latin typeface="Courier New" panose="02070309020205020404" pitchFamily="49" charset="0"/>
              </a:rPr>
              <a:t>17 13 9 5 1</a:t>
            </a:r>
          </a:p>
          <a:p>
            <a:pPr marL="639763" lvl="1" indent="-246063">
              <a:lnSpc>
                <a:spcPct val="90000"/>
              </a:lnSpc>
              <a:buFont typeface="Wingdings" panose="05000000000000000000" pitchFamily="2" charset="2"/>
              <a:buNone/>
            </a:pPr>
            <a:endParaRPr lang="en-US" altLang="es-CO" sz="2000" dirty="0"/>
          </a:p>
          <a:p>
            <a:pPr marL="273050" indent="-273050"/>
            <a:r>
              <a:rPr lang="en-US" altLang="es-CO" sz="2000" dirty="0" err="1"/>
              <a:t>Vamos</a:t>
            </a:r>
            <a:r>
              <a:rPr lang="en-US" altLang="es-CO" sz="2000" dirty="0"/>
              <a:t> a </a:t>
            </a:r>
            <a:r>
              <a:rPr lang="en-US" altLang="es-CO" sz="2000" dirty="0" err="1"/>
              <a:t>crear</a:t>
            </a:r>
            <a:r>
              <a:rPr lang="en-US" altLang="es-CO" sz="2000" dirty="0"/>
              <a:t> la </a:t>
            </a:r>
            <a:r>
              <a:rPr lang="en-US" altLang="es-CO" sz="2000" dirty="0" err="1"/>
              <a:t>tabla</a:t>
            </a:r>
            <a:r>
              <a:rPr lang="en-US" altLang="es-CO" sz="2000" dirty="0"/>
              <a:t> del </a:t>
            </a:r>
            <a:r>
              <a:rPr lang="en-US" altLang="es-CO" sz="2000" dirty="0" err="1"/>
              <a:t>lazo</a:t>
            </a:r>
            <a:r>
              <a:rPr lang="en-US" altLang="es-CO" sz="2000" dirty="0"/>
              <a:t> </a:t>
            </a:r>
            <a:r>
              <a:rPr lang="en-US" altLang="es-CO" sz="2000" dirty="0" err="1"/>
              <a:t>juntos</a:t>
            </a:r>
            <a:r>
              <a:rPr lang="en-US" altLang="es-CO" sz="2000" dirty="0"/>
              <a:t>.</a:t>
            </a:r>
          </a:p>
          <a:p>
            <a:pPr marL="639763" lvl="1" indent="-246063"/>
            <a:r>
              <a:rPr lang="en-US" altLang="es-CO" sz="2000" dirty="0" err="1"/>
              <a:t>Cada</a:t>
            </a:r>
            <a:r>
              <a:rPr lang="en-US" altLang="es-CO" sz="2000" dirty="0"/>
              <a:t> </a:t>
            </a:r>
            <a:r>
              <a:rPr lang="en-US" altLang="es-CO" sz="2000" dirty="0" err="1"/>
              <a:t>vez</a:t>
            </a:r>
            <a:r>
              <a:rPr lang="en-US" altLang="es-CO" sz="2000" dirty="0"/>
              <a:t> </a:t>
            </a:r>
            <a:r>
              <a:rPr lang="en-US" altLang="es-CO" sz="2000" dirty="0" err="1">
                <a:latin typeface="Courier New" panose="02070309020205020404" pitchFamily="49" charset="0"/>
              </a:rPr>
              <a:t>contar</a:t>
            </a:r>
            <a:r>
              <a:rPr lang="en-US" altLang="es-CO" sz="2000" dirty="0"/>
              <a:t> </a:t>
            </a:r>
            <a:r>
              <a:rPr lang="en-US" altLang="es-CO" sz="2000" dirty="0" err="1"/>
              <a:t>sube</a:t>
            </a:r>
            <a:r>
              <a:rPr lang="en-US" altLang="es-CO" sz="2000" dirty="0"/>
              <a:t> 1, el </a:t>
            </a:r>
            <a:r>
              <a:rPr lang="en-US" altLang="es-CO" sz="2000" dirty="0" err="1"/>
              <a:t>número</a:t>
            </a:r>
            <a:r>
              <a:rPr lang="en-US" altLang="es-CO" sz="2000" dirty="0"/>
              <a:t> </a:t>
            </a:r>
            <a:r>
              <a:rPr lang="en-US" altLang="es-CO" sz="2000" dirty="0" err="1"/>
              <a:t>impreso</a:t>
            </a:r>
            <a:r>
              <a:rPr lang="en-US" altLang="es-CO" sz="2000" dirty="0"/>
              <a:t> </a:t>
            </a:r>
            <a:r>
              <a:rPr lang="en-US" altLang="es-CO" sz="2000" dirty="0" err="1"/>
              <a:t>debe</a:t>
            </a:r>
            <a:r>
              <a:rPr lang="en-US" altLang="es-CO" sz="2000" dirty="0"/>
              <a:t> ...</a:t>
            </a:r>
          </a:p>
          <a:p>
            <a:pPr marL="639763" lvl="1" indent="-246063"/>
            <a:r>
              <a:rPr lang="en-US" altLang="es-CO" sz="2000" dirty="0" err="1"/>
              <a:t>Pero</a:t>
            </a:r>
            <a:r>
              <a:rPr lang="en-US" altLang="es-CO" sz="2000" dirty="0"/>
              <a:t> </a:t>
            </a:r>
            <a:r>
              <a:rPr lang="en-US" altLang="es-CO" sz="2000" dirty="0" err="1"/>
              <a:t>este</a:t>
            </a:r>
            <a:r>
              <a:rPr lang="en-US" altLang="es-CO" sz="2000" dirty="0"/>
              <a:t> </a:t>
            </a:r>
            <a:r>
              <a:rPr lang="en-US" altLang="es-CO" sz="2000" dirty="0" err="1"/>
              <a:t>múltiplo</a:t>
            </a:r>
            <a:r>
              <a:rPr lang="en-US" altLang="es-CO" sz="2000" dirty="0"/>
              <a:t> </a:t>
            </a:r>
            <a:r>
              <a:rPr lang="en-US" altLang="es-CO" sz="2000" dirty="0" err="1"/>
              <a:t>está</a:t>
            </a:r>
            <a:r>
              <a:rPr lang="en-US" altLang="es-CO" sz="2000" dirty="0"/>
              <a:t> </a:t>
            </a:r>
            <a:r>
              <a:rPr lang="en-US" altLang="es-CO" sz="2000" dirty="0" err="1"/>
              <a:t>apagado</a:t>
            </a:r>
            <a:r>
              <a:rPr lang="en-US" altLang="es-CO" sz="2000" dirty="0"/>
              <a:t> </a:t>
            </a:r>
            <a:r>
              <a:rPr lang="en-US" altLang="es-CO" sz="2000" dirty="0" err="1"/>
              <a:t>por</a:t>
            </a:r>
            <a:r>
              <a:rPr lang="en-US" altLang="es-CO" sz="2000" dirty="0"/>
              <a:t> un </a:t>
            </a:r>
            <a:r>
              <a:rPr lang="en-US" altLang="es-CO" sz="2000" dirty="0" err="1"/>
              <a:t>margen</a:t>
            </a:r>
            <a:r>
              <a:rPr lang="en-US" altLang="es-CO" sz="2000" dirty="0"/>
              <a:t> de ...</a:t>
            </a:r>
          </a:p>
        </p:txBody>
      </p:sp>
      <p:graphicFrame>
        <p:nvGraphicFramePr>
          <p:cNvPr id="436228" name="Group 4"/>
          <p:cNvGraphicFramePr>
            <a:graphicFrameLocks noGrp="1"/>
          </p:cNvGraphicFramePr>
          <p:nvPr>
            <p:extLst>
              <p:ext uri="{D42A27DB-BD31-4B8C-83A1-F6EECF244321}">
                <p14:modId xmlns:p14="http://schemas.microsoft.com/office/powerpoint/2010/main" val="3709371373"/>
              </p:ext>
            </p:extLst>
          </p:nvPr>
        </p:nvGraphicFramePr>
        <p:xfrm>
          <a:off x="457201" y="3886200"/>
          <a:ext cx="3505200" cy="2362200"/>
        </p:xfrm>
        <a:graphic>
          <a:graphicData uri="http://schemas.openxmlformats.org/drawingml/2006/table">
            <a:tbl>
              <a:tblPr/>
              <a:tblGrid>
                <a:gridCol w="1066799"/>
                <a:gridCol w="2438401"/>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err="1" smtClean="0">
                          <a:ln>
                            <a:noFill/>
                          </a:ln>
                          <a:solidFill>
                            <a:schemeClr val="tx1"/>
                          </a:solidFill>
                          <a:effectLst/>
                          <a:latin typeface="Courier New" panose="02070309020205020404" pitchFamily="49" charset="0"/>
                          <a:cs typeface="Times New Roman" panose="02020603050405020304" pitchFamily="18" charset="0"/>
                        </a:rPr>
                        <a:t>contar</a:t>
                      </a:r>
                      <a:endParaRPr kumimoji="0" lang="en-US" altLang="es-CO" sz="18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err="1" smtClean="0">
                          <a:ln>
                            <a:noFill/>
                          </a:ln>
                          <a:solidFill>
                            <a:schemeClr val="tx1"/>
                          </a:solidFill>
                          <a:effectLst/>
                          <a:latin typeface="Tahoma" panose="020B0604030504040204" pitchFamily="34" charset="0"/>
                          <a:cs typeface="Times New Roman" panose="02020603050405020304" pitchFamily="18" charset="0"/>
                        </a:rPr>
                        <a:t>Número</a:t>
                      </a:r>
                      <a:r>
                        <a:rPr kumimoji="0" lang="en-US" altLang="es-CO" sz="1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 </a:t>
                      </a:r>
                      <a:r>
                        <a:rPr kumimoji="0" lang="en-US" altLang="es-CO" sz="1800" b="0" i="0" u="none" strike="noStrike" cap="none" normalizeH="0" baseline="0" dirty="0" err="1" smtClean="0">
                          <a:ln>
                            <a:noFill/>
                          </a:ln>
                          <a:solidFill>
                            <a:schemeClr val="tx1"/>
                          </a:solidFill>
                          <a:effectLst/>
                          <a:latin typeface="Tahoma" panose="020B0604030504040204" pitchFamily="34" charset="0"/>
                          <a:cs typeface="Times New Roman" panose="02020603050405020304" pitchFamily="18" charset="0"/>
                        </a:rPr>
                        <a:t>impreso</a:t>
                      </a:r>
                      <a:endParaRPr kumimoji="0" lang="en-US" altLang="es-CO" sz="1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6251" name="Group 27"/>
          <p:cNvGraphicFramePr>
            <a:graphicFrameLocks noGrp="1"/>
          </p:cNvGraphicFramePr>
          <p:nvPr>
            <p:extLst>
              <p:ext uri="{D42A27DB-BD31-4B8C-83A1-F6EECF244321}">
                <p14:modId xmlns:p14="http://schemas.microsoft.com/office/powerpoint/2010/main" val="3762102340"/>
              </p:ext>
            </p:extLst>
          </p:nvPr>
        </p:nvGraphicFramePr>
        <p:xfrm>
          <a:off x="3962400" y="3886200"/>
          <a:ext cx="4495800" cy="2362200"/>
        </p:xfrm>
        <a:graphic>
          <a:graphicData uri="http://schemas.openxmlformats.org/drawingml/2006/table">
            <a:tbl>
              <a:tblPr/>
              <a:tblGrid>
                <a:gridCol w="1905000"/>
                <a:gridCol w="2590800"/>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-4 * </a:t>
                      </a:r>
                      <a:r>
                        <a:rPr kumimoji="0" lang="en-US" altLang="es-CO" sz="1800" b="0" i="0" u="none" strike="noStrike" cap="none" normalizeH="0" baseline="0" dirty="0" err="1" smtClean="0">
                          <a:ln>
                            <a:noFill/>
                          </a:ln>
                          <a:solidFill>
                            <a:schemeClr val="tx1"/>
                          </a:solidFill>
                          <a:effectLst/>
                          <a:latin typeface="Courier New" panose="02070309020205020404" pitchFamily="49" charset="0"/>
                          <a:cs typeface="Times New Roman" panose="02020603050405020304" pitchFamily="18" charset="0"/>
                        </a:rPr>
                        <a:t>contar</a:t>
                      </a:r>
                      <a:endParaRPr kumimoji="0" lang="en-US" altLang="es-CO" sz="18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rPr>
                        <a:t>-4 * </a:t>
                      </a:r>
                      <a:r>
                        <a:rPr kumimoji="0" lang="en-US" altLang="es-CO" sz="1800" b="0" i="0" u="none" strike="noStrike" cap="none" normalizeH="0" baseline="0" dirty="0" err="1" smtClean="0">
                          <a:ln>
                            <a:noFill/>
                          </a:ln>
                          <a:solidFill>
                            <a:srgbClr val="003399"/>
                          </a:solidFill>
                          <a:effectLst/>
                          <a:latin typeface="Courier New" panose="02070309020205020404" pitchFamily="49" charset="0"/>
                          <a:cs typeface="Times New Roman" panose="02020603050405020304" pitchFamily="18" charset="0"/>
                        </a:rPr>
                        <a:t>contar</a:t>
                      </a:r>
                      <a:r>
                        <a:rPr kumimoji="0" lang="en-US" altLang="es-CO" sz="1800" b="0"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rPr>
                        <a:t> </a:t>
                      </a:r>
                      <a:r>
                        <a:rPr kumimoji="0" lang="en-US" altLang="es-CO" sz="1800" b="0"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rPr>
                        <a:t>+ 21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17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-dieciséis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6274" name="Group 50"/>
          <p:cNvGraphicFramePr>
            <a:graphicFrameLocks noGrp="1"/>
          </p:cNvGraphicFramePr>
          <p:nvPr>
            <p:extLst>
              <p:ext uri="{D42A27DB-BD31-4B8C-83A1-F6EECF244321}">
                <p14:modId xmlns:p14="http://schemas.microsoft.com/office/powerpoint/2010/main" val="1752775706"/>
              </p:ext>
            </p:extLst>
          </p:nvPr>
        </p:nvGraphicFramePr>
        <p:xfrm>
          <a:off x="3962400" y="3886200"/>
          <a:ext cx="4495800" cy="2362200"/>
        </p:xfrm>
        <a:graphic>
          <a:graphicData uri="http://schemas.openxmlformats.org/drawingml/2006/table">
            <a:tbl>
              <a:tblPr/>
              <a:tblGrid>
                <a:gridCol w="1905000"/>
                <a:gridCol w="2590800"/>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-4 * </a:t>
                      </a:r>
                      <a:r>
                        <a:rPr kumimoji="0" lang="en-US" altLang="es-CO" sz="1800" b="0" i="0" u="none" strike="noStrike" cap="none" normalizeH="0" baseline="0" dirty="0" err="1" smtClean="0">
                          <a:ln>
                            <a:noFill/>
                          </a:ln>
                          <a:solidFill>
                            <a:schemeClr val="tx1"/>
                          </a:solidFill>
                          <a:effectLst/>
                          <a:latin typeface="Courier New" panose="02070309020205020404" pitchFamily="49" charset="0"/>
                          <a:cs typeface="Times New Roman" panose="02020603050405020304" pitchFamily="18" charset="0"/>
                        </a:rPr>
                        <a:t>contar</a:t>
                      </a:r>
                      <a:endParaRPr kumimoji="0" lang="en-US" altLang="es-CO" sz="18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-dieciséis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6297" name="Group 73"/>
          <p:cNvGraphicFramePr>
            <a:graphicFrameLocks noGrp="1"/>
          </p:cNvGraphicFramePr>
          <p:nvPr>
            <p:extLst>
              <p:ext uri="{D42A27DB-BD31-4B8C-83A1-F6EECF244321}">
                <p14:modId xmlns:p14="http://schemas.microsoft.com/office/powerpoint/2010/main" val="682669667"/>
              </p:ext>
            </p:extLst>
          </p:nvPr>
        </p:nvGraphicFramePr>
        <p:xfrm>
          <a:off x="3962400" y="3886200"/>
          <a:ext cx="4495800" cy="2362200"/>
        </p:xfrm>
        <a:graphic>
          <a:graphicData uri="http://schemas.openxmlformats.org/drawingml/2006/table">
            <a:tbl>
              <a:tblPr/>
              <a:tblGrid>
                <a:gridCol w="1905000"/>
                <a:gridCol w="2590800"/>
              </a:tblGrid>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370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6274"/>
                                        </p:tgtEl>
                                        <p:attrNameLst>
                                          <p:attrName/>
                                        </p:attrNameLst>
                                      </p:cBhvr>
                                      <p:to>
                                        <p:strVal val="visible"/>
                                      </p:to>
                                    </p:set>
                                    <p:animEffect transition="in" filter="blinds(horizontal)">
                                      <p:cBhvr>
                                        <p:cTn id="7" dur="500"/>
                                        <p:tgtEl>
                                          <p:spTgt spid="436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6251"/>
                                        </p:tgtEl>
                                        <p:attrNameLst>
                                          <p:attrName/>
                                        </p:attrNameLst>
                                      </p:cBhvr>
                                      <p:to>
                                        <p:strVal val="visible"/>
                                      </p:to>
                                    </p:set>
                                    <p:animEffect transition="in" filter="blinds(horizontal)">
                                      <p:cBhvr>
                                        <p:cTn id="12" dur="500"/>
                                        <p:tgtEl>
                                          <p:spTgt spid="436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0" name="Rectangle 3"/>
          <p:cNvSpPr>
            <a:spLocks noGrp="1" noChangeArrowheads="1"/>
          </p:cNvSpPr>
          <p:nvPr>
            <p:ph type="title" idx="4294967295"/>
          </p:nvPr>
        </p:nvSpPr>
        <p:spPr/>
        <p:txBody>
          <a:bodyPr lIns="0" rIns="0" bIns="0" anchor="b"/>
          <a:lstStyle/>
          <a:p>
            <a:r>
              <a:rPr lang="en-US" altLang="es-CO" sz="4000" dirty="0">
                <a:latin typeface="Courier New" panose="02070309020205020404" pitchFamily="49" charset="0"/>
              </a:rPr>
              <a:t>for</a:t>
            </a:r>
            <a:r>
              <a:rPr lang="en-US" altLang="es-CO" sz="4000" dirty="0"/>
              <a:t> </a:t>
            </a:r>
            <a:r>
              <a:rPr lang="en-US" altLang="es-CO" sz="4000" dirty="0" err="1"/>
              <a:t>Anidado</a:t>
            </a:r>
            <a:r>
              <a:rPr lang="en-US" altLang="es-CO" sz="4000" dirty="0"/>
              <a:t> </a:t>
            </a:r>
            <a:r>
              <a:rPr lang="en-US" altLang="es-CO" sz="4000" dirty="0" err="1"/>
              <a:t>ejercicio</a:t>
            </a:r>
            <a:r>
              <a:rPr lang="en-US" altLang="es-CO" sz="4000" dirty="0"/>
              <a:t> de </a:t>
            </a:r>
            <a:r>
              <a:rPr lang="en-US" altLang="es-CO" sz="4000" dirty="0" err="1"/>
              <a:t>ciclos</a:t>
            </a:r>
            <a:endParaRPr lang="en-US" altLang="es-CO" sz="4000" dirty="0"/>
          </a:p>
        </p:txBody>
      </p:sp>
      <p:sp>
        <p:nvSpPr>
          <p:cNvPr id="1478658" name="Rectangle 2"/>
          <p:cNvSpPr>
            <a:spLocks noGrp="1" noChangeArrowheads="1"/>
          </p:cNvSpPr>
          <p:nvPr>
            <p:ph idx="4294967295"/>
          </p:nvPr>
        </p:nvSpPr>
        <p:spPr/>
        <p:txBody>
          <a:bodyPr/>
          <a:lstStyle/>
          <a:p>
            <a:pPr marL="273050" indent="-273050">
              <a:lnSpc>
                <a:spcPct val="90000"/>
              </a:lnSpc>
            </a:pPr>
            <a:r>
              <a:rPr lang="en-US" altLang="es-CO" dirty="0" err="1"/>
              <a:t>Haz</a:t>
            </a:r>
            <a:r>
              <a:rPr lang="en-US" altLang="es-CO" dirty="0"/>
              <a:t> </a:t>
            </a:r>
            <a:r>
              <a:rPr lang="en-US" altLang="es-CO" dirty="0" err="1"/>
              <a:t>una</a:t>
            </a:r>
            <a:r>
              <a:rPr lang="en-US" altLang="es-CO" dirty="0"/>
              <a:t> </a:t>
            </a:r>
            <a:r>
              <a:rPr lang="en-US" altLang="es-CO" dirty="0" err="1"/>
              <a:t>tabla</a:t>
            </a:r>
            <a:r>
              <a:rPr lang="en-US" altLang="es-CO" dirty="0"/>
              <a:t> para </a:t>
            </a:r>
            <a:r>
              <a:rPr lang="en-US" altLang="es-CO" dirty="0" err="1"/>
              <a:t>representar</a:t>
            </a:r>
            <a:r>
              <a:rPr lang="en-US" altLang="es-CO" dirty="0"/>
              <a:t> </a:t>
            </a:r>
            <a:r>
              <a:rPr lang="en-US" altLang="es-CO" dirty="0" err="1"/>
              <a:t>cualquier</a:t>
            </a:r>
            <a:r>
              <a:rPr lang="en-US" altLang="es-CO" dirty="0"/>
              <a:t> </a:t>
            </a:r>
            <a:r>
              <a:rPr lang="en-US" altLang="es-CO" dirty="0" err="1"/>
              <a:t>patrón</a:t>
            </a:r>
            <a:r>
              <a:rPr lang="en-US" altLang="es-CO" dirty="0"/>
              <a:t> </a:t>
            </a:r>
            <a:r>
              <a:rPr lang="en-US" altLang="es-CO" dirty="0" err="1"/>
              <a:t>en</a:t>
            </a:r>
            <a:r>
              <a:rPr lang="en-US" altLang="es-CO" dirty="0"/>
              <a:t> </a:t>
            </a:r>
            <a:r>
              <a:rPr lang="en-US" altLang="es-CO" dirty="0" err="1"/>
              <a:t>cada</a:t>
            </a:r>
            <a:r>
              <a:rPr lang="en-US" altLang="es-CO" dirty="0"/>
              <a:t> </a:t>
            </a:r>
            <a:r>
              <a:rPr lang="en-US" altLang="es-CO" dirty="0" err="1"/>
              <a:t>línea</a:t>
            </a:r>
            <a:r>
              <a:rPr lang="en-US" altLang="es-CO" dirty="0"/>
              <a:t>.</a:t>
            </a:r>
          </a:p>
          <a:p>
            <a:pPr marL="639763" lvl="1" indent="-246063">
              <a:lnSpc>
                <a:spcPct val="90000"/>
              </a:lnSpc>
              <a:buFont typeface="Wingdings" panose="05000000000000000000" pitchFamily="2" charset="2"/>
              <a:buNone/>
            </a:pPr>
            <a:endParaRPr lang="en-US" altLang="es-CO" sz="900" dirty="0">
              <a:latin typeface="Courier New" panose="02070309020205020404" pitchFamily="49" charset="0"/>
            </a:endParaRP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1 ....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2</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..3</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.4</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5</a:t>
            </a:r>
          </a:p>
          <a:p>
            <a:pPr marL="639763" lvl="1" indent="-246063">
              <a:lnSpc>
                <a:spcPct val="80000"/>
              </a:lnSpc>
              <a:buFont typeface="Wingdings" panose="05000000000000000000" pitchFamily="2" charset="2"/>
              <a:buNone/>
            </a:pPr>
            <a:endParaRPr lang="en-US" altLang="es-CO" dirty="0">
              <a:latin typeface="Courier New" panose="02070309020205020404" pitchFamily="49" charset="0"/>
            </a:endParaRPr>
          </a:p>
          <a:p>
            <a:pPr marL="639763" lvl="1" indent="-246063">
              <a:lnSpc>
                <a:spcPct val="80000"/>
              </a:lnSpc>
              <a:buFont typeface="Wingdings" panose="05000000000000000000" pitchFamily="2" charset="2"/>
              <a:buNone/>
            </a:pPr>
            <a:endParaRPr lang="en-US" altLang="es-CO" dirty="0">
              <a:latin typeface="Courier New" panose="02070309020205020404" pitchFamily="49" charset="0"/>
            </a:endParaRPr>
          </a:p>
          <a:p>
            <a:pPr marL="639763" lvl="1" indent="-246063">
              <a:lnSpc>
                <a:spcPct val="80000"/>
              </a:lnSpc>
              <a:buFont typeface="Wingdings" panose="05000000000000000000" pitchFamily="2" charset="2"/>
              <a:buNone/>
            </a:pPr>
            <a:endParaRPr lang="en-US" altLang="es-CO" dirty="0">
              <a:latin typeface="Courier New" panose="02070309020205020404" pitchFamily="49" charset="0"/>
            </a:endParaRPr>
          </a:p>
          <a:p>
            <a:pPr marL="273050" indent="-273050">
              <a:lnSpc>
                <a:spcPct val="90000"/>
              </a:lnSpc>
            </a:pPr>
            <a:r>
              <a:rPr lang="en-US" altLang="es-CO" dirty="0"/>
              <a:t>Para </a:t>
            </a:r>
            <a:r>
              <a:rPr lang="en-US" altLang="es-CO" dirty="0" err="1"/>
              <a:t>imprimir</a:t>
            </a:r>
            <a:r>
              <a:rPr lang="en-US" altLang="es-CO" dirty="0"/>
              <a:t> un </a:t>
            </a:r>
            <a:r>
              <a:rPr lang="en-US" altLang="es-CO" dirty="0" err="1"/>
              <a:t>carácter</a:t>
            </a:r>
            <a:r>
              <a:rPr lang="en-US" altLang="es-CO" dirty="0"/>
              <a:t> </a:t>
            </a:r>
            <a:r>
              <a:rPr lang="en-US" altLang="es-CO" dirty="0" err="1"/>
              <a:t>varias</a:t>
            </a:r>
            <a:r>
              <a:rPr lang="en-US" altLang="es-CO" dirty="0"/>
              <a:t> </a:t>
            </a:r>
            <a:r>
              <a:rPr lang="en-US" altLang="es-CO" dirty="0" err="1"/>
              <a:t>veces</a:t>
            </a:r>
            <a:r>
              <a:rPr lang="en-US" altLang="es-CO" dirty="0"/>
              <a:t>, </a:t>
            </a:r>
            <a:r>
              <a:rPr lang="en-US" altLang="es-CO" dirty="0" err="1"/>
              <a:t>utilice</a:t>
            </a:r>
            <a:r>
              <a:rPr lang="en-US" altLang="es-CO" dirty="0"/>
              <a:t> </a:t>
            </a:r>
            <a:r>
              <a:rPr lang="en-US" altLang="es-CO" dirty="0" smtClean="0"/>
              <a:t>un </a:t>
            </a:r>
            <a:r>
              <a:rPr lang="en-US" altLang="es-CO" dirty="0" err="1" smtClean="0"/>
              <a:t>ciclo</a:t>
            </a:r>
            <a:r>
              <a:rPr lang="en-US" altLang="es-CO" dirty="0" smtClean="0"/>
              <a:t> </a:t>
            </a:r>
            <a:r>
              <a:rPr lang="en-US" altLang="es-CO" dirty="0" smtClean="0">
                <a:latin typeface="Courier New" panose="02070309020205020404" pitchFamily="49" charset="0"/>
              </a:rPr>
              <a:t>for</a:t>
            </a:r>
            <a:r>
              <a:rPr lang="en-US" altLang="es-CO" dirty="0" smtClean="0"/>
              <a:t>.</a:t>
            </a:r>
            <a:endParaRPr lang="en-US" altLang="es-CO" dirty="0"/>
          </a:p>
          <a:p>
            <a:pPr marL="639763" lvl="1" indent="-246063">
              <a:lnSpc>
                <a:spcPct val="90000"/>
              </a:lnSpc>
              <a:buFont typeface="Wingdings" panose="05000000000000000000" pitchFamily="2" charset="2"/>
              <a:buNone/>
            </a:pPr>
            <a:endParaRPr lang="en-US" altLang="es-CO" sz="900" dirty="0">
              <a:latin typeface="Courier New" panose="02070309020205020404" pitchFamily="49" charset="0"/>
            </a:endParaRP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for (</a:t>
            </a:r>
            <a:r>
              <a:rPr lang="en-US" altLang="es-CO" dirty="0" err="1">
                <a:latin typeface="Courier New" panose="02070309020205020404" pitchFamily="49" charset="0"/>
              </a:rPr>
              <a:t>int</a:t>
            </a:r>
            <a:r>
              <a:rPr lang="en-US" altLang="es-CO" dirty="0">
                <a:latin typeface="Courier New" panose="02070309020205020404" pitchFamily="49" charset="0"/>
              </a:rPr>
              <a:t> j = 1; j &lt;= 4; j ++)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a:t>
            </a:r>
            <a:r>
              <a:rPr lang="en-US" altLang="es-CO" dirty="0" smtClean="0">
                <a:latin typeface="Courier New" panose="02070309020205020404" pitchFamily="49" charset="0"/>
              </a:rPr>
              <a:t>(".");        </a:t>
            </a:r>
            <a:r>
              <a:rPr lang="en-US" altLang="es-CO" b="1" dirty="0">
                <a:solidFill>
                  <a:srgbClr val="008080"/>
                </a:solidFill>
                <a:latin typeface="Courier New" panose="02070309020205020404" pitchFamily="49" charset="0"/>
              </a:rPr>
              <a:t>// 4 </a:t>
            </a:r>
            <a:r>
              <a:rPr lang="en-US" altLang="es-CO" b="1" dirty="0" err="1">
                <a:solidFill>
                  <a:srgbClr val="008080"/>
                </a:solidFill>
                <a:latin typeface="Courier New" panose="02070309020205020404" pitchFamily="49" charset="0"/>
              </a:rPr>
              <a:t>puntos</a:t>
            </a:r>
            <a:endParaRPr lang="en-US" altLang="es-CO" b="1" dirty="0">
              <a:solidFill>
                <a:srgbClr val="008080"/>
              </a:solidFill>
              <a:latin typeface="Courier New" panose="02070309020205020404" pitchFamily="49" charset="0"/>
            </a:endParaRP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a:t>
            </a:r>
          </a:p>
        </p:txBody>
      </p:sp>
      <p:graphicFrame>
        <p:nvGraphicFramePr>
          <p:cNvPr id="437252" name="Group 4"/>
          <p:cNvGraphicFramePr>
            <a:graphicFrameLocks noGrp="1"/>
          </p:cNvGraphicFramePr>
          <p:nvPr>
            <p:extLst>
              <p:ext uri="{D42A27DB-BD31-4B8C-83A1-F6EECF244321}">
                <p14:modId xmlns:p14="http://schemas.microsoft.com/office/powerpoint/2010/main" val="1170530723"/>
              </p:ext>
            </p:extLst>
          </p:nvPr>
        </p:nvGraphicFramePr>
        <p:xfrm>
          <a:off x="2362200" y="1997075"/>
          <a:ext cx="1973263" cy="2196466"/>
        </p:xfrm>
        <a:graphic>
          <a:graphicData uri="http://schemas.openxmlformats.org/drawingml/2006/table">
            <a:tbl>
              <a:tblPr/>
              <a:tblGrid>
                <a:gridCol w="730250"/>
                <a:gridCol w="1243013"/>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400" b="0" i="0" u="none" strike="noStrike" cap="none" normalizeH="0" baseline="0" dirty="0" err="1" smtClean="0">
                          <a:ln>
                            <a:noFill/>
                          </a:ln>
                          <a:solidFill>
                            <a:schemeClr val="tx1"/>
                          </a:solidFill>
                          <a:effectLst/>
                          <a:latin typeface="Courier New" panose="02070309020205020404" pitchFamily="49" charset="0"/>
                          <a:cs typeface="Times New Roman" panose="02020603050405020304" pitchFamily="18" charset="0"/>
                        </a:rPr>
                        <a:t>Línea</a:t>
                      </a:r>
                      <a:r>
                        <a:rPr kumimoji="0" lang="en-US" altLang="es-CO" sz="18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 </a:t>
                      </a:r>
                      <a:endParaRPr kumimoji="0" lang="en-US" altLang="es-CO"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 De </a:t>
                      </a:r>
                      <a:r>
                        <a:rPr kumimoji="0" lang="en-US" altLang="es-CO" sz="1400" b="0" i="0" u="none" strike="noStrike" cap="none" normalizeH="0" baseline="0" dirty="0" err="1" smtClean="0">
                          <a:ln>
                            <a:noFill/>
                          </a:ln>
                          <a:solidFill>
                            <a:schemeClr val="tx1"/>
                          </a:solidFill>
                          <a:effectLst/>
                          <a:latin typeface="Tahoma" panose="020B0604030504040204" pitchFamily="34" charset="0"/>
                          <a:cs typeface="Times New Roman" panose="02020603050405020304" pitchFamily="18" charset="0"/>
                        </a:rPr>
                        <a:t>puntos</a:t>
                      </a:r>
                      <a:endParaRPr kumimoji="0" lang="en-US" altLang="es-CO"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7275" name="Group 27"/>
          <p:cNvGraphicFramePr>
            <a:graphicFrameLocks noGrp="1"/>
          </p:cNvGraphicFramePr>
          <p:nvPr/>
        </p:nvGraphicFramePr>
        <p:xfrm>
          <a:off x="4343400" y="2000250"/>
          <a:ext cx="2019300" cy="2194560"/>
        </p:xfrm>
        <a:graphic>
          <a:graphicData uri="http://schemas.openxmlformats.org/drawingml/2006/table">
            <a:tbl>
              <a:tblPr/>
              <a:tblGrid>
                <a:gridCol w="2019300"/>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1" i="0" u="none" strike="noStrike" cap="none" normalizeH="0" baseline="0" smtClean="0">
                          <a:ln>
                            <a:noFill/>
                          </a:ln>
                          <a:solidFill>
                            <a:srgbClr val="003399"/>
                          </a:solidFill>
                          <a:effectLst/>
                          <a:latin typeface="Courier New" panose="02070309020205020404" pitchFamily="49" charset="0"/>
                          <a:cs typeface="Times New Roman" panose="02020603050405020304" pitchFamily="18" charset="0"/>
                        </a:rPr>
                        <a:t>-1 * Línea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7291" name="Group 43"/>
          <p:cNvGraphicFramePr>
            <a:graphicFrameLocks noGrp="1"/>
          </p:cNvGraphicFramePr>
          <p:nvPr>
            <p:extLst>
              <p:ext uri="{D42A27DB-BD31-4B8C-83A1-F6EECF244321}">
                <p14:modId xmlns:p14="http://schemas.microsoft.com/office/powerpoint/2010/main" val="1551454472"/>
              </p:ext>
            </p:extLst>
          </p:nvPr>
        </p:nvGraphicFramePr>
        <p:xfrm>
          <a:off x="6375400" y="1996440"/>
          <a:ext cx="2019300" cy="2194560"/>
        </p:xfrm>
        <a:graphic>
          <a:graphicData uri="http://schemas.openxmlformats.org/drawingml/2006/table">
            <a:tbl>
              <a:tblPr/>
              <a:tblGrid>
                <a:gridCol w="2019300"/>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400" b="1"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rPr>
                        <a:t>-1 * </a:t>
                      </a:r>
                      <a:r>
                        <a:rPr kumimoji="0" lang="en-US" altLang="es-CO" sz="1400" b="1" i="0" u="none" strike="noStrike" cap="none" normalizeH="0" baseline="0" dirty="0" err="1" smtClean="0">
                          <a:ln>
                            <a:noFill/>
                          </a:ln>
                          <a:solidFill>
                            <a:srgbClr val="003399"/>
                          </a:solidFill>
                          <a:effectLst/>
                          <a:latin typeface="Courier New" panose="02070309020205020404" pitchFamily="49" charset="0"/>
                          <a:cs typeface="Times New Roman" panose="02020603050405020304" pitchFamily="18" charset="0"/>
                        </a:rPr>
                        <a:t>Línea</a:t>
                      </a:r>
                      <a:r>
                        <a:rPr kumimoji="0" lang="en-US" altLang="es-CO" sz="1400" b="1"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rPr>
                        <a:t> de + </a:t>
                      </a:r>
                      <a:r>
                        <a:rPr kumimoji="0" lang="en-US" altLang="es-CO" sz="1400" b="1"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rPr>
                        <a:t>5</a:t>
                      </a:r>
                      <a:r>
                        <a:rPr kumimoji="0" lang="en-US" altLang="es-CO" sz="1800" b="1"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rPr>
                        <a:t> </a:t>
                      </a:r>
                      <a:endParaRPr kumimoji="0" lang="en-US" altLang="es-CO" sz="1400" b="1"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7307" name="Group 59"/>
          <p:cNvGraphicFramePr>
            <a:graphicFrameLocks noGrp="1"/>
          </p:cNvGraphicFramePr>
          <p:nvPr/>
        </p:nvGraphicFramePr>
        <p:xfrm>
          <a:off x="4343400" y="2000250"/>
          <a:ext cx="2019300" cy="2194560"/>
        </p:xfrm>
        <a:graphic>
          <a:graphicData uri="http://schemas.openxmlformats.org/drawingml/2006/table">
            <a:tbl>
              <a:tblPr/>
              <a:tblGrid>
                <a:gridCol w="2019300"/>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1"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37323" name="Group 75"/>
          <p:cNvGraphicFramePr>
            <a:graphicFrameLocks noGrp="1"/>
          </p:cNvGraphicFramePr>
          <p:nvPr>
            <p:extLst>
              <p:ext uri="{D42A27DB-BD31-4B8C-83A1-F6EECF244321}">
                <p14:modId xmlns:p14="http://schemas.microsoft.com/office/powerpoint/2010/main" val="788880601"/>
              </p:ext>
            </p:extLst>
          </p:nvPr>
        </p:nvGraphicFramePr>
        <p:xfrm>
          <a:off x="6362700" y="1996440"/>
          <a:ext cx="2019300" cy="2194560"/>
        </p:xfrm>
        <a:graphic>
          <a:graphicData uri="http://schemas.openxmlformats.org/drawingml/2006/table">
            <a:tbl>
              <a:tblPr/>
              <a:tblGrid>
                <a:gridCol w="2019300"/>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1" i="0" u="none" strike="noStrike" cap="none" normalizeH="0" baseline="0" dirty="0" smtClean="0">
                        <a:ln>
                          <a:noFill/>
                        </a:ln>
                        <a:solidFill>
                          <a:srgbClr val="003399"/>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00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7275"/>
                                        </p:tgtEl>
                                        <p:attrNameLst>
                                          <p:attrName/>
                                        </p:attrNameLst>
                                      </p:cBhvr>
                                      <p:to>
                                        <p:strVal val="visible"/>
                                      </p:to>
                                    </p:set>
                                    <p:animEffect transition="in" filter="blinds(horizontal)">
                                      <p:cBhvr>
                                        <p:cTn id="7" dur="500"/>
                                        <p:tgtEl>
                                          <p:spTgt spid="437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7291"/>
                                        </p:tgtEl>
                                        <p:attrNameLst>
                                          <p:attrName/>
                                        </p:attrNameLst>
                                      </p:cBhvr>
                                      <p:to>
                                        <p:strVal val="visible"/>
                                      </p:to>
                                    </p:set>
                                    <p:animEffect transition="in" filter="blinds(horizontal)">
                                      <p:cBhvr>
                                        <p:cTn id="12" dur="500"/>
                                        <p:tgtEl>
                                          <p:spTgt spid="437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478658">
                                            <p:txEl>
                                              <p:pRg st="10" end="10"/>
                                            </p:txEl>
                                          </p:spTgt>
                                        </p:tgtEl>
                                        <p:attrNameLst>
                                          <p:attrName/>
                                        </p:attrNameLst>
                                      </p:cBhvr>
                                      <p:to>
                                        <p:strVal val="visible"/>
                                      </p:to>
                                    </p:set>
                                    <p:anim calcmode="lin" valueType="num">
                                      <p:cBhvr additive="base">
                                        <p:cTn id="17" dur="500" fill="hold"/>
                                        <p:tgtEl>
                                          <p:spTgt spid="1478658">
                                            <p:txEl>
                                              <p:pRg st="10" end="10"/>
                                            </p:txEl>
                                          </p:spTgt>
                                        </p:tgtEl>
                                        <p:attrNameLst>
                                          <p:attrName/>
                                        </p:attrNameLst>
                                      </p:cBhvr>
                                      <p:tavLst>
                                        <p:tav tm="0">
                                          <p:val>
                                            <p:strVal val="#ppt_x"/>
                                          </p:val>
                                        </p:tav>
                                        <p:tav tm="100000">
                                          <p:val>
                                            <p:strVal val="#ppt_x"/>
                                          </p:val>
                                        </p:tav>
                                      </p:tavLst>
                                    </p:anim>
                                    <p:anim calcmode="lin" valueType="num">
                                      <p:cBhvr additive="base">
                                        <p:cTn id="18" dur="500" fill="hold"/>
                                        <p:tgtEl>
                                          <p:spTgt spid="1478658">
                                            <p:txEl>
                                              <p:pRg st="10" end="10"/>
                                            </p:txEl>
                                          </p:spTgt>
                                        </p:tgtEl>
                                        <p:attrNameLst>
                                          <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78658">
                                            <p:txEl>
                                              <p:pRg st="12" end="12"/>
                                            </p:txEl>
                                          </p:spTgt>
                                        </p:tgtEl>
                                        <p:attrNameLst>
                                          <p:attrName/>
                                        </p:attrNameLst>
                                      </p:cBhvr>
                                      <p:to>
                                        <p:strVal val="visible"/>
                                      </p:to>
                                    </p:set>
                                    <p:anim calcmode="lin" valueType="num">
                                      <p:cBhvr additive="base">
                                        <p:cTn id="21" dur="500" fill="hold"/>
                                        <p:tgtEl>
                                          <p:spTgt spid="1478658">
                                            <p:txEl>
                                              <p:pRg st="12" end="12"/>
                                            </p:txEl>
                                          </p:spTgt>
                                        </p:tgtEl>
                                        <p:attrNameLst>
                                          <p:attrName/>
                                        </p:attrNameLst>
                                      </p:cBhvr>
                                      <p:tavLst>
                                        <p:tav tm="0">
                                          <p:val>
                                            <p:strVal val="#ppt_x"/>
                                          </p:val>
                                        </p:tav>
                                        <p:tav tm="100000">
                                          <p:val>
                                            <p:strVal val="#ppt_x"/>
                                          </p:val>
                                        </p:tav>
                                      </p:tavLst>
                                    </p:anim>
                                    <p:anim calcmode="lin" valueType="num">
                                      <p:cBhvr additive="base">
                                        <p:cTn id="22" dur="500" fill="hold"/>
                                        <p:tgtEl>
                                          <p:spTgt spid="1478658">
                                            <p:txEl>
                                              <p:pRg st="12" end="12"/>
                                            </p:txEl>
                                          </p:spTgt>
                                        </p:tgtEl>
                                        <p:attrNameLst>
                                          <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78658">
                                            <p:txEl>
                                              <p:pRg st="13" end="13"/>
                                            </p:txEl>
                                          </p:spTgt>
                                        </p:tgtEl>
                                        <p:attrNameLst>
                                          <p:attrName/>
                                        </p:attrNameLst>
                                      </p:cBhvr>
                                      <p:to>
                                        <p:strVal val="visible"/>
                                      </p:to>
                                    </p:set>
                                    <p:anim calcmode="lin" valueType="num">
                                      <p:cBhvr additive="base">
                                        <p:cTn id="25" dur="500" fill="hold"/>
                                        <p:tgtEl>
                                          <p:spTgt spid="1478658">
                                            <p:txEl>
                                              <p:pRg st="13" end="13"/>
                                            </p:txEl>
                                          </p:spTgt>
                                        </p:tgtEl>
                                        <p:attrNameLst>
                                          <p:attrName/>
                                        </p:attrNameLst>
                                      </p:cBhvr>
                                      <p:tavLst>
                                        <p:tav tm="0">
                                          <p:val>
                                            <p:strVal val="#ppt_x"/>
                                          </p:val>
                                        </p:tav>
                                        <p:tav tm="100000">
                                          <p:val>
                                            <p:strVal val="#ppt_x"/>
                                          </p:val>
                                        </p:tav>
                                      </p:tavLst>
                                    </p:anim>
                                    <p:anim calcmode="lin" valueType="num">
                                      <p:cBhvr additive="base">
                                        <p:cTn id="26" dur="500" fill="hold"/>
                                        <p:tgtEl>
                                          <p:spTgt spid="1478658">
                                            <p:txEl>
                                              <p:pRg st="13" end="13"/>
                                            </p:txEl>
                                          </p:spTgt>
                                        </p:tgtEl>
                                        <p:attrNameLst>
                                          <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78658">
                                            <p:txEl>
                                              <p:pRg st="14" end="14"/>
                                            </p:txEl>
                                          </p:spTgt>
                                        </p:tgtEl>
                                        <p:attrNameLst>
                                          <p:attrName/>
                                        </p:attrNameLst>
                                      </p:cBhvr>
                                      <p:to>
                                        <p:strVal val="visible"/>
                                      </p:to>
                                    </p:set>
                                    <p:anim calcmode="lin" valueType="num">
                                      <p:cBhvr additive="base">
                                        <p:cTn id="29" dur="500" fill="hold"/>
                                        <p:tgtEl>
                                          <p:spTgt spid="1478658">
                                            <p:txEl>
                                              <p:pRg st="14" end="14"/>
                                            </p:txEl>
                                          </p:spTgt>
                                        </p:tgtEl>
                                        <p:attrNameLst>
                                          <p:attrName/>
                                        </p:attrNameLst>
                                      </p:cBhvr>
                                      <p:tavLst>
                                        <p:tav tm="0">
                                          <p:val>
                                            <p:strVal val="#ppt_x"/>
                                          </p:val>
                                        </p:tav>
                                        <p:tav tm="100000">
                                          <p:val>
                                            <p:strVal val="#ppt_x"/>
                                          </p:val>
                                        </p:tav>
                                      </p:tavLst>
                                    </p:anim>
                                    <p:anim calcmode="lin" valueType="num">
                                      <p:cBhvr additive="base">
                                        <p:cTn id="30" dur="500" fill="hold"/>
                                        <p:tgtEl>
                                          <p:spTgt spid="1478658">
                                            <p:txEl>
                                              <p:pRg st="14" end="14"/>
                                            </p:txEl>
                                          </p:spTgt>
                                        </p:tgtEl>
                                        <p:attrNameLst>
                                          <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6" name="Rectangle 4"/>
          <p:cNvSpPr>
            <a:spLocks noGrp="1" noChangeArrowheads="1"/>
          </p:cNvSpPr>
          <p:nvPr>
            <p:ph type="title"/>
          </p:nvPr>
        </p:nvSpPr>
        <p:spPr/>
        <p:txBody>
          <a:bodyPr/>
          <a:lstStyle/>
          <a:p>
            <a:r>
              <a:rPr lang="en-US" altLang="es-CO" sz="4000" dirty="0">
                <a:latin typeface="Courier New" panose="02070309020205020404" pitchFamily="49" charset="0"/>
              </a:rPr>
              <a:t>for</a:t>
            </a:r>
            <a:r>
              <a:rPr lang="en-US" altLang="es-CO" sz="4000" dirty="0"/>
              <a:t> </a:t>
            </a:r>
            <a:r>
              <a:rPr lang="en-US" altLang="es-CO" sz="4000" dirty="0" err="1"/>
              <a:t>Anidado</a:t>
            </a:r>
            <a:r>
              <a:rPr lang="en-US" altLang="es-CO" sz="4000" dirty="0"/>
              <a:t> </a:t>
            </a:r>
            <a:r>
              <a:rPr lang="en-US" altLang="es-CO" sz="4000" dirty="0" err="1" smtClean="0"/>
              <a:t>solución</a:t>
            </a:r>
            <a:endParaRPr lang="en-US" altLang="es-CO" sz="4000" dirty="0"/>
          </a:p>
        </p:txBody>
      </p:sp>
      <p:sp>
        <p:nvSpPr>
          <p:cNvPr id="438277" name="Rectangle 5"/>
          <p:cNvSpPr>
            <a:spLocks noGrp="1" noChangeArrowheads="1"/>
          </p:cNvSpPr>
          <p:nvPr>
            <p:ph type="body" idx="1"/>
          </p:nvPr>
        </p:nvSpPr>
        <p:spPr/>
        <p:txBody>
          <a:bodyPr/>
          <a:lstStyle/>
          <a:p>
            <a:r>
              <a:rPr lang="en-US" altLang="es-CO" dirty="0" err="1"/>
              <a:t>Respuesta</a:t>
            </a:r>
            <a:r>
              <a:rPr lang="en-US" altLang="es-CO" dirty="0"/>
              <a:t>:</a:t>
            </a:r>
          </a:p>
          <a:p>
            <a:pPr lvl="1">
              <a:lnSpc>
                <a:spcPct val="80000"/>
              </a:lnSpc>
              <a:buFont typeface="Wingdings" panose="05000000000000000000" pitchFamily="2" charset="2"/>
              <a:buNone/>
            </a:pPr>
            <a:r>
              <a:rPr lang="en-US" altLang="es-CO" dirty="0">
                <a:latin typeface="Courier New" panose="02070309020205020404" pitchFamily="49" charset="0"/>
              </a:rPr>
              <a:t>for (</a:t>
            </a:r>
            <a:r>
              <a:rPr lang="en-US" altLang="es-CO" dirty="0" err="1">
                <a:latin typeface="Courier New" panose="02070309020205020404" pitchFamily="49" charset="0"/>
              </a:rPr>
              <a:t>int</a:t>
            </a:r>
            <a:r>
              <a:rPr lang="en-US" altLang="es-CO" dirty="0">
                <a:latin typeface="Courier New" panose="02070309020205020404" pitchFamily="49" charset="0"/>
              </a:rPr>
              <a:t> line = 1; </a:t>
            </a:r>
            <a:r>
              <a:rPr lang="en-US" altLang="es-CO" dirty="0" smtClean="0">
                <a:latin typeface="Courier New" panose="02070309020205020404" pitchFamily="49" charset="0"/>
              </a:rPr>
              <a:t>line &lt;= </a:t>
            </a:r>
            <a:r>
              <a:rPr lang="en-US" altLang="es-CO" dirty="0">
                <a:latin typeface="Courier New" panose="02070309020205020404" pitchFamily="49" charset="0"/>
              </a:rPr>
              <a:t>5; </a:t>
            </a:r>
            <a:r>
              <a:rPr lang="en-US" altLang="es-CO" dirty="0" smtClean="0">
                <a:latin typeface="Courier New" panose="02070309020205020404" pitchFamily="49" charset="0"/>
              </a:rPr>
              <a:t>line++) </a:t>
            </a:r>
            <a:r>
              <a:rPr lang="en-US" altLang="es-CO" dirty="0">
                <a:latin typeface="Courier New" panose="02070309020205020404" pitchFamily="49" charset="0"/>
              </a:rPr>
              <a:t>{</a:t>
            </a:r>
          </a:p>
          <a:p>
            <a:pPr lvl="1">
              <a:lnSpc>
                <a:spcPct val="80000"/>
              </a:lnSpc>
              <a:buFont typeface="Wingdings" panose="05000000000000000000" pitchFamily="2" charset="2"/>
              <a:buNone/>
            </a:pPr>
            <a:r>
              <a:rPr lang="en-US" altLang="es-CO" dirty="0">
                <a:latin typeface="Courier New" panose="02070309020205020404" pitchFamily="49" charset="0"/>
              </a:rPr>
              <a:t>    for (</a:t>
            </a:r>
            <a:r>
              <a:rPr lang="en-US" altLang="es-CO" dirty="0" err="1">
                <a:latin typeface="Courier New" panose="02070309020205020404" pitchFamily="49" charset="0"/>
              </a:rPr>
              <a:t>int</a:t>
            </a:r>
            <a:r>
              <a:rPr lang="en-US" altLang="es-CO" dirty="0">
                <a:latin typeface="Courier New" panose="02070309020205020404" pitchFamily="49" charset="0"/>
              </a:rPr>
              <a:t> j = 1; j &lt;= </a:t>
            </a:r>
            <a:r>
              <a:rPr lang="en-US" altLang="es-CO" b="1" dirty="0">
                <a:latin typeface="Courier New" panose="02070309020205020404" pitchFamily="49" charset="0"/>
              </a:rPr>
              <a:t>(-1 * </a:t>
            </a:r>
            <a:r>
              <a:rPr lang="en-US" altLang="es-CO" b="1" dirty="0" smtClean="0">
                <a:latin typeface="Courier New" panose="02070309020205020404" pitchFamily="49" charset="0"/>
              </a:rPr>
              <a:t>line </a:t>
            </a:r>
            <a:r>
              <a:rPr lang="en-US" altLang="es-CO" b="1" dirty="0">
                <a:latin typeface="Courier New" panose="02070309020205020404" pitchFamily="49" charset="0"/>
              </a:rPr>
              <a:t>+ 5)</a:t>
            </a:r>
            <a:r>
              <a:rPr lang="en-US" altLang="es-CO" dirty="0">
                <a:latin typeface="Courier New" panose="02070309020205020404" pitchFamily="49" charset="0"/>
              </a:rPr>
              <a:t>; j ++) {</a:t>
            </a:r>
          </a:p>
          <a:p>
            <a:pPr lvl="1">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a:t>
            </a:r>
            <a:r>
              <a:rPr lang="en-US" altLang="es-CO" dirty="0" smtClean="0">
                <a:latin typeface="Courier New" panose="02070309020205020404" pitchFamily="49" charset="0"/>
              </a:rPr>
              <a:t>(".");</a:t>
            </a:r>
            <a:endParaRPr lang="en-US" altLang="es-CO" dirty="0">
              <a:latin typeface="Courier New" panose="02070309020205020404" pitchFamily="49" charset="0"/>
            </a:endParaRPr>
          </a:p>
          <a:p>
            <a:pPr lvl="1">
              <a:lnSpc>
                <a:spcPct val="80000"/>
              </a:lnSpc>
              <a:buFont typeface="Wingdings" panose="05000000000000000000" pitchFamily="2" charset="2"/>
              <a:buNone/>
            </a:pPr>
            <a:r>
              <a:rPr lang="en-US" altLang="es-CO" dirty="0">
                <a:latin typeface="Courier New" panose="02070309020205020404" pitchFamily="49" charset="0"/>
              </a:rPr>
              <a:t>    }</a:t>
            </a:r>
          </a:p>
          <a:p>
            <a:pPr lvl="1">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System.out.println</a:t>
            </a:r>
            <a:r>
              <a:rPr lang="en-US" altLang="es-CO" dirty="0" smtClean="0">
                <a:latin typeface="Courier New" panose="02070309020205020404" pitchFamily="49" charset="0"/>
              </a:rPr>
              <a:t>(</a:t>
            </a:r>
            <a:r>
              <a:rPr lang="en-US" altLang="es-CO" b="1" dirty="0" smtClean="0">
                <a:latin typeface="Courier New" panose="02070309020205020404" pitchFamily="49" charset="0"/>
              </a:rPr>
              <a:t>line</a:t>
            </a:r>
            <a:r>
              <a:rPr lang="en-US" altLang="es-CO" dirty="0" smtClean="0">
                <a:latin typeface="Courier New" panose="02070309020205020404" pitchFamily="49" charset="0"/>
              </a:rPr>
              <a:t>);</a:t>
            </a:r>
            <a:endParaRPr lang="en-US" altLang="es-CO" dirty="0">
              <a:latin typeface="Courier New" panose="02070309020205020404" pitchFamily="49" charset="0"/>
            </a:endParaRPr>
          </a:p>
          <a:p>
            <a:pPr lvl="1">
              <a:lnSpc>
                <a:spcPct val="80000"/>
              </a:lnSpc>
              <a:buFont typeface="Wingdings" panose="05000000000000000000" pitchFamily="2" charset="2"/>
              <a:buNone/>
            </a:pPr>
            <a:r>
              <a:rPr lang="en-US" altLang="es-CO" dirty="0">
                <a:latin typeface="Courier New" panose="02070309020205020404" pitchFamily="49" charset="0"/>
              </a:rPr>
              <a:t>}</a:t>
            </a:r>
          </a:p>
          <a:p>
            <a:pPr lvl="1">
              <a:lnSpc>
                <a:spcPct val="80000"/>
              </a:lnSpc>
              <a:buFont typeface="Wingdings" panose="05000000000000000000" pitchFamily="2" charset="2"/>
              <a:buNone/>
            </a:pPr>
            <a:endParaRPr lang="en-US" altLang="es-CO" dirty="0">
              <a:latin typeface="Courier New" panose="02070309020205020404" pitchFamily="49" charset="0"/>
            </a:endParaRPr>
          </a:p>
          <a:p>
            <a:r>
              <a:rPr lang="en-US" altLang="es-CO" dirty="0" err="1"/>
              <a:t>Salida</a:t>
            </a:r>
            <a:r>
              <a:rPr lang="en-US" altLang="es-CO" dirty="0"/>
              <a:t>:</a:t>
            </a:r>
            <a:endParaRPr lang="en-US" altLang="es-CO" sz="900" dirty="0">
              <a:latin typeface="Courier New" panose="02070309020205020404" pitchFamily="49" charset="0"/>
            </a:endParaRPr>
          </a:p>
          <a:p>
            <a:pPr lvl="1">
              <a:lnSpc>
                <a:spcPct val="80000"/>
              </a:lnSpc>
              <a:buFont typeface="Wingdings" panose="05000000000000000000" pitchFamily="2" charset="2"/>
              <a:buNone/>
            </a:pPr>
            <a:r>
              <a:rPr lang="en-US" altLang="es-CO" dirty="0">
                <a:latin typeface="Courier New" panose="02070309020205020404" pitchFamily="49" charset="0"/>
              </a:rPr>
              <a:t>1 ....</a:t>
            </a:r>
          </a:p>
          <a:p>
            <a:pPr lvl="1">
              <a:lnSpc>
                <a:spcPct val="80000"/>
              </a:lnSpc>
              <a:buFont typeface="Wingdings" panose="05000000000000000000" pitchFamily="2" charset="2"/>
              <a:buNone/>
            </a:pPr>
            <a:r>
              <a:rPr lang="en-US" altLang="es-CO" dirty="0">
                <a:latin typeface="Courier New" panose="02070309020205020404" pitchFamily="49" charset="0"/>
              </a:rPr>
              <a:t>... 2</a:t>
            </a:r>
          </a:p>
          <a:p>
            <a:pPr lvl="1">
              <a:lnSpc>
                <a:spcPct val="80000"/>
              </a:lnSpc>
              <a:buFont typeface="Wingdings" panose="05000000000000000000" pitchFamily="2" charset="2"/>
              <a:buNone/>
            </a:pPr>
            <a:r>
              <a:rPr lang="en-US" altLang="es-CO" dirty="0">
                <a:latin typeface="Courier New" panose="02070309020205020404" pitchFamily="49" charset="0"/>
              </a:rPr>
              <a:t>..3</a:t>
            </a:r>
          </a:p>
          <a:p>
            <a:pPr lvl="1">
              <a:lnSpc>
                <a:spcPct val="80000"/>
              </a:lnSpc>
              <a:buFont typeface="Wingdings" panose="05000000000000000000" pitchFamily="2" charset="2"/>
              <a:buNone/>
            </a:pPr>
            <a:r>
              <a:rPr lang="en-US" altLang="es-CO" dirty="0">
                <a:latin typeface="Courier New" panose="02070309020205020404" pitchFamily="49" charset="0"/>
              </a:rPr>
              <a:t>.4</a:t>
            </a:r>
          </a:p>
          <a:p>
            <a:pPr lvl="1">
              <a:lnSpc>
                <a:spcPct val="80000"/>
              </a:lnSpc>
              <a:buFont typeface="Wingdings" panose="05000000000000000000" pitchFamily="2" charset="2"/>
              <a:buNone/>
            </a:pPr>
            <a:r>
              <a:rPr lang="en-US" altLang="es-CO" dirty="0">
                <a:latin typeface="Courier New" panose="02070309020205020404" pitchFamily="49" charset="0"/>
              </a:rPr>
              <a:t>5</a:t>
            </a:r>
            <a:endParaRPr lang="en-US" altLang="es-CO"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idx="4294967295"/>
          </p:nvPr>
        </p:nvSpPr>
        <p:spPr/>
        <p:txBody>
          <a:bodyPr lIns="0" rIns="0" bIns="0" anchor="b"/>
          <a:lstStyle/>
          <a:p>
            <a:r>
              <a:rPr lang="en-US" altLang="es-CO" sz="4000" dirty="0">
                <a:latin typeface="Courier New" panose="02070309020205020404" pitchFamily="49" charset="0"/>
              </a:rPr>
              <a:t>for</a:t>
            </a:r>
            <a:r>
              <a:rPr lang="en-US" altLang="es-CO" sz="4000" dirty="0"/>
              <a:t> </a:t>
            </a:r>
            <a:r>
              <a:rPr lang="en-US" altLang="es-CO" sz="4000" dirty="0" err="1"/>
              <a:t>Anidado</a:t>
            </a:r>
            <a:r>
              <a:rPr lang="en-US" altLang="es-CO" sz="4000" dirty="0"/>
              <a:t> </a:t>
            </a:r>
            <a:r>
              <a:rPr lang="en-US" altLang="es-CO" sz="4000" dirty="0" err="1"/>
              <a:t>ejercicio</a:t>
            </a:r>
            <a:r>
              <a:rPr lang="en-US" altLang="es-CO" sz="4000" dirty="0"/>
              <a:t> de </a:t>
            </a:r>
            <a:r>
              <a:rPr lang="en-US" altLang="es-CO" sz="4000" dirty="0" err="1"/>
              <a:t>ciclos</a:t>
            </a:r>
            <a:endParaRPr lang="en-US" altLang="es-CO" sz="4000" dirty="0"/>
          </a:p>
        </p:txBody>
      </p:sp>
      <p:sp>
        <p:nvSpPr>
          <p:cNvPr id="1479683" name="Rectangle 3"/>
          <p:cNvSpPr>
            <a:spLocks noGrp="1" noChangeArrowheads="1"/>
          </p:cNvSpPr>
          <p:nvPr>
            <p:ph idx="4294967295"/>
          </p:nvPr>
        </p:nvSpPr>
        <p:spPr/>
        <p:txBody>
          <a:bodyPr/>
          <a:lstStyle/>
          <a:p>
            <a:pPr marL="273050" indent="-273050"/>
            <a:r>
              <a:rPr lang="en-US" altLang="es-CO" dirty="0"/>
              <a:t>¿</a:t>
            </a:r>
            <a:r>
              <a:rPr lang="en-US" altLang="es-CO" dirty="0" err="1"/>
              <a:t>Cuál</a:t>
            </a:r>
            <a:r>
              <a:rPr lang="en-US" altLang="es-CO" dirty="0"/>
              <a:t> </a:t>
            </a:r>
            <a:r>
              <a:rPr lang="en-US" altLang="es-CO" dirty="0" err="1"/>
              <a:t>es</a:t>
            </a:r>
            <a:r>
              <a:rPr lang="en-US" altLang="es-CO" dirty="0"/>
              <a:t> la </a:t>
            </a:r>
            <a:r>
              <a:rPr lang="en-US" altLang="es-CO" dirty="0" err="1"/>
              <a:t>salida</a:t>
            </a:r>
            <a:r>
              <a:rPr lang="en-US" altLang="es-CO" dirty="0"/>
              <a:t> </a:t>
            </a:r>
            <a:r>
              <a:rPr lang="en-US" altLang="es-CO" dirty="0" smtClean="0"/>
              <a:t>del </a:t>
            </a:r>
            <a:r>
              <a:rPr lang="en-US" altLang="es-CO" dirty="0" err="1" smtClean="0"/>
              <a:t>siguiente</a:t>
            </a:r>
            <a:r>
              <a:rPr lang="en-US" altLang="es-CO" dirty="0" smtClean="0"/>
              <a:t> </a:t>
            </a:r>
            <a:r>
              <a:rPr lang="en-US" altLang="es-CO" dirty="0" smtClean="0">
                <a:latin typeface="Courier New" panose="02070309020205020404" pitchFamily="49" charset="0"/>
              </a:rPr>
              <a:t>for</a:t>
            </a:r>
            <a:r>
              <a:rPr lang="en-US" altLang="es-CO" dirty="0" smtClean="0"/>
              <a:t>?</a:t>
            </a:r>
            <a:endParaRPr lang="en-US" altLang="es-CO" sz="900" dirty="0"/>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for (</a:t>
            </a:r>
            <a:r>
              <a:rPr lang="en-US" altLang="es-CO" dirty="0" err="1">
                <a:latin typeface="Courier New" panose="02070309020205020404" pitchFamily="49" charset="0"/>
              </a:rPr>
              <a:t>int</a:t>
            </a:r>
            <a:r>
              <a:rPr lang="en-US" altLang="es-CO" dirty="0">
                <a:latin typeface="Courier New" panose="02070309020205020404" pitchFamily="49" charset="0"/>
              </a:rPr>
              <a:t> line = 1; line &lt;= 5; line++)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for (</a:t>
            </a:r>
            <a:r>
              <a:rPr lang="en-US" altLang="es-CO" dirty="0" err="1">
                <a:latin typeface="Courier New" panose="02070309020205020404" pitchFamily="49" charset="0"/>
              </a:rPr>
              <a:t>int</a:t>
            </a:r>
            <a:r>
              <a:rPr lang="en-US" altLang="es-CO" dirty="0">
                <a:latin typeface="Courier New" panose="02070309020205020404" pitchFamily="49" charset="0"/>
              </a:rPr>
              <a:t> j = 1; j &lt;= (-1 * line + 5); j++)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a:latin typeface="Courier New" panose="02070309020205020404" pitchFamily="49" charset="0"/>
              </a:rPr>
              <a:t>System.out.print</a:t>
            </a:r>
            <a:r>
              <a:rPr lang="en-US" altLang="es-CO" dirty="0">
                <a:latin typeface="Courier New" panose="02070309020205020404" pitchFamily="49" charset="0"/>
              </a:rPr>
              <a:t>(".");</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b="1" dirty="0">
                <a:latin typeface="Courier New" panose="02070309020205020404" pitchFamily="49" charset="0"/>
              </a:rPr>
              <a:t>    for (</a:t>
            </a:r>
            <a:r>
              <a:rPr lang="en-US" altLang="es-CO" b="1" dirty="0" err="1">
                <a:latin typeface="Courier New" panose="02070309020205020404" pitchFamily="49" charset="0"/>
              </a:rPr>
              <a:t>int</a:t>
            </a:r>
            <a:r>
              <a:rPr lang="en-US" altLang="es-CO" b="1" dirty="0">
                <a:latin typeface="Courier New" panose="02070309020205020404" pitchFamily="49" charset="0"/>
              </a:rPr>
              <a:t> k = 1; k &lt;= line; k++) {</a:t>
            </a:r>
          </a:p>
          <a:p>
            <a:pPr marL="639763" lvl="1" indent="-246063">
              <a:lnSpc>
                <a:spcPct val="80000"/>
              </a:lnSpc>
              <a:buFont typeface="Wingdings" panose="05000000000000000000" pitchFamily="2" charset="2"/>
              <a:buNone/>
            </a:pPr>
            <a:r>
              <a:rPr lang="en-US" altLang="es-CO" b="1" dirty="0">
                <a:latin typeface="Courier New" panose="02070309020205020404" pitchFamily="49" charset="0"/>
              </a:rPr>
              <a:t>        </a:t>
            </a:r>
            <a:r>
              <a:rPr lang="en-US" altLang="es-CO" b="1" dirty="0" err="1">
                <a:latin typeface="Courier New" panose="02070309020205020404" pitchFamily="49" charset="0"/>
              </a:rPr>
              <a:t>System.out.print</a:t>
            </a:r>
            <a:r>
              <a:rPr lang="en-US" altLang="es-CO" b="1" dirty="0">
                <a:latin typeface="Courier New" panose="02070309020205020404" pitchFamily="49" charset="0"/>
              </a:rPr>
              <a:t>(line);</a:t>
            </a:r>
          </a:p>
          <a:p>
            <a:pPr marL="639763" lvl="1" indent="-246063">
              <a:lnSpc>
                <a:spcPct val="80000"/>
              </a:lnSpc>
              <a:buFont typeface="Wingdings" panose="05000000000000000000" pitchFamily="2" charset="2"/>
              <a:buNone/>
            </a:pPr>
            <a:r>
              <a:rPr lang="en-US" altLang="es-CO" b="1"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a:latin typeface="Courier New" panose="02070309020205020404" pitchFamily="49" charset="0"/>
              </a:rPr>
              <a:t>System.out.println</a:t>
            </a:r>
            <a:r>
              <a:rPr lang="en-US" altLang="es-CO" dirty="0">
                <a:latin typeface="Courier New" panose="02070309020205020404" pitchFamily="49" charset="0"/>
              </a:rPr>
              <a:t>();</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a:t>
            </a:r>
            <a:endParaRPr lang="en-US" altLang="es-CO" dirty="0"/>
          </a:p>
          <a:p>
            <a:pPr marL="273050" indent="-273050"/>
            <a:r>
              <a:rPr lang="en-US" altLang="es-CO" dirty="0" err="1" smtClean="0"/>
              <a:t>Respuesta</a:t>
            </a:r>
            <a:r>
              <a:rPr lang="en-US" altLang="es-CO" dirty="0"/>
              <a:t>:</a:t>
            </a:r>
          </a:p>
          <a:p>
            <a:pPr marL="639763" lvl="1" indent="-246063">
              <a:lnSpc>
                <a:spcPct val="70000"/>
              </a:lnSpc>
              <a:buFont typeface="Wingdings" panose="05000000000000000000" pitchFamily="2" charset="2"/>
              <a:buNone/>
            </a:pPr>
            <a:r>
              <a:rPr lang="en-US" altLang="es-CO" dirty="0">
                <a:latin typeface="Courier New" panose="02070309020205020404" pitchFamily="49" charset="0"/>
              </a:rPr>
              <a:t>1 ....</a:t>
            </a:r>
          </a:p>
          <a:p>
            <a:pPr marL="639763" lvl="1" indent="-246063">
              <a:lnSpc>
                <a:spcPct val="70000"/>
              </a:lnSpc>
              <a:buFont typeface="Wingdings" panose="05000000000000000000" pitchFamily="2" charset="2"/>
              <a:buNone/>
            </a:pPr>
            <a:r>
              <a:rPr lang="en-US" altLang="es-CO" dirty="0">
                <a:latin typeface="Courier New" panose="02070309020205020404" pitchFamily="49" charset="0"/>
              </a:rPr>
              <a:t>... 22</a:t>
            </a:r>
          </a:p>
          <a:p>
            <a:pPr marL="639763" lvl="1" indent="-246063">
              <a:lnSpc>
                <a:spcPct val="70000"/>
              </a:lnSpc>
              <a:buFont typeface="Wingdings" panose="05000000000000000000" pitchFamily="2" charset="2"/>
              <a:buNone/>
            </a:pPr>
            <a:r>
              <a:rPr lang="en-US" altLang="es-CO" dirty="0">
                <a:latin typeface="Courier New" panose="02070309020205020404" pitchFamily="49" charset="0"/>
              </a:rPr>
              <a:t>..333</a:t>
            </a:r>
          </a:p>
          <a:p>
            <a:pPr marL="639763" lvl="1" indent="-246063">
              <a:lnSpc>
                <a:spcPct val="70000"/>
              </a:lnSpc>
              <a:buFont typeface="Wingdings" panose="05000000000000000000" pitchFamily="2" charset="2"/>
              <a:buNone/>
            </a:pPr>
            <a:r>
              <a:rPr lang="en-US" altLang="es-CO" dirty="0">
                <a:latin typeface="Courier New" panose="02070309020205020404" pitchFamily="49" charset="0"/>
              </a:rPr>
              <a:t>0.4444</a:t>
            </a:r>
          </a:p>
          <a:p>
            <a:pPr marL="639763" lvl="1" indent="-246063">
              <a:lnSpc>
                <a:spcPct val="70000"/>
              </a:lnSpc>
              <a:buFont typeface="Wingdings" panose="05000000000000000000" pitchFamily="2" charset="2"/>
              <a:buNone/>
            </a:pPr>
            <a:r>
              <a:rPr lang="en-US" altLang="es-CO" dirty="0">
                <a:latin typeface="Courier New" panose="02070309020205020404" pitchFamily="49" charset="0"/>
              </a:rPr>
              <a:t>55555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479683">
                                            <p:txEl>
                                              <p:pRg st="1" end="1"/>
                                            </p:txEl>
                                          </p:spTgt>
                                        </p:tgtEl>
                                        <p:attrNameLst>
                                          <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9683">
                                            <p:txEl>
                                              <p:pRg st="2" end="2"/>
                                            </p:txEl>
                                          </p:spTgt>
                                        </p:tgtEl>
                                        <p:attrNameLst>
                                          <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79683">
                                            <p:txEl>
                                              <p:pRg st="3" end="3"/>
                                            </p:txEl>
                                          </p:spTgt>
                                        </p:tgtEl>
                                        <p:attrNameLst>
                                          <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79683">
                                            <p:txEl>
                                              <p:pRg st="4" end="4"/>
                                            </p:txEl>
                                          </p:spTgt>
                                        </p:tgtEl>
                                        <p:attrNameLst>
                                          <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79683">
                                            <p:txEl>
                                              <p:pRg st="5" end="5"/>
                                            </p:txEl>
                                          </p:spTgt>
                                        </p:tgtEl>
                                        <p:attrNameLst>
                                          <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79683">
                                            <p:txEl>
                                              <p:pRg st="6" end="6"/>
                                            </p:txEl>
                                          </p:spTgt>
                                        </p:tgtEl>
                                        <p:attrNameLst>
                                          <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79683">
                                            <p:txEl>
                                              <p:pRg st="7" end="7"/>
                                            </p:txEl>
                                          </p:spTgt>
                                        </p:tgtEl>
                                        <p:attrNameLst>
                                          <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9683">
                                            <p:txEl>
                                              <p:pRg st="8" end="8"/>
                                            </p:txEl>
                                          </p:spTgt>
                                        </p:tgtEl>
                                        <p:attrNameLst>
                                          <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79683">
                                            <p:txEl>
                                              <p:pRg st="9" end="9"/>
                                            </p:txEl>
                                          </p:spTgt>
                                        </p:tgtEl>
                                        <p:attrNameLst>
                                          <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79683">
                                            <p:txEl>
                                              <p:pRg st="10" end="10"/>
                                            </p:txEl>
                                          </p:spTgt>
                                        </p:tgtEl>
                                        <p:attrNameLst>
                                          <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79683">
                                            <p:txEl>
                                              <p:pRg st="11" end="11"/>
                                            </p:txEl>
                                          </p:spTgt>
                                        </p:tgtEl>
                                        <p:attrNameLst>
                                          <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479683">
                                            <p:txEl>
                                              <p:pRg st="12" end="12"/>
                                            </p:txEl>
                                          </p:spTgt>
                                        </p:tgtEl>
                                        <p:attrNameLst>
                                          <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79683">
                                            <p:txEl>
                                              <p:pRg st="13" end="13"/>
                                            </p:txEl>
                                          </p:spTgt>
                                        </p:tgtEl>
                                        <p:attrNameLst>
                                          <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479683">
                                            <p:txEl>
                                              <p:pRg st="14" end="14"/>
                                            </p:txEl>
                                          </p:spTgt>
                                        </p:tgtEl>
                                        <p:attrNameLst>
                                          <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479683">
                                            <p:txEl>
                                              <p:pRg st="15" end="15"/>
                                            </p:txEl>
                                          </p:spTgt>
                                        </p:tgtEl>
                                        <p:attrNameLst>
                                          <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22" name="Rectangle 3"/>
          <p:cNvSpPr>
            <a:spLocks noGrp="1" noChangeArrowheads="1"/>
          </p:cNvSpPr>
          <p:nvPr>
            <p:ph type="title" idx="4294967295"/>
          </p:nvPr>
        </p:nvSpPr>
        <p:spPr/>
        <p:txBody>
          <a:bodyPr lIns="0" rIns="0" bIns="0" anchor="b"/>
          <a:lstStyle/>
          <a:p>
            <a:r>
              <a:rPr lang="en-US" altLang="es-CO" sz="4000" dirty="0">
                <a:latin typeface="Courier New" panose="02070309020205020404" pitchFamily="49" charset="0"/>
              </a:rPr>
              <a:t>for</a:t>
            </a:r>
            <a:r>
              <a:rPr lang="en-US" altLang="es-CO" sz="4000" dirty="0"/>
              <a:t> </a:t>
            </a:r>
            <a:r>
              <a:rPr lang="en-US" altLang="es-CO" sz="4000" dirty="0" err="1"/>
              <a:t>Anidado</a:t>
            </a:r>
            <a:r>
              <a:rPr lang="en-US" altLang="es-CO" sz="4000" dirty="0"/>
              <a:t> </a:t>
            </a:r>
            <a:r>
              <a:rPr lang="en-US" altLang="es-CO" sz="4000" dirty="0" err="1"/>
              <a:t>ejercicio</a:t>
            </a:r>
            <a:r>
              <a:rPr lang="en-US" altLang="es-CO" sz="4000" dirty="0"/>
              <a:t> de </a:t>
            </a:r>
            <a:r>
              <a:rPr lang="en-US" altLang="es-CO" sz="4000" dirty="0" err="1"/>
              <a:t>ciclos</a:t>
            </a:r>
            <a:endParaRPr lang="en-US" altLang="es-CO" sz="4000" dirty="0"/>
          </a:p>
        </p:txBody>
      </p:sp>
      <p:sp>
        <p:nvSpPr>
          <p:cNvPr id="1520642" name="Rectangle 2"/>
          <p:cNvSpPr>
            <a:spLocks noGrp="1" noChangeArrowheads="1"/>
          </p:cNvSpPr>
          <p:nvPr>
            <p:ph idx="4294967295"/>
          </p:nvPr>
        </p:nvSpPr>
        <p:spPr/>
        <p:txBody>
          <a:bodyPr/>
          <a:lstStyle/>
          <a:p>
            <a:pPr marL="273050" indent="-273050">
              <a:lnSpc>
                <a:spcPct val="90000"/>
              </a:lnSpc>
            </a:pPr>
            <a:r>
              <a:rPr lang="en-US" altLang="es-CO" dirty="0" err="1"/>
              <a:t>Modificar</a:t>
            </a:r>
            <a:r>
              <a:rPr lang="en-US" altLang="es-CO" dirty="0"/>
              <a:t> el </a:t>
            </a:r>
            <a:r>
              <a:rPr lang="en-US" altLang="es-CO" dirty="0" err="1"/>
              <a:t>código</a:t>
            </a:r>
            <a:r>
              <a:rPr lang="en-US" altLang="es-CO" dirty="0"/>
              <a:t> anterior para </a:t>
            </a:r>
            <a:r>
              <a:rPr lang="en-US" altLang="es-CO" dirty="0" err="1"/>
              <a:t>producir</a:t>
            </a:r>
            <a:r>
              <a:rPr lang="en-US" altLang="es-CO" dirty="0"/>
              <a:t> </a:t>
            </a:r>
            <a:r>
              <a:rPr lang="en-US" altLang="es-CO" dirty="0" err="1"/>
              <a:t>este</a:t>
            </a:r>
            <a:r>
              <a:rPr lang="en-US" altLang="es-CO" dirty="0"/>
              <a:t> </a:t>
            </a:r>
            <a:r>
              <a:rPr lang="en-US" altLang="es-CO" dirty="0" err="1"/>
              <a:t>resultado</a:t>
            </a:r>
            <a:r>
              <a:rPr lang="en-US" altLang="es-CO" dirty="0"/>
              <a:t>:</a:t>
            </a:r>
            <a:endParaRPr lang="en-US" altLang="es-CO" sz="900"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1 ....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2.</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..3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0.4 ...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5 ....</a:t>
            </a:r>
          </a:p>
          <a:p>
            <a:pPr marL="639763" lvl="1" indent="-246063">
              <a:lnSpc>
                <a:spcPct val="90000"/>
              </a:lnSpc>
              <a:buFont typeface="Wingdings" panose="05000000000000000000" pitchFamily="2" charset="2"/>
              <a:buNone/>
            </a:pPr>
            <a:endParaRPr lang="en-US" altLang="es-CO" sz="900" dirty="0">
              <a:latin typeface="Courier New" panose="02070309020205020404" pitchFamily="49" charset="0"/>
            </a:endParaRPr>
          </a:p>
          <a:p>
            <a:pPr marL="273050" indent="-273050">
              <a:lnSpc>
                <a:spcPct val="90000"/>
              </a:lnSpc>
            </a:pPr>
            <a:r>
              <a:rPr lang="en-US" altLang="es-CO" dirty="0" err="1"/>
              <a:t>Respuesta</a:t>
            </a:r>
            <a:r>
              <a:rPr lang="en-US" altLang="es-CO" dirty="0"/>
              <a:t>:</a:t>
            </a:r>
          </a:p>
          <a:p>
            <a:pPr marL="639763" lvl="1" indent="-246063">
              <a:lnSpc>
                <a:spcPct val="75000"/>
              </a:lnSpc>
              <a:buFont typeface="Wingdings" panose="05000000000000000000" pitchFamily="2" charset="2"/>
              <a:buNone/>
            </a:pPr>
            <a:r>
              <a:rPr lang="en-US" altLang="es-CO" sz="2000" dirty="0">
                <a:latin typeface="Courier New" panose="02070309020205020404" pitchFamily="49" charset="0"/>
              </a:rPr>
              <a:t>for (</a:t>
            </a:r>
            <a:r>
              <a:rPr lang="en-US" altLang="es-CO" sz="2000" dirty="0" err="1">
                <a:latin typeface="Courier New" panose="02070309020205020404" pitchFamily="49" charset="0"/>
              </a:rPr>
              <a:t>int</a:t>
            </a:r>
            <a:r>
              <a:rPr lang="en-US" altLang="es-CO" sz="2000" dirty="0">
                <a:latin typeface="Courier New" panose="02070309020205020404" pitchFamily="49" charset="0"/>
              </a:rPr>
              <a:t> line = 1; line &lt;= 5; line++) {</a:t>
            </a:r>
          </a:p>
          <a:p>
            <a:pPr marL="639763" lvl="1" indent="-246063">
              <a:lnSpc>
                <a:spcPct val="75000"/>
              </a:lnSpc>
              <a:buFont typeface="Wingdings" panose="05000000000000000000" pitchFamily="2" charset="2"/>
              <a:buNone/>
            </a:pPr>
            <a:r>
              <a:rPr lang="en-US" altLang="es-CO" sz="2000" dirty="0">
                <a:latin typeface="Courier New" panose="02070309020205020404" pitchFamily="49" charset="0"/>
              </a:rPr>
              <a:t>    for (</a:t>
            </a:r>
            <a:r>
              <a:rPr lang="en-US" altLang="es-CO" sz="2000" dirty="0" err="1">
                <a:latin typeface="Courier New" panose="02070309020205020404" pitchFamily="49" charset="0"/>
              </a:rPr>
              <a:t>int</a:t>
            </a:r>
            <a:r>
              <a:rPr lang="en-US" altLang="es-CO" sz="2000" dirty="0">
                <a:latin typeface="Courier New" panose="02070309020205020404" pitchFamily="49" charset="0"/>
              </a:rPr>
              <a:t> j = 1; j &lt;= (-1 * line + 5); j++) {</a:t>
            </a:r>
          </a:p>
          <a:p>
            <a:pPr marL="639763" lvl="1" indent="-246063">
              <a:lnSpc>
                <a:spcPct val="75000"/>
              </a:lnSpc>
              <a:buFont typeface="Wingdings" panose="05000000000000000000" pitchFamily="2" charset="2"/>
              <a:buNone/>
            </a:pPr>
            <a:r>
              <a:rPr lang="en-US" altLang="es-CO" sz="2000" dirty="0">
                <a:latin typeface="Courier New" panose="02070309020205020404" pitchFamily="49" charset="0"/>
              </a:rPr>
              <a:t>        </a:t>
            </a:r>
            <a:r>
              <a:rPr lang="en-US" altLang="es-CO" sz="2000" dirty="0" err="1">
                <a:latin typeface="Courier New" panose="02070309020205020404" pitchFamily="49" charset="0"/>
              </a:rPr>
              <a:t>System.out.print</a:t>
            </a:r>
            <a:r>
              <a:rPr lang="en-US" altLang="es-CO" sz="2000" dirty="0">
                <a:latin typeface="Courier New" panose="02070309020205020404" pitchFamily="49" charset="0"/>
              </a:rPr>
              <a:t>(".");</a:t>
            </a:r>
          </a:p>
          <a:p>
            <a:pPr marL="639763" lvl="1" indent="-246063">
              <a:lnSpc>
                <a:spcPct val="75000"/>
              </a:lnSpc>
              <a:buFont typeface="Wingdings" panose="05000000000000000000" pitchFamily="2" charset="2"/>
              <a:buNone/>
            </a:pPr>
            <a:r>
              <a:rPr lang="en-US" altLang="es-CO" sz="2000" dirty="0">
                <a:latin typeface="Courier New" panose="02070309020205020404" pitchFamily="49" charset="0"/>
              </a:rPr>
              <a:t>    }</a:t>
            </a:r>
          </a:p>
          <a:p>
            <a:pPr marL="639763" lvl="1" indent="-246063">
              <a:lnSpc>
                <a:spcPct val="75000"/>
              </a:lnSpc>
              <a:buFont typeface="Wingdings" panose="05000000000000000000" pitchFamily="2" charset="2"/>
              <a:buNone/>
            </a:pPr>
            <a:r>
              <a:rPr lang="en-US" altLang="es-CO" sz="2000" dirty="0">
                <a:latin typeface="Courier New" panose="02070309020205020404" pitchFamily="49" charset="0"/>
              </a:rPr>
              <a:t>    </a:t>
            </a:r>
            <a:r>
              <a:rPr lang="en-US" altLang="es-CO" sz="2000" dirty="0" err="1">
                <a:latin typeface="Courier New" panose="02070309020205020404" pitchFamily="49" charset="0"/>
              </a:rPr>
              <a:t>System.out.</a:t>
            </a:r>
            <a:r>
              <a:rPr lang="en-US" altLang="es-CO" sz="2000" b="1" dirty="0" err="1">
                <a:latin typeface="Courier New" panose="02070309020205020404" pitchFamily="49" charset="0"/>
              </a:rPr>
              <a:t>print</a:t>
            </a:r>
            <a:r>
              <a:rPr lang="en-US" altLang="es-CO" sz="2000" dirty="0">
                <a:latin typeface="Courier New" panose="02070309020205020404" pitchFamily="49" charset="0"/>
              </a:rPr>
              <a:t>(line);</a:t>
            </a:r>
          </a:p>
          <a:p>
            <a:pPr marL="639763" lvl="1" indent="-246063">
              <a:lnSpc>
                <a:spcPct val="75000"/>
              </a:lnSpc>
              <a:buFont typeface="Wingdings" panose="05000000000000000000" pitchFamily="2" charset="2"/>
              <a:buNone/>
            </a:pPr>
            <a:r>
              <a:rPr lang="en-US" altLang="es-CO" sz="2000" b="1" dirty="0">
                <a:latin typeface="Courier New" panose="02070309020205020404" pitchFamily="49" charset="0"/>
              </a:rPr>
              <a:t>    for (</a:t>
            </a:r>
            <a:r>
              <a:rPr lang="en-US" altLang="es-CO" sz="2000" b="1" dirty="0" err="1">
                <a:latin typeface="Courier New" panose="02070309020205020404" pitchFamily="49" charset="0"/>
              </a:rPr>
              <a:t>int</a:t>
            </a:r>
            <a:r>
              <a:rPr lang="en-US" altLang="es-CO" sz="2000" b="1" dirty="0">
                <a:latin typeface="Courier New" panose="02070309020205020404" pitchFamily="49" charset="0"/>
              </a:rPr>
              <a:t> j = 1; j &lt;= (line - 1); j++) {</a:t>
            </a:r>
          </a:p>
          <a:p>
            <a:pPr marL="639763" lvl="1" indent="-246063">
              <a:lnSpc>
                <a:spcPct val="75000"/>
              </a:lnSpc>
              <a:buFont typeface="Wingdings" panose="05000000000000000000" pitchFamily="2" charset="2"/>
              <a:buNone/>
            </a:pPr>
            <a:r>
              <a:rPr lang="en-US" altLang="es-CO" sz="2000" b="1" dirty="0">
                <a:latin typeface="Courier New" panose="02070309020205020404" pitchFamily="49" charset="0"/>
              </a:rPr>
              <a:t>        </a:t>
            </a:r>
            <a:r>
              <a:rPr lang="en-US" altLang="es-CO" sz="2000" b="1" dirty="0" err="1">
                <a:latin typeface="Courier New" panose="02070309020205020404" pitchFamily="49" charset="0"/>
              </a:rPr>
              <a:t>System.out.print</a:t>
            </a:r>
            <a:r>
              <a:rPr lang="en-US" altLang="es-CO" sz="2000" b="1" dirty="0">
                <a:latin typeface="Courier New" panose="02070309020205020404" pitchFamily="49" charset="0"/>
              </a:rPr>
              <a:t>(".");</a:t>
            </a:r>
          </a:p>
          <a:p>
            <a:pPr marL="639763" lvl="1" indent="-246063">
              <a:lnSpc>
                <a:spcPct val="75000"/>
              </a:lnSpc>
              <a:buFont typeface="Wingdings" panose="05000000000000000000" pitchFamily="2" charset="2"/>
              <a:buNone/>
            </a:pPr>
            <a:r>
              <a:rPr lang="en-US" altLang="es-CO" sz="2000" b="1" dirty="0">
                <a:latin typeface="Courier New" panose="02070309020205020404" pitchFamily="49" charset="0"/>
              </a:rPr>
              <a:t>    }</a:t>
            </a:r>
          </a:p>
          <a:p>
            <a:pPr marL="639763" lvl="1" indent="-246063">
              <a:lnSpc>
                <a:spcPct val="75000"/>
              </a:lnSpc>
              <a:buFont typeface="Wingdings" panose="05000000000000000000" pitchFamily="2" charset="2"/>
              <a:buNone/>
            </a:pPr>
            <a:r>
              <a:rPr lang="en-US" altLang="es-CO" sz="2000" b="1" dirty="0">
                <a:latin typeface="Courier New" panose="02070309020205020404" pitchFamily="49" charset="0"/>
              </a:rPr>
              <a:t>    </a:t>
            </a:r>
            <a:r>
              <a:rPr lang="en-US" altLang="es-CO" sz="2000" b="1" dirty="0" err="1">
                <a:latin typeface="Courier New" panose="02070309020205020404" pitchFamily="49" charset="0"/>
              </a:rPr>
              <a:t>System.out.println</a:t>
            </a:r>
            <a:r>
              <a:rPr lang="en-US" altLang="es-CO" sz="2000" b="1" dirty="0">
                <a:latin typeface="Courier New" panose="02070309020205020404" pitchFamily="49" charset="0"/>
              </a:rPr>
              <a:t>();</a:t>
            </a:r>
          </a:p>
          <a:p>
            <a:pPr marL="639763" lvl="1" indent="-246063">
              <a:lnSpc>
                <a:spcPct val="75000"/>
              </a:lnSpc>
              <a:buFont typeface="Wingdings" panose="05000000000000000000" pitchFamily="2" charset="2"/>
              <a:buNone/>
            </a:pPr>
            <a:r>
              <a:rPr lang="en-US" altLang="es-CO" sz="2000" dirty="0">
                <a:latin typeface="Courier New" panose="02070309020205020404" pitchFamily="49" charset="0"/>
              </a:rPr>
              <a:t>}</a:t>
            </a:r>
            <a:endParaRPr lang="en-US" altLang="es-CO" sz="2000" dirty="0">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0642">
                                            <p:txEl>
                                              <p:pRg st="7" end="7"/>
                                            </p:txEl>
                                          </p:spTgt>
                                        </p:tgtEl>
                                        <p:attrNameLst>
                                          <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2"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idx="4294967295"/>
          </p:nvPr>
        </p:nvSpPr>
        <p:spPr/>
        <p:txBody>
          <a:bodyPr lIns="0" rIns="0" bIns="0" anchor="b"/>
          <a:lstStyle/>
          <a:p>
            <a:r>
              <a:rPr lang="en-US" altLang="es-CO"/>
              <a:t>Dibujar figuras complejas</a:t>
            </a:r>
          </a:p>
        </p:txBody>
      </p:sp>
      <p:sp>
        <p:nvSpPr>
          <p:cNvPr id="444419" name="Rectangle 3"/>
          <p:cNvSpPr>
            <a:spLocks noGrp="1" noChangeArrowheads="1"/>
          </p:cNvSpPr>
          <p:nvPr>
            <p:ph idx="4294967295"/>
          </p:nvPr>
        </p:nvSpPr>
        <p:spPr/>
        <p:txBody>
          <a:bodyPr/>
          <a:lstStyle/>
          <a:p>
            <a:pPr marL="273050" indent="-273050"/>
            <a:r>
              <a:rPr lang="en-US" altLang="es-CO" dirty="0" err="1" smtClean="0"/>
              <a:t>Utilice</a:t>
            </a:r>
            <a:r>
              <a:rPr lang="en-US" altLang="es-CO" dirty="0" smtClean="0"/>
              <a:t> </a:t>
            </a:r>
            <a:r>
              <a:rPr lang="en-US" altLang="es-CO" dirty="0" smtClean="0">
                <a:latin typeface="Courier New" panose="02070309020205020404" pitchFamily="49" charset="0"/>
              </a:rPr>
              <a:t>for</a:t>
            </a:r>
            <a:r>
              <a:rPr lang="en-US" altLang="es-CO" dirty="0" smtClean="0"/>
              <a:t> </a:t>
            </a:r>
            <a:r>
              <a:rPr lang="en-US" altLang="es-CO" dirty="0" err="1" smtClean="0"/>
              <a:t>anidados</a:t>
            </a:r>
            <a:r>
              <a:rPr lang="en-US" altLang="es-CO" dirty="0" smtClean="0"/>
              <a:t> </a:t>
            </a:r>
            <a:r>
              <a:rPr lang="en-US" altLang="es-CO" dirty="0"/>
              <a:t>para </a:t>
            </a:r>
            <a:r>
              <a:rPr lang="en-US" altLang="es-CO" dirty="0" err="1"/>
              <a:t>producir</a:t>
            </a:r>
            <a:r>
              <a:rPr lang="en-US" altLang="es-CO" dirty="0"/>
              <a:t> la </a:t>
            </a:r>
            <a:r>
              <a:rPr lang="en-US" altLang="es-CO" dirty="0" err="1"/>
              <a:t>siguiente</a:t>
            </a:r>
            <a:r>
              <a:rPr lang="en-US" altLang="es-CO" dirty="0"/>
              <a:t> </a:t>
            </a:r>
            <a:r>
              <a:rPr lang="en-US" altLang="es-CO" dirty="0" err="1"/>
              <a:t>salida</a:t>
            </a:r>
            <a:r>
              <a:rPr lang="en-US" altLang="es-CO" dirty="0"/>
              <a:t>.</a:t>
            </a:r>
          </a:p>
          <a:p>
            <a:pPr marL="639763" lvl="1" indent="-246063"/>
            <a:endParaRPr lang="en-US" altLang="es-CO" dirty="0"/>
          </a:p>
          <a:p>
            <a:pPr marL="273050" indent="-273050"/>
            <a:r>
              <a:rPr lang="en-US" altLang="es-CO" dirty="0"/>
              <a:t>¿</a:t>
            </a:r>
            <a:r>
              <a:rPr lang="en-US" altLang="es-CO" dirty="0" err="1"/>
              <a:t>Por</a:t>
            </a:r>
            <a:r>
              <a:rPr lang="en-US" altLang="es-CO" dirty="0"/>
              <a:t> </a:t>
            </a:r>
            <a:r>
              <a:rPr lang="en-US" altLang="es-CO" dirty="0" err="1"/>
              <a:t>qué</a:t>
            </a:r>
            <a:r>
              <a:rPr lang="en-US" altLang="es-CO" dirty="0"/>
              <a:t> </a:t>
            </a:r>
            <a:r>
              <a:rPr lang="en-US" altLang="es-CO" dirty="0" err="1"/>
              <a:t>dibujar</a:t>
            </a:r>
            <a:r>
              <a:rPr lang="en-US" altLang="es-CO" dirty="0"/>
              <a:t> arte ASCII?</a:t>
            </a:r>
          </a:p>
          <a:p>
            <a:pPr marL="639763" lvl="1" indent="-246063"/>
            <a:r>
              <a:rPr lang="en-US" altLang="es-CO" dirty="0" smtClean="0"/>
              <a:t>Los </a:t>
            </a:r>
            <a:r>
              <a:rPr lang="en-US" altLang="es-CO" dirty="0" err="1" smtClean="0"/>
              <a:t>gráficos</a:t>
            </a:r>
            <a:r>
              <a:rPr lang="en-US" altLang="es-CO" dirty="0" smtClean="0"/>
              <a:t> </a:t>
            </a:r>
            <a:r>
              <a:rPr lang="en-US" altLang="es-CO" dirty="0" err="1"/>
              <a:t>reales</a:t>
            </a:r>
            <a:r>
              <a:rPr lang="en-US" altLang="es-CO" dirty="0"/>
              <a:t> </a:t>
            </a:r>
            <a:r>
              <a:rPr lang="en-US" altLang="es-CO" dirty="0" err="1"/>
              <a:t>requieren</a:t>
            </a:r>
            <a:r>
              <a:rPr lang="en-US" altLang="es-CO" dirty="0"/>
              <a:t> </a:t>
            </a:r>
            <a:r>
              <a:rPr lang="en-US" altLang="es-CO" dirty="0" err="1"/>
              <a:t>una</a:t>
            </a:r>
            <a:r>
              <a:rPr lang="en-US" altLang="es-CO" dirty="0"/>
              <a:t> gran </a:t>
            </a:r>
            <a:r>
              <a:rPr lang="en-US" altLang="es-CO" dirty="0" err="1"/>
              <a:t>cantidad</a:t>
            </a:r>
            <a:r>
              <a:rPr lang="en-US" altLang="es-CO" dirty="0"/>
              <a:t> </a:t>
            </a:r>
            <a:r>
              <a:rPr lang="en-US" altLang="es-CO" dirty="0" smtClean="0"/>
              <a:t>de </a:t>
            </a:r>
            <a:r>
              <a:rPr lang="en-US" altLang="es-CO" dirty="0" err="1" smtClean="0"/>
              <a:t>detalles</a:t>
            </a:r>
            <a:r>
              <a:rPr lang="en-US" altLang="es-CO" dirty="0" smtClean="0"/>
              <a:t> </a:t>
            </a:r>
            <a:r>
              <a:rPr lang="en-US" altLang="es-CO" dirty="0" err="1" smtClean="0"/>
              <a:t>finos</a:t>
            </a:r>
            <a:endParaRPr lang="en-US" altLang="es-CO" dirty="0"/>
          </a:p>
          <a:p>
            <a:pPr marL="639763" lvl="1" indent="-246063"/>
            <a:r>
              <a:rPr lang="en-US" altLang="es-CO" dirty="0"/>
              <a:t>El arte ASCII </a:t>
            </a:r>
            <a:r>
              <a:rPr lang="en-US" altLang="es-CO" dirty="0" err="1"/>
              <a:t>tiene</a:t>
            </a:r>
            <a:r>
              <a:rPr lang="en-US" altLang="es-CO" dirty="0"/>
              <a:t> </a:t>
            </a:r>
            <a:r>
              <a:rPr lang="en-US" altLang="es-CO" dirty="0" err="1"/>
              <a:t>patrones</a:t>
            </a:r>
            <a:r>
              <a:rPr lang="en-US" altLang="es-CO" dirty="0"/>
              <a:t> </a:t>
            </a:r>
            <a:r>
              <a:rPr lang="en-US" altLang="es-CO" dirty="0" err="1"/>
              <a:t>complejos</a:t>
            </a:r>
            <a:endParaRPr lang="en-US" altLang="es-CO" dirty="0"/>
          </a:p>
          <a:p>
            <a:pPr marL="639763" lvl="1" indent="-246063"/>
            <a:r>
              <a:rPr lang="en-US" altLang="es-CO" dirty="0" err="1"/>
              <a:t>Puede</a:t>
            </a:r>
            <a:r>
              <a:rPr lang="en-US" altLang="es-CO" dirty="0"/>
              <a:t> </a:t>
            </a:r>
            <a:r>
              <a:rPr lang="en-US" altLang="es-CO" dirty="0" err="1"/>
              <a:t>centrarse</a:t>
            </a:r>
            <a:r>
              <a:rPr lang="en-US" altLang="es-CO" dirty="0"/>
              <a:t> </a:t>
            </a:r>
            <a:r>
              <a:rPr lang="en-US" altLang="es-CO" dirty="0" err="1"/>
              <a:t>en</a:t>
            </a:r>
            <a:r>
              <a:rPr lang="en-US" altLang="es-CO" dirty="0"/>
              <a:t> los </a:t>
            </a:r>
            <a:r>
              <a:rPr lang="en-US" altLang="es-CO" dirty="0" err="1"/>
              <a:t>algoritmos</a:t>
            </a:r>
            <a:endParaRPr lang="en-US" altLang="es-CO" dirty="0"/>
          </a:p>
        </p:txBody>
      </p:sp>
      <p:sp>
        <p:nvSpPr>
          <p:cNvPr id="444420" name="Text Box 4"/>
          <p:cNvSpPr txBox="1">
            <a:spLocks noChangeArrowheads="1"/>
          </p:cNvSpPr>
          <p:nvPr/>
        </p:nvSpPr>
        <p:spPr bwMode="auto">
          <a:xfrm>
            <a:off x="6026150" y="3124200"/>
            <a:ext cx="3070071" cy="3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endParaRPr lang="en-US" altLang="es-CO" sz="2000" dirty="0">
              <a:latin typeface="Courier New" panose="02070309020205020404" pitchFamily="49"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es-CO" dirty="0" err="1"/>
              <a:t>R</a:t>
            </a:r>
            <a:r>
              <a:rPr lang="en-US" altLang="es-CO" dirty="0" err="1" smtClean="0"/>
              <a:t>epetición</a:t>
            </a:r>
            <a:r>
              <a:rPr lang="en-US" altLang="es-CO" dirty="0" smtClean="0"/>
              <a:t> con </a:t>
            </a:r>
            <a:r>
              <a:rPr lang="en-US" altLang="es-CO" dirty="0" err="1" smtClean="0"/>
              <a:t>ciclos</a:t>
            </a:r>
            <a:r>
              <a:rPr lang="en-US" altLang="es-CO" dirty="0" smtClean="0"/>
              <a:t> </a:t>
            </a:r>
            <a:r>
              <a:rPr lang="en-US" altLang="es-CO" dirty="0" smtClean="0">
                <a:latin typeface="Courier New" panose="02070309020205020404" pitchFamily="49" charset="0"/>
              </a:rPr>
              <a:t>for</a:t>
            </a:r>
            <a:endParaRPr lang="en-US" altLang="es-CO" dirty="0"/>
          </a:p>
        </p:txBody>
      </p:sp>
      <p:sp>
        <p:nvSpPr>
          <p:cNvPr id="411651" name="Rectangle 3"/>
          <p:cNvSpPr>
            <a:spLocks noGrp="1" noChangeArrowheads="1"/>
          </p:cNvSpPr>
          <p:nvPr>
            <p:ph type="body" idx="1"/>
          </p:nvPr>
        </p:nvSpPr>
        <p:spPr/>
        <p:txBody>
          <a:bodyPr/>
          <a:lstStyle/>
          <a:p>
            <a:pPr>
              <a:lnSpc>
                <a:spcPct val="80000"/>
              </a:lnSpc>
            </a:pPr>
            <a:r>
              <a:rPr lang="en-US" altLang="es-CO" dirty="0"/>
              <a:t>Hasta </a:t>
            </a:r>
            <a:r>
              <a:rPr lang="en-US" altLang="es-CO" dirty="0" err="1"/>
              <a:t>ahora</a:t>
            </a:r>
            <a:r>
              <a:rPr lang="en-US" altLang="es-CO" dirty="0"/>
              <a:t>, </a:t>
            </a:r>
            <a:r>
              <a:rPr lang="en-US" altLang="es-CO" dirty="0" err="1" smtClean="0"/>
              <a:t>repetir</a:t>
            </a:r>
            <a:r>
              <a:rPr lang="en-US" altLang="es-CO" dirty="0" smtClean="0"/>
              <a:t> </a:t>
            </a:r>
            <a:r>
              <a:rPr lang="en-US" altLang="es-CO" dirty="0" err="1"/>
              <a:t>una</a:t>
            </a:r>
            <a:r>
              <a:rPr lang="en-US" altLang="es-CO" dirty="0"/>
              <a:t> </a:t>
            </a:r>
            <a:r>
              <a:rPr lang="en-US" altLang="es-CO" dirty="0" err="1"/>
              <a:t>declaración</a:t>
            </a:r>
            <a:r>
              <a:rPr lang="en-US" altLang="es-CO" dirty="0"/>
              <a:t> </a:t>
            </a:r>
            <a:r>
              <a:rPr lang="en-US" altLang="es-CO" dirty="0" err="1"/>
              <a:t>es</a:t>
            </a:r>
            <a:r>
              <a:rPr lang="en-US" altLang="es-CO" dirty="0"/>
              <a:t> </a:t>
            </a:r>
            <a:r>
              <a:rPr lang="en-US" altLang="es-CO" dirty="0" err="1"/>
              <a:t>redundante</a:t>
            </a:r>
            <a:r>
              <a:rPr lang="en-US" altLang="es-CO" dirty="0"/>
              <a:t>:</a:t>
            </a:r>
          </a:p>
          <a:p>
            <a:pPr lvl="1">
              <a:lnSpc>
                <a:spcPct val="80000"/>
              </a:lnSpc>
            </a:pPr>
            <a:endParaRPr lang="en-US" altLang="es-CO" sz="800" dirty="0"/>
          </a:p>
          <a:p>
            <a:pPr lvl="1">
              <a:lnSpc>
                <a:spcPct val="75000"/>
              </a:lnSpc>
              <a:buFontTx/>
              <a:buNone/>
            </a:pPr>
            <a:r>
              <a:rPr lang="en-US" altLang="es-CO" sz="2000" dirty="0">
                <a:solidFill>
                  <a:srgbClr val="800000"/>
                </a:solidFill>
                <a:latin typeface="Courier New" panose="02070309020205020404" pitchFamily="49" charset="0"/>
              </a:rPr>
              <a:t>	</a:t>
            </a:r>
            <a:r>
              <a:rPr lang="en-US" altLang="es-CO" sz="2000" dirty="0" err="1" smtClean="0">
                <a:solidFill>
                  <a:srgbClr val="800000"/>
                </a:solidFill>
                <a:latin typeface="Courier New" panose="02070309020205020404" pitchFamily="49" charset="0"/>
              </a:rPr>
              <a:t>System.out.println</a:t>
            </a:r>
            <a:r>
              <a:rPr lang="en-US" altLang="es-CO" sz="2000" dirty="0" smtClean="0">
                <a:solidFill>
                  <a:srgbClr val="800000"/>
                </a:solidFill>
                <a:latin typeface="Courier New" panose="02070309020205020404" pitchFamily="49" charset="0"/>
              </a:rPr>
              <a:t>("</a:t>
            </a:r>
            <a:r>
              <a:rPr lang="en-US" altLang="es-CO" sz="2000" dirty="0" err="1" smtClean="0">
                <a:solidFill>
                  <a:srgbClr val="800000"/>
                </a:solidFill>
                <a:latin typeface="Courier New" panose="02070309020205020404" pitchFamily="49" charset="0"/>
              </a:rPr>
              <a:t>Homero</a:t>
            </a:r>
            <a:r>
              <a:rPr lang="en-US" altLang="es-CO" sz="2000" dirty="0" smtClean="0">
                <a:solidFill>
                  <a:srgbClr val="800000"/>
                </a:solidFill>
                <a:latin typeface="Courier New" panose="02070309020205020404" pitchFamily="49" charset="0"/>
              </a:rPr>
              <a:t> </a:t>
            </a:r>
            <a:r>
              <a:rPr lang="en-US" altLang="es-CO" sz="2000" dirty="0">
                <a:solidFill>
                  <a:srgbClr val="800000"/>
                </a:solidFill>
                <a:latin typeface="Courier New" panose="02070309020205020404" pitchFamily="49" charset="0"/>
              </a:rPr>
              <a:t>dice:");</a:t>
            </a:r>
          </a:p>
          <a:p>
            <a:pPr lvl="1">
              <a:lnSpc>
                <a:spcPct val="75000"/>
              </a:lnSpc>
              <a:buFontTx/>
              <a:buNone/>
            </a:pPr>
            <a:r>
              <a:rPr lang="en-US" altLang="es-CO" sz="2000" dirty="0">
                <a:solidFill>
                  <a:srgbClr val="800000"/>
                </a:solidFill>
                <a:latin typeface="Courier New" panose="02070309020205020404" pitchFamily="49" charset="0"/>
              </a:rPr>
              <a:t>	</a:t>
            </a:r>
            <a:r>
              <a:rPr lang="en-US" altLang="es-CO" sz="2000" dirty="0" err="1" smtClean="0">
                <a:solidFill>
                  <a:srgbClr val="800000"/>
                </a:solidFill>
                <a:latin typeface="Courier New" panose="02070309020205020404" pitchFamily="49" charset="0"/>
              </a:rPr>
              <a:t>System.out.println</a:t>
            </a:r>
            <a:r>
              <a:rPr lang="en-US" altLang="es-CO" sz="2000" dirty="0" smtClean="0">
                <a:solidFill>
                  <a:srgbClr val="800000"/>
                </a:solidFill>
                <a:latin typeface="Courier New" panose="02070309020205020404" pitchFamily="49" charset="0"/>
              </a:rPr>
              <a:t>("</a:t>
            </a:r>
            <a:r>
              <a:rPr lang="en-US" altLang="es-CO" sz="2000" dirty="0">
                <a:solidFill>
                  <a:srgbClr val="800000"/>
                </a:solidFill>
                <a:latin typeface="Courier New" panose="02070309020205020404" pitchFamily="49" charset="0"/>
              </a:rPr>
              <a:t>Soy tan </a:t>
            </a:r>
            <a:r>
              <a:rPr lang="en-US" altLang="es-CO" sz="2000" dirty="0" err="1">
                <a:solidFill>
                  <a:srgbClr val="800000"/>
                </a:solidFill>
                <a:latin typeface="Courier New" panose="02070309020205020404" pitchFamily="49" charset="0"/>
              </a:rPr>
              <a:t>inteligente</a:t>
            </a:r>
            <a:r>
              <a:rPr lang="en-US" altLang="es-CO" sz="2000" dirty="0">
                <a:solidFill>
                  <a:srgbClr val="800000"/>
                </a:solidFill>
                <a:latin typeface="Courier New" panose="02070309020205020404" pitchFamily="49" charset="0"/>
              </a:rPr>
              <a:t>");</a:t>
            </a:r>
          </a:p>
          <a:p>
            <a:pPr lvl="1">
              <a:lnSpc>
                <a:spcPct val="75000"/>
              </a:lnSpc>
              <a:buFontTx/>
              <a:buNone/>
            </a:pPr>
            <a:r>
              <a:rPr lang="en-US" altLang="es-CO" sz="2000" dirty="0">
                <a:solidFill>
                  <a:srgbClr val="800000"/>
                </a:solidFill>
                <a:latin typeface="Courier New" panose="02070309020205020404" pitchFamily="49" charset="0"/>
              </a:rPr>
              <a:t>	</a:t>
            </a:r>
            <a:r>
              <a:rPr lang="en-US" altLang="es-CO" sz="2000" dirty="0" err="1" smtClean="0">
                <a:solidFill>
                  <a:srgbClr val="800000"/>
                </a:solidFill>
                <a:latin typeface="Courier New" panose="02070309020205020404" pitchFamily="49" charset="0"/>
              </a:rPr>
              <a:t>System.out.println</a:t>
            </a:r>
            <a:r>
              <a:rPr lang="en-US" altLang="es-CO" sz="2000" dirty="0" smtClean="0">
                <a:solidFill>
                  <a:srgbClr val="800000"/>
                </a:solidFill>
                <a:latin typeface="Courier New" panose="02070309020205020404" pitchFamily="49" charset="0"/>
              </a:rPr>
              <a:t>("</a:t>
            </a:r>
            <a:r>
              <a:rPr lang="en-US" altLang="es-CO" sz="2000" dirty="0">
                <a:solidFill>
                  <a:srgbClr val="800000"/>
                </a:solidFill>
                <a:latin typeface="Courier New" panose="02070309020205020404" pitchFamily="49" charset="0"/>
              </a:rPr>
              <a:t>Soy tan </a:t>
            </a:r>
            <a:r>
              <a:rPr lang="en-US" altLang="es-CO" sz="2000" dirty="0" err="1">
                <a:solidFill>
                  <a:srgbClr val="800000"/>
                </a:solidFill>
                <a:latin typeface="Courier New" panose="02070309020205020404" pitchFamily="49" charset="0"/>
              </a:rPr>
              <a:t>inteligente</a:t>
            </a:r>
            <a:r>
              <a:rPr lang="en-US" altLang="es-CO" sz="2000" dirty="0">
                <a:solidFill>
                  <a:srgbClr val="800000"/>
                </a:solidFill>
                <a:latin typeface="Courier New" panose="02070309020205020404" pitchFamily="49" charset="0"/>
              </a:rPr>
              <a:t>");</a:t>
            </a:r>
          </a:p>
          <a:p>
            <a:pPr lvl="1">
              <a:lnSpc>
                <a:spcPct val="75000"/>
              </a:lnSpc>
              <a:buFontTx/>
              <a:buNone/>
            </a:pPr>
            <a:r>
              <a:rPr lang="en-US" altLang="es-CO" sz="2000" dirty="0">
                <a:solidFill>
                  <a:srgbClr val="800000"/>
                </a:solidFill>
                <a:latin typeface="Courier New" panose="02070309020205020404" pitchFamily="49" charset="0"/>
              </a:rPr>
              <a:t>	</a:t>
            </a:r>
            <a:r>
              <a:rPr lang="en-US" altLang="es-CO" sz="2000" dirty="0" err="1" smtClean="0">
                <a:solidFill>
                  <a:srgbClr val="800000"/>
                </a:solidFill>
                <a:latin typeface="Courier New" panose="02070309020205020404" pitchFamily="49" charset="0"/>
              </a:rPr>
              <a:t>System.out.println</a:t>
            </a:r>
            <a:r>
              <a:rPr lang="en-US" altLang="es-CO" sz="2000" dirty="0" smtClean="0">
                <a:solidFill>
                  <a:srgbClr val="800000"/>
                </a:solidFill>
                <a:latin typeface="Courier New" panose="02070309020205020404" pitchFamily="49" charset="0"/>
              </a:rPr>
              <a:t>("</a:t>
            </a:r>
            <a:r>
              <a:rPr lang="en-US" altLang="es-CO" sz="2000" dirty="0">
                <a:solidFill>
                  <a:srgbClr val="800000"/>
                </a:solidFill>
                <a:latin typeface="Courier New" panose="02070309020205020404" pitchFamily="49" charset="0"/>
              </a:rPr>
              <a:t>Soy tan </a:t>
            </a:r>
            <a:r>
              <a:rPr lang="en-US" altLang="es-CO" sz="2000" dirty="0" err="1">
                <a:solidFill>
                  <a:srgbClr val="800000"/>
                </a:solidFill>
                <a:latin typeface="Courier New" panose="02070309020205020404" pitchFamily="49" charset="0"/>
              </a:rPr>
              <a:t>inteligente</a:t>
            </a:r>
            <a:r>
              <a:rPr lang="en-US" altLang="es-CO" sz="2000" dirty="0">
                <a:solidFill>
                  <a:srgbClr val="800000"/>
                </a:solidFill>
                <a:latin typeface="Courier New" panose="02070309020205020404" pitchFamily="49" charset="0"/>
              </a:rPr>
              <a:t>");</a:t>
            </a:r>
          </a:p>
          <a:p>
            <a:pPr lvl="1">
              <a:lnSpc>
                <a:spcPct val="75000"/>
              </a:lnSpc>
              <a:buFontTx/>
              <a:buNone/>
            </a:pPr>
            <a:r>
              <a:rPr lang="en-US" altLang="es-CO" sz="2000" dirty="0">
                <a:solidFill>
                  <a:srgbClr val="800000"/>
                </a:solidFill>
                <a:latin typeface="Courier New" panose="02070309020205020404" pitchFamily="49" charset="0"/>
              </a:rPr>
              <a:t>	</a:t>
            </a:r>
            <a:r>
              <a:rPr lang="en-US" altLang="es-CO" sz="2000" dirty="0" err="1" smtClean="0">
                <a:solidFill>
                  <a:srgbClr val="800000"/>
                </a:solidFill>
                <a:latin typeface="Courier New" panose="02070309020205020404" pitchFamily="49" charset="0"/>
              </a:rPr>
              <a:t>System.out.println</a:t>
            </a:r>
            <a:r>
              <a:rPr lang="en-US" altLang="es-CO" sz="2000" dirty="0" smtClean="0">
                <a:solidFill>
                  <a:srgbClr val="800000"/>
                </a:solidFill>
                <a:latin typeface="Courier New" panose="02070309020205020404" pitchFamily="49" charset="0"/>
              </a:rPr>
              <a:t>("</a:t>
            </a:r>
            <a:r>
              <a:rPr lang="en-US" altLang="es-CO" sz="2000" dirty="0">
                <a:solidFill>
                  <a:srgbClr val="800000"/>
                </a:solidFill>
                <a:latin typeface="Courier New" panose="02070309020205020404" pitchFamily="49" charset="0"/>
              </a:rPr>
              <a:t>Soy tan </a:t>
            </a:r>
            <a:r>
              <a:rPr lang="en-US" altLang="es-CO" sz="2000" dirty="0" err="1">
                <a:solidFill>
                  <a:srgbClr val="800000"/>
                </a:solidFill>
                <a:latin typeface="Courier New" panose="02070309020205020404" pitchFamily="49" charset="0"/>
              </a:rPr>
              <a:t>inteligente</a:t>
            </a:r>
            <a:r>
              <a:rPr lang="en-US" altLang="es-CO" sz="2000" dirty="0">
                <a:solidFill>
                  <a:srgbClr val="800000"/>
                </a:solidFill>
                <a:latin typeface="Courier New" panose="02070309020205020404" pitchFamily="49" charset="0"/>
              </a:rPr>
              <a:t>");</a:t>
            </a:r>
          </a:p>
          <a:p>
            <a:pPr lvl="1">
              <a:lnSpc>
                <a:spcPct val="75000"/>
              </a:lnSpc>
              <a:buFontTx/>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a:t>
            </a:r>
            <a:r>
              <a:rPr lang="en-US" altLang="es-CO" sz="2000" dirty="0">
                <a:latin typeface="Courier New" panose="02070309020205020404" pitchFamily="49" charset="0"/>
              </a:rPr>
              <a:t>SMRT ... </a:t>
            </a:r>
            <a:r>
              <a:rPr lang="en-US" altLang="es-CO" sz="2000" dirty="0" err="1" smtClean="0">
                <a:latin typeface="Courier New" panose="02070309020205020404" pitchFamily="49" charset="0"/>
              </a:rPr>
              <a:t>inteligente</a:t>
            </a:r>
            <a:r>
              <a:rPr lang="en-US" altLang="es-CO" sz="2000" dirty="0">
                <a:latin typeface="Courier New" panose="02070309020205020404" pitchFamily="49" charset="0"/>
              </a:rPr>
              <a:t>");</a:t>
            </a:r>
            <a:endParaRPr lang="en-US" altLang="es-CO" sz="800" dirty="0">
              <a:latin typeface="Courier New" panose="02070309020205020404" pitchFamily="49" charset="0"/>
            </a:endParaRPr>
          </a:p>
          <a:p>
            <a:pPr lvl="1">
              <a:lnSpc>
                <a:spcPct val="75000"/>
              </a:lnSpc>
              <a:buFontTx/>
              <a:buNone/>
            </a:pPr>
            <a:endParaRPr lang="en-US" altLang="es-CO" sz="1800" dirty="0"/>
          </a:p>
          <a:p>
            <a:pPr lvl="1">
              <a:lnSpc>
                <a:spcPct val="75000"/>
              </a:lnSpc>
              <a:buFontTx/>
              <a:buNone/>
            </a:pPr>
            <a:endParaRPr lang="en-US" altLang="es-CO" sz="2000" dirty="0"/>
          </a:p>
          <a:p>
            <a:pPr>
              <a:lnSpc>
                <a:spcPct val="80000"/>
              </a:lnSpc>
            </a:pPr>
            <a:r>
              <a:rPr lang="en-US" altLang="es-CO" dirty="0" smtClean="0"/>
              <a:t>La </a:t>
            </a:r>
            <a:r>
              <a:rPr lang="en-US" altLang="es-CO" dirty="0" err="1" smtClean="0"/>
              <a:t>declaración</a:t>
            </a:r>
            <a:r>
              <a:rPr lang="en-US" altLang="es-CO" dirty="0" smtClean="0"/>
              <a:t> de Java </a:t>
            </a:r>
            <a:r>
              <a:rPr lang="en-US" altLang="es-CO" b="1" dirty="0" smtClean="0">
                <a:latin typeface="Courier New" panose="02070309020205020404" pitchFamily="49" charset="0"/>
              </a:rPr>
              <a:t>for</a:t>
            </a:r>
            <a:r>
              <a:rPr lang="en-US" altLang="es-CO" b="1" dirty="0" smtClean="0"/>
              <a:t> </a:t>
            </a:r>
            <a:r>
              <a:rPr lang="en-US" altLang="es-CO" dirty="0" err="1" smtClean="0"/>
              <a:t>realiza</a:t>
            </a:r>
            <a:r>
              <a:rPr lang="en-US" altLang="es-CO" dirty="0" smtClean="0"/>
              <a:t> </a:t>
            </a:r>
            <a:r>
              <a:rPr lang="en-US" altLang="es-CO" dirty="0" err="1"/>
              <a:t>una</a:t>
            </a:r>
            <a:r>
              <a:rPr lang="en-US" altLang="es-CO" dirty="0"/>
              <a:t> </a:t>
            </a:r>
            <a:r>
              <a:rPr lang="en-US" altLang="es-CO" dirty="0" err="1"/>
              <a:t>tarea</a:t>
            </a:r>
            <a:r>
              <a:rPr lang="en-US" altLang="es-CO" dirty="0"/>
              <a:t> </a:t>
            </a:r>
            <a:r>
              <a:rPr lang="en-US" altLang="es-CO" dirty="0" err="1"/>
              <a:t>muchas</a:t>
            </a:r>
            <a:r>
              <a:rPr lang="en-US" altLang="es-CO" dirty="0"/>
              <a:t> </a:t>
            </a:r>
            <a:r>
              <a:rPr lang="en-US" altLang="es-CO" dirty="0" err="1"/>
              <a:t>veces</a:t>
            </a:r>
            <a:r>
              <a:rPr lang="en-US" altLang="es-CO" dirty="0"/>
              <a:t>.</a:t>
            </a:r>
          </a:p>
          <a:p>
            <a:pPr lvl="1">
              <a:lnSpc>
                <a:spcPct val="70000"/>
              </a:lnSpc>
              <a:buFontTx/>
              <a:buNone/>
            </a:pPr>
            <a:endParaRPr lang="en-US" altLang="es-CO" sz="900" dirty="0">
              <a:latin typeface="Courier New" panose="02070309020205020404" pitchFamily="49" charset="0"/>
            </a:endParaRPr>
          </a:p>
          <a:p>
            <a:pPr lvl="1">
              <a:lnSpc>
                <a:spcPct val="75000"/>
              </a:lnSpc>
              <a:buFontTx/>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a:t>
            </a:r>
            <a:r>
              <a:rPr lang="en-US" altLang="es-CO" sz="2000" dirty="0" err="1" smtClean="0">
                <a:latin typeface="Courier New" panose="02070309020205020404" pitchFamily="49" charset="0"/>
              </a:rPr>
              <a:t>Homero</a:t>
            </a:r>
            <a:r>
              <a:rPr lang="en-US" altLang="es-CO" sz="2000" dirty="0" smtClean="0">
                <a:latin typeface="Courier New" panose="02070309020205020404" pitchFamily="49" charset="0"/>
              </a:rPr>
              <a:t> </a:t>
            </a:r>
            <a:r>
              <a:rPr lang="en-US" altLang="es-CO" sz="2000" dirty="0">
                <a:latin typeface="Courier New" panose="02070309020205020404" pitchFamily="49" charset="0"/>
              </a:rPr>
              <a:t>dice:");</a:t>
            </a:r>
          </a:p>
          <a:p>
            <a:pPr lvl="1">
              <a:lnSpc>
                <a:spcPct val="75000"/>
              </a:lnSpc>
              <a:buFontTx/>
              <a:buNone/>
            </a:pPr>
            <a:endParaRPr lang="en-US" altLang="es-CO" sz="800" b="1" dirty="0">
              <a:latin typeface="Courier New" panose="02070309020205020404" pitchFamily="49" charset="0"/>
            </a:endParaRPr>
          </a:p>
          <a:p>
            <a:pPr lvl="1">
              <a:lnSpc>
                <a:spcPct val="75000"/>
              </a:lnSpc>
              <a:buFontTx/>
              <a:buNone/>
            </a:pPr>
            <a:r>
              <a:rPr lang="en-US" altLang="es-CO" sz="2000" b="1" dirty="0">
                <a:latin typeface="Courier New" panose="02070309020205020404" pitchFamily="49" charset="0"/>
              </a:rPr>
              <a:t>	</a:t>
            </a:r>
            <a:r>
              <a:rPr lang="en-US" altLang="es-CO" sz="2000" b="1" dirty="0">
                <a:solidFill>
                  <a:srgbClr val="003399"/>
                </a:solidFill>
                <a:latin typeface="Courier New" panose="02070309020205020404" pitchFamily="49" charset="0"/>
              </a:rPr>
              <a:t>for (</a:t>
            </a:r>
            <a:r>
              <a:rPr lang="en-US" altLang="es-CO" sz="2000" b="1" dirty="0" err="1">
                <a:solidFill>
                  <a:srgbClr val="003399"/>
                </a:solidFill>
                <a:latin typeface="Courier New" panose="02070309020205020404" pitchFamily="49" charset="0"/>
              </a:rPr>
              <a:t>int</a:t>
            </a:r>
            <a:r>
              <a:rPr lang="en-US" altLang="es-CO" sz="2000" b="1" dirty="0">
                <a:solidFill>
                  <a:srgbClr val="003399"/>
                </a:solidFill>
                <a:latin typeface="Courier New" panose="02070309020205020404" pitchFamily="49" charset="0"/>
              </a:rPr>
              <a:t> </a:t>
            </a:r>
            <a:r>
              <a:rPr lang="en-US" altLang="es-CO" sz="2000" b="1" dirty="0" err="1">
                <a:solidFill>
                  <a:srgbClr val="003399"/>
                </a:solidFill>
                <a:latin typeface="Courier New" panose="02070309020205020404" pitchFamily="49" charset="0"/>
              </a:rPr>
              <a:t>i</a:t>
            </a:r>
            <a:r>
              <a:rPr lang="en-US" altLang="es-CO" sz="2000" b="1" dirty="0">
                <a:solidFill>
                  <a:srgbClr val="003399"/>
                </a:solidFill>
                <a:latin typeface="Courier New" panose="02070309020205020404" pitchFamily="49" charset="0"/>
              </a:rPr>
              <a:t> = 1; </a:t>
            </a:r>
            <a:r>
              <a:rPr lang="en-US" altLang="es-CO" sz="2000" b="1" dirty="0" err="1">
                <a:solidFill>
                  <a:srgbClr val="003399"/>
                </a:solidFill>
                <a:latin typeface="Courier New" panose="02070309020205020404" pitchFamily="49" charset="0"/>
              </a:rPr>
              <a:t>i</a:t>
            </a:r>
            <a:r>
              <a:rPr lang="en-US" altLang="es-CO" sz="2000" b="1" dirty="0">
                <a:solidFill>
                  <a:srgbClr val="003399"/>
                </a:solidFill>
                <a:latin typeface="Courier New" panose="02070309020205020404" pitchFamily="49" charset="0"/>
              </a:rPr>
              <a:t> &lt;= 4; </a:t>
            </a:r>
            <a:r>
              <a:rPr lang="en-US" altLang="es-CO" sz="2000" b="1" dirty="0" err="1">
                <a:solidFill>
                  <a:srgbClr val="003399"/>
                </a:solidFill>
                <a:latin typeface="Courier New" panose="02070309020205020404" pitchFamily="49" charset="0"/>
              </a:rPr>
              <a:t>i</a:t>
            </a:r>
            <a:r>
              <a:rPr lang="en-US" altLang="es-CO" sz="2000" b="1" dirty="0">
                <a:solidFill>
                  <a:srgbClr val="003399"/>
                </a:solidFill>
                <a:latin typeface="Courier New" panose="02070309020205020404" pitchFamily="49" charset="0"/>
              </a:rPr>
              <a:t> ++) {</a:t>
            </a:r>
            <a:r>
              <a:rPr lang="en-US" altLang="es-CO" sz="2000" b="1" dirty="0">
                <a:latin typeface="Courier New" panose="02070309020205020404" pitchFamily="49" charset="0"/>
              </a:rPr>
              <a:t>   </a:t>
            </a:r>
            <a:r>
              <a:rPr lang="en-US" altLang="es-CO" sz="2000" b="1" dirty="0">
                <a:solidFill>
                  <a:srgbClr val="008000"/>
                </a:solidFill>
                <a:latin typeface="Courier New" panose="02070309020205020404" pitchFamily="49" charset="0"/>
              </a:rPr>
              <a:t>// </a:t>
            </a:r>
            <a:r>
              <a:rPr lang="en-US" altLang="es-CO" sz="2000" b="1" dirty="0" err="1">
                <a:solidFill>
                  <a:srgbClr val="008000"/>
                </a:solidFill>
                <a:latin typeface="Courier New" panose="02070309020205020404" pitchFamily="49" charset="0"/>
              </a:rPr>
              <a:t>Repetir</a:t>
            </a:r>
            <a:r>
              <a:rPr lang="en-US" altLang="es-CO" sz="2000" b="1" dirty="0">
                <a:solidFill>
                  <a:srgbClr val="008000"/>
                </a:solidFill>
                <a:latin typeface="Courier New" panose="02070309020205020404" pitchFamily="49" charset="0"/>
              </a:rPr>
              <a:t> 4 </a:t>
            </a:r>
            <a:r>
              <a:rPr lang="en-US" altLang="es-CO" sz="2000" b="1" dirty="0" err="1">
                <a:solidFill>
                  <a:srgbClr val="008000"/>
                </a:solidFill>
                <a:latin typeface="Courier New" panose="02070309020205020404" pitchFamily="49" charset="0"/>
              </a:rPr>
              <a:t>veces</a:t>
            </a:r>
            <a:endParaRPr lang="en-US" altLang="es-CO" sz="2000" b="1" dirty="0">
              <a:solidFill>
                <a:srgbClr val="008000"/>
              </a:solidFill>
              <a:latin typeface="Courier New" panose="02070309020205020404" pitchFamily="49" charset="0"/>
            </a:endParaRPr>
          </a:p>
          <a:p>
            <a:pPr lvl="1">
              <a:lnSpc>
                <a:spcPct val="75000"/>
              </a:lnSpc>
              <a:buFontTx/>
              <a:buNone/>
            </a:pPr>
            <a:r>
              <a:rPr lang="en-US" altLang="es-CO" sz="2000" b="1" dirty="0">
                <a:solidFill>
                  <a:srgbClr val="003399"/>
                </a:solidFill>
                <a:latin typeface="Courier New" panose="02070309020205020404" pitchFamily="49" charset="0"/>
              </a:rPr>
              <a:t>	    </a:t>
            </a:r>
            <a:r>
              <a:rPr lang="en-US" altLang="es-CO" sz="2000" b="1" dirty="0" err="1" smtClean="0">
                <a:solidFill>
                  <a:srgbClr val="003399"/>
                </a:solidFill>
                <a:latin typeface="Courier New" panose="02070309020205020404" pitchFamily="49" charset="0"/>
              </a:rPr>
              <a:t>System.out.println</a:t>
            </a:r>
            <a:r>
              <a:rPr lang="en-US" altLang="es-CO" sz="2000" b="1" dirty="0" smtClean="0">
                <a:solidFill>
                  <a:srgbClr val="003399"/>
                </a:solidFill>
                <a:latin typeface="Courier New" panose="02070309020205020404" pitchFamily="49" charset="0"/>
              </a:rPr>
              <a:t>("</a:t>
            </a:r>
            <a:r>
              <a:rPr lang="en-US" altLang="es-CO" sz="2000" b="1" dirty="0">
                <a:solidFill>
                  <a:srgbClr val="003399"/>
                </a:solidFill>
                <a:latin typeface="Courier New" panose="02070309020205020404" pitchFamily="49" charset="0"/>
              </a:rPr>
              <a:t>Soy tan </a:t>
            </a:r>
            <a:r>
              <a:rPr lang="en-US" altLang="es-CO" sz="2000" b="1" dirty="0" err="1">
                <a:solidFill>
                  <a:srgbClr val="003399"/>
                </a:solidFill>
                <a:latin typeface="Courier New" panose="02070309020205020404" pitchFamily="49" charset="0"/>
              </a:rPr>
              <a:t>inteligente</a:t>
            </a:r>
            <a:r>
              <a:rPr lang="en-US" altLang="es-CO" sz="2000" b="1" dirty="0">
                <a:solidFill>
                  <a:srgbClr val="003399"/>
                </a:solidFill>
                <a:latin typeface="Courier New" panose="02070309020205020404" pitchFamily="49" charset="0"/>
              </a:rPr>
              <a:t>");</a:t>
            </a:r>
          </a:p>
          <a:p>
            <a:pPr lvl="1">
              <a:lnSpc>
                <a:spcPct val="75000"/>
              </a:lnSpc>
              <a:buFontTx/>
              <a:buNone/>
            </a:pPr>
            <a:r>
              <a:rPr lang="en-US" altLang="es-CO" sz="2000" b="1" dirty="0">
                <a:solidFill>
                  <a:srgbClr val="003399"/>
                </a:solidFill>
                <a:latin typeface="Courier New" panose="02070309020205020404" pitchFamily="49" charset="0"/>
              </a:rPr>
              <a:t>	}</a:t>
            </a:r>
          </a:p>
          <a:p>
            <a:pPr lvl="1">
              <a:lnSpc>
                <a:spcPct val="75000"/>
              </a:lnSpc>
              <a:buFontTx/>
              <a:buNone/>
            </a:pPr>
            <a:endParaRPr lang="en-US" altLang="es-CO" sz="800" dirty="0">
              <a:latin typeface="Courier New" panose="02070309020205020404" pitchFamily="49" charset="0"/>
            </a:endParaRPr>
          </a:p>
          <a:p>
            <a:pPr lvl="1">
              <a:lnSpc>
                <a:spcPct val="75000"/>
              </a:lnSpc>
              <a:buFontTx/>
              <a:buNone/>
            </a:pPr>
            <a:r>
              <a:rPr lang="en-US" altLang="es-CO" sz="2000" dirty="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a:t>
            </a:r>
            <a:r>
              <a:rPr lang="en-US" altLang="es-CO" sz="2000" dirty="0">
                <a:latin typeface="Courier New" panose="02070309020205020404" pitchFamily="49" charset="0"/>
              </a:rPr>
              <a:t>SMRT ... </a:t>
            </a:r>
            <a:r>
              <a:rPr lang="en-US" altLang="es-CO" sz="2000" dirty="0" err="1" smtClean="0">
                <a:latin typeface="Courier New" panose="02070309020205020404" pitchFamily="49" charset="0"/>
              </a:rPr>
              <a:t>inteligente</a:t>
            </a:r>
            <a:r>
              <a:rPr lang="en-US" altLang="es-CO" sz="2000" dirty="0">
                <a:latin typeface="Courier New" panose="020703090202050204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1651">
                                            <p:txEl>
                                              <p:pRg st="10" end="10"/>
                                            </p:txEl>
                                          </p:spTgt>
                                        </p:tgtEl>
                                        <p:attrNameLst>
                                          <p:attrName/>
                                        </p:attrNameLst>
                                      </p:cBhvr>
                                      <p:to>
                                        <p:strVal val="visible"/>
                                      </p:to>
                                    </p:set>
                                    <p:animEffect transition="in" filter="fade">
                                      <p:cBhvr>
                                        <p:cTn id="7" dur="1000"/>
                                        <p:tgtEl>
                                          <p:spTgt spid="411651">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1651">
                                            <p:txEl>
                                              <p:pRg st="12" end="12"/>
                                            </p:txEl>
                                          </p:spTgt>
                                        </p:tgtEl>
                                        <p:attrNameLst>
                                          <p:attrName/>
                                        </p:attrNameLst>
                                      </p:cBhvr>
                                      <p:to>
                                        <p:strVal val="visible"/>
                                      </p:to>
                                    </p:set>
                                    <p:animEffect transition="in" filter="fade">
                                      <p:cBhvr>
                                        <p:cTn id="10" dur="1000"/>
                                        <p:tgtEl>
                                          <p:spTgt spid="411651">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1651">
                                            <p:txEl>
                                              <p:pRg st="14" end="14"/>
                                            </p:txEl>
                                          </p:spTgt>
                                        </p:tgtEl>
                                        <p:attrNameLst>
                                          <p:attrName/>
                                        </p:attrNameLst>
                                      </p:cBhvr>
                                      <p:to>
                                        <p:strVal val="visible"/>
                                      </p:to>
                                    </p:set>
                                    <p:animEffect transition="in" filter="fade">
                                      <p:cBhvr>
                                        <p:cTn id="13" dur="1000"/>
                                        <p:tgtEl>
                                          <p:spTgt spid="411651">
                                            <p:txEl>
                                              <p:pRg st="14" end="1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11651">
                                            <p:txEl>
                                              <p:pRg st="15" end="15"/>
                                            </p:txEl>
                                          </p:spTgt>
                                        </p:tgtEl>
                                        <p:attrNameLst>
                                          <p:attrName/>
                                        </p:attrNameLst>
                                      </p:cBhvr>
                                      <p:to>
                                        <p:strVal val="visible"/>
                                      </p:to>
                                    </p:set>
                                    <p:animEffect transition="in" filter="fade">
                                      <p:cBhvr>
                                        <p:cTn id="16" dur="1000"/>
                                        <p:tgtEl>
                                          <p:spTgt spid="411651">
                                            <p:txEl>
                                              <p:pRg st="15" end="1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11651">
                                            <p:txEl>
                                              <p:pRg st="16" end="16"/>
                                            </p:txEl>
                                          </p:spTgt>
                                        </p:tgtEl>
                                        <p:attrNameLst>
                                          <p:attrName/>
                                        </p:attrNameLst>
                                      </p:cBhvr>
                                      <p:to>
                                        <p:strVal val="visible"/>
                                      </p:to>
                                    </p:set>
                                    <p:animEffect transition="in" filter="fade">
                                      <p:cBhvr>
                                        <p:cTn id="19" dur="1000"/>
                                        <p:tgtEl>
                                          <p:spTgt spid="411651">
                                            <p:txEl>
                                              <p:pRg st="16" end="1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11651">
                                            <p:txEl>
                                              <p:pRg st="18" end="18"/>
                                            </p:txEl>
                                          </p:spTgt>
                                        </p:tgtEl>
                                        <p:attrNameLst>
                                          <p:attrName/>
                                        </p:attrNameLst>
                                      </p:cBhvr>
                                      <p:to>
                                        <p:strVal val="visible"/>
                                      </p:to>
                                    </p:set>
                                    <p:animEffect transition="in" filter="fade">
                                      <p:cBhvr>
                                        <p:cTn id="22" dur="1000"/>
                                        <p:tgtEl>
                                          <p:spTgt spid="411651">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idx="4294967295"/>
          </p:nvPr>
        </p:nvSpPr>
        <p:spPr/>
        <p:txBody>
          <a:bodyPr lIns="0" rIns="0" bIns="0" anchor="b"/>
          <a:lstStyle/>
          <a:p>
            <a:r>
              <a:rPr lang="en-US" altLang="es-CO"/>
              <a:t>Estrategia de desarrollo</a:t>
            </a:r>
          </a:p>
        </p:txBody>
      </p:sp>
      <p:sp>
        <p:nvSpPr>
          <p:cNvPr id="445443" name="Rectangle 3"/>
          <p:cNvSpPr>
            <a:spLocks noGrp="1" noChangeArrowheads="1"/>
          </p:cNvSpPr>
          <p:nvPr>
            <p:ph idx="4294967295"/>
          </p:nvPr>
        </p:nvSpPr>
        <p:spPr/>
        <p:txBody>
          <a:bodyPr/>
          <a:lstStyle/>
          <a:p>
            <a:pPr marL="273050" indent="-273050">
              <a:lnSpc>
                <a:spcPct val="110000"/>
              </a:lnSpc>
            </a:pPr>
            <a:r>
              <a:rPr lang="en-US" altLang="es-CO" dirty="0" err="1"/>
              <a:t>Recomendaciones</a:t>
            </a:r>
            <a:r>
              <a:rPr lang="en-US" altLang="es-CO" dirty="0"/>
              <a:t> para el </a:t>
            </a:r>
            <a:r>
              <a:rPr lang="en-US" altLang="es-CO" dirty="0" err="1"/>
              <a:t>manejo</a:t>
            </a:r>
            <a:r>
              <a:rPr lang="en-US" altLang="es-CO" dirty="0"/>
              <a:t> de la </a:t>
            </a:r>
            <a:r>
              <a:rPr lang="en-US" altLang="es-CO" dirty="0" err="1"/>
              <a:t>complejidad</a:t>
            </a:r>
            <a:r>
              <a:rPr lang="en-US" altLang="es-CO" dirty="0"/>
              <a:t>:</a:t>
            </a:r>
          </a:p>
          <a:p>
            <a:pPr marL="639763" lvl="1" indent="-246063">
              <a:lnSpc>
                <a:spcPct val="110000"/>
              </a:lnSpc>
              <a:buFontTx/>
              <a:buNone/>
            </a:pPr>
            <a:r>
              <a:rPr lang="en-US" altLang="es-CO" dirty="0"/>
              <a:t>1. </a:t>
            </a:r>
            <a:r>
              <a:rPr lang="en-US" altLang="es-CO" dirty="0" err="1"/>
              <a:t>Diseñar</a:t>
            </a:r>
            <a:r>
              <a:rPr lang="en-US" altLang="es-CO" dirty="0"/>
              <a:t> el </a:t>
            </a:r>
            <a:r>
              <a:rPr lang="en-US" altLang="es-CO" dirty="0" err="1"/>
              <a:t>programa</a:t>
            </a:r>
            <a:r>
              <a:rPr lang="en-US" altLang="es-CO" dirty="0"/>
              <a:t> (</a:t>
            </a:r>
            <a:r>
              <a:rPr lang="en-US" altLang="es-CO" dirty="0" err="1"/>
              <a:t>pensar</a:t>
            </a:r>
            <a:r>
              <a:rPr lang="en-US" altLang="es-CO" dirty="0"/>
              <a:t> </a:t>
            </a:r>
            <a:r>
              <a:rPr lang="en-US" altLang="es-CO" dirty="0" err="1"/>
              <a:t>en</a:t>
            </a:r>
            <a:r>
              <a:rPr lang="en-US" altLang="es-CO" dirty="0"/>
              <a:t> </a:t>
            </a:r>
            <a:r>
              <a:rPr lang="en-US" altLang="es-CO" dirty="0" err="1"/>
              <a:t>pasos</a:t>
            </a:r>
            <a:r>
              <a:rPr lang="en-US" altLang="es-CO" dirty="0"/>
              <a:t> o </a:t>
            </a:r>
            <a:r>
              <a:rPr lang="en-US" altLang="es-CO" dirty="0" err="1"/>
              <a:t>métodos</a:t>
            </a:r>
            <a:r>
              <a:rPr lang="en-US" altLang="es-CO" dirty="0"/>
              <a:t> </a:t>
            </a:r>
            <a:r>
              <a:rPr lang="en-US" altLang="es-CO" dirty="0" err="1"/>
              <a:t>necesarios</a:t>
            </a:r>
            <a:r>
              <a:rPr lang="en-US" altLang="es-CO" dirty="0"/>
              <a:t>).</a:t>
            </a:r>
          </a:p>
          <a:p>
            <a:pPr marL="1143000" lvl="2" indent="-228600">
              <a:lnSpc>
                <a:spcPct val="110000"/>
              </a:lnSpc>
            </a:pPr>
            <a:r>
              <a:rPr lang="en-US" altLang="es-CO" dirty="0" err="1"/>
              <a:t>escribir</a:t>
            </a:r>
            <a:r>
              <a:rPr lang="en-US" altLang="es-CO" dirty="0"/>
              <a:t> </a:t>
            </a:r>
            <a:r>
              <a:rPr lang="en-US" altLang="es-CO" dirty="0" err="1"/>
              <a:t>una</a:t>
            </a:r>
            <a:r>
              <a:rPr lang="en-US" altLang="es-CO" dirty="0"/>
              <a:t> </a:t>
            </a:r>
            <a:r>
              <a:rPr lang="en-US" altLang="es-CO" dirty="0" err="1"/>
              <a:t>descripción</a:t>
            </a:r>
            <a:r>
              <a:rPr lang="en-US" altLang="es-CO" dirty="0"/>
              <a:t> de los </a:t>
            </a:r>
            <a:r>
              <a:rPr lang="en-US" altLang="es-CO" dirty="0" err="1"/>
              <a:t>pasos</a:t>
            </a:r>
            <a:r>
              <a:rPr lang="en-US" altLang="es-CO" dirty="0"/>
              <a:t> </a:t>
            </a:r>
            <a:r>
              <a:rPr lang="en-US" altLang="es-CO" dirty="0" err="1"/>
              <a:t>requeridos</a:t>
            </a:r>
            <a:r>
              <a:rPr lang="en-US" altLang="es-CO" dirty="0"/>
              <a:t> </a:t>
            </a:r>
            <a:r>
              <a:rPr lang="en-US" altLang="es-CO" dirty="0" err="1" smtClean="0"/>
              <a:t>en</a:t>
            </a:r>
            <a:r>
              <a:rPr lang="en-US" altLang="es-CO" dirty="0" smtClean="0"/>
              <a:t> </a:t>
            </a:r>
            <a:r>
              <a:rPr lang="en-US" altLang="es-CO" dirty="0" err="1" smtClean="0"/>
              <a:t>español</a:t>
            </a:r>
            <a:endParaRPr lang="en-US" altLang="es-CO" dirty="0"/>
          </a:p>
          <a:p>
            <a:pPr marL="1143000" lvl="2" indent="-228600">
              <a:lnSpc>
                <a:spcPct val="110000"/>
              </a:lnSpc>
            </a:pPr>
            <a:r>
              <a:rPr lang="en-US" altLang="es-CO" dirty="0" err="1"/>
              <a:t>utilizar</a:t>
            </a:r>
            <a:r>
              <a:rPr lang="en-US" altLang="es-CO" dirty="0"/>
              <a:t> </a:t>
            </a:r>
            <a:r>
              <a:rPr lang="en-US" altLang="es-CO" dirty="0" err="1"/>
              <a:t>esta</a:t>
            </a:r>
            <a:r>
              <a:rPr lang="en-US" altLang="es-CO" dirty="0"/>
              <a:t> </a:t>
            </a:r>
            <a:r>
              <a:rPr lang="en-US" altLang="es-CO" dirty="0" err="1"/>
              <a:t>descripción</a:t>
            </a:r>
            <a:r>
              <a:rPr lang="en-US" altLang="es-CO" dirty="0"/>
              <a:t> para </a:t>
            </a:r>
            <a:r>
              <a:rPr lang="en-US" altLang="es-CO" dirty="0" err="1"/>
              <a:t>decidir</a:t>
            </a:r>
            <a:r>
              <a:rPr lang="en-US" altLang="es-CO" dirty="0"/>
              <a:t> los </a:t>
            </a:r>
            <a:r>
              <a:rPr lang="en-US" altLang="es-CO" dirty="0" err="1"/>
              <a:t>métodos</a:t>
            </a:r>
            <a:endParaRPr lang="en-US" altLang="es-CO" dirty="0"/>
          </a:p>
          <a:p>
            <a:pPr marL="1143000" lvl="2" indent="-228600">
              <a:lnSpc>
                <a:spcPct val="110000"/>
              </a:lnSpc>
            </a:pPr>
            <a:endParaRPr lang="en-US" altLang="es-CO" dirty="0"/>
          </a:p>
          <a:p>
            <a:pPr marL="639763" lvl="1" indent="-246063">
              <a:lnSpc>
                <a:spcPct val="110000"/>
              </a:lnSpc>
              <a:buFontTx/>
              <a:buNone/>
            </a:pPr>
            <a:r>
              <a:rPr lang="en-US" altLang="es-CO" dirty="0"/>
              <a:t>2. </a:t>
            </a:r>
            <a:r>
              <a:rPr lang="en-US" altLang="es-CO" dirty="0" err="1"/>
              <a:t>Crear</a:t>
            </a:r>
            <a:r>
              <a:rPr lang="en-US" altLang="es-CO" dirty="0"/>
              <a:t> </a:t>
            </a:r>
            <a:r>
              <a:rPr lang="en-US" altLang="es-CO" dirty="0" err="1"/>
              <a:t>una</a:t>
            </a:r>
            <a:r>
              <a:rPr lang="en-US" altLang="es-CO" dirty="0"/>
              <a:t> </a:t>
            </a:r>
            <a:r>
              <a:rPr lang="en-US" altLang="es-CO" dirty="0" err="1"/>
              <a:t>tabla</a:t>
            </a:r>
            <a:r>
              <a:rPr lang="en-US" altLang="es-CO" dirty="0"/>
              <a:t> de </a:t>
            </a:r>
            <a:r>
              <a:rPr lang="en-US" altLang="es-CO" dirty="0" err="1"/>
              <a:t>patrones</a:t>
            </a:r>
            <a:r>
              <a:rPr lang="en-US" altLang="es-CO" dirty="0"/>
              <a:t> de </a:t>
            </a:r>
            <a:r>
              <a:rPr lang="en-US" altLang="es-CO" dirty="0" err="1"/>
              <a:t>caracteres</a:t>
            </a:r>
            <a:endParaRPr lang="en-US" altLang="es-CO" dirty="0"/>
          </a:p>
          <a:p>
            <a:pPr marL="1143000" lvl="2" indent="-228600">
              <a:lnSpc>
                <a:spcPct val="110000"/>
              </a:lnSpc>
            </a:pPr>
            <a:r>
              <a:rPr lang="en-US" altLang="es-CO" dirty="0" err="1"/>
              <a:t>usar</a:t>
            </a:r>
            <a:r>
              <a:rPr lang="en-US" altLang="es-CO" dirty="0"/>
              <a:t> la </a:t>
            </a:r>
            <a:r>
              <a:rPr lang="en-US" altLang="es-CO" dirty="0" err="1"/>
              <a:t>tabla</a:t>
            </a:r>
            <a:r>
              <a:rPr lang="en-US" altLang="es-CO" dirty="0"/>
              <a:t> para </a:t>
            </a:r>
            <a:r>
              <a:rPr lang="en-US" altLang="es-CO" dirty="0" err="1"/>
              <a:t>escribir</a:t>
            </a:r>
            <a:r>
              <a:rPr lang="en-US" altLang="es-CO" dirty="0"/>
              <a:t> </a:t>
            </a:r>
            <a:r>
              <a:rPr lang="en-US" altLang="es-CO" dirty="0" err="1" smtClean="0"/>
              <a:t>su</a:t>
            </a:r>
            <a:r>
              <a:rPr lang="en-US" altLang="es-CO" dirty="0" smtClean="0"/>
              <a:t> </a:t>
            </a:r>
            <a:r>
              <a:rPr lang="en-US" altLang="es-CO" dirty="0" err="1" smtClean="0"/>
              <a:t>ciclo</a:t>
            </a:r>
            <a:r>
              <a:rPr lang="en-US" altLang="es-CO" dirty="0" smtClean="0"/>
              <a:t> </a:t>
            </a:r>
            <a:r>
              <a:rPr lang="en-US" altLang="es-CO" dirty="0" smtClean="0">
                <a:latin typeface="Courier New" panose="02070309020205020404" pitchFamily="49" charset="0"/>
              </a:rPr>
              <a:t>for</a:t>
            </a:r>
            <a:endParaRPr lang="en-US" altLang="es-CO" dirty="0"/>
          </a:p>
        </p:txBody>
      </p:sp>
      <p:sp>
        <p:nvSpPr>
          <p:cNvPr id="445444" name="Text Box 4"/>
          <p:cNvSpPr txBox="1">
            <a:spLocks noChangeArrowheads="1"/>
          </p:cNvSpPr>
          <p:nvPr/>
        </p:nvSpPr>
        <p:spPr bwMode="auto">
          <a:xfrm>
            <a:off x="6026150" y="3124200"/>
            <a:ext cx="3070071" cy="3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endParaRPr lang="en-US" altLang="es-CO" sz="2000" dirty="0">
              <a:latin typeface="Courier New" panose="02070309020205020404" pitchFamily="49"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idx="4294967295"/>
          </p:nvPr>
        </p:nvSpPr>
        <p:spPr/>
        <p:txBody>
          <a:bodyPr lIns="0" rIns="0" bIns="0" anchor="b"/>
          <a:lstStyle/>
          <a:p>
            <a:r>
              <a:rPr lang="en-US" altLang="es-CO"/>
              <a:t>1. Pseudo-código</a:t>
            </a:r>
          </a:p>
        </p:txBody>
      </p:sp>
      <p:sp>
        <p:nvSpPr>
          <p:cNvPr id="446467" name="Rectangle 3"/>
          <p:cNvSpPr>
            <a:spLocks noGrp="1" noChangeArrowheads="1"/>
          </p:cNvSpPr>
          <p:nvPr>
            <p:ph idx="4294967295"/>
          </p:nvPr>
        </p:nvSpPr>
        <p:spPr/>
        <p:txBody>
          <a:bodyPr/>
          <a:lstStyle/>
          <a:p>
            <a:pPr marL="273050" indent="-273050"/>
            <a:r>
              <a:rPr lang="en-US" altLang="es-CO" b="1" dirty="0"/>
              <a:t>pseudo-</a:t>
            </a:r>
            <a:r>
              <a:rPr lang="en-US" altLang="es-CO" b="1" dirty="0" err="1"/>
              <a:t>código</a:t>
            </a:r>
            <a:r>
              <a:rPr lang="en-US" altLang="es-CO" dirty="0"/>
              <a:t>: </a:t>
            </a:r>
            <a:r>
              <a:rPr lang="en-US" altLang="es-CO" dirty="0" err="1"/>
              <a:t>Una</a:t>
            </a:r>
            <a:r>
              <a:rPr lang="en-US" altLang="es-CO" dirty="0"/>
              <a:t> </a:t>
            </a:r>
            <a:r>
              <a:rPr lang="en-US" altLang="es-CO" dirty="0" err="1"/>
              <a:t>descripción</a:t>
            </a:r>
            <a:r>
              <a:rPr lang="en-US" altLang="es-CO" dirty="0"/>
              <a:t> </a:t>
            </a:r>
            <a:r>
              <a:rPr lang="en-US" altLang="es-CO" dirty="0" err="1"/>
              <a:t>Inglés</a:t>
            </a:r>
            <a:r>
              <a:rPr lang="en-US" altLang="es-CO" dirty="0"/>
              <a:t> de un </a:t>
            </a:r>
            <a:r>
              <a:rPr lang="en-US" altLang="es-CO" dirty="0" err="1"/>
              <a:t>algoritmo</a:t>
            </a:r>
            <a:r>
              <a:rPr lang="en-US" altLang="es-CO" dirty="0"/>
              <a:t>.</a:t>
            </a:r>
          </a:p>
          <a:p>
            <a:pPr marL="639763" lvl="1" indent="-246063"/>
            <a:endParaRPr lang="en-US" altLang="es-CO" dirty="0"/>
          </a:p>
          <a:p>
            <a:pPr marL="273050" indent="-273050"/>
            <a:r>
              <a:rPr lang="en-US" altLang="es-CO" dirty="0" err="1"/>
              <a:t>Ejemplo</a:t>
            </a:r>
            <a:r>
              <a:rPr lang="en-US" altLang="es-CO" dirty="0"/>
              <a:t>: </a:t>
            </a:r>
            <a:r>
              <a:rPr lang="en-US" altLang="es-CO" dirty="0" err="1"/>
              <a:t>Dibujar</a:t>
            </a:r>
            <a:r>
              <a:rPr lang="en-US" altLang="es-CO" dirty="0"/>
              <a:t> un 12 de ancho </a:t>
            </a:r>
            <a:r>
              <a:rPr lang="en-US" altLang="es-CO" dirty="0" err="1"/>
              <a:t>por</a:t>
            </a:r>
            <a:r>
              <a:rPr lang="en-US" altLang="es-CO" dirty="0"/>
              <a:t> 7 de </a:t>
            </a:r>
            <a:r>
              <a:rPr lang="en-US" altLang="es-CO" dirty="0" err="1"/>
              <a:t>altura</a:t>
            </a:r>
            <a:r>
              <a:rPr lang="en-US" altLang="es-CO" dirty="0"/>
              <a:t> del </a:t>
            </a:r>
            <a:r>
              <a:rPr lang="en-US" altLang="es-CO" dirty="0" err="1"/>
              <a:t>cuadro</a:t>
            </a:r>
            <a:r>
              <a:rPr lang="en-US" altLang="es-CO" dirty="0"/>
              <a:t> de </a:t>
            </a:r>
            <a:r>
              <a:rPr lang="en-US" altLang="es-CO" dirty="0" err="1"/>
              <a:t>estrellas</a:t>
            </a:r>
            <a:r>
              <a:rPr lang="en-US" altLang="es-CO" dirty="0"/>
              <a:t/>
            </a:r>
            <a:br>
              <a:rPr lang="en-US" altLang="es-CO" dirty="0"/>
            </a:br>
            <a:endParaRPr lang="en-US" altLang="es-CO" sz="900" dirty="0">
              <a:latin typeface="Courier New" panose="02070309020205020404" pitchFamily="49" charset="0"/>
            </a:endParaRPr>
          </a:p>
          <a:p>
            <a:pPr marL="639763" lvl="1" indent="-246063">
              <a:buFont typeface="Wingdings" panose="05000000000000000000" pitchFamily="2" charset="2"/>
              <a:buNone/>
            </a:pPr>
            <a:r>
              <a:rPr lang="en-US" altLang="es-CO" i="1" dirty="0"/>
              <a:t>	</a:t>
            </a:r>
            <a:r>
              <a:rPr lang="en-US" altLang="es-CO" sz="2000" i="1" dirty="0" err="1"/>
              <a:t>imprimir</a:t>
            </a:r>
            <a:r>
              <a:rPr lang="en-US" altLang="es-CO" sz="2000" i="1" dirty="0"/>
              <a:t> 12 </a:t>
            </a:r>
            <a:r>
              <a:rPr lang="en-US" altLang="es-CO" sz="2000" i="1" dirty="0" err="1"/>
              <a:t>estrellas</a:t>
            </a:r>
            <a:r>
              <a:rPr lang="en-US" altLang="es-CO" sz="2000" i="1" dirty="0"/>
              <a:t>.</a:t>
            </a:r>
          </a:p>
          <a:p>
            <a:pPr marL="639763" lvl="1" indent="-246063">
              <a:buFont typeface="Wingdings" panose="05000000000000000000" pitchFamily="2" charset="2"/>
              <a:buNone/>
            </a:pPr>
            <a:r>
              <a:rPr lang="en-US" altLang="es-CO" sz="2000" i="1" dirty="0"/>
              <a:t>	para (</a:t>
            </a:r>
            <a:r>
              <a:rPr lang="en-US" altLang="es-CO" sz="2000" i="1" dirty="0" err="1"/>
              <a:t>cada</a:t>
            </a:r>
            <a:r>
              <a:rPr lang="en-US" altLang="es-CO" sz="2000" i="1" dirty="0"/>
              <a:t> </a:t>
            </a:r>
            <a:r>
              <a:rPr lang="en-US" altLang="es-CO" sz="2000" i="1" dirty="0" err="1"/>
              <a:t>una</a:t>
            </a:r>
            <a:r>
              <a:rPr lang="en-US" altLang="es-CO" sz="2000" i="1" dirty="0"/>
              <a:t> </a:t>
            </a:r>
            <a:r>
              <a:rPr lang="en-US" altLang="es-CO" sz="2000" i="1" dirty="0" smtClean="0"/>
              <a:t>de </a:t>
            </a:r>
            <a:r>
              <a:rPr lang="en-US" altLang="es-CO" sz="2000" i="1" dirty="0" err="1" smtClean="0"/>
              <a:t>las</a:t>
            </a:r>
            <a:r>
              <a:rPr lang="en-US" altLang="es-CO" sz="2000" i="1" dirty="0" smtClean="0"/>
              <a:t> </a:t>
            </a:r>
            <a:r>
              <a:rPr lang="en-US" altLang="es-CO" sz="2000" i="1" dirty="0"/>
              <a:t>5 </a:t>
            </a:r>
            <a:r>
              <a:rPr lang="en-US" altLang="es-CO" sz="2000" i="1" dirty="0" err="1"/>
              <a:t>líneas</a:t>
            </a:r>
            <a:r>
              <a:rPr lang="en-US" altLang="es-CO" sz="2000" i="1" dirty="0"/>
              <a:t>) {</a:t>
            </a:r>
          </a:p>
          <a:p>
            <a:pPr marL="639763" lvl="1" indent="-246063">
              <a:buFont typeface="Wingdings" panose="05000000000000000000" pitchFamily="2" charset="2"/>
              <a:buNone/>
            </a:pPr>
            <a:r>
              <a:rPr lang="en-US" altLang="es-CO" sz="2000" i="1" dirty="0"/>
              <a:t>	    </a:t>
            </a:r>
            <a:r>
              <a:rPr lang="en-US" altLang="es-CO" sz="2000" i="1" dirty="0" err="1"/>
              <a:t>imprimir</a:t>
            </a:r>
            <a:r>
              <a:rPr lang="en-US" altLang="es-CO" sz="2000" i="1" dirty="0"/>
              <a:t> </a:t>
            </a:r>
            <a:r>
              <a:rPr lang="en-US" altLang="es-CO" sz="2000" i="1" dirty="0" err="1"/>
              <a:t>una</a:t>
            </a:r>
            <a:r>
              <a:rPr lang="en-US" altLang="es-CO" sz="2000" i="1" dirty="0"/>
              <a:t> </a:t>
            </a:r>
            <a:r>
              <a:rPr lang="en-US" altLang="es-CO" sz="2000" i="1" dirty="0" err="1"/>
              <a:t>estrella</a:t>
            </a:r>
            <a:r>
              <a:rPr lang="en-US" altLang="es-CO" sz="2000" i="1" dirty="0"/>
              <a:t>.</a:t>
            </a:r>
          </a:p>
          <a:p>
            <a:pPr marL="639763" lvl="1" indent="-246063">
              <a:buFont typeface="Wingdings" panose="05000000000000000000" pitchFamily="2" charset="2"/>
              <a:buNone/>
            </a:pPr>
            <a:r>
              <a:rPr lang="en-US" altLang="es-CO" sz="2000" i="1" dirty="0"/>
              <a:t>	    </a:t>
            </a:r>
            <a:r>
              <a:rPr lang="en-US" altLang="es-CO" sz="2000" i="1" dirty="0" err="1"/>
              <a:t>imprimir</a:t>
            </a:r>
            <a:r>
              <a:rPr lang="en-US" altLang="es-CO" sz="2000" i="1" dirty="0"/>
              <a:t> 10 </a:t>
            </a:r>
            <a:r>
              <a:rPr lang="en-US" altLang="es-CO" sz="2000" i="1" dirty="0" err="1"/>
              <a:t>espacios</a:t>
            </a:r>
            <a:r>
              <a:rPr lang="en-US" altLang="es-CO" sz="2000" i="1" dirty="0"/>
              <a:t>.</a:t>
            </a:r>
          </a:p>
          <a:p>
            <a:pPr marL="639763" lvl="1" indent="-246063">
              <a:buFont typeface="Wingdings" panose="05000000000000000000" pitchFamily="2" charset="2"/>
              <a:buNone/>
            </a:pPr>
            <a:r>
              <a:rPr lang="en-US" altLang="es-CO" sz="2000" i="1" dirty="0"/>
              <a:t>	    </a:t>
            </a:r>
            <a:r>
              <a:rPr lang="en-US" altLang="es-CO" sz="2000" i="1" dirty="0" err="1"/>
              <a:t>imprimir</a:t>
            </a:r>
            <a:r>
              <a:rPr lang="en-US" altLang="es-CO" sz="2000" i="1" dirty="0"/>
              <a:t> </a:t>
            </a:r>
            <a:r>
              <a:rPr lang="en-US" altLang="es-CO" sz="2000" i="1" dirty="0" err="1"/>
              <a:t>una</a:t>
            </a:r>
            <a:r>
              <a:rPr lang="en-US" altLang="es-CO" sz="2000" i="1" dirty="0"/>
              <a:t> </a:t>
            </a:r>
            <a:r>
              <a:rPr lang="en-US" altLang="es-CO" sz="2000" i="1" dirty="0" err="1"/>
              <a:t>estrella</a:t>
            </a:r>
            <a:r>
              <a:rPr lang="en-US" altLang="es-CO" sz="2000" i="1" dirty="0"/>
              <a:t>.</a:t>
            </a:r>
          </a:p>
          <a:p>
            <a:pPr marL="639763" lvl="1" indent="-246063">
              <a:buFont typeface="Wingdings" panose="05000000000000000000" pitchFamily="2" charset="2"/>
              <a:buNone/>
            </a:pPr>
            <a:r>
              <a:rPr lang="en-US" altLang="es-CO" sz="2000" i="1" dirty="0"/>
              <a:t>	}</a:t>
            </a:r>
          </a:p>
          <a:p>
            <a:pPr marL="639763" lvl="1" indent="-246063">
              <a:buFont typeface="Wingdings" panose="05000000000000000000" pitchFamily="2" charset="2"/>
              <a:buNone/>
            </a:pPr>
            <a:r>
              <a:rPr lang="en-US" altLang="es-CO" sz="2000" i="1" dirty="0"/>
              <a:t>	</a:t>
            </a:r>
            <a:r>
              <a:rPr lang="en-US" altLang="es-CO" sz="2000" i="1" dirty="0" err="1"/>
              <a:t>imprimir</a:t>
            </a:r>
            <a:r>
              <a:rPr lang="en-US" altLang="es-CO" sz="2000" i="1" dirty="0"/>
              <a:t> 12 </a:t>
            </a:r>
            <a:r>
              <a:rPr lang="en-US" altLang="es-CO" sz="2000" i="1" dirty="0" err="1"/>
              <a:t>estrellas</a:t>
            </a:r>
            <a:r>
              <a:rPr lang="en-US" altLang="es-CO" sz="2000" i="1" dirty="0"/>
              <a:t>.</a:t>
            </a:r>
          </a:p>
        </p:txBody>
      </p:sp>
      <p:sp>
        <p:nvSpPr>
          <p:cNvPr id="446468" name="Text Box 4"/>
          <p:cNvSpPr txBox="1">
            <a:spLocks noChangeArrowheads="1"/>
          </p:cNvSpPr>
          <p:nvPr/>
        </p:nvSpPr>
        <p:spPr bwMode="auto">
          <a:xfrm>
            <a:off x="5715000" y="3505200"/>
            <a:ext cx="2133600" cy="183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80000"/>
              </a:lnSpc>
            </a:pPr>
            <a:r>
              <a:rPr lang="en-US" altLang="es-CO" sz="2000" dirty="0">
                <a:latin typeface="Courier New" panose="02070309020205020404" pitchFamily="49" charset="0"/>
                <a:cs typeface="Times New Roman" panose="02020603050405020304" pitchFamily="18" charset="0"/>
              </a:rPr>
              <a:t>************</a:t>
            </a:r>
          </a:p>
          <a:p>
            <a:pPr>
              <a:lnSpc>
                <a:spcPct val="80000"/>
              </a:lnSpc>
            </a:pPr>
            <a:r>
              <a:rPr lang="en-US" altLang="es-CO" sz="2000" dirty="0">
                <a:latin typeface="Courier New" panose="02070309020205020404" pitchFamily="49" charset="0"/>
                <a:cs typeface="Times New Roman" panose="02020603050405020304" pitchFamily="18" charset="0"/>
              </a:rPr>
              <a:t>*          *</a:t>
            </a:r>
          </a:p>
          <a:p>
            <a:pPr>
              <a:lnSpc>
                <a:spcPct val="80000"/>
              </a:lnSpc>
            </a:pPr>
            <a:r>
              <a:rPr lang="en-US" altLang="es-CO" sz="2000" dirty="0">
                <a:latin typeface="Courier New" panose="02070309020205020404" pitchFamily="49" charset="0"/>
                <a:cs typeface="Times New Roman" panose="02020603050405020304" pitchFamily="18" charset="0"/>
              </a:rPr>
              <a:t>*          *</a:t>
            </a:r>
          </a:p>
          <a:p>
            <a:pPr>
              <a:lnSpc>
                <a:spcPct val="80000"/>
              </a:lnSpc>
            </a:pPr>
            <a:r>
              <a:rPr lang="en-US" altLang="es-CO" sz="2000" dirty="0">
                <a:latin typeface="Courier New" panose="02070309020205020404" pitchFamily="49" charset="0"/>
                <a:cs typeface="Times New Roman" panose="02020603050405020304" pitchFamily="18" charset="0"/>
              </a:rPr>
              <a:t>*          *</a:t>
            </a:r>
          </a:p>
          <a:p>
            <a:pPr>
              <a:lnSpc>
                <a:spcPct val="80000"/>
              </a:lnSpc>
            </a:pPr>
            <a:r>
              <a:rPr lang="en-US" altLang="es-CO" sz="2000" dirty="0">
                <a:latin typeface="Courier New" panose="02070309020205020404" pitchFamily="49" charset="0"/>
                <a:cs typeface="Times New Roman" panose="02020603050405020304" pitchFamily="18" charset="0"/>
              </a:rPr>
              <a:t>*          *</a:t>
            </a:r>
          </a:p>
          <a:p>
            <a:pPr>
              <a:lnSpc>
                <a:spcPct val="80000"/>
              </a:lnSpc>
            </a:pPr>
            <a:r>
              <a:rPr lang="en-US" altLang="es-CO" sz="2000" dirty="0">
                <a:latin typeface="Courier New" panose="02070309020205020404" pitchFamily="49" charset="0"/>
                <a:cs typeface="Times New Roman" panose="02020603050405020304" pitchFamily="18" charset="0"/>
              </a:rPr>
              <a:t>*          *</a:t>
            </a:r>
          </a:p>
          <a:p>
            <a:pPr>
              <a:lnSpc>
                <a:spcPct val="80000"/>
              </a:lnSpc>
            </a:pPr>
            <a:r>
              <a:rPr lang="en-US" altLang="es-CO" sz="2000" dirty="0">
                <a:latin typeface="Courier New" panose="02070309020205020404" pitchFamily="49" charset="0"/>
                <a:cs typeface="Times New Roman" panose="02020603050405020304" pitchFamily="18" charset="0"/>
              </a:rPr>
              <a:t>************</a:t>
            </a:r>
            <a:endParaRPr lang="en-US" altLang="es-CO" sz="2000" dirty="0">
              <a:latin typeface="Courier New" panose="02070309020205020404" pitchFamily="49"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p:txBody>
          <a:bodyPr lIns="0" rIns="0" bIns="0" anchor="b"/>
          <a:lstStyle/>
          <a:p>
            <a:r>
              <a:rPr lang="en-US" altLang="es-CO" dirty="0" err="1"/>
              <a:t>A</a:t>
            </a:r>
            <a:r>
              <a:rPr lang="en-US" altLang="es-CO" dirty="0" err="1" smtClean="0"/>
              <a:t>lgoritmo</a:t>
            </a:r>
            <a:r>
              <a:rPr lang="en-US" altLang="es-CO" dirty="0" smtClean="0"/>
              <a:t> </a:t>
            </a:r>
            <a:r>
              <a:rPr lang="en-US" altLang="es-CO" dirty="0"/>
              <a:t>pseudo-</a:t>
            </a:r>
            <a:r>
              <a:rPr lang="en-US" altLang="es-CO" dirty="0" err="1"/>
              <a:t>código</a:t>
            </a:r>
            <a:endParaRPr lang="en-US" altLang="es-CO" dirty="0"/>
          </a:p>
        </p:txBody>
      </p:sp>
      <p:sp>
        <p:nvSpPr>
          <p:cNvPr id="447491" name="Rectangle 3"/>
          <p:cNvSpPr>
            <a:spLocks noGrp="1" noChangeArrowheads="1"/>
          </p:cNvSpPr>
          <p:nvPr>
            <p:ph idx="4294967295"/>
          </p:nvPr>
        </p:nvSpPr>
        <p:spPr/>
        <p:txBody>
          <a:bodyPr/>
          <a:lstStyle/>
          <a:p>
            <a:pPr marL="639763" lvl="1" indent="-246063">
              <a:lnSpc>
                <a:spcPct val="90000"/>
              </a:lnSpc>
              <a:buFont typeface="Wingdings" panose="05000000000000000000" pitchFamily="2" charset="2"/>
              <a:buNone/>
            </a:pPr>
            <a:r>
              <a:rPr lang="en-US" altLang="es-CO" sz="2000" dirty="0"/>
              <a:t>1. </a:t>
            </a:r>
            <a:r>
              <a:rPr lang="en-US" altLang="es-CO" sz="2000" dirty="0" err="1"/>
              <a:t>Línea</a:t>
            </a:r>
            <a:endParaRPr lang="en-US" altLang="es-CO" sz="2000" dirty="0"/>
          </a:p>
          <a:p>
            <a:pPr lvl="2" indent="-246063">
              <a:lnSpc>
                <a:spcPct val="90000"/>
              </a:lnSpc>
            </a:pPr>
            <a:r>
              <a:rPr lang="en-US" altLang="es-CO" sz="1800" dirty="0">
                <a:latin typeface="Courier New" panose="02070309020205020404" pitchFamily="49" charset="0"/>
              </a:rPr>
              <a:t>#</a:t>
            </a:r>
            <a:r>
              <a:rPr lang="en-US" altLang="es-CO" sz="1800" dirty="0"/>
              <a:t> , </a:t>
            </a:r>
            <a:r>
              <a:rPr lang="en-US" altLang="es-CO" sz="1800" dirty="0" smtClean="0"/>
              <a:t>16 </a:t>
            </a:r>
            <a:r>
              <a:rPr lang="en-US" altLang="es-CO" sz="1800" dirty="0" smtClean="0">
                <a:latin typeface="Courier New" panose="02070309020205020404" pitchFamily="49" charset="0"/>
              </a:rPr>
              <a:t>=</a:t>
            </a:r>
            <a:r>
              <a:rPr lang="en-US" altLang="es-CO" sz="1800" dirty="0" smtClean="0"/>
              <a:t>, </a:t>
            </a:r>
            <a:r>
              <a:rPr lang="en-US" altLang="es-CO" sz="1800" dirty="0">
                <a:latin typeface="Courier New" panose="02070309020205020404" pitchFamily="49" charset="0"/>
              </a:rPr>
              <a:t>#</a:t>
            </a:r>
          </a:p>
          <a:p>
            <a:pPr marL="639763" lvl="1" indent="-246063">
              <a:lnSpc>
                <a:spcPct val="90000"/>
              </a:lnSpc>
              <a:buFont typeface="Wingdings" panose="05000000000000000000" pitchFamily="2" charset="2"/>
              <a:buNone/>
            </a:pPr>
            <a:endParaRPr lang="en-US" altLang="es-CO" sz="2000" dirty="0">
              <a:latin typeface="Courier New" panose="02070309020205020404" pitchFamily="49" charset="0"/>
            </a:endParaRPr>
          </a:p>
          <a:p>
            <a:pPr marL="639763" lvl="1" indent="-246063">
              <a:lnSpc>
                <a:spcPct val="90000"/>
              </a:lnSpc>
              <a:buFont typeface="Wingdings" panose="05000000000000000000" pitchFamily="2" charset="2"/>
              <a:buNone/>
            </a:pPr>
            <a:r>
              <a:rPr lang="en-US" altLang="es-CO" sz="2000" dirty="0">
                <a:solidFill>
                  <a:srgbClr val="003399"/>
                </a:solidFill>
              </a:rPr>
              <a:t>2. La </a:t>
            </a:r>
            <a:r>
              <a:rPr lang="en-US" altLang="es-CO" sz="2000" dirty="0" err="1">
                <a:solidFill>
                  <a:srgbClr val="003399"/>
                </a:solidFill>
              </a:rPr>
              <a:t>mitad</a:t>
            </a:r>
            <a:r>
              <a:rPr lang="en-US" altLang="es-CO" sz="2000" dirty="0">
                <a:solidFill>
                  <a:srgbClr val="003399"/>
                </a:solidFill>
              </a:rPr>
              <a:t> superior</a:t>
            </a:r>
          </a:p>
          <a:p>
            <a:pPr lvl="2" indent="-246063">
              <a:lnSpc>
                <a:spcPct val="90000"/>
              </a:lnSpc>
            </a:pPr>
            <a:r>
              <a:rPr lang="en-US" altLang="es-CO" sz="1600" dirty="0">
                <a:solidFill>
                  <a:srgbClr val="003399"/>
                </a:solidFill>
                <a:latin typeface="Courier New" panose="02070309020205020404" pitchFamily="49" charset="0"/>
              </a:rPr>
              <a:t>|</a:t>
            </a:r>
          </a:p>
          <a:p>
            <a:pPr lvl="2" indent="-246063">
              <a:lnSpc>
                <a:spcPct val="90000"/>
              </a:lnSpc>
            </a:pPr>
            <a:r>
              <a:rPr lang="en-US" altLang="es-CO" sz="1600" dirty="0" err="1">
                <a:solidFill>
                  <a:srgbClr val="003399"/>
                </a:solidFill>
              </a:rPr>
              <a:t>espacios</a:t>
            </a:r>
            <a:r>
              <a:rPr lang="en-US" altLang="es-CO" sz="1600" dirty="0">
                <a:solidFill>
                  <a:srgbClr val="003399"/>
                </a:solidFill>
              </a:rPr>
              <a:t> (</a:t>
            </a:r>
            <a:r>
              <a:rPr lang="en-US" altLang="es-CO" sz="1600" dirty="0" err="1">
                <a:solidFill>
                  <a:srgbClr val="003399"/>
                </a:solidFill>
              </a:rPr>
              <a:t>decreciente</a:t>
            </a:r>
            <a:r>
              <a:rPr lang="en-US" altLang="es-CO" sz="1600" dirty="0">
                <a:solidFill>
                  <a:srgbClr val="003399"/>
                </a:solidFill>
              </a:rPr>
              <a:t>)</a:t>
            </a:r>
          </a:p>
          <a:p>
            <a:pPr lvl="2" indent="-246063">
              <a:lnSpc>
                <a:spcPct val="90000"/>
              </a:lnSpc>
            </a:pPr>
            <a:r>
              <a:rPr lang="en-US" altLang="es-CO" sz="1600" dirty="0">
                <a:solidFill>
                  <a:srgbClr val="003399"/>
                </a:solidFill>
                <a:latin typeface="Courier New" panose="02070309020205020404" pitchFamily="49" charset="0"/>
              </a:rPr>
              <a:t>&lt;&gt;</a:t>
            </a:r>
          </a:p>
          <a:p>
            <a:pPr lvl="2" indent="-246063">
              <a:lnSpc>
                <a:spcPct val="90000"/>
              </a:lnSpc>
            </a:pPr>
            <a:r>
              <a:rPr lang="en-US" altLang="es-CO" sz="1600" dirty="0" err="1">
                <a:solidFill>
                  <a:srgbClr val="003399"/>
                </a:solidFill>
              </a:rPr>
              <a:t>puntos</a:t>
            </a:r>
            <a:r>
              <a:rPr lang="en-US" altLang="es-CO" sz="1600" dirty="0">
                <a:solidFill>
                  <a:srgbClr val="003399"/>
                </a:solidFill>
              </a:rPr>
              <a:t> (</a:t>
            </a:r>
            <a:r>
              <a:rPr lang="en-US" altLang="es-CO" sz="1600" dirty="0" err="1">
                <a:solidFill>
                  <a:srgbClr val="003399"/>
                </a:solidFill>
              </a:rPr>
              <a:t>en</a:t>
            </a:r>
            <a:r>
              <a:rPr lang="en-US" altLang="es-CO" sz="1600" dirty="0">
                <a:solidFill>
                  <a:srgbClr val="003399"/>
                </a:solidFill>
              </a:rPr>
              <a:t> </a:t>
            </a:r>
            <a:r>
              <a:rPr lang="en-US" altLang="es-CO" sz="1600" dirty="0" err="1">
                <a:solidFill>
                  <a:srgbClr val="003399"/>
                </a:solidFill>
              </a:rPr>
              <a:t>aumento</a:t>
            </a:r>
            <a:r>
              <a:rPr lang="en-US" altLang="es-CO" sz="1600" dirty="0">
                <a:solidFill>
                  <a:srgbClr val="003399"/>
                </a:solidFill>
              </a:rPr>
              <a:t>)</a:t>
            </a:r>
          </a:p>
          <a:p>
            <a:pPr lvl="2" indent="-246063">
              <a:lnSpc>
                <a:spcPct val="90000"/>
              </a:lnSpc>
            </a:pPr>
            <a:r>
              <a:rPr lang="en-US" altLang="es-CO" sz="1600" dirty="0">
                <a:solidFill>
                  <a:srgbClr val="003399"/>
                </a:solidFill>
                <a:latin typeface="Courier New" panose="02070309020205020404" pitchFamily="49" charset="0"/>
              </a:rPr>
              <a:t>&lt;&gt;</a:t>
            </a:r>
          </a:p>
          <a:p>
            <a:pPr lvl="2" indent="-246063">
              <a:lnSpc>
                <a:spcPct val="90000"/>
              </a:lnSpc>
            </a:pPr>
            <a:r>
              <a:rPr lang="en-US" altLang="es-CO" sz="1600" dirty="0" err="1">
                <a:solidFill>
                  <a:srgbClr val="003399"/>
                </a:solidFill>
              </a:rPr>
              <a:t>espacios</a:t>
            </a:r>
            <a:r>
              <a:rPr lang="en-US" altLang="es-CO" sz="1600" dirty="0">
                <a:solidFill>
                  <a:srgbClr val="003399"/>
                </a:solidFill>
              </a:rPr>
              <a:t> (</a:t>
            </a:r>
            <a:r>
              <a:rPr lang="en-US" altLang="es-CO" sz="1600" dirty="0" err="1">
                <a:solidFill>
                  <a:srgbClr val="003399"/>
                </a:solidFill>
              </a:rPr>
              <a:t>igual</a:t>
            </a:r>
            <a:r>
              <a:rPr lang="en-US" altLang="es-CO" sz="1600" dirty="0">
                <a:solidFill>
                  <a:srgbClr val="003399"/>
                </a:solidFill>
              </a:rPr>
              <a:t> </a:t>
            </a:r>
            <a:r>
              <a:rPr lang="en-US" altLang="es-CO" sz="1600" dirty="0" err="1">
                <a:solidFill>
                  <a:srgbClr val="003399"/>
                </a:solidFill>
              </a:rPr>
              <a:t>que</a:t>
            </a:r>
            <a:r>
              <a:rPr lang="en-US" altLang="es-CO" sz="1600" dirty="0">
                <a:solidFill>
                  <a:srgbClr val="003399"/>
                </a:solidFill>
              </a:rPr>
              <a:t> el anterior)</a:t>
            </a:r>
          </a:p>
          <a:p>
            <a:pPr lvl="2" indent="-246063">
              <a:lnSpc>
                <a:spcPct val="90000"/>
              </a:lnSpc>
            </a:pPr>
            <a:r>
              <a:rPr lang="en-US" altLang="es-CO" sz="1600" dirty="0">
                <a:solidFill>
                  <a:srgbClr val="003399"/>
                </a:solidFill>
                <a:latin typeface="Courier New" panose="02070309020205020404" pitchFamily="49" charset="0"/>
              </a:rPr>
              <a:t>|</a:t>
            </a:r>
          </a:p>
          <a:p>
            <a:pPr lvl="2" indent="-246063">
              <a:lnSpc>
                <a:spcPct val="90000"/>
              </a:lnSpc>
              <a:buFont typeface="Wingdings" panose="05000000000000000000" pitchFamily="2" charset="2"/>
              <a:buNone/>
            </a:pPr>
            <a:endParaRPr lang="en-US" altLang="es-CO" sz="1600" dirty="0">
              <a:solidFill>
                <a:srgbClr val="003399"/>
              </a:solidFill>
              <a:latin typeface="Courier New" panose="02070309020205020404" pitchFamily="49" charset="0"/>
            </a:endParaRPr>
          </a:p>
          <a:p>
            <a:pPr marL="639763" lvl="1" indent="-246063">
              <a:lnSpc>
                <a:spcPct val="90000"/>
              </a:lnSpc>
              <a:buFont typeface="Wingdings" panose="05000000000000000000" pitchFamily="2" charset="2"/>
              <a:buNone/>
            </a:pPr>
            <a:r>
              <a:rPr lang="en-US" altLang="es-CO" sz="2000" dirty="0"/>
              <a:t>3. </a:t>
            </a:r>
            <a:r>
              <a:rPr lang="en-US" altLang="es-CO" sz="2000" dirty="0" err="1"/>
              <a:t>Mitad</a:t>
            </a:r>
            <a:r>
              <a:rPr lang="en-US" altLang="es-CO" sz="2000" dirty="0"/>
              <a:t> inferior (la </a:t>
            </a:r>
            <a:r>
              <a:rPr lang="en-US" altLang="es-CO" sz="2000" dirty="0" err="1"/>
              <a:t>mitad</a:t>
            </a:r>
            <a:r>
              <a:rPr lang="en-US" altLang="es-CO" sz="2000" dirty="0"/>
              <a:t> superior </a:t>
            </a:r>
            <a:r>
              <a:rPr lang="en-US" altLang="es-CO" sz="2000" dirty="0" err="1"/>
              <a:t>en</a:t>
            </a:r>
            <a:r>
              <a:rPr lang="en-US" altLang="es-CO" sz="2000" dirty="0"/>
              <a:t> </a:t>
            </a:r>
            <a:r>
              <a:rPr lang="en-US" altLang="es-CO" sz="2000" dirty="0" err="1" smtClean="0"/>
              <a:t>posición</a:t>
            </a:r>
            <a:endParaRPr lang="en-US" altLang="es-CO" sz="2000" dirty="0" smtClean="0"/>
          </a:p>
          <a:p>
            <a:pPr marL="639763" lvl="1" indent="-246063">
              <a:lnSpc>
                <a:spcPct val="90000"/>
              </a:lnSpc>
              <a:buFont typeface="Wingdings" panose="05000000000000000000" pitchFamily="2" charset="2"/>
              <a:buNone/>
            </a:pPr>
            <a:r>
              <a:rPr lang="en-US" altLang="es-CO" sz="2000" dirty="0" err="1" smtClean="0"/>
              <a:t>invertida</a:t>
            </a:r>
            <a:r>
              <a:rPr lang="en-US" altLang="es-CO" sz="2000" dirty="0"/>
              <a:t>)</a:t>
            </a:r>
          </a:p>
          <a:p>
            <a:pPr marL="639763" lvl="1" indent="-246063">
              <a:lnSpc>
                <a:spcPct val="90000"/>
              </a:lnSpc>
              <a:buFont typeface="Wingdings" panose="05000000000000000000" pitchFamily="2" charset="2"/>
              <a:buNone/>
            </a:pPr>
            <a:endParaRPr lang="en-US" altLang="es-CO" sz="2000" dirty="0"/>
          </a:p>
          <a:p>
            <a:pPr marL="639763" lvl="1" indent="-246063">
              <a:lnSpc>
                <a:spcPct val="90000"/>
              </a:lnSpc>
              <a:buFont typeface="Wingdings" panose="05000000000000000000" pitchFamily="2" charset="2"/>
              <a:buNone/>
            </a:pPr>
            <a:r>
              <a:rPr lang="en-US" altLang="es-CO" sz="2000" dirty="0"/>
              <a:t>4. </a:t>
            </a:r>
            <a:r>
              <a:rPr lang="en-US" altLang="es-CO" sz="2000" dirty="0" err="1"/>
              <a:t>Línea</a:t>
            </a:r>
            <a:endParaRPr lang="en-US" altLang="es-CO" sz="2000" dirty="0"/>
          </a:p>
          <a:p>
            <a:pPr lvl="2" indent="-246063">
              <a:lnSpc>
                <a:spcPct val="90000"/>
              </a:lnSpc>
            </a:pPr>
            <a:r>
              <a:rPr lang="en-US" altLang="es-CO" sz="1800" dirty="0">
                <a:latin typeface="Courier New" panose="02070309020205020404" pitchFamily="49" charset="0"/>
              </a:rPr>
              <a:t>#</a:t>
            </a:r>
            <a:r>
              <a:rPr lang="en-US" altLang="es-CO" sz="1800" dirty="0"/>
              <a:t> , </a:t>
            </a:r>
            <a:r>
              <a:rPr lang="en-US" altLang="es-CO" sz="1800" dirty="0" err="1"/>
              <a:t>dieciséis</a:t>
            </a:r>
            <a:r>
              <a:rPr lang="en-US" altLang="es-CO" sz="1800" dirty="0"/>
              <a:t> </a:t>
            </a:r>
            <a:r>
              <a:rPr lang="en-US" altLang="es-CO" sz="1800" dirty="0">
                <a:latin typeface="Courier New" panose="02070309020205020404" pitchFamily="49" charset="0"/>
              </a:rPr>
              <a:t>=</a:t>
            </a:r>
            <a:r>
              <a:rPr lang="en-US" altLang="es-CO" sz="1800" dirty="0"/>
              <a:t>, </a:t>
            </a:r>
            <a:r>
              <a:rPr lang="en-US" altLang="es-CO" sz="1800" dirty="0">
                <a:latin typeface="Courier New" panose="02070309020205020404" pitchFamily="49" charset="0"/>
              </a:rPr>
              <a:t>#</a:t>
            </a:r>
          </a:p>
        </p:txBody>
      </p:sp>
      <p:sp>
        <p:nvSpPr>
          <p:cNvPr id="447492" name="Text Box 4"/>
          <p:cNvSpPr txBox="1">
            <a:spLocks noChangeArrowheads="1"/>
          </p:cNvSpPr>
          <p:nvPr/>
        </p:nvSpPr>
        <p:spPr bwMode="auto">
          <a:xfrm>
            <a:off x="6019800" y="3124200"/>
            <a:ext cx="3070071" cy="3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s-CO" sz="2000" dirty="0">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solidFill>
                  <a:srgbClr val="003399"/>
                </a:solidFill>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endParaRPr lang="en-US" altLang="es-CO" sz="2000" dirty="0">
              <a:latin typeface="Courier New" panose="02070309020205020404" pitchFamily="49"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idx="4294967295"/>
          </p:nvPr>
        </p:nvSpPr>
        <p:spPr/>
        <p:txBody>
          <a:bodyPr lIns="0" rIns="0" bIns="0" anchor="b"/>
          <a:lstStyle/>
          <a:p>
            <a:r>
              <a:rPr lang="en-US" altLang="es-CO"/>
              <a:t>Métodos de pseudocódigo</a:t>
            </a:r>
          </a:p>
        </p:txBody>
      </p:sp>
      <p:sp>
        <p:nvSpPr>
          <p:cNvPr id="448515" name="Rectangle 3"/>
          <p:cNvSpPr>
            <a:spLocks noGrp="1" noChangeArrowheads="1"/>
          </p:cNvSpPr>
          <p:nvPr>
            <p:ph idx="4294967295"/>
          </p:nvPr>
        </p:nvSpPr>
        <p:spPr/>
        <p:txBody>
          <a:bodyPr/>
          <a:lstStyle/>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public class Mirror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public static void main(String[] </a:t>
            </a:r>
            <a:r>
              <a:rPr lang="en-US" altLang="es-CO" sz="1600" dirty="0" err="1">
                <a:latin typeface="Courier New" panose="02070309020205020404" pitchFamily="49" charset="0"/>
              </a:rPr>
              <a:t>args</a:t>
            </a: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line();</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topHalf</a:t>
            </a:r>
            <a:r>
              <a:rPr lang="en-US" altLang="es-CO" sz="1600" dirty="0">
                <a:latin typeface="Courier New" panose="02070309020205020404" pitchFamily="49" charset="0"/>
              </a:rPr>
              <a:t>();</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bottomHalf</a:t>
            </a:r>
            <a:r>
              <a:rPr lang="en-US" altLang="es-CO" sz="1600" dirty="0">
                <a:latin typeface="Courier New" panose="02070309020205020404" pitchFamily="49" charset="0"/>
              </a:rPr>
              <a:t>();</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line();</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s-CO" sz="1600" dirty="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public static void </a:t>
            </a:r>
            <a:r>
              <a:rPr lang="en-US" altLang="es-CO" sz="1600" dirty="0" err="1">
                <a:latin typeface="Courier New" panose="02070309020205020404" pitchFamily="49" charset="0"/>
              </a:rPr>
              <a:t>topHalf</a:t>
            </a: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line = 1; line &lt;= 4; line++)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b="1" dirty="0">
                <a:solidFill>
                  <a:srgbClr val="008080"/>
                </a:solidFill>
                <a:latin typeface="Courier New" panose="02070309020205020404" pitchFamily="49" charset="0"/>
              </a:rPr>
              <a:t>// contents of each line</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s-CO" sz="1600" dirty="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public static void </a:t>
            </a:r>
            <a:r>
              <a:rPr lang="en-US" altLang="es-CO" sz="1600" dirty="0" err="1">
                <a:latin typeface="Courier New" panose="02070309020205020404" pitchFamily="49" charset="0"/>
              </a:rPr>
              <a:t>bottomHalf</a:t>
            </a: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line = 1; line &lt;= 4; line++)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b="1" dirty="0">
                <a:solidFill>
                  <a:srgbClr val="008080"/>
                </a:solidFill>
                <a:latin typeface="Courier New" panose="02070309020205020404" pitchFamily="49" charset="0"/>
              </a:rPr>
              <a:t>// contents of each line</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public static void line()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b="1" dirty="0">
                <a:solidFill>
                  <a:srgbClr val="008080"/>
                </a:solidFill>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a:t>
            </a:r>
            <a:endParaRPr lang="en-US" altLang="es-CO" sz="16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idx="4294967295"/>
          </p:nvPr>
        </p:nvSpPr>
        <p:spPr/>
        <p:txBody>
          <a:bodyPr lIns="0" rIns="0" bIns="0" anchor="b"/>
          <a:lstStyle/>
          <a:p>
            <a:r>
              <a:rPr lang="en-US" altLang="es-CO"/>
              <a:t>2. Tablas</a:t>
            </a:r>
          </a:p>
        </p:txBody>
      </p:sp>
      <p:sp>
        <p:nvSpPr>
          <p:cNvPr id="449539" name="Rectangle 3"/>
          <p:cNvSpPr>
            <a:spLocks noGrp="1" noChangeArrowheads="1"/>
          </p:cNvSpPr>
          <p:nvPr>
            <p:ph idx="4294967295"/>
          </p:nvPr>
        </p:nvSpPr>
        <p:spPr/>
        <p:txBody>
          <a:bodyPr/>
          <a:lstStyle/>
          <a:p>
            <a:pPr marL="273050" indent="-273050"/>
            <a:r>
              <a:rPr lang="en-US" altLang="es-CO"/>
              <a:t>Una mesa para la mitad superior:</a:t>
            </a:r>
          </a:p>
          <a:p>
            <a:pPr marL="639763" lvl="1" indent="-246063"/>
            <a:r>
              <a:rPr lang="en-US" altLang="es-CO"/>
              <a:t>espacios y puntos de cómputo expresiones de número de línea</a:t>
            </a:r>
          </a:p>
        </p:txBody>
      </p:sp>
      <p:graphicFrame>
        <p:nvGraphicFramePr>
          <p:cNvPr id="1490948" name="Group 4"/>
          <p:cNvGraphicFramePr>
            <a:graphicFrameLocks noGrp="1"/>
          </p:cNvGraphicFramePr>
          <p:nvPr/>
        </p:nvGraphicFramePr>
        <p:xfrm>
          <a:off x="152400" y="2590800"/>
          <a:ext cx="6019800" cy="2651443"/>
        </p:xfrm>
        <a:graphic>
          <a:graphicData uri="http://schemas.openxmlformats.org/drawingml/2006/table">
            <a:tbl>
              <a:tblPr/>
              <a:tblGrid>
                <a:gridCol w="728663"/>
                <a:gridCol w="1179512"/>
                <a:gridCol w="1597025"/>
                <a:gridCol w="838200"/>
                <a:gridCol w="1676400"/>
              </a:tblGrid>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línea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espacios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puntos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8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490987" name="Group 43"/>
          <p:cNvGraphicFramePr>
            <a:graphicFrameLocks noGrp="1"/>
          </p:cNvGraphicFramePr>
          <p:nvPr>
            <p:extLst>
              <p:ext uri="{D42A27DB-BD31-4B8C-83A1-F6EECF244321}">
                <p14:modId xmlns:p14="http://schemas.microsoft.com/office/powerpoint/2010/main" val="794302433"/>
              </p:ext>
            </p:extLst>
          </p:nvPr>
        </p:nvGraphicFramePr>
        <p:xfrm>
          <a:off x="152400" y="2590800"/>
          <a:ext cx="6019800" cy="2651443"/>
        </p:xfrm>
        <a:graphic>
          <a:graphicData uri="http://schemas.openxmlformats.org/drawingml/2006/table">
            <a:tbl>
              <a:tblPr/>
              <a:tblGrid>
                <a:gridCol w="728663"/>
                <a:gridCol w="1179512"/>
                <a:gridCol w="1597025"/>
                <a:gridCol w="838200"/>
                <a:gridCol w="1676400"/>
              </a:tblGrid>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err="1" smtClean="0">
                          <a:ln>
                            <a:noFill/>
                          </a:ln>
                          <a:solidFill>
                            <a:schemeClr val="tx1"/>
                          </a:solidFill>
                          <a:effectLst/>
                          <a:latin typeface="Tahoma" panose="020B0604030504040204" pitchFamily="34" charset="0"/>
                          <a:cs typeface="Times New Roman" panose="02020603050405020304" pitchFamily="18" charset="0"/>
                        </a:rPr>
                        <a:t>línea</a:t>
                      </a:r>
                      <a:endParaRPr kumimoji="0" lang="en-US" altLang="es-CO" sz="1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espacios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600" b="0" i="0" u="none" strike="noStrike" cap="none" normalizeH="0" baseline="0" dirty="0" err="1" smtClean="0">
                          <a:ln>
                            <a:noFill/>
                          </a:ln>
                          <a:solidFill>
                            <a:srgbClr val="003399"/>
                          </a:solidFill>
                          <a:effectLst/>
                          <a:latin typeface="Tahoma" panose="020B0604030504040204" pitchFamily="34" charset="0"/>
                          <a:cs typeface="Times New Roman" panose="02020603050405020304" pitchFamily="18" charset="0"/>
                        </a:rPr>
                        <a:t>línea</a:t>
                      </a:r>
                      <a:r>
                        <a:rPr kumimoji="0" lang="en-US" altLang="es-CO" sz="16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rPr>
                        <a:t> * </a:t>
                      </a:r>
                      <a:r>
                        <a:rPr kumimoji="0" lang="en-US" altLang="es-CO" sz="16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rPr>
                        <a:t>-2 + 8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err="1" smtClean="0">
                          <a:ln>
                            <a:noFill/>
                          </a:ln>
                          <a:solidFill>
                            <a:schemeClr val="tx1"/>
                          </a:solidFill>
                          <a:effectLst/>
                          <a:latin typeface="Tahoma" panose="020B0604030504040204" pitchFamily="34" charset="0"/>
                          <a:cs typeface="Times New Roman" panose="02020603050405020304" pitchFamily="18" charset="0"/>
                        </a:rPr>
                        <a:t>puntos</a:t>
                      </a:r>
                      <a:endParaRPr kumimoji="0" lang="en-US" altLang="es-CO" sz="18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4 * Línea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48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16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23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rgbClr val="003399"/>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dirty="0" smtClean="0">
                          <a:ln>
                            <a:noFill/>
                          </a:ln>
                          <a:solidFill>
                            <a:srgbClr val="003399"/>
                          </a:solidFill>
                          <a:effectLst/>
                          <a:latin typeface="Tahoma" panose="020B0604030504040204" pitchFamily="34" charset="0"/>
                          <a:cs typeface="Times New Roman" panose="02020603050405020304" pitchFamily="18" charset="0"/>
                        </a:rPr>
                        <a:t>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49616" name="Text Box 4"/>
          <p:cNvSpPr txBox="1">
            <a:spLocks noChangeArrowheads="1"/>
          </p:cNvSpPr>
          <p:nvPr/>
        </p:nvSpPr>
        <p:spPr bwMode="auto">
          <a:xfrm>
            <a:off x="6102350" y="3124200"/>
            <a:ext cx="3070071" cy="3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s-CO" sz="2000" b="1" dirty="0">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b="1" dirty="0">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b="1" dirty="0">
                <a:solidFill>
                  <a:srgbClr val="003399"/>
                </a:solidFill>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b="1" dirty="0">
                <a:solidFill>
                  <a:srgbClr val="003399"/>
                </a:solidFill>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endParaRPr lang="en-US" altLang="es-CO" sz="2000" dirty="0">
              <a:latin typeface="Courier New" panose="02070309020205020404" pitchFamily="49"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90987"/>
                                        </p:tgtEl>
                                        <p:attrNameLst>
                                          <p:attrName/>
                                        </p:attrNameLst>
                                      </p:cBhvr>
                                      <p:to>
                                        <p:strVal val="visible"/>
                                      </p:to>
                                    </p:set>
                                    <p:animEffect transition="in" filter="dissolve">
                                      <p:cBhvr>
                                        <p:cTn id="7" dur="500"/>
                                        <p:tgtEl>
                                          <p:spTgt spid="1490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idx="4294967295"/>
          </p:nvPr>
        </p:nvSpPr>
        <p:spPr/>
        <p:txBody>
          <a:bodyPr lIns="0" rIns="0" bIns="0" anchor="b"/>
          <a:lstStyle/>
          <a:p>
            <a:r>
              <a:rPr lang="en-US" altLang="es-CO"/>
              <a:t>3. Escribir el código</a:t>
            </a:r>
          </a:p>
        </p:txBody>
      </p:sp>
      <p:sp>
        <p:nvSpPr>
          <p:cNvPr id="450563" name="Rectangle 3"/>
          <p:cNvSpPr>
            <a:spLocks noGrp="1" noChangeArrowheads="1"/>
          </p:cNvSpPr>
          <p:nvPr>
            <p:ph idx="4294967295"/>
          </p:nvPr>
        </p:nvSpPr>
        <p:spPr/>
        <p:txBody>
          <a:bodyPr/>
          <a:lstStyle/>
          <a:p>
            <a:pPr marL="273050" indent="-273050"/>
            <a:r>
              <a:rPr lang="en-US" altLang="es-CO" dirty="0" err="1"/>
              <a:t>preguntas</a:t>
            </a:r>
            <a:r>
              <a:rPr lang="en-US" altLang="es-CO" dirty="0"/>
              <a:t> </a:t>
            </a:r>
            <a:r>
              <a:rPr lang="en-US" altLang="es-CO" dirty="0" err="1"/>
              <a:t>útiles</a:t>
            </a:r>
            <a:r>
              <a:rPr lang="en-US" altLang="es-CO" dirty="0"/>
              <a:t> </a:t>
            </a:r>
            <a:r>
              <a:rPr lang="en-US" altLang="es-CO" dirty="0" err="1"/>
              <a:t>sobre</a:t>
            </a:r>
            <a:r>
              <a:rPr lang="en-US" altLang="es-CO" dirty="0"/>
              <a:t> la </a:t>
            </a:r>
            <a:r>
              <a:rPr lang="en-US" altLang="es-CO" dirty="0" err="1"/>
              <a:t>mitad</a:t>
            </a:r>
            <a:r>
              <a:rPr lang="en-US" altLang="es-CO" dirty="0"/>
              <a:t> superior:</a:t>
            </a:r>
          </a:p>
          <a:p>
            <a:pPr marL="639763" lvl="1" indent="-246063"/>
            <a:r>
              <a:rPr lang="en-US" altLang="es-CO" dirty="0"/>
              <a:t>¿</a:t>
            </a:r>
            <a:r>
              <a:rPr lang="en-US" altLang="es-CO" dirty="0" err="1"/>
              <a:t>Qué</a:t>
            </a:r>
            <a:r>
              <a:rPr lang="en-US" altLang="es-CO" dirty="0"/>
              <a:t> </a:t>
            </a:r>
            <a:r>
              <a:rPr lang="en-US" altLang="es-CO" dirty="0" err="1"/>
              <a:t>métodos</a:t>
            </a:r>
            <a:r>
              <a:rPr lang="en-US" altLang="es-CO" dirty="0"/>
              <a:t>? (</a:t>
            </a:r>
            <a:r>
              <a:rPr lang="en-US" altLang="es-CO" dirty="0" err="1"/>
              <a:t>Piensa</a:t>
            </a:r>
            <a:r>
              <a:rPr lang="en-US" altLang="es-CO" dirty="0"/>
              <a:t> </a:t>
            </a:r>
            <a:r>
              <a:rPr lang="en-US" altLang="es-CO" dirty="0" err="1"/>
              <a:t>en</a:t>
            </a:r>
            <a:r>
              <a:rPr lang="en-US" altLang="es-CO" dirty="0"/>
              <a:t> la </a:t>
            </a:r>
            <a:r>
              <a:rPr lang="en-US" altLang="es-CO" dirty="0" err="1"/>
              <a:t>estructura</a:t>
            </a:r>
            <a:r>
              <a:rPr lang="en-US" altLang="es-CO" dirty="0"/>
              <a:t> y la </a:t>
            </a:r>
            <a:r>
              <a:rPr lang="en-US" altLang="es-CO" dirty="0" err="1"/>
              <a:t>redundancia</a:t>
            </a:r>
            <a:r>
              <a:rPr lang="en-US" altLang="es-CO" dirty="0"/>
              <a:t>)</a:t>
            </a:r>
          </a:p>
          <a:p>
            <a:pPr marL="639763" lvl="1" indent="-246063"/>
            <a:r>
              <a:rPr lang="en-US" altLang="es-CO" dirty="0" err="1"/>
              <a:t>Número</a:t>
            </a:r>
            <a:r>
              <a:rPr lang="en-US" altLang="es-CO" dirty="0"/>
              <a:t> de </a:t>
            </a:r>
            <a:r>
              <a:rPr lang="en-US" altLang="es-CO" dirty="0" err="1" smtClean="0"/>
              <a:t>ciclos</a:t>
            </a:r>
            <a:r>
              <a:rPr lang="en-US" altLang="es-CO" dirty="0" smtClean="0"/>
              <a:t> (</a:t>
            </a:r>
            <a:r>
              <a:rPr lang="en-US" altLang="es-CO" dirty="0" err="1" smtClean="0"/>
              <a:t>anidados</a:t>
            </a:r>
            <a:r>
              <a:rPr lang="en-US" altLang="es-CO" dirty="0" smtClean="0"/>
              <a:t>) </a:t>
            </a:r>
            <a:r>
              <a:rPr lang="en-US" altLang="es-CO" dirty="0" err="1" smtClean="0"/>
              <a:t>por</a:t>
            </a:r>
            <a:r>
              <a:rPr lang="en-US" altLang="es-CO" dirty="0" smtClean="0"/>
              <a:t> </a:t>
            </a:r>
            <a:r>
              <a:rPr lang="en-US" altLang="es-CO" dirty="0" err="1"/>
              <a:t>línea</a:t>
            </a:r>
            <a:r>
              <a:rPr lang="en-US" altLang="es-CO" dirty="0"/>
              <a:t>?</a:t>
            </a:r>
          </a:p>
        </p:txBody>
      </p:sp>
      <p:sp>
        <p:nvSpPr>
          <p:cNvPr id="450564" name="Text Box 4"/>
          <p:cNvSpPr txBox="1">
            <a:spLocks noChangeArrowheads="1"/>
          </p:cNvSpPr>
          <p:nvPr/>
        </p:nvSpPr>
        <p:spPr bwMode="auto">
          <a:xfrm>
            <a:off x="6102350" y="3124200"/>
            <a:ext cx="3070071" cy="3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endParaRPr lang="en-US" altLang="es-CO" sz="2000" dirty="0">
              <a:latin typeface="Courier New" panose="02070309020205020404" pitchFamily="49"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9" name="Rectangle 2"/>
          <p:cNvSpPr>
            <a:spLocks noGrp="1" noChangeArrowheads="1"/>
          </p:cNvSpPr>
          <p:nvPr>
            <p:ph type="title" idx="4294967295"/>
          </p:nvPr>
        </p:nvSpPr>
        <p:spPr/>
        <p:txBody>
          <a:bodyPr lIns="0" rIns="0" bIns="0" anchor="b"/>
          <a:lstStyle/>
          <a:p>
            <a:r>
              <a:rPr lang="en-US" altLang="es-CO" dirty="0" err="1"/>
              <a:t>S</a:t>
            </a:r>
            <a:r>
              <a:rPr lang="en-US" altLang="es-CO" dirty="0" err="1" smtClean="0"/>
              <a:t>olución</a:t>
            </a:r>
            <a:r>
              <a:rPr lang="en-US" altLang="es-CO" dirty="0" smtClean="0"/>
              <a:t> </a:t>
            </a:r>
            <a:r>
              <a:rPr lang="en-US" altLang="es-CO" dirty="0" err="1"/>
              <a:t>parcial</a:t>
            </a:r>
            <a:endParaRPr lang="en-US" altLang="es-CO" dirty="0"/>
          </a:p>
        </p:txBody>
      </p:sp>
      <p:sp>
        <p:nvSpPr>
          <p:cNvPr id="451590" name="Rectangle 3"/>
          <p:cNvSpPr>
            <a:spLocks noGrp="1" noChangeArrowheads="1"/>
          </p:cNvSpPr>
          <p:nvPr>
            <p:ph idx="4294967295"/>
          </p:nvPr>
        </p:nvSpPr>
        <p:spPr/>
        <p:txBody>
          <a:bodyPr/>
          <a:lstStyle/>
          <a:p>
            <a:pPr marL="273050" indent="-273050">
              <a:lnSpc>
                <a:spcPct val="80000"/>
              </a:lnSpc>
              <a:spcBef>
                <a:spcPts val="200"/>
              </a:spcBef>
              <a:buFont typeface="Wingdings" panose="05000000000000000000" pitchFamily="2" charset="2"/>
              <a:buNone/>
            </a:pPr>
            <a:r>
              <a:rPr lang="en-US" altLang="es-CO" sz="1600" b="1" dirty="0">
                <a:solidFill>
                  <a:srgbClr val="008080"/>
                </a:solidFill>
                <a:latin typeface="Courier New" panose="02070309020205020404" pitchFamily="49" charset="0"/>
              </a:rPr>
              <a:t>// Prints the expanding pattern of &lt;&gt; for the top half of the figure.</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public static void </a:t>
            </a:r>
            <a:r>
              <a:rPr lang="en-US" altLang="es-CO" sz="1600" dirty="0" err="1">
                <a:latin typeface="Courier New" panose="02070309020205020404" pitchFamily="49" charset="0"/>
              </a:rPr>
              <a:t>topHalf</a:t>
            </a: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line = 1; line &lt;= 4; line++)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273050" indent="-273050">
              <a:lnSpc>
                <a:spcPct val="80000"/>
              </a:lnSpc>
              <a:spcBef>
                <a:spcPts val="20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space = 1; space &lt;= </a:t>
            </a:r>
            <a:r>
              <a:rPr lang="en-US" altLang="es-CO" sz="1600" b="1" dirty="0">
                <a:solidFill>
                  <a:srgbClr val="003399"/>
                </a:solidFill>
                <a:latin typeface="Courier New" panose="02070309020205020404" pitchFamily="49" charset="0"/>
              </a:rPr>
              <a:t>(line * -2 + 8)</a:t>
            </a:r>
            <a:r>
              <a:rPr lang="en-US" altLang="es-CO" sz="1600" dirty="0">
                <a:latin typeface="Courier New" panose="02070309020205020404" pitchFamily="49" charset="0"/>
              </a:rPr>
              <a:t>; space++)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("&lt;&gt;");</a:t>
            </a:r>
          </a:p>
          <a:p>
            <a:pPr marL="273050" indent="-273050">
              <a:lnSpc>
                <a:spcPct val="80000"/>
              </a:lnSpc>
              <a:spcBef>
                <a:spcPts val="20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dot = 1; dot &lt;= </a:t>
            </a:r>
            <a:r>
              <a:rPr lang="en-US" altLang="es-CO" sz="1600" b="1" dirty="0">
                <a:solidFill>
                  <a:srgbClr val="003399"/>
                </a:solidFill>
                <a:latin typeface="Courier New" panose="02070309020205020404" pitchFamily="49" charset="0"/>
              </a:rPr>
              <a:t>(line * 4 - 4)</a:t>
            </a:r>
            <a:r>
              <a:rPr lang="en-US" altLang="es-CO" sz="1600" dirty="0">
                <a:latin typeface="Courier New" panose="02070309020205020404" pitchFamily="49" charset="0"/>
              </a:rPr>
              <a:t>; dot++)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("&lt;&gt;");</a:t>
            </a:r>
          </a:p>
          <a:p>
            <a:pPr marL="273050" indent="-273050">
              <a:lnSpc>
                <a:spcPct val="80000"/>
              </a:lnSpc>
              <a:spcBef>
                <a:spcPts val="20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space = 1; space &lt;= </a:t>
            </a:r>
            <a:r>
              <a:rPr lang="en-US" altLang="es-CO" sz="1600" b="1" dirty="0">
                <a:solidFill>
                  <a:srgbClr val="003399"/>
                </a:solidFill>
                <a:latin typeface="Courier New" panose="02070309020205020404" pitchFamily="49" charset="0"/>
              </a:rPr>
              <a:t>(line * -2 + 8)</a:t>
            </a:r>
            <a:r>
              <a:rPr lang="en-US" altLang="es-CO" sz="1600" dirty="0">
                <a:latin typeface="Courier New" panose="02070309020205020404" pitchFamily="49" charset="0"/>
              </a:rPr>
              <a:t>; space++)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System.out.println</a:t>
            </a:r>
            <a:r>
              <a:rPr lang="en-US" altLang="es-CO" sz="1600" dirty="0">
                <a:latin typeface="Courier New" panose="02070309020205020404" pitchFamily="49" charset="0"/>
              </a:rPr>
              <a:t>("|");</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80000"/>
              </a:lnSpc>
              <a:spcBef>
                <a:spcPts val="200"/>
              </a:spcBef>
              <a:buFont typeface="Wingdings" panose="05000000000000000000" pitchFamily="2" charset="2"/>
              <a:buNone/>
            </a:pPr>
            <a:r>
              <a:rPr lang="en-US" altLang="es-CO" sz="1600" dirty="0">
                <a:latin typeface="Courier New" panose="02070309020205020404" pitchFamily="49" charset="0"/>
              </a:rPr>
              <a:t>}</a:t>
            </a:r>
            <a:endParaRPr lang="en-US" altLang="es-CO" sz="16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4"/>
          <p:cNvSpPr>
            <a:spLocks noGrp="1" noChangeArrowheads="1"/>
          </p:cNvSpPr>
          <p:nvPr>
            <p:ph type="ctrTitle" idx="4294967295"/>
          </p:nvPr>
        </p:nvSpPr>
        <p:spPr>
          <a:xfrm>
            <a:off x="685800" y="1219200"/>
            <a:ext cx="7772400" cy="1470025"/>
          </a:xfrm>
        </p:spPr>
        <p:txBody>
          <a:bodyPr lIns="0" rIns="0" bIns="0" anchor="b"/>
          <a:lstStyle/>
          <a:p>
            <a:r>
              <a:rPr lang="en-US" altLang="es-CO" dirty="0" err="1">
                <a:solidFill>
                  <a:schemeClr val="tx1"/>
                </a:solidFill>
              </a:rPr>
              <a:t>C</a:t>
            </a:r>
            <a:r>
              <a:rPr lang="en-US" altLang="es-CO" dirty="0" err="1" smtClean="0">
                <a:solidFill>
                  <a:schemeClr val="tx1"/>
                </a:solidFill>
              </a:rPr>
              <a:t>onstantes</a:t>
            </a:r>
            <a:r>
              <a:rPr lang="en-US" altLang="es-CO" dirty="0" smtClean="0">
                <a:solidFill>
                  <a:schemeClr val="tx1"/>
                </a:solidFill>
              </a:rPr>
              <a:t> </a:t>
            </a:r>
            <a:r>
              <a:rPr lang="en-US" altLang="es-CO" dirty="0">
                <a:solidFill>
                  <a:schemeClr val="tx1"/>
                </a:solidFill>
              </a:rPr>
              <a:t>de </a:t>
            </a:r>
            <a:r>
              <a:rPr lang="en-US" altLang="es-CO" dirty="0" err="1">
                <a:solidFill>
                  <a:schemeClr val="tx1"/>
                </a:solidFill>
              </a:rPr>
              <a:t>clases</a:t>
            </a:r>
            <a:r>
              <a:rPr lang="en-US" altLang="es-CO" dirty="0">
                <a:solidFill>
                  <a:schemeClr val="tx1"/>
                </a:solidFill>
              </a:rPr>
              <a:t/>
            </a:r>
            <a:br>
              <a:rPr lang="en-US" altLang="es-CO" dirty="0">
                <a:solidFill>
                  <a:schemeClr val="tx1"/>
                </a:solidFill>
              </a:rPr>
            </a:br>
            <a:r>
              <a:rPr lang="en-US" altLang="es-CO" dirty="0">
                <a:solidFill>
                  <a:schemeClr val="tx1"/>
                </a:solidFill>
              </a:rPr>
              <a:t>y </a:t>
            </a:r>
            <a:r>
              <a:rPr lang="en-US" altLang="es-CO" dirty="0" err="1">
                <a:solidFill>
                  <a:schemeClr val="tx1"/>
                </a:solidFill>
              </a:rPr>
              <a:t>alcance</a:t>
            </a:r>
            <a:endParaRPr lang="en-US" altLang="es-CO" dirty="0">
              <a:solidFill>
                <a:schemeClr val="tx1"/>
              </a:solidFill>
            </a:endParaRPr>
          </a:p>
        </p:txBody>
      </p:sp>
      <p:sp>
        <p:nvSpPr>
          <p:cNvPr id="452611" name="Rectangle 3"/>
          <p:cNvSpPr>
            <a:spLocks noGrp="1" noChangeArrowheads="1"/>
          </p:cNvSpPr>
          <p:nvPr>
            <p:ph type="subTitle" idx="4294967295"/>
          </p:nvPr>
        </p:nvSpPr>
        <p:spPr>
          <a:xfrm>
            <a:off x="539750" y="3016250"/>
            <a:ext cx="7905750" cy="1851025"/>
          </a:xfrm>
        </p:spPr>
        <p:txBody>
          <a:bodyPr/>
          <a:lstStyle/>
          <a:p>
            <a:pPr marL="0" indent="0" algn="ctr">
              <a:buFontTx/>
              <a:buNone/>
            </a:pPr>
            <a:endParaRPr lang="en-GB" altLang="es-CO"/>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itle 5"/>
          <p:cNvSpPr>
            <a:spLocks noGrp="1"/>
          </p:cNvSpPr>
          <p:nvPr>
            <p:ph type="title" idx="4294967295"/>
          </p:nvPr>
        </p:nvSpPr>
        <p:spPr/>
        <p:txBody>
          <a:bodyPr lIns="0" rIns="0" bIns="0" anchor="b"/>
          <a:lstStyle/>
          <a:p>
            <a:r>
              <a:rPr lang="en-US" altLang="es-CO" dirty="0" err="1" smtClean="0"/>
              <a:t>Creciendo</a:t>
            </a:r>
            <a:r>
              <a:rPr lang="en-US" altLang="es-CO" dirty="0" smtClean="0"/>
              <a:t> </a:t>
            </a:r>
            <a:r>
              <a:rPr lang="en-US" altLang="es-CO" dirty="0"/>
              <a:t>el </a:t>
            </a:r>
            <a:r>
              <a:rPr lang="en-US" altLang="es-CO" dirty="0" err="1"/>
              <a:t>espejo</a:t>
            </a:r>
            <a:endParaRPr lang="en-US" altLang="es-CO" dirty="0"/>
          </a:p>
        </p:txBody>
      </p:sp>
      <p:sp>
        <p:nvSpPr>
          <p:cNvPr id="454659" name="Content Placeholder 6"/>
          <p:cNvSpPr>
            <a:spLocks noGrp="1"/>
          </p:cNvSpPr>
          <p:nvPr>
            <p:ph idx="4294967295"/>
          </p:nvPr>
        </p:nvSpPr>
        <p:spPr/>
        <p:txBody>
          <a:bodyPr/>
          <a:lstStyle/>
          <a:p>
            <a:pPr marL="273050" indent="-273050"/>
            <a:r>
              <a:rPr lang="en-US" altLang="es-CO" sz="2000" dirty="0" err="1"/>
              <a:t>Vamos</a:t>
            </a:r>
            <a:r>
              <a:rPr lang="en-US" altLang="es-CO" sz="2000" dirty="0"/>
              <a:t> a </a:t>
            </a:r>
            <a:r>
              <a:rPr lang="en-US" altLang="es-CO" sz="2000" dirty="0" err="1"/>
              <a:t>modificar</a:t>
            </a:r>
            <a:r>
              <a:rPr lang="en-US" altLang="es-CO" sz="2000" dirty="0"/>
              <a:t> </a:t>
            </a:r>
            <a:r>
              <a:rPr lang="en-US" altLang="es-CO" sz="2000" dirty="0" err="1"/>
              <a:t>nuestro</a:t>
            </a:r>
            <a:r>
              <a:rPr lang="en-US" altLang="es-CO" sz="2000" dirty="0"/>
              <a:t> </a:t>
            </a:r>
            <a:r>
              <a:rPr lang="en-US" altLang="es-CO" sz="2000" dirty="0" err="1"/>
              <a:t>programa</a:t>
            </a:r>
            <a:r>
              <a:rPr lang="en-US" altLang="es-CO" sz="2000" dirty="0"/>
              <a:t> de </a:t>
            </a:r>
            <a:r>
              <a:rPr lang="en-US" altLang="es-CO" sz="2000" dirty="0" err="1"/>
              <a:t>espejo</a:t>
            </a:r>
            <a:r>
              <a:rPr lang="en-US" altLang="es-CO" sz="2000" dirty="0"/>
              <a:t> para </a:t>
            </a:r>
            <a:r>
              <a:rPr lang="en-US" altLang="es-CO" sz="2000" dirty="0" err="1"/>
              <a:t>que</a:t>
            </a:r>
            <a:r>
              <a:rPr lang="en-US" altLang="es-CO" sz="2000" dirty="0"/>
              <a:t> </a:t>
            </a:r>
            <a:r>
              <a:rPr lang="en-US" altLang="es-CO" sz="2000" dirty="0" err="1"/>
              <a:t>pueda</a:t>
            </a:r>
            <a:r>
              <a:rPr lang="en-US" altLang="es-CO" sz="2000" dirty="0"/>
              <a:t> </a:t>
            </a:r>
            <a:r>
              <a:rPr lang="en-US" altLang="es-CO" sz="2000" dirty="0" err="1"/>
              <a:t>escalar</a:t>
            </a:r>
            <a:r>
              <a:rPr lang="en-US" altLang="es-CO" sz="2000" dirty="0"/>
              <a:t>.</a:t>
            </a:r>
          </a:p>
          <a:p>
            <a:pPr marL="639763" lvl="1" indent="-246063"/>
            <a:r>
              <a:rPr lang="en-US" altLang="es-CO" sz="2000" dirty="0"/>
              <a:t>El </a:t>
            </a:r>
            <a:r>
              <a:rPr lang="en-US" altLang="es-CO" sz="2000" dirty="0" err="1" smtClean="0"/>
              <a:t>espejo</a:t>
            </a:r>
            <a:r>
              <a:rPr lang="en-US" altLang="es-CO" sz="2000" dirty="0" smtClean="0"/>
              <a:t> </a:t>
            </a:r>
            <a:r>
              <a:rPr lang="en-US" altLang="es-CO" sz="2000" dirty="0" err="1"/>
              <a:t>corriente</a:t>
            </a:r>
            <a:r>
              <a:rPr lang="en-US" altLang="es-CO" sz="2000" dirty="0"/>
              <a:t> (</a:t>
            </a:r>
            <a:r>
              <a:rPr lang="en-US" altLang="es-CO" sz="2000" dirty="0" err="1"/>
              <a:t>izquierda</a:t>
            </a:r>
            <a:r>
              <a:rPr lang="en-US" altLang="es-CO" sz="2000" dirty="0"/>
              <a:t>) </a:t>
            </a:r>
            <a:r>
              <a:rPr lang="en-US" altLang="es-CO" sz="2000" dirty="0" err="1"/>
              <a:t>está</a:t>
            </a:r>
            <a:r>
              <a:rPr lang="en-US" altLang="es-CO" sz="2000" dirty="0"/>
              <a:t> </a:t>
            </a:r>
            <a:r>
              <a:rPr lang="en-US" altLang="es-CO" sz="2000" dirty="0" err="1"/>
              <a:t>en</a:t>
            </a:r>
            <a:r>
              <a:rPr lang="en-US" altLang="es-CO" sz="2000" dirty="0"/>
              <a:t> el </a:t>
            </a:r>
            <a:r>
              <a:rPr lang="en-US" altLang="es-CO" sz="2000" dirty="0" err="1"/>
              <a:t>tamaño</a:t>
            </a:r>
            <a:r>
              <a:rPr lang="en-US" altLang="es-CO" sz="2000" dirty="0"/>
              <a:t> 4; la </a:t>
            </a:r>
            <a:r>
              <a:rPr lang="en-US" altLang="es-CO" sz="2000" dirty="0" err="1"/>
              <a:t>derecha</a:t>
            </a:r>
            <a:r>
              <a:rPr lang="en-US" altLang="es-CO" sz="2000" dirty="0"/>
              <a:t> </a:t>
            </a:r>
            <a:r>
              <a:rPr lang="en-US" altLang="es-CO" sz="2000" dirty="0" err="1"/>
              <a:t>está</a:t>
            </a:r>
            <a:r>
              <a:rPr lang="en-US" altLang="es-CO" sz="2000" dirty="0"/>
              <a:t> </a:t>
            </a:r>
            <a:r>
              <a:rPr lang="en-US" altLang="es-CO" sz="2000" dirty="0" err="1"/>
              <a:t>en</a:t>
            </a:r>
            <a:r>
              <a:rPr lang="en-US" altLang="es-CO" sz="2000" dirty="0"/>
              <a:t> el </a:t>
            </a:r>
            <a:r>
              <a:rPr lang="en-US" altLang="es-CO" sz="2000" dirty="0" err="1"/>
              <a:t>tamaño</a:t>
            </a:r>
            <a:r>
              <a:rPr lang="en-US" altLang="es-CO" sz="2000" dirty="0"/>
              <a:t> 3.</a:t>
            </a:r>
          </a:p>
          <a:p>
            <a:pPr marL="639763" lvl="1" indent="-246063"/>
            <a:endParaRPr lang="en-US" altLang="es-CO" sz="800" dirty="0"/>
          </a:p>
          <a:p>
            <a:pPr marL="273050" indent="-273050"/>
            <a:r>
              <a:rPr lang="en-US" altLang="es-CO" sz="2000" dirty="0" err="1"/>
              <a:t>Nos</a:t>
            </a:r>
            <a:r>
              <a:rPr lang="en-US" altLang="es-CO" sz="2000" dirty="0"/>
              <a:t> </a:t>
            </a:r>
            <a:r>
              <a:rPr lang="en-US" altLang="es-CO" sz="2000" dirty="0" err="1"/>
              <a:t>gustaría</a:t>
            </a:r>
            <a:r>
              <a:rPr lang="en-US" altLang="es-CO" sz="2000" dirty="0"/>
              <a:t> </a:t>
            </a:r>
            <a:r>
              <a:rPr lang="en-US" altLang="es-CO" sz="2000" dirty="0" err="1"/>
              <a:t>estructurar</a:t>
            </a:r>
            <a:r>
              <a:rPr lang="en-US" altLang="es-CO" sz="2000" dirty="0"/>
              <a:t> el </a:t>
            </a:r>
            <a:r>
              <a:rPr lang="en-US" altLang="es-CO" sz="2000" dirty="0" err="1"/>
              <a:t>código</a:t>
            </a:r>
            <a:r>
              <a:rPr lang="en-US" altLang="es-CO" sz="2000" dirty="0"/>
              <a:t> para </a:t>
            </a:r>
            <a:r>
              <a:rPr lang="en-US" altLang="es-CO" sz="2000" dirty="0" err="1"/>
              <a:t>que</a:t>
            </a:r>
            <a:r>
              <a:rPr lang="en-US" altLang="es-CO" sz="2000" dirty="0"/>
              <a:t> </a:t>
            </a:r>
            <a:r>
              <a:rPr lang="en-US" altLang="es-CO" sz="2000" dirty="0" err="1"/>
              <a:t>podamos</a:t>
            </a:r>
            <a:r>
              <a:rPr lang="en-US" altLang="es-CO" sz="2000" dirty="0"/>
              <a:t> </a:t>
            </a:r>
            <a:r>
              <a:rPr lang="en-US" altLang="es-CO" sz="2000" dirty="0" err="1"/>
              <a:t>escalar</a:t>
            </a:r>
            <a:r>
              <a:rPr lang="en-US" altLang="es-CO" sz="2000" dirty="0"/>
              <a:t> la </a:t>
            </a:r>
            <a:r>
              <a:rPr lang="en-US" altLang="es-CO" sz="2000" dirty="0" err="1"/>
              <a:t>figura</a:t>
            </a:r>
            <a:r>
              <a:rPr lang="en-US" altLang="es-CO" sz="2000" dirty="0"/>
              <a:t> </a:t>
            </a:r>
            <a:r>
              <a:rPr lang="en-US" altLang="es-CO" sz="2000" dirty="0" err="1"/>
              <a:t>cambiando</a:t>
            </a:r>
            <a:r>
              <a:rPr lang="en-US" altLang="es-CO" sz="2000" dirty="0"/>
              <a:t> el </a:t>
            </a:r>
            <a:r>
              <a:rPr lang="en-US" altLang="es-CO" sz="2000" dirty="0" err="1"/>
              <a:t>código</a:t>
            </a:r>
            <a:r>
              <a:rPr lang="en-US" altLang="es-CO" sz="2000" dirty="0"/>
              <a:t> </a:t>
            </a:r>
            <a:r>
              <a:rPr lang="en-US" altLang="es-CO" sz="2000" dirty="0" err="1"/>
              <a:t>en</a:t>
            </a:r>
            <a:r>
              <a:rPr lang="en-US" altLang="es-CO" sz="2000" dirty="0"/>
              <a:t> un solo </a:t>
            </a:r>
            <a:r>
              <a:rPr lang="en-US" altLang="es-CO" sz="2000" dirty="0" err="1"/>
              <a:t>lugar</a:t>
            </a:r>
            <a:r>
              <a:rPr lang="en-US" altLang="es-CO" sz="2000" dirty="0"/>
              <a:t>.</a:t>
            </a:r>
          </a:p>
        </p:txBody>
      </p:sp>
      <p:sp>
        <p:nvSpPr>
          <p:cNvPr id="454660" name="Text Box 4"/>
          <p:cNvSpPr txBox="1">
            <a:spLocks noChangeArrowheads="1"/>
          </p:cNvSpPr>
          <p:nvPr/>
        </p:nvSpPr>
        <p:spPr bwMode="auto">
          <a:xfrm>
            <a:off x="844550" y="3216275"/>
            <a:ext cx="3070071" cy="3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endParaRPr lang="en-US" altLang="es-CO" sz="2000" dirty="0">
              <a:latin typeface="Courier New" panose="02070309020205020404" pitchFamily="49" charset="0"/>
              <a:cs typeface="Times New Roman" panose="02020603050405020304" pitchFamily="18" charset="0"/>
            </a:endParaRPr>
          </a:p>
        </p:txBody>
      </p:sp>
      <p:sp>
        <p:nvSpPr>
          <p:cNvPr id="454661" name="Text Box 4"/>
          <p:cNvSpPr txBox="1">
            <a:spLocks noChangeArrowheads="1"/>
          </p:cNvSpPr>
          <p:nvPr/>
        </p:nvSpPr>
        <p:spPr bwMode="auto">
          <a:xfrm>
            <a:off x="5802313" y="3200400"/>
            <a:ext cx="2579687"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endParaRPr lang="en-US" altLang="es-CO" sz="2000" dirty="0">
              <a:latin typeface="Courier New" panose="02070309020205020404" pitchFamily="49"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idx="4294967295"/>
          </p:nvPr>
        </p:nvSpPr>
        <p:spPr/>
        <p:txBody>
          <a:bodyPr lIns="0" rIns="0" bIns="0" anchor="b"/>
          <a:lstStyle/>
          <a:p>
            <a:r>
              <a:rPr lang="en-US" altLang="es-CO"/>
              <a:t>Limitaciones de variables</a:t>
            </a:r>
          </a:p>
        </p:txBody>
      </p:sp>
      <p:sp>
        <p:nvSpPr>
          <p:cNvPr id="455683" name="Rectangle 3"/>
          <p:cNvSpPr>
            <a:spLocks noGrp="1" noChangeArrowheads="1"/>
          </p:cNvSpPr>
          <p:nvPr>
            <p:ph idx="4294967295"/>
          </p:nvPr>
        </p:nvSpPr>
        <p:spPr/>
        <p:txBody>
          <a:bodyPr/>
          <a:lstStyle/>
          <a:p>
            <a:pPr marL="273050" indent="-273050">
              <a:lnSpc>
                <a:spcPct val="90000"/>
              </a:lnSpc>
            </a:pPr>
            <a:r>
              <a:rPr lang="en-US" altLang="es-CO" dirty="0"/>
              <a:t>Idea: </a:t>
            </a:r>
            <a:r>
              <a:rPr lang="en-US" altLang="es-CO" dirty="0" err="1"/>
              <a:t>Hacer</a:t>
            </a:r>
            <a:r>
              <a:rPr lang="en-US" altLang="es-CO" dirty="0"/>
              <a:t> </a:t>
            </a:r>
            <a:r>
              <a:rPr lang="en-US" altLang="es-CO" dirty="0" err="1"/>
              <a:t>una</a:t>
            </a:r>
            <a:r>
              <a:rPr lang="en-US" altLang="es-CO" dirty="0"/>
              <a:t> variable para </a:t>
            </a:r>
            <a:r>
              <a:rPr lang="en-US" altLang="es-CO" dirty="0" err="1"/>
              <a:t>representar</a:t>
            </a:r>
            <a:r>
              <a:rPr lang="en-US" altLang="es-CO" dirty="0"/>
              <a:t> el </a:t>
            </a:r>
            <a:r>
              <a:rPr lang="en-US" altLang="es-CO" dirty="0" err="1"/>
              <a:t>tamaño</a:t>
            </a:r>
            <a:r>
              <a:rPr lang="en-US" altLang="es-CO" dirty="0"/>
              <a:t>.</a:t>
            </a:r>
          </a:p>
          <a:p>
            <a:pPr marL="639763" lvl="1" indent="-246063">
              <a:lnSpc>
                <a:spcPct val="90000"/>
              </a:lnSpc>
            </a:pPr>
            <a:r>
              <a:rPr lang="en-US" altLang="es-CO" dirty="0" err="1"/>
              <a:t>Utilice</a:t>
            </a:r>
            <a:r>
              <a:rPr lang="en-US" altLang="es-CO" dirty="0"/>
              <a:t> el valor de la variable </a:t>
            </a:r>
            <a:r>
              <a:rPr lang="en-US" altLang="es-CO" dirty="0" err="1"/>
              <a:t>en</a:t>
            </a:r>
            <a:r>
              <a:rPr lang="en-US" altLang="es-CO" dirty="0"/>
              <a:t> los </a:t>
            </a:r>
            <a:r>
              <a:rPr lang="en-US" altLang="es-CO" dirty="0" err="1"/>
              <a:t>métodos</a:t>
            </a:r>
            <a:r>
              <a:rPr lang="en-US" altLang="es-CO" dirty="0"/>
              <a:t>.</a:t>
            </a:r>
          </a:p>
          <a:p>
            <a:pPr marL="639763" lvl="1" indent="-246063">
              <a:lnSpc>
                <a:spcPct val="90000"/>
              </a:lnSpc>
            </a:pPr>
            <a:endParaRPr lang="en-US" altLang="es-CO" dirty="0"/>
          </a:p>
          <a:p>
            <a:pPr marL="273050" indent="-273050">
              <a:lnSpc>
                <a:spcPct val="90000"/>
              </a:lnSpc>
            </a:pPr>
            <a:r>
              <a:rPr lang="en-US" altLang="es-CO" dirty="0" err="1"/>
              <a:t>Problema</a:t>
            </a:r>
            <a:r>
              <a:rPr lang="en-US" altLang="es-CO" dirty="0"/>
              <a:t>: </a:t>
            </a:r>
            <a:r>
              <a:rPr lang="en-US" altLang="es-CO" dirty="0" err="1"/>
              <a:t>Una</a:t>
            </a:r>
            <a:r>
              <a:rPr lang="en-US" altLang="es-CO" dirty="0"/>
              <a:t> variable </a:t>
            </a:r>
            <a:r>
              <a:rPr lang="en-US" altLang="es-CO" dirty="0" err="1"/>
              <a:t>en</a:t>
            </a:r>
            <a:r>
              <a:rPr lang="en-US" altLang="es-CO" dirty="0"/>
              <a:t> un </a:t>
            </a:r>
            <a:r>
              <a:rPr lang="en-US" altLang="es-CO" dirty="0" err="1"/>
              <a:t>método</a:t>
            </a:r>
            <a:r>
              <a:rPr lang="en-US" altLang="es-CO" dirty="0"/>
              <a:t> no </a:t>
            </a:r>
            <a:r>
              <a:rPr lang="en-US" altLang="es-CO" dirty="0" err="1"/>
              <a:t>puede</a:t>
            </a:r>
            <a:r>
              <a:rPr lang="en-US" altLang="es-CO" dirty="0"/>
              <a:t> </a:t>
            </a:r>
            <a:r>
              <a:rPr lang="en-US" altLang="es-CO" dirty="0" err="1"/>
              <a:t>ser</a:t>
            </a:r>
            <a:r>
              <a:rPr lang="en-US" altLang="es-CO" dirty="0"/>
              <a:t> </a:t>
            </a:r>
            <a:r>
              <a:rPr lang="en-US" altLang="es-CO" dirty="0" err="1"/>
              <a:t>visto</a:t>
            </a:r>
            <a:r>
              <a:rPr lang="en-US" altLang="es-CO" dirty="0"/>
              <a:t> </a:t>
            </a:r>
            <a:r>
              <a:rPr lang="en-US" altLang="es-CO" dirty="0" err="1"/>
              <a:t>en</a:t>
            </a:r>
            <a:r>
              <a:rPr lang="en-US" altLang="es-CO" dirty="0"/>
              <a:t> </a:t>
            </a:r>
            <a:r>
              <a:rPr lang="en-US" altLang="es-CO" dirty="0" err="1"/>
              <a:t>otros</a:t>
            </a:r>
            <a:r>
              <a:rPr lang="en-US" altLang="es-CO" dirty="0"/>
              <a:t>.</a:t>
            </a:r>
            <a:endParaRPr lang="en-US" altLang="es-CO" sz="3100" dirty="0"/>
          </a:p>
          <a:p>
            <a:pPr marL="639763" lvl="1" indent="-246063">
              <a:lnSpc>
                <a:spcPct val="80000"/>
              </a:lnSpc>
              <a:spcBef>
                <a:spcPts val="300"/>
              </a:spcBef>
              <a:spcAft>
                <a:spcPts val="100"/>
              </a:spcAft>
            </a:pPr>
            <a:endParaRPr lang="en-US" altLang="es-CO" sz="800" dirty="0"/>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public static void main(String[] </a:t>
            </a:r>
            <a:r>
              <a:rPr lang="en-US" altLang="es-CO" sz="1600" dirty="0" err="1">
                <a:latin typeface="Courier New" panose="02070309020205020404" pitchFamily="49" charset="0"/>
              </a:rPr>
              <a:t>args</a:t>
            </a:r>
            <a:r>
              <a:rPr lang="en-US" altLang="es-CO" sz="16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600" b="1" dirty="0">
                <a:latin typeface="Courier New" panose="02070309020205020404" pitchFamily="49" charset="0"/>
              </a:rPr>
              <a:t>    </a:t>
            </a:r>
            <a:r>
              <a:rPr lang="en-US" altLang="es-CO" sz="1600" b="1" dirty="0" err="1">
                <a:latin typeface="Courier New" panose="02070309020205020404" pitchFamily="49" charset="0"/>
              </a:rPr>
              <a:t>int</a:t>
            </a:r>
            <a:r>
              <a:rPr lang="en-US" altLang="es-CO" sz="1600" b="1" dirty="0">
                <a:latin typeface="Courier New" panose="02070309020205020404" pitchFamily="49" charset="0"/>
              </a:rPr>
              <a:t> size = 4;</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topHalf</a:t>
            </a:r>
            <a:r>
              <a:rPr lang="en-US" altLang="es-CO" sz="1600" dirty="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printBottom</a:t>
            </a:r>
            <a:r>
              <a:rPr lang="en-US" altLang="es-CO" sz="1600" dirty="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endParaRPr lang="en-US" altLang="es-CO" sz="800" dirty="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public static void </a:t>
            </a:r>
            <a:r>
              <a:rPr lang="en-US" altLang="es-CO" sz="1600" dirty="0" err="1">
                <a:latin typeface="Courier New" panose="02070309020205020404" pitchFamily="49" charset="0"/>
              </a:rPr>
              <a:t>topHalf</a:t>
            </a:r>
            <a:r>
              <a:rPr lang="en-US" altLang="es-CO" sz="16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a:t>
            </a:r>
            <a:r>
              <a:rPr lang="en-US" altLang="es-CO" sz="1600" dirty="0" err="1">
                <a:latin typeface="Courier New" panose="02070309020205020404" pitchFamily="49" charset="0"/>
              </a:rPr>
              <a:t>i</a:t>
            </a:r>
            <a:r>
              <a:rPr lang="en-US" altLang="es-CO" sz="1600" dirty="0">
                <a:latin typeface="Courier New" panose="02070309020205020404" pitchFamily="49" charset="0"/>
              </a:rPr>
              <a:t> = 1; </a:t>
            </a:r>
            <a:r>
              <a:rPr lang="en-US" altLang="es-CO" sz="1600" dirty="0" err="1">
                <a:latin typeface="Courier New" panose="02070309020205020404" pitchFamily="49" charset="0"/>
              </a:rPr>
              <a:t>i</a:t>
            </a:r>
            <a:r>
              <a:rPr lang="en-US" altLang="es-CO" sz="1600" dirty="0">
                <a:latin typeface="Courier New" panose="02070309020205020404" pitchFamily="49" charset="0"/>
              </a:rPr>
              <a:t> &lt;= </a:t>
            </a:r>
            <a:r>
              <a:rPr lang="en-US" altLang="es-CO" sz="1600" b="1" dirty="0">
                <a:solidFill>
                  <a:srgbClr val="800000"/>
                </a:solidFill>
                <a:latin typeface="Courier New" panose="02070309020205020404" pitchFamily="49" charset="0"/>
              </a:rPr>
              <a:t>size</a:t>
            </a:r>
            <a:r>
              <a:rPr lang="en-US" altLang="es-CO" sz="1600" dirty="0">
                <a:latin typeface="Courier New" panose="02070309020205020404" pitchFamily="49" charset="0"/>
              </a:rPr>
              <a:t>; </a:t>
            </a:r>
            <a:r>
              <a:rPr lang="en-US" altLang="es-CO" sz="1600" dirty="0" err="1">
                <a:latin typeface="Courier New" panose="02070309020205020404" pitchFamily="49" charset="0"/>
              </a:rPr>
              <a:t>i</a:t>
            </a:r>
            <a:r>
              <a:rPr lang="en-US" altLang="es-CO" sz="1600" dirty="0">
                <a:latin typeface="Courier New" panose="02070309020205020404" pitchFamily="49" charset="0"/>
              </a:rPr>
              <a:t>++) {    </a:t>
            </a:r>
            <a:r>
              <a:rPr lang="en-US" altLang="es-CO" sz="1600" b="1" dirty="0">
                <a:solidFill>
                  <a:srgbClr val="A50021"/>
                </a:solidFill>
                <a:latin typeface="Courier New" panose="02070309020205020404" pitchFamily="49" charset="0"/>
              </a:rPr>
              <a:t>// ERROR: size not found</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endParaRPr lang="en-US" altLang="es-CO" sz="800" dirty="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public static void </a:t>
            </a:r>
            <a:r>
              <a:rPr lang="en-US" altLang="es-CO" sz="1600" dirty="0" err="1">
                <a:latin typeface="Courier New" panose="02070309020205020404" pitchFamily="49" charset="0"/>
              </a:rPr>
              <a:t>bottomHalf</a:t>
            </a:r>
            <a:r>
              <a:rPr lang="en-US" altLang="es-CO" sz="16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a:t>
            </a:r>
            <a:r>
              <a:rPr lang="en-US" altLang="es-CO" sz="1600" dirty="0" err="1">
                <a:latin typeface="Courier New" panose="02070309020205020404" pitchFamily="49" charset="0"/>
              </a:rPr>
              <a:t>i</a:t>
            </a:r>
            <a:r>
              <a:rPr lang="en-US" altLang="es-CO" sz="1600" dirty="0">
                <a:latin typeface="Courier New" panose="02070309020205020404" pitchFamily="49" charset="0"/>
              </a:rPr>
              <a:t> = </a:t>
            </a:r>
            <a:r>
              <a:rPr lang="en-US" altLang="es-CO" sz="1600" b="1" dirty="0">
                <a:solidFill>
                  <a:srgbClr val="800000"/>
                </a:solidFill>
                <a:latin typeface="Courier New" panose="02070309020205020404" pitchFamily="49" charset="0"/>
              </a:rPr>
              <a:t>size</a:t>
            </a:r>
            <a:r>
              <a:rPr lang="en-US" altLang="es-CO" sz="1600" dirty="0">
                <a:latin typeface="Courier New" panose="02070309020205020404" pitchFamily="49" charset="0"/>
              </a:rPr>
              <a:t>; </a:t>
            </a:r>
            <a:r>
              <a:rPr lang="en-US" altLang="es-CO" sz="1600" dirty="0" err="1">
                <a:latin typeface="Courier New" panose="02070309020205020404" pitchFamily="49" charset="0"/>
              </a:rPr>
              <a:t>i</a:t>
            </a:r>
            <a:r>
              <a:rPr lang="en-US" altLang="es-CO" sz="1600" dirty="0">
                <a:latin typeface="Courier New" panose="02070309020205020404" pitchFamily="49" charset="0"/>
              </a:rPr>
              <a:t> &gt;= 1; </a:t>
            </a:r>
            <a:r>
              <a:rPr lang="en-US" altLang="es-CO" sz="1600" dirty="0" err="1">
                <a:latin typeface="Courier New" panose="02070309020205020404" pitchFamily="49" charset="0"/>
              </a:rPr>
              <a:t>i</a:t>
            </a:r>
            <a:r>
              <a:rPr lang="en-US" altLang="es-CO" sz="1600" dirty="0">
                <a:latin typeface="Courier New" panose="02070309020205020404" pitchFamily="49" charset="0"/>
              </a:rPr>
              <a:t>--) {    </a:t>
            </a:r>
            <a:r>
              <a:rPr lang="en-US" altLang="es-CO" sz="1600" b="1" dirty="0">
                <a:solidFill>
                  <a:srgbClr val="A50021"/>
                </a:solidFill>
                <a:latin typeface="Courier New" panose="02070309020205020404" pitchFamily="49" charset="0"/>
              </a:rPr>
              <a:t>// ERROR: size not found</a:t>
            </a:r>
            <a:endParaRPr lang="en-US" altLang="es-CO" sz="1600" dirty="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600" dirty="0">
                <a:latin typeface="Courier New" panose="02070309020205020404" pitchFamily="49" charset="0"/>
              </a:rPr>
              <a:t>}</a:t>
            </a:r>
            <a:endParaRPr lang="en-US" altLang="es-CO" sz="13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idx="4294967295"/>
          </p:nvPr>
        </p:nvSpPr>
        <p:spPr/>
        <p:txBody>
          <a:bodyPr lIns="0" rIns="0" bIns="0" anchor="b"/>
          <a:lstStyle/>
          <a:p>
            <a:r>
              <a:rPr lang="en-US" altLang="es-CO" dirty="0" smtClean="0">
                <a:latin typeface="Courier New" panose="02070309020205020404" pitchFamily="49" charset="0"/>
              </a:rPr>
              <a:t>for</a:t>
            </a:r>
            <a:r>
              <a:rPr lang="en-US" altLang="es-CO" dirty="0" smtClean="0"/>
              <a:t>: </a:t>
            </a:r>
            <a:r>
              <a:rPr lang="en-US" altLang="es-CO" dirty="0" smtClean="0"/>
              <a:t>la </a:t>
            </a:r>
            <a:r>
              <a:rPr lang="en-US" altLang="es-CO" dirty="0" err="1"/>
              <a:t>sintaxis</a:t>
            </a:r>
            <a:r>
              <a:rPr lang="en-US" altLang="es-CO" dirty="0"/>
              <a:t> del </a:t>
            </a:r>
            <a:r>
              <a:rPr lang="en-US" altLang="es-CO" dirty="0" err="1" smtClean="0"/>
              <a:t>ciclo</a:t>
            </a:r>
            <a:endParaRPr lang="en-US" altLang="es-CO" dirty="0"/>
          </a:p>
        </p:txBody>
      </p:sp>
      <p:sp>
        <p:nvSpPr>
          <p:cNvPr id="413699" name="Rectangle 3"/>
          <p:cNvSpPr>
            <a:spLocks noGrp="1" noChangeArrowheads="1"/>
          </p:cNvSpPr>
          <p:nvPr>
            <p:ph idx="4294967295"/>
          </p:nvPr>
        </p:nvSpPr>
        <p:spPr/>
        <p:txBody>
          <a:bodyPr/>
          <a:lstStyle/>
          <a:p>
            <a:pPr marL="639763" lvl="1" indent="-246063">
              <a:lnSpc>
                <a:spcPct val="90000"/>
              </a:lnSpc>
              <a:buFont typeface="Wingdings" panose="05000000000000000000" pitchFamily="2" charset="2"/>
              <a:buNone/>
            </a:pPr>
            <a:r>
              <a:rPr lang="en-US" altLang="es-CO" dirty="0">
                <a:latin typeface="Courier New" panose="02070309020205020404" pitchFamily="49" charset="0"/>
              </a:rPr>
              <a:t>	</a:t>
            </a:r>
            <a:r>
              <a:rPr lang="en-US" altLang="es-CO" sz="1800" dirty="0" smtClean="0">
                <a:latin typeface="Courier New" panose="02070309020205020404" pitchFamily="49" charset="0"/>
              </a:rPr>
              <a:t>for (</a:t>
            </a:r>
            <a:r>
              <a:rPr lang="en-US" altLang="es-CO" sz="1800" b="1" dirty="0" err="1" smtClean="0"/>
              <a:t>inicialización</a:t>
            </a:r>
            <a:r>
              <a:rPr lang="en-US" altLang="es-CO" sz="1800" dirty="0">
                <a:latin typeface="Courier New" panose="02070309020205020404" pitchFamily="49" charset="0"/>
              </a:rPr>
              <a:t>; </a:t>
            </a:r>
            <a:r>
              <a:rPr lang="en-US" altLang="es-CO" sz="1800" b="1" dirty="0" err="1" smtClean="0"/>
              <a:t>condición</a:t>
            </a:r>
            <a:r>
              <a:rPr lang="en-US" altLang="es-CO" sz="1800" dirty="0" smtClean="0">
                <a:latin typeface="Courier New" panose="02070309020205020404" pitchFamily="49" charset="0"/>
              </a:rPr>
              <a:t>; </a:t>
            </a:r>
            <a:r>
              <a:rPr lang="en-US" altLang="es-CO" sz="1800" b="1" dirty="0" err="1"/>
              <a:t>actualización</a:t>
            </a:r>
            <a:r>
              <a:rPr lang="en-US" altLang="es-CO" sz="1800" dirty="0">
                <a:latin typeface="Courier New" panose="02070309020205020404" pitchFamily="49" charset="0"/>
              </a:rPr>
              <a:t>) {</a:t>
            </a:r>
          </a:p>
          <a:p>
            <a:pPr marL="639763" lvl="1" indent="-246063">
              <a:lnSpc>
                <a:spcPct val="90000"/>
              </a:lnSpc>
              <a:buFont typeface="Wingdings" panose="05000000000000000000" pitchFamily="2" charset="2"/>
              <a:buNone/>
            </a:pPr>
            <a:endParaRPr lang="en-US" altLang="es-CO" sz="1800" dirty="0" smtClean="0">
              <a:latin typeface="Courier New" panose="02070309020205020404" pitchFamily="49" charset="0"/>
            </a:endParaRPr>
          </a:p>
          <a:p>
            <a:pPr marL="639763" lvl="1" indent="-246063">
              <a:lnSpc>
                <a:spcPct val="90000"/>
              </a:lnSpc>
              <a:buFont typeface="Wingdings" panose="05000000000000000000" pitchFamily="2" charset="2"/>
              <a:buNone/>
            </a:pPr>
            <a:r>
              <a:rPr lang="en-US" altLang="es-CO" sz="1800" dirty="0">
                <a:latin typeface="Courier New" panose="02070309020205020404" pitchFamily="49" charset="0"/>
              </a:rPr>
              <a:t>	    </a:t>
            </a:r>
            <a:r>
              <a:rPr lang="en-US" altLang="es-CO" sz="1800" b="1" dirty="0" err="1" smtClean="0"/>
              <a:t>declaración</a:t>
            </a:r>
            <a:r>
              <a:rPr lang="en-US" altLang="es-CO" sz="1800" dirty="0">
                <a:latin typeface="Courier New" panose="02070309020205020404" pitchFamily="49" charset="0"/>
              </a:rPr>
              <a:t>;</a:t>
            </a:r>
          </a:p>
          <a:p>
            <a:pPr marL="639763" lvl="1" indent="-246063">
              <a:lnSpc>
                <a:spcPct val="90000"/>
              </a:lnSpc>
              <a:buFont typeface="Wingdings" panose="05000000000000000000" pitchFamily="2" charset="2"/>
              <a:buNone/>
            </a:pPr>
            <a:r>
              <a:rPr lang="en-US" altLang="es-CO" sz="1800" dirty="0">
                <a:latin typeface="Courier New" panose="02070309020205020404" pitchFamily="49" charset="0"/>
              </a:rPr>
              <a:t>	    </a:t>
            </a:r>
            <a:r>
              <a:rPr lang="en-US" altLang="es-CO" sz="1800" b="1" dirty="0" err="1"/>
              <a:t>declaración</a:t>
            </a:r>
            <a:r>
              <a:rPr lang="en-US" altLang="es-CO" sz="1800" dirty="0">
                <a:latin typeface="Courier New" panose="02070309020205020404" pitchFamily="49" charset="0"/>
              </a:rPr>
              <a:t>;</a:t>
            </a:r>
          </a:p>
          <a:p>
            <a:pPr marL="639763" lvl="1" indent="-246063">
              <a:lnSpc>
                <a:spcPct val="90000"/>
              </a:lnSpc>
              <a:buFont typeface="Wingdings" panose="05000000000000000000" pitchFamily="2" charset="2"/>
              <a:buNone/>
            </a:pPr>
            <a:r>
              <a:rPr lang="en-US" altLang="es-CO" sz="1800" dirty="0">
                <a:latin typeface="Courier New" panose="02070309020205020404" pitchFamily="49" charset="0"/>
              </a:rPr>
              <a:t>	    </a:t>
            </a:r>
            <a:r>
              <a:rPr lang="en-US" altLang="es-CO" sz="1800" dirty="0"/>
              <a:t>...</a:t>
            </a:r>
          </a:p>
          <a:p>
            <a:pPr marL="639763" lvl="1" indent="-246063">
              <a:lnSpc>
                <a:spcPct val="90000"/>
              </a:lnSpc>
              <a:buFont typeface="Wingdings" panose="05000000000000000000" pitchFamily="2" charset="2"/>
              <a:buNone/>
            </a:pPr>
            <a:r>
              <a:rPr lang="en-US" altLang="es-CO" sz="1800" dirty="0">
                <a:latin typeface="Courier New" panose="02070309020205020404" pitchFamily="49" charset="0"/>
              </a:rPr>
              <a:t>	    </a:t>
            </a:r>
            <a:r>
              <a:rPr lang="en-US" altLang="es-CO" sz="1800" b="1" dirty="0" err="1"/>
              <a:t>declaración</a:t>
            </a:r>
            <a:r>
              <a:rPr lang="en-US" altLang="es-CO" sz="1800" dirty="0">
                <a:latin typeface="Courier New" panose="02070309020205020404" pitchFamily="49" charset="0"/>
              </a:rPr>
              <a:t>;</a:t>
            </a:r>
          </a:p>
          <a:p>
            <a:pPr marL="639763" lvl="1" indent="-246063">
              <a:lnSpc>
                <a:spcPct val="90000"/>
              </a:lnSpc>
              <a:buFont typeface="Wingdings" panose="05000000000000000000" pitchFamily="2" charset="2"/>
              <a:buNone/>
            </a:pPr>
            <a:r>
              <a:rPr lang="en-US" altLang="es-CO" sz="1800" dirty="0">
                <a:latin typeface="Courier New" panose="02070309020205020404" pitchFamily="49" charset="0"/>
              </a:rPr>
              <a:t>	}</a:t>
            </a:r>
          </a:p>
          <a:p>
            <a:pPr marL="639763" lvl="1" indent="-246063">
              <a:lnSpc>
                <a:spcPct val="90000"/>
              </a:lnSpc>
              <a:buFont typeface="Wingdings" panose="05000000000000000000" pitchFamily="2" charset="2"/>
              <a:buNone/>
            </a:pPr>
            <a:endParaRPr lang="en-US" altLang="es-CO" dirty="0">
              <a:latin typeface="Courier New" panose="02070309020205020404" pitchFamily="49" charset="0"/>
            </a:endParaRPr>
          </a:p>
          <a:p>
            <a:pPr marL="639763" lvl="1" indent="-246063">
              <a:lnSpc>
                <a:spcPct val="90000"/>
              </a:lnSpc>
              <a:buFont typeface="Wingdings" panose="05000000000000000000" pitchFamily="2" charset="2"/>
              <a:buNone/>
            </a:pPr>
            <a:endParaRPr lang="en-US" altLang="es-CO" dirty="0">
              <a:latin typeface="Courier New" panose="02070309020205020404" pitchFamily="49" charset="0"/>
            </a:endParaRPr>
          </a:p>
          <a:p>
            <a:pPr marL="639763" lvl="1" indent="-246063">
              <a:lnSpc>
                <a:spcPct val="110000"/>
              </a:lnSpc>
            </a:pPr>
            <a:r>
              <a:rPr lang="en-US" altLang="es-CO" dirty="0" err="1"/>
              <a:t>Realizar</a:t>
            </a:r>
            <a:r>
              <a:rPr lang="en-US" altLang="es-CO" dirty="0"/>
              <a:t> </a:t>
            </a:r>
            <a:r>
              <a:rPr lang="en-US" altLang="es-CO" b="1" dirty="0" err="1"/>
              <a:t>inicialización</a:t>
            </a:r>
            <a:r>
              <a:rPr lang="en-US" altLang="es-CO" dirty="0"/>
              <a:t> </a:t>
            </a:r>
            <a:r>
              <a:rPr lang="en-US" altLang="es-CO" dirty="0" err="1"/>
              <a:t>una</a:t>
            </a:r>
            <a:r>
              <a:rPr lang="en-US" altLang="es-CO" dirty="0"/>
              <a:t> </a:t>
            </a:r>
            <a:r>
              <a:rPr lang="en-US" altLang="es-CO" dirty="0" err="1"/>
              <a:t>vez</a:t>
            </a:r>
            <a:r>
              <a:rPr lang="en-US" altLang="es-CO" dirty="0"/>
              <a:t>.</a:t>
            </a:r>
          </a:p>
          <a:p>
            <a:pPr marL="639763" lvl="1" indent="-246063">
              <a:lnSpc>
                <a:spcPct val="110000"/>
              </a:lnSpc>
            </a:pPr>
            <a:r>
              <a:rPr lang="en-US" altLang="es-CO" dirty="0" err="1"/>
              <a:t>Repetir</a:t>
            </a:r>
            <a:r>
              <a:rPr lang="en-US" altLang="es-CO" dirty="0"/>
              <a:t> lo </a:t>
            </a:r>
            <a:r>
              <a:rPr lang="en-US" altLang="es-CO" dirty="0" err="1"/>
              <a:t>siguiente</a:t>
            </a:r>
            <a:r>
              <a:rPr lang="en-US" altLang="es-CO" dirty="0"/>
              <a:t>:</a:t>
            </a:r>
          </a:p>
          <a:p>
            <a:pPr marL="1143000" lvl="2" indent="-228600">
              <a:lnSpc>
                <a:spcPct val="110000"/>
              </a:lnSpc>
            </a:pPr>
            <a:r>
              <a:rPr lang="en-US" altLang="es-CO" dirty="0" err="1"/>
              <a:t>Compruebe</a:t>
            </a:r>
            <a:r>
              <a:rPr lang="en-US" altLang="es-CO" dirty="0"/>
              <a:t> </a:t>
            </a:r>
            <a:r>
              <a:rPr lang="en-US" altLang="es-CO" dirty="0" err="1"/>
              <a:t>si</a:t>
            </a:r>
            <a:r>
              <a:rPr lang="en-US" altLang="es-CO" dirty="0"/>
              <a:t> el </a:t>
            </a:r>
            <a:r>
              <a:rPr lang="en-US" altLang="es-CO" b="1" dirty="0" err="1" smtClean="0"/>
              <a:t>condición</a:t>
            </a:r>
            <a:r>
              <a:rPr lang="en-US" altLang="es-CO" b="1" dirty="0" smtClean="0"/>
              <a:t> </a:t>
            </a:r>
            <a:r>
              <a:rPr lang="en-US" altLang="es-CO" dirty="0" err="1" smtClean="0"/>
              <a:t>es</a:t>
            </a:r>
            <a:r>
              <a:rPr lang="en-US" altLang="es-CO" dirty="0" smtClean="0"/>
              <a:t> </a:t>
            </a:r>
            <a:r>
              <a:rPr lang="en-US" altLang="es-CO" dirty="0" err="1"/>
              <a:t>verdad</a:t>
            </a:r>
            <a:r>
              <a:rPr lang="en-US" altLang="es-CO" dirty="0"/>
              <a:t>. Si no </a:t>
            </a:r>
            <a:r>
              <a:rPr lang="en-US" altLang="es-CO" dirty="0" err="1"/>
              <a:t>es</a:t>
            </a:r>
            <a:r>
              <a:rPr lang="en-US" altLang="es-CO" dirty="0"/>
              <a:t> </a:t>
            </a:r>
            <a:r>
              <a:rPr lang="en-US" altLang="es-CO" dirty="0" err="1"/>
              <a:t>así</a:t>
            </a:r>
            <a:r>
              <a:rPr lang="en-US" altLang="es-CO" dirty="0"/>
              <a:t>, </a:t>
            </a:r>
            <a:r>
              <a:rPr lang="en-US" altLang="es-CO" dirty="0" err="1"/>
              <a:t>detener</a:t>
            </a:r>
            <a:r>
              <a:rPr lang="en-US" altLang="es-CO" dirty="0"/>
              <a:t>.</a:t>
            </a:r>
          </a:p>
          <a:p>
            <a:pPr marL="1143000" lvl="2" indent="-228600">
              <a:lnSpc>
                <a:spcPct val="110000"/>
              </a:lnSpc>
            </a:pPr>
            <a:r>
              <a:rPr lang="en-US" altLang="es-CO" dirty="0" err="1" smtClean="0"/>
              <a:t>Ejecutar</a:t>
            </a:r>
            <a:r>
              <a:rPr lang="en-US" altLang="es-CO" dirty="0" smtClean="0"/>
              <a:t> </a:t>
            </a:r>
            <a:r>
              <a:rPr lang="en-US" altLang="es-CO" dirty="0" err="1" smtClean="0"/>
              <a:t>las</a:t>
            </a:r>
            <a:r>
              <a:rPr lang="en-US" altLang="es-CO" dirty="0" smtClean="0"/>
              <a:t> </a:t>
            </a:r>
            <a:r>
              <a:rPr lang="en-US" altLang="es-CO" b="1" dirty="0" err="1" smtClean="0"/>
              <a:t>declaraciones</a:t>
            </a:r>
            <a:r>
              <a:rPr lang="en-US" altLang="es-CO" dirty="0" smtClean="0"/>
              <a:t>.</a:t>
            </a:r>
            <a:endParaRPr lang="en-US" altLang="es-CO" dirty="0"/>
          </a:p>
          <a:p>
            <a:pPr marL="1143000" lvl="2" indent="-228600">
              <a:lnSpc>
                <a:spcPct val="110000"/>
              </a:lnSpc>
            </a:pPr>
            <a:r>
              <a:rPr lang="en-US" altLang="es-CO" dirty="0" err="1"/>
              <a:t>Realizar</a:t>
            </a:r>
            <a:r>
              <a:rPr lang="en-US" altLang="es-CO" dirty="0"/>
              <a:t> </a:t>
            </a:r>
            <a:r>
              <a:rPr lang="en-US" altLang="es-CO" dirty="0" smtClean="0"/>
              <a:t>la </a:t>
            </a:r>
            <a:r>
              <a:rPr lang="en-US" altLang="es-CO" b="1" dirty="0" err="1"/>
              <a:t>actualización</a:t>
            </a:r>
            <a:r>
              <a:rPr lang="en-US" altLang="es-CO" dirty="0"/>
              <a:t>.</a:t>
            </a:r>
          </a:p>
        </p:txBody>
      </p:sp>
      <p:grpSp>
        <p:nvGrpSpPr>
          <p:cNvPr id="413700" name="Group 4"/>
          <p:cNvGrpSpPr>
            <a:grpSpLocks/>
          </p:cNvGrpSpPr>
          <p:nvPr/>
        </p:nvGrpSpPr>
        <p:grpSpPr bwMode="auto">
          <a:xfrm>
            <a:off x="6781800" y="1403350"/>
            <a:ext cx="457200" cy="1905000"/>
            <a:chOff x="4512" y="1632"/>
            <a:chExt cx="288" cy="1056"/>
          </a:xfrm>
        </p:grpSpPr>
        <p:sp>
          <p:nvSpPr>
            <p:cNvPr id="413701" name="AutoShape 5"/>
            <p:cNvSpPr>
              <a:spLocks/>
            </p:cNvSpPr>
            <p:nvPr/>
          </p:nvSpPr>
          <p:spPr bwMode="auto">
            <a:xfrm>
              <a:off x="4512" y="1920"/>
              <a:ext cx="288" cy="768"/>
            </a:xfrm>
            <a:prstGeom prst="rightBrace">
              <a:avLst>
                <a:gd name="adj1" fmla="val 22222"/>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s-CO" sz="2000">
                  <a:latin typeface="Tahoma" panose="020B0604030504040204" pitchFamily="34" charset="0"/>
                  <a:cs typeface="Times New Roman" panose="02020603050405020304" pitchFamily="18" charset="0"/>
                </a:rPr>
                <a:t>      cuerpo</a:t>
              </a:r>
            </a:p>
          </p:txBody>
        </p:sp>
        <p:sp>
          <p:nvSpPr>
            <p:cNvPr id="413702" name="AutoShape 6"/>
            <p:cNvSpPr>
              <a:spLocks/>
            </p:cNvSpPr>
            <p:nvPr/>
          </p:nvSpPr>
          <p:spPr bwMode="auto">
            <a:xfrm>
              <a:off x="4512" y="1632"/>
              <a:ext cx="288" cy="240"/>
            </a:xfrm>
            <a:prstGeom prst="rightBrace">
              <a:avLst>
                <a:gd name="adj1" fmla="val 8333"/>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es-CO" sz="2000">
                  <a:latin typeface="Tahoma" panose="020B0604030504040204" pitchFamily="34" charset="0"/>
                  <a:cs typeface="Times New Roman" panose="02020603050405020304" pitchFamily="18" charset="0"/>
                </a:rPr>
                <a:t>      encabezamiento</a:t>
              </a: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idx="4294967295"/>
          </p:nvPr>
        </p:nvSpPr>
        <p:spPr/>
        <p:txBody>
          <a:bodyPr lIns="0" rIns="0" bIns="0" anchor="b"/>
          <a:lstStyle/>
          <a:p>
            <a:r>
              <a:rPr lang="en-US" altLang="es-CO"/>
              <a:t>Alcance</a:t>
            </a:r>
          </a:p>
        </p:txBody>
      </p:sp>
      <p:sp>
        <p:nvSpPr>
          <p:cNvPr id="457731" name="Rectangle 3"/>
          <p:cNvSpPr>
            <a:spLocks noGrp="1" noChangeArrowheads="1"/>
          </p:cNvSpPr>
          <p:nvPr>
            <p:ph idx="4294967295"/>
          </p:nvPr>
        </p:nvSpPr>
        <p:spPr/>
        <p:txBody>
          <a:bodyPr/>
          <a:lstStyle/>
          <a:p>
            <a:pPr marL="273050" indent="-273050"/>
            <a:r>
              <a:rPr lang="en-US" altLang="es-CO" b="1" dirty="0" err="1"/>
              <a:t>alcance</a:t>
            </a:r>
            <a:r>
              <a:rPr lang="en-US" altLang="es-CO" dirty="0"/>
              <a:t>: La parte de un </a:t>
            </a:r>
            <a:r>
              <a:rPr lang="en-US" altLang="es-CO" dirty="0" err="1"/>
              <a:t>programa</a:t>
            </a:r>
            <a:r>
              <a:rPr lang="en-US" altLang="es-CO" dirty="0"/>
              <a:t> </a:t>
            </a:r>
            <a:r>
              <a:rPr lang="en-US" altLang="es-CO" dirty="0" err="1"/>
              <a:t>en</a:t>
            </a:r>
            <a:r>
              <a:rPr lang="en-US" altLang="es-CO" dirty="0"/>
              <a:t> el </a:t>
            </a:r>
            <a:r>
              <a:rPr lang="en-US" altLang="es-CO" dirty="0" err="1"/>
              <a:t>que</a:t>
            </a:r>
            <a:r>
              <a:rPr lang="en-US" altLang="es-CO" dirty="0"/>
              <a:t> </a:t>
            </a:r>
            <a:r>
              <a:rPr lang="en-US" altLang="es-CO" dirty="0" err="1"/>
              <a:t>existe</a:t>
            </a:r>
            <a:r>
              <a:rPr lang="en-US" altLang="es-CO" dirty="0"/>
              <a:t> </a:t>
            </a:r>
            <a:r>
              <a:rPr lang="en-US" altLang="es-CO" dirty="0" err="1"/>
              <a:t>una</a:t>
            </a:r>
            <a:r>
              <a:rPr lang="en-US" altLang="es-CO" dirty="0"/>
              <a:t> variable.</a:t>
            </a:r>
          </a:p>
          <a:p>
            <a:pPr marL="639763" lvl="1" indent="-246063"/>
            <a:r>
              <a:rPr lang="en-US" altLang="es-CO" dirty="0" err="1"/>
              <a:t>Desde</a:t>
            </a:r>
            <a:r>
              <a:rPr lang="en-US" altLang="es-CO" dirty="0"/>
              <a:t> </a:t>
            </a:r>
            <a:r>
              <a:rPr lang="en-US" altLang="es-CO" dirty="0" err="1"/>
              <a:t>su</a:t>
            </a:r>
            <a:r>
              <a:rPr lang="en-US" altLang="es-CO" dirty="0"/>
              <a:t> </a:t>
            </a:r>
            <a:r>
              <a:rPr lang="en-US" altLang="es-CO" dirty="0" err="1"/>
              <a:t>declaración</a:t>
            </a:r>
            <a:r>
              <a:rPr lang="en-US" altLang="es-CO" dirty="0"/>
              <a:t> al final de la </a:t>
            </a:r>
            <a:r>
              <a:rPr lang="en-US" altLang="es-CO" dirty="0">
                <a:latin typeface="Courier New" panose="02070309020205020404" pitchFamily="49" charset="0"/>
              </a:rPr>
              <a:t>{</a:t>
            </a:r>
            <a:r>
              <a:rPr lang="en-US" altLang="es-CO" dirty="0"/>
              <a:t> </a:t>
            </a:r>
            <a:r>
              <a:rPr lang="en-US" altLang="es-CO" dirty="0">
                <a:latin typeface="Courier New" panose="02070309020205020404" pitchFamily="49" charset="0"/>
              </a:rPr>
              <a:t>}</a:t>
            </a:r>
            <a:r>
              <a:rPr lang="en-US" altLang="es-CO" dirty="0"/>
              <a:t> </a:t>
            </a:r>
            <a:r>
              <a:rPr lang="en-US" altLang="es-CO" dirty="0" err="1"/>
              <a:t>tirantes</a:t>
            </a:r>
            <a:endParaRPr lang="en-US" altLang="es-CO" dirty="0"/>
          </a:p>
          <a:p>
            <a:pPr lvl="2" indent="-246063"/>
            <a:r>
              <a:rPr lang="en-US" altLang="es-CO" dirty="0" err="1"/>
              <a:t>Una</a:t>
            </a:r>
            <a:r>
              <a:rPr lang="en-US" altLang="es-CO" dirty="0"/>
              <a:t> variable </a:t>
            </a:r>
            <a:r>
              <a:rPr lang="en-US" altLang="es-CO" dirty="0" err="1"/>
              <a:t>declarada</a:t>
            </a:r>
            <a:r>
              <a:rPr lang="en-US" altLang="es-CO" dirty="0"/>
              <a:t> </a:t>
            </a:r>
            <a:r>
              <a:rPr lang="en-US" altLang="es-CO" dirty="0" err="1"/>
              <a:t>en</a:t>
            </a:r>
            <a:r>
              <a:rPr lang="en-US" altLang="es-CO" dirty="0"/>
              <a:t> </a:t>
            </a:r>
            <a:r>
              <a:rPr lang="en-US" altLang="es-CO" dirty="0" smtClean="0"/>
              <a:t>un </a:t>
            </a:r>
            <a:r>
              <a:rPr lang="en-US" altLang="es-CO" dirty="0" err="1" smtClean="0"/>
              <a:t>ciclo</a:t>
            </a:r>
            <a:r>
              <a:rPr lang="en-US" altLang="es-CO" dirty="0" smtClean="0"/>
              <a:t> </a:t>
            </a:r>
            <a:r>
              <a:rPr lang="en-US" altLang="es-CO" dirty="0" smtClean="0">
                <a:latin typeface="Courier New" panose="02070309020205020404" pitchFamily="49" charset="0"/>
              </a:rPr>
              <a:t>for</a:t>
            </a:r>
            <a:r>
              <a:rPr lang="en-US" altLang="es-CO" dirty="0" smtClean="0"/>
              <a:t> </a:t>
            </a:r>
            <a:r>
              <a:rPr lang="en-US" altLang="es-CO" dirty="0" err="1" smtClean="0"/>
              <a:t>sólo</a:t>
            </a:r>
            <a:r>
              <a:rPr lang="en-US" altLang="es-CO" dirty="0" smtClean="0"/>
              <a:t> </a:t>
            </a:r>
            <a:r>
              <a:rPr lang="en-US" altLang="es-CO" dirty="0" err="1"/>
              <a:t>existe</a:t>
            </a:r>
            <a:r>
              <a:rPr lang="en-US" altLang="es-CO" dirty="0"/>
              <a:t> </a:t>
            </a:r>
            <a:r>
              <a:rPr lang="en-US" altLang="es-CO" dirty="0" err="1"/>
              <a:t>en</a:t>
            </a:r>
            <a:r>
              <a:rPr lang="en-US" altLang="es-CO" dirty="0"/>
              <a:t> </a:t>
            </a:r>
            <a:r>
              <a:rPr lang="en-US" altLang="es-CO" dirty="0" err="1"/>
              <a:t>ese</a:t>
            </a:r>
            <a:r>
              <a:rPr lang="en-US" altLang="es-CO" dirty="0"/>
              <a:t> </a:t>
            </a:r>
            <a:r>
              <a:rPr lang="en-US" altLang="es-CO" dirty="0" err="1" smtClean="0"/>
              <a:t>ciclo</a:t>
            </a:r>
            <a:r>
              <a:rPr lang="en-US" altLang="es-CO" dirty="0" smtClean="0"/>
              <a:t>.</a:t>
            </a:r>
            <a:endParaRPr lang="en-US" altLang="es-CO" dirty="0"/>
          </a:p>
          <a:p>
            <a:pPr lvl="2" indent="-246063"/>
            <a:r>
              <a:rPr lang="en-US" altLang="es-CO" dirty="0" err="1"/>
              <a:t>Una</a:t>
            </a:r>
            <a:r>
              <a:rPr lang="en-US" altLang="es-CO" dirty="0"/>
              <a:t> variable </a:t>
            </a:r>
            <a:r>
              <a:rPr lang="en-US" altLang="es-CO" dirty="0" err="1"/>
              <a:t>declarada</a:t>
            </a:r>
            <a:r>
              <a:rPr lang="en-US" altLang="es-CO" dirty="0"/>
              <a:t> </a:t>
            </a:r>
            <a:r>
              <a:rPr lang="en-US" altLang="es-CO" dirty="0" err="1"/>
              <a:t>en</a:t>
            </a:r>
            <a:r>
              <a:rPr lang="en-US" altLang="es-CO" dirty="0"/>
              <a:t> un </a:t>
            </a:r>
            <a:r>
              <a:rPr lang="en-US" altLang="es-CO" dirty="0" err="1"/>
              <a:t>método</a:t>
            </a:r>
            <a:r>
              <a:rPr lang="en-US" altLang="es-CO" dirty="0"/>
              <a:t> </a:t>
            </a:r>
            <a:r>
              <a:rPr lang="en-US" altLang="es-CO" dirty="0" err="1"/>
              <a:t>sólo</a:t>
            </a:r>
            <a:r>
              <a:rPr lang="en-US" altLang="es-CO" dirty="0"/>
              <a:t> </a:t>
            </a:r>
            <a:r>
              <a:rPr lang="en-US" altLang="es-CO" dirty="0" err="1"/>
              <a:t>existe</a:t>
            </a:r>
            <a:r>
              <a:rPr lang="en-US" altLang="es-CO" dirty="0"/>
              <a:t> </a:t>
            </a:r>
            <a:r>
              <a:rPr lang="en-US" altLang="es-CO" dirty="0" err="1"/>
              <a:t>en</a:t>
            </a:r>
            <a:r>
              <a:rPr lang="en-US" altLang="es-CO" dirty="0"/>
              <a:t> </a:t>
            </a:r>
            <a:r>
              <a:rPr lang="en-US" altLang="es-CO" dirty="0" err="1"/>
              <a:t>ese</a:t>
            </a:r>
            <a:r>
              <a:rPr lang="en-US" altLang="es-CO" dirty="0"/>
              <a:t> </a:t>
            </a:r>
            <a:r>
              <a:rPr lang="en-US" altLang="es-CO" dirty="0" err="1"/>
              <a:t>método</a:t>
            </a:r>
            <a:r>
              <a:rPr lang="en-US" altLang="es-CO" dirty="0"/>
              <a:t>.</a:t>
            </a:r>
          </a:p>
          <a:p>
            <a:pPr lvl="2" indent="-246063"/>
            <a:endParaRPr lang="en-US" altLang="es-CO" dirty="0"/>
          </a:p>
          <a:p>
            <a:pPr lvl="2" indent="-246063"/>
            <a:endParaRPr lang="en-US" altLang="es-CO" dirty="0"/>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public static void example()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a:latin typeface="Courier New" panose="02070309020205020404" pitchFamily="49" charset="0"/>
              </a:rPr>
              <a:t>int</a:t>
            </a:r>
            <a:r>
              <a:rPr lang="en-US" altLang="es-CO" dirty="0">
                <a:latin typeface="Courier New" panose="02070309020205020404" pitchFamily="49" charset="0"/>
              </a:rPr>
              <a:t> x = 3;</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for (</a:t>
            </a:r>
            <a:r>
              <a:rPr lang="en-US" altLang="es-CO" dirty="0" err="1">
                <a:latin typeface="Courier New" panose="02070309020205020404" pitchFamily="49" charset="0"/>
              </a:rPr>
              <a:t>int</a:t>
            </a:r>
            <a:r>
              <a:rPr lang="en-US" altLang="es-CO" dirty="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 1; </a:t>
            </a:r>
            <a:r>
              <a:rPr lang="en-US" altLang="es-CO" dirty="0" err="1">
                <a:latin typeface="Courier New" panose="02070309020205020404" pitchFamily="49" charset="0"/>
              </a:rPr>
              <a:t>i</a:t>
            </a:r>
            <a:r>
              <a:rPr lang="en-US" altLang="es-CO" dirty="0">
                <a:latin typeface="Courier New" panose="02070309020205020404" pitchFamily="49" charset="0"/>
              </a:rPr>
              <a:t> &lt;= 10; </a:t>
            </a:r>
            <a:r>
              <a:rPr lang="en-US" altLang="es-CO" dirty="0" err="1">
                <a:latin typeface="Courier New" panose="02070309020205020404" pitchFamily="49" charset="0"/>
              </a:rPr>
              <a:t>i</a:t>
            </a: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a:latin typeface="Courier New" panose="02070309020205020404" pitchFamily="49" charset="0"/>
              </a:rPr>
              <a:t>System.out.println</a:t>
            </a:r>
            <a:r>
              <a:rPr lang="en-US" altLang="es-CO" dirty="0">
                <a:latin typeface="Courier New" panose="02070309020205020404" pitchFamily="49" charset="0"/>
              </a:rPr>
              <a:t>(x);</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b="1" dirty="0">
                <a:solidFill>
                  <a:srgbClr val="008080"/>
                </a:solidFill>
                <a:latin typeface="Courier New" panose="02070309020205020404" pitchFamily="49" charset="0"/>
              </a:rPr>
              <a:t>// </a:t>
            </a:r>
            <a:r>
              <a:rPr lang="en-US" altLang="es-CO" b="1" dirty="0" err="1">
                <a:solidFill>
                  <a:srgbClr val="008080"/>
                </a:solidFill>
                <a:latin typeface="Courier New" panose="02070309020205020404" pitchFamily="49" charset="0"/>
              </a:rPr>
              <a:t>i</a:t>
            </a:r>
            <a:r>
              <a:rPr lang="en-US" altLang="es-CO" b="1" dirty="0">
                <a:solidFill>
                  <a:srgbClr val="008080"/>
                </a:solidFill>
                <a:latin typeface="Courier New" panose="02070309020205020404" pitchFamily="49" charset="0"/>
              </a:rPr>
              <a:t> no longer exists here</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b="1" dirty="0">
                <a:solidFill>
                  <a:srgbClr val="008080"/>
                </a:solidFill>
                <a:latin typeface="Courier New" panose="02070309020205020404" pitchFamily="49" charset="0"/>
              </a:rPr>
              <a:t>// x ceases to exist here</a:t>
            </a:r>
            <a:endParaRPr lang="en-US" altLang="es-CO" b="1" dirty="0">
              <a:solidFill>
                <a:srgbClr val="008080"/>
              </a:solidFill>
            </a:endParaRPr>
          </a:p>
        </p:txBody>
      </p:sp>
      <p:sp>
        <p:nvSpPr>
          <p:cNvPr id="1495044" name="AutoShape 4"/>
          <p:cNvSpPr>
            <a:spLocks/>
          </p:cNvSpPr>
          <p:nvPr/>
        </p:nvSpPr>
        <p:spPr bwMode="auto">
          <a:xfrm>
            <a:off x="6248400" y="4343400"/>
            <a:ext cx="838200" cy="1447800"/>
          </a:xfrm>
          <a:prstGeom prst="rightBrace">
            <a:avLst>
              <a:gd name="adj1" fmla="val 14394"/>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altLang="es-CO" sz="2400" dirty="0">
              <a:latin typeface="Tahoma" panose="020B0604030504040204" pitchFamily="34" charset="0"/>
              <a:cs typeface="Times New Roman" panose="02020603050405020304" pitchFamily="18" charset="0"/>
            </a:endParaRPr>
          </a:p>
          <a:p>
            <a:r>
              <a:rPr lang="en-US" altLang="es-CO" sz="2400" dirty="0">
                <a:latin typeface="Tahoma" panose="020B0604030504040204" pitchFamily="34" charset="0"/>
                <a:cs typeface="Times New Roman" panose="02020603050405020304" pitchFamily="18" charset="0"/>
              </a:rPr>
              <a:t>	</a:t>
            </a:r>
            <a:r>
              <a:rPr lang="en-US" altLang="es-CO" sz="2400" dirty="0" err="1">
                <a:latin typeface="Tahoma" panose="020B0604030504040204" pitchFamily="34" charset="0"/>
                <a:cs typeface="Times New Roman" panose="02020603050405020304" pitchFamily="18" charset="0"/>
              </a:rPr>
              <a:t>ámbito</a:t>
            </a:r>
            <a:r>
              <a:rPr lang="en-US" altLang="es-CO" sz="2400" dirty="0">
                <a:latin typeface="Tahoma" panose="020B0604030504040204" pitchFamily="34" charset="0"/>
                <a:cs typeface="Times New Roman" panose="02020603050405020304" pitchFamily="18" charset="0"/>
              </a:rPr>
              <a:t> de x</a:t>
            </a:r>
          </a:p>
        </p:txBody>
      </p:sp>
      <p:sp>
        <p:nvSpPr>
          <p:cNvPr id="1495045" name="AutoShape 5"/>
          <p:cNvSpPr>
            <a:spLocks/>
          </p:cNvSpPr>
          <p:nvPr/>
        </p:nvSpPr>
        <p:spPr bwMode="auto">
          <a:xfrm flipH="1">
            <a:off x="600075" y="4806387"/>
            <a:ext cx="533400" cy="756213"/>
          </a:xfrm>
          <a:prstGeom prst="rightBrace">
            <a:avLst>
              <a:gd name="adj1" fmla="val 25000"/>
              <a:gd name="adj2" fmla="val 51148"/>
            </a:avLst>
          </a:prstGeom>
          <a:noFill/>
          <a:ln w="9525">
            <a:solidFill>
              <a:schemeClr val="tx1"/>
            </a:solidFill>
            <a:miter lim="800000"/>
            <a:headEnd/>
            <a:tailEnd/>
          </a:ln>
        </p:spPr>
        <p:txBody>
          <a:bodyPr vert="vert270" wrap="none" lIns="0" tIns="640080" rIns="2468880" bIns="0"/>
          <a:lstStyle/>
          <a:p>
            <a:pPr algn="l">
              <a:defRPr/>
            </a:pPr>
            <a:endParaRPr lang="en-US" sz="2400" dirty="0">
              <a:latin typeface="Tahoma" pitchFamily="34" charset="0"/>
              <a:cs typeface="Times New Roman" pitchFamily="18" charset="0"/>
            </a:endParaRPr>
          </a:p>
          <a:p>
            <a:pPr algn="l">
              <a:defRPr/>
            </a:pPr>
            <a:r>
              <a:rPr lang="en-US" sz="2400" dirty="0" err="1" smtClean="0">
                <a:latin typeface="Tahoma" pitchFamily="34" charset="0"/>
                <a:cs typeface="Times New Roman" pitchFamily="18" charset="0"/>
              </a:rPr>
              <a:t>Alcance</a:t>
            </a:r>
            <a:r>
              <a:rPr lang="en-US" sz="2400" dirty="0" smtClean="0">
                <a:latin typeface="Tahoma" pitchFamily="34" charset="0"/>
                <a:cs typeface="Times New Roman" pitchFamily="18" charset="0"/>
              </a:rPr>
              <a:t> de </a:t>
            </a:r>
            <a:r>
              <a:rPr lang="en-US" sz="2400" dirty="0" err="1" smtClean="0">
                <a:latin typeface="Tahoma" pitchFamily="34" charset="0"/>
                <a:cs typeface="Times New Roman" pitchFamily="18" charset="0"/>
              </a:rPr>
              <a:t>i</a:t>
            </a:r>
            <a:endParaRPr lang="en-US" sz="2400" dirty="0">
              <a:latin typeface="Tahoma" pitchFamily="34"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95044"/>
                                        </p:tgtEl>
                                        <p:attrNameLst>
                                          <p:attrName/>
                                        </p:attrNameLst>
                                      </p:cBhvr>
                                      <p:to>
                                        <p:strVal val="visible"/>
                                      </p:to>
                                    </p:set>
                                    <p:anim calcmode="lin" valueType="num">
                                      <p:cBhvr additive="base">
                                        <p:cTn id="7" dur="500" fill="hold"/>
                                        <p:tgtEl>
                                          <p:spTgt spid="1495044"/>
                                        </p:tgtEl>
                                        <p:attrNameLst>
                                          <p:attrName/>
                                        </p:attrNameLst>
                                      </p:cBhvr>
                                      <p:tavLst>
                                        <p:tav tm="0">
                                          <p:val>
                                            <p:strVal val="1+#ppt_w/2"/>
                                          </p:val>
                                        </p:tav>
                                        <p:tav tm="100000">
                                          <p:val>
                                            <p:strVal val="#ppt_x"/>
                                          </p:val>
                                        </p:tav>
                                      </p:tavLst>
                                    </p:anim>
                                    <p:anim calcmode="lin" valueType="num">
                                      <p:cBhvr additive="base">
                                        <p:cTn id="8" dur="500" fill="hold"/>
                                        <p:tgtEl>
                                          <p:spTgt spid="1495044"/>
                                        </p:tgtEl>
                                        <p:attrNameLst>
                                          <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495045"/>
                                        </p:tgtEl>
                                        <p:attrNameLst>
                                          <p:attrName/>
                                        </p:attrNameLst>
                                      </p:cBhvr>
                                      <p:to>
                                        <p:strVal val="visible"/>
                                      </p:to>
                                    </p:set>
                                    <p:anim calcmode="lin" valueType="num">
                                      <p:cBhvr additive="base">
                                        <p:cTn id="13" dur="500" fill="hold"/>
                                        <p:tgtEl>
                                          <p:spTgt spid="1495045"/>
                                        </p:tgtEl>
                                        <p:attrNameLst>
                                          <p:attrName/>
                                        </p:attrNameLst>
                                      </p:cBhvr>
                                      <p:tavLst>
                                        <p:tav tm="0">
                                          <p:val>
                                            <p:strVal val="1+#ppt_w/2"/>
                                          </p:val>
                                        </p:tav>
                                        <p:tav tm="100000">
                                          <p:val>
                                            <p:strVal val="#ppt_x"/>
                                          </p:val>
                                        </p:tav>
                                      </p:tavLst>
                                    </p:anim>
                                    <p:anim calcmode="lin" valueType="num">
                                      <p:cBhvr additive="base">
                                        <p:cTn id="14" dur="500" fill="hold"/>
                                        <p:tgtEl>
                                          <p:spTgt spid="1495045"/>
                                        </p:tgtEl>
                                        <p:attrNameLst>
                                          <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4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idx="4294967295"/>
          </p:nvPr>
        </p:nvSpPr>
        <p:spPr/>
        <p:txBody>
          <a:bodyPr lIns="0" rIns="0" bIns="0" anchor="b"/>
          <a:lstStyle/>
          <a:p>
            <a:r>
              <a:rPr lang="en-US" altLang="es-CO" dirty="0"/>
              <a:t>L</a:t>
            </a:r>
            <a:r>
              <a:rPr lang="en-US" altLang="es-CO" dirty="0" smtClean="0"/>
              <a:t>as </a:t>
            </a:r>
            <a:r>
              <a:rPr lang="en-US" altLang="es-CO" dirty="0" err="1"/>
              <a:t>implicaciones</a:t>
            </a:r>
            <a:r>
              <a:rPr lang="en-US" altLang="es-CO" dirty="0"/>
              <a:t> del </a:t>
            </a:r>
            <a:r>
              <a:rPr lang="en-US" altLang="es-CO" dirty="0" err="1"/>
              <a:t>alcance</a:t>
            </a:r>
            <a:endParaRPr lang="en-US" altLang="es-CO" dirty="0"/>
          </a:p>
        </p:txBody>
      </p:sp>
      <p:sp>
        <p:nvSpPr>
          <p:cNvPr id="458755" name="Rectangle 3"/>
          <p:cNvSpPr>
            <a:spLocks noGrp="1" noChangeArrowheads="1"/>
          </p:cNvSpPr>
          <p:nvPr>
            <p:ph idx="4294967295"/>
          </p:nvPr>
        </p:nvSpPr>
        <p:spPr/>
        <p:txBody>
          <a:bodyPr/>
          <a:lstStyle/>
          <a:p>
            <a:pPr marL="273050" indent="-273050"/>
            <a:r>
              <a:rPr lang="en-US" altLang="es-CO" dirty="0"/>
              <a:t>Las variables sin la </a:t>
            </a:r>
            <a:r>
              <a:rPr lang="en-US" altLang="es-CO" dirty="0" err="1"/>
              <a:t>superposición</a:t>
            </a:r>
            <a:r>
              <a:rPr lang="en-US" altLang="es-CO" dirty="0"/>
              <a:t> de </a:t>
            </a:r>
            <a:r>
              <a:rPr lang="en-US" altLang="es-CO" dirty="0" err="1"/>
              <a:t>alcance</a:t>
            </a:r>
            <a:r>
              <a:rPr lang="en-US" altLang="es-CO" dirty="0"/>
              <a:t> </a:t>
            </a:r>
            <a:r>
              <a:rPr lang="en-US" altLang="es-CO" dirty="0" err="1"/>
              <a:t>pueden</a:t>
            </a:r>
            <a:r>
              <a:rPr lang="en-US" altLang="es-CO" dirty="0"/>
              <a:t> </a:t>
            </a:r>
            <a:r>
              <a:rPr lang="en-US" altLang="es-CO" dirty="0" err="1"/>
              <a:t>tener</a:t>
            </a:r>
            <a:r>
              <a:rPr lang="en-US" altLang="es-CO" dirty="0"/>
              <a:t> </a:t>
            </a:r>
            <a:r>
              <a:rPr lang="en-US" altLang="es-CO" dirty="0" err="1"/>
              <a:t>mismo</a:t>
            </a:r>
            <a:r>
              <a:rPr lang="en-US" altLang="es-CO" dirty="0"/>
              <a:t> </a:t>
            </a:r>
            <a:r>
              <a:rPr lang="en-US" altLang="es-CO" dirty="0" err="1"/>
              <a:t>nombre</a:t>
            </a:r>
            <a:r>
              <a:rPr lang="en-US" altLang="es-CO" dirty="0"/>
              <a:t>.</a:t>
            </a:r>
          </a:p>
          <a:p>
            <a:pPr marL="639763" lvl="1" indent="-246063">
              <a:spcBef>
                <a:spcPct val="0"/>
              </a:spcBef>
              <a:buFontTx/>
              <a:buNone/>
            </a:pPr>
            <a:endParaRPr lang="en-US" altLang="es-CO" sz="900" dirty="0">
              <a:latin typeface="Courier New" panose="02070309020205020404" pitchFamily="49" charset="0"/>
              <a:cs typeface="Courier New" panose="02070309020205020404" pitchFamily="49" charset="0"/>
            </a:endParaRPr>
          </a:p>
          <a:p>
            <a:pPr marL="639763" lvl="1" indent="-246063">
              <a:spcBef>
                <a:spcPct val="0"/>
              </a:spcBef>
              <a:buFontTx/>
              <a:buNone/>
            </a:pPr>
            <a:r>
              <a:rPr lang="en-US" altLang="es-CO" sz="1800" dirty="0">
                <a:latin typeface="Courier New" panose="02070309020205020404" pitchFamily="49" charset="0"/>
                <a:cs typeface="Courier New" panose="02070309020205020404" pitchFamily="49" charset="0"/>
              </a:rPr>
              <a:t>for (</a:t>
            </a:r>
            <a:r>
              <a:rPr lang="en-US" altLang="es-CO" sz="1800" dirty="0" err="1">
                <a:latin typeface="Courier New" panose="02070309020205020404" pitchFamily="49" charset="0"/>
                <a:cs typeface="Courier New" panose="02070309020205020404" pitchFamily="49" charset="0"/>
              </a:rPr>
              <a:t>int</a:t>
            </a:r>
            <a:r>
              <a:rPr lang="en-US" altLang="es-CO" sz="1800" dirty="0">
                <a:latin typeface="Courier New" panose="02070309020205020404" pitchFamily="49" charset="0"/>
                <a:cs typeface="Courier New" panose="02070309020205020404" pitchFamily="49" charset="0"/>
              </a:rPr>
              <a:t> </a:t>
            </a:r>
            <a:r>
              <a:rPr lang="en-US" altLang="es-CO" sz="1800" dirty="0" err="1">
                <a:latin typeface="Courier New" panose="02070309020205020404" pitchFamily="49" charset="0"/>
                <a:cs typeface="Courier New" panose="02070309020205020404" pitchFamily="49" charset="0"/>
              </a:rPr>
              <a:t>i</a:t>
            </a:r>
            <a:r>
              <a:rPr lang="en-US" altLang="es-CO" sz="1800" dirty="0">
                <a:latin typeface="Courier New" panose="02070309020205020404" pitchFamily="49" charset="0"/>
                <a:cs typeface="Courier New" panose="02070309020205020404" pitchFamily="49" charset="0"/>
              </a:rPr>
              <a:t> = 1; </a:t>
            </a:r>
            <a:r>
              <a:rPr lang="en-US" altLang="es-CO" sz="1800" dirty="0" err="1">
                <a:latin typeface="Courier New" panose="02070309020205020404" pitchFamily="49" charset="0"/>
                <a:cs typeface="Courier New" panose="02070309020205020404" pitchFamily="49" charset="0"/>
              </a:rPr>
              <a:t>i</a:t>
            </a:r>
            <a:r>
              <a:rPr lang="en-US" altLang="es-CO" sz="1800" dirty="0">
                <a:latin typeface="Courier New" panose="02070309020205020404" pitchFamily="49" charset="0"/>
                <a:cs typeface="Courier New" panose="02070309020205020404" pitchFamily="49" charset="0"/>
              </a:rPr>
              <a:t> &lt;= 100; </a:t>
            </a:r>
            <a:r>
              <a:rPr lang="en-US" altLang="es-CO" sz="1800" dirty="0" err="1">
                <a:latin typeface="Courier New" panose="02070309020205020404" pitchFamily="49" charset="0"/>
                <a:cs typeface="Courier New" panose="02070309020205020404" pitchFamily="49" charset="0"/>
              </a:rPr>
              <a:t>i</a:t>
            </a:r>
            <a:r>
              <a:rPr lang="en-US" altLang="es-CO" sz="1800" dirty="0">
                <a:latin typeface="Courier New" panose="02070309020205020404" pitchFamily="49" charset="0"/>
                <a:cs typeface="Courier New" panose="02070309020205020404" pitchFamily="49" charset="0"/>
              </a:rPr>
              <a:t>++) {</a:t>
            </a:r>
          </a:p>
          <a:p>
            <a:pPr marL="639763" lvl="1" indent="-246063">
              <a:spcBef>
                <a:spcPct val="0"/>
              </a:spcBef>
              <a:buFontTx/>
              <a:buNone/>
            </a:pPr>
            <a:r>
              <a:rPr lang="en-US" altLang="es-CO" sz="1800" dirty="0">
                <a:latin typeface="Courier New" panose="02070309020205020404" pitchFamily="49" charset="0"/>
                <a:cs typeface="Courier New" panose="02070309020205020404" pitchFamily="49" charset="0"/>
              </a:rPr>
              <a:t>    </a:t>
            </a:r>
            <a:r>
              <a:rPr lang="en-US" altLang="es-CO" sz="1800" dirty="0" err="1">
                <a:latin typeface="Courier New" panose="02070309020205020404" pitchFamily="49" charset="0"/>
                <a:cs typeface="Courier New" panose="02070309020205020404" pitchFamily="49" charset="0"/>
              </a:rPr>
              <a:t>System.out.print</a:t>
            </a:r>
            <a:r>
              <a:rPr lang="en-US" altLang="es-CO" sz="1800" dirty="0">
                <a:latin typeface="Courier New" panose="02070309020205020404" pitchFamily="49" charset="0"/>
                <a:cs typeface="Courier New" panose="02070309020205020404" pitchFamily="49" charset="0"/>
              </a:rPr>
              <a:t>("/");</a:t>
            </a:r>
          </a:p>
          <a:p>
            <a:pPr marL="639763" lvl="1" indent="-246063">
              <a:spcBef>
                <a:spcPct val="0"/>
              </a:spcBef>
              <a:buFontTx/>
              <a:buNone/>
            </a:pPr>
            <a:r>
              <a:rPr lang="en-US" altLang="es-CO" sz="1800" dirty="0">
                <a:latin typeface="Courier New" panose="02070309020205020404" pitchFamily="49" charset="0"/>
                <a:cs typeface="Courier New" panose="02070309020205020404" pitchFamily="49" charset="0"/>
              </a:rPr>
              <a:t>}</a:t>
            </a:r>
          </a:p>
          <a:p>
            <a:pPr marL="639763" lvl="1" indent="-246063">
              <a:spcBef>
                <a:spcPct val="0"/>
              </a:spcBef>
              <a:buFontTx/>
              <a:buNone/>
            </a:pPr>
            <a:r>
              <a:rPr lang="en-US" altLang="es-CO" sz="1800" dirty="0">
                <a:latin typeface="Courier New" panose="02070309020205020404" pitchFamily="49" charset="0"/>
                <a:cs typeface="Courier New" panose="02070309020205020404" pitchFamily="49" charset="0"/>
              </a:rPr>
              <a:t>for (</a:t>
            </a:r>
            <a:r>
              <a:rPr lang="en-US" altLang="es-CO" sz="1800" b="1" dirty="0" err="1">
                <a:solidFill>
                  <a:srgbClr val="003399"/>
                </a:solidFill>
                <a:latin typeface="Courier New" panose="02070309020205020404" pitchFamily="49" charset="0"/>
                <a:cs typeface="Courier New" panose="02070309020205020404" pitchFamily="49" charset="0"/>
              </a:rPr>
              <a:t>int</a:t>
            </a:r>
            <a:r>
              <a:rPr lang="en-US" altLang="es-CO" sz="1800" b="1" dirty="0">
                <a:solidFill>
                  <a:srgbClr val="003399"/>
                </a:solidFill>
                <a:latin typeface="Courier New" panose="02070309020205020404" pitchFamily="49" charset="0"/>
                <a:cs typeface="Courier New" panose="02070309020205020404" pitchFamily="49" charset="0"/>
              </a:rPr>
              <a:t> </a:t>
            </a:r>
            <a:r>
              <a:rPr lang="en-US" altLang="es-CO" sz="1800" b="1" dirty="0" err="1">
                <a:solidFill>
                  <a:srgbClr val="003399"/>
                </a:solidFill>
                <a:latin typeface="Courier New" panose="02070309020205020404" pitchFamily="49" charset="0"/>
                <a:cs typeface="Courier New" panose="02070309020205020404" pitchFamily="49" charset="0"/>
              </a:rPr>
              <a:t>i</a:t>
            </a:r>
            <a:r>
              <a:rPr lang="en-US" altLang="es-CO" sz="1800" b="1" dirty="0">
                <a:solidFill>
                  <a:srgbClr val="003399"/>
                </a:solidFill>
                <a:latin typeface="Courier New" panose="02070309020205020404" pitchFamily="49" charset="0"/>
                <a:cs typeface="Courier New" panose="02070309020205020404" pitchFamily="49" charset="0"/>
              </a:rPr>
              <a:t> = 1</a:t>
            </a:r>
            <a:r>
              <a:rPr lang="en-US" altLang="es-CO" sz="1800" dirty="0">
                <a:latin typeface="Courier New" panose="02070309020205020404" pitchFamily="49" charset="0"/>
                <a:cs typeface="Courier New" panose="02070309020205020404" pitchFamily="49" charset="0"/>
              </a:rPr>
              <a:t>; </a:t>
            </a:r>
            <a:r>
              <a:rPr lang="en-US" altLang="es-CO" sz="1800" dirty="0" err="1">
                <a:latin typeface="Courier New" panose="02070309020205020404" pitchFamily="49" charset="0"/>
                <a:cs typeface="Courier New" panose="02070309020205020404" pitchFamily="49" charset="0"/>
              </a:rPr>
              <a:t>i</a:t>
            </a:r>
            <a:r>
              <a:rPr lang="en-US" altLang="es-CO" sz="1800" dirty="0">
                <a:latin typeface="Courier New" panose="02070309020205020404" pitchFamily="49" charset="0"/>
                <a:cs typeface="Courier New" panose="02070309020205020404" pitchFamily="49" charset="0"/>
              </a:rPr>
              <a:t> &lt;= 100; </a:t>
            </a:r>
            <a:r>
              <a:rPr lang="en-US" altLang="es-CO" sz="1800" dirty="0" err="1">
                <a:latin typeface="Courier New" panose="02070309020205020404" pitchFamily="49" charset="0"/>
                <a:cs typeface="Courier New" panose="02070309020205020404" pitchFamily="49" charset="0"/>
              </a:rPr>
              <a:t>i</a:t>
            </a:r>
            <a:r>
              <a:rPr lang="en-US" altLang="es-CO" sz="1800" dirty="0">
                <a:latin typeface="Courier New" panose="02070309020205020404" pitchFamily="49" charset="0"/>
                <a:cs typeface="Courier New" panose="02070309020205020404" pitchFamily="49" charset="0"/>
              </a:rPr>
              <a:t>++) {   </a:t>
            </a:r>
            <a:r>
              <a:rPr lang="en-US" altLang="es-CO" sz="1800" b="1" dirty="0">
                <a:solidFill>
                  <a:srgbClr val="003399"/>
                </a:solidFill>
                <a:latin typeface="Courier New" panose="02070309020205020404" pitchFamily="49" charset="0"/>
                <a:cs typeface="Courier New" panose="02070309020205020404" pitchFamily="49" charset="0"/>
              </a:rPr>
              <a:t>// OK</a:t>
            </a:r>
          </a:p>
          <a:p>
            <a:pPr marL="639763" lvl="1" indent="-246063">
              <a:spcBef>
                <a:spcPct val="0"/>
              </a:spcBef>
              <a:buFontTx/>
              <a:buNone/>
            </a:pPr>
            <a:r>
              <a:rPr lang="en-US" altLang="es-CO" sz="1800" dirty="0">
                <a:latin typeface="Courier New" panose="02070309020205020404" pitchFamily="49" charset="0"/>
                <a:cs typeface="Courier New" panose="02070309020205020404" pitchFamily="49" charset="0"/>
              </a:rPr>
              <a:t>    </a:t>
            </a:r>
            <a:r>
              <a:rPr lang="en-US" altLang="es-CO" sz="1800" dirty="0" err="1">
                <a:latin typeface="Courier New" panose="02070309020205020404" pitchFamily="49" charset="0"/>
                <a:cs typeface="Courier New" panose="02070309020205020404" pitchFamily="49" charset="0"/>
              </a:rPr>
              <a:t>System.out.print</a:t>
            </a:r>
            <a:r>
              <a:rPr lang="en-US" altLang="es-CO" sz="1800" dirty="0">
                <a:latin typeface="Courier New" panose="02070309020205020404" pitchFamily="49" charset="0"/>
                <a:cs typeface="Courier New" panose="02070309020205020404" pitchFamily="49" charset="0"/>
              </a:rPr>
              <a:t>("\\");</a:t>
            </a:r>
          </a:p>
          <a:p>
            <a:pPr marL="639763" lvl="1" indent="-246063">
              <a:spcBef>
                <a:spcPct val="0"/>
              </a:spcBef>
              <a:buFontTx/>
              <a:buNone/>
            </a:pPr>
            <a:r>
              <a:rPr lang="en-US" altLang="es-CO" sz="1800" dirty="0">
                <a:latin typeface="Courier New" panose="02070309020205020404" pitchFamily="49" charset="0"/>
                <a:cs typeface="Courier New" panose="02070309020205020404" pitchFamily="49" charset="0"/>
              </a:rPr>
              <a:t>}</a:t>
            </a:r>
          </a:p>
          <a:p>
            <a:pPr marL="639763" lvl="1" indent="-246063">
              <a:spcBef>
                <a:spcPct val="0"/>
              </a:spcBef>
              <a:buFontTx/>
              <a:buNone/>
            </a:pPr>
            <a:r>
              <a:rPr lang="en-US" altLang="es-CO" sz="1800" b="1" dirty="0" err="1">
                <a:solidFill>
                  <a:srgbClr val="003399"/>
                </a:solidFill>
                <a:latin typeface="Courier New" panose="02070309020205020404" pitchFamily="49" charset="0"/>
                <a:cs typeface="Courier New" panose="02070309020205020404" pitchFamily="49" charset="0"/>
              </a:rPr>
              <a:t>int</a:t>
            </a:r>
            <a:r>
              <a:rPr lang="en-US" altLang="es-CO" sz="1800" b="1" dirty="0">
                <a:solidFill>
                  <a:srgbClr val="003399"/>
                </a:solidFill>
                <a:latin typeface="Courier New" panose="02070309020205020404" pitchFamily="49" charset="0"/>
                <a:cs typeface="Courier New" panose="02070309020205020404" pitchFamily="49" charset="0"/>
              </a:rPr>
              <a:t> </a:t>
            </a:r>
            <a:r>
              <a:rPr lang="en-US" altLang="es-CO" sz="1800" b="1" dirty="0" err="1">
                <a:solidFill>
                  <a:srgbClr val="003399"/>
                </a:solidFill>
                <a:latin typeface="Courier New" panose="02070309020205020404" pitchFamily="49" charset="0"/>
                <a:cs typeface="Courier New" panose="02070309020205020404" pitchFamily="49" charset="0"/>
              </a:rPr>
              <a:t>i</a:t>
            </a:r>
            <a:r>
              <a:rPr lang="en-US" altLang="es-CO" sz="1800" b="1" dirty="0">
                <a:solidFill>
                  <a:srgbClr val="003399"/>
                </a:solidFill>
                <a:latin typeface="Courier New" panose="02070309020205020404" pitchFamily="49" charset="0"/>
                <a:cs typeface="Courier New" panose="02070309020205020404" pitchFamily="49" charset="0"/>
              </a:rPr>
              <a:t> = 5; </a:t>
            </a:r>
            <a:r>
              <a:rPr lang="en-US" altLang="es-CO" sz="1800" b="1" dirty="0">
                <a:solidFill>
                  <a:srgbClr val="003399"/>
                </a:solidFill>
                <a:latin typeface="Courier New" panose="02070309020205020404" pitchFamily="49" charset="0"/>
                <a:cs typeface="Courier New" panose="02070309020205020404" pitchFamily="49" charset="0"/>
              </a:rPr>
              <a:t>// OK: </a:t>
            </a:r>
            <a:r>
              <a:rPr lang="en-US" altLang="es-CO" sz="1800" b="1" dirty="0" err="1">
                <a:solidFill>
                  <a:srgbClr val="003399"/>
                </a:solidFill>
                <a:latin typeface="Courier New" panose="02070309020205020404" pitchFamily="49" charset="0"/>
                <a:cs typeface="Courier New" panose="02070309020205020404" pitchFamily="49" charset="0"/>
              </a:rPr>
              <a:t>fuera</a:t>
            </a:r>
            <a:r>
              <a:rPr lang="en-US" altLang="es-CO" sz="1800" b="1" dirty="0">
                <a:solidFill>
                  <a:srgbClr val="003399"/>
                </a:solidFill>
                <a:latin typeface="Courier New" panose="02070309020205020404" pitchFamily="49" charset="0"/>
                <a:cs typeface="Courier New" panose="02070309020205020404" pitchFamily="49" charset="0"/>
              </a:rPr>
              <a:t> del </a:t>
            </a:r>
            <a:r>
              <a:rPr lang="en-US" altLang="es-CO" sz="1800" b="1" dirty="0" err="1">
                <a:solidFill>
                  <a:srgbClr val="003399"/>
                </a:solidFill>
                <a:latin typeface="Courier New" panose="02070309020205020404" pitchFamily="49" charset="0"/>
                <a:cs typeface="Courier New" panose="02070309020205020404" pitchFamily="49" charset="0"/>
              </a:rPr>
              <a:t>alcance</a:t>
            </a:r>
            <a:r>
              <a:rPr lang="en-US" altLang="es-CO" sz="1800" b="1" dirty="0">
                <a:solidFill>
                  <a:srgbClr val="003399"/>
                </a:solidFill>
                <a:latin typeface="Courier New" panose="02070309020205020404" pitchFamily="49" charset="0"/>
                <a:cs typeface="Courier New" panose="02070309020205020404" pitchFamily="49" charset="0"/>
              </a:rPr>
              <a:t> de </a:t>
            </a:r>
            <a:r>
              <a:rPr lang="en-US" altLang="es-CO" sz="1800" b="1" dirty="0" err="1">
                <a:solidFill>
                  <a:srgbClr val="003399"/>
                </a:solidFill>
                <a:latin typeface="Courier New" panose="02070309020205020404" pitchFamily="49" charset="0"/>
                <a:cs typeface="Courier New" panose="02070309020205020404" pitchFamily="49" charset="0"/>
              </a:rPr>
              <a:t>bucle</a:t>
            </a:r>
            <a:endParaRPr lang="en-US" altLang="es-CO" sz="1800" b="1" dirty="0">
              <a:solidFill>
                <a:srgbClr val="003399"/>
              </a:solidFill>
              <a:latin typeface="Courier New" panose="02070309020205020404" pitchFamily="49" charset="0"/>
              <a:cs typeface="Courier New" panose="02070309020205020404" pitchFamily="49" charset="0"/>
            </a:endParaRPr>
          </a:p>
          <a:p>
            <a:pPr marL="639763" lvl="1" indent="-246063">
              <a:spcBef>
                <a:spcPct val="0"/>
              </a:spcBef>
              <a:buFontTx/>
              <a:buNone/>
            </a:pPr>
            <a:endParaRPr lang="en-US" altLang="es-CO" sz="1800" b="1" dirty="0">
              <a:solidFill>
                <a:srgbClr val="003399"/>
              </a:solidFill>
              <a:latin typeface="Courier New" panose="02070309020205020404" pitchFamily="49" charset="0"/>
              <a:cs typeface="Courier New" panose="02070309020205020404" pitchFamily="49" charset="0"/>
            </a:endParaRPr>
          </a:p>
          <a:p>
            <a:pPr marL="273050" indent="-273050"/>
            <a:r>
              <a:rPr lang="en-US" altLang="es-CO" dirty="0" err="1"/>
              <a:t>Una</a:t>
            </a:r>
            <a:r>
              <a:rPr lang="en-US" altLang="es-CO" dirty="0"/>
              <a:t> variable no </a:t>
            </a:r>
            <a:r>
              <a:rPr lang="en-US" altLang="es-CO" dirty="0" err="1"/>
              <a:t>puede</a:t>
            </a:r>
            <a:r>
              <a:rPr lang="en-US" altLang="es-CO" dirty="0"/>
              <a:t> </a:t>
            </a:r>
            <a:r>
              <a:rPr lang="en-US" altLang="es-CO" dirty="0" err="1"/>
              <a:t>ser</a:t>
            </a:r>
            <a:r>
              <a:rPr lang="en-US" altLang="es-CO" dirty="0"/>
              <a:t> </a:t>
            </a:r>
            <a:r>
              <a:rPr lang="en-US" altLang="es-CO" dirty="0" err="1"/>
              <a:t>declarado</a:t>
            </a:r>
            <a:r>
              <a:rPr lang="en-US" altLang="es-CO" dirty="0"/>
              <a:t> dos </a:t>
            </a:r>
            <a:r>
              <a:rPr lang="en-US" altLang="es-CO" dirty="0" err="1"/>
              <a:t>veces</a:t>
            </a:r>
            <a:r>
              <a:rPr lang="en-US" altLang="es-CO" dirty="0"/>
              <a:t> o </a:t>
            </a:r>
            <a:r>
              <a:rPr lang="en-US" altLang="es-CO" dirty="0" err="1"/>
              <a:t>usado</a:t>
            </a:r>
            <a:r>
              <a:rPr lang="en-US" altLang="es-CO" dirty="0"/>
              <a:t> </a:t>
            </a:r>
            <a:r>
              <a:rPr lang="en-US" altLang="es-CO" dirty="0" err="1"/>
              <a:t>fuera</a:t>
            </a:r>
            <a:r>
              <a:rPr lang="en-US" altLang="es-CO" dirty="0"/>
              <a:t> de </a:t>
            </a:r>
            <a:r>
              <a:rPr lang="en-US" altLang="es-CO" dirty="0" err="1"/>
              <a:t>su</a:t>
            </a:r>
            <a:r>
              <a:rPr lang="en-US" altLang="es-CO" dirty="0"/>
              <a:t> </a:t>
            </a:r>
            <a:r>
              <a:rPr lang="en-US" altLang="es-CO" dirty="0" err="1"/>
              <a:t>alcance</a:t>
            </a:r>
            <a:r>
              <a:rPr lang="en-US" altLang="es-CO" dirty="0"/>
              <a:t>.</a:t>
            </a:r>
            <a:endParaRPr lang="en-US" altLang="es-CO" sz="1800" dirty="0">
              <a:latin typeface="Courier New" panose="02070309020205020404" pitchFamily="49" charset="0"/>
              <a:cs typeface="Courier New" panose="02070309020205020404" pitchFamily="49" charset="0"/>
            </a:endParaRPr>
          </a:p>
          <a:p>
            <a:pPr marL="639763" lvl="1" indent="-246063">
              <a:spcBef>
                <a:spcPct val="0"/>
              </a:spcBef>
              <a:buFontTx/>
              <a:buNone/>
            </a:pPr>
            <a:endParaRPr lang="en-US" altLang="es-CO" sz="900" dirty="0">
              <a:latin typeface="Courier New" panose="02070309020205020404" pitchFamily="49" charset="0"/>
              <a:cs typeface="Courier New" panose="02070309020205020404" pitchFamily="49" charset="0"/>
            </a:endParaRPr>
          </a:p>
          <a:p>
            <a:pPr marL="639763" lvl="1" indent="-246063">
              <a:spcBef>
                <a:spcPct val="0"/>
              </a:spcBef>
              <a:buFontTx/>
              <a:buNone/>
            </a:pPr>
            <a:r>
              <a:rPr lang="en-US" altLang="es-CO" sz="1800" dirty="0">
                <a:latin typeface="Courier New" panose="02070309020205020404" pitchFamily="49" charset="0"/>
                <a:cs typeface="Courier New" panose="02070309020205020404" pitchFamily="49" charset="0"/>
              </a:rPr>
              <a:t>for (</a:t>
            </a:r>
            <a:r>
              <a:rPr lang="en-US" altLang="es-CO" sz="1800" b="1" dirty="0" err="1">
                <a:latin typeface="Courier New" panose="02070309020205020404" pitchFamily="49" charset="0"/>
                <a:cs typeface="Courier New" panose="02070309020205020404" pitchFamily="49" charset="0"/>
              </a:rPr>
              <a:t>int</a:t>
            </a:r>
            <a:r>
              <a:rPr lang="en-US" altLang="es-CO" sz="1800" b="1" dirty="0">
                <a:latin typeface="Courier New" panose="02070309020205020404" pitchFamily="49" charset="0"/>
                <a:cs typeface="Courier New" panose="02070309020205020404" pitchFamily="49" charset="0"/>
              </a:rPr>
              <a:t> </a:t>
            </a:r>
            <a:r>
              <a:rPr lang="en-US" altLang="es-CO" sz="1800" b="1" dirty="0" err="1">
                <a:latin typeface="Courier New" panose="02070309020205020404" pitchFamily="49" charset="0"/>
                <a:cs typeface="Courier New" panose="02070309020205020404" pitchFamily="49" charset="0"/>
              </a:rPr>
              <a:t>i</a:t>
            </a:r>
            <a:r>
              <a:rPr lang="en-US" altLang="es-CO" sz="1800" b="1" dirty="0">
                <a:latin typeface="Courier New" panose="02070309020205020404" pitchFamily="49" charset="0"/>
                <a:cs typeface="Courier New" panose="02070309020205020404" pitchFamily="49" charset="0"/>
              </a:rPr>
              <a:t> = 1</a:t>
            </a:r>
            <a:r>
              <a:rPr lang="en-US" altLang="es-CO" sz="1800" dirty="0">
                <a:latin typeface="Courier New" panose="02070309020205020404" pitchFamily="49" charset="0"/>
                <a:cs typeface="Courier New" panose="02070309020205020404" pitchFamily="49" charset="0"/>
              </a:rPr>
              <a:t>; </a:t>
            </a:r>
            <a:r>
              <a:rPr lang="en-US" altLang="es-CO" sz="1800" dirty="0" err="1">
                <a:latin typeface="Courier New" panose="02070309020205020404" pitchFamily="49" charset="0"/>
                <a:cs typeface="Courier New" panose="02070309020205020404" pitchFamily="49" charset="0"/>
              </a:rPr>
              <a:t>i</a:t>
            </a:r>
            <a:r>
              <a:rPr lang="en-US" altLang="es-CO" sz="1800" dirty="0">
                <a:latin typeface="Courier New" panose="02070309020205020404" pitchFamily="49" charset="0"/>
                <a:cs typeface="Courier New" panose="02070309020205020404" pitchFamily="49" charset="0"/>
              </a:rPr>
              <a:t> &lt;= 100 * line; </a:t>
            </a:r>
            <a:r>
              <a:rPr lang="en-US" altLang="es-CO" sz="1800" dirty="0" err="1">
                <a:latin typeface="Courier New" panose="02070309020205020404" pitchFamily="49" charset="0"/>
                <a:cs typeface="Courier New" panose="02070309020205020404" pitchFamily="49" charset="0"/>
              </a:rPr>
              <a:t>i</a:t>
            </a:r>
            <a:r>
              <a:rPr lang="en-US" altLang="es-CO" sz="1800" dirty="0">
                <a:latin typeface="Courier New" panose="02070309020205020404" pitchFamily="49" charset="0"/>
                <a:cs typeface="Courier New" panose="02070309020205020404" pitchFamily="49" charset="0"/>
              </a:rPr>
              <a:t>++) {</a:t>
            </a:r>
          </a:p>
          <a:p>
            <a:pPr marL="639763" lvl="1" indent="-246063">
              <a:spcBef>
                <a:spcPct val="0"/>
              </a:spcBef>
              <a:buFontTx/>
              <a:buNone/>
            </a:pPr>
            <a:r>
              <a:rPr lang="en-US" altLang="es-CO" sz="1800" b="1" dirty="0">
                <a:solidFill>
                  <a:srgbClr val="800000"/>
                </a:solidFill>
                <a:latin typeface="Courier New" panose="02070309020205020404" pitchFamily="49" charset="0"/>
                <a:cs typeface="Courier New" panose="02070309020205020404" pitchFamily="49" charset="0"/>
              </a:rPr>
              <a:t>    </a:t>
            </a:r>
            <a:r>
              <a:rPr lang="en-US" altLang="es-CO" sz="1800" b="1" dirty="0" err="1">
                <a:solidFill>
                  <a:srgbClr val="800000"/>
                </a:solidFill>
                <a:latin typeface="Courier New" panose="02070309020205020404" pitchFamily="49" charset="0"/>
                <a:cs typeface="Courier New" panose="02070309020205020404" pitchFamily="49" charset="0"/>
              </a:rPr>
              <a:t>int</a:t>
            </a:r>
            <a:r>
              <a:rPr lang="en-US" altLang="es-CO" sz="1800" b="1" dirty="0">
                <a:solidFill>
                  <a:srgbClr val="800000"/>
                </a:solidFill>
                <a:latin typeface="Courier New" panose="02070309020205020404" pitchFamily="49" charset="0"/>
                <a:cs typeface="Courier New" panose="02070309020205020404" pitchFamily="49" charset="0"/>
              </a:rPr>
              <a:t> </a:t>
            </a:r>
            <a:r>
              <a:rPr lang="en-US" altLang="es-CO" sz="1800" b="1" dirty="0" err="1">
                <a:solidFill>
                  <a:srgbClr val="800000"/>
                </a:solidFill>
                <a:latin typeface="Courier New" panose="02070309020205020404" pitchFamily="49" charset="0"/>
                <a:cs typeface="Courier New" panose="02070309020205020404" pitchFamily="49" charset="0"/>
              </a:rPr>
              <a:t>i</a:t>
            </a:r>
            <a:r>
              <a:rPr lang="en-US" altLang="es-CO" sz="1800" b="1" dirty="0">
                <a:solidFill>
                  <a:srgbClr val="800000"/>
                </a:solidFill>
                <a:latin typeface="Courier New" panose="02070309020205020404" pitchFamily="49" charset="0"/>
                <a:cs typeface="Courier New" panose="02070309020205020404" pitchFamily="49" charset="0"/>
              </a:rPr>
              <a:t> = 2; // </a:t>
            </a:r>
            <a:r>
              <a:rPr lang="en-US" altLang="es-CO" sz="1800" b="1" dirty="0">
                <a:solidFill>
                  <a:srgbClr val="800000"/>
                </a:solidFill>
                <a:latin typeface="Courier New" panose="02070309020205020404" pitchFamily="49" charset="0"/>
                <a:cs typeface="Courier New" panose="02070309020205020404" pitchFamily="49" charset="0"/>
              </a:rPr>
              <a:t>ERROR: la </a:t>
            </a:r>
            <a:r>
              <a:rPr lang="en-US" altLang="es-CO" sz="1800" b="1" dirty="0" err="1">
                <a:solidFill>
                  <a:srgbClr val="800000"/>
                </a:solidFill>
                <a:latin typeface="Courier New" panose="02070309020205020404" pitchFamily="49" charset="0"/>
                <a:cs typeface="Courier New" panose="02070309020205020404" pitchFamily="49" charset="0"/>
              </a:rPr>
              <a:t>superposición</a:t>
            </a:r>
            <a:r>
              <a:rPr lang="en-US" altLang="es-CO" sz="1800" b="1" dirty="0">
                <a:solidFill>
                  <a:srgbClr val="800000"/>
                </a:solidFill>
                <a:latin typeface="Courier New" panose="02070309020205020404" pitchFamily="49" charset="0"/>
                <a:cs typeface="Courier New" panose="02070309020205020404" pitchFamily="49" charset="0"/>
              </a:rPr>
              <a:t> de </a:t>
            </a:r>
            <a:r>
              <a:rPr lang="en-US" altLang="es-CO" sz="1800" b="1" dirty="0" err="1">
                <a:solidFill>
                  <a:srgbClr val="800000"/>
                </a:solidFill>
                <a:latin typeface="Courier New" panose="02070309020205020404" pitchFamily="49" charset="0"/>
                <a:cs typeface="Courier New" panose="02070309020205020404" pitchFamily="49" charset="0"/>
              </a:rPr>
              <a:t>alcance</a:t>
            </a:r>
            <a:endParaRPr lang="en-US" altLang="es-CO" sz="1800" b="1" dirty="0">
              <a:solidFill>
                <a:srgbClr val="800000"/>
              </a:solidFill>
              <a:latin typeface="Courier New" panose="02070309020205020404" pitchFamily="49" charset="0"/>
              <a:cs typeface="Courier New" panose="02070309020205020404" pitchFamily="49" charset="0"/>
            </a:endParaRPr>
          </a:p>
          <a:p>
            <a:pPr marL="639763" lvl="1" indent="-246063">
              <a:spcBef>
                <a:spcPct val="0"/>
              </a:spcBef>
              <a:buFontTx/>
              <a:buNone/>
            </a:pPr>
            <a:r>
              <a:rPr lang="en-US" altLang="es-CO" sz="1800" dirty="0">
                <a:latin typeface="Courier New" panose="02070309020205020404" pitchFamily="49" charset="0"/>
                <a:cs typeface="Courier New" panose="02070309020205020404" pitchFamily="49" charset="0"/>
              </a:rPr>
              <a:t> </a:t>
            </a:r>
            <a:r>
              <a:rPr lang="en-US" altLang="es-CO" sz="1800" dirty="0" err="1">
                <a:latin typeface="Courier New" panose="02070309020205020404" pitchFamily="49" charset="0"/>
                <a:cs typeface="Courier New" panose="02070309020205020404" pitchFamily="49" charset="0"/>
              </a:rPr>
              <a:t>System.out.print</a:t>
            </a:r>
            <a:r>
              <a:rPr lang="en-US" altLang="es-CO" sz="1800" dirty="0">
                <a:latin typeface="Courier New" panose="02070309020205020404" pitchFamily="49" charset="0"/>
                <a:cs typeface="Courier New" panose="02070309020205020404" pitchFamily="49" charset="0"/>
              </a:rPr>
              <a:t>("/");</a:t>
            </a:r>
          </a:p>
          <a:p>
            <a:pPr marL="639763" lvl="1" indent="-246063">
              <a:spcBef>
                <a:spcPct val="0"/>
              </a:spcBef>
              <a:buFontTx/>
              <a:buNone/>
            </a:pPr>
            <a:r>
              <a:rPr lang="en-US" altLang="es-CO" sz="1800" dirty="0">
                <a:latin typeface="Courier New" panose="02070309020205020404" pitchFamily="49" charset="0"/>
                <a:cs typeface="Courier New" panose="02070309020205020404" pitchFamily="49" charset="0"/>
              </a:rPr>
              <a:t>}</a:t>
            </a:r>
          </a:p>
          <a:p>
            <a:pPr marL="639763" lvl="1" indent="-246063">
              <a:spcBef>
                <a:spcPct val="0"/>
              </a:spcBef>
              <a:buFontTx/>
              <a:buNone/>
            </a:pPr>
            <a:r>
              <a:rPr lang="en-US" altLang="es-CO" sz="1800" b="1" dirty="0" err="1">
                <a:solidFill>
                  <a:srgbClr val="800000"/>
                </a:solidFill>
                <a:latin typeface="Courier New" panose="02070309020205020404" pitchFamily="49" charset="0"/>
                <a:cs typeface="Courier New" panose="02070309020205020404" pitchFamily="49" charset="0"/>
              </a:rPr>
              <a:t>i</a:t>
            </a:r>
            <a:r>
              <a:rPr lang="en-US" altLang="es-CO" sz="1800" b="1" dirty="0">
                <a:solidFill>
                  <a:srgbClr val="800000"/>
                </a:solidFill>
                <a:latin typeface="Courier New" panose="02070309020205020404" pitchFamily="49" charset="0"/>
                <a:cs typeface="Courier New" panose="02070309020205020404" pitchFamily="49" charset="0"/>
              </a:rPr>
              <a:t> = 4; // </a:t>
            </a:r>
            <a:r>
              <a:rPr lang="en-US" altLang="es-CO" sz="1800" b="1" dirty="0">
                <a:solidFill>
                  <a:srgbClr val="800000"/>
                </a:solidFill>
                <a:latin typeface="Courier New" panose="02070309020205020404" pitchFamily="49" charset="0"/>
                <a:cs typeface="Courier New" panose="02070309020205020404" pitchFamily="49" charset="0"/>
              </a:rPr>
              <a:t>ERROR: </a:t>
            </a:r>
            <a:r>
              <a:rPr lang="en-US" altLang="es-CO" sz="1800" b="1" dirty="0" err="1">
                <a:solidFill>
                  <a:srgbClr val="800000"/>
                </a:solidFill>
                <a:latin typeface="Courier New" panose="02070309020205020404" pitchFamily="49" charset="0"/>
                <a:cs typeface="Courier New" panose="02070309020205020404" pitchFamily="49" charset="0"/>
              </a:rPr>
              <a:t>fuera</a:t>
            </a:r>
            <a:r>
              <a:rPr lang="en-US" altLang="es-CO" sz="1800" b="1" dirty="0">
                <a:solidFill>
                  <a:srgbClr val="800000"/>
                </a:solidFill>
                <a:latin typeface="Courier New" panose="02070309020205020404" pitchFamily="49" charset="0"/>
                <a:cs typeface="Courier New" panose="02070309020205020404" pitchFamily="49" charset="0"/>
              </a:rPr>
              <a:t> de </a:t>
            </a:r>
            <a:r>
              <a:rPr lang="en-US" altLang="es-CO" sz="1800" b="1" dirty="0" err="1">
                <a:solidFill>
                  <a:srgbClr val="800000"/>
                </a:solidFill>
                <a:latin typeface="Courier New" panose="02070309020205020404" pitchFamily="49" charset="0"/>
                <a:cs typeface="Courier New" panose="02070309020205020404" pitchFamily="49" charset="0"/>
              </a:rPr>
              <a:t>alcance</a:t>
            </a:r>
            <a:endParaRPr lang="en-US" altLang="es-CO" sz="1800" b="1" dirty="0">
              <a:solidFill>
                <a:srgbClr val="800000"/>
              </a:solidFill>
              <a:latin typeface="Courier New" panose="02070309020205020404" pitchFamily="49" charset="0"/>
              <a:cs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s-CO" dirty="0" err="1"/>
              <a:t>C</a:t>
            </a:r>
            <a:r>
              <a:rPr lang="en-US" altLang="es-CO" dirty="0" err="1" smtClean="0"/>
              <a:t>onstantes</a:t>
            </a:r>
            <a:r>
              <a:rPr lang="en-US" altLang="es-CO" dirty="0" smtClean="0"/>
              <a:t> </a:t>
            </a:r>
            <a:r>
              <a:rPr lang="en-US" altLang="es-CO" dirty="0"/>
              <a:t>de </a:t>
            </a:r>
            <a:r>
              <a:rPr lang="en-US" altLang="es-CO" dirty="0" err="1"/>
              <a:t>clases</a:t>
            </a:r>
            <a:endParaRPr lang="en-US" altLang="es-CO" dirty="0"/>
          </a:p>
        </p:txBody>
      </p:sp>
      <p:sp>
        <p:nvSpPr>
          <p:cNvPr id="459779" name="Rectangle 3"/>
          <p:cNvSpPr>
            <a:spLocks noGrp="1" noChangeArrowheads="1"/>
          </p:cNvSpPr>
          <p:nvPr>
            <p:ph type="body" idx="1"/>
          </p:nvPr>
        </p:nvSpPr>
        <p:spPr/>
        <p:txBody>
          <a:bodyPr/>
          <a:lstStyle/>
          <a:p>
            <a:r>
              <a:rPr lang="en-US" altLang="es-CO" b="1" dirty="0" err="1"/>
              <a:t>C</a:t>
            </a:r>
            <a:r>
              <a:rPr lang="en-US" altLang="es-CO" b="1" dirty="0" err="1" smtClean="0"/>
              <a:t>onstante</a:t>
            </a:r>
            <a:r>
              <a:rPr lang="en-US" altLang="es-CO" b="1" dirty="0" smtClean="0"/>
              <a:t> </a:t>
            </a:r>
            <a:r>
              <a:rPr lang="en-US" altLang="es-CO" b="1" dirty="0"/>
              <a:t>de la </a:t>
            </a:r>
            <a:r>
              <a:rPr lang="en-US" altLang="es-CO" b="1" dirty="0" err="1"/>
              <a:t>clase</a:t>
            </a:r>
            <a:r>
              <a:rPr lang="en-US" altLang="es-CO" dirty="0"/>
              <a:t>: </a:t>
            </a:r>
            <a:r>
              <a:rPr lang="en-US" altLang="es-CO" sz="2200" dirty="0"/>
              <a:t>Un valor </a:t>
            </a:r>
            <a:r>
              <a:rPr lang="en-US" altLang="es-CO" sz="2200" dirty="0" err="1"/>
              <a:t>fijo</a:t>
            </a:r>
            <a:r>
              <a:rPr lang="en-US" altLang="es-CO" sz="2200" dirty="0"/>
              <a:t> visible para </a:t>
            </a:r>
            <a:r>
              <a:rPr lang="en-US" altLang="es-CO" sz="2200" dirty="0" err="1"/>
              <a:t>todo</a:t>
            </a:r>
            <a:r>
              <a:rPr lang="en-US" altLang="es-CO" sz="2200" dirty="0"/>
              <a:t> el </a:t>
            </a:r>
            <a:r>
              <a:rPr lang="en-US" altLang="es-CO" sz="2200" dirty="0" err="1"/>
              <a:t>programa</a:t>
            </a:r>
            <a:r>
              <a:rPr lang="en-US" altLang="es-CO" sz="2200" dirty="0"/>
              <a:t>.</a:t>
            </a:r>
          </a:p>
          <a:p>
            <a:pPr lvl="1"/>
            <a:r>
              <a:rPr lang="en-US" altLang="es-CO" dirty="0" smtClean="0"/>
              <a:t>El valor </a:t>
            </a:r>
            <a:r>
              <a:rPr lang="en-US" altLang="es-CO" dirty="0" err="1"/>
              <a:t>puede</a:t>
            </a:r>
            <a:r>
              <a:rPr lang="en-US" altLang="es-CO" dirty="0"/>
              <a:t> </a:t>
            </a:r>
            <a:r>
              <a:rPr lang="en-US" altLang="es-CO" dirty="0" err="1"/>
              <a:t>establecerse</a:t>
            </a:r>
            <a:r>
              <a:rPr lang="en-US" altLang="es-CO" dirty="0"/>
              <a:t> </a:t>
            </a:r>
            <a:r>
              <a:rPr lang="en-US" altLang="es-CO" dirty="0" err="1"/>
              <a:t>únicamente</a:t>
            </a:r>
            <a:r>
              <a:rPr lang="en-US" altLang="es-CO" dirty="0"/>
              <a:t> </a:t>
            </a:r>
            <a:r>
              <a:rPr lang="en-US" altLang="es-CO" dirty="0" err="1"/>
              <a:t>en</a:t>
            </a:r>
            <a:r>
              <a:rPr lang="en-US" altLang="es-CO" dirty="0"/>
              <a:t> la </a:t>
            </a:r>
            <a:r>
              <a:rPr lang="en-US" altLang="es-CO" dirty="0" err="1"/>
              <a:t>declaración</a:t>
            </a:r>
            <a:r>
              <a:rPr lang="en-US" altLang="es-CO" dirty="0"/>
              <a:t>; no </a:t>
            </a:r>
            <a:r>
              <a:rPr lang="en-US" altLang="es-CO" dirty="0" err="1"/>
              <a:t>puede</a:t>
            </a:r>
            <a:r>
              <a:rPr lang="en-US" altLang="es-CO" dirty="0"/>
              <a:t> </a:t>
            </a:r>
            <a:r>
              <a:rPr lang="en-US" altLang="es-CO" dirty="0" err="1"/>
              <a:t>ser</a:t>
            </a:r>
            <a:r>
              <a:rPr lang="en-US" altLang="es-CO" dirty="0"/>
              <a:t> </a:t>
            </a:r>
            <a:r>
              <a:rPr lang="en-US" altLang="es-CO" dirty="0" err="1"/>
              <a:t>reasignado</a:t>
            </a:r>
            <a:endParaRPr lang="en-US" altLang="es-CO" dirty="0"/>
          </a:p>
          <a:p>
            <a:pPr lvl="1"/>
            <a:endParaRPr lang="en-US" altLang="es-CO" dirty="0"/>
          </a:p>
          <a:p>
            <a:r>
              <a:rPr lang="en-US" altLang="es-CO" dirty="0" err="1"/>
              <a:t>S</a:t>
            </a:r>
            <a:r>
              <a:rPr lang="en-US" altLang="es-CO" dirty="0" err="1" smtClean="0"/>
              <a:t>intaxis</a:t>
            </a:r>
            <a:r>
              <a:rPr lang="en-US" altLang="es-CO" dirty="0"/>
              <a:t>:</a:t>
            </a:r>
          </a:p>
          <a:p>
            <a:pPr>
              <a:buFontTx/>
              <a:buNone/>
            </a:pPr>
            <a:r>
              <a:rPr lang="en-US" altLang="es-CO" sz="2500" dirty="0" smtClean="0">
                <a:latin typeface="Courier New" panose="02070309020205020404" pitchFamily="49" charset="0"/>
              </a:rPr>
              <a:t> </a:t>
            </a:r>
            <a:r>
              <a:rPr lang="en-US" altLang="es-CO" sz="2500" dirty="0">
                <a:latin typeface="Courier New" panose="02070309020205020404" pitchFamily="49" charset="0"/>
              </a:rPr>
              <a:t>public static final </a:t>
            </a:r>
            <a:r>
              <a:rPr lang="en-US" altLang="es-CO" sz="2500" b="1" dirty="0" err="1"/>
              <a:t>tipo</a:t>
            </a:r>
            <a:r>
              <a:rPr lang="en-US" altLang="es-CO" sz="2500" dirty="0">
                <a:latin typeface="Courier New" panose="02070309020205020404" pitchFamily="49" charset="0"/>
              </a:rPr>
              <a:t> </a:t>
            </a:r>
            <a:r>
              <a:rPr lang="en-US" altLang="es-CO" sz="2500" b="1" dirty="0" err="1"/>
              <a:t>nombre</a:t>
            </a:r>
            <a:r>
              <a:rPr lang="en-US" altLang="es-CO" sz="2500" dirty="0">
                <a:latin typeface="Courier New" panose="02070309020205020404" pitchFamily="49" charset="0"/>
              </a:rPr>
              <a:t> = </a:t>
            </a:r>
            <a:r>
              <a:rPr lang="en-US" altLang="es-CO" sz="2500" b="1" dirty="0"/>
              <a:t>valor</a:t>
            </a:r>
            <a:r>
              <a:rPr lang="en-US" altLang="es-CO" sz="2500" dirty="0">
                <a:latin typeface="Courier New" panose="02070309020205020404" pitchFamily="49" charset="0"/>
              </a:rPr>
              <a:t>;</a:t>
            </a:r>
            <a:endParaRPr lang="en-US" altLang="es-CO" sz="2700" dirty="0">
              <a:latin typeface="Courier New" panose="02070309020205020404" pitchFamily="49" charset="0"/>
            </a:endParaRPr>
          </a:p>
          <a:p>
            <a:pPr lvl="1"/>
            <a:endParaRPr lang="en-US" altLang="es-CO" sz="900" dirty="0"/>
          </a:p>
          <a:p>
            <a:pPr lvl="1"/>
            <a:r>
              <a:rPr lang="en-US" altLang="es-CO" dirty="0" smtClean="0"/>
              <a:t>El </a:t>
            </a:r>
            <a:r>
              <a:rPr lang="en-US" altLang="es-CO" dirty="0" err="1" smtClean="0"/>
              <a:t>nombre</a:t>
            </a:r>
            <a:r>
              <a:rPr lang="en-US" altLang="es-CO" dirty="0" smtClean="0"/>
              <a:t> </a:t>
            </a:r>
            <a:r>
              <a:rPr lang="en-US" altLang="es-CO" dirty="0" err="1"/>
              <a:t>es</a:t>
            </a:r>
            <a:r>
              <a:rPr lang="en-US" altLang="es-CO" dirty="0"/>
              <a:t> </a:t>
            </a:r>
            <a:r>
              <a:rPr lang="en-US" altLang="es-CO" dirty="0" err="1"/>
              <a:t>por</a:t>
            </a:r>
            <a:r>
              <a:rPr lang="en-US" altLang="es-CO" dirty="0"/>
              <a:t> lo general </a:t>
            </a:r>
            <a:r>
              <a:rPr lang="en-US" altLang="es-CO" dirty="0" err="1"/>
              <a:t>en</a:t>
            </a:r>
            <a:r>
              <a:rPr lang="en-US" altLang="es-CO" dirty="0"/>
              <a:t> </a:t>
            </a:r>
            <a:r>
              <a:rPr lang="en-US" altLang="es-CO" dirty="0" smtClean="0"/>
              <a:t>MAYÚSCULAS</a:t>
            </a:r>
            <a:endParaRPr lang="en-US" altLang="es-CO" dirty="0"/>
          </a:p>
          <a:p>
            <a:pPr lvl="1"/>
            <a:endParaRPr lang="en-US" altLang="es-CO" dirty="0"/>
          </a:p>
          <a:p>
            <a:pPr lvl="1"/>
            <a:r>
              <a:rPr lang="en-US" altLang="es-CO" dirty="0" err="1"/>
              <a:t>Ejemplos</a:t>
            </a:r>
            <a:r>
              <a:rPr lang="en-US" altLang="es-CO" dirty="0"/>
              <a:t>:</a:t>
            </a:r>
          </a:p>
          <a:p>
            <a:pPr lvl="1">
              <a:spcBef>
                <a:spcPts val="200"/>
              </a:spcBef>
              <a:buFont typeface="Wingdings" panose="05000000000000000000" pitchFamily="2" charset="2"/>
              <a:buNone/>
            </a:pPr>
            <a:r>
              <a:rPr lang="en-US" altLang="es-CO" dirty="0">
                <a:latin typeface="Courier New" panose="02070309020205020404" pitchFamily="49" charset="0"/>
              </a:rPr>
              <a:t>	public static final </a:t>
            </a:r>
            <a:r>
              <a:rPr lang="en-US" altLang="es-CO" dirty="0" err="1">
                <a:latin typeface="Courier New" panose="02070309020205020404" pitchFamily="49" charset="0"/>
              </a:rPr>
              <a:t>int</a:t>
            </a:r>
            <a:r>
              <a:rPr lang="en-US" altLang="es-CO" dirty="0">
                <a:latin typeface="Courier New" panose="02070309020205020404" pitchFamily="49" charset="0"/>
              </a:rPr>
              <a:t> DAYS_IN_WEEK = 7;</a:t>
            </a:r>
          </a:p>
          <a:p>
            <a:pPr lvl="1">
              <a:spcBef>
                <a:spcPts val="200"/>
              </a:spcBef>
              <a:buFont typeface="Wingdings" panose="05000000000000000000" pitchFamily="2" charset="2"/>
              <a:buNone/>
            </a:pPr>
            <a:r>
              <a:rPr lang="en-US" altLang="es-CO" dirty="0">
                <a:latin typeface="Courier New" panose="02070309020205020404" pitchFamily="49" charset="0"/>
              </a:rPr>
              <a:t>	public static final double INTEREST_RATE = 3.5;</a:t>
            </a:r>
          </a:p>
          <a:p>
            <a:pPr lvl="1">
              <a:spcBef>
                <a:spcPts val="200"/>
              </a:spcBef>
              <a:buFont typeface="Wingdings" panose="05000000000000000000" pitchFamily="2" charset="2"/>
              <a:buNone/>
            </a:pPr>
            <a:r>
              <a:rPr lang="en-US" altLang="es-CO" dirty="0">
                <a:latin typeface="Courier New" panose="02070309020205020404" pitchFamily="49" charset="0"/>
              </a:rPr>
              <a:t>	public static final </a:t>
            </a:r>
            <a:r>
              <a:rPr lang="en-US" altLang="es-CO" dirty="0" err="1">
                <a:latin typeface="Courier New" panose="02070309020205020404" pitchFamily="49" charset="0"/>
              </a:rPr>
              <a:t>int</a:t>
            </a:r>
            <a:r>
              <a:rPr lang="en-US" altLang="es-CO" dirty="0">
                <a:latin typeface="Courier New" panose="02070309020205020404" pitchFamily="49" charset="0"/>
              </a:rPr>
              <a:t> SSN = 658234569;</a:t>
            </a:r>
            <a:endParaRPr lang="en-US" altLang="es-CO" dirty="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idx="4294967295"/>
          </p:nvPr>
        </p:nvSpPr>
        <p:spPr/>
        <p:txBody>
          <a:bodyPr lIns="0" rIns="0" bIns="0" anchor="b"/>
          <a:lstStyle/>
          <a:p>
            <a:r>
              <a:rPr lang="en-US" altLang="es-CO"/>
              <a:t>Constantes y cifras</a:t>
            </a:r>
          </a:p>
        </p:txBody>
      </p:sp>
      <p:sp>
        <p:nvSpPr>
          <p:cNvPr id="460803" name="Rectangle 3"/>
          <p:cNvSpPr>
            <a:spLocks noGrp="1" noChangeArrowheads="1"/>
          </p:cNvSpPr>
          <p:nvPr>
            <p:ph idx="4294967295"/>
          </p:nvPr>
        </p:nvSpPr>
        <p:spPr/>
        <p:txBody>
          <a:bodyPr/>
          <a:lstStyle/>
          <a:p>
            <a:pPr marL="273050" indent="-273050">
              <a:tabLst>
                <a:tab pos="4114800" algn="l"/>
              </a:tabLst>
            </a:pPr>
            <a:r>
              <a:rPr lang="en-US" altLang="es-CO" dirty="0" err="1"/>
              <a:t>Considere</a:t>
            </a:r>
            <a:r>
              <a:rPr lang="en-US" altLang="es-CO" dirty="0"/>
              <a:t> la </a:t>
            </a:r>
            <a:r>
              <a:rPr lang="en-US" altLang="es-CO" dirty="0" err="1"/>
              <a:t>tarea</a:t>
            </a:r>
            <a:r>
              <a:rPr lang="en-US" altLang="es-CO" dirty="0"/>
              <a:t> de </a:t>
            </a:r>
            <a:r>
              <a:rPr lang="en-US" altLang="es-CO" dirty="0" err="1"/>
              <a:t>elaborar</a:t>
            </a:r>
            <a:r>
              <a:rPr lang="en-US" altLang="es-CO" dirty="0"/>
              <a:t> la </a:t>
            </a:r>
            <a:r>
              <a:rPr lang="en-US" altLang="es-CO" dirty="0" err="1"/>
              <a:t>siguiente</a:t>
            </a:r>
            <a:r>
              <a:rPr lang="en-US" altLang="es-CO" dirty="0"/>
              <a:t> </a:t>
            </a:r>
            <a:r>
              <a:rPr lang="en-US" altLang="es-CO" dirty="0" err="1"/>
              <a:t>figura</a:t>
            </a:r>
            <a:r>
              <a:rPr lang="en-US" altLang="es-CO" dirty="0"/>
              <a:t> </a:t>
            </a:r>
            <a:r>
              <a:rPr lang="en-US" altLang="es-CO" dirty="0" err="1"/>
              <a:t>escalable</a:t>
            </a:r>
            <a:r>
              <a:rPr lang="en-US" altLang="es-CO" dirty="0"/>
              <a:t>:</a:t>
            </a:r>
          </a:p>
          <a:p>
            <a:pPr marL="639763" lvl="1" indent="-246063">
              <a:lnSpc>
                <a:spcPct val="80000"/>
              </a:lnSpc>
              <a:buFont typeface="Wingdings" panose="05000000000000000000" pitchFamily="2" charset="2"/>
              <a:buNone/>
              <a:tabLst>
                <a:tab pos="4114800" algn="l"/>
              </a:tabLst>
            </a:pPr>
            <a:endParaRPr lang="en-US" altLang="es-CO" sz="2000" dirty="0">
              <a:latin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rPr>
              <a:t>+/\/\/\/\/\/\/\/\/\/\+</a:t>
            </a: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rPr>
              <a:t>|                    |</a:t>
            </a: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rPr>
              <a:t>|                    |</a:t>
            </a:r>
          </a:p>
          <a:p>
            <a:pPr marL="639763" lvl="1" indent="-246063">
              <a:lnSpc>
                <a:spcPct val="80000"/>
              </a:lnSpc>
              <a:buFontTx/>
              <a:buNone/>
              <a:tabLst>
                <a:tab pos="4114800" algn="l"/>
              </a:tabLst>
            </a:pPr>
            <a:r>
              <a:rPr lang="en-US" altLang="es-CO" sz="2000" dirty="0">
                <a:latin typeface="Courier New" panose="02070309020205020404" pitchFamily="49" charset="0"/>
              </a:rPr>
              <a:t>|                    | </a:t>
            </a:r>
            <a:r>
              <a:rPr lang="en-US" altLang="es-CO" sz="2000" dirty="0" err="1" smtClean="0"/>
              <a:t>Múltiplos</a:t>
            </a:r>
            <a:r>
              <a:rPr lang="en-US" altLang="es-CO" sz="2000" dirty="0" smtClean="0"/>
              <a:t> </a:t>
            </a:r>
            <a:r>
              <a:rPr lang="en-US" altLang="es-CO" sz="2000" dirty="0"/>
              <a:t>de 5 </a:t>
            </a:r>
            <a:r>
              <a:rPr lang="en-US" altLang="es-CO" sz="2000" dirty="0" err="1"/>
              <a:t>ocurren</a:t>
            </a:r>
            <a:r>
              <a:rPr lang="en-US" altLang="es-CO" sz="2000" dirty="0"/>
              <a:t> </a:t>
            </a:r>
            <a:r>
              <a:rPr lang="en-US" altLang="es-CO" sz="2000" dirty="0" err="1"/>
              <a:t>muchas</a:t>
            </a:r>
            <a:r>
              <a:rPr lang="en-US" altLang="es-CO" sz="2000" dirty="0"/>
              <a:t> </a:t>
            </a:r>
            <a:r>
              <a:rPr lang="en-US" altLang="es-CO" sz="2000" dirty="0" err="1"/>
              <a:t>veces</a:t>
            </a:r>
            <a:endParaRPr lang="en-US" altLang="es-CO" sz="2000" dirty="0">
              <a:latin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rPr>
              <a:t>|                    |</a:t>
            </a: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rPr>
              <a:t>|                    |</a:t>
            </a: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rPr>
              <a:t>+/\/\/\/\/\/\/\/\/\/\+</a:t>
            </a:r>
          </a:p>
          <a:p>
            <a:pPr marL="639763" lvl="1" indent="-246063">
              <a:lnSpc>
                <a:spcPct val="80000"/>
              </a:lnSpc>
              <a:buFont typeface="Wingdings" panose="05000000000000000000" pitchFamily="2" charset="2"/>
              <a:buNone/>
              <a:tabLst>
                <a:tab pos="4114800" algn="l"/>
              </a:tabLst>
            </a:pPr>
            <a:endParaRPr lang="en-US" altLang="es-CO" sz="2000" dirty="0">
              <a:latin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endParaRPr lang="en-US" altLang="es-CO" sz="2000" dirty="0">
              <a:latin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cs typeface="Courier New" panose="02070309020205020404" pitchFamily="49" charset="0"/>
              </a:rPr>
              <a:t>+/\/\/\/\+</a:t>
            </a: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cs typeface="Courier New" panose="02070309020205020404" pitchFamily="49" charset="0"/>
              </a:rPr>
              <a:t>|        |</a:t>
            </a: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cs typeface="Courier New" panose="02070309020205020404" pitchFamily="49" charset="0"/>
              </a:rPr>
              <a:t>|        | </a:t>
            </a:r>
            <a:r>
              <a:rPr lang="en-US" altLang="es-CO" sz="2000" dirty="0" smtClean="0"/>
              <a:t>La </a:t>
            </a:r>
            <a:r>
              <a:rPr lang="en-US" altLang="es-CO" sz="2000" dirty="0" err="1"/>
              <a:t>misma</a:t>
            </a:r>
            <a:r>
              <a:rPr lang="en-US" altLang="es-CO" sz="2000" dirty="0"/>
              <a:t> </a:t>
            </a:r>
            <a:r>
              <a:rPr lang="en-US" altLang="es-CO" sz="2000" dirty="0" err="1"/>
              <a:t>figura</a:t>
            </a:r>
            <a:r>
              <a:rPr lang="en-US" altLang="es-CO" sz="2000" dirty="0"/>
              <a:t> </a:t>
            </a:r>
            <a:r>
              <a:rPr lang="en-US" altLang="es-CO" sz="2000" dirty="0" err="1"/>
              <a:t>en</a:t>
            </a:r>
            <a:r>
              <a:rPr lang="en-US" altLang="es-CO" sz="2000" dirty="0"/>
              <a:t> la </a:t>
            </a:r>
            <a:r>
              <a:rPr lang="en-US" altLang="es-CO" sz="2000" dirty="0" err="1"/>
              <a:t>talla</a:t>
            </a:r>
            <a:r>
              <a:rPr lang="en-US" altLang="es-CO" sz="2000" dirty="0"/>
              <a:t> 2</a:t>
            </a:r>
            <a:endParaRPr lang="en-US" altLang="es-CO" sz="2000" dirty="0">
              <a:latin typeface="Courier New" panose="02070309020205020404" pitchFamily="49" charset="0"/>
              <a:cs typeface="Courier New" panose="02070309020205020404" pitchFamily="49" charset="0"/>
            </a:endParaRPr>
          </a:p>
          <a:p>
            <a:pPr marL="639763" lvl="1" indent="-246063">
              <a:lnSpc>
                <a:spcPct val="80000"/>
              </a:lnSpc>
              <a:buFont typeface="Wingdings" panose="05000000000000000000" pitchFamily="2" charset="2"/>
              <a:buNone/>
              <a:tabLst>
                <a:tab pos="4114800" algn="l"/>
              </a:tabLst>
            </a:pPr>
            <a:r>
              <a:rPr lang="en-US" altLang="es-CO" sz="2000" dirty="0">
                <a:latin typeface="Courier New" panose="02070309020205020404" pitchFamily="49" charset="0"/>
                <a:cs typeface="Courier New" panose="02070309020205020404" pitchFamily="49" charset="0"/>
              </a:rPr>
              <a:t>+/\/\/\/\+</a:t>
            </a:r>
            <a:endParaRPr lang="en-US" altLang="es-CO" sz="2000" dirty="0">
              <a:latin typeface="Courier New" panose="02070309020205020404" pitchFamily="49" charset="0"/>
              <a:cs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idx="4294967295"/>
          </p:nvPr>
        </p:nvSpPr>
        <p:spPr/>
        <p:txBody>
          <a:bodyPr lIns="0" rIns="0" bIns="0" anchor="b"/>
          <a:lstStyle/>
          <a:p>
            <a:r>
              <a:rPr lang="en-US" altLang="es-CO" dirty="0" err="1"/>
              <a:t>C</a:t>
            </a:r>
            <a:r>
              <a:rPr lang="en-US" altLang="es-CO" dirty="0" err="1" smtClean="0"/>
              <a:t>ódigo</a:t>
            </a:r>
            <a:r>
              <a:rPr lang="en-US" altLang="es-CO" dirty="0" smtClean="0"/>
              <a:t> </a:t>
            </a:r>
            <a:r>
              <a:rPr lang="en-US" altLang="es-CO" dirty="0" err="1"/>
              <a:t>figura</a:t>
            </a:r>
            <a:r>
              <a:rPr lang="en-US" altLang="es-CO" dirty="0"/>
              <a:t> </a:t>
            </a:r>
            <a:r>
              <a:rPr lang="en-US" altLang="es-CO" dirty="0" err="1"/>
              <a:t>repetitiva</a:t>
            </a:r>
            <a:endParaRPr lang="en-US" altLang="es-CO" dirty="0"/>
          </a:p>
        </p:txBody>
      </p:sp>
      <p:sp>
        <p:nvSpPr>
          <p:cNvPr id="462851" name="Rectangle 3"/>
          <p:cNvSpPr>
            <a:spLocks noGrp="1" noChangeArrowheads="1"/>
          </p:cNvSpPr>
          <p:nvPr>
            <p:ph idx="4294967295"/>
          </p:nvPr>
        </p:nvSpPr>
        <p:spPr/>
        <p:txBody>
          <a:bodyPr/>
          <a:lstStyle/>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public class Sign {</a:t>
            </a:r>
          </a:p>
          <a:p>
            <a:pPr marL="639763" lvl="1" indent="-246063">
              <a:lnSpc>
                <a:spcPct val="60000"/>
              </a:lnSpc>
              <a:buFont typeface="Wingdings" panose="05000000000000000000" pitchFamily="2" charset="2"/>
              <a:buNone/>
            </a:pPr>
            <a:endParaRPr lang="en-US" altLang="es-CO" sz="1600" dirty="0">
              <a:latin typeface="Courier New" panose="02070309020205020404" pitchFamily="49" charset="0"/>
            </a:endParaRPr>
          </a:p>
          <a:p>
            <a:pPr marL="639763" lvl="1" indent="-246063">
              <a:lnSpc>
                <a:spcPct val="60000"/>
              </a:lnSpc>
              <a:buFont typeface="Wingdings" panose="05000000000000000000" pitchFamily="2" charset="2"/>
              <a:buNone/>
            </a:pPr>
            <a:endParaRPr lang="en-US" altLang="es-CO" sz="1600" dirty="0">
              <a:latin typeface="Courier New" panose="02070309020205020404" pitchFamily="49" charset="0"/>
            </a:endParaRP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public static void main(String[] </a:t>
            </a:r>
            <a:r>
              <a:rPr lang="en-US" altLang="es-CO" sz="1600" dirty="0" err="1">
                <a:latin typeface="Courier New" panose="02070309020205020404" pitchFamily="49" charset="0"/>
              </a:rPr>
              <a:t>args</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drawLine</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drawBody</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drawLine</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public static void </a:t>
            </a:r>
            <a:r>
              <a:rPr lang="en-US" altLang="es-CO" sz="1600" dirty="0" err="1">
                <a:latin typeface="Courier New" panose="02070309020205020404" pitchFamily="49" charset="0"/>
              </a:rPr>
              <a:t>drawLine</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a:t>
            </a:r>
            <a:r>
              <a:rPr lang="en-US" altLang="es-CO" sz="1600" dirty="0" err="1">
                <a:latin typeface="Courier New" panose="02070309020205020404" pitchFamily="49" charset="0"/>
              </a:rPr>
              <a:t>i</a:t>
            </a:r>
            <a:r>
              <a:rPr lang="en-US" altLang="es-CO" sz="1600" dirty="0">
                <a:latin typeface="Courier New" panose="02070309020205020404" pitchFamily="49" charset="0"/>
              </a:rPr>
              <a:t> = 1; </a:t>
            </a:r>
            <a:r>
              <a:rPr lang="en-US" altLang="es-CO" sz="1600" dirty="0" err="1">
                <a:latin typeface="Courier New" panose="02070309020205020404" pitchFamily="49" charset="0"/>
              </a:rPr>
              <a:t>i</a:t>
            </a:r>
            <a:r>
              <a:rPr lang="en-US" altLang="es-CO" sz="1600" dirty="0">
                <a:latin typeface="Courier New" panose="02070309020205020404" pitchFamily="49" charset="0"/>
              </a:rPr>
              <a:t> &lt;= </a:t>
            </a:r>
            <a:r>
              <a:rPr lang="en-US" altLang="es-CO" sz="1600" b="1" dirty="0">
                <a:latin typeface="Courier New" panose="02070309020205020404" pitchFamily="49" charset="0"/>
              </a:rPr>
              <a:t>10</a:t>
            </a:r>
            <a:r>
              <a:rPr lang="en-US" altLang="es-CO" sz="1600" dirty="0">
                <a:latin typeface="Courier New" panose="02070309020205020404" pitchFamily="49" charset="0"/>
              </a:rPr>
              <a:t>; </a:t>
            </a:r>
            <a:r>
              <a:rPr lang="en-US" altLang="es-CO" sz="1600" dirty="0" err="1">
                <a:latin typeface="Courier New" panose="02070309020205020404" pitchFamily="49" charset="0"/>
              </a:rPr>
              <a:t>i</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System.out.println</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public static void </a:t>
            </a:r>
            <a:r>
              <a:rPr lang="en-US" altLang="es-CO" sz="1600" dirty="0" err="1">
                <a:latin typeface="Courier New" panose="02070309020205020404" pitchFamily="49" charset="0"/>
              </a:rPr>
              <a:t>drawBody</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line = 1; line &lt;= </a:t>
            </a:r>
            <a:r>
              <a:rPr lang="en-US" altLang="es-CO" sz="1600" b="1" dirty="0">
                <a:latin typeface="Courier New" panose="02070309020205020404" pitchFamily="49" charset="0"/>
              </a:rPr>
              <a:t>5</a:t>
            </a:r>
            <a:r>
              <a:rPr lang="en-US" altLang="es-CO" sz="1600" dirty="0">
                <a:latin typeface="Courier New" panose="02070309020205020404" pitchFamily="49" charset="0"/>
              </a:rPr>
              <a:t>; line++)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spaces = 1; spaces &lt;= </a:t>
            </a:r>
            <a:r>
              <a:rPr lang="en-US" altLang="es-CO" sz="1600" b="1" dirty="0">
                <a:latin typeface="Courier New" panose="02070309020205020404" pitchFamily="49" charset="0"/>
              </a:rPr>
              <a:t>20</a:t>
            </a:r>
            <a:r>
              <a:rPr lang="en-US" altLang="es-CO" sz="1600" dirty="0">
                <a:latin typeface="Courier New" panose="02070309020205020404" pitchFamily="49" charset="0"/>
              </a:rPr>
              <a:t>; spaces++)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System.out.println</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a:t>
            </a:r>
            <a:endParaRPr lang="en-US" altLang="es-CO" sz="16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idx="4294967295"/>
          </p:nvPr>
        </p:nvSpPr>
        <p:spPr/>
        <p:txBody>
          <a:bodyPr lIns="0" rIns="0" bIns="0" anchor="b"/>
          <a:lstStyle/>
          <a:p>
            <a:r>
              <a:rPr lang="en-US" altLang="es-CO" dirty="0"/>
              <a:t>La </a:t>
            </a:r>
            <a:r>
              <a:rPr lang="en-US" altLang="es-CO" dirty="0" err="1"/>
              <a:t>adición</a:t>
            </a:r>
            <a:r>
              <a:rPr lang="en-US" altLang="es-CO" dirty="0"/>
              <a:t> de </a:t>
            </a:r>
            <a:r>
              <a:rPr lang="en-US" altLang="es-CO" dirty="0" err="1"/>
              <a:t>una</a:t>
            </a:r>
            <a:r>
              <a:rPr lang="en-US" altLang="es-CO" dirty="0"/>
              <a:t> </a:t>
            </a:r>
            <a:r>
              <a:rPr lang="en-US" altLang="es-CO" dirty="0" err="1"/>
              <a:t>constante</a:t>
            </a:r>
            <a:endParaRPr lang="en-US" altLang="es-CO" dirty="0"/>
          </a:p>
        </p:txBody>
      </p:sp>
      <p:sp>
        <p:nvSpPr>
          <p:cNvPr id="22531" name="Rectangle 3"/>
          <p:cNvSpPr>
            <a:spLocks noGrp="1" noChangeArrowheads="1"/>
          </p:cNvSpPr>
          <p:nvPr>
            <p:ph idx="4294967295"/>
          </p:nvPr>
        </p:nvSpPr>
        <p:spPr/>
        <p:txBody>
          <a:bodyPr/>
          <a:lstStyle/>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public class Sign {</a:t>
            </a:r>
          </a:p>
          <a:p>
            <a:pPr marL="639763" lvl="1" indent="-246063">
              <a:lnSpc>
                <a:spcPct val="60000"/>
              </a:lnSpc>
              <a:buFont typeface="Wingdings" panose="05000000000000000000" pitchFamily="2" charset="2"/>
              <a:buNone/>
            </a:pPr>
            <a:r>
              <a:rPr lang="en-US" altLang="es-CO" sz="1600" b="1" dirty="0">
                <a:solidFill>
                  <a:srgbClr val="003399"/>
                </a:solidFill>
                <a:latin typeface="Courier New" panose="02070309020205020404" pitchFamily="49" charset="0"/>
              </a:rPr>
              <a:t>    public static final </a:t>
            </a:r>
            <a:r>
              <a:rPr lang="en-US" altLang="es-CO" sz="1600" b="1" dirty="0" err="1">
                <a:solidFill>
                  <a:srgbClr val="003399"/>
                </a:solidFill>
                <a:latin typeface="Courier New" panose="02070309020205020404" pitchFamily="49" charset="0"/>
              </a:rPr>
              <a:t>int</a:t>
            </a:r>
            <a:r>
              <a:rPr lang="en-US" altLang="es-CO" sz="1600" b="1" dirty="0">
                <a:solidFill>
                  <a:srgbClr val="003399"/>
                </a:solidFill>
                <a:latin typeface="Courier New" panose="02070309020205020404" pitchFamily="49" charset="0"/>
              </a:rPr>
              <a:t> HEIGHT = 5;</a:t>
            </a:r>
          </a:p>
          <a:p>
            <a:pPr marL="639763" lvl="1" indent="-246063">
              <a:lnSpc>
                <a:spcPct val="60000"/>
              </a:lnSpc>
              <a:buFont typeface="Wingdings" panose="05000000000000000000" pitchFamily="2" charset="2"/>
              <a:buNone/>
            </a:pPr>
            <a:endParaRPr lang="en-US" altLang="es-CO" sz="1600" b="1" dirty="0">
              <a:solidFill>
                <a:srgbClr val="003399"/>
              </a:solidFill>
              <a:latin typeface="Courier New" panose="02070309020205020404" pitchFamily="49" charset="0"/>
            </a:endParaRP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public static void main(String[] </a:t>
            </a:r>
            <a:r>
              <a:rPr lang="en-US" altLang="es-CO" sz="1600" dirty="0" err="1">
                <a:latin typeface="Courier New" panose="02070309020205020404" pitchFamily="49" charset="0"/>
              </a:rPr>
              <a:t>args</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drawLine</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drawBody</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drawLine</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public static void </a:t>
            </a:r>
            <a:r>
              <a:rPr lang="en-US" altLang="es-CO" sz="1600" dirty="0" err="1">
                <a:latin typeface="Courier New" panose="02070309020205020404" pitchFamily="49" charset="0"/>
              </a:rPr>
              <a:t>drawLine</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a:t>
            </a:r>
            <a:r>
              <a:rPr lang="en-US" altLang="es-CO" sz="1600" dirty="0" err="1">
                <a:latin typeface="Courier New" panose="02070309020205020404" pitchFamily="49" charset="0"/>
              </a:rPr>
              <a:t>i</a:t>
            </a:r>
            <a:r>
              <a:rPr lang="en-US" altLang="es-CO" sz="1600" dirty="0">
                <a:latin typeface="Courier New" panose="02070309020205020404" pitchFamily="49" charset="0"/>
              </a:rPr>
              <a:t> = 1; </a:t>
            </a:r>
            <a:r>
              <a:rPr lang="en-US" altLang="es-CO" sz="1600" dirty="0" err="1">
                <a:latin typeface="Courier New" panose="02070309020205020404" pitchFamily="49" charset="0"/>
              </a:rPr>
              <a:t>i</a:t>
            </a:r>
            <a:r>
              <a:rPr lang="en-US" altLang="es-CO" sz="1600" dirty="0">
                <a:latin typeface="Courier New" panose="02070309020205020404" pitchFamily="49" charset="0"/>
              </a:rPr>
              <a:t> &lt;= </a:t>
            </a:r>
            <a:r>
              <a:rPr lang="en-US" altLang="es-CO" sz="1600" b="1" dirty="0">
                <a:solidFill>
                  <a:srgbClr val="003399"/>
                </a:solidFill>
                <a:latin typeface="Courier New" panose="02070309020205020404" pitchFamily="49" charset="0"/>
              </a:rPr>
              <a:t>HEIGHT * 2</a:t>
            </a:r>
            <a:r>
              <a:rPr lang="en-US" altLang="es-CO" sz="1600" dirty="0">
                <a:latin typeface="Courier New" panose="02070309020205020404" pitchFamily="49" charset="0"/>
              </a:rPr>
              <a:t>; </a:t>
            </a:r>
            <a:r>
              <a:rPr lang="en-US" altLang="es-CO" sz="1600" dirty="0" err="1">
                <a:latin typeface="Courier New" panose="02070309020205020404" pitchFamily="49" charset="0"/>
              </a:rPr>
              <a:t>i</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System.out.println</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public static void </a:t>
            </a:r>
            <a:r>
              <a:rPr lang="en-US" altLang="es-CO" sz="1600" dirty="0" err="1">
                <a:latin typeface="Courier New" panose="02070309020205020404" pitchFamily="49" charset="0"/>
              </a:rPr>
              <a:t>drawBody</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line = 1; line &lt;= </a:t>
            </a:r>
            <a:r>
              <a:rPr lang="en-US" altLang="es-CO" sz="1600" b="1" dirty="0">
                <a:solidFill>
                  <a:srgbClr val="003399"/>
                </a:solidFill>
                <a:latin typeface="Courier New" panose="02070309020205020404" pitchFamily="49" charset="0"/>
              </a:rPr>
              <a:t>HEIGHT</a:t>
            </a:r>
            <a:r>
              <a:rPr lang="en-US" altLang="es-CO" sz="1600" dirty="0">
                <a:latin typeface="Courier New" panose="02070309020205020404" pitchFamily="49" charset="0"/>
              </a:rPr>
              <a:t>; line++)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spaces = 1; spaces &lt;= </a:t>
            </a:r>
            <a:r>
              <a:rPr lang="en-US" altLang="es-CO" sz="1600" b="1" dirty="0">
                <a:solidFill>
                  <a:srgbClr val="003399"/>
                </a:solidFill>
                <a:latin typeface="Courier New" panose="02070309020205020404" pitchFamily="49" charset="0"/>
              </a:rPr>
              <a:t>HEIGHT * 4</a:t>
            </a:r>
            <a:r>
              <a:rPr lang="en-US" altLang="es-CO" sz="1600" dirty="0">
                <a:latin typeface="Courier New" panose="02070309020205020404" pitchFamily="49" charset="0"/>
              </a:rPr>
              <a:t>; spaces++)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System.out.println</a:t>
            </a: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    }</a:t>
            </a:r>
          </a:p>
          <a:p>
            <a:pPr marL="639763" lvl="1" indent="-246063">
              <a:lnSpc>
                <a:spcPct val="60000"/>
              </a:lnSpc>
              <a:buFont typeface="Wingdings" panose="05000000000000000000" pitchFamily="2" charset="2"/>
              <a:buNone/>
            </a:pPr>
            <a:r>
              <a:rPr lang="en-US" altLang="es-CO" sz="1600" dirty="0">
                <a:latin typeface="Courier New" panose="02070309020205020404" pitchFamily="49" charset="0"/>
              </a:rPr>
              <a:t>}</a:t>
            </a:r>
            <a:endParaRPr lang="en-US" altLang="es-CO" sz="16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idx="4294967295"/>
          </p:nvPr>
        </p:nvSpPr>
        <p:spPr/>
        <p:txBody>
          <a:bodyPr lIns="0" rIns="0" bIns="0" anchor="b"/>
          <a:lstStyle/>
          <a:p>
            <a:r>
              <a:rPr lang="en-US" altLang="es-CO" sz="4000" dirty="0" err="1" smtClean="0"/>
              <a:t>Figura</a:t>
            </a:r>
            <a:r>
              <a:rPr lang="en-US" altLang="es-CO" sz="4000" dirty="0" smtClean="0"/>
              <a:t> </a:t>
            </a:r>
            <a:r>
              <a:rPr lang="en-US" altLang="es-CO" sz="4000" dirty="0" err="1"/>
              <a:t>compleja</a:t>
            </a:r>
            <a:r>
              <a:rPr lang="en-US" altLang="es-CO" sz="4000" dirty="0"/>
              <a:t> </a:t>
            </a:r>
            <a:r>
              <a:rPr lang="en-US" altLang="es-CO" sz="4000" dirty="0" smtClean="0"/>
              <a:t>con </a:t>
            </a:r>
            <a:r>
              <a:rPr lang="en-US" altLang="es-CO" sz="4000" dirty="0" err="1"/>
              <a:t>constante</a:t>
            </a:r>
            <a:endParaRPr lang="en-US" altLang="es-CO" sz="4000" dirty="0"/>
          </a:p>
        </p:txBody>
      </p:sp>
      <p:sp>
        <p:nvSpPr>
          <p:cNvPr id="466947" name="Rectangle 3"/>
          <p:cNvSpPr>
            <a:spLocks noGrp="1" noChangeArrowheads="1"/>
          </p:cNvSpPr>
          <p:nvPr>
            <p:ph idx="4294967295"/>
          </p:nvPr>
        </p:nvSpPr>
        <p:spPr/>
        <p:txBody>
          <a:bodyPr/>
          <a:lstStyle/>
          <a:p>
            <a:pPr marL="273050" indent="-273050"/>
            <a:r>
              <a:rPr lang="en-US" altLang="es-CO" dirty="0" err="1"/>
              <a:t>Modificar</a:t>
            </a:r>
            <a:r>
              <a:rPr lang="en-US" altLang="es-CO" dirty="0"/>
              <a:t> el </a:t>
            </a:r>
            <a:r>
              <a:rPr lang="en-US" altLang="es-CO" dirty="0" err="1"/>
              <a:t>código</a:t>
            </a:r>
            <a:r>
              <a:rPr lang="en-US" altLang="es-CO" dirty="0"/>
              <a:t> </a:t>
            </a:r>
            <a:r>
              <a:rPr lang="en-US" altLang="es-CO" dirty="0" err="1"/>
              <a:t>Espejo</a:t>
            </a:r>
            <a:r>
              <a:rPr lang="en-US" altLang="es-CO" dirty="0"/>
              <a:t> </a:t>
            </a:r>
            <a:r>
              <a:rPr lang="en-US" altLang="es-CO" dirty="0" err="1"/>
              <a:t>ser</a:t>
            </a:r>
            <a:r>
              <a:rPr lang="en-US" altLang="es-CO" dirty="0"/>
              <a:t> de </a:t>
            </a:r>
            <a:r>
              <a:rPr lang="en-US" altLang="es-CO" dirty="0" err="1"/>
              <a:t>tamaño</a:t>
            </a:r>
            <a:r>
              <a:rPr lang="en-US" altLang="es-CO" dirty="0"/>
              <a:t> variable </a:t>
            </a:r>
            <a:r>
              <a:rPr lang="en-US" altLang="es-CO" dirty="0" err="1"/>
              <a:t>utilizando</a:t>
            </a:r>
            <a:r>
              <a:rPr lang="en-US" altLang="es-CO" dirty="0"/>
              <a:t> </a:t>
            </a:r>
            <a:r>
              <a:rPr lang="en-US" altLang="es-CO" dirty="0" err="1"/>
              <a:t>una</a:t>
            </a:r>
            <a:r>
              <a:rPr lang="en-US" altLang="es-CO" dirty="0"/>
              <a:t> </a:t>
            </a:r>
            <a:r>
              <a:rPr lang="en-US" altLang="es-CO" dirty="0" err="1"/>
              <a:t>constante</a:t>
            </a:r>
            <a:r>
              <a:rPr lang="en-US" altLang="es-CO" dirty="0"/>
              <a:t>.</a:t>
            </a:r>
          </a:p>
          <a:p>
            <a:pPr marL="639763" lvl="1" indent="-246063"/>
            <a:endParaRPr lang="en-US" altLang="es-CO" dirty="0"/>
          </a:p>
          <a:p>
            <a:pPr marL="639763" lvl="1" indent="-246063">
              <a:buFontTx/>
              <a:buNone/>
            </a:pPr>
            <a:r>
              <a:rPr lang="en-US" altLang="es-CO" dirty="0"/>
              <a:t>Un </a:t>
            </a:r>
            <a:r>
              <a:rPr lang="en-US" altLang="es-CO" dirty="0" err="1"/>
              <a:t>espejo</a:t>
            </a:r>
            <a:r>
              <a:rPr lang="en-US" altLang="es-CO" dirty="0"/>
              <a:t> de </a:t>
            </a:r>
            <a:r>
              <a:rPr lang="en-US" altLang="es-CO" dirty="0" err="1"/>
              <a:t>tamaño</a:t>
            </a:r>
            <a:r>
              <a:rPr lang="en-US" altLang="es-CO" dirty="0"/>
              <a:t> 4:</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|&lt;&gt;............&lt;&gt;|</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|&lt;&gt;............&lt;&gt;|</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      &lt;&gt;&lt;&gt;      |</a:t>
            </a:r>
          </a:p>
          <a:p>
            <a:pPr marL="639763" lvl="1" indent="-246063">
              <a:lnSpc>
                <a:spcPct val="90000"/>
              </a:lnSpc>
              <a:buFont typeface="Wingdings" panose="05000000000000000000" pitchFamily="2" charset="2"/>
              <a:buNone/>
            </a:pPr>
            <a:r>
              <a:rPr lang="en-US" altLang="es-CO" dirty="0">
                <a:latin typeface="Courier New" panose="02070309020205020404" pitchFamily="49" charset="0"/>
              </a:rPr>
              <a:t>#================#</a:t>
            </a:r>
            <a:endParaRPr lang="en-US" altLang="es-CO" dirty="0">
              <a:latin typeface="Courier New" panose="02070309020205020404" pitchFamily="49" charset="0"/>
            </a:endParaRPr>
          </a:p>
        </p:txBody>
      </p:sp>
      <p:sp>
        <p:nvSpPr>
          <p:cNvPr id="466948" name="Text Box 4"/>
          <p:cNvSpPr txBox="1">
            <a:spLocks noChangeArrowheads="1"/>
          </p:cNvSpPr>
          <p:nvPr/>
        </p:nvSpPr>
        <p:spPr bwMode="auto">
          <a:xfrm>
            <a:off x="4887913" y="2211388"/>
            <a:ext cx="2808287" cy="336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defRPr>
            </a:lvl1pPr>
            <a:lvl2pPr marL="11430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lvl="1">
              <a:lnSpc>
                <a:spcPct val="90000"/>
              </a:lnSpc>
              <a:spcBef>
                <a:spcPct val="20000"/>
              </a:spcBef>
              <a:buClr>
                <a:srgbClr val="800080"/>
              </a:buClr>
              <a:buSzPct val="55000"/>
              <a:buFont typeface="Wingdings" panose="05000000000000000000" pitchFamily="2" charset="2"/>
              <a:buNone/>
            </a:pPr>
            <a:r>
              <a:rPr lang="en-US" altLang="es-CO" sz="2000" dirty="0">
                <a:latin typeface="Verdana" panose="020B0604030504040204" pitchFamily="34" charset="0"/>
                <a:cs typeface="Times New Roman" panose="02020603050405020304" pitchFamily="18" charset="0"/>
              </a:rPr>
              <a:t>Un </a:t>
            </a:r>
            <a:r>
              <a:rPr lang="en-US" altLang="es-CO" sz="2000" dirty="0" err="1">
                <a:latin typeface="Verdana" panose="020B0604030504040204" pitchFamily="34" charset="0"/>
                <a:cs typeface="Times New Roman" panose="02020603050405020304" pitchFamily="18" charset="0"/>
              </a:rPr>
              <a:t>espejo</a:t>
            </a:r>
            <a:r>
              <a:rPr lang="en-US" altLang="es-CO" sz="2000" dirty="0">
                <a:latin typeface="Verdana" panose="020B0604030504040204" pitchFamily="34" charset="0"/>
                <a:cs typeface="Times New Roman" panose="02020603050405020304" pitchFamily="18" charset="0"/>
              </a:rPr>
              <a:t> de </a:t>
            </a:r>
            <a:r>
              <a:rPr lang="en-US" altLang="es-CO" sz="2000" dirty="0" err="1">
                <a:latin typeface="Verdana" panose="020B0604030504040204" pitchFamily="34" charset="0"/>
                <a:cs typeface="Times New Roman" panose="02020603050405020304" pitchFamily="18" charset="0"/>
              </a:rPr>
              <a:t>tamaño</a:t>
            </a:r>
            <a:r>
              <a:rPr lang="en-US" altLang="es-CO" sz="2000" dirty="0">
                <a:latin typeface="Verdana" panose="020B0604030504040204" pitchFamily="34" charset="0"/>
                <a:cs typeface="Times New Roman" panose="02020603050405020304" pitchFamily="18" charset="0"/>
              </a:rPr>
              <a:t> 3:</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|&lt;&gt;........&lt;&gt;|</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    &lt;&gt;&lt;&gt;    |</a:t>
            </a:r>
          </a:p>
          <a:p>
            <a:pPr lvl="1">
              <a:lnSpc>
                <a:spcPct val="90000"/>
              </a:lnSpc>
              <a:spcBef>
                <a:spcPct val="20000"/>
              </a:spcBef>
              <a:buClr>
                <a:srgbClr val="800080"/>
              </a:buClr>
              <a:buSzPct val="55000"/>
              <a:buFont typeface="Wingdings" panose="05000000000000000000" pitchFamily="2" charset="2"/>
              <a:buNone/>
            </a:pPr>
            <a:r>
              <a:rPr lang="en-US" altLang="es-CO" sz="2000" dirty="0">
                <a:latin typeface="Courier New" panose="02070309020205020404" pitchFamily="49" charset="0"/>
                <a:cs typeface="Times New Roman" panose="02020603050405020304" pitchFamily="18" charset="0"/>
              </a:rPr>
              <a:t>#============#</a:t>
            </a:r>
            <a:endParaRPr lang="en-US" altLang="es-CO" sz="2000" dirty="0">
              <a:latin typeface="Courier New" panose="02070309020205020404" pitchFamily="49"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3" name="Rectangle 2"/>
          <p:cNvSpPr>
            <a:spLocks noGrp="1" noChangeArrowheads="1"/>
          </p:cNvSpPr>
          <p:nvPr>
            <p:ph type="title" idx="4294967295"/>
          </p:nvPr>
        </p:nvSpPr>
        <p:spPr/>
        <p:txBody>
          <a:bodyPr lIns="0" rIns="0" bIns="0" anchor="b"/>
          <a:lstStyle/>
          <a:p>
            <a:r>
              <a:rPr lang="en-US" altLang="es-CO"/>
              <a:t>El uso de una constante</a:t>
            </a:r>
          </a:p>
        </p:txBody>
      </p:sp>
      <p:sp>
        <p:nvSpPr>
          <p:cNvPr id="467974" name="Rectangle 3"/>
          <p:cNvSpPr>
            <a:spLocks noGrp="1" noChangeArrowheads="1"/>
          </p:cNvSpPr>
          <p:nvPr>
            <p:ph idx="4294967295"/>
          </p:nvPr>
        </p:nvSpPr>
        <p:spPr/>
        <p:txBody>
          <a:bodyPr/>
          <a:lstStyle/>
          <a:p>
            <a:pPr marL="273050" indent="-273050">
              <a:lnSpc>
                <a:spcPct val="90000"/>
              </a:lnSpc>
            </a:pPr>
            <a:r>
              <a:rPr lang="en-US" altLang="es-CO" dirty="0" err="1"/>
              <a:t>Constante</a:t>
            </a:r>
            <a:r>
              <a:rPr lang="en-US" altLang="es-CO" dirty="0"/>
              <a:t> </a:t>
            </a:r>
            <a:r>
              <a:rPr lang="en-US" altLang="es-CO" dirty="0" err="1"/>
              <a:t>permite</a:t>
            </a:r>
            <a:r>
              <a:rPr lang="en-US" altLang="es-CO" dirty="0"/>
              <a:t> </a:t>
            </a:r>
            <a:r>
              <a:rPr lang="en-US" altLang="es-CO" dirty="0" err="1"/>
              <a:t>muchos</a:t>
            </a:r>
            <a:r>
              <a:rPr lang="en-US" altLang="es-CO" dirty="0"/>
              <a:t> </a:t>
            </a:r>
            <a:r>
              <a:rPr lang="en-US" altLang="es-CO" dirty="0" err="1"/>
              <a:t>métodos</a:t>
            </a:r>
            <a:r>
              <a:rPr lang="en-US" altLang="es-CO" dirty="0"/>
              <a:t> para </a:t>
            </a:r>
            <a:r>
              <a:rPr lang="en-US" altLang="es-CO" dirty="0" err="1"/>
              <a:t>referirse</a:t>
            </a:r>
            <a:r>
              <a:rPr lang="en-US" altLang="es-CO" dirty="0"/>
              <a:t> al </a:t>
            </a:r>
            <a:r>
              <a:rPr lang="en-US" altLang="es-CO" dirty="0" err="1"/>
              <a:t>mismo</a:t>
            </a:r>
            <a:r>
              <a:rPr lang="en-US" altLang="es-CO" dirty="0"/>
              <a:t> valor:</a:t>
            </a:r>
            <a:endParaRPr lang="en-US" altLang="es-CO" sz="3100" dirty="0"/>
          </a:p>
          <a:p>
            <a:pPr marL="639763" lvl="1" indent="-246063">
              <a:lnSpc>
                <a:spcPct val="80000"/>
              </a:lnSpc>
              <a:spcBef>
                <a:spcPts val="300"/>
              </a:spcBef>
              <a:spcAft>
                <a:spcPts val="100"/>
              </a:spcAft>
              <a:buFontTx/>
              <a:buNone/>
            </a:pPr>
            <a:endParaRPr lang="en-US" altLang="es-CO" sz="800" dirty="0"/>
          </a:p>
          <a:p>
            <a:pPr marL="639763" lvl="1" indent="-246063">
              <a:lnSpc>
                <a:spcPct val="60000"/>
              </a:lnSpc>
              <a:spcBef>
                <a:spcPts val="300"/>
              </a:spcBef>
              <a:spcAft>
                <a:spcPts val="100"/>
              </a:spcAft>
              <a:buFont typeface="Wingdings" panose="05000000000000000000" pitchFamily="2" charset="2"/>
              <a:buNone/>
            </a:pPr>
            <a:r>
              <a:rPr lang="en-US" altLang="es-CO" sz="1800" b="1" dirty="0">
                <a:latin typeface="Courier New" panose="02070309020205020404" pitchFamily="49" charset="0"/>
              </a:rPr>
              <a:t>public static final </a:t>
            </a:r>
            <a:r>
              <a:rPr lang="en-US" altLang="es-CO" sz="1800" b="1" dirty="0" err="1">
                <a:latin typeface="Courier New" panose="02070309020205020404" pitchFamily="49" charset="0"/>
              </a:rPr>
              <a:t>int</a:t>
            </a:r>
            <a:r>
              <a:rPr lang="en-US" altLang="es-CO" sz="1800" b="1" dirty="0">
                <a:latin typeface="Courier New" panose="02070309020205020404" pitchFamily="49" charset="0"/>
              </a:rPr>
              <a:t> SIZE = 4;</a:t>
            </a:r>
          </a:p>
          <a:p>
            <a:pPr marL="639763" lvl="1" indent="-246063">
              <a:lnSpc>
                <a:spcPct val="60000"/>
              </a:lnSpc>
              <a:spcBef>
                <a:spcPts val="300"/>
              </a:spcBef>
              <a:spcAft>
                <a:spcPts val="100"/>
              </a:spcAft>
              <a:buFont typeface="Wingdings" panose="05000000000000000000" pitchFamily="2" charset="2"/>
              <a:buNone/>
            </a:pPr>
            <a:endParaRPr lang="en-US" altLang="es-CO" sz="1800" b="1" dirty="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public static void main(String[] </a:t>
            </a:r>
            <a:r>
              <a:rPr lang="en-US" altLang="es-CO" sz="1800" dirty="0" err="1">
                <a:latin typeface="Courier New" panose="02070309020205020404" pitchFamily="49" charset="0"/>
              </a:rPr>
              <a:t>args</a:t>
            </a:r>
            <a:r>
              <a:rPr lang="en-US" altLang="es-CO" sz="18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    </a:t>
            </a:r>
            <a:r>
              <a:rPr lang="en-US" altLang="es-CO" sz="1800" dirty="0" err="1">
                <a:latin typeface="Courier New" panose="02070309020205020404" pitchFamily="49" charset="0"/>
              </a:rPr>
              <a:t>topHalf</a:t>
            </a:r>
            <a:r>
              <a:rPr lang="en-US" altLang="es-CO" sz="1800" dirty="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    </a:t>
            </a:r>
            <a:r>
              <a:rPr lang="en-US" altLang="es-CO" sz="1800" dirty="0" err="1">
                <a:latin typeface="Courier New" panose="02070309020205020404" pitchFamily="49" charset="0"/>
              </a:rPr>
              <a:t>printBottom</a:t>
            </a:r>
            <a:r>
              <a:rPr lang="en-US" altLang="es-CO" sz="1800" dirty="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endParaRPr lang="en-US" altLang="es-CO" sz="900" dirty="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public static void </a:t>
            </a:r>
            <a:r>
              <a:rPr lang="en-US" altLang="es-CO" sz="1800" dirty="0" err="1">
                <a:latin typeface="Courier New" panose="02070309020205020404" pitchFamily="49" charset="0"/>
              </a:rPr>
              <a:t>topHalf</a:t>
            </a:r>
            <a:r>
              <a:rPr lang="en-US" altLang="es-CO" sz="18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    for (</a:t>
            </a:r>
            <a:r>
              <a:rPr lang="en-US" altLang="es-CO" sz="1800" dirty="0" err="1">
                <a:latin typeface="Courier New" panose="02070309020205020404" pitchFamily="49" charset="0"/>
              </a:rPr>
              <a:t>int</a:t>
            </a:r>
            <a:r>
              <a:rPr lang="en-US" altLang="es-CO" sz="1800" dirty="0">
                <a:latin typeface="Courier New" panose="02070309020205020404" pitchFamily="49" charset="0"/>
              </a:rPr>
              <a:t> </a:t>
            </a:r>
            <a:r>
              <a:rPr lang="en-US" altLang="es-CO" sz="1800" dirty="0" err="1">
                <a:latin typeface="Courier New" panose="02070309020205020404" pitchFamily="49" charset="0"/>
              </a:rPr>
              <a:t>i</a:t>
            </a:r>
            <a:r>
              <a:rPr lang="en-US" altLang="es-CO" sz="1800" dirty="0">
                <a:latin typeface="Courier New" panose="02070309020205020404" pitchFamily="49" charset="0"/>
              </a:rPr>
              <a:t> = 1; </a:t>
            </a:r>
            <a:r>
              <a:rPr lang="en-US" altLang="es-CO" sz="1800" dirty="0" err="1">
                <a:latin typeface="Courier New" panose="02070309020205020404" pitchFamily="49" charset="0"/>
              </a:rPr>
              <a:t>i</a:t>
            </a:r>
            <a:r>
              <a:rPr lang="en-US" altLang="es-CO" sz="1800" dirty="0">
                <a:latin typeface="Courier New" panose="02070309020205020404" pitchFamily="49" charset="0"/>
              </a:rPr>
              <a:t> &lt;= </a:t>
            </a:r>
            <a:r>
              <a:rPr lang="en-US" altLang="es-CO" sz="1800" b="1" dirty="0">
                <a:latin typeface="Courier New" panose="02070309020205020404" pitchFamily="49" charset="0"/>
              </a:rPr>
              <a:t>SIZE</a:t>
            </a:r>
            <a:r>
              <a:rPr lang="en-US" altLang="es-CO" sz="1800" dirty="0">
                <a:latin typeface="Courier New" panose="02070309020205020404" pitchFamily="49" charset="0"/>
              </a:rPr>
              <a:t>; </a:t>
            </a:r>
            <a:r>
              <a:rPr lang="en-US" altLang="es-CO" sz="1800" dirty="0" err="1">
                <a:latin typeface="Courier New" panose="02070309020205020404" pitchFamily="49" charset="0"/>
              </a:rPr>
              <a:t>i</a:t>
            </a:r>
            <a:r>
              <a:rPr lang="en-US" altLang="es-CO" sz="1800" dirty="0">
                <a:latin typeface="Courier New" panose="02070309020205020404" pitchFamily="49" charset="0"/>
              </a:rPr>
              <a:t>++) {    </a:t>
            </a:r>
            <a:r>
              <a:rPr lang="en-US" altLang="es-CO" sz="1800" b="1" dirty="0">
                <a:solidFill>
                  <a:schemeClr val="accent1"/>
                </a:solidFill>
                <a:latin typeface="Courier New" panose="02070309020205020404" pitchFamily="49" charset="0"/>
              </a:rPr>
              <a:t>// OK</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a:t>
            </a:r>
          </a:p>
          <a:p>
            <a:pPr marL="639763" lvl="1" indent="-246063">
              <a:lnSpc>
                <a:spcPct val="60000"/>
              </a:lnSpc>
              <a:spcBef>
                <a:spcPts val="300"/>
              </a:spcBef>
              <a:spcAft>
                <a:spcPts val="100"/>
              </a:spcAft>
              <a:buFont typeface="Wingdings" panose="05000000000000000000" pitchFamily="2" charset="2"/>
              <a:buNone/>
            </a:pPr>
            <a:endParaRPr lang="en-US" altLang="es-CO" sz="900" dirty="0">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public static void </a:t>
            </a:r>
            <a:r>
              <a:rPr lang="en-US" altLang="es-CO" sz="1800" dirty="0" err="1">
                <a:latin typeface="Courier New" panose="02070309020205020404" pitchFamily="49" charset="0"/>
              </a:rPr>
              <a:t>bottomHalf</a:t>
            </a:r>
            <a:r>
              <a:rPr lang="en-US" altLang="es-CO" sz="18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    for (</a:t>
            </a:r>
            <a:r>
              <a:rPr lang="en-US" altLang="es-CO" sz="1800" dirty="0" err="1">
                <a:latin typeface="Courier New" panose="02070309020205020404" pitchFamily="49" charset="0"/>
              </a:rPr>
              <a:t>int</a:t>
            </a:r>
            <a:r>
              <a:rPr lang="en-US" altLang="es-CO" sz="1800" dirty="0">
                <a:latin typeface="Courier New" panose="02070309020205020404" pitchFamily="49" charset="0"/>
              </a:rPr>
              <a:t> </a:t>
            </a:r>
            <a:r>
              <a:rPr lang="en-US" altLang="es-CO" sz="1800" dirty="0" err="1">
                <a:latin typeface="Courier New" panose="02070309020205020404" pitchFamily="49" charset="0"/>
              </a:rPr>
              <a:t>i</a:t>
            </a:r>
            <a:r>
              <a:rPr lang="en-US" altLang="es-CO" sz="1800" dirty="0">
                <a:latin typeface="Courier New" panose="02070309020205020404" pitchFamily="49" charset="0"/>
              </a:rPr>
              <a:t> = </a:t>
            </a:r>
            <a:r>
              <a:rPr lang="en-US" altLang="es-CO" sz="1800" b="1" dirty="0">
                <a:latin typeface="Courier New" panose="02070309020205020404" pitchFamily="49" charset="0"/>
              </a:rPr>
              <a:t>SIZE</a:t>
            </a:r>
            <a:r>
              <a:rPr lang="en-US" altLang="es-CO" sz="1800" dirty="0">
                <a:latin typeface="Courier New" panose="02070309020205020404" pitchFamily="49" charset="0"/>
              </a:rPr>
              <a:t>; </a:t>
            </a:r>
            <a:r>
              <a:rPr lang="en-US" altLang="es-CO" sz="1800" dirty="0" err="1">
                <a:latin typeface="Courier New" panose="02070309020205020404" pitchFamily="49" charset="0"/>
              </a:rPr>
              <a:t>i</a:t>
            </a:r>
            <a:r>
              <a:rPr lang="en-US" altLang="es-CO" sz="1800" dirty="0">
                <a:latin typeface="Courier New" panose="02070309020205020404" pitchFamily="49" charset="0"/>
              </a:rPr>
              <a:t> &gt;= 1; </a:t>
            </a:r>
            <a:r>
              <a:rPr lang="en-US" altLang="es-CO" sz="1800" dirty="0" err="1">
                <a:latin typeface="Courier New" panose="02070309020205020404" pitchFamily="49" charset="0"/>
              </a:rPr>
              <a:t>i</a:t>
            </a:r>
            <a:r>
              <a:rPr lang="en-US" altLang="es-CO" sz="1800" dirty="0">
                <a:latin typeface="Courier New" panose="02070309020205020404" pitchFamily="49" charset="0"/>
              </a:rPr>
              <a:t>--) {    </a:t>
            </a:r>
            <a:r>
              <a:rPr lang="en-US" altLang="es-CO" sz="1800" b="1" dirty="0">
                <a:solidFill>
                  <a:schemeClr val="accent1"/>
                </a:solidFill>
                <a:latin typeface="Courier New" panose="02070309020205020404" pitchFamily="49" charset="0"/>
              </a:rPr>
              <a:t>// OK</a:t>
            </a:r>
            <a:endParaRPr lang="en-US" altLang="es-CO" sz="1800" dirty="0">
              <a:solidFill>
                <a:schemeClr val="accent1"/>
              </a:solidFill>
              <a:latin typeface="Courier New" panose="02070309020205020404" pitchFamily="49" charset="0"/>
            </a:endParaRP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    }</a:t>
            </a:r>
          </a:p>
          <a:p>
            <a:pPr marL="639763" lvl="1" indent="-246063">
              <a:lnSpc>
                <a:spcPct val="60000"/>
              </a:lnSpc>
              <a:spcBef>
                <a:spcPts val="300"/>
              </a:spcBef>
              <a:spcAft>
                <a:spcPts val="100"/>
              </a:spcAft>
              <a:buFont typeface="Wingdings" panose="05000000000000000000" pitchFamily="2" charset="2"/>
              <a:buNone/>
            </a:pPr>
            <a:r>
              <a:rPr lang="en-US" altLang="es-CO" sz="1800" dirty="0">
                <a:latin typeface="Courier New" panose="02070309020205020404" pitchFamily="49" charset="0"/>
              </a:rPr>
              <a:t>}</a:t>
            </a:r>
            <a:endParaRPr lang="en-US" altLang="es-CO" sz="15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idx="4294967295"/>
          </p:nvPr>
        </p:nvSpPr>
        <p:spPr/>
        <p:txBody>
          <a:bodyPr lIns="0" rIns="0" bIns="0" anchor="b"/>
          <a:lstStyle/>
          <a:p>
            <a:r>
              <a:rPr lang="en-US" altLang="es-CO" dirty="0" err="1" smtClean="0"/>
              <a:t>Tablas</a:t>
            </a:r>
            <a:r>
              <a:rPr lang="en-US" altLang="es-CO" dirty="0" smtClean="0"/>
              <a:t> de </a:t>
            </a:r>
            <a:r>
              <a:rPr lang="en-US" altLang="es-CO" dirty="0" err="1" smtClean="0"/>
              <a:t>ciclo</a:t>
            </a:r>
            <a:r>
              <a:rPr lang="en-US" altLang="es-CO" dirty="0" smtClean="0"/>
              <a:t> y </a:t>
            </a:r>
            <a:r>
              <a:rPr lang="en-US" altLang="es-CO" dirty="0" err="1"/>
              <a:t>constante</a:t>
            </a:r>
            <a:endParaRPr lang="en-US" altLang="es-CO" dirty="0"/>
          </a:p>
        </p:txBody>
      </p:sp>
      <p:sp>
        <p:nvSpPr>
          <p:cNvPr id="470019" name="Rectangle 3"/>
          <p:cNvSpPr>
            <a:spLocks noGrp="1" noChangeArrowheads="1"/>
          </p:cNvSpPr>
          <p:nvPr>
            <p:ph idx="4294967295"/>
          </p:nvPr>
        </p:nvSpPr>
        <p:spPr/>
        <p:txBody>
          <a:bodyPr/>
          <a:lstStyle/>
          <a:p>
            <a:pPr marL="273050" indent="-273050"/>
            <a:r>
              <a:rPr lang="en-US" altLang="es-CO" dirty="0" err="1"/>
              <a:t>Vamos</a:t>
            </a:r>
            <a:r>
              <a:rPr lang="en-US" altLang="es-CO" dirty="0"/>
              <a:t> a </a:t>
            </a:r>
            <a:r>
              <a:rPr lang="en-US" altLang="es-CO" dirty="0" err="1"/>
              <a:t>modificar</a:t>
            </a:r>
            <a:r>
              <a:rPr lang="en-US" altLang="es-CO" dirty="0"/>
              <a:t> </a:t>
            </a:r>
            <a:r>
              <a:rPr lang="en-US" altLang="es-CO" dirty="0" err="1"/>
              <a:t>nuestra</a:t>
            </a:r>
            <a:r>
              <a:rPr lang="en-US" altLang="es-CO" dirty="0"/>
              <a:t> </a:t>
            </a:r>
            <a:r>
              <a:rPr lang="en-US" altLang="es-CO" dirty="0" err="1"/>
              <a:t>tabla</a:t>
            </a:r>
            <a:r>
              <a:rPr lang="en-US" altLang="es-CO" dirty="0"/>
              <a:t> del </a:t>
            </a:r>
            <a:r>
              <a:rPr lang="en-US" altLang="es-CO" dirty="0" err="1" smtClean="0"/>
              <a:t>ciclo</a:t>
            </a:r>
            <a:r>
              <a:rPr lang="en-US" altLang="es-CO" dirty="0" smtClean="0"/>
              <a:t> para </a:t>
            </a:r>
            <a:r>
              <a:rPr lang="en-US" altLang="es-CO" dirty="0" err="1"/>
              <a:t>usar</a:t>
            </a:r>
            <a:r>
              <a:rPr lang="en-US" altLang="es-CO" dirty="0"/>
              <a:t> </a:t>
            </a:r>
            <a:r>
              <a:rPr lang="en-US" altLang="es-CO" dirty="0">
                <a:latin typeface="Courier New" panose="02070309020205020404" pitchFamily="49" charset="0"/>
              </a:rPr>
              <a:t>TAMAÑO</a:t>
            </a:r>
            <a:endParaRPr lang="en-US" altLang="es-CO" dirty="0"/>
          </a:p>
          <a:p>
            <a:pPr marL="639763" lvl="1" indent="-246063"/>
            <a:r>
              <a:rPr lang="en-US" altLang="es-CO" dirty="0" err="1"/>
              <a:t>Esto</a:t>
            </a:r>
            <a:r>
              <a:rPr lang="en-US" altLang="es-CO" dirty="0"/>
              <a:t> </a:t>
            </a:r>
            <a:r>
              <a:rPr lang="en-US" altLang="es-CO" dirty="0" err="1"/>
              <a:t>puede</a:t>
            </a:r>
            <a:r>
              <a:rPr lang="en-US" altLang="es-CO" dirty="0"/>
              <a:t> </a:t>
            </a:r>
            <a:r>
              <a:rPr lang="en-US" altLang="es-CO" dirty="0" err="1"/>
              <a:t>cambiar</a:t>
            </a:r>
            <a:r>
              <a:rPr lang="en-US" altLang="es-CO" dirty="0"/>
              <a:t> la </a:t>
            </a:r>
            <a:r>
              <a:rPr lang="en-US" altLang="es-CO" dirty="0" err="1"/>
              <a:t>cantidad</a:t>
            </a:r>
            <a:r>
              <a:rPr lang="en-US" altLang="es-CO" dirty="0"/>
              <a:t> </a:t>
            </a:r>
            <a:r>
              <a:rPr lang="en-US" altLang="es-CO" dirty="0" err="1"/>
              <a:t>añadida</a:t>
            </a:r>
            <a:r>
              <a:rPr lang="en-US" altLang="es-CO" dirty="0"/>
              <a:t> </a:t>
            </a:r>
            <a:r>
              <a:rPr lang="en-US" altLang="es-CO" dirty="0" err="1"/>
              <a:t>en</a:t>
            </a:r>
            <a:r>
              <a:rPr lang="en-US" altLang="es-CO" dirty="0"/>
              <a:t> la </a:t>
            </a:r>
            <a:r>
              <a:rPr lang="en-US" altLang="es-CO" dirty="0" err="1"/>
              <a:t>expresión</a:t>
            </a:r>
            <a:r>
              <a:rPr lang="en-US" altLang="es-CO" dirty="0"/>
              <a:t> </a:t>
            </a:r>
            <a:r>
              <a:rPr lang="en-US" altLang="es-CO" dirty="0" err="1"/>
              <a:t>bucle</a:t>
            </a:r>
            <a:endParaRPr lang="en-US" altLang="es-CO" dirty="0"/>
          </a:p>
          <a:p>
            <a:pPr marL="639763" lvl="1" indent="-246063"/>
            <a:endParaRPr lang="en-US" altLang="es-CO" dirty="0"/>
          </a:p>
          <a:p>
            <a:pPr marL="639763" lvl="1" indent="-246063"/>
            <a:endParaRPr lang="en-US" altLang="es-CO" dirty="0"/>
          </a:p>
          <a:p>
            <a:pPr marL="639763" lvl="1" indent="-246063"/>
            <a:endParaRPr lang="en-US" altLang="es-CO" dirty="0"/>
          </a:p>
          <a:p>
            <a:pPr marL="639763" lvl="1" indent="-246063">
              <a:buFontTx/>
              <a:buNone/>
            </a:pPr>
            <a:endParaRPr lang="en-US" altLang="es-CO" dirty="0"/>
          </a:p>
          <a:p>
            <a:pPr marL="273050" indent="-273050">
              <a:lnSpc>
                <a:spcPct val="70000"/>
              </a:lnSpc>
              <a:buFont typeface="Wingdings" panose="05000000000000000000" pitchFamily="2" charset="2"/>
              <a:buNone/>
            </a:pPr>
            <a:endParaRPr lang="en-US" altLang="es-CO" sz="2200" dirty="0">
              <a:latin typeface="Courier New" panose="02070309020205020404" pitchFamily="49" charset="0"/>
            </a:endParaRP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      #============#</a:t>
            </a: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      &lt;&gt;&lt;&gt;      |      |    &lt;&gt;&lt;&gt;    |</a:t>
            </a: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    &lt;&gt;....&lt;&gt;    |      |  &lt;&gt;....&lt;&gt;  |</a:t>
            </a: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  &lt;&gt;........&lt;&gt;  |      |&lt;&gt;........&lt;&gt;|</a:t>
            </a: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|&lt;&gt;............&lt;&gt;|      |&lt;&gt;........&lt;&gt;|</a:t>
            </a: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|&lt;&gt;............&lt;&gt;|      |  &lt;&gt;....&lt;&gt;  |</a:t>
            </a: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  &lt;&gt;........&lt;&gt;  |      |    &lt;&gt;&lt;&gt;    |</a:t>
            </a: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    &lt;&gt;....&lt;&gt;    |      #============#</a:t>
            </a: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      &lt;&gt;&lt;&gt;      |</a:t>
            </a:r>
          </a:p>
          <a:p>
            <a:pPr marL="273050" indent="-273050">
              <a:lnSpc>
                <a:spcPct val="65000"/>
              </a:lnSpc>
              <a:buFont typeface="Wingdings" panose="05000000000000000000" pitchFamily="2" charset="2"/>
              <a:buNone/>
            </a:pPr>
            <a:r>
              <a:rPr lang="en-US" altLang="es-CO" sz="2200" dirty="0">
                <a:latin typeface="Courier New" panose="02070309020205020404" pitchFamily="49" charset="0"/>
              </a:rPr>
              <a:t>#================#</a:t>
            </a:r>
            <a:endParaRPr lang="en-US" altLang="es-CO" sz="2200" dirty="0">
              <a:latin typeface="Courier New" panose="02070309020205020404" pitchFamily="49" charset="0"/>
            </a:endParaRPr>
          </a:p>
        </p:txBody>
      </p:sp>
      <p:graphicFrame>
        <p:nvGraphicFramePr>
          <p:cNvPr id="1521892" name="Group 228"/>
          <p:cNvGraphicFramePr>
            <a:graphicFrameLocks noGrp="1"/>
          </p:cNvGraphicFramePr>
          <p:nvPr/>
        </p:nvGraphicFramePr>
        <p:xfrm>
          <a:off x="533400" y="2286000"/>
          <a:ext cx="8029575" cy="1424305"/>
        </p:xfrm>
        <a:graphic>
          <a:graphicData uri="http://schemas.openxmlformats.org/drawingml/2006/table">
            <a:tbl>
              <a:tblPr/>
              <a:tblGrid>
                <a:gridCol w="738188"/>
                <a:gridCol w="1016000"/>
                <a:gridCol w="1179512"/>
                <a:gridCol w="2384425"/>
                <a:gridCol w="1162050"/>
                <a:gridCol w="1549400"/>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TAMAÑO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línea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espacios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600" b="1" i="0" u="none" strike="noStrike" cap="none" normalizeH="0" baseline="0" smtClean="0">
                          <a:ln>
                            <a:noFill/>
                          </a:ln>
                          <a:solidFill>
                            <a:srgbClr val="003399"/>
                          </a:solidFill>
                          <a:effectLst/>
                          <a:latin typeface="Courier New" panose="02070309020205020404" pitchFamily="49" charset="0"/>
                          <a:cs typeface="Times New Roman" panose="02020603050405020304" pitchFamily="18" charset="0"/>
                        </a:rPr>
                        <a:t>-2 * Línea + </a:t>
                      </a:r>
                      <a:r>
                        <a:rPr kumimoji="0" lang="en-US" altLang="es-CO" sz="1600" b="1" i="0" u="none" strike="noStrike" cap="none" normalizeH="0" baseline="0" smtClean="0">
                          <a:ln>
                            <a:noFill/>
                          </a:ln>
                          <a:solidFill>
                            <a:srgbClr val="800000"/>
                          </a:solidFill>
                          <a:effectLst/>
                          <a:latin typeface="Courier New" panose="02070309020205020404" pitchFamily="49" charset="0"/>
                          <a:cs typeface="Times New Roman" panose="02020603050405020304" pitchFamily="18" charset="0"/>
                        </a:rPr>
                        <a:t>(2 * TAMAÑO)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puntos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1" i="0" u="none" strike="noStrike" cap="none" normalizeH="0" baseline="0" smtClean="0">
                          <a:ln>
                            <a:noFill/>
                          </a:ln>
                          <a:solidFill>
                            <a:srgbClr val="003399"/>
                          </a:solidFill>
                          <a:effectLst/>
                          <a:latin typeface="Courier New" panose="02070309020205020404" pitchFamily="49" charset="0"/>
                          <a:cs typeface="Times New Roman" panose="02020603050405020304" pitchFamily="18" charset="0"/>
                        </a:rPr>
                        <a:t>4 * Línea - </a:t>
                      </a:r>
                      <a:r>
                        <a:rPr kumimoji="0" lang="en-US" altLang="es-CO" sz="1800" b="1" i="0" u="none" strike="noStrike" cap="none" normalizeH="0" baseline="0" smtClean="0">
                          <a:ln>
                            <a:noFill/>
                          </a:ln>
                          <a:solidFill>
                            <a:srgbClr val="800000"/>
                          </a:solidFill>
                          <a:effectLst/>
                          <a:latin typeface="Courier New" panose="02070309020205020404" pitchFamily="49" charset="0"/>
                          <a:cs typeface="Times New Roman" panose="02020603050405020304" pitchFamily="18"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6,4,2,0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 * Línea + </a:t>
                      </a:r>
                      <a:r>
                        <a:rPr kumimoji="0" lang="en-US" altLang="es-CO"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0,4,8,12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 * Línea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3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 * Línea + </a:t>
                      </a:r>
                      <a:r>
                        <a:rPr kumimoji="0" lang="en-US" altLang="es-CO"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 * Línea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95" name="Group 228"/>
          <p:cNvGraphicFramePr>
            <a:graphicFrameLocks noGrp="1"/>
          </p:cNvGraphicFramePr>
          <p:nvPr/>
        </p:nvGraphicFramePr>
        <p:xfrm>
          <a:off x="533400" y="2286000"/>
          <a:ext cx="8029575" cy="1424305"/>
        </p:xfrm>
        <a:graphic>
          <a:graphicData uri="http://schemas.openxmlformats.org/drawingml/2006/table">
            <a:tbl>
              <a:tblPr/>
              <a:tblGrid>
                <a:gridCol w="738188"/>
                <a:gridCol w="1016000"/>
                <a:gridCol w="1179512"/>
                <a:gridCol w="2384425"/>
                <a:gridCol w="1162050"/>
                <a:gridCol w="1549400"/>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TAMAÑO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línea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espacios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600" b="1" i="0" u="none" strike="noStrike" cap="none" normalizeH="0" baseline="0" smtClean="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puntos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1" i="0" u="none" strike="noStrike" cap="none" normalizeH="0" baseline="0" smtClean="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6,4,2,0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0,4,8,12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3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96" name="Group 228"/>
          <p:cNvGraphicFramePr>
            <a:graphicFrameLocks noGrp="1"/>
          </p:cNvGraphicFramePr>
          <p:nvPr/>
        </p:nvGraphicFramePr>
        <p:xfrm>
          <a:off x="533400" y="2286000"/>
          <a:ext cx="8029575" cy="1424305"/>
        </p:xfrm>
        <a:graphic>
          <a:graphicData uri="http://schemas.openxmlformats.org/drawingml/2006/table">
            <a:tbl>
              <a:tblPr/>
              <a:tblGrid>
                <a:gridCol w="738188"/>
                <a:gridCol w="1016000"/>
                <a:gridCol w="1179512"/>
                <a:gridCol w="2384425"/>
                <a:gridCol w="1162050"/>
                <a:gridCol w="1549400"/>
              </a:tblGrid>
              <a:tr h="30162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TAMAÑO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línea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espacios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600" b="1" i="0" u="none" strike="noStrike" cap="none" normalizeH="0" baseline="0" smtClean="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puntos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s-CO" altLang="es-CO" sz="1800" b="1" i="0" u="none" strike="noStrike" cap="none" normalizeH="0" baseline="0" smtClean="0">
                        <a:ln>
                          <a:noFill/>
                        </a:ln>
                        <a:solidFill>
                          <a:srgbClr val="800000"/>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6,4,2,0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 * Línea + </a:t>
                      </a:r>
                      <a:r>
                        <a:rPr kumimoji="0" lang="en-US" altLang="es-CO"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0,4,8,12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 * Línea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3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-2 * Línea + </a:t>
                      </a:r>
                      <a:r>
                        <a:rPr kumimoji="0" lang="en-US" altLang="es-CO" sz="18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0,4,8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s-CO" sz="18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4 * Línea - 4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6"/>
                                        </p:tgtEl>
                                        <p:attrNameLst>
                                          <p:attrName/>
                                        </p:attrNameLst>
                                      </p:cBhvr>
                                      <p:to>
                                        <p:strVal val="visible"/>
                                      </p:to>
                                    </p:set>
                                    <p:animEffect transition="in" filter="dissolve">
                                      <p:cBhvr>
                                        <p:cTn id="7" dur="500"/>
                                        <p:tgtEl>
                                          <p:spTgt spid="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21892"/>
                                        </p:tgtEl>
                                        <p:attrNameLst>
                                          <p:attrName/>
                                        </p:attrNameLst>
                                      </p:cBhvr>
                                      <p:to>
                                        <p:strVal val="visible"/>
                                      </p:to>
                                    </p:set>
                                    <p:animEffect transition="in" filter="dissolve">
                                      <p:cBhvr>
                                        <p:cTn id="12" dur="500"/>
                                        <p:tgtEl>
                                          <p:spTgt spid="15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6" name="Rectangle 2"/>
          <p:cNvSpPr>
            <a:spLocks noGrp="1" noChangeArrowheads="1"/>
          </p:cNvSpPr>
          <p:nvPr>
            <p:ph type="title" idx="4294967295"/>
          </p:nvPr>
        </p:nvSpPr>
        <p:spPr/>
        <p:txBody>
          <a:bodyPr lIns="0" rIns="0" bIns="0" anchor="b"/>
          <a:lstStyle/>
          <a:p>
            <a:r>
              <a:rPr lang="en-US" altLang="es-CO"/>
              <a:t>solución parcial</a:t>
            </a:r>
          </a:p>
        </p:txBody>
      </p:sp>
      <p:sp>
        <p:nvSpPr>
          <p:cNvPr id="471047" name="Rectangle 3"/>
          <p:cNvSpPr>
            <a:spLocks noGrp="1" noChangeArrowheads="1"/>
          </p:cNvSpPr>
          <p:nvPr>
            <p:ph idx="4294967295"/>
          </p:nvPr>
        </p:nvSpPr>
        <p:spPr/>
        <p:txBody>
          <a:bodyPr/>
          <a:lstStyle/>
          <a:p>
            <a:pPr marL="273050" indent="-273050">
              <a:lnSpc>
                <a:spcPct val="90000"/>
              </a:lnSpc>
              <a:spcBef>
                <a:spcPct val="0"/>
              </a:spcBef>
              <a:buFont typeface="Wingdings" panose="05000000000000000000" pitchFamily="2" charset="2"/>
              <a:buNone/>
            </a:pPr>
            <a:r>
              <a:rPr lang="en-US" altLang="es-CO" sz="1600" b="1" dirty="0">
                <a:latin typeface="Courier New" panose="02070309020205020404" pitchFamily="49" charset="0"/>
              </a:rPr>
              <a:t>public static final </a:t>
            </a:r>
            <a:r>
              <a:rPr lang="en-US" altLang="es-CO" sz="1600" b="1" dirty="0" err="1">
                <a:latin typeface="Courier New" panose="02070309020205020404" pitchFamily="49" charset="0"/>
              </a:rPr>
              <a:t>int</a:t>
            </a:r>
            <a:r>
              <a:rPr lang="en-US" altLang="es-CO" sz="1600" b="1" dirty="0">
                <a:latin typeface="Courier New" panose="02070309020205020404" pitchFamily="49" charset="0"/>
              </a:rPr>
              <a:t> SIZE = 4;</a:t>
            </a:r>
          </a:p>
          <a:p>
            <a:pPr marL="273050" indent="-273050">
              <a:lnSpc>
                <a:spcPct val="90000"/>
              </a:lnSpc>
              <a:spcBef>
                <a:spcPct val="0"/>
              </a:spcBef>
              <a:buFont typeface="Wingdings" panose="05000000000000000000" pitchFamily="2" charset="2"/>
              <a:buNone/>
            </a:pPr>
            <a:endParaRPr lang="en-US" altLang="es-CO" sz="800" b="1" dirty="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s-CO" sz="1600" b="1" dirty="0">
                <a:solidFill>
                  <a:srgbClr val="008080"/>
                </a:solidFill>
                <a:latin typeface="Courier New" panose="02070309020205020404" pitchFamily="49" charset="0"/>
              </a:rPr>
              <a:t>// Prints the expanding pattern of &lt;&gt; for the top half of the figure.</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public static void </a:t>
            </a:r>
            <a:r>
              <a:rPr lang="en-US" altLang="es-CO" sz="1600" dirty="0" err="1">
                <a:latin typeface="Courier New" panose="02070309020205020404" pitchFamily="49" charset="0"/>
              </a:rPr>
              <a:t>topHalf</a:t>
            </a:r>
            <a:r>
              <a:rPr lang="en-US" altLang="es-CO" sz="1600" dirty="0">
                <a:latin typeface="Courier New" panose="02070309020205020404" pitchFamily="49" charset="0"/>
              </a:rPr>
              <a:t>() {</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line = 1; line &lt;= </a:t>
            </a:r>
            <a:r>
              <a:rPr lang="en-US" altLang="es-CO" sz="1600" b="1" dirty="0">
                <a:latin typeface="Courier New" panose="02070309020205020404" pitchFamily="49" charset="0"/>
              </a:rPr>
              <a:t>SIZE</a:t>
            </a:r>
            <a:r>
              <a:rPr lang="en-US" altLang="es-CO" sz="1600" dirty="0">
                <a:latin typeface="Courier New" panose="02070309020205020404" pitchFamily="49" charset="0"/>
              </a:rPr>
              <a:t>; line++) {</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273050" indent="-273050">
              <a:lnSpc>
                <a:spcPct val="90000"/>
              </a:lnSpc>
              <a:spcBef>
                <a:spcPct val="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space = 1; space &lt;= (line * -2 + </a:t>
            </a:r>
            <a:r>
              <a:rPr lang="en-US" altLang="es-CO" sz="1600" b="1" dirty="0">
                <a:latin typeface="Courier New" panose="02070309020205020404" pitchFamily="49" charset="0"/>
              </a:rPr>
              <a:t>(2*SIZE)</a:t>
            </a:r>
            <a:r>
              <a:rPr lang="en-US" altLang="es-CO" sz="1600" dirty="0">
                <a:latin typeface="Courier New" panose="02070309020205020404" pitchFamily="49" charset="0"/>
              </a:rPr>
              <a:t>); space++) {</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 ");</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90000"/>
              </a:lnSpc>
              <a:spcBef>
                <a:spcPct val="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("&lt;&gt;");</a:t>
            </a:r>
          </a:p>
          <a:p>
            <a:pPr marL="273050" indent="-273050">
              <a:lnSpc>
                <a:spcPct val="90000"/>
              </a:lnSpc>
              <a:spcBef>
                <a:spcPct val="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dot = 1; dot &lt;= (line * 4 - </a:t>
            </a:r>
            <a:r>
              <a:rPr lang="en-US" altLang="es-CO" sz="1600" b="1" dirty="0">
                <a:latin typeface="Courier New" panose="02070309020205020404" pitchFamily="49" charset="0"/>
              </a:rPr>
              <a:t>4</a:t>
            </a:r>
            <a:r>
              <a:rPr lang="en-US" altLang="es-CO" sz="1600" dirty="0">
                <a:latin typeface="Courier New" panose="02070309020205020404" pitchFamily="49" charset="0"/>
              </a:rPr>
              <a:t>); dot++) {</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90000"/>
              </a:lnSpc>
              <a:spcBef>
                <a:spcPct val="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("&lt;&gt;");</a:t>
            </a:r>
          </a:p>
          <a:p>
            <a:pPr marL="273050" indent="-273050">
              <a:lnSpc>
                <a:spcPct val="90000"/>
              </a:lnSpc>
              <a:spcBef>
                <a:spcPct val="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for (</a:t>
            </a:r>
            <a:r>
              <a:rPr lang="en-US" altLang="es-CO" sz="1600" dirty="0" err="1">
                <a:latin typeface="Courier New" panose="02070309020205020404" pitchFamily="49" charset="0"/>
              </a:rPr>
              <a:t>int</a:t>
            </a:r>
            <a:r>
              <a:rPr lang="en-US" altLang="es-CO" sz="1600" dirty="0">
                <a:latin typeface="Courier New" panose="02070309020205020404" pitchFamily="49" charset="0"/>
              </a:rPr>
              <a:t> space = 1; space &lt;= (line * -2 + </a:t>
            </a:r>
            <a:r>
              <a:rPr lang="en-US" altLang="es-CO" sz="1600" b="1" dirty="0">
                <a:latin typeface="Courier New" panose="02070309020205020404" pitchFamily="49" charset="0"/>
              </a:rPr>
              <a:t>(2*SIZE)</a:t>
            </a:r>
            <a:r>
              <a:rPr lang="en-US" altLang="es-CO" sz="1600" dirty="0">
                <a:latin typeface="Courier New" panose="02070309020205020404" pitchFamily="49" charset="0"/>
              </a:rPr>
              <a:t>); space++) {</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a:t>
            </a:r>
            <a:r>
              <a:rPr lang="en-US" altLang="es-CO" sz="1600" dirty="0">
                <a:latin typeface="Courier New" panose="02070309020205020404" pitchFamily="49" charset="0"/>
              </a:rPr>
              <a:t>(" ");</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90000"/>
              </a:lnSpc>
              <a:spcBef>
                <a:spcPct val="0"/>
              </a:spcBef>
              <a:buFont typeface="Wingdings" panose="05000000000000000000" pitchFamily="2" charset="2"/>
              <a:buNone/>
            </a:pPr>
            <a:endParaRPr lang="en-US" altLang="es-CO" sz="800" dirty="0">
              <a:latin typeface="Courier New" panose="02070309020205020404" pitchFamily="49" charset="0"/>
            </a:endParaRP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r>
              <a:rPr lang="en-US" altLang="es-CO" sz="1600" dirty="0" err="1">
                <a:latin typeface="Courier New" panose="02070309020205020404" pitchFamily="49" charset="0"/>
              </a:rPr>
              <a:t>System.out.println</a:t>
            </a:r>
            <a:r>
              <a:rPr lang="en-US" altLang="es-CO" sz="1600" dirty="0">
                <a:latin typeface="Courier New" panose="02070309020205020404" pitchFamily="49" charset="0"/>
              </a:rPr>
              <a:t>("|");</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    }</a:t>
            </a:r>
          </a:p>
          <a:p>
            <a:pPr marL="273050" indent="-273050">
              <a:lnSpc>
                <a:spcPct val="90000"/>
              </a:lnSpc>
              <a:spcBef>
                <a:spcPct val="0"/>
              </a:spcBef>
              <a:buFont typeface="Wingdings" panose="05000000000000000000" pitchFamily="2" charset="2"/>
              <a:buNone/>
            </a:pPr>
            <a:r>
              <a:rPr lang="en-US" altLang="es-CO" sz="1600" dirty="0">
                <a:latin typeface="Courier New" panose="02070309020205020404" pitchFamily="49" charset="0"/>
              </a:rPr>
              <a:t>}</a:t>
            </a:r>
            <a:endParaRPr lang="en-US" altLang="es-CO" sz="16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Title 1"/>
          <p:cNvSpPr>
            <a:spLocks noGrp="1"/>
          </p:cNvSpPr>
          <p:nvPr>
            <p:ph type="title" idx="4294967295"/>
          </p:nvPr>
        </p:nvSpPr>
        <p:spPr/>
        <p:txBody>
          <a:bodyPr lIns="0" rIns="0" bIns="0" anchor="b"/>
          <a:lstStyle/>
          <a:p>
            <a:r>
              <a:rPr lang="en-US" altLang="es-CO" dirty="0" err="1"/>
              <a:t>I</a:t>
            </a:r>
            <a:r>
              <a:rPr lang="en-US" altLang="es-CO" dirty="0" err="1" smtClean="0"/>
              <a:t>nicialización</a:t>
            </a:r>
            <a:r>
              <a:rPr lang="en-US" altLang="es-CO" dirty="0"/>
              <a:t>	</a:t>
            </a:r>
          </a:p>
        </p:txBody>
      </p:sp>
      <p:sp>
        <p:nvSpPr>
          <p:cNvPr id="414724" name="Content Placeholder 2"/>
          <p:cNvSpPr>
            <a:spLocks noGrp="1"/>
          </p:cNvSpPr>
          <p:nvPr>
            <p:ph idx="4294967295"/>
          </p:nvPr>
        </p:nvSpPr>
        <p:spPr/>
        <p:txBody>
          <a:bodyPr/>
          <a:lstStyle/>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smtClean="0">
                <a:latin typeface="Courier New" panose="02070309020205020404" pitchFamily="49" charset="0"/>
              </a:rPr>
              <a:t>for (</a:t>
            </a:r>
            <a:r>
              <a:rPr lang="en-US" altLang="es-CO" b="1" dirty="0" err="1" smtClean="0">
                <a:latin typeface="Courier New" panose="02070309020205020404" pitchFamily="49" charset="0"/>
              </a:rPr>
              <a:t>int</a:t>
            </a:r>
            <a:r>
              <a:rPr lang="en-US" altLang="es-CO" b="1" dirty="0" smtClean="0">
                <a:latin typeface="Courier New" panose="02070309020205020404" pitchFamily="49" charset="0"/>
              </a:rPr>
              <a:t> </a:t>
            </a:r>
            <a:r>
              <a:rPr lang="en-US" altLang="es-CO" b="1" dirty="0" err="1">
                <a:latin typeface="Courier New" panose="02070309020205020404" pitchFamily="49" charset="0"/>
              </a:rPr>
              <a:t>i</a:t>
            </a:r>
            <a:r>
              <a:rPr lang="en-US" altLang="es-CO" b="1" dirty="0">
                <a:latin typeface="Courier New" panose="02070309020205020404" pitchFamily="49" charset="0"/>
              </a:rPr>
              <a:t> = 1</a:t>
            </a:r>
            <a:r>
              <a:rPr lang="en-US" altLang="es-CO" dirty="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&lt;= 6; </a:t>
            </a:r>
            <a:r>
              <a:rPr lang="en-US" altLang="es-CO" dirty="0" err="1">
                <a:latin typeface="Courier New" panose="02070309020205020404" pitchFamily="49" charset="0"/>
              </a:rPr>
              <a:t>i</a:t>
            </a:r>
            <a:r>
              <a:rPr lang="en-US" altLang="es-CO" dirty="0">
                <a:latin typeface="Courier New" panose="02070309020205020404" pitchFamily="49" charset="0"/>
              </a:rPr>
              <a:t> ++) {</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System.out.println</a:t>
            </a:r>
            <a:r>
              <a:rPr lang="en-US" altLang="es-CO" dirty="0" smtClean="0">
                <a:latin typeface="Courier New" panose="02070309020205020404" pitchFamily="49" charset="0"/>
              </a:rPr>
              <a:t>("</a:t>
            </a:r>
            <a:r>
              <a:rPr lang="en-US" altLang="es-CO" dirty="0">
                <a:latin typeface="Courier New" panose="02070309020205020404" pitchFamily="49" charset="0"/>
              </a:rPr>
              <a:t>Soy tan </a:t>
            </a:r>
            <a:r>
              <a:rPr lang="en-US" altLang="es-CO" dirty="0" err="1">
                <a:latin typeface="Courier New" panose="02070309020205020404" pitchFamily="49" charset="0"/>
              </a:rPr>
              <a:t>inteligente</a:t>
            </a:r>
            <a:r>
              <a:rPr lang="en-US" altLang="es-CO" dirty="0">
                <a:latin typeface="Courier New" panose="02070309020205020404" pitchFamily="49" charset="0"/>
              </a:rPr>
              <a:t>");</a:t>
            </a:r>
          </a:p>
          <a:p>
            <a:pPr marL="639763" lvl="1" indent="-246063">
              <a:lnSpc>
                <a:spcPct val="80000"/>
              </a:lnSpc>
              <a:buFont typeface="Wingdings" panose="05000000000000000000" pitchFamily="2" charset="2"/>
              <a:buNone/>
            </a:pP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pPr>
            <a:endParaRPr lang="en-US" altLang="es-CO" dirty="0">
              <a:solidFill>
                <a:srgbClr val="800000"/>
              </a:solidFill>
              <a:latin typeface="Courier New" panose="02070309020205020404" pitchFamily="49" charset="0"/>
            </a:endParaRPr>
          </a:p>
          <a:p>
            <a:pPr marL="639763" lvl="1" indent="-246063">
              <a:lnSpc>
                <a:spcPct val="80000"/>
              </a:lnSpc>
              <a:buFont typeface="Wingdings" panose="05000000000000000000" pitchFamily="2" charset="2"/>
              <a:buNone/>
            </a:pPr>
            <a:endParaRPr lang="en-US" altLang="es-CO" dirty="0">
              <a:solidFill>
                <a:srgbClr val="800000"/>
              </a:solidFill>
              <a:latin typeface="Courier New" panose="02070309020205020404" pitchFamily="49" charset="0"/>
            </a:endParaRPr>
          </a:p>
          <a:p>
            <a:pPr marL="639763" lvl="1" indent="-246063">
              <a:lnSpc>
                <a:spcPct val="80000"/>
              </a:lnSpc>
              <a:buFont typeface="Wingdings" panose="05000000000000000000" pitchFamily="2" charset="2"/>
              <a:buNone/>
            </a:pPr>
            <a:endParaRPr lang="en-US" altLang="es-CO" b="1" dirty="0">
              <a:solidFill>
                <a:srgbClr val="008080"/>
              </a:solidFill>
              <a:latin typeface="Courier New" panose="02070309020205020404" pitchFamily="49" charset="0"/>
            </a:endParaRPr>
          </a:p>
          <a:p>
            <a:pPr marL="273050" indent="-273050"/>
            <a:r>
              <a:rPr lang="en-US" altLang="es-CO" dirty="0" err="1"/>
              <a:t>Indica</a:t>
            </a:r>
            <a:r>
              <a:rPr lang="en-US" altLang="es-CO" dirty="0"/>
              <a:t> a Java </a:t>
            </a:r>
            <a:r>
              <a:rPr lang="en-US" altLang="es-CO" dirty="0" smtClean="0"/>
              <a:t>el valor </a:t>
            </a:r>
            <a:r>
              <a:rPr lang="en-US" altLang="es-CO" dirty="0" err="1" smtClean="0"/>
              <a:t>inicial</a:t>
            </a:r>
            <a:r>
              <a:rPr lang="en-US" altLang="es-CO" dirty="0" smtClean="0"/>
              <a:t> de la </a:t>
            </a:r>
            <a:r>
              <a:rPr lang="en-US" altLang="es-CO" dirty="0"/>
              <a:t>variable para </a:t>
            </a:r>
            <a:r>
              <a:rPr lang="en-US" altLang="es-CO" dirty="0" err="1"/>
              <a:t>su</a:t>
            </a:r>
            <a:r>
              <a:rPr lang="en-US" altLang="es-CO" dirty="0"/>
              <a:t> </a:t>
            </a:r>
            <a:r>
              <a:rPr lang="en-US" altLang="es-CO" dirty="0" err="1"/>
              <a:t>uso</a:t>
            </a:r>
            <a:r>
              <a:rPr lang="en-US" altLang="es-CO" dirty="0"/>
              <a:t> </a:t>
            </a:r>
            <a:r>
              <a:rPr lang="en-US" altLang="es-CO" dirty="0" err="1"/>
              <a:t>en</a:t>
            </a:r>
            <a:r>
              <a:rPr lang="en-US" altLang="es-CO" dirty="0"/>
              <a:t> el </a:t>
            </a:r>
            <a:r>
              <a:rPr lang="en-US" altLang="es-CO" dirty="0" err="1" smtClean="0"/>
              <a:t>ciclo</a:t>
            </a:r>
            <a:endParaRPr lang="en-US" altLang="es-CO" dirty="0"/>
          </a:p>
          <a:p>
            <a:pPr marL="639763" lvl="1" indent="-246063"/>
            <a:endParaRPr lang="en-US" altLang="es-CO" sz="900" dirty="0"/>
          </a:p>
          <a:p>
            <a:pPr marL="639763" lvl="1" indent="-246063"/>
            <a:r>
              <a:rPr lang="en-US" altLang="es-CO" dirty="0"/>
              <a:t>Se </a:t>
            </a:r>
            <a:r>
              <a:rPr lang="en-US" altLang="es-CO" dirty="0" err="1"/>
              <a:t>realiza</a:t>
            </a:r>
            <a:r>
              <a:rPr lang="en-US" altLang="es-CO" dirty="0"/>
              <a:t> </a:t>
            </a:r>
            <a:r>
              <a:rPr lang="en-US" altLang="es-CO" dirty="0" err="1"/>
              <a:t>una</a:t>
            </a:r>
            <a:r>
              <a:rPr lang="en-US" altLang="es-CO" dirty="0"/>
              <a:t> </a:t>
            </a:r>
            <a:r>
              <a:rPr lang="en-US" altLang="es-CO" dirty="0" err="1"/>
              <a:t>vez</a:t>
            </a:r>
            <a:r>
              <a:rPr lang="en-US" altLang="es-CO" dirty="0"/>
              <a:t> </a:t>
            </a:r>
            <a:r>
              <a:rPr lang="en-US" altLang="es-CO" dirty="0" smtClean="0"/>
              <a:t>antes de </a:t>
            </a:r>
            <a:r>
              <a:rPr lang="en-US" altLang="es-CO" dirty="0" err="1" smtClean="0"/>
              <a:t>que</a:t>
            </a:r>
            <a:r>
              <a:rPr lang="en-US" altLang="es-CO" dirty="0" smtClean="0"/>
              <a:t> </a:t>
            </a:r>
            <a:r>
              <a:rPr lang="en-US" altLang="es-CO" dirty="0"/>
              <a:t>se </a:t>
            </a:r>
            <a:r>
              <a:rPr lang="en-US" altLang="es-CO" dirty="0" err="1"/>
              <a:t>inicie</a:t>
            </a:r>
            <a:r>
              <a:rPr lang="en-US" altLang="es-CO" dirty="0"/>
              <a:t> el </a:t>
            </a:r>
            <a:r>
              <a:rPr lang="en-US" altLang="es-CO" dirty="0" err="1" smtClean="0"/>
              <a:t>ciclo</a:t>
            </a:r>
            <a:endParaRPr lang="en-US" altLang="es-CO" dirty="0"/>
          </a:p>
          <a:p>
            <a:pPr marL="639763" lvl="1" indent="-246063"/>
            <a:endParaRPr lang="en-US" altLang="es-CO" dirty="0"/>
          </a:p>
          <a:p>
            <a:pPr marL="639763" lvl="1" indent="-246063"/>
            <a:r>
              <a:rPr lang="en-US" altLang="es-CO" dirty="0"/>
              <a:t>La variable se </a:t>
            </a:r>
            <a:r>
              <a:rPr lang="en-US" altLang="es-CO" dirty="0" err="1"/>
              <a:t>denomina</a:t>
            </a:r>
            <a:r>
              <a:rPr lang="en-US" altLang="es-CO" dirty="0"/>
              <a:t> </a:t>
            </a:r>
            <a:r>
              <a:rPr lang="en-US" altLang="es-CO" i="1" dirty="0" err="1"/>
              <a:t>contador</a:t>
            </a:r>
            <a:r>
              <a:rPr lang="en-US" altLang="es-CO" i="1" dirty="0"/>
              <a:t> de </a:t>
            </a:r>
            <a:r>
              <a:rPr lang="en-US" altLang="es-CO" i="1" dirty="0" err="1" smtClean="0"/>
              <a:t>ciclo</a:t>
            </a:r>
            <a:endParaRPr lang="en-US" altLang="es-CO" dirty="0"/>
          </a:p>
          <a:p>
            <a:pPr marL="1143000" lvl="2" indent="-228600"/>
            <a:endParaRPr lang="en-US" altLang="es-CO" sz="900" dirty="0"/>
          </a:p>
          <a:p>
            <a:pPr marL="1143000" lvl="2" indent="-228600"/>
            <a:r>
              <a:rPr lang="en-US" altLang="es-CO" dirty="0" err="1"/>
              <a:t>puede</a:t>
            </a:r>
            <a:r>
              <a:rPr lang="en-US" altLang="es-CO" dirty="0"/>
              <a:t> </a:t>
            </a:r>
            <a:r>
              <a:rPr lang="en-US" altLang="es-CO" dirty="0" err="1"/>
              <a:t>utilizar</a:t>
            </a:r>
            <a:r>
              <a:rPr lang="en-US" altLang="es-CO" dirty="0"/>
              <a:t> </a:t>
            </a:r>
            <a:r>
              <a:rPr lang="en-US" altLang="es-CO" dirty="0" err="1"/>
              <a:t>cualquier</a:t>
            </a:r>
            <a:r>
              <a:rPr lang="en-US" altLang="es-CO" dirty="0"/>
              <a:t> </a:t>
            </a:r>
            <a:r>
              <a:rPr lang="en-US" altLang="es-CO" dirty="0" err="1" smtClean="0"/>
              <a:t>nombre</a:t>
            </a:r>
            <a:endParaRPr lang="en-US" altLang="es-CO" dirty="0">
              <a:latin typeface="Courier New" panose="02070309020205020404" pitchFamily="49" charset="0"/>
            </a:endParaRPr>
          </a:p>
          <a:p>
            <a:pPr marL="1143000" lvl="2" indent="-228600"/>
            <a:r>
              <a:rPr lang="en-US" altLang="es-CO" dirty="0" err="1"/>
              <a:t>puede</a:t>
            </a:r>
            <a:r>
              <a:rPr lang="en-US" altLang="es-CO" dirty="0"/>
              <a:t> </a:t>
            </a:r>
            <a:r>
              <a:rPr lang="en-US" altLang="es-CO" dirty="0" err="1"/>
              <a:t>comenzar</a:t>
            </a:r>
            <a:r>
              <a:rPr lang="en-US" altLang="es-CO" dirty="0"/>
              <a:t> a </a:t>
            </a:r>
            <a:r>
              <a:rPr lang="en-US" altLang="es-CO" dirty="0" err="1"/>
              <a:t>cualquier</a:t>
            </a:r>
            <a:r>
              <a:rPr lang="en-US" altLang="es-CO" dirty="0"/>
              <a:t> valor, no </a:t>
            </a:r>
            <a:r>
              <a:rPr lang="en-US" altLang="es-CO" dirty="0" err="1"/>
              <a:t>sólo</a:t>
            </a:r>
            <a:r>
              <a:rPr lang="en-US" altLang="es-CO" dirty="0"/>
              <a:t> </a:t>
            </a:r>
            <a:r>
              <a:rPr lang="en-US" altLang="es-CO" dirty="0">
                <a:latin typeface="Courier New" panose="02070309020205020404" pitchFamily="49" charset="0"/>
              </a:rPr>
              <a:t>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idx="4294967295"/>
          </p:nvPr>
        </p:nvSpPr>
        <p:spPr/>
        <p:txBody>
          <a:bodyPr lIns="0" rIns="0" bIns="0" anchor="b"/>
          <a:lstStyle/>
          <a:p>
            <a:r>
              <a:rPr lang="en-US" altLang="es-CO" sz="3200" dirty="0" err="1"/>
              <a:t>Observaciones</a:t>
            </a:r>
            <a:r>
              <a:rPr lang="en-US" altLang="es-CO" sz="3200" dirty="0"/>
              <a:t> </a:t>
            </a:r>
            <a:r>
              <a:rPr lang="en-US" altLang="es-CO" sz="3200" dirty="0" err="1" smtClean="0"/>
              <a:t>acerca</a:t>
            </a:r>
            <a:r>
              <a:rPr lang="en-US" altLang="es-CO" sz="3200" dirty="0" smtClean="0"/>
              <a:t> de </a:t>
            </a:r>
            <a:r>
              <a:rPr lang="en-US" altLang="es-CO" sz="3200" dirty="0" err="1" smtClean="0"/>
              <a:t>constantes</a:t>
            </a:r>
            <a:endParaRPr lang="en-US" altLang="es-CO" sz="3200" dirty="0"/>
          </a:p>
        </p:txBody>
      </p:sp>
      <p:sp>
        <p:nvSpPr>
          <p:cNvPr id="472067" name="Rectangle 3"/>
          <p:cNvSpPr>
            <a:spLocks noGrp="1" noChangeArrowheads="1"/>
          </p:cNvSpPr>
          <p:nvPr>
            <p:ph idx="4294967295"/>
          </p:nvPr>
        </p:nvSpPr>
        <p:spPr/>
        <p:txBody>
          <a:bodyPr/>
          <a:lstStyle/>
          <a:p>
            <a:pPr marL="273050" indent="-273050"/>
            <a:r>
              <a:rPr lang="en-US" altLang="es-CO" dirty="0"/>
              <a:t>La </a:t>
            </a:r>
            <a:r>
              <a:rPr lang="en-US" altLang="es-CO" dirty="0" err="1"/>
              <a:t>constante</a:t>
            </a:r>
            <a:r>
              <a:rPr lang="en-US" altLang="es-CO" dirty="0"/>
              <a:t> </a:t>
            </a:r>
            <a:r>
              <a:rPr lang="en-US" altLang="es-CO" dirty="0" err="1"/>
              <a:t>puede</a:t>
            </a:r>
            <a:r>
              <a:rPr lang="en-US" altLang="es-CO" dirty="0"/>
              <a:t> </a:t>
            </a:r>
            <a:r>
              <a:rPr lang="en-US" altLang="es-CO" dirty="0" err="1"/>
              <a:t>cambiar</a:t>
            </a:r>
            <a:r>
              <a:rPr lang="en-US" altLang="es-CO" dirty="0"/>
              <a:t> el </a:t>
            </a:r>
            <a:r>
              <a:rPr lang="en-US" altLang="es-CO" dirty="0" smtClean="0"/>
              <a:t>“</a:t>
            </a:r>
            <a:r>
              <a:rPr lang="en-US" altLang="es-CO" dirty="0" err="1" smtClean="0"/>
              <a:t>alcance</a:t>
            </a:r>
            <a:r>
              <a:rPr lang="en-US" altLang="es-CO" dirty="0" smtClean="0"/>
              <a:t>" </a:t>
            </a:r>
            <a:r>
              <a:rPr lang="en-US" altLang="es-CO" dirty="0" err="1"/>
              <a:t>en</a:t>
            </a:r>
            <a:r>
              <a:rPr lang="en-US" altLang="es-CO" dirty="0"/>
              <a:t> </a:t>
            </a:r>
            <a:r>
              <a:rPr lang="en-US" altLang="es-CO" dirty="0" err="1"/>
              <a:t>una</a:t>
            </a:r>
            <a:r>
              <a:rPr lang="en-US" altLang="es-CO" dirty="0"/>
              <a:t> </a:t>
            </a:r>
            <a:r>
              <a:rPr lang="en-US" altLang="es-CO" dirty="0" err="1" smtClean="0"/>
              <a:t>condición</a:t>
            </a:r>
            <a:r>
              <a:rPr lang="en-US" altLang="es-CO" dirty="0" smtClean="0"/>
              <a:t>.</a:t>
            </a:r>
            <a:endParaRPr lang="en-US" altLang="es-CO" dirty="0"/>
          </a:p>
          <a:p>
            <a:pPr marL="639763" lvl="1" indent="-246063"/>
            <a:r>
              <a:rPr lang="en-US" altLang="es-CO" dirty="0" err="1"/>
              <a:t>Por</a:t>
            </a:r>
            <a:r>
              <a:rPr lang="en-US" altLang="es-CO" dirty="0"/>
              <a:t> lo general, la "</a:t>
            </a:r>
            <a:r>
              <a:rPr lang="en-US" altLang="es-CO" dirty="0" err="1"/>
              <a:t>pendiente</a:t>
            </a:r>
            <a:r>
              <a:rPr lang="en-US" altLang="es-CO" dirty="0"/>
              <a:t>" </a:t>
            </a:r>
            <a:r>
              <a:rPr lang="en-US" altLang="es-CO" dirty="0" err="1" smtClean="0"/>
              <a:t>está</a:t>
            </a:r>
            <a:r>
              <a:rPr lang="en-US" altLang="es-CO" dirty="0" smtClean="0"/>
              <a:t> </a:t>
            </a:r>
            <a:r>
              <a:rPr lang="en-US" altLang="es-CO" dirty="0"/>
              <a:t>sin </a:t>
            </a:r>
            <a:r>
              <a:rPr lang="en-US" altLang="es-CO" dirty="0" err="1"/>
              <a:t>cambios</a:t>
            </a:r>
            <a:r>
              <a:rPr lang="en-US" altLang="es-CO" dirty="0"/>
              <a:t>.</a:t>
            </a:r>
          </a:p>
          <a:p>
            <a:pPr marL="639763" lvl="1" indent="-246063">
              <a:buFont typeface="Wingdings" panose="05000000000000000000" pitchFamily="2" charset="2"/>
              <a:buNone/>
            </a:pPr>
            <a:endParaRPr lang="en-US" altLang="es-CO" sz="900" dirty="0">
              <a:latin typeface="Courier New" panose="02070309020205020404" pitchFamily="49" charset="0"/>
            </a:endParaRPr>
          </a:p>
          <a:p>
            <a:pPr marL="639763" lvl="1" indent="-246063">
              <a:buFont typeface="Wingdings" panose="05000000000000000000" pitchFamily="2" charset="2"/>
              <a:buNone/>
            </a:pPr>
            <a:r>
              <a:rPr lang="en-US" altLang="es-CO" sz="1800" dirty="0">
                <a:latin typeface="Courier New" panose="02070309020205020404" pitchFamily="49" charset="0"/>
              </a:rPr>
              <a:t>public static final </a:t>
            </a:r>
            <a:r>
              <a:rPr lang="en-US" altLang="es-CO" sz="1800" dirty="0" err="1">
                <a:latin typeface="Courier New" panose="02070309020205020404" pitchFamily="49" charset="0"/>
              </a:rPr>
              <a:t>int</a:t>
            </a:r>
            <a:r>
              <a:rPr lang="en-US" altLang="es-CO" sz="1800" dirty="0">
                <a:latin typeface="Courier New" panose="02070309020205020404" pitchFamily="49" charset="0"/>
              </a:rPr>
              <a:t> SIZE = 4;</a:t>
            </a:r>
          </a:p>
          <a:p>
            <a:pPr marL="639763" lvl="1" indent="-246063">
              <a:buFont typeface="Wingdings" panose="05000000000000000000" pitchFamily="2" charset="2"/>
              <a:buNone/>
            </a:pPr>
            <a:endParaRPr lang="en-US" altLang="es-CO" sz="800" dirty="0">
              <a:latin typeface="Courier New" panose="02070309020205020404" pitchFamily="49" charset="0"/>
            </a:endParaRPr>
          </a:p>
          <a:p>
            <a:pPr marL="639763" lvl="1" indent="-246063">
              <a:buFont typeface="Wingdings" panose="05000000000000000000" pitchFamily="2" charset="2"/>
              <a:buNone/>
            </a:pPr>
            <a:r>
              <a:rPr lang="en-US" altLang="es-CO" sz="1800" dirty="0">
                <a:latin typeface="Courier New" panose="02070309020205020404" pitchFamily="49" charset="0"/>
              </a:rPr>
              <a:t>for (</a:t>
            </a:r>
            <a:r>
              <a:rPr lang="en-US" altLang="es-CO" sz="1800" dirty="0" err="1">
                <a:latin typeface="Courier New" panose="02070309020205020404" pitchFamily="49" charset="0"/>
              </a:rPr>
              <a:t>int</a:t>
            </a:r>
            <a:r>
              <a:rPr lang="en-US" altLang="es-CO" sz="1800" dirty="0">
                <a:latin typeface="Courier New" panose="02070309020205020404" pitchFamily="49" charset="0"/>
              </a:rPr>
              <a:t> space = 1; space &lt;= (line * </a:t>
            </a:r>
            <a:r>
              <a:rPr lang="en-US" altLang="es-CO" sz="1800" dirty="0">
                <a:solidFill>
                  <a:srgbClr val="808080"/>
                </a:solidFill>
                <a:latin typeface="Courier New" panose="02070309020205020404" pitchFamily="49" charset="0"/>
              </a:rPr>
              <a:t>-2</a:t>
            </a:r>
            <a:r>
              <a:rPr lang="en-US" altLang="es-CO" sz="1800" dirty="0">
                <a:latin typeface="Courier New" panose="02070309020205020404" pitchFamily="49" charset="0"/>
              </a:rPr>
              <a:t> + </a:t>
            </a:r>
            <a:r>
              <a:rPr lang="en-US" altLang="es-CO" sz="1800" b="1" dirty="0">
                <a:solidFill>
                  <a:srgbClr val="003399"/>
                </a:solidFill>
                <a:latin typeface="Courier New" panose="02070309020205020404" pitchFamily="49" charset="0"/>
              </a:rPr>
              <a:t>(2 * SIZE)</a:t>
            </a:r>
            <a:r>
              <a:rPr lang="en-US" altLang="es-CO" sz="1800" dirty="0">
                <a:latin typeface="Courier New" panose="02070309020205020404" pitchFamily="49" charset="0"/>
              </a:rPr>
              <a:t>); space++) {</a:t>
            </a:r>
          </a:p>
          <a:p>
            <a:pPr marL="639763" lvl="1" indent="-246063">
              <a:buFont typeface="Wingdings" panose="05000000000000000000" pitchFamily="2" charset="2"/>
              <a:buNone/>
            </a:pPr>
            <a:r>
              <a:rPr lang="en-US" altLang="es-CO" sz="1800" dirty="0">
                <a:latin typeface="Courier New" panose="02070309020205020404" pitchFamily="49" charset="0"/>
              </a:rPr>
              <a:t>    </a:t>
            </a:r>
            <a:r>
              <a:rPr lang="en-US" altLang="es-CO" sz="1800" dirty="0" err="1">
                <a:latin typeface="Courier New" panose="02070309020205020404" pitchFamily="49" charset="0"/>
              </a:rPr>
              <a:t>System.out.print</a:t>
            </a:r>
            <a:r>
              <a:rPr lang="en-US" altLang="es-CO" sz="1800" dirty="0">
                <a:latin typeface="Courier New" panose="02070309020205020404" pitchFamily="49" charset="0"/>
              </a:rPr>
              <a:t>(" ");</a:t>
            </a:r>
          </a:p>
          <a:p>
            <a:pPr marL="639763" lvl="1" indent="-246063">
              <a:buFont typeface="Wingdings" panose="05000000000000000000" pitchFamily="2" charset="2"/>
              <a:buNone/>
            </a:pPr>
            <a:r>
              <a:rPr lang="en-US" altLang="es-CO" sz="1800" dirty="0">
                <a:latin typeface="Courier New" panose="02070309020205020404" pitchFamily="49" charset="0"/>
              </a:rPr>
              <a:t>}</a:t>
            </a:r>
          </a:p>
          <a:p>
            <a:pPr marL="639763" lvl="1" indent="-246063"/>
            <a:endParaRPr lang="en-US" altLang="es-CO" sz="1900" dirty="0">
              <a:latin typeface="Courier New" panose="02070309020205020404" pitchFamily="49" charset="0"/>
            </a:endParaRPr>
          </a:p>
          <a:p>
            <a:pPr marL="273050" indent="-273050"/>
            <a:r>
              <a:rPr lang="en-US" altLang="es-CO" dirty="0"/>
              <a:t>No </a:t>
            </a:r>
            <a:r>
              <a:rPr lang="en-US" altLang="es-CO" dirty="0" err="1"/>
              <a:t>sustituye</a:t>
            </a:r>
            <a:r>
              <a:rPr lang="en-US" altLang="es-CO" dirty="0"/>
              <a:t> </a:t>
            </a:r>
            <a:r>
              <a:rPr lang="en-US" altLang="es-CO" i="1" dirty="0" err="1"/>
              <a:t>cada</a:t>
            </a:r>
            <a:r>
              <a:rPr lang="en-US" altLang="es-CO" i="1" dirty="0"/>
              <a:t> </a:t>
            </a:r>
            <a:r>
              <a:rPr lang="en-US" altLang="es-CO" dirty="0" err="1"/>
              <a:t>ocurrencia</a:t>
            </a:r>
            <a:r>
              <a:rPr lang="en-US" altLang="es-CO" dirty="0"/>
              <a:t> del valor original.</a:t>
            </a:r>
          </a:p>
          <a:p>
            <a:pPr marL="639763" lvl="1" indent="-246063">
              <a:buFont typeface="Wingdings" panose="05000000000000000000" pitchFamily="2" charset="2"/>
              <a:buNone/>
            </a:pPr>
            <a:endParaRPr lang="en-US" altLang="es-CO" sz="900" dirty="0">
              <a:latin typeface="Courier New" panose="02070309020205020404" pitchFamily="49" charset="0"/>
            </a:endParaRPr>
          </a:p>
          <a:p>
            <a:pPr marL="639763" lvl="1" indent="-246063">
              <a:buFont typeface="Wingdings" panose="05000000000000000000" pitchFamily="2" charset="2"/>
              <a:buNone/>
            </a:pPr>
            <a:r>
              <a:rPr lang="en-US" altLang="es-CO" sz="2000" dirty="0">
                <a:latin typeface="Courier New" panose="02070309020205020404" pitchFamily="49" charset="0"/>
              </a:rPr>
              <a:t>for (</a:t>
            </a:r>
            <a:r>
              <a:rPr lang="en-US" altLang="es-CO" sz="2000" dirty="0" err="1">
                <a:latin typeface="Courier New" panose="02070309020205020404" pitchFamily="49" charset="0"/>
              </a:rPr>
              <a:t>int</a:t>
            </a:r>
            <a:r>
              <a:rPr lang="en-US" altLang="es-CO" sz="2000" dirty="0">
                <a:latin typeface="Courier New" panose="02070309020205020404" pitchFamily="49" charset="0"/>
              </a:rPr>
              <a:t> dot = 1; dot &lt;= (line * </a:t>
            </a:r>
            <a:r>
              <a:rPr lang="en-US" altLang="es-CO" sz="2000" b="1" dirty="0">
                <a:solidFill>
                  <a:srgbClr val="808080"/>
                </a:solidFill>
                <a:latin typeface="Courier New" panose="02070309020205020404" pitchFamily="49" charset="0"/>
              </a:rPr>
              <a:t>4</a:t>
            </a:r>
            <a:r>
              <a:rPr lang="en-US" altLang="es-CO" sz="2000" dirty="0">
                <a:latin typeface="Courier New" panose="02070309020205020404" pitchFamily="49" charset="0"/>
              </a:rPr>
              <a:t> - </a:t>
            </a:r>
            <a:r>
              <a:rPr lang="en-US" altLang="es-CO" sz="2000" b="1" dirty="0">
                <a:solidFill>
                  <a:srgbClr val="808080"/>
                </a:solidFill>
                <a:latin typeface="Courier New" panose="02070309020205020404" pitchFamily="49" charset="0"/>
              </a:rPr>
              <a:t>4</a:t>
            </a:r>
            <a:r>
              <a:rPr lang="en-US" altLang="es-CO" sz="2000" dirty="0">
                <a:latin typeface="Courier New" panose="02070309020205020404" pitchFamily="49" charset="0"/>
              </a:rPr>
              <a:t>); dot++) {</a:t>
            </a:r>
          </a:p>
          <a:p>
            <a:pPr marL="639763" lvl="1" indent="-246063">
              <a:buFont typeface="Wingdings" panose="05000000000000000000" pitchFamily="2" charset="2"/>
              <a:buNone/>
            </a:pPr>
            <a:r>
              <a:rPr lang="en-US" altLang="es-CO" sz="2000" dirty="0">
                <a:latin typeface="Courier New" panose="02070309020205020404" pitchFamily="49" charset="0"/>
              </a:rPr>
              <a:t>    </a:t>
            </a:r>
            <a:r>
              <a:rPr lang="en-US" altLang="es-CO" sz="2000" dirty="0" err="1">
                <a:latin typeface="Courier New" panose="02070309020205020404" pitchFamily="49" charset="0"/>
              </a:rPr>
              <a:t>System.out.print</a:t>
            </a:r>
            <a:r>
              <a:rPr lang="en-US" altLang="es-CO" sz="2000" dirty="0">
                <a:latin typeface="Courier New" panose="02070309020205020404" pitchFamily="49" charset="0"/>
              </a:rPr>
              <a:t>(".");</a:t>
            </a:r>
          </a:p>
          <a:p>
            <a:pPr marL="639763" lvl="1" indent="-246063">
              <a:buFont typeface="Wingdings" panose="05000000000000000000" pitchFamily="2" charset="2"/>
              <a:buNone/>
            </a:pPr>
            <a:r>
              <a:rPr lang="en-US" altLang="es-CO" sz="2000" dirty="0">
                <a:latin typeface="Courier New" panose="02070309020205020404" pitchFamily="49" charset="0"/>
              </a:rPr>
              <a:t>}</a:t>
            </a:r>
            <a:endParaRPr lang="en-US" altLang="es-CO" sz="2000" dirty="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Title 1"/>
          <p:cNvSpPr>
            <a:spLocks noGrp="1"/>
          </p:cNvSpPr>
          <p:nvPr>
            <p:ph type="title" idx="4294967295"/>
          </p:nvPr>
        </p:nvSpPr>
        <p:spPr/>
        <p:txBody>
          <a:bodyPr lIns="0" rIns="0" bIns="0" anchor="b"/>
          <a:lstStyle/>
          <a:p>
            <a:r>
              <a:rPr lang="en-US" altLang="es-CO" dirty="0" err="1" smtClean="0"/>
              <a:t>Condición</a:t>
            </a:r>
            <a:endParaRPr lang="en-US" altLang="es-CO" dirty="0"/>
          </a:p>
        </p:txBody>
      </p:sp>
      <p:sp>
        <p:nvSpPr>
          <p:cNvPr id="3" name="Content Placeholder 2"/>
          <p:cNvSpPr>
            <a:spLocks noGrp="1"/>
          </p:cNvSpPr>
          <p:nvPr>
            <p:ph idx="4294967295"/>
          </p:nvPr>
        </p:nvSpPr>
        <p:spPr/>
        <p:txBody>
          <a:bodyPr/>
          <a:lstStyle/>
          <a:p>
            <a:pPr marL="639763" lvl="1" indent="-246063">
              <a:lnSpc>
                <a:spcPct val="80000"/>
              </a:lnSpc>
              <a:buFont typeface="Wingdings" panose="05000000000000000000" pitchFamily="2" charset="2"/>
              <a:buNone/>
              <a:tabLst>
                <a:tab pos="1371600" algn="l"/>
              </a:tabLst>
            </a:pPr>
            <a:r>
              <a:rPr lang="en-US" altLang="es-CO" dirty="0">
                <a:latin typeface="Courier New" panose="02070309020205020404" pitchFamily="49" charset="0"/>
              </a:rPr>
              <a:t>	for (</a:t>
            </a:r>
            <a:r>
              <a:rPr lang="en-US" altLang="es-CO" dirty="0" err="1">
                <a:latin typeface="Courier New" panose="02070309020205020404" pitchFamily="49" charset="0"/>
              </a:rPr>
              <a:t>int</a:t>
            </a:r>
            <a:r>
              <a:rPr lang="en-US" altLang="es-CO" dirty="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 1; </a:t>
            </a:r>
            <a:r>
              <a:rPr lang="en-US" altLang="es-CO" b="1" dirty="0" err="1">
                <a:latin typeface="Courier New" panose="02070309020205020404" pitchFamily="49" charset="0"/>
              </a:rPr>
              <a:t>i</a:t>
            </a:r>
            <a:r>
              <a:rPr lang="en-US" altLang="es-CO" b="1" dirty="0">
                <a:latin typeface="Courier New" panose="02070309020205020404" pitchFamily="49" charset="0"/>
              </a:rPr>
              <a:t> &lt;= 6</a:t>
            </a:r>
            <a:r>
              <a:rPr lang="en-US" altLang="es-CO" dirty="0">
                <a:latin typeface="Courier New" panose="02070309020205020404" pitchFamily="49" charset="0"/>
              </a:rPr>
              <a:t>; </a:t>
            </a:r>
            <a:r>
              <a:rPr lang="en-US" altLang="es-CO" dirty="0" err="1">
                <a:latin typeface="Courier New" panose="02070309020205020404" pitchFamily="49" charset="0"/>
              </a:rPr>
              <a:t>i</a:t>
            </a:r>
            <a:r>
              <a:rPr lang="en-US" altLang="es-CO" dirty="0">
                <a:latin typeface="Courier New" panose="02070309020205020404" pitchFamily="49" charset="0"/>
              </a:rPr>
              <a:t> ++) {</a:t>
            </a:r>
          </a:p>
          <a:p>
            <a:pPr marL="639763" lvl="1" indent="-246063">
              <a:lnSpc>
                <a:spcPct val="80000"/>
              </a:lnSpc>
              <a:buFont typeface="Wingdings" panose="05000000000000000000" pitchFamily="2" charset="2"/>
              <a:buNone/>
              <a:tabLst>
                <a:tab pos="1371600" algn="l"/>
              </a:tabLst>
            </a:pPr>
            <a:r>
              <a:rPr lang="en-US" altLang="es-CO" dirty="0">
                <a:latin typeface="Courier New" panose="02070309020205020404" pitchFamily="49" charset="0"/>
              </a:rPr>
              <a:t>	    </a:t>
            </a:r>
            <a:r>
              <a:rPr lang="en-US" altLang="es-CO" dirty="0" err="1" smtClean="0">
                <a:latin typeface="Courier New" panose="02070309020205020404" pitchFamily="49" charset="0"/>
              </a:rPr>
              <a:t>System.out.println</a:t>
            </a:r>
            <a:r>
              <a:rPr lang="en-US" altLang="es-CO" dirty="0" smtClean="0">
                <a:latin typeface="Courier New" panose="02070309020205020404" pitchFamily="49" charset="0"/>
              </a:rPr>
              <a:t>("</a:t>
            </a:r>
            <a:r>
              <a:rPr lang="en-US" altLang="es-CO" dirty="0">
                <a:latin typeface="Courier New" panose="02070309020205020404" pitchFamily="49" charset="0"/>
              </a:rPr>
              <a:t>Soy tan </a:t>
            </a:r>
            <a:r>
              <a:rPr lang="en-US" altLang="es-CO" dirty="0" err="1">
                <a:latin typeface="Courier New" panose="02070309020205020404" pitchFamily="49" charset="0"/>
              </a:rPr>
              <a:t>inteligente</a:t>
            </a:r>
            <a:r>
              <a:rPr lang="en-US" altLang="es-CO" dirty="0">
                <a:latin typeface="Courier New" panose="02070309020205020404" pitchFamily="49" charset="0"/>
              </a:rPr>
              <a:t>");</a:t>
            </a:r>
          </a:p>
          <a:p>
            <a:pPr marL="639763" lvl="1" indent="-246063">
              <a:lnSpc>
                <a:spcPct val="80000"/>
              </a:lnSpc>
              <a:buFont typeface="Wingdings" panose="05000000000000000000" pitchFamily="2" charset="2"/>
              <a:buNone/>
              <a:tabLst>
                <a:tab pos="1371600" algn="l"/>
              </a:tabLst>
            </a:pPr>
            <a:r>
              <a:rPr lang="en-US" altLang="es-CO" dirty="0">
                <a:latin typeface="Courier New" panose="02070309020205020404" pitchFamily="49" charset="0"/>
              </a:rPr>
              <a:t>	}</a:t>
            </a:r>
          </a:p>
          <a:p>
            <a:pPr marL="639763" lvl="1" indent="-246063">
              <a:lnSpc>
                <a:spcPct val="80000"/>
              </a:lnSpc>
              <a:buFont typeface="Wingdings" panose="05000000000000000000" pitchFamily="2" charset="2"/>
              <a:buNone/>
              <a:tabLst>
                <a:tab pos="1371600" algn="l"/>
              </a:tabLst>
            </a:pPr>
            <a:endParaRPr lang="en-US" altLang="es-CO" dirty="0">
              <a:latin typeface="Courier New" panose="02070309020205020404" pitchFamily="49" charset="0"/>
            </a:endParaRPr>
          </a:p>
          <a:p>
            <a:pPr marL="639763" lvl="1" indent="-246063">
              <a:lnSpc>
                <a:spcPct val="80000"/>
              </a:lnSpc>
              <a:buFont typeface="Wingdings" panose="05000000000000000000" pitchFamily="2" charset="2"/>
              <a:buNone/>
              <a:tabLst>
                <a:tab pos="1371600" algn="l"/>
              </a:tabLst>
            </a:pPr>
            <a:endParaRPr lang="en-US" altLang="es-CO" dirty="0">
              <a:latin typeface="Courier New" panose="02070309020205020404" pitchFamily="49" charset="0"/>
            </a:endParaRPr>
          </a:p>
          <a:p>
            <a:pPr marL="639763" lvl="1" indent="-246063">
              <a:lnSpc>
                <a:spcPct val="80000"/>
              </a:lnSpc>
              <a:buFontTx/>
              <a:buNone/>
              <a:tabLst>
                <a:tab pos="1371600" algn="l"/>
              </a:tabLst>
            </a:pPr>
            <a:endParaRPr lang="en-US" altLang="es-CO" dirty="0">
              <a:latin typeface="Courier New" panose="02070309020205020404" pitchFamily="49" charset="0"/>
              <a:cs typeface="Courier New" panose="02070309020205020404" pitchFamily="49" charset="0"/>
            </a:endParaRPr>
          </a:p>
          <a:p>
            <a:pPr marL="273050" indent="-273050">
              <a:tabLst>
                <a:tab pos="1371600" algn="l"/>
              </a:tabLst>
            </a:pPr>
            <a:r>
              <a:rPr lang="en-US" altLang="es-CO" dirty="0" err="1"/>
              <a:t>Pruebas</a:t>
            </a:r>
            <a:r>
              <a:rPr lang="en-US" altLang="es-CO" dirty="0"/>
              <a:t> de la variable </a:t>
            </a:r>
            <a:r>
              <a:rPr lang="en-US" altLang="es-CO" dirty="0" err="1"/>
              <a:t>contador</a:t>
            </a:r>
            <a:r>
              <a:rPr lang="en-US" altLang="es-CO" dirty="0"/>
              <a:t> del </a:t>
            </a:r>
            <a:r>
              <a:rPr lang="en-US" altLang="es-CO" dirty="0" err="1" smtClean="0"/>
              <a:t>ciclo</a:t>
            </a:r>
            <a:r>
              <a:rPr lang="en-US" altLang="es-CO" dirty="0" smtClean="0"/>
              <a:t> </a:t>
            </a:r>
            <a:r>
              <a:rPr lang="en-US" altLang="es-CO" dirty="0" err="1" smtClean="0"/>
              <a:t>validando</a:t>
            </a:r>
            <a:r>
              <a:rPr lang="en-US" altLang="es-CO" dirty="0" smtClean="0"/>
              <a:t> un </a:t>
            </a:r>
            <a:r>
              <a:rPr lang="en-US" altLang="es-CO" dirty="0" err="1"/>
              <a:t>límite</a:t>
            </a:r>
            <a:endParaRPr lang="en-US" altLang="es-CO" dirty="0"/>
          </a:p>
          <a:p>
            <a:pPr marL="639763" lvl="1" indent="-246063">
              <a:tabLst>
                <a:tab pos="1371600" algn="l"/>
              </a:tabLst>
            </a:pPr>
            <a:endParaRPr lang="en-US" altLang="es-CO" sz="900" dirty="0"/>
          </a:p>
          <a:p>
            <a:pPr marL="639763" lvl="1" indent="-246063">
              <a:tabLst>
                <a:tab pos="1371600" algn="l"/>
              </a:tabLst>
            </a:pPr>
            <a:r>
              <a:rPr lang="en-US" altLang="es-CO" dirty="0" err="1"/>
              <a:t>Utiliza</a:t>
            </a:r>
            <a:r>
              <a:rPr lang="en-US" altLang="es-CO" dirty="0"/>
              <a:t> los </a:t>
            </a:r>
            <a:r>
              <a:rPr lang="en-US" altLang="es-CO" dirty="0" err="1"/>
              <a:t>operadores</a:t>
            </a:r>
            <a:r>
              <a:rPr lang="en-US" altLang="es-CO" dirty="0"/>
              <a:t> de </a:t>
            </a:r>
            <a:r>
              <a:rPr lang="en-US" altLang="es-CO" dirty="0" err="1"/>
              <a:t>comparación</a:t>
            </a:r>
            <a:r>
              <a:rPr lang="en-US" altLang="es-CO" dirty="0"/>
              <a:t>:</a:t>
            </a:r>
          </a:p>
          <a:p>
            <a:pPr marL="639763" lvl="1" indent="-246063">
              <a:buFontTx/>
              <a:buNone/>
              <a:tabLst>
                <a:tab pos="1371600" algn="l"/>
              </a:tabLst>
            </a:pPr>
            <a:r>
              <a:rPr lang="en-US" altLang="es-CO" dirty="0">
                <a:latin typeface="Courier New" panose="02070309020205020404" pitchFamily="49" charset="0"/>
                <a:cs typeface="Courier New" panose="02070309020205020404" pitchFamily="49" charset="0"/>
              </a:rPr>
              <a:t>	&lt;	</a:t>
            </a:r>
            <a:r>
              <a:rPr lang="en-US" altLang="es-CO" dirty="0" err="1" smtClean="0">
                <a:latin typeface="Courier New" panose="02070309020205020404" pitchFamily="49" charset="0"/>
                <a:cs typeface="Courier New" panose="02070309020205020404" pitchFamily="49" charset="0"/>
              </a:rPr>
              <a:t>M</a:t>
            </a:r>
            <a:r>
              <a:rPr lang="en-US" altLang="es-CO" dirty="0" err="1" smtClean="0">
                <a:cs typeface="Courier New" panose="02070309020205020404" pitchFamily="49" charset="0"/>
              </a:rPr>
              <a:t>enor</a:t>
            </a:r>
            <a:r>
              <a:rPr lang="en-US" altLang="es-CO" dirty="0" smtClean="0">
                <a:cs typeface="Courier New" panose="02070309020205020404" pitchFamily="49" charset="0"/>
              </a:rPr>
              <a:t> </a:t>
            </a:r>
            <a:r>
              <a:rPr lang="en-US" altLang="es-CO" dirty="0" err="1">
                <a:cs typeface="Courier New" panose="02070309020205020404" pitchFamily="49" charset="0"/>
              </a:rPr>
              <a:t>que</a:t>
            </a:r>
            <a:endParaRPr lang="en-US" altLang="es-CO" dirty="0">
              <a:cs typeface="Courier New" panose="02070309020205020404" pitchFamily="49" charset="0"/>
            </a:endParaRPr>
          </a:p>
          <a:p>
            <a:pPr marL="639763" lvl="1" indent="-246063">
              <a:buFontTx/>
              <a:buNone/>
              <a:tabLst>
                <a:tab pos="1371600" algn="l"/>
              </a:tabLst>
            </a:pPr>
            <a:r>
              <a:rPr lang="en-US" altLang="es-CO" dirty="0">
                <a:latin typeface="Courier New" panose="02070309020205020404" pitchFamily="49" charset="0"/>
                <a:cs typeface="Courier New" panose="02070309020205020404" pitchFamily="49" charset="0"/>
              </a:rPr>
              <a:t>	&lt;=	</a:t>
            </a:r>
            <a:r>
              <a:rPr lang="en-US" altLang="es-CO" dirty="0" err="1" smtClean="0">
                <a:cs typeface="Courier New" panose="02070309020205020404" pitchFamily="49" charset="0"/>
              </a:rPr>
              <a:t>Menor</a:t>
            </a:r>
            <a:r>
              <a:rPr lang="en-US" altLang="es-CO" dirty="0" smtClean="0">
                <a:cs typeface="Courier New" panose="02070309020205020404" pitchFamily="49" charset="0"/>
              </a:rPr>
              <a:t> </a:t>
            </a:r>
            <a:r>
              <a:rPr lang="en-US" altLang="es-CO" dirty="0" err="1">
                <a:cs typeface="Courier New" panose="02070309020205020404" pitchFamily="49" charset="0"/>
              </a:rPr>
              <a:t>que</a:t>
            </a:r>
            <a:r>
              <a:rPr lang="en-US" altLang="es-CO" dirty="0">
                <a:cs typeface="Courier New" panose="02070309020205020404" pitchFamily="49" charset="0"/>
              </a:rPr>
              <a:t> o </a:t>
            </a:r>
            <a:r>
              <a:rPr lang="en-US" altLang="es-CO" dirty="0" err="1">
                <a:cs typeface="Courier New" panose="02070309020205020404" pitchFamily="49" charset="0"/>
              </a:rPr>
              <a:t>igual</a:t>
            </a:r>
            <a:r>
              <a:rPr lang="en-US" altLang="es-CO" dirty="0">
                <a:cs typeface="Courier New" panose="02070309020205020404" pitchFamily="49" charset="0"/>
              </a:rPr>
              <a:t> a</a:t>
            </a:r>
          </a:p>
          <a:p>
            <a:pPr marL="639763" lvl="1" indent="-246063">
              <a:buFontTx/>
              <a:buNone/>
              <a:tabLst>
                <a:tab pos="1371600" algn="l"/>
              </a:tabLst>
            </a:pPr>
            <a:r>
              <a:rPr lang="en-US" altLang="es-CO" dirty="0">
                <a:latin typeface="Courier New" panose="02070309020205020404" pitchFamily="49" charset="0"/>
                <a:cs typeface="Courier New" panose="02070309020205020404" pitchFamily="49" charset="0"/>
              </a:rPr>
              <a:t>	&gt;	</a:t>
            </a:r>
            <a:r>
              <a:rPr lang="en-US" altLang="es-CO" dirty="0" smtClean="0">
                <a:cs typeface="Courier New" panose="02070309020205020404" pitchFamily="49" charset="0"/>
              </a:rPr>
              <a:t>Mayor </a:t>
            </a:r>
            <a:r>
              <a:rPr lang="en-US" altLang="es-CO" dirty="0" err="1">
                <a:cs typeface="Courier New" panose="02070309020205020404" pitchFamily="49" charset="0"/>
              </a:rPr>
              <a:t>que</a:t>
            </a:r>
            <a:endParaRPr lang="en-US" altLang="es-CO" dirty="0">
              <a:cs typeface="Courier New" panose="02070309020205020404" pitchFamily="49" charset="0"/>
            </a:endParaRPr>
          </a:p>
          <a:p>
            <a:pPr marL="639763" lvl="1" indent="-246063">
              <a:buFontTx/>
              <a:buNone/>
              <a:tabLst>
                <a:tab pos="1371600" algn="l"/>
              </a:tabLst>
            </a:pPr>
            <a:r>
              <a:rPr lang="en-US" altLang="es-CO" dirty="0">
                <a:latin typeface="Courier New" panose="02070309020205020404" pitchFamily="49" charset="0"/>
                <a:cs typeface="Courier New" panose="02070309020205020404" pitchFamily="49" charset="0"/>
              </a:rPr>
              <a:t>	&gt; =	</a:t>
            </a:r>
            <a:r>
              <a:rPr lang="en-US" altLang="es-CO" dirty="0">
                <a:cs typeface="Courier New" panose="02070309020205020404" pitchFamily="49" charset="0"/>
              </a:rPr>
              <a:t>Mayor </a:t>
            </a:r>
            <a:r>
              <a:rPr lang="en-US" altLang="es-CO" dirty="0" err="1">
                <a:cs typeface="Courier New" panose="02070309020205020404" pitchFamily="49" charset="0"/>
              </a:rPr>
              <a:t>qué</a:t>
            </a:r>
            <a:r>
              <a:rPr lang="en-US" altLang="es-CO" dirty="0">
                <a:cs typeface="Courier New" panose="02070309020205020404" pitchFamily="49" charset="0"/>
              </a:rPr>
              <a:t> o </a:t>
            </a:r>
            <a:r>
              <a:rPr lang="en-US" altLang="es-CO" dirty="0" err="1">
                <a:cs typeface="Courier New" panose="02070309020205020404" pitchFamily="49" charset="0"/>
              </a:rPr>
              <a:t>igual</a:t>
            </a:r>
            <a:r>
              <a:rPr lang="en-US" altLang="es-CO" dirty="0">
                <a:cs typeface="Courier New" panose="02070309020205020404" pitchFamily="49" charset="0"/>
              </a:rPr>
              <a:t> 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2" name="Rectangle 2"/>
          <p:cNvSpPr>
            <a:spLocks noGrp="1" noChangeArrowheads="1"/>
          </p:cNvSpPr>
          <p:nvPr>
            <p:ph type="title" idx="4294967295"/>
          </p:nvPr>
        </p:nvSpPr>
        <p:spPr/>
        <p:txBody>
          <a:bodyPr lIns="0" rIns="0" bIns="0" anchor="b"/>
          <a:lstStyle/>
          <a:p>
            <a:r>
              <a:rPr lang="en-US" altLang="es-CO" dirty="0" err="1"/>
              <a:t>Incremento</a:t>
            </a:r>
            <a:r>
              <a:rPr lang="en-US" altLang="es-CO" dirty="0"/>
              <a:t> y </a:t>
            </a:r>
            <a:r>
              <a:rPr lang="en-US" altLang="es-CO" dirty="0" err="1"/>
              <a:t>decremento</a:t>
            </a:r>
            <a:endParaRPr lang="en-US" altLang="es-CO" dirty="0"/>
          </a:p>
        </p:txBody>
      </p:sp>
      <p:sp>
        <p:nvSpPr>
          <p:cNvPr id="416773" name="Rectangle 3"/>
          <p:cNvSpPr>
            <a:spLocks noGrp="1" noChangeArrowheads="1"/>
          </p:cNvSpPr>
          <p:nvPr>
            <p:ph idx="4294967295"/>
          </p:nvPr>
        </p:nvSpPr>
        <p:spPr/>
        <p:txBody>
          <a:bodyPr/>
          <a:lstStyle/>
          <a:p>
            <a:pPr marL="342900" indent="-342900" algn="ctr">
              <a:lnSpc>
                <a:spcPct val="90000"/>
              </a:lnSpc>
              <a:buFontTx/>
              <a:buNone/>
              <a:tabLst>
                <a:tab pos="4113213" algn="l"/>
              </a:tabLst>
            </a:pPr>
            <a:r>
              <a:rPr lang="en-US" altLang="es-CO" i="1" dirty="0" err="1"/>
              <a:t>A</a:t>
            </a:r>
            <a:r>
              <a:rPr lang="en-US" altLang="es-CO" i="1" dirty="0" err="1" smtClean="0"/>
              <a:t>tajos</a:t>
            </a:r>
            <a:r>
              <a:rPr lang="en-US" altLang="es-CO" i="1" dirty="0" smtClean="0"/>
              <a:t> </a:t>
            </a:r>
            <a:r>
              <a:rPr lang="en-US" altLang="es-CO" i="1" dirty="0"/>
              <a:t>para </a:t>
            </a:r>
            <a:r>
              <a:rPr lang="en-US" altLang="es-CO" i="1" dirty="0" err="1"/>
              <a:t>aumentar</a:t>
            </a:r>
            <a:r>
              <a:rPr lang="en-US" altLang="es-CO" i="1" dirty="0"/>
              <a:t> o </a:t>
            </a:r>
            <a:r>
              <a:rPr lang="en-US" altLang="es-CO" i="1" dirty="0" err="1"/>
              <a:t>disminuir</a:t>
            </a:r>
            <a:r>
              <a:rPr lang="en-US" altLang="es-CO" i="1" dirty="0"/>
              <a:t> el valor de </a:t>
            </a:r>
            <a:r>
              <a:rPr lang="en-US" altLang="es-CO" i="1" dirty="0" err="1"/>
              <a:t>una</a:t>
            </a:r>
            <a:r>
              <a:rPr lang="en-US" altLang="es-CO" i="1" dirty="0"/>
              <a:t> variable </a:t>
            </a:r>
            <a:r>
              <a:rPr lang="en-US" altLang="es-CO" i="1" dirty="0" err="1"/>
              <a:t>por</a:t>
            </a:r>
            <a:r>
              <a:rPr lang="en-US" altLang="es-CO" i="1" dirty="0"/>
              <a:t> 1</a:t>
            </a:r>
          </a:p>
          <a:p>
            <a:pPr marL="342900" indent="-342900">
              <a:lnSpc>
                <a:spcPct val="90000"/>
              </a:lnSpc>
              <a:buFontTx/>
              <a:buNone/>
              <a:tabLst>
                <a:tab pos="4113213" algn="l"/>
              </a:tabLst>
            </a:pPr>
            <a:endParaRPr lang="en-US" altLang="es-CO" dirty="0"/>
          </a:p>
          <a:p>
            <a:pPr marL="742950" lvl="1" indent="-285750">
              <a:lnSpc>
                <a:spcPct val="90000"/>
              </a:lnSpc>
              <a:buFont typeface="Wingdings" panose="05000000000000000000" pitchFamily="2" charset="2"/>
              <a:buNone/>
              <a:tabLst>
                <a:tab pos="4113213" algn="l"/>
              </a:tabLst>
            </a:pPr>
            <a:r>
              <a:rPr lang="en-US" altLang="es-CO" u="sng" dirty="0" err="1"/>
              <a:t>Taquigrafía</a:t>
            </a:r>
            <a:r>
              <a:rPr lang="en-US" altLang="es-CO" b="1" i="1" dirty="0"/>
              <a:t>	</a:t>
            </a:r>
            <a:r>
              <a:rPr lang="en-US" altLang="es-CO" u="sng" dirty="0" err="1"/>
              <a:t>versión</a:t>
            </a:r>
            <a:r>
              <a:rPr lang="en-US" altLang="es-CO" u="sng" dirty="0"/>
              <a:t> </a:t>
            </a:r>
            <a:r>
              <a:rPr lang="en-US" altLang="es-CO" u="sng" dirty="0" err="1"/>
              <a:t>equivalente</a:t>
            </a:r>
            <a:r>
              <a:rPr lang="en-US" altLang="es-CO" u="sng" dirty="0"/>
              <a:t> </a:t>
            </a:r>
            <a:r>
              <a:rPr lang="en-US" altLang="es-CO" u="sng" dirty="0" err="1"/>
              <a:t>ya</a:t>
            </a:r>
            <a:endParaRPr lang="en-US" altLang="es-CO" u="sng" dirty="0"/>
          </a:p>
          <a:p>
            <a:pPr marL="742950" lvl="1" indent="-285750">
              <a:lnSpc>
                <a:spcPct val="90000"/>
              </a:lnSpc>
              <a:buFont typeface="Wingdings" panose="05000000000000000000" pitchFamily="2" charset="2"/>
              <a:buNone/>
              <a:tabLst>
                <a:tab pos="4113213" algn="l"/>
              </a:tabLst>
            </a:pPr>
            <a:r>
              <a:rPr lang="en-US" altLang="es-CO" b="1" dirty="0"/>
              <a:t>variable</a:t>
            </a:r>
            <a:r>
              <a:rPr lang="en-US" altLang="es-CO" dirty="0">
                <a:latin typeface="Courier New" panose="02070309020205020404" pitchFamily="49" charset="0"/>
              </a:rPr>
              <a:t>++;	</a:t>
            </a:r>
            <a:r>
              <a:rPr lang="en-US" altLang="es-CO" b="1" dirty="0"/>
              <a:t>variable</a:t>
            </a:r>
            <a:r>
              <a:rPr lang="en-US" altLang="es-CO" dirty="0">
                <a:latin typeface="Courier New" panose="02070309020205020404" pitchFamily="49" charset="0"/>
              </a:rPr>
              <a:t> = </a:t>
            </a:r>
            <a:r>
              <a:rPr lang="en-US" altLang="es-CO" b="1" dirty="0"/>
              <a:t>variable</a:t>
            </a:r>
            <a:r>
              <a:rPr lang="en-US" altLang="es-CO" dirty="0">
                <a:latin typeface="Courier New" panose="02070309020205020404" pitchFamily="49" charset="0"/>
              </a:rPr>
              <a:t> + 1;</a:t>
            </a:r>
          </a:p>
          <a:p>
            <a:pPr marL="742950" lvl="1" indent="-285750">
              <a:lnSpc>
                <a:spcPct val="90000"/>
              </a:lnSpc>
              <a:buFont typeface="Wingdings" panose="05000000000000000000" pitchFamily="2" charset="2"/>
              <a:buNone/>
              <a:tabLst>
                <a:tab pos="4113213" algn="l"/>
              </a:tabLst>
            </a:pPr>
            <a:r>
              <a:rPr lang="en-US" altLang="es-CO" b="1" dirty="0" smtClean="0"/>
              <a:t>variable</a:t>
            </a:r>
            <a:r>
              <a:rPr lang="en-US" altLang="es-CO" dirty="0" smtClean="0">
                <a:latin typeface="Courier New" panose="02070309020205020404" pitchFamily="49" charset="0"/>
              </a:rPr>
              <a:t>--;</a:t>
            </a:r>
            <a:r>
              <a:rPr lang="en-US" altLang="es-CO" dirty="0">
                <a:latin typeface="Courier New" panose="02070309020205020404" pitchFamily="49" charset="0"/>
              </a:rPr>
              <a:t>	</a:t>
            </a:r>
            <a:r>
              <a:rPr lang="en-US" altLang="es-CO" b="1" dirty="0"/>
              <a:t>variable</a:t>
            </a:r>
            <a:r>
              <a:rPr lang="en-US" altLang="es-CO" dirty="0">
                <a:latin typeface="Courier New" panose="02070309020205020404" pitchFamily="49" charset="0"/>
              </a:rPr>
              <a:t> = </a:t>
            </a:r>
            <a:r>
              <a:rPr lang="en-US" altLang="es-CO" b="1" dirty="0"/>
              <a:t>variable</a:t>
            </a:r>
            <a:r>
              <a:rPr lang="en-US" altLang="es-CO" dirty="0">
                <a:latin typeface="Courier New" panose="02070309020205020404" pitchFamily="49" charset="0"/>
              </a:rPr>
              <a:t> - 1;</a:t>
            </a:r>
            <a:endParaRPr lang="en-US" altLang="es-CO" sz="3100" dirty="0"/>
          </a:p>
          <a:p>
            <a:pPr marL="742950" lvl="1" indent="-285750">
              <a:lnSpc>
                <a:spcPct val="80000"/>
              </a:lnSpc>
              <a:buFont typeface="Wingdings" panose="05000000000000000000" pitchFamily="2" charset="2"/>
              <a:buNone/>
              <a:tabLst>
                <a:tab pos="4113213" algn="l"/>
              </a:tabLst>
            </a:pPr>
            <a:endParaRPr lang="en-US" altLang="es-CO" dirty="0">
              <a:latin typeface="Courier New" panose="02070309020205020404" pitchFamily="49" charset="0"/>
            </a:endParaRPr>
          </a:p>
          <a:p>
            <a:pPr marL="742950" lvl="1" indent="-285750">
              <a:lnSpc>
                <a:spcPct val="80000"/>
              </a:lnSpc>
              <a:buFont typeface="Wingdings" panose="05000000000000000000" pitchFamily="2" charset="2"/>
              <a:buNone/>
              <a:tabLst>
                <a:tab pos="4113213" algn="l"/>
              </a:tabLst>
            </a:pPr>
            <a:endParaRPr lang="en-US" altLang="es-CO" dirty="0">
              <a:latin typeface="Courier New" panose="02070309020205020404" pitchFamily="49" charset="0"/>
            </a:endParaRPr>
          </a:p>
          <a:p>
            <a:pPr marL="742950" lvl="1" indent="-285750">
              <a:lnSpc>
                <a:spcPct val="80000"/>
              </a:lnSpc>
              <a:buFont typeface="Wingdings" panose="05000000000000000000" pitchFamily="2" charset="2"/>
              <a:buNone/>
              <a:tabLst>
                <a:tab pos="4113213" algn="l"/>
              </a:tabLst>
            </a:pPr>
            <a:r>
              <a:rPr lang="en-US" altLang="es-CO" dirty="0" err="1">
                <a:latin typeface="Courier New" panose="02070309020205020404" pitchFamily="49" charset="0"/>
              </a:rPr>
              <a:t>int</a:t>
            </a:r>
            <a:r>
              <a:rPr lang="en-US" altLang="es-CO" dirty="0">
                <a:latin typeface="Courier New" panose="02070309020205020404" pitchFamily="49" charset="0"/>
              </a:rPr>
              <a:t> x = 2;</a:t>
            </a:r>
          </a:p>
          <a:p>
            <a:pPr marL="742950" lvl="1" indent="-285750">
              <a:lnSpc>
                <a:spcPct val="80000"/>
              </a:lnSpc>
              <a:buFont typeface="Wingdings" panose="05000000000000000000" pitchFamily="2" charset="2"/>
              <a:buNone/>
              <a:tabLst>
                <a:tab pos="4113213" algn="l"/>
              </a:tabLst>
            </a:pPr>
            <a:r>
              <a:rPr lang="en-US" altLang="es-CO" b="1" dirty="0" smtClean="0">
                <a:latin typeface="Courier New" panose="02070309020205020404" pitchFamily="49" charset="0"/>
              </a:rPr>
              <a:t>x++;</a:t>
            </a:r>
            <a:r>
              <a:rPr lang="en-US" altLang="es-CO" dirty="0">
                <a:latin typeface="Courier New" panose="02070309020205020404" pitchFamily="49" charset="0"/>
              </a:rPr>
              <a:t>	</a:t>
            </a:r>
            <a:r>
              <a:rPr lang="en-US" altLang="es-CO" b="1" dirty="0">
                <a:solidFill>
                  <a:srgbClr val="008080"/>
                </a:solidFill>
                <a:latin typeface="Courier New" panose="02070309020205020404" pitchFamily="49" charset="0"/>
              </a:rPr>
              <a:t>// X = x + 1;</a:t>
            </a:r>
          </a:p>
          <a:p>
            <a:pPr marL="742950" lvl="1" indent="-285750">
              <a:lnSpc>
                <a:spcPct val="80000"/>
              </a:lnSpc>
              <a:buFont typeface="Wingdings" panose="05000000000000000000" pitchFamily="2" charset="2"/>
              <a:buNone/>
              <a:tabLst>
                <a:tab pos="4113213" algn="l"/>
              </a:tabLst>
            </a:pPr>
            <a:r>
              <a:rPr lang="en-US" altLang="es-CO" dirty="0">
                <a:latin typeface="Courier New" panose="02070309020205020404" pitchFamily="49" charset="0"/>
              </a:rPr>
              <a:t>		</a:t>
            </a:r>
            <a:r>
              <a:rPr lang="en-US" altLang="es-CO" b="1" dirty="0">
                <a:solidFill>
                  <a:srgbClr val="008080"/>
                </a:solidFill>
                <a:latin typeface="Courier New" panose="02070309020205020404" pitchFamily="49" charset="0"/>
              </a:rPr>
              <a:t>// x </a:t>
            </a:r>
            <a:r>
              <a:rPr lang="en-US" altLang="es-CO" b="1" dirty="0" err="1">
                <a:solidFill>
                  <a:srgbClr val="008080"/>
                </a:solidFill>
                <a:latin typeface="Courier New" panose="02070309020205020404" pitchFamily="49" charset="0"/>
              </a:rPr>
              <a:t>ahora</a:t>
            </a:r>
            <a:r>
              <a:rPr lang="en-US" altLang="es-CO" b="1" dirty="0">
                <a:solidFill>
                  <a:srgbClr val="008080"/>
                </a:solidFill>
                <a:latin typeface="Courier New" panose="02070309020205020404" pitchFamily="49" charset="0"/>
              </a:rPr>
              <a:t> </a:t>
            </a:r>
            <a:r>
              <a:rPr lang="en-US" altLang="es-CO" b="1" dirty="0" err="1">
                <a:solidFill>
                  <a:srgbClr val="008080"/>
                </a:solidFill>
                <a:latin typeface="Courier New" panose="02070309020205020404" pitchFamily="49" charset="0"/>
              </a:rPr>
              <a:t>almacena</a:t>
            </a:r>
            <a:r>
              <a:rPr lang="en-US" altLang="es-CO" b="1" dirty="0">
                <a:solidFill>
                  <a:srgbClr val="008080"/>
                </a:solidFill>
                <a:latin typeface="Courier New" panose="02070309020205020404" pitchFamily="49" charset="0"/>
              </a:rPr>
              <a:t> 3</a:t>
            </a:r>
          </a:p>
          <a:p>
            <a:pPr marL="742950" lvl="1" indent="-285750">
              <a:lnSpc>
                <a:spcPct val="80000"/>
              </a:lnSpc>
              <a:buFont typeface="Wingdings" panose="05000000000000000000" pitchFamily="2" charset="2"/>
              <a:buNone/>
              <a:tabLst>
                <a:tab pos="4113213" algn="l"/>
              </a:tabLst>
            </a:pPr>
            <a:endParaRPr lang="en-US" altLang="es-CO" sz="900" b="1" dirty="0">
              <a:solidFill>
                <a:srgbClr val="008080"/>
              </a:solidFill>
              <a:latin typeface="Courier New" panose="02070309020205020404" pitchFamily="49" charset="0"/>
            </a:endParaRPr>
          </a:p>
          <a:p>
            <a:pPr marL="742950" lvl="1" indent="-285750">
              <a:lnSpc>
                <a:spcPct val="80000"/>
              </a:lnSpc>
              <a:buFont typeface="Wingdings" panose="05000000000000000000" pitchFamily="2" charset="2"/>
              <a:buNone/>
              <a:tabLst>
                <a:tab pos="4113213" algn="l"/>
              </a:tabLst>
            </a:pPr>
            <a:r>
              <a:rPr lang="en-US" altLang="es-CO" dirty="0" smtClean="0">
                <a:latin typeface="Courier New" panose="02070309020205020404" pitchFamily="49" charset="0"/>
              </a:rPr>
              <a:t>double </a:t>
            </a:r>
            <a:r>
              <a:rPr lang="en-US" altLang="es-CO" dirty="0">
                <a:latin typeface="Courier New" panose="02070309020205020404" pitchFamily="49" charset="0"/>
              </a:rPr>
              <a:t>GPA = </a:t>
            </a:r>
            <a:r>
              <a:rPr lang="en-US" altLang="es-CO" dirty="0" smtClean="0">
                <a:latin typeface="Courier New" panose="02070309020205020404" pitchFamily="49" charset="0"/>
              </a:rPr>
              <a:t>2.5</a:t>
            </a:r>
            <a:r>
              <a:rPr lang="en-US" altLang="es-CO" dirty="0">
                <a:latin typeface="Courier New" panose="02070309020205020404" pitchFamily="49" charset="0"/>
              </a:rPr>
              <a:t>;</a:t>
            </a:r>
          </a:p>
          <a:p>
            <a:pPr marL="742950" lvl="1" indent="-285750">
              <a:lnSpc>
                <a:spcPct val="80000"/>
              </a:lnSpc>
              <a:buFont typeface="Wingdings" panose="05000000000000000000" pitchFamily="2" charset="2"/>
              <a:buNone/>
              <a:tabLst>
                <a:tab pos="4113213" algn="l"/>
              </a:tabLst>
            </a:pPr>
            <a:r>
              <a:rPr lang="en-US" altLang="es-CO" b="1" dirty="0" err="1">
                <a:latin typeface="Courier New" panose="02070309020205020404" pitchFamily="49" charset="0"/>
              </a:rPr>
              <a:t>gpa</a:t>
            </a:r>
            <a:r>
              <a:rPr lang="en-US" altLang="es-CO" b="1" dirty="0">
                <a:latin typeface="Courier New" panose="02070309020205020404" pitchFamily="49" charset="0"/>
              </a:rPr>
              <a:t>--;</a:t>
            </a:r>
            <a:r>
              <a:rPr lang="en-US" altLang="es-CO" dirty="0">
                <a:latin typeface="Courier New" panose="02070309020205020404" pitchFamily="49" charset="0"/>
              </a:rPr>
              <a:t>	</a:t>
            </a:r>
            <a:r>
              <a:rPr lang="en-US" altLang="es-CO" b="1" dirty="0">
                <a:solidFill>
                  <a:srgbClr val="008080"/>
                </a:solidFill>
                <a:latin typeface="Courier New" panose="02070309020205020404" pitchFamily="49" charset="0"/>
              </a:rPr>
              <a:t>// = GPA </a:t>
            </a:r>
            <a:r>
              <a:rPr lang="en-US" altLang="es-CO" b="1" dirty="0" err="1">
                <a:solidFill>
                  <a:srgbClr val="008080"/>
                </a:solidFill>
                <a:latin typeface="Courier New" panose="02070309020205020404" pitchFamily="49" charset="0"/>
              </a:rPr>
              <a:t>GPA</a:t>
            </a:r>
            <a:r>
              <a:rPr lang="en-US" altLang="es-CO" b="1" dirty="0">
                <a:solidFill>
                  <a:srgbClr val="008080"/>
                </a:solidFill>
                <a:latin typeface="Courier New" panose="02070309020205020404" pitchFamily="49" charset="0"/>
              </a:rPr>
              <a:t> - 1;</a:t>
            </a:r>
          </a:p>
          <a:p>
            <a:pPr marL="742950" lvl="1" indent="-285750">
              <a:lnSpc>
                <a:spcPct val="80000"/>
              </a:lnSpc>
              <a:buFont typeface="Wingdings" panose="05000000000000000000" pitchFamily="2" charset="2"/>
              <a:buNone/>
              <a:tabLst>
                <a:tab pos="4113213" algn="l"/>
              </a:tabLst>
            </a:pPr>
            <a:r>
              <a:rPr lang="en-US" altLang="es-CO" dirty="0">
                <a:latin typeface="Courier New" panose="02070309020205020404" pitchFamily="49" charset="0"/>
              </a:rPr>
              <a:t>		</a:t>
            </a:r>
            <a:r>
              <a:rPr lang="en-US" altLang="es-CO" b="1" dirty="0">
                <a:solidFill>
                  <a:srgbClr val="008080"/>
                </a:solidFill>
                <a:latin typeface="Courier New" panose="02070309020205020404" pitchFamily="49" charset="0"/>
              </a:rPr>
              <a:t>// GPA </a:t>
            </a:r>
            <a:r>
              <a:rPr lang="en-US" altLang="es-CO" b="1" dirty="0" err="1">
                <a:solidFill>
                  <a:srgbClr val="008080"/>
                </a:solidFill>
                <a:latin typeface="Courier New" panose="02070309020205020404" pitchFamily="49" charset="0"/>
              </a:rPr>
              <a:t>ahora</a:t>
            </a:r>
            <a:r>
              <a:rPr lang="en-US" altLang="es-CO" b="1" dirty="0">
                <a:solidFill>
                  <a:srgbClr val="008080"/>
                </a:solidFill>
                <a:latin typeface="Courier New" panose="02070309020205020404" pitchFamily="49" charset="0"/>
              </a:rPr>
              <a:t> </a:t>
            </a:r>
            <a:r>
              <a:rPr lang="en-US" altLang="es-CO" b="1" dirty="0" err="1">
                <a:solidFill>
                  <a:srgbClr val="008080"/>
                </a:solidFill>
                <a:latin typeface="Courier New" panose="02070309020205020404" pitchFamily="49" charset="0"/>
              </a:rPr>
              <a:t>almacena</a:t>
            </a:r>
            <a:r>
              <a:rPr lang="en-US" altLang="es-CO" b="1" dirty="0">
                <a:solidFill>
                  <a:srgbClr val="008080"/>
                </a:solidFill>
                <a:latin typeface="Courier New" panose="02070309020205020404" pitchFamily="49" charset="0"/>
              </a:rPr>
              <a:t> </a:t>
            </a:r>
            <a:r>
              <a:rPr lang="en-US" altLang="es-CO" b="1" dirty="0" smtClean="0">
                <a:solidFill>
                  <a:srgbClr val="008080"/>
                </a:solidFill>
                <a:latin typeface="Courier New" panose="02070309020205020404" pitchFamily="49" charset="0"/>
              </a:rPr>
              <a:t>1.5</a:t>
            </a:r>
            <a:endParaRPr lang="en-US" altLang="es-CO" b="1" dirty="0">
              <a:solidFill>
                <a:srgbClr val="00808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s-CO"/>
              <a:t>Modificar-y-asignar</a:t>
            </a:r>
          </a:p>
        </p:txBody>
      </p:sp>
      <p:sp>
        <p:nvSpPr>
          <p:cNvPr id="417795" name="Rectangle 3"/>
          <p:cNvSpPr>
            <a:spLocks noGrp="1" noChangeArrowheads="1"/>
          </p:cNvSpPr>
          <p:nvPr>
            <p:ph type="body" idx="1"/>
          </p:nvPr>
        </p:nvSpPr>
        <p:spPr/>
        <p:txBody>
          <a:bodyPr/>
          <a:lstStyle/>
          <a:p>
            <a:pPr marL="342900" indent="-342900" algn="ctr">
              <a:buFontTx/>
              <a:buNone/>
              <a:tabLst>
                <a:tab pos="4113213" algn="l"/>
              </a:tabLst>
            </a:pPr>
            <a:r>
              <a:rPr lang="en-US" altLang="es-CO" sz="2500" i="1" dirty="0" err="1"/>
              <a:t>A</a:t>
            </a:r>
            <a:r>
              <a:rPr lang="en-US" altLang="es-CO" sz="2500" i="1" dirty="0" err="1" smtClean="0"/>
              <a:t>tajos</a:t>
            </a:r>
            <a:r>
              <a:rPr lang="en-US" altLang="es-CO" sz="2500" i="1" dirty="0" smtClean="0"/>
              <a:t> </a:t>
            </a:r>
            <a:r>
              <a:rPr lang="en-US" altLang="es-CO" sz="2500" i="1" dirty="0"/>
              <a:t>para </a:t>
            </a:r>
            <a:r>
              <a:rPr lang="en-US" altLang="es-CO" sz="2500" i="1" dirty="0" err="1"/>
              <a:t>modificar</a:t>
            </a:r>
            <a:r>
              <a:rPr lang="en-US" altLang="es-CO" sz="2500" i="1" dirty="0"/>
              <a:t> el valor de </a:t>
            </a:r>
            <a:r>
              <a:rPr lang="en-US" altLang="es-CO" sz="2500" i="1" dirty="0" err="1"/>
              <a:t>una</a:t>
            </a:r>
            <a:r>
              <a:rPr lang="en-US" altLang="es-CO" sz="2500" i="1" dirty="0"/>
              <a:t> variable</a:t>
            </a:r>
          </a:p>
          <a:p>
            <a:pPr marL="742950" lvl="1" indent="-285750">
              <a:buFontTx/>
              <a:buNone/>
              <a:tabLst>
                <a:tab pos="4113213" algn="l"/>
              </a:tabLst>
            </a:pPr>
            <a:endParaRPr lang="en-US" altLang="es-CO" sz="1800" b="1" i="1" dirty="0"/>
          </a:p>
          <a:p>
            <a:pPr marL="742950" lvl="1" indent="-285750">
              <a:lnSpc>
                <a:spcPct val="90000"/>
              </a:lnSpc>
              <a:buFont typeface="Wingdings" panose="05000000000000000000" pitchFamily="2" charset="2"/>
              <a:buNone/>
              <a:tabLst>
                <a:tab pos="4113213" algn="l"/>
              </a:tabLst>
            </a:pPr>
            <a:r>
              <a:rPr lang="en-US" altLang="es-CO" u="sng" dirty="0" err="1"/>
              <a:t>Taquigrafía</a:t>
            </a:r>
            <a:r>
              <a:rPr lang="en-US" altLang="es-CO" b="1" i="1" dirty="0"/>
              <a:t>	</a:t>
            </a:r>
            <a:r>
              <a:rPr lang="en-US" altLang="es-CO" u="sng" dirty="0" err="1"/>
              <a:t>versión</a:t>
            </a:r>
            <a:r>
              <a:rPr lang="en-US" altLang="es-CO" u="sng" dirty="0"/>
              <a:t> </a:t>
            </a:r>
            <a:r>
              <a:rPr lang="en-US" altLang="es-CO" u="sng" dirty="0" err="1"/>
              <a:t>equivalente</a:t>
            </a:r>
            <a:r>
              <a:rPr lang="en-US" altLang="es-CO" u="sng" dirty="0"/>
              <a:t> </a:t>
            </a:r>
            <a:r>
              <a:rPr lang="en-US" altLang="es-CO" u="sng" dirty="0" err="1"/>
              <a:t>ya</a:t>
            </a:r>
            <a:endParaRPr lang="en-US" altLang="es-CO" u="sng" dirty="0"/>
          </a:p>
          <a:p>
            <a:pPr marL="742950" lvl="1" indent="-285750">
              <a:lnSpc>
                <a:spcPct val="90000"/>
              </a:lnSpc>
              <a:buFont typeface="Wingdings" panose="05000000000000000000" pitchFamily="2" charset="2"/>
              <a:buNone/>
              <a:tabLst>
                <a:tab pos="4113213" algn="l"/>
              </a:tabLst>
            </a:pPr>
            <a:r>
              <a:rPr lang="en-US" altLang="es-CO" b="1" dirty="0" smtClean="0"/>
              <a:t>variable </a:t>
            </a:r>
            <a:r>
              <a:rPr lang="en-US" altLang="es-CO" dirty="0" smtClean="0">
                <a:latin typeface="Courier New" panose="02070309020205020404" pitchFamily="49" charset="0"/>
              </a:rPr>
              <a:t>+= </a:t>
            </a:r>
            <a:r>
              <a:rPr lang="en-US" altLang="es-CO" b="1" dirty="0"/>
              <a:t>valor</a:t>
            </a:r>
            <a:r>
              <a:rPr lang="en-US" altLang="es-CO" dirty="0">
                <a:latin typeface="Courier New" panose="02070309020205020404" pitchFamily="49" charset="0"/>
              </a:rPr>
              <a:t>;	</a:t>
            </a:r>
            <a:r>
              <a:rPr lang="en-US" altLang="es-CO" b="1" dirty="0"/>
              <a:t>variable</a:t>
            </a:r>
            <a:r>
              <a:rPr lang="en-US" altLang="es-CO" dirty="0">
                <a:latin typeface="Courier New" panose="02070309020205020404" pitchFamily="49" charset="0"/>
              </a:rPr>
              <a:t> = </a:t>
            </a:r>
            <a:r>
              <a:rPr lang="en-US" altLang="es-CO" b="1" dirty="0"/>
              <a:t>variable</a:t>
            </a:r>
            <a:r>
              <a:rPr lang="en-US" altLang="es-CO" dirty="0">
                <a:latin typeface="Courier New" panose="02070309020205020404" pitchFamily="49" charset="0"/>
              </a:rPr>
              <a:t> + </a:t>
            </a:r>
            <a:r>
              <a:rPr lang="en-US" altLang="es-CO" b="1" dirty="0"/>
              <a:t>valor</a:t>
            </a:r>
            <a:r>
              <a:rPr lang="en-US" altLang="es-CO" dirty="0">
                <a:latin typeface="Courier New" panose="02070309020205020404" pitchFamily="49" charset="0"/>
              </a:rPr>
              <a:t>;</a:t>
            </a:r>
          </a:p>
          <a:p>
            <a:pPr marL="742950" lvl="1" indent="-285750">
              <a:lnSpc>
                <a:spcPct val="90000"/>
              </a:lnSpc>
              <a:buFont typeface="Wingdings" panose="05000000000000000000" pitchFamily="2" charset="2"/>
              <a:buNone/>
              <a:tabLst>
                <a:tab pos="4113213" algn="l"/>
              </a:tabLst>
            </a:pPr>
            <a:r>
              <a:rPr lang="en-US" altLang="es-CO" b="1" dirty="0" smtClean="0"/>
              <a:t>variable </a:t>
            </a:r>
            <a:r>
              <a:rPr lang="en-US" altLang="es-CO" dirty="0" smtClean="0">
                <a:latin typeface="Courier New" panose="02070309020205020404" pitchFamily="49" charset="0"/>
              </a:rPr>
              <a:t>-= </a:t>
            </a:r>
            <a:r>
              <a:rPr lang="en-US" altLang="es-CO" b="1" dirty="0"/>
              <a:t>valor</a:t>
            </a:r>
            <a:r>
              <a:rPr lang="en-US" altLang="es-CO" dirty="0">
                <a:latin typeface="Courier New" panose="02070309020205020404" pitchFamily="49" charset="0"/>
              </a:rPr>
              <a:t>;	</a:t>
            </a:r>
            <a:r>
              <a:rPr lang="en-US" altLang="es-CO" b="1" dirty="0"/>
              <a:t>variable</a:t>
            </a:r>
            <a:r>
              <a:rPr lang="en-US" altLang="es-CO" dirty="0">
                <a:latin typeface="Courier New" panose="02070309020205020404" pitchFamily="49" charset="0"/>
              </a:rPr>
              <a:t> = </a:t>
            </a:r>
            <a:r>
              <a:rPr lang="en-US" altLang="es-CO" b="1" dirty="0"/>
              <a:t>variable</a:t>
            </a:r>
            <a:r>
              <a:rPr lang="en-US" altLang="es-CO" dirty="0">
                <a:latin typeface="Courier New" panose="02070309020205020404" pitchFamily="49" charset="0"/>
              </a:rPr>
              <a:t> - </a:t>
            </a:r>
            <a:r>
              <a:rPr lang="en-US" altLang="es-CO" b="1" dirty="0"/>
              <a:t>valor</a:t>
            </a:r>
            <a:r>
              <a:rPr lang="en-US" altLang="es-CO" dirty="0">
                <a:latin typeface="Courier New" panose="02070309020205020404" pitchFamily="49" charset="0"/>
              </a:rPr>
              <a:t>;</a:t>
            </a:r>
          </a:p>
          <a:p>
            <a:pPr marL="742950" lvl="1" indent="-285750">
              <a:lnSpc>
                <a:spcPct val="90000"/>
              </a:lnSpc>
              <a:buFont typeface="Wingdings" panose="05000000000000000000" pitchFamily="2" charset="2"/>
              <a:buNone/>
              <a:tabLst>
                <a:tab pos="4113213" algn="l"/>
              </a:tabLst>
            </a:pPr>
            <a:r>
              <a:rPr lang="en-US" altLang="es-CO" b="1" dirty="0" smtClean="0"/>
              <a:t>variable </a:t>
            </a:r>
            <a:r>
              <a:rPr lang="en-US" altLang="es-CO" dirty="0" smtClean="0">
                <a:latin typeface="Courier New" panose="02070309020205020404" pitchFamily="49" charset="0"/>
              </a:rPr>
              <a:t>*= </a:t>
            </a:r>
            <a:r>
              <a:rPr lang="en-US" altLang="es-CO" b="1" dirty="0"/>
              <a:t>valor</a:t>
            </a:r>
            <a:r>
              <a:rPr lang="en-US" altLang="es-CO" dirty="0">
                <a:latin typeface="Courier New" panose="02070309020205020404" pitchFamily="49" charset="0"/>
              </a:rPr>
              <a:t>;	</a:t>
            </a:r>
            <a:r>
              <a:rPr lang="en-US" altLang="es-CO" b="1" dirty="0"/>
              <a:t>variable</a:t>
            </a:r>
            <a:r>
              <a:rPr lang="en-US" altLang="es-CO" dirty="0">
                <a:latin typeface="Courier New" panose="02070309020205020404" pitchFamily="49" charset="0"/>
              </a:rPr>
              <a:t> = </a:t>
            </a:r>
            <a:r>
              <a:rPr lang="en-US" altLang="es-CO" b="1" dirty="0"/>
              <a:t>variable</a:t>
            </a:r>
            <a:r>
              <a:rPr lang="en-US" altLang="es-CO" dirty="0">
                <a:latin typeface="Courier New" panose="02070309020205020404" pitchFamily="49" charset="0"/>
              </a:rPr>
              <a:t> * </a:t>
            </a:r>
            <a:r>
              <a:rPr lang="en-US" altLang="es-CO" b="1" dirty="0"/>
              <a:t>valor</a:t>
            </a:r>
            <a:r>
              <a:rPr lang="en-US" altLang="es-CO" dirty="0">
                <a:latin typeface="Courier New" panose="02070309020205020404" pitchFamily="49" charset="0"/>
              </a:rPr>
              <a:t>;</a:t>
            </a:r>
          </a:p>
          <a:p>
            <a:pPr marL="742950" lvl="1" indent="-285750">
              <a:lnSpc>
                <a:spcPct val="90000"/>
              </a:lnSpc>
              <a:buFont typeface="Wingdings" panose="05000000000000000000" pitchFamily="2" charset="2"/>
              <a:buNone/>
              <a:tabLst>
                <a:tab pos="4113213" algn="l"/>
              </a:tabLst>
            </a:pPr>
            <a:r>
              <a:rPr lang="en-US" altLang="es-CO" b="1" dirty="0" smtClean="0"/>
              <a:t>variable </a:t>
            </a:r>
            <a:r>
              <a:rPr lang="en-US" altLang="es-CO" dirty="0" smtClean="0">
                <a:latin typeface="Courier New" panose="02070309020205020404" pitchFamily="49" charset="0"/>
              </a:rPr>
              <a:t>/= </a:t>
            </a:r>
            <a:r>
              <a:rPr lang="en-US" altLang="es-CO" b="1" dirty="0"/>
              <a:t>valor</a:t>
            </a:r>
            <a:r>
              <a:rPr lang="en-US" altLang="es-CO" dirty="0">
                <a:latin typeface="Courier New" panose="02070309020205020404" pitchFamily="49" charset="0"/>
              </a:rPr>
              <a:t>;	</a:t>
            </a:r>
            <a:r>
              <a:rPr lang="en-US" altLang="es-CO" b="1" dirty="0"/>
              <a:t>variable</a:t>
            </a:r>
            <a:r>
              <a:rPr lang="en-US" altLang="es-CO" dirty="0">
                <a:latin typeface="Courier New" panose="02070309020205020404" pitchFamily="49" charset="0"/>
              </a:rPr>
              <a:t> = </a:t>
            </a:r>
            <a:r>
              <a:rPr lang="en-US" altLang="es-CO" b="1" dirty="0"/>
              <a:t>variable</a:t>
            </a:r>
            <a:r>
              <a:rPr lang="en-US" altLang="es-CO" dirty="0">
                <a:latin typeface="Courier New" panose="02070309020205020404" pitchFamily="49" charset="0"/>
              </a:rPr>
              <a:t> / </a:t>
            </a:r>
            <a:r>
              <a:rPr lang="en-US" altLang="es-CO" b="1" dirty="0"/>
              <a:t>valor</a:t>
            </a:r>
            <a:r>
              <a:rPr lang="en-US" altLang="es-CO" dirty="0">
                <a:latin typeface="Courier New" panose="02070309020205020404" pitchFamily="49" charset="0"/>
              </a:rPr>
              <a:t>;</a:t>
            </a:r>
          </a:p>
          <a:p>
            <a:pPr marL="742950" lvl="1" indent="-285750">
              <a:lnSpc>
                <a:spcPct val="90000"/>
              </a:lnSpc>
              <a:buFont typeface="Wingdings" panose="05000000000000000000" pitchFamily="2" charset="2"/>
              <a:buNone/>
              <a:tabLst>
                <a:tab pos="4113213" algn="l"/>
              </a:tabLst>
            </a:pPr>
            <a:r>
              <a:rPr lang="en-US" altLang="es-CO" b="1" dirty="0" smtClean="0"/>
              <a:t>variable </a:t>
            </a:r>
            <a:r>
              <a:rPr lang="en-US" altLang="es-CO" dirty="0" smtClean="0">
                <a:latin typeface="Courier New" panose="02070309020205020404" pitchFamily="49" charset="0"/>
              </a:rPr>
              <a:t>%= </a:t>
            </a:r>
            <a:r>
              <a:rPr lang="en-US" altLang="es-CO" b="1" dirty="0"/>
              <a:t>valor</a:t>
            </a:r>
            <a:r>
              <a:rPr lang="en-US" altLang="es-CO" dirty="0">
                <a:latin typeface="Courier New" panose="02070309020205020404" pitchFamily="49" charset="0"/>
              </a:rPr>
              <a:t>;	</a:t>
            </a:r>
            <a:r>
              <a:rPr lang="en-US" altLang="es-CO" b="1" dirty="0"/>
              <a:t>variable</a:t>
            </a:r>
            <a:r>
              <a:rPr lang="en-US" altLang="es-CO" dirty="0">
                <a:latin typeface="Courier New" panose="02070309020205020404" pitchFamily="49" charset="0"/>
              </a:rPr>
              <a:t> = </a:t>
            </a:r>
            <a:r>
              <a:rPr lang="en-US" altLang="es-CO" b="1" dirty="0"/>
              <a:t>variable</a:t>
            </a:r>
            <a:r>
              <a:rPr lang="en-US" altLang="es-CO" dirty="0">
                <a:latin typeface="Courier New" panose="02070309020205020404" pitchFamily="49" charset="0"/>
              </a:rPr>
              <a:t> % </a:t>
            </a:r>
            <a:r>
              <a:rPr lang="en-US" altLang="es-CO" b="1" dirty="0"/>
              <a:t>valor</a:t>
            </a:r>
            <a:r>
              <a:rPr lang="en-US" altLang="es-CO" dirty="0">
                <a:latin typeface="Courier New" panose="02070309020205020404" pitchFamily="49" charset="0"/>
              </a:rPr>
              <a:t>;</a:t>
            </a:r>
          </a:p>
          <a:p>
            <a:pPr marL="742950" lvl="1" indent="-285750">
              <a:lnSpc>
                <a:spcPct val="60000"/>
              </a:lnSpc>
              <a:buFont typeface="Wingdings" panose="05000000000000000000" pitchFamily="2" charset="2"/>
              <a:buNone/>
              <a:tabLst>
                <a:tab pos="4113213" algn="l"/>
              </a:tabLst>
            </a:pPr>
            <a:endParaRPr lang="en-US" altLang="es-CO" dirty="0">
              <a:latin typeface="Courier New" panose="02070309020205020404" pitchFamily="49" charset="0"/>
            </a:endParaRPr>
          </a:p>
          <a:p>
            <a:pPr marL="742950" lvl="1" indent="-285750">
              <a:lnSpc>
                <a:spcPct val="60000"/>
              </a:lnSpc>
              <a:buFont typeface="Wingdings" panose="05000000000000000000" pitchFamily="2" charset="2"/>
              <a:buNone/>
              <a:tabLst>
                <a:tab pos="4113213" algn="l"/>
              </a:tabLst>
            </a:pPr>
            <a:endParaRPr lang="en-US" altLang="es-CO" dirty="0">
              <a:latin typeface="Courier New" panose="02070309020205020404" pitchFamily="49" charset="0"/>
            </a:endParaRPr>
          </a:p>
          <a:p>
            <a:pPr marL="742950" lvl="1" indent="-285750">
              <a:lnSpc>
                <a:spcPct val="90000"/>
              </a:lnSpc>
              <a:buFont typeface="Wingdings" panose="05000000000000000000" pitchFamily="2" charset="2"/>
              <a:buNone/>
              <a:tabLst>
                <a:tab pos="4113213" algn="l"/>
              </a:tabLst>
            </a:pPr>
            <a:r>
              <a:rPr lang="en-US" altLang="es-CO" dirty="0" smtClean="0">
                <a:latin typeface="Courier New" panose="02070309020205020404" pitchFamily="49" charset="0"/>
              </a:rPr>
              <a:t>x += </a:t>
            </a:r>
            <a:r>
              <a:rPr lang="en-US" altLang="es-CO" dirty="0">
                <a:latin typeface="Courier New" panose="02070309020205020404" pitchFamily="49" charset="0"/>
              </a:rPr>
              <a:t>3;	</a:t>
            </a:r>
            <a:r>
              <a:rPr lang="en-US" altLang="es-CO" b="1" dirty="0">
                <a:solidFill>
                  <a:srgbClr val="008080"/>
                </a:solidFill>
                <a:latin typeface="Courier New" panose="02070309020205020404" pitchFamily="49" charset="0"/>
              </a:rPr>
              <a:t>// X = x + 3;</a:t>
            </a:r>
          </a:p>
          <a:p>
            <a:pPr marL="742950" lvl="1" indent="-285750">
              <a:lnSpc>
                <a:spcPct val="90000"/>
              </a:lnSpc>
              <a:buFontTx/>
              <a:buNone/>
              <a:tabLst>
                <a:tab pos="4113213" algn="l"/>
              </a:tabLst>
            </a:pPr>
            <a:endParaRPr lang="en-US" altLang="es-CO" sz="900" dirty="0">
              <a:latin typeface="Courier New" panose="02070309020205020404" pitchFamily="49" charset="0"/>
            </a:endParaRPr>
          </a:p>
          <a:p>
            <a:pPr marL="742950" lvl="1" indent="-285750">
              <a:lnSpc>
                <a:spcPct val="90000"/>
              </a:lnSpc>
              <a:buFontTx/>
              <a:buNone/>
              <a:tabLst>
                <a:tab pos="4113213" algn="l"/>
              </a:tabLst>
            </a:pPr>
            <a:r>
              <a:rPr lang="en-US" altLang="es-CO" dirty="0">
                <a:latin typeface="Courier New" panose="02070309020205020404" pitchFamily="49" charset="0"/>
              </a:rPr>
              <a:t>GPA </a:t>
            </a:r>
            <a:r>
              <a:rPr lang="en-US" altLang="es-CO" dirty="0" smtClean="0">
                <a:latin typeface="Courier New" panose="02070309020205020404" pitchFamily="49" charset="0"/>
              </a:rPr>
              <a:t>-= 0.5</a:t>
            </a:r>
            <a:r>
              <a:rPr lang="en-US" altLang="es-CO" dirty="0">
                <a:latin typeface="Courier New" panose="02070309020205020404" pitchFamily="49" charset="0"/>
              </a:rPr>
              <a:t>;	</a:t>
            </a:r>
            <a:r>
              <a:rPr lang="en-US" altLang="es-CO" b="1" dirty="0" smtClean="0">
                <a:solidFill>
                  <a:srgbClr val="008080"/>
                </a:solidFill>
                <a:latin typeface="Courier New" panose="02070309020205020404" pitchFamily="49" charset="0"/>
              </a:rPr>
              <a:t>// GPA = GPA – 0.5</a:t>
            </a:r>
            <a:r>
              <a:rPr lang="en-US" altLang="es-CO" b="1" dirty="0">
                <a:solidFill>
                  <a:srgbClr val="008080"/>
                </a:solidFill>
                <a:latin typeface="Courier New" panose="02070309020205020404" pitchFamily="49" charset="0"/>
              </a:rPr>
              <a:t>;</a:t>
            </a:r>
          </a:p>
          <a:p>
            <a:pPr marL="742950" lvl="1" indent="-285750">
              <a:lnSpc>
                <a:spcPct val="90000"/>
              </a:lnSpc>
              <a:buFontTx/>
              <a:buNone/>
              <a:tabLst>
                <a:tab pos="4113213" algn="l"/>
              </a:tabLst>
            </a:pPr>
            <a:endParaRPr lang="en-US" altLang="es-CO" sz="900" b="1" dirty="0">
              <a:solidFill>
                <a:srgbClr val="008080"/>
              </a:solidFill>
              <a:latin typeface="Courier New" panose="02070309020205020404" pitchFamily="49" charset="0"/>
            </a:endParaRPr>
          </a:p>
          <a:p>
            <a:pPr marL="742950" lvl="1" indent="-285750">
              <a:lnSpc>
                <a:spcPct val="90000"/>
              </a:lnSpc>
              <a:buFontTx/>
              <a:buNone/>
              <a:tabLst>
                <a:tab pos="4113213" algn="l"/>
              </a:tabLst>
            </a:pPr>
            <a:r>
              <a:rPr lang="en-US" altLang="es-CO" dirty="0" err="1" smtClean="0">
                <a:latin typeface="Courier New" panose="02070309020205020404" pitchFamily="49" charset="0"/>
              </a:rPr>
              <a:t>Numero</a:t>
            </a:r>
            <a:r>
              <a:rPr lang="en-US" altLang="es-CO" dirty="0" smtClean="0">
                <a:latin typeface="Courier New" panose="02070309020205020404" pitchFamily="49" charset="0"/>
              </a:rPr>
              <a:t> *= </a:t>
            </a:r>
            <a:r>
              <a:rPr lang="en-US" altLang="es-CO" dirty="0">
                <a:latin typeface="Courier New" panose="02070309020205020404" pitchFamily="49" charset="0"/>
              </a:rPr>
              <a:t>2;	</a:t>
            </a:r>
            <a:r>
              <a:rPr lang="en-US" altLang="es-CO" b="1" dirty="0">
                <a:solidFill>
                  <a:srgbClr val="008080"/>
                </a:solidFill>
                <a:latin typeface="Courier New" panose="02070309020205020404" pitchFamily="49" charset="0"/>
              </a:rPr>
              <a:t>// </a:t>
            </a:r>
            <a:r>
              <a:rPr lang="en-US" altLang="es-CO" b="1" dirty="0" err="1" smtClean="0">
                <a:solidFill>
                  <a:srgbClr val="008080"/>
                </a:solidFill>
                <a:latin typeface="Courier New" panose="02070309020205020404" pitchFamily="49" charset="0"/>
              </a:rPr>
              <a:t>Numero</a:t>
            </a:r>
            <a:r>
              <a:rPr lang="en-US" altLang="es-CO" b="1" dirty="0" smtClean="0">
                <a:solidFill>
                  <a:srgbClr val="008080"/>
                </a:solidFill>
                <a:latin typeface="Courier New" panose="02070309020205020404" pitchFamily="49" charset="0"/>
              </a:rPr>
              <a:t> </a:t>
            </a:r>
            <a:r>
              <a:rPr lang="en-US" altLang="es-CO" b="1" dirty="0">
                <a:solidFill>
                  <a:srgbClr val="008080"/>
                </a:solidFill>
                <a:latin typeface="Courier New" panose="02070309020205020404" pitchFamily="49" charset="0"/>
              </a:rPr>
              <a:t>= </a:t>
            </a:r>
            <a:r>
              <a:rPr lang="en-US" altLang="es-CO" b="1" dirty="0" err="1" smtClean="0">
                <a:solidFill>
                  <a:srgbClr val="008080"/>
                </a:solidFill>
                <a:latin typeface="Courier New" panose="02070309020205020404" pitchFamily="49" charset="0"/>
              </a:rPr>
              <a:t>Numero</a:t>
            </a:r>
            <a:r>
              <a:rPr lang="en-US" altLang="es-CO" b="1" dirty="0" smtClean="0">
                <a:solidFill>
                  <a:srgbClr val="008080"/>
                </a:solidFill>
                <a:latin typeface="Courier New" panose="02070309020205020404" pitchFamily="49" charset="0"/>
              </a:rPr>
              <a:t> </a:t>
            </a:r>
            <a:r>
              <a:rPr lang="en-US" altLang="es-CO" b="1" dirty="0">
                <a:solidFill>
                  <a:srgbClr val="008080"/>
                </a:solidFill>
                <a:latin typeface="Courier New" panose="02070309020205020404" pitchFamily="49" charset="0"/>
              </a:rPr>
              <a:t>* 2;</a:t>
            </a:r>
          </a:p>
        </p:txBody>
      </p:sp>
      <p:sp>
        <p:nvSpPr>
          <p:cNvPr id="417796" name="Line 4"/>
          <p:cNvSpPr>
            <a:spLocks noChangeShapeType="1"/>
          </p:cNvSpPr>
          <p:nvPr/>
        </p:nvSpPr>
        <p:spPr bwMode="auto">
          <a:xfrm>
            <a:off x="3886200" y="2133600"/>
            <a:ext cx="0" cy="1905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O"/>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itle 5"/>
          <p:cNvSpPr>
            <a:spLocks noGrp="1"/>
          </p:cNvSpPr>
          <p:nvPr>
            <p:ph type="title" idx="4294967295"/>
          </p:nvPr>
        </p:nvSpPr>
        <p:spPr/>
        <p:txBody>
          <a:bodyPr lIns="0" rIns="0" bIns="0" anchor="b"/>
          <a:lstStyle/>
          <a:p>
            <a:r>
              <a:rPr lang="en-US" altLang="es-CO"/>
              <a:t>La repetición en un rango</a:t>
            </a:r>
          </a:p>
        </p:txBody>
      </p:sp>
      <p:sp>
        <p:nvSpPr>
          <p:cNvPr id="7" name="Content Placeholder 6"/>
          <p:cNvSpPr>
            <a:spLocks noGrp="1"/>
          </p:cNvSpPr>
          <p:nvPr>
            <p:ph idx="4294967295"/>
          </p:nvPr>
        </p:nvSpPr>
        <p:spPr/>
        <p:txBody>
          <a:bodyPr/>
          <a:lstStyle/>
          <a:p>
            <a:pPr marL="639763" lvl="1" indent="-246063">
              <a:lnSpc>
                <a:spcPct val="90000"/>
              </a:lnSpc>
              <a:spcBef>
                <a:spcPct val="0"/>
              </a:spcBef>
              <a:buFontTx/>
              <a:buNone/>
            </a:pPr>
            <a:r>
              <a:rPr lang="en-US" altLang="es-CO" sz="2000" dirty="0">
                <a:latin typeface="Courier New" panose="02070309020205020404" pitchFamily="49" charset="0"/>
                <a:cs typeface="Courier New" panose="02070309020205020404" pitchFamily="49" charset="0"/>
              </a:rPr>
              <a:t>	</a:t>
            </a:r>
            <a:r>
              <a:rPr lang="en-US" altLang="es-CO" sz="2000" dirty="0" err="1" smtClean="0">
                <a:latin typeface="Courier New" panose="02070309020205020404" pitchFamily="49" charset="0"/>
                <a:cs typeface="Courier New" panose="02070309020205020404" pitchFamily="49" charset="0"/>
              </a:rPr>
              <a:t>System.out.println</a:t>
            </a:r>
            <a:r>
              <a:rPr lang="en-US" altLang="es-CO" sz="2000" dirty="0" smtClean="0">
                <a:latin typeface="Courier New" panose="02070309020205020404" pitchFamily="49" charset="0"/>
                <a:cs typeface="Courier New" panose="02070309020205020404" pitchFamily="49" charset="0"/>
              </a:rPr>
              <a:t>("</a:t>
            </a:r>
            <a:r>
              <a:rPr lang="en-US" altLang="es-CO" sz="2000" dirty="0">
                <a:latin typeface="Courier New" panose="02070309020205020404" pitchFamily="49" charset="0"/>
                <a:cs typeface="Courier New" panose="02070309020205020404" pitchFamily="49" charset="0"/>
              </a:rPr>
              <a:t>1 al </a:t>
            </a:r>
            <a:r>
              <a:rPr lang="en-US" altLang="es-CO" sz="2000" dirty="0" err="1">
                <a:latin typeface="Courier New" panose="02070309020205020404" pitchFamily="49" charset="0"/>
                <a:cs typeface="Courier New" panose="02070309020205020404" pitchFamily="49" charset="0"/>
              </a:rPr>
              <a:t>cuadrado</a:t>
            </a:r>
            <a:r>
              <a:rPr lang="en-US" altLang="es-CO" sz="2000" dirty="0">
                <a:latin typeface="Courier New" panose="02070309020205020404" pitchFamily="49" charset="0"/>
                <a:cs typeface="Courier New" panose="02070309020205020404" pitchFamily="49" charset="0"/>
              </a:rPr>
              <a:t> =" + 1 * 1);</a:t>
            </a:r>
          </a:p>
          <a:p>
            <a:pPr marL="639763" lvl="1" indent="-246063">
              <a:lnSpc>
                <a:spcPct val="90000"/>
              </a:lnSpc>
              <a:spcBef>
                <a:spcPct val="0"/>
              </a:spcBef>
              <a:buFontTx/>
              <a:buNone/>
            </a:pPr>
            <a:r>
              <a:rPr lang="en-US" altLang="es-CO" sz="2000" dirty="0">
                <a:latin typeface="Courier New" panose="02070309020205020404" pitchFamily="49" charset="0"/>
                <a:cs typeface="Courier New" panose="02070309020205020404" pitchFamily="49" charset="0"/>
              </a:rPr>
              <a:t>	</a:t>
            </a:r>
            <a:r>
              <a:rPr lang="en-US" altLang="es-CO" sz="2000" dirty="0" err="1" smtClean="0">
                <a:latin typeface="Courier New" panose="02070309020205020404" pitchFamily="49" charset="0"/>
                <a:cs typeface="Courier New" panose="02070309020205020404" pitchFamily="49" charset="0"/>
              </a:rPr>
              <a:t>System.out.println</a:t>
            </a:r>
            <a:r>
              <a:rPr lang="en-US" altLang="es-CO" sz="2000" dirty="0" smtClean="0">
                <a:latin typeface="Courier New" panose="02070309020205020404" pitchFamily="49" charset="0"/>
                <a:cs typeface="Courier New" panose="02070309020205020404" pitchFamily="49" charset="0"/>
              </a:rPr>
              <a:t>("</a:t>
            </a:r>
            <a:r>
              <a:rPr lang="en-US" altLang="es-CO" sz="2000" dirty="0">
                <a:latin typeface="Courier New" panose="02070309020205020404" pitchFamily="49" charset="0"/>
                <a:cs typeface="Courier New" panose="02070309020205020404" pitchFamily="49" charset="0"/>
              </a:rPr>
              <a:t>2 al </a:t>
            </a:r>
            <a:r>
              <a:rPr lang="en-US" altLang="es-CO" sz="2000" dirty="0" err="1">
                <a:latin typeface="Courier New" panose="02070309020205020404" pitchFamily="49" charset="0"/>
                <a:cs typeface="Courier New" panose="02070309020205020404" pitchFamily="49" charset="0"/>
              </a:rPr>
              <a:t>cuadrado</a:t>
            </a:r>
            <a:r>
              <a:rPr lang="en-US" altLang="es-CO" sz="2000" dirty="0">
                <a:latin typeface="Courier New" panose="02070309020205020404" pitchFamily="49" charset="0"/>
                <a:cs typeface="Courier New" panose="02070309020205020404" pitchFamily="49" charset="0"/>
              </a:rPr>
              <a:t> =" + 2 * 2);</a:t>
            </a:r>
          </a:p>
          <a:p>
            <a:pPr marL="639763" lvl="1" indent="-246063">
              <a:lnSpc>
                <a:spcPct val="90000"/>
              </a:lnSpc>
              <a:spcBef>
                <a:spcPct val="0"/>
              </a:spcBef>
              <a:buFontTx/>
              <a:buNone/>
            </a:pPr>
            <a:r>
              <a:rPr lang="en-US" altLang="es-CO" sz="2000" dirty="0">
                <a:latin typeface="Courier New" panose="02070309020205020404" pitchFamily="49" charset="0"/>
                <a:cs typeface="Courier New" panose="02070309020205020404" pitchFamily="49" charset="0"/>
              </a:rPr>
              <a:t>	</a:t>
            </a:r>
            <a:r>
              <a:rPr lang="en-US" altLang="es-CO" sz="2000" dirty="0" err="1" smtClean="0">
                <a:latin typeface="Courier New" panose="02070309020205020404" pitchFamily="49" charset="0"/>
                <a:cs typeface="Courier New" panose="02070309020205020404" pitchFamily="49" charset="0"/>
              </a:rPr>
              <a:t>System.out.println</a:t>
            </a:r>
            <a:r>
              <a:rPr lang="en-US" altLang="es-CO" sz="2000" dirty="0" smtClean="0">
                <a:latin typeface="Courier New" panose="02070309020205020404" pitchFamily="49" charset="0"/>
                <a:cs typeface="Courier New" panose="02070309020205020404" pitchFamily="49" charset="0"/>
              </a:rPr>
              <a:t>("</a:t>
            </a:r>
            <a:r>
              <a:rPr lang="en-US" altLang="es-CO" sz="2000" dirty="0">
                <a:latin typeface="Courier New" panose="02070309020205020404" pitchFamily="49" charset="0"/>
                <a:cs typeface="Courier New" panose="02070309020205020404" pitchFamily="49" charset="0"/>
              </a:rPr>
              <a:t>3 al </a:t>
            </a:r>
            <a:r>
              <a:rPr lang="en-US" altLang="es-CO" sz="2000" dirty="0" err="1">
                <a:latin typeface="Courier New" panose="02070309020205020404" pitchFamily="49" charset="0"/>
                <a:cs typeface="Courier New" panose="02070309020205020404" pitchFamily="49" charset="0"/>
              </a:rPr>
              <a:t>cuadrado</a:t>
            </a:r>
            <a:r>
              <a:rPr lang="en-US" altLang="es-CO" sz="2000" dirty="0">
                <a:latin typeface="Courier New" panose="02070309020205020404" pitchFamily="49" charset="0"/>
                <a:cs typeface="Courier New" panose="02070309020205020404" pitchFamily="49" charset="0"/>
              </a:rPr>
              <a:t> =" + 3 * 3);</a:t>
            </a:r>
          </a:p>
          <a:p>
            <a:pPr marL="639763" lvl="1" indent="-246063">
              <a:lnSpc>
                <a:spcPct val="90000"/>
              </a:lnSpc>
              <a:spcBef>
                <a:spcPct val="0"/>
              </a:spcBef>
              <a:buFontTx/>
              <a:buNone/>
            </a:pPr>
            <a:r>
              <a:rPr lang="en-US" altLang="es-CO" sz="2000" dirty="0">
                <a:latin typeface="Courier New" panose="02070309020205020404" pitchFamily="49" charset="0"/>
                <a:cs typeface="Courier New" panose="02070309020205020404" pitchFamily="49" charset="0"/>
              </a:rPr>
              <a:t>	</a:t>
            </a:r>
            <a:r>
              <a:rPr lang="en-US" altLang="es-CO" sz="2000" dirty="0" err="1" smtClean="0">
                <a:latin typeface="Courier New" panose="02070309020205020404" pitchFamily="49" charset="0"/>
                <a:cs typeface="Courier New" panose="02070309020205020404" pitchFamily="49" charset="0"/>
              </a:rPr>
              <a:t>System.out.println</a:t>
            </a:r>
            <a:r>
              <a:rPr lang="en-US" altLang="es-CO" sz="2000" dirty="0" smtClean="0">
                <a:latin typeface="Courier New" panose="02070309020205020404" pitchFamily="49" charset="0"/>
                <a:cs typeface="Courier New" panose="02070309020205020404" pitchFamily="49" charset="0"/>
              </a:rPr>
              <a:t>("</a:t>
            </a:r>
            <a:r>
              <a:rPr lang="en-US" altLang="es-CO" sz="2000" dirty="0">
                <a:latin typeface="Courier New" panose="02070309020205020404" pitchFamily="49" charset="0"/>
                <a:cs typeface="Courier New" panose="02070309020205020404" pitchFamily="49" charset="0"/>
              </a:rPr>
              <a:t>4 al </a:t>
            </a:r>
            <a:r>
              <a:rPr lang="en-US" altLang="es-CO" sz="2000" dirty="0" err="1">
                <a:latin typeface="Courier New" panose="02070309020205020404" pitchFamily="49" charset="0"/>
                <a:cs typeface="Courier New" panose="02070309020205020404" pitchFamily="49" charset="0"/>
              </a:rPr>
              <a:t>cuadrado</a:t>
            </a:r>
            <a:r>
              <a:rPr lang="en-US" altLang="es-CO" sz="2000" dirty="0">
                <a:latin typeface="Courier New" panose="02070309020205020404" pitchFamily="49" charset="0"/>
                <a:cs typeface="Courier New" panose="02070309020205020404" pitchFamily="49" charset="0"/>
              </a:rPr>
              <a:t> =" + 4 * 4);</a:t>
            </a:r>
          </a:p>
          <a:p>
            <a:pPr marL="639763" lvl="1" indent="-246063">
              <a:lnSpc>
                <a:spcPct val="90000"/>
              </a:lnSpc>
              <a:spcBef>
                <a:spcPct val="0"/>
              </a:spcBef>
              <a:buFontTx/>
              <a:buNone/>
            </a:pPr>
            <a:r>
              <a:rPr lang="en-US" altLang="es-CO" sz="2000" dirty="0">
                <a:latin typeface="Courier New" panose="02070309020205020404" pitchFamily="49" charset="0"/>
                <a:cs typeface="Courier New" panose="02070309020205020404" pitchFamily="49" charset="0"/>
              </a:rPr>
              <a:t>	</a:t>
            </a:r>
            <a:r>
              <a:rPr lang="en-US" altLang="es-CO" sz="2000" dirty="0" err="1" smtClean="0">
                <a:latin typeface="Courier New" panose="02070309020205020404" pitchFamily="49" charset="0"/>
                <a:cs typeface="Courier New" panose="02070309020205020404" pitchFamily="49" charset="0"/>
              </a:rPr>
              <a:t>System.out.println</a:t>
            </a:r>
            <a:r>
              <a:rPr lang="en-US" altLang="es-CO" sz="2000" dirty="0" smtClean="0">
                <a:latin typeface="Courier New" panose="02070309020205020404" pitchFamily="49" charset="0"/>
                <a:cs typeface="Courier New" panose="02070309020205020404" pitchFamily="49" charset="0"/>
              </a:rPr>
              <a:t>("</a:t>
            </a:r>
            <a:r>
              <a:rPr lang="en-US" altLang="es-CO" sz="2000" dirty="0">
                <a:latin typeface="Courier New" panose="02070309020205020404" pitchFamily="49" charset="0"/>
                <a:cs typeface="Courier New" panose="02070309020205020404" pitchFamily="49" charset="0"/>
              </a:rPr>
              <a:t>5 al </a:t>
            </a:r>
            <a:r>
              <a:rPr lang="en-US" altLang="es-CO" sz="2000" dirty="0" err="1">
                <a:latin typeface="Courier New" panose="02070309020205020404" pitchFamily="49" charset="0"/>
                <a:cs typeface="Courier New" panose="02070309020205020404" pitchFamily="49" charset="0"/>
              </a:rPr>
              <a:t>cuadrado</a:t>
            </a:r>
            <a:r>
              <a:rPr lang="en-US" altLang="es-CO" sz="2000" dirty="0">
                <a:latin typeface="Courier New" panose="02070309020205020404" pitchFamily="49" charset="0"/>
                <a:cs typeface="Courier New" panose="02070309020205020404" pitchFamily="49" charset="0"/>
              </a:rPr>
              <a:t> =" + 5 * 5);</a:t>
            </a:r>
          </a:p>
          <a:p>
            <a:pPr marL="639763" lvl="1" indent="-246063">
              <a:lnSpc>
                <a:spcPct val="90000"/>
              </a:lnSpc>
              <a:spcBef>
                <a:spcPct val="0"/>
              </a:spcBef>
              <a:buFontTx/>
              <a:buNone/>
            </a:pPr>
            <a:r>
              <a:rPr lang="en-US" altLang="es-CO" sz="2000" dirty="0">
                <a:latin typeface="Courier New" panose="02070309020205020404" pitchFamily="49" charset="0"/>
                <a:cs typeface="Courier New" panose="02070309020205020404" pitchFamily="49" charset="0"/>
              </a:rPr>
              <a:t>	</a:t>
            </a:r>
            <a:r>
              <a:rPr lang="en-US" altLang="es-CO" sz="2000" dirty="0" err="1" smtClean="0">
                <a:latin typeface="Courier New" panose="02070309020205020404" pitchFamily="49" charset="0"/>
                <a:cs typeface="Courier New" panose="02070309020205020404" pitchFamily="49" charset="0"/>
              </a:rPr>
              <a:t>System.out.println</a:t>
            </a:r>
            <a:r>
              <a:rPr lang="en-US" altLang="es-CO" sz="2000" dirty="0" smtClean="0">
                <a:latin typeface="Courier New" panose="02070309020205020404" pitchFamily="49" charset="0"/>
                <a:cs typeface="Courier New" panose="02070309020205020404" pitchFamily="49" charset="0"/>
              </a:rPr>
              <a:t>("</a:t>
            </a:r>
            <a:r>
              <a:rPr lang="en-US" altLang="es-CO" sz="2000" dirty="0">
                <a:latin typeface="Courier New" panose="02070309020205020404" pitchFamily="49" charset="0"/>
                <a:cs typeface="Courier New" panose="02070309020205020404" pitchFamily="49" charset="0"/>
              </a:rPr>
              <a:t>6 al </a:t>
            </a:r>
            <a:r>
              <a:rPr lang="en-US" altLang="es-CO" sz="2000" dirty="0" err="1">
                <a:latin typeface="Courier New" panose="02070309020205020404" pitchFamily="49" charset="0"/>
                <a:cs typeface="Courier New" panose="02070309020205020404" pitchFamily="49" charset="0"/>
              </a:rPr>
              <a:t>cuadrado</a:t>
            </a:r>
            <a:r>
              <a:rPr lang="en-US" altLang="es-CO" sz="2000" dirty="0">
                <a:latin typeface="Courier New" panose="02070309020205020404" pitchFamily="49" charset="0"/>
                <a:cs typeface="Courier New" panose="02070309020205020404" pitchFamily="49" charset="0"/>
              </a:rPr>
              <a:t> =" + 6 * 6);</a:t>
            </a:r>
          </a:p>
          <a:p>
            <a:pPr marL="273050" indent="-273050">
              <a:spcBef>
                <a:spcPct val="0"/>
              </a:spcBef>
              <a:buFontTx/>
              <a:buNone/>
            </a:pPr>
            <a:endParaRPr lang="en-US" altLang="es-CO" sz="900" dirty="0">
              <a:latin typeface="Courier New" panose="02070309020205020404" pitchFamily="49" charset="0"/>
              <a:cs typeface="Courier New" panose="02070309020205020404" pitchFamily="49" charset="0"/>
            </a:endParaRPr>
          </a:p>
          <a:p>
            <a:pPr marL="639763" lvl="1" indent="-246063">
              <a:spcBef>
                <a:spcPct val="0"/>
              </a:spcBef>
            </a:pPr>
            <a:r>
              <a:rPr lang="en-US" altLang="es-CO" dirty="0">
                <a:cs typeface="Courier New" panose="02070309020205020404" pitchFamily="49" charset="0"/>
              </a:rPr>
              <a:t>La </a:t>
            </a:r>
            <a:r>
              <a:rPr lang="en-US" altLang="es-CO" dirty="0" err="1">
                <a:cs typeface="Courier New" panose="02070309020205020404" pitchFamily="49" charset="0"/>
              </a:rPr>
              <a:t>intuición</a:t>
            </a:r>
            <a:r>
              <a:rPr lang="en-US" altLang="es-CO" dirty="0">
                <a:cs typeface="Courier New" panose="02070309020205020404" pitchFamily="49" charset="0"/>
              </a:rPr>
              <a:t>: "</a:t>
            </a:r>
            <a:r>
              <a:rPr lang="en-US" altLang="es-CO" dirty="0" err="1">
                <a:cs typeface="Courier New" panose="02070309020205020404" pitchFamily="49" charset="0"/>
              </a:rPr>
              <a:t>Quiero</a:t>
            </a:r>
            <a:r>
              <a:rPr lang="en-US" altLang="es-CO" dirty="0">
                <a:cs typeface="Courier New" panose="02070309020205020404" pitchFamily="49" charset="0"/>
              </a:rPr>
              <a:t> </a:t>
            </a:r>
            <a:r>
              <a:rPr lang="en-US" altLang="es-CO" dirty="0" err="1">
                <a:cs typeface="Courier New" panose="02070309020205020404" pitchFamily="49" charset="0"/>
              </a:rPr>
              <a:t>imprimir</a:t>
            </a:r>
            <a:r>
              <a:rPr lang="en-US" altLang="es-CO" dirty="0">
                <a:cs typeface="Courier New" panose="02070309020205020404" pitchFamily="49" charset="0"/>
              </a:rPr>
              <a:t> </a:t>
            </a:r>
            <a:r>
              <a:rPr lang="en-US" altLang="es-CO" dirty="0" err="1">
                <a:cs typeface="Courier New" panose="02070309020205020404" pitchFamily="49" charset="0"/>
              </a:rPr>
              <a:t>una</a:t>
            </a:r>
            <a:r>
              <a:rPr lang="en-US" altLang="es-CO" dirty="0">
                <a:cs typeface="Courier New" panose="02070309020205020404" pitchFamily="49" charset="0"/>
              </a:rPr>
              <a:t> </a:t>
            </a:r>
            <a:r>
              <a:rPr lang="en-US" altLang="es-CO" dirty="0" err="1">
                <a:cs typeface="Courier New" panose="02070309020205020404" pitchFamily="49" charset="0"/>
              </a:rPr>
              <a:t>línea</a:t>
            </a:r>
            <a:r>
              <a:rPr lang="en-US" altLang="es-CO" dirty="0">
                <a:cs typeface="Courier New" panose="02070309020205020404" pitchFamily="49" charset="0"/>
              </a:rPr>
              <a:t> para </a:t>
            </a:r>
            <a:r>
              <a:rPr lang="en-US" altLang="es-CO" dirty="0" err="1">
                <a:cs typeface="Courier New" panose="02070309020205020404" pitchFamily="49" charset="0"/>
              </a:rPr>
              <a:t>cada</a:t>
            </a:r>
            <a:r>
              <a:rPr lang="en-US" altLang="es-CO" dirty="0">
                <a:cs typeface="Courier New" panose="02070309020205020404" pitchFamily="49" charset="0"/>
              </a:rPr>
              <a:t> </a:t>
            </a:r>
            <a:r>
              <a:rPr lang="en-US" altLang="es-CO" dirty="0" err="1">
                <a:cs typeface="Courier New" panose="02070309020205020404" pitchFamily="49" charset="0"/>
              </a:rPr>
              <a:t>número</a:t>
            </a:r>
            <a:r>
              <a:rPr lang="en-US" altLang="es-CO" dirty="0">
                <a:cs typeface="Courier New" panose="02070309020205020404" pitchFamily="49" charset="0"/>
              </a:rPr>
              <a:t> del 1 al 6"</a:t>
            </a:r>
          </a:p>
          <a:p>
            <a:pPr marL="639763" lvl="1" indent="-246063">
              <a:lnSpc>
                <a:spcPct val="160000"/>
              </a:lnSpc>
              <a:spcBef>
                <a:spcPct val="0"/>
              </a:spcBef>
            </a:pPr>
            <a:endParaRPr lang="en-US" altLang="es-CO" dirty="0">
              <a:cs typeface="Courier New" panose="02070309020205020404" pitchFamily="49" charset="0"/>
            </a:endParaRPr>
          </a:p>
          <a:p>
            <a:pPr marL="273050" indent="-273050">
              <a:lnSpc>
                <a:spcPct val="130000"/>
              </a:lnSpc>
              <a:spcBef>
                <a:spcPct val="0"/>
              </a:spcBef>
            </a:pPr>
            <a:r>
              <a:rPr lang="en-US" altLang="es-CO" dirty="0" smtClean="0">
                <a:cs typeface="Courier New" panose="02070309020205020404" pitchFamily="49" charset="0"/>
              </a:rPr>
              <a:t>Los </a:t>
            </a:r>
            <a:r>
              <a:rPr lang="en-US" altLang="es-CO" dirty="0" smtClean="0">
                <a:latin typeface="Courier New" panose="02070309020205020404" pitchFamily="49" charset="0"/>
                <a:cs typeface="Courier New" panose="02070309020205020404" pitchFamily="49" charset="0"/>
              </a:rPr>
              <a:t>for</a:t>
            </a:r>
            <a:r>
              <a:rPr lang="en-US" altLang="es-CO" dirty="0" smtClean="0">
                <a:cs typeface="Courier New" panose="02070309020205020404" pitchFamily="49" charset="0"/>
              </a:rPr>
              <a:t> </a:t>
            </a:r>
            <a:r>
              <a:rPr lang="en-US" altLang="es-CO" dirty="0" err="1" smtClean="0">
                <a:cs typeface="Courier New" panose="02070309020205020404" pitchFamily="49" charset="0"/>
              </a:rPr>
              <a:t>hacen</a:t>
            </a:r>
            <a:r>
              <a:rPr lang="en-US" altLang="es-CO" dirty="0" smtClean="0">
                <a:cs typeface="Courier New" panose="02070309020205020404" pitchFamily="49" charset="0"/>
              </a:rPr>
              <a:t> </a:t>
            </a:r>
            <a:r>
              <a:rPr lang="en-US" altLang="es-CO" dirty="0" err="1">
                <a:cs typeface="Courier New" panose="02070309020205020404" pitchFamily="49" charset="0"/>
              </a:rPr>
              <a:t>exactamente</a:t>
            </a:r>
            <a:r>
              <a:rPr lang="en-US" altLang="es-CO" dirty="0">
                <a:cs typeface="Courier New" panose="02070309020205020404" pitchFamily="49" charset="0"/>
              </a:rPr>
              <a:t> </a:t>
            </a:r>
            <a:r>
              <a:rPr lang="en-US" altLang="es-CO" dirty="0" err="1">
                <a:cs typeface="Courier New" panose="02070309020205020404" pitchFamily="49" charset="0"/>
              </a:rPr>
              <a:t>eso</a:t>
            </a:r>
            <a:r>
              <a:rPr lang="en-US" altLang="es-CO" dirty="0">
                <a:cs typeface="Courier New" panose="02070309020205020404" pitchFamily="49" charset="0"/>
              </a:rPr>
              <a:t>!</a:t>
            </a:r>
          </a:p>
          <a:p>
            <a:pPr marL="639763" lvl="1" indent="-246063">
              <a:lnSpc>
                <a:spcPct val="80000"/>
              </a:lnSpc>
              <a:buFont typeface="Wingdings" panose="05000000000000000000" pitchFamily="2" charset="2"/>
              <a:buNone/>
            </a:pPr>
            <a:endParaRPr lang="en-US" altLang="es-CO" sz="900" b="1" dirty="0">
              <a:latin typeface="Courier New" panose="02070309020205020404" pitchFamily="49" charset="0"/>
            </a:endParaRPr>
          </a:p>
          <a:p>
            <a:pPr marL="639763" lvl="1" indent="-246063">
              <a:lnSpc>
                <a:spcPct val="80000"/>
              </a:lnSpc>
              <a:buFont typeface="Wingdings" panose="05000000000000000000" pitchFamily="2" charset="2"/>
              <a:buNone/>
            </a:pPr>
            <a:r>
              <a:rPr lang="en-US" altLang="es-CO" sz="2000" b="1" dirty="0">
                <a:latin typeface="Courier New" panose="02070309020205020404" pitchFamily="49" charset="0"/>
              </a:rPr>
              <a:t>	</a:t>
            </a:r>
            <a:r>
              <a:rPr lang="en-US" altLang="es-CO" sz="2000" dirty="0">
                <a:latin typeface="Courier New" panose="02070309020205020404" pitchFamily="49" charset="0"/>
              </a:rPr>
              <a:t>for (</a:t>
            </a:r>
            <a:r>
              <a:rPr lang="en-US" altLang="es-CO" sz="2000" dirty="0" err="1">
                <a:latin typeface="Courier New" panose="02070309020205020404" pitchFamily="49" charset="0"/>
              </a:rPr>
              <a:t>int</a:t>
            </a:r>
            <a:r>
              <a:rPr lang="en-US" altLang="es-CO" sz="2000" dirty="0">
                <a:latin typeface="Courier New" panose="02070309020205020404" pitchFamily="49" charset="0"/>
              </a:rPr>
              <a:t> </a:t>
            </a:r>
            <a:r>
              <a:rPr lang="en-US" altLang="es-CO" sz="2000" dirty="0" err="1">
                <a:latin typeface="Courier New" panose="02070309020205020404" pitchFamily="49" charset="0"/>
              </a:rPr>
              <a:t>i</a:t>
            </a:r>
            <a:r>
              <a:rPr lang="en-US" altLang="es-CO" sz="2000" dirty="0">
                <a:latin typeface="Courier New" panose="02070309020205020404" pitchFamily="49" charset="0"/>
              </a:rPr>
              <a:t> = 1; </a:t>
            </a:r>
            <a:r>
              <a:rPr lang="en-US" altLang="es-CO" sz="2000" dirty="0" err="1">
                <a:latin typeface="Courier New" panose="02070309020205020404" pitchFamily="49" charset="0"/>
              </a:rPr>
              <a:t>i</a:t>
            </a:r>
            <a:r>
              <a:rPr lang="en-US" altLang="es-CO" sz="2000" dirty="0">
                <a:latin typeface="Courier New" panose="02070309020205020404" pitchFamily="49" charset="0"/>
              </a:rPr>
              <a:t> &lt;= 6; </a:t>
            </a:r>
            <a:r>
              <a:rPr lang="en-US" altLang="es-CO" sz="2000" dirty="0" err="1">
                <a:latin typeface="Courier New" panose="02070309020205020404" pitchFamily="49" charset="0"/>
              </a:rPr>
              <a:t>i</a:t>
            </a:r>
            <a:r>
              <a:rPr lang="en-US" altLang="es-CO" sz="2000" dirty="0">
                <a:latin typeface="Courier New" panose="02070309020205020404" pitchFamily="49" charset="0"/>
              </a:rPr>
              <a:t> ++) {</a:t>
            </a:r>
          </a:p>
          <a:p>
            <a:pPr marL="639763" lvl="1" indent="-246063">
              <a:lnSpc>
                <a:spcPct val="80000"/>
              </a:lnSpc>
              <a:buFont typeface="Wingdings" panose="05000000000000000000" pitchFamily="2" charset="2"/>
              <a:buNone/>
            </a:pPr>
            <a:r>
              <a:rPr lang="en-US" altLang="es-CO" sz="2000" dirty="0">
                <a:latin typeface="Courier New" panose="02070309020205020404" pitchFamily="49" charset="0"/>
              </a:rPr>
              <a:t>	</a:t>
            </a:r>
            <a:r>
              <a:rPr lang="en-US" altLang="es-CO" sz="2000" dirty="0" smtClean="0">
                <a:latin typeface="Courier New" panose="02070309020205020404" pitchFamily="49" charset="0"/>
              </a:rPr>
              <a:t>  </a:t>
            </a:r>
            <a:r>
              <a:rPr lang="en-US" altLang="es-CO" sz="2000" dirty="0" err="1" smtClean="0">
                <a:latin typeface="Courier New" panose="02070309020205020404" pitchFamily="49" charset="0"/>
              </a:rPr>
              <a:t>System.out.println</a:t>
            </a:r>
            <a:r>
              <a:rPr lang="en-US" altLang="es-CO" sz="2000" dirty="0" smtClean="0">
                <a:latin typeface="Courier New" panose="02070309020205020404" pitchFamily="49" charset="0"/>
              </a:rPr>
              <a:t>(</a:t>
            </a:r>
            <a:r>
              <a:rPr lang="en-US" altLang="es-CO" sz="2000" b="1" dirty="0" err="1" smtClean="0">
                <a:solidFill>
                  <a:srgbClr val="003399"/>
                </a:solidFill>
                <a:latin typeface="Courier New" panose="02070309020205020404" pitchFamily="49" charset="0"/>
              </a:rPr>
              <a:t>i</a:t>
            </a:r>
            <a:r>
              <a:rPr lang="en-US" altLang="es-CO" sz="2000" dirty="0" smtClean="0">
                <a:latin typeface="Courier New" panose="02070309020205020404" pitchFamily="49" charset="0"/>
              </a:rPr>
              <a:t> </a:t>
            </a:r>
            <a:r>
              <a:rPr lang="en-US" altLang="es-CO" sz="2000" dirty="0">
                <a:latin typeface="Courier New" panose="02070309020205020404" pitchFamily="49" charset="0"/>
              </a:rPr>
              <a:t>+ </a:t>
            </a:r>
            <a:r>
              <a:rPr lang="en-US" altLang="es-CO" sz="2000" dirty="0" smtClean="0">
                <a:latin typeface="Courier New" panose="02070309020205020404" pitchFamily="49" charset="0"/>
              </a:rPr>
              <a:t>“ al </a:t>
            </a:r>
            <a:r>
              <a:rPr lang="en-US" altLang="es-CO" sz="2000" dirty="0" err="1">
                <a:latin typeface="Courier New" panose="02070309020205020404" pitchFamily="49" charset="0"/>
              </a:rPr>
              <a:t>cuadrado</a:t>
            </a:r>
            <a:r>
              <a:rPr lang="en-US" altLang="es-CO" sz="2000" dirty="0">
                <a:latin typeface="Courier New" panose="02070309020205020404" pitchFamily="49" charset="0"/>
              </a:rPr>
              <a:t> =" + </a:t>
            </a:r>
            <a:r>
              <a:rPr lang="en-US" altLang="es-CO" sz="2000" b="1" dirty="0" smtClean="0">
                <a:solidFill>
                  <a:srgbClr val="003399"/>
                </a:solidFill>
                <a:latin typeface="Courier New" panose="02070309020205020404" pitchFamily="49" charset="0"/>
              </a:rPr>
              <a:t>(</a:t>
            </a:r>
            <a:r>
              <a:rPr lang="en-US" altLang="es-CO" sz="2000" b="1" dirty="0" err="1" smtClean="0">
                <a:solidFill>
                  <a:srgbClr val="003399"/>
                </a:solidFill>
                <a:latin typeface="Courier New" panose="02070309020205020404" pitchFamily="49" charset="0"/>
              </a:rPr>
              <a:t>i</a:t>
            </a:r>
            <a:r>
              <a:rPr lang="en-US" altLang="es-CO" sz="2000" b="1" dirty="0" smtClean="0">
                <a:solidFill>
                  <a:srgbClr val="003399"/>
                </a:solidFill>
                <a:latin typeface="Courier New" panose="02070309020205020404" pitchFamily="49" charset="0"/>
              </a:rPr>
              <a:t> </a:t>
            </a:r>
            <a:r>
              <a:rPr lang="en-US" altLang="es-CO" sz="2000" b="1" dirty="0">
                <a:solidFill>
                  <a:srgbClr val="003399"/>
                </a:solidFill>
                <a:latin typeface="Courier New" panose="02070309020205020404" pitchFamily="49" charset="0"/>
              </a:rPr>
              <a:t>* </a:t>
            </a:r>
            <a:r>
              <a:rPr lang="en-US" altLang="es-CO" sz="2000" b="1" dirty="0" err="1">
                <a:solidFill>
                  <a:srgbClr val="003399"/>
                </a:solidFill>
                <a:latin typeface="Courier New" panose="02070309020205020404" pitchFamily="49" charset="0"/>
              </a:rPr>
              <a:t>i</a:t>
            </a:r>
            <a:r>
              <a:rPr lang="en-US" altLang="es-CO" sz="2000" b="1" dirty="0">
                <a:solidFill>
                  <a:srgbClr val="003399"/>
                </a:solidFill>
                <a:latin typeface="Courier New" panose="02070309020205020404" pitchFamily="49" charset="0"/>
              </a:rPr>
              <a:t>)</a:t>
            </a:r>
            <a:r>
              <a:rPr lang="en-US" altLang="es-CO" sz="2000" dirty="0">
                <a:latin typeface="Courier New" panose="02070309020205020404" pitchFamily="49" charset="0"/>
              </a:rPr>
              <a:t>);</a:t>
            </a:r>
          </a:p>
          <a:p>
            <a:pPr marL="639763" lvl="1" indent="-246063">
              <a:lnSpc>
                <a:spcPct val="80000"/>
              </a:lnSpc>
              <a:buFont typeface="Wingdings" panose="05000000000000000000" pitchFamily="2" charset="2"/>
              <a:buNone/>
            </a:pPr>
            <a:r>
              <a:rPr lang="en-US" altLang="es-CO" sz="2000" b="1" dirty="0">
                <a:latin typeface="Courier New" panose="02070309020205020404" pitchFamily="49" charset="0"/>
              </a:rPr>
              <a:t>	</a:t>
            </a:r>
            <a:r>
              <a:rPr lang="en-US" altLang="es-CO" sz="2000" dirty="0">
                <a:latin typeface="Courier New" panose="02070309020205020404" pitchFamily="49" charset="0"/>
              </a:rPr>
              <a:t>}</a:t>
            </a:r>
          </a:p>
          <a:p>
            <a:pPr marL="639763" lvl="1" indent="-246063">
              <a:lnSpc>
                <a:spcPct val="80000"/>
              </a:lnSpc>
              <a:buFontTx/>
              <a:buNone/>
            </a:pPr>
            <a:endParaRPr lang="en-US" altLang="es-CO" sz="2000" dirty="0"/>
          </a:p>
          <a:p>
            <a:pPr marL="639763" lvl="1" indent="-246063"/>
            <a:r>
              <a:rPr lang="en-US" altLang="es-CO" dirty="0"/>
              <a:t>"Para </a:t>
            </a:r>
            <a:r>
              <a:rPr lang="en-US" altLang="es-CO" dirty="0" err="1"/>
              <a:t>cada</a:t>
            </a:r>
            <a:r>
              <a:rPr lang="en-US" altLang="es-CO" dirty="0"/>
              <a:t> </a:t>
            </a:r>
            <a:r>
              <a:rPr lang="en-US" altLang="es-CO" dirty="0" err="1"/>
              <a:t>número</a:t>
            </a:r>
            <a:r>
              <a:rPr lang="en-US" altLang="es-CO" dirty="0"/>
              <a:t> </a:t>
            </a:r>
            <a:r>
              <a:rPr lang="en-US" altLang="es-CO" dirty="0" err="1"/>
              <a:t>entero</a:t>
            </a:r>
            <a:r>
              <a:rPr lang="en-US" altLang="es-CO" dirty="0"/>
              <a:t> </a:t>
            </a:r>
            <a:r>
              <a:rPr lang="en-US" altLang="es-CO" b="1" dirty="0" err="1" smtClean="0"/>
              <a:t>i</a:t>
            </a:r>
            <a:r>
              <a:rPr lang="en-US" altLang="es-CO" dirty="0" smtClean="0"/>
              <a:t> </a:t>
            </a:r>
            <a:r>
              <a:rPr lang="en-US" altLang="es-CO" dirty="0"/>
              <a:t>del 1 al 6, </a:t>
            </a:r>
            <a:r>
              <a:rPr lang="en-US" altLang="es-CO" dirty="0" err="1" smtClean="0"/>
              <a:t>imprima</a:t>
            </a:r>
            <a:r>
              <a:rPr lang="en-US" altLang="es-CO" dirty="0" smtClean="0"/>
              <a:t>... </a:t>
            </a:r>
            <a:r>
              <a:rPr lang="en-US" altLang="es-CO"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9" end="9"/>
                                            </p:txEl>
                                          </p:spTgt>
                                        </p:tgtEl>
                                        <p:attrNameLst>
                                          <p:attrName/>
                                        </p:attrNameLst>
                                      </p:cBhvr>
                                      <p:to>
                                        <p:strVal val="visible"/>
                                      </p:to>
                                    </p:set>
                                    <p:animEffect transition="in" filter="fade">
                                      <p:cBhvr>
                                        <p:cTn id="7" dur="1000"/>
                                        <p:tgtEl>
                                          <p:spTgt spid="7">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1" end="11"/>
                                            </p:txEl>
                                          </p:spTgt>
                                        </p:tgtEl>
                                        <p:attrNameLst>
                                          <p:attrName/>
                                        </p:attrNameLst>
                                      </p:cBhvr>
                                      <p:to>
                                        <p:strVal val="visible"/>
                                      </p:to>
                                    </p:set>
                                    <p:animEffect transition="in" filter="fade">
                                      <p:cBhvr>
                                        <p:cTn id="10" dur="1000"/>
                                        <p:tgtEl>
                                          <p:spTgt spid="7">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12" end="12"/>
                                            </p:txEl>
                                          </p:spTgt>
                                        </p:tgtEl>
                                        <p:attrNameLst>
                                          <p:attrName/>
                                        </p:attrNameLst>
                                      </p:cBhvr>
                                      <p:to>
                                        <p:strVal val="visible"/>
                                      </p:to>
                                    </p:set>
                                    <p:animEffect transition="in" filter="fade">
                                      <p:cBhvr>
                                        <p:cTn id="13" dur="1000"/>
                                        <p:tgtEl>
                                          <p:spTgt spid="7">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3" end="13"/>
                                            </p:txEl>
                                          </p:spTgt>
                                        </p:tgtEl>
                                        <p:attrNameLst>
                                          <p:attrName/>
                                        </p:attrNameLst>
                                      </p:cBhvr>
                                      <p:to>
                                        <p:strVal val="visible"/>
                                      </p:to>
                                    </p:set>
                                    <p:animEffect transition="in" filter="fade">
                                      <p:cBhvr>
                                        <p:cTn id="16" dur="1000"/>
                                        <p:tgtEl>
                                          <p:spTgt spid="7">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15" end="15"/>
                                            </p:txEl>
                                          </p:spTgt>
                                        </p:tgtEl>
                                        <p:attrNameLst>
                                          <p:attrName/>
                                        </p:attrNameLst>
                                      </p:cBhvr>
                                      <p:to>
                                        <p:strVal val="visible"/>
                                      </p:to>
                                    </p:set>
                                    <p:animEffect transition="in" filter="fade">
                                      <p:cBhvr>
                                        <p:cTn id="19" dur="1000"/>
                                        <p:tgtEl>
                                          <p:spTgt spid="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s-CO"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s-CO"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3191</TotalTime>
  <Words>2990</Words>
  <Application>Microsoft Office PowerPoint</Application>
  <PresentationFormat>Presentación en pantalla (4:3)</PresentationFormat>
  <Paragraphs>1015</Paragraphs>
  <Slides>50</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50</vt:i4>
      </vt:variant>
    </vt:vector>
  </HeadingPairs>
  <TitlesOfParts>
    <vt:vector size="58" baseType="lpstr">
      <vt:lpstr>Andale Mono</vt:lpstr>
      <vt:lpstr>Arial</vt:lpstr>
      <vt:lpstr>Courier New</vt:lpstr>
      <vt:lpstr>Tahoma</vt:lpstr>
      <vt:lpstr>Times New Roman</vt:lpstr>
      <vt:lpstr>Verdana</vt:lpstr>
      <vt:lpstr>Wingdings</vt:lpstr>
      <vt:lpstr>Default Design</vt:lpstr>
      <vt:lpstr>Construyendo programas en Java Capítulo 2</vt:lpstr>
      <vt:lpstr>Ciclos for</vt:lpstr>
      <vt:lpstr>Repetición con ciclos for</vt:lpstr>
      <vt:lpstr>for: la sintaxis del ciclo</vt:lpstr>
      <vt:lpstr>Inicialización </vt:lpstr>
      <vt:lpstr>Condición</vt:lpstr>
      <vt:lpstr>Incremento y decremento</vt:lpstr>
      <vt:lpstr>Modificar-y-asignar</vt:lpstr>
      <vt:lpstr>La repetición en un rango</vt:lpstr>
      <vt:lpstr>Paso a paso en ciclo</vt:lpstr>
      <vt:lpstr>Cuerpo del ciclo de varias líneas</vt:lpstr>
      <vt:lpstr>Las expresiones para contar</vt:lpstr>
      <vt:lpstr>System.out.print </vt:lpstr>
      <vt:lpstr>Contando hacia atrás</vt:lpstr>
      <vt:lpstr>Anidado ciclos for</vt:lpstr>
      <vt:lpstr>Ciclos anidados</vt:lpstr>
      <vt:lpstr>for Anidado ejercicio de ciclos</vt:lpstr>
      <vt:lpstr>for Anidado ejercicio de ciclos</vt:lpstr>
      <vt:lpstr>Errores comunes</vt:lpstr>
      <vt:lpstr>Líneas complejas</vt:lpstr>
      <vt:lpstr>Ciclo externo e interno</vt:lpstr>
      <vt:lpstr>Asignando ciclos a los números</vt:lpstr>
      <vt:lpstr>Ciclo para tablas</vt:lpstr>
      <vt:lpstr>Loop tablas pregunta</vt:lpstr>
      <vt:lpstr>for Anidado ejercicio de ciclos</vt:lpstr>
      <vt:lpstr>for Anidado solución</vt:lpstr>
      <vt:lpstr>for Anidado ejercicio de ciclos</vt:lpstr>
      <vt:lpstr>for Anidado ejercicio de ciclos</vt:lpstr>
      <vt:lpstr>Dibujar figuras complejas</vt:lpstr>
      <vt:lpstr>Estrategia de desarrollo</vt:lpstr>
      <vt:lpstr>1. Pseudo-código</vt:lpstr>
      <vt:lpstr>Algoritmo pseudo-código</vt:lpstr>
      <vt:lpstr>Métodos de pseudocódigo</vt:lpstr>
      <vt:lpstr>2. Tablas</vt:lpstr>
      <vt:lpstr>3. Escribir el código</vt:lpstr>
      <vt:lpstr>Solución parcial</vt:lpstr>
      <vt:lpstr>Constantes de clases y alcance</vt:lpstr>
      <vt:lpstr>Creciendo el espejo</vt:lpstr>
      <vt:lpstr>Limitaciones de variables</vt:lpstr>
      <vt:lpstr>Alcance</vt:lpstr>
      <vt:lpstr>Las implicaciones del alcance</vt:lpstr>
      <vt:lpstr>Constantes de clases</vt:lpstr>
      <vt:lpstr>Constantes y cifras</vt:lpstr>
      <vt:lpstr>Código figura repetitiva</vt:lpstr>
      <vt:lpstr>La adición de una constante</vt:lpstr>
      <vt:lpstr>Figura compleja con constante</vt:lpstr>
      <vt:lpstr>El uso de una constante</vt:lpstr>
      <vt:lpstr>Tablas de ciclo y constante</vt:lpstr>
      <vt:lpstr>solución parcial</vt:lpstr>
      <vt:lpstr>Observaciones acerca de constantes</vt:lpstr>
    </vt:vector>
  </TitlesOfParts>
  <Company>University of Washington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Jose Luis Montoya Pareja</cp:lastModifiedBy>
  <cp:revision>146</cp:revision>
  <dcterms:created xsi:type="dcterms:W3CDTF">2008-06-28T20:57:21Z</dcterms:created>
  <dcterms:modified xsi:type="dcterms:W3CDTF">2017-02-14T14:27:16Z</dcterms:modified>
</cp:coreProperties>
</file>