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93391B-5F39-4706-9F21-B0AE37AC81DF}" type="datetimeFigureOut">
              <a:rPr lang="es-CO" smtClean="0"/>
              <a:t>7/02/2019</a:t>
            </a:fld>
            <a:endParaRPr lang="es-CO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DCDF825-B66E-4732-8627-A4372730B20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828600" y="332656"/>
            <a:ext cx="11017224" cy="2740286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>
                <a:solidFill>
                  <a:srgbClr val="FF0000"/>
                </a:solidFill>
              </a:rPr>
              <a:t>ÁRBOLES DE FORZAMIENTO SEMÁNTICO</a:t>
            </a:r>
            <a:endParaRPr lang="es-CO" sz="4000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992888" cy="17281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O" b="1" dirty="0" smtClean="0">
                <a:solidFill>
                  <a:srgbClr val="002060"/>
                </a:solidFill>
              </a:rPr>
              <a:t>Por:</a:t>
            </a:r>
            <a:endParaRPr lang="es-CO" b="1" dirty="0">
              <a:solidFill>
                <a:srgbClr val="002060"/>
              </a:solidFill>
            </a:endParaRPr>
          </a:p>
          <a:p>
            <a:pPr algn="l"/>
            <a:endParaRPr lang="es-CO" sz="3500" b="1" dirty="0" smtClean="0">
              <a:solidFill>
                <a:srgbClr val="002060"/>
              </a:solidFill>
            </a:endParaRPr>
          </a:p>
          <a:p>
            <a:pPr algn="l"/>
            <a:r>
              <a:rPr lang="es-CO" sz="3500" b="1" dirty="0" smtClean="0">
                <a:solidFill>
                  <a:srgbClr val="002060"/>
                </a:solidFill>
              </a:rPr>
              <a:t>ESTIVINSON PALACIOS RENTERÍA.</a:t>
            </a:r>
          </a:p>
          <a:p>
            <a:pPr algn="l"/>
            <a:r>
              <a:rPr lang="es-CO" sz="3500" b="1" dirty="0" smtClean="0">
                <a:solidFill>
                  <a:srgbClr val="002060"/>
                </a:solidFill>
              </a:rPr>
              <a:t>CAROL DAXVY OLARTE SUÁREZ.</a:t>
            </a:r>
          </a:p>
          <a:p>
            <a:pPr algn="l"/>
            <a:r>
              <a:rPr lang="es-CO" sz="3500" b="1" dirty="0" smtClean="0">
                <a:solidFill>
                  <a:srgbClr val="002060"/>
                </a:solidFill>
              </a:rPr>
              <a:t>U de A.</a:t>
            </a:r>
            <a:endParaRPr lang="es-CO" sz="3500" b="1" dirty="0">
              <a:solidFill>
                <a:srgbClr val="002060"/>
              </a:solidFill>
            </a:endParaRPr>
          </a:p>
        </p:txBody>
      </p:sp>
      <p:pic>
        <p:nvPicPr>
          <p:cNvPr id="1027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29067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480060" y="2852936"/>
            <a:ext cx="8183880" cy="661824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FI</a:t>
            </a:r>
            <a:r>
              <a:rPr lang="es-CO" sz="1800" b="0" dirty="0">
                <a:solidFill>
                  <a:schemeClr val="tx1"/>
                </a:solidFill>
              </a:rPr>
              <a:t>→ </a:t>
            </a:r>
            <a:r>
              <a:rPr lang="es-CO" sz="1800" dirty="0">
                <a:solidFill>
                  <a:schemeClr val="tx1"/>
                </a:solidFill>
              </a:rPr>
              <a:t>(Falsedad a la Izquierda en un Condicional)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F→ (Falsedad del Condicional):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08" y="1052736"/>
            <a:ext cx="1857904" cy="202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9453"/>
            <a:ext cx="1953117" cy="200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08" y="3753157"/>
            <a:ext cx="1909234" cy="209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753157"/>
            <a:ext cx="1953117" cy="209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235912"/>
            <a:ext cx="8183880" cy="605760"/>
          </a:xfrm>
        </p:spPr>
        <p:txBody>
          <a:bodyPr>
            <a:no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FDAI</a:t>
            </a:r>
            <a:r>
              <a:rPr lang="es-CO" sz="1800" b="0" dirty="0">
                <a:solidFill>
                  <a:schemeClr val="tx1"/>
                </a:solidFill>
              </a:rPr>
              <a:t>→ </a:t>
            </a:r>
            <a:r>
              <a:rPr lang="es-CO" sz="1800" dirty="0">
                <a:solidFill>
                  <a:schemeClr val="tx1"/>
                </a:solidFill>
              </a:rPr>
              <a:t>(Falsedad a la Derecha, Afirmación a la Izquierda en un Condicional):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4"/>
            <a:ext cx="818388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AD→ (Afirmación a la Derecha en un Condicional):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46" y="4077072"/>
            <a:ext cx="1937214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21" y="4077071"/>
            <a:ext cx="1948107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46" y="980728"/>
            <a:ext cx="1742620" cy="189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67" y="1027945"/>
            <a:ext cx="1739183" cy="184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2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980728"/>
            <a:ext cx="8183880" cy="432048"/>
          </a:xfrm>
        </p:spPr>
        <p:txBody>
          <a:bodyPr>
            <a:normAutofit fontScale="90000"/>
          </a:bodyPr>
          <a:lstStyle/>
          <a:p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 smtClean="0"/>
              <a:t>           </a:t>
            </a:r>
            <a:r>
              <a:rPr lang="es-CO" sz="2700" dirty="0" smtClean="0">
                <a:solidFill>
                  <a:srgbClr val="FF0000"/>
                </a:solidFill>
              </a:rPr>
              <a:t>Reglas para </a:t>
            </a:r>
            <a:r>
              <a:rPr lang="es-CO" sz="2700" dirty="0">
                <a:solidFill>
                  <a:srgbClr val="FF0000"/>
                </a:solidFill>
              </a:rPr>
              <a:t>la conjunción </a:t>
            </a:r>
            <a:r>
              <a:rPr lang="es-CO" sz="2700" b="0" dirty="0" smtClean="0">
                <a:solidFill>
                  <a:srgbClr val="FF0000"/>
                </a:solidFill>
              </a:rPr>
              <a:t>⋀</a:t>
            </a:r>
            <a:r>
              <a:rPr lang="es-CO" sz="2700" b="0" dirty="0" smtClean="0"/>
              <a:t/>
            </a:r>
            <a:br>
              <a:rPr lang="es-CO" sz="2700" b="0" dirty="0" smtClean="0"/>
            </a:br>
            <a:r>
              <a:rPr lang="es-CO" sz="1800" b="0" dirty="0" smtClean="0"/>
              <a:t/>
            </a:r>
            <a:br>
              <a:rPr lang="es-CO" sz="1800" b="0" dirty="0" smtClean="0"/>
            </a:br>
            <a:r>
              <a:rPr lang="es-CO" sz="2000" dirty="0" smtClean="0">
                <a:solidFill>
                  <a:schemeClr val="tx1"/>
                </a:solidFill>
              </a:rPr>
              <a:t>A</a:t>
            </a:r>
            <a:r>
              <a:rPr lang="es-CO" sz="2000" b="0" dirty="0">
                <a:solidFill>
                  <a:schemeClr val="tx1"/>
                </a:solidFill>
              </a:rPr>
              <a:t>⋀ </a:t>
            </a:r>
            <a:r>
              <a:rPr lang="es-CO" sz="2000" dirty="0">
                <a:solidFill>
                  <a:schemeClr val="tx1"/>
                </a:solidFill>
              </a:rPr>
              <a:t>(Afirmación de la Conjunción</a:t>
            </a:r>
            <a:r>
              <a:rPr lang="es-CO" sz="2000" dirty="0" smtClean="0">
                <a:solidFill>
                  <a:schemeClr val="tx1"/>
                </a:solidFill>
              </a:rPr>
              <a:t>)</a:t>
            </a:r>
            <a:r>
              <a:rPr lang="es-CO" sz="2000" b="0" dirty="0" smtClean="0">
                <a:solidFill>
                  <a:schemeClr val="tx1"/>
                </a:solidFill>
              </a:rPr>
              <a:t>: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645024"/>
            <a:ext cx="8183880" cy="95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AIAD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⋀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(Afirmación a la Izquierda, Afirmación a la Derecha en la Conjunción)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4" y="1425708"/>
            <a:ext cx="1712129" cy="16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25708"/>
            <a:ext cx="1734192" cy="16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79" y="4149080"/>
            <a:ext cx="1703143" cy="166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4149080"/>
            <a:ext cx="1584176" cy="166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ADF</a:t>
            </a:r>
            <a:r>
              <a:rPr lang="es-CO" sz="1800" b="0" dirty="0">
                <a:solidFill>
                  <a:schemeClr val="tx1"/>
                </a:solidFill>
              </a:rPr>
              <a:t>⋀: </a:t>
            </a:r>
            <a:r>
              <a:rPr lang="es-CO" sz="1800" dirty="0">
                <a:solidFill>
                  <a:schemeClr val="tx1"/>
                </a:solidFill>
              </a:rPr>
              <a:t>(Afirmación Derecha, Falsedad de la Conjunción)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AIF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⋀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(Afirmación Izquierda, Falsedad de la Conjunción)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42999"/>
            <a:ext cx="1872208" cy="195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42998"/>
            <a:ext cx="1898174" cy="195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90" y="3789040"/>
            <a:ext cx="1941481" cy="210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84" y="3789040"/>
            <a:ext cx="1948258" cy="20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183880" cy="504056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FD</a:t>
            </a:r>
            <a:r>
              <a:rPr lang="es-CO" sz="1800" b="0" dirty="0">
                <a:solidFill>
                  <a:schemeClr val="tx1"/>
                </a:solidFill>
              </a:rPr>
              <a:t>⋀ </a:t>
            </a:r>
            <a:r>
              <a:rPr lang="es-CO" sz="1800" dirty="0">
                <a:solidFill>
                  <a:schemeClr val="tx1"/>
                </a:solidFill>
              </a:rPr>
              <a:t>(Falsedad a la Derecha en la Conjunción)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⋀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(Falsedad a la Izquierda en la Conjunción)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31" y="1114424"/>
            <a:ext cx="1847665" cy="18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138237"/>
            <a:ext cx="1870553" cy="185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3" y="3861047"/>
            <a:ext cx="1822513" cy="183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56" y="3861046"/>
            <a:ext cx="1848671" cy="183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9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980728"/>
            <a:ext cx="8183880" cy="432048"/>
          </a:xfrm>
        </p:spPr>
        <p:txBody>
          <a:bodyPr>
            <a:normAutofit fontScale="90000"/>
          </a:bodyPr>
          <a:lstStyle/>
          <a:p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>
                <a:solidFill>
                  <a:srgbClr val="FF0000"/>
                </a:solidFill>
              </a:rPr>
              <a:t/>
            </a:r>
            <a:br>
              <a:rPr lang="es-CO" sz="2700" dirty="0" smtClean="0">
                <a:solidFill>
                  <a:srgbClr val="FF0000"/>
                </a:solidFill>
              </a:rPr>
            </a:br>
            <a:r>
              <a:rPr lang="es-CO" sz="2700" dirty="0" smtClean="0">
                <a:solidFill>
                  <a:srgbClr val="FF0000"/>
                </a:solidFill>
              </a:rPr>
              <a:t>           Reglas para </a:t>
            </a:r>
            <a:r>
              <a:rPr lang="es-CO" sz="2700">
                <a:solidFill>
                  <a:srgbClr val="FF0000"/>
                </a:solidFill>
              </a:rPr>
              <a:t>la </a:t>
            </a:r>
            <a:r>
              <a:rPr lang="es-CO" sz="2700" smtClean="0">
                <a:solidFill>
                  <a:srgbClr val="FF0000"/>
                </a:solidFill>
              </a:rPr>
              <a:t>disyunción </a:t>
            </a:r>
            <a:r>
              <a:rPr lang="es-CO" sz="2700" b="0" dirty="0">
                <a:solidFill>
                  <a:srgbClr val="FF0000"/>
                </a:solidFill>
              </a:rPr>
              <a:t>V</a:t>
            </a:r>
            <a:r>
              <a:rPr lang="es-CO" sz="2700" b="0" dirty="0" smtClean="0"/>
              <a:t/>
            </a:r>
            <a:br>
              <a:rPr lang="es-CO" sz="2700" b="0" dirty="0" smtClean="0"/>
            </a:br>
            <a:r>
              <a:rPr lang="es-CO" sz="1800" b="0" dirty="0" smtClean="0"/>
              <a:t/>
            </a:r>
            <a:br>
              <a:rPr lang="es-CO" sz="1800" b="0" dirty="0" smtClean="0"/>
            </a:br>
            <a:r>
              <a:rPr lang="es-CO" sz="2000" dirty="0">
                <a:solidFill>
                  <a:schemeClr val="tx1"/>
                </a:solidFill>
              </a:rPr>
              <a:t>F</a:t>
            </a:r>
            <a:r>
              <a:rPr lang="es-CO" sz="2000" b="0" dirty="0">
                <a:solidFill>
                  <a:schemeClr val="tx1"/>
                </a:solidFill>
              </a:rPr>
              <a:t>⋁ </a:t>
            </a:r>
            <a:r>
              <a:rPr lang="es-CO" sz="2000" dirty="0">
                <a:solidFill>
                  <a:schemeClr val="tx1"/>
                </a:solidFill>
              </a:rPr>
              <a:t>(Falsedad de la Disyunción)</a:t>
            </a:r>
            <a:r>
              <a:rPr lang="es-CO" sz="2000" b="0" dirty="0">
                <a:solidFill>
                  <a:schemeClr val="tx1"/>
                </a:solidFill>
              </a:rPr>
              <a:t>: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56992"/>
            <a:ext cx="8183880" cy="95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FDFI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⋁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(Falsedad a la Derecha, Falsedad a la Izquierda de una Disyunción)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5" y="1464814"/>
            <a:ext cx="1656184" cy="176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48968"/>
            <a:ext cx="1693349" cy="176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4" y="3933056"/>
            <a:ext cx="170433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61" y="3924854"/>
            <a:ext cx="1724776" cy="18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5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AI⋁ (Afirmación a la Izquierda de una Disyunción):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⋁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(Afirmación a la Derecha de una Disyunción)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07" y="1273476"/>
            <a:ext cx="1927674" cy="193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273476"/>
            <a:ext cx="1916133" cy="193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07" y="3789040"/>
            <a:ext cx="190709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75" y="3789040"/>
            <a:ext cx="194198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 smtClean="0">
                <a:solidFill>
                  <a:schemeClr val="tx1"/>
                </a:solidFill>
              </a:rPr>
              <a:t>FIA</a:t>
            </a:r>
            <a:r>
              <a:rPr lang="es-CO" sz="1800" b="0" dirty="0">
                <a:solidFill>
                  <a:schemeClr val="tx1"/>
                </a:solidFill>
              </a:rPr>
              <a:t>⋁ </a:t>
            </a:r>
            <a:r>
              <a:rPr lang="es-CO" sz="1800" dirty="0">
                <a:solidFill>
                  <a:schemeClr val="tx1"/>
                </a:solidFill>
              </a:rPr>
              <a:t>(Falsedad a la </a:t>
            </a:r>
            <a:r>
              <a:rPr lang="es-CO" sz="1800" dirty="0" smtClean="0">
                <a:solidFill>
                  <a:schemeClr val="tx1"/>
                </a:solidFill>
              </a:rPr>
              <a:t>Izquierda, </a:t>
            </a:r>
            <a:r>
              <a:rPr lang="es-CO" sz="1800" dirty="0">
                <a:solidFill>
                  <a:schemeClr val="tx1"/>
                </a:solidFill>
              </a:rPr>
              <a:t>Afirmación de la Disyunción) 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</a:t>
            </a:r>
            <a:r>
              <a:rPr lang="es-CO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⋁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(Falsedad a la izquierda, Afirmación de la Disyunción)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44578"/>
            <a:ext cx="1872208" cy="193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24" y="3861047"/>
            <a:ext cx="1891724" cy="191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268760"/>
            <a:ext cx="1879983" cy="181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30" y="1268761"/>
            <a:ext cx="1845797" cy="181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12955"/>
            <a:ext cx="8183880" cy="432048"/>
          </a:xfrm>
        </p:spPr>
        <p:txBody>
          <a:bodyPr>
            <a:normAutofit fontScale="90000"/>
          </a:bodyPr>
          <a:lstStyle/>
          <a:p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>
                <a:solidFill>
                  <a:srgbClr val="FF0000"/>
                </a:solidFill>
              </a:rPr>
              <a:t/>
            </a:r>
            <a:br>
              <a:rPr lang="es-CO" sz="2700" dirty="0" smtClean="0">
                <a:solidFill>
                  <a:srgbClr val="FF0000"/>
                </a:solidFill>
              </a:rPr>
            </a:br>
            <a:r>
              <a:rPr lang="es-CO" sz="2700" dirty="0" smtClean="0">
                <a:solidFill>
                  <a:srgbClr val="FF0000"/>
                </a:solidFill>
              </a:rPr>
              <a:t>             </a:t>
            </a:r>
            <a:r>
              <a:rPr lang="es-CO" sz="2400" dirty="0" smtClean="0">
                <a:solidFill>
                  <a:srgbClr val="FF0000"/>
                </a:solidFill>
              </a:rPr>
              <a:t>Reglas </a:t>
            </a:r>
            <a:r>
              <a:rPr lang="es-CO" sz="2400" dirty="0">
                <a:solidFill>
                  <a:srgbClr val="FF0000"/>
                </a:solidFill>
              </a:rPr>
              <a:t>para el </a:t>
            </a:r>
            <a:r>
              <a:rPr lang="es-CO" sz="2400" dirty="0" err="1">
                <a:solidFill>
                  <a:srgbClr val="FF0000"/>
                </a:solidFill>
              </a:rPr>
              <a:t>B</a:t>
            </a:r>
            <a:r>
              <a:rPr lang="es-CO" sz="2400" dirty="0" err="1" smtClean="0">
                <a:solidFill>
                  <a:srgbClr val="FF0000"/>
                </a:solidFill>
              </a:rPr>
              <a:t>icondicional</a:t>
            </a:r>
            <a:r>
              <a:rPr lang="es-CO" sz="2400" dirty="0" smtClean="0">
                <a:solidFill>
                  <a:srgbClr val="FF0000"/>
                </a:solidFill>
              </a:rPr>
              <a:t> </a:t>
            </a:r>
            <a:r>
              <a:rPr lang="es-CO" sz="2400" b="0" dirty="0">
                <a:solidFill>
                  <a:srgbClr val="FF0000"/>
                </a:solidFill>
              </a:rPr>
              <a:t>↔</a:t>
            </a:r>
            <a:r>
              <a:rPr lang="es-CO" sz="2700" b="0" dirty="0" smtClean="0">
                <a:solidFill>
                  <a:srgbClr val="FF0000"/>
                </a:solidFill>
              </a:rPr>
              <a:t/>
            </a:r>
            <a:br>
              <a:rPr lang="es-CO" sz="2700" b="0" dirty="0" smtClean="0">
                <a:solidFill>
                  <a:srgbClr val="FF0000"/>
                </a:solidFill>
              </a:rPr>
            </a:br>
            <a:r>
              <a:rPr lang="es-CO" sz="1800" b="0" dirty="0" smtClean="0"/>
              <a:t/>
            </a:r>
            <a:br>
              <a:rPr lang="es-CO" sz="1800" b="0" dirty="0" smtClean="0"/>
            </a:br>
            <a:r>
              <a:rPr lang="es-CO" sz="2000" dirty="0">
                <a:solidFill>
                  <a:schemeClr val="tx1"/>
                </a:solidFill>
              </a:rPr>
              <a:t>ADAI</a:t>
            </a:r>
            <a:r>
              <a:rPr lang="es-CO" sz="2000" b="0" dirty="0">
                <a:solidFill>
                  <a:schemeClr val="tx1"/>
                </a:solidFill>
              </a:rPr>
              <a:t>↔ </a:t>
            </a:r>
            <a:r>
              <a:rPr lang="es-CO" sz="2000" dirty="0">
                <a:solidFill>
                  <a:schemeClr val="tx1"/>
                </a:solidFill>
              </a:rPr>
              <a:t>(Afirmación a la Derecha, Afirmación a la Izquierda en un </a:t>
            </a:r>
            <a:r>
              <a:rPr lang="es-CO" sz="2000" dirty="0" err="1" smtClean="0">
                <a:solidFill>
                  <a:schemeClr val="tx1"/>
                </a:solidFill>
              </a:rPr>
              <a:t>Bicondicional</a:t>
            </a:r>
            <a:r>
              <a:rPr lang="es-CO" sz="2000" dirty="0" smtClean="0">
                <a:solidFill>
                  <a:schemeClr val="tx1"/>
                </a:solidFill>
              </a:rPr>
              <a:t>):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56992"/>
            <a:ext cx="8183880" cy="95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FDFI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↔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(Falsedad a la Derecha, Falsedad a la Izquierda en un </a:t>
            </a:r>
            <a:r>
              <a:rPr lang="es-CO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93" y="1556792"/>
            <a:ext cx="177587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184885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93" y="4077072"/>
            <a:ext cx="1775873" cy="192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2"/>
            <a:ext cx="1848854" cy="19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4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FIAD</a:t>
            </a:r>
            <a:r>
              <a:rPr lang="es-CO" sz="1800" b="0" dirty="0">
                <a:solidFill>
                  <a:schemeClr val="tx1"/>
                </a:solidFill>
              </a:rPr>
              <a:t>↔ </a:t>
            </a:r>
            <a:r>
              <a:rPr lang="es-CO" sz="1800" dirty="0">
                <a:solidFill>
                  <a:schemeClr val="tx1"/>
                </a:solidFill>
              </a:rPr>
              <a:t>(Falsedad a la Izquierda, Afirmación a la Derecha en un </a:t>
            </a:r>
            <a:r>
              <a:rPr lang="es-CO" sz="1800" dirty="0" err="1">
                <a:solidFill>
                  <a:schemeClr val="tx1"/>
                </a:solidFill>
              </a:rPr>
              <a:t>Bicondicional</a:t>
            </a:r>
            <a:r>
              <a:rPr lang="es-CO" sz="1800" dirty="0">
                <a:solidFill>
                  <a:schemeClr val="tx1"/>
                </a:solidFill>
              </a:rPr>
              <a:t>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AIFD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↔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(Afirmación a la Izquierda, Falsedad a la Derecha en un </a:t>
            </a:r>
            <a:r>
              <a:rPr lang="es-CO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40" y="1237388"/>
            <a:ext cx="1876495" cy="18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21" y="1237388"/>
            <a:ext cx="1803692" cy="18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54" y="3717032"/>
            <a:ext cx="190358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21" y="3717032"/>
            <a:ext cx="1803692" cy="194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245544" cy="4626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DEFINICIÓN: </a:t>
            </a:r>
          </a:p>
          <a:p>
            <a:pPr marL="0" indent="0">
              <a:buNone/>
            </a:pPr>
            <a:endParaRPr lang="es-CO" sz="4000" b="1" dirty="0" smtClean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</a:t>
            </a:r>
            <a:r>
              <a:rPr lang="es-C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árbol </a:t>
            </a:r>
            <a:r>
              <a:rPr lang="es-CO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</a:t>
            </a:r>
            <a:r>
              <a:rPr lang="es-CO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Forzamiento </a:t>
            </a:r>
            <a:r>
              <a:rPr lang="es-C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Semántico 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 una técnica similar a la de las tablas de verdad que puede simplificar la evaluación de algunas fórmulas.</a:t>
            </a:r>
            <a:endParaRPr lang="es-CO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2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FIF</a:t>
            </a:r>
            <a:r>
              <a:rPr lang="es-CO" sz="1800" b="0" dirty="0">
                <a:solidFill>
                  <a:schemeClr val="tx1"/>
                </a:solidFill>
              </a:rPr>
              <a:t>↔ </a:t>
            </a:r>
            <a:r>
              <a:rPr lang="es-CO" sz="1800" dirty="0">
                <a:solidFill>
                  <a:schemeClr val="tx1"/>
                </a:solidFill>
              </a:rPr>
              <a:t>(Falsedad a la Izquierda, Falsedad del </a:t>
            </a:r>
            <a:r>
              <a:rPr lang="es-CO" sz="1800" dirty="0" err="1">
                <a:solidFill>
                  <a:schemeClr val="tx1"/>
                </a:solidFill>
              </a:rPr>
              <a:t>Bicondicional</a:t>
            </a:r>
            <a:r>
              <a:rPr lang="es-CO" sz="1800" dirty="0">
                <a:solidFill>
                  <a:schemeClr val="tx1"/>
                </a:solidFill>
              </a:rPr>
              <a:t>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30352"/>
            <a:ext cx="828092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AIA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↔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(Afirmación a la Izquierda, Afirmación del </a:t>
            </a:r>
            <a:r>
              <a:rPr lang="es-CO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54" y="1268760"/>
            <a:ext cx="1903586" cy="204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21" y="1290500"/>
            <a:ext cx="1976615" cy="202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54" y="3933056"/>
            <a:ext cx="1903586" cy="19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33" y="3933056"/>
            <a:ext cx="1997803" cy="208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AIF</a:t>
            </a:r>
            <a:r>
              <a:rPr lang="es-CO" sz="1800" b="0" dirty="0">
                <a:solidFill>
                  <a:schemeClr val="tx1"/>
                </a:solidFill>
              </a:rPr>
              <a:t>↔ </a:t>
            </a:r>
            <a:r>
              <a:rPr lang="es-CO" sz="1800" dirty="0">
                <a:solidFill>
                  <a:schemeClr val="tx1"/>
                </a:solidFill>
              </a:rPr>
              <a:t>(Afirmación a la Izquierda, Falsedad del </a:t>
            </a:r>
            <a:r>
              <a:rPr lang="es-CO" sz="1800" dirty="0" err="1">
                <a:solidFill>
                  <a:schemeClr val="tx1"/>
                </a:solidFill>
              </a:rPr>
              <a:t>Bicondicional</a:t>
            </a:r>
            <a:r>
              <a:rPr lang="es-CO" sz="1800" dirty="0">
                <a:solidFill>
                  <a:schemeClr val="tx1"/>
                </a:solidFill>
              </a:rPr>
              <a:t>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30352"/>
            <a:ext cx="828092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↔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(Falsedad a la Izquierda, Afirmación del </a:t>
            </a:r>
            <a:r>
              <a:rPr lang="es-CO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63" y="1353320"/>
            <a:ext cx="1927351" cy="19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53319"/>
            <a:ext cx="1902398" cy="19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19079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1873"/>
            <a:ext cx="1944216" cy="199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FDF</a:t>
            </a:r>
            <a:r>
              <a:rPr lang="es-CO" sz="1800" b="0" dirty="0">
                <a:solidFill>
                  <a:schemeClr val="tx1"/>
                </a:solidFill>
              </a:rPr>
              <a:t>↔ </a:t>
            </a:r>
            <a:r>
              <a:rPr lang="es-CO" sz="1800" dirty="0">
                <a:solidFill>
                  <a:schemeClr val="tx1"/>
                </a:solidFill>
              </a:rPr>
              <a:t>(Falsedad a la Derecha, Falsedad del </a:t>
            </a:r>
            <a:r>
              <a:rPr lang="es-CO" sz="1800" dirty="0" err="1">
                <a:solidFill>
                  <a:schemeClr val="tx1"/>
                </a:solidFill>
              </a:rPr>
              <a:t>Bicondicional</a:t>
            </a:r>
            <a:r>
              <a:rPr lang="es-CO" sz="1800" dirty="0">
                <a:solidFill>
                  <a:schemeClr val="tx1"/>
                </a:solidFill>
              </a:rPr>
              <a:t>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30352"/>
            <a:ext cx="828092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↔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(Afirmación </a:t>
            </a:r>
            <a:r>
              <a:rPr lang="es-CO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Derecha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O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Afirmación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  <a:r>
              <a:rPr lang="es-CO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80935"/>
            <a:ext cx="1763206" cy="191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0935"/>
            <a:ext cx="1809572" cy="191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3056"/>
            <a:ext cx="1763206" cy="176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90" y="3933056"/>
            <a:ext cx="1827382" cy="184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8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ADF</a:t>
            </a:r>
            <a:r>
              <a:rPr lang="es-CO" sz="1800" b="0" dirty="0">
                <a:solidFill>
                  <a:schemeClr val="tx1"/>
                </a:solidFill>
              </a:rPr>
              <a:t>↔ </a:t>
            </a:r>
            <a:r>
              <a:rPr lang="es-CO" sz="1800" dirty="0">
                <a:solidFill>
                  <a:schemeClr val="tx1"/>
                </a:solidFill>
              </a:rPr>
              <a:t>(Afirmación a la Derecha, Falsedad del </a:t>
            </a:r>
            <a:r>
              <a:rPr lang="es-CO" sz="1800" dirty="0" err="1">
                <a:solidFill>
                  <a:schemeClr val="tx1"/>
                </a:solidFill>
              </a:rPr>
              <a:t>Bicondicional</a:t>
            </a:r>
            <a:r>
              <a:rPr lang="es-CO" sz="1800" dirty="0">
                <a:solidFill>
                  <a:schemeClr val="tx1"/>
                </a:solidFill>
              </a:rPr>
              <a:t>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30352"/>
            <a:ext cx="828092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FDA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↔ 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(Falsedad a la Derecha, Afirmación del </a:t>
            </a:r>
            <a:r>
              <a:rPr lang="es-CO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196752"/>
            <a:ext cx="1796231" cy="19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59" y="1196752"/>
            <a:ext cx="1820584" cy="19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3789040"/>
            <a:ext cx="1796231" cy="18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13" y="3789040"/>
            <a:ext cx="1790430" cy="186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12955"/>
            <a:ext cx="8183880" cy="432048"/>
          </a:xfrm>
        </p:spPr>
        <p:txBody>
          <a:bodyPr>
            <a:normAutofit fontScale="90000"/>
          </a:bodyPr>
          <a:lstStyle/>
          <a:p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>
                <a:solidFill>
                  <a:srgbClr val="FF0000"/>
                </a:solidFill>
              </a:rPr>
              <a:t/>
            </a:r>
            <a:br>
              <a:rPr lang="es-CO" sz="2700" dirty="0" smtClean="0">
                <a:solidFill>
                  <a:srgbClr val="FF0000"/>
                </a:solidFill>
              </a:rPr>
            </a:br>
            <a:r>
              <a:rPr lang="es-CO" sz="2700" dirty="0" smtClean="0">
                <a:solidFill>
                  <a:srgbClr val="FF0000"/>
                </a:solidFill>
              </a:rPr>
              <a:t>             </a:t>
            </a:r>
            <a:r>
              <a:rPr lang="es-CO" sz="2700" dirty="0">
                <a:solidFill>
                  <a:srgbClr val="FF0000"/>
                </a:solidFill>
              </a:rPr>
              <a:t>Reglas para la negación clásica ~</a:t>
            </a:r>
            <a:r>
              <a:rPr lang="es-CO" sz="2700" b="0" dirty="0" smtClean="0">
                <a:solidFill>
                  <a:srgbClr val="FF0000"/>
                </a:solidFill>
              </a:rPr>
              <a:t/>
            </a:r>
            <a:br>
              <a:rPr lang="es-CO" sz="2700" b="0" dirty="0" smtClean="0">
                <a:solidFill>
                  <a:srgbClr val="FF0000"/>
                </a:solidFill>
              </a:rPr>
            </a:br>
            <a:r>
              <a:rPr lang="es-CO" sz="1800" b="0" dirty="0" smtClean="0"/>
              <a:t/>
            </a:r>
            <a:br>
              <a:rPr lang="es-CO" sz="1800" b="0" dirty="0" smtClean="0"/>
            </a:br>
            <a:r>
              <a:rPr lang="es-CO" sz="2000" dirty="0">
                <a:solidFill>
                  <a:schemeClr val="tx1"/>
                </a:solidFill>
              </a:rPr>
              <a:t>A~ (Afirmación de la Negación):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56992"/>
            <a:ext cx="8183880" cy="95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FA~ (Falsedad del Alcance de la Negación) 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1728192" cy="181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1751614" cy="181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05064"/>
            <a:ext cx="1728192" cy="184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1751614" cy="186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104550"/>
            <a:ext cx="8183880" cy="720080"/>
          </a:xfrm>
        </p:spPr>
        <p:txBody>
          <a:bodyPr>
            <a:normAutofit/>
          </a:bodyPr>
          <a:lstStyle/>
          <a:p>
            <a:r>
              <a:rPr lang="es-CO" sz="1800" dirty="0">
                <a:solidFill>
                  <a:schemeClr val="tx1"/>
                </a:solidFill>
              </a:rPr>
              <a:t>AA~ (Afirmación del Alcance de la Negación) 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30352"/>
            <a:ext cx="8280920" cy="81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F~ (Falsedad de la Negación)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14" y="1203260"/>
            <a:ext cx="1757588" cy="19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45" y="1203260"/>
            <a:ext cx="1792645" cy="19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14" y="4077072"/>
            <a:ext cx="1757588" cy="186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45" y="4077072"/>
            <a:ext cx="1792645" cy="18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0060" y="476672"/>
            <a:ext cx="8183880" cy="1144108"/>
          </a:xfrm>
        </p:spPr>
        <p:txBody>
          <a:bodyPr>
            <a:normAutofit fontScale="90000"/>
          </a:bodyPr>
          <a:lstStyle/>
          <a:p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/>
              <a:t/>
            </a:r>
            <a:br>
              <a:rPr lang="es-CO" sz="2700" dirty="0" smtClean="0"/>
            </a:br>
            <a:r>
              <a:rPr lang="es-CO" sz="2700" dirty="0"/>
              <a:t/>
            </a:r>
            <a:br>
              <a:rPr lang="es-CO" sz="2700" dirty="0"/>
            </a:br>
            <a:r>
              <a:rPr lang="es-CO" sz="2700" dirty="0" smtClean="0">
                <a:solidFill>
                  <a:srgbClr val="FF0000"/>
                </a:solidFill>
              </a:rPr>
              <a:t/>
            </a:r>
            <a:br>
              <a:rPr lang="es-CO" sz="2700" dirty="0" smtClean="0">
                <a:solidFill>
                  <a:srgbClr val="FF0000"/>
                </a:solidFill>
              </a:rPr>
            </a:br>
            <a:r>
              <a:rPr lang="es-CO" sz="2700" dirty="0" smtClean="0">
                <a:solidFill>
                  <a:srgbClr val="FF0000"/>
                </a:solidFill>
              </a:rPr>
              <a:t>             </a:t>
            </a:r>
            <a:r>
              <a:rPr lang="es-CO" sz="2400" dirty="0">
                <a:solidFill>
                  <a:srgbClr val="FF0000"/>
                </a:solidFill>
              </a:rPr>
              <a:t>Reglas para la iteración de marcas</a:t>
            </a:r>
            <a:r>
              <a:rPr lang="es-CO" sz="2700" b="0" dirty="0" smtClean="0">
                <a:solidFill>
                  <a:srgbClr val="FF0000"/>
                </a:solidFill>
              </a:rPr>
              <a:t/>
            </a:r>
            <a:br>
              <a:rPr lang="es-CO" sz="2700" b="0" dirty="0" smtClean="0">
                <a:solidFill>
                  <a:srgbClr val="FF0000"/>
                </a:solidFill>
              </a:rPr>
            </a:br>
            <a:r>
              <a:rPr lang="es-CO" sz="1800" b="0" dirty="0" smtClean="0"/>
              <a:t/>
            </a:r>
            <a:br>
              <a:rPr lang="es-CO" sz="1800" b="0" dirty="0" smtClean="0"/>
            </a:br>
            <a:r>
              <a:rPr lang="es-CO" sz="1800" dirty="0">
                <a:solidFill>
                  <a:schemeClr val="tx1"/>
                </a:solidFill>
              </a:rPr>
              <a:t>IA (Iteración de la Afirmación) </a:t>
            </a:r>
            <a:r>
              <a:rPr lang="es-CO" sz="1800" b="0" dirty="0">
                <a:solidFill>
                  <a:schemeClr val="tx1"/>
                </a:solidFill>
              </a:rPr>
              <a:t>: Cuando un enunciado es aceptado, lo seguirá </a:t>
            </a:r>
            <a:r>
              <a:rPr lang="es-CO" sz="1800" b="0" dirty="0" smtClean="0">
                <a:solidFill>
                  <a:schemeClr val="tx1"/>
                </a:solidFill>
              </a:rPr>
              <a:t>siendo siempre</a:t>
            </a:r>
            <a:r>
              <a:rPr lang="es-CO" sz="1800" b="0" dirty="0">
                <a:solidFill>
                  <a:schemeClr val="tx1"/>
                </a:solidFill>
              </a:rPr>
              <a:t>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3220616"/>
            <a:ext cx="8183880" cy="95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(Iteración de la Falsedad) 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Cuando un enunciado es rechazado, lo seguirá </a:t>
            </a:r>
            <a:r>
              <a:rPr lang="es-CO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siendo siempre</a:t>
            </a:r>
            <a:r>
              <a:rPr lang="es-C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O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1556792"/>
            <a:ext cx="2771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20" y="4221088"/>
            <a:ext cx="2760467" cy="14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TIPOS DE ARBOLES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bien marcado (ABM):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sus nodos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 marcados </a:t>
            </a:r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no existe doble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marca.</a:t>
            </a:r>
          </a:p>
          <a:p>
            <a:pPr marL="0" indent="0">
              <a:buNone/>
            </a:pPr>
            <a:endParaRPr lang="es-CO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mal marcado (AMM):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no está </a:t>
            </a:r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 marcado, es decir, si existe un nodo con doble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marca.</a:t>
            </a:r>
            <a:endParaRPr lang="es-CO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CO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DEFINICIÓN: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árbol tiene </a:t>
            </a:r>
            <a:r>
              <a:rPr lang="es-C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Marca 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dos nodos asociados a un mismo enunciado tienen marcas distintas.</a:t>
            </a:r>
            <a:endParaRPr lang="es-C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89816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Opciones en el </a:t>
            </a:r>
            <a:r>
              <a:rPr lang="es-CO" dirty="0" smtClean="0">
                <a:solidFill>
                  <a:srgbClr val="FF0000"/>
                </a:solidFill>
              </a:rPr>
              <a:t>forzamiento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24744"/>
            <a:ext cx="8183880" cy="482453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s-CO" b="1" dirty="0"/>
          </a:p>
          <a:p>
            <a:pPr marL="0" indent="0" algn="just">
              <a:buNone/>
            </a:pP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C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Afirmativa con Doble </a:t>
            </a: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</a:t>
            </a:r>
            <a:r>
              <a:rPr lang="es-C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(OADM)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supone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un enunciado 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aceptado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se obtiene una contradicción entonces dicho enunciado es rechazado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es-C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C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Falsa con Doble </a:t>
            </a: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 (OFDM)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Si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supone que un enunciado 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rechazado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se obtiene una contradicción entonces dicho enunciado es aceptado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es-C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Opción </a:t>
            </a:r>
            <a:r>
              <a:rPr lang="es-C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Afirmativa y Opción Falsa con Doble </a:t>
            </a: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 (</a:t>
            </a:r>
            <a:r>
              <a:rPr lang="es-C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OAOFDM</a:t>
            </a:r>
            <a:r>
              <a:rPr lang="es-CO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suponemos 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un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enunciado es rechazado y se obtiene una contradicción, y además, si se supone que 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enunciado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aceptado y se obtiene una contradicción entonces la contradicción </a:t>
            </a:r>
            <a:r>
              <a:rPr lang="es-CO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depende </a:t>
            </a:r>
            <a:r>
              <a:rPr lang="es-C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dicho enunciado.</a:t>
            </a:r>
          </a:p>
        </p:txBody>
      </p:sp>
    </p:spTree>
    <p:extLst>
      <p:ext uri="{BB962C8B-B14F-4D97-AF65-F5344CB8AC3E}">
        <p14:creationId xmlns:p14="http://schemas.microsoft.com/office/powerpoint/2010/main" val="2254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183880" cy="949856"/>
          </a:xfrm>
        </p:spPr>
        <p:txBody>
          <a:bodyPr>
            <a:noAutofit/>
          </a:bodyPr>
          <a:lstStyle/>
          <a:p>
            <a:pPr algn="ctr"/>
            <a:r>
              <a:rPr lang="es-CO" sz="2800" dirty="0" smtClean="0">
                <a:solidFill>
                  <a:srgbClr val="FF0000"/>
                </a:solidFill>
              </a:rPr>
              <a:t>VALIDEZ DEL ÁRBOL DE FORZAMIENTO SEMÁNTICO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708920"/>
            <a:ext cx="8183880" cy="2441432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enunciado es válido si y solamente si el árbol de forzamiento semántico asociado al enunciado está mal marcado.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0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79208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48680"/>
            <a:ext cx="8183880" cy="532859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s-CO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es-CO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CONSTRUCCIÓN DE ENUNCIADOS</a:t>
            </a:r>
          </a:p>
          <a:p>
            <a:pPr marL="0" indent="0">
              <a:buNone/>
            </a:pP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Enunciados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atómicos: 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B, C,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pPr marL="0" indent="0">
              <a:buNone/>
            </a:pP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Enunciados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compuestos: generados a partir de los atómicos utilizando los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conectivos binarios 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Ù, Ú, ®, «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el conectivo unario 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~.</a:t>
            </a:r>
            <a:endParaRPr lang="es-CO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just">
              <a:buNone/>
            </a:pPr>
            <a:endParaRPr lang="es-CO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es-CO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ÁRBOL DE CONSTRUCCIÓN DE ENUNCIADOS</a:t>
            </a:r>
          </a:p>
          <a:p>
            <a:pPr marL="0" indent="0" algn="just">
              <a:buNone/>
            </a:pPr>
            <a:endParaRPr lang="es-CO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just">
              <a:buNone/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 árbol de construcción del enunciado </a:t>
            </a:r>
            <a:r>
              <a:rPr lang="es-C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se representa  como </a:t>
            </a:r>
            <a:r>
              <a:rPr lang="es-C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A*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 se construye utilizando </a:t>
            </a:r>
            <a:r>
              <a:rPr lang="el-G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α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 </a:t>
            </a:r>
            <a:r>
              <a:rPr lang="el-G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β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enunciados arbitrarios.</a:t>
            </a:r>
            <a:endParaRPr lang="es-CO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69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83880" cy="216024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               TEOREMAS</a:t>
            </a:r>
            <a:br>
              <a:rPr lang="es-CO" dirty="0" smtClean="0">
                <a:solidFill>
                  <a:srgbClr val="FF0000"/>
                </a:solidFill>
              </a:rPr>
            </a:br>
            <a:r>
              <a:rPr lang="es-CO" sz="2000" dirty="0" smtClean="0">
                <a:solidFill>
                  <a:srgbClr val="FF0000"/>
                </a:solidFill>
              </a:rPr>
              <a:t/>
            </a:r>
            <a:br>
              <a:rPr lang="es-CO" sz="2000" dirty="0" smtClean="0">
                <a:solidFill>
                  <a:srgbClr val="FF0000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1. Tercer excluido</a:t>
            </a:r>
            <a:r>
              <a:rPr lang="es-CO" sz="2200" dirty="0" smtClean="0">
                <a:solidFill>
                  <a:schemeClr val="tx1"/>
                </a:solidFill>
              </a:rPr>
              <a:t>: </a:t>
            </a:r>
            <a:r>
              <a:rPr lang="es-CO" sz="1800" dirty="0" smtClean="0">
                <a:solidFill>
                  <a:srgbClr val="002060"/>
                </a:solidFill>
              </a:rPr>
              <a:t>(</a:t>
            </a:r>
            <a:r>
              <a:rPr lang="es-CO" dirty="0" smtClean="0">
                <a:solidFill>
                  <a:srgbClr val="FF0000"/>
                </a:solidFill>
              </a:rPr>
              <a:t/>
            </a:r>
            <a:br>
              <a:rPr lang="es-CO" dirty="0" smtClean="0">
                <a:solidFill>
                  <a:srgbClr val="FF0000"/>
                </a:solidFill>
              </a:rPr>
            </a:b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4" y="2210540"/>
            <a:ext cx="3405361" cy="339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93" y="2420888"/>
            <a:ext cx="14401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2" y="3709654"/>
            <a:ext cx="1151901" cy="79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01" y="3709654"/>
            <a:ext cx="1270104" cy="63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64" y="4725144"/>
            <a:ext cx="115437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357188"/>
            <a:ext cx="581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20344"/>
            <a:ext cx="1266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106861"/>
            <a:ext cx="1572766" cy="3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566779"/>
            <a:ext cx="10287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9" y="4822023"/>
            <a:ext cx="1438922" cy="59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443857" y="1484784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s-CO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</a:t>
            </a:r>
            <a:r>
              <a:rPr lang="es-CO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)</a:t>
            </a:r>
            <a:endParaRPr lang="es-CO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764704"/>
            <a:ext cx="8183880" cy="504056"/>
          </a:xfrm>
        </p:spPr>
        <p:txBody>
          <a:bodyPr>
            <a:norm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2.  Principio </a:t>
            </a:r>
            <a:r>
              <a:rPr lang="es-CO" sz="2000" dirty="0">
                <a:solidFill>
                  <a:schemeClr val="tx1"/>
                </a:solidFill>
              </a:rPr>
              <a:t>de No Contradicción</a:t>
            </a:r>
            <a:r>
              <a:rPr lang="es-CO" sz="2000" dirty="0" smtClean="0">
                <a:solidFill>
                  <a:schemeClr val="tx1"/>
                </a:solidFill>
              </a:rPr>
              <a:t>:  </a:t>
            </a:r>
            <a:r>
              <a:rPr lang="es-CO" sz="2000" b="0" dirty="0">
                <a:solidFill>
                  <a:schemeClr val="tx1"/>
                </a:solidFill>
              </a:rPr>
              <a:t>~(A</a:t>
            </a:r>
            <a:r>
              <a:rPr lang="es-CO" sz="2000" b="0" dirty="0">
                <a:solidFill>
                  <a:schemeClr val="tx1"/>
                </a:solidFill>
                <a:latin typeface="Symbol" panose="05050102010706020507" pitchFamily="18" charset="2"/>
              </a:rPr>
              <a:t>Ù</a:t>
            </a:r>
            <a:r>
              <a:rPr lang="es-CO" sz="2000" b="0" dirty="0">
                <a:solidFill>
                  <a:schemeClr val="tx1"/>
                </a:solidFill>
              </a:rPr>
              <a:t>~A)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469094" cy="40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91141"/>
            <a:ext cx="765423" cy="33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20028"/>
            <a:ext cx="1138609" cy="30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58601"/>
            <a:ext cx="1454646" cy="30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882094"/>
            <a:ext cx="1138609" cy="24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24182"/>
            <a:ext cx="1811262" cy="25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3" y="4944318"/>
            <a:ext cx="1314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49" y="2030933"/>
            <a:ext cx="1395092" cy="6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71" y="2875467"/>
            <a:ext cx="1109556" cy="61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18" y="4006980"/>
            <a:ext cx="991542" cy="51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66" y="4024798"/>
            <a:ext cx="1157683" cy="61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67" y="5013176"/>
            <a:ext cx="1144997" cy="62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7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183880" cy="1051560"/>
          </a:xfrm>
        </p:spPr>
        <p:txBody>
          <a:bodyPr>
            <a:norm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[T1</a:t>
            </a:r>
            <a:r>
              <a:rPr lang="es-CO" sz="1400" dirty="0">
                <a:solidFill>
                  <a:srgbClr val="FF0000"/>
                </a:solidFill>
                <a:latin typeface="Symbol" panose="05050102010706020507" pitchFamily="18" charset="2"/>
              </a:rPr>
              <a:t>«</a:t>
            </a:r>
            <a:r>
              <a:rPr lang="es-CO" sz="1400" dirty="0">
                <a:solidFill>
                  <a:srgbClr val="FF0000"/>
                </a:solidFill>
              </a:rPr>
              <a:t>~T1C], </a:t>
            </a:r>
            <a:r>
              <a:rPr lang="fr-FR" sz="1400" dirty="0" smtClean="0">
                <a:solidFill>
                  <a:srgbClr val="FF0000"/>
                </a:solidFill>
              </a:rPr>
              <a:t>[T2</a:t>
            </a:r>
            <a:r>
              <a:rPr lang="fr-FR" sz="1400" dirty="0">
                <a:solidFill>
                  <a:srgbClr val="FF0000"/>
                </a:solidFill>
                <a:latin typeface="Symbol" panose="05050102010706020507" pitchFamily="18" charset="2"/>
              </a:rPr>
              <a:t>«</a:t>
            </a:r>
            <a:r>
              <a:rPr lang="fr-FR" sz="1400" dirty="0">
                <a:solidFill>
                  <a:srgbClr val="FF0000"/>
                </a:solidFill>
              </a:rPr>
              <a:t>(T1C</a:t>
            </a:r>
            <a:r>
              <a:rPr lang="fr-FR" sz="1400" dirty="0">
                <a:solidFill>
                  <a:srgbClr val="FF0000"/>
                </a:solidFill>
                <a:latin typeface="Symbol" panose="05050102010706020507" pitchFamily="18" charset="2"/>
              </a:rPr>
              <a:t>Ú</a:t>
            </a:r>
            <a:r>
              <a:rPr lang="fr-FR" sz="1400" dirty="0">
                <a:solidFill>
                  <a:srgbClr val="FF0000"/>
                </a:solidFill>
              </a:rPr>
              <a:t>T3C)], </a:t>
            </a:r>
            <a:r>
              <a:rPr lang="fr-FR" sz="1400" dirty="0" smtClean="0">
                <a:solidFill>
                  <a:srgbClr val="FF0000"/>
                </a:solidFill>
              </a:rPr>
              <a:t>[T3</a:t>
            </a:r>
            <a:r>
              <a:rPr lang="fr-FR" sz="1400" dirty="0">
                <a:solidFill>
                  <a:srgbClr val="FF0000"/>
                </a:solidFill>
                <a:latin typeface="Symbol" panose="05050102010706020507" pitchFamily="18" charset="2"/>
              </a:rPr>
              <a:t>«</a:t>
            </a:r>
            <a:r>
              <a:rPr lang="fr-FR" sz="1400" dirty="0">
                <a:solidFill>
                  <a:srgbClr val="FF0000"/>
                </a:solidFill>
              </a:rPr>
              <a:t>(T1</a:t>
            </a:r>
            <a:r>
              <a:rPr lang="fr-FR" sz="1400" dirty="0">
                <a:solidFill>
                  <a:srgbClr val="FF0000"/>
                </a:solidFill>
                <a:latin typeface="Symbol" panose="05050102010706020507" pitchFamily="18" charset="2"/>
              </a:rPr>
              <a:t>Ú</a:t>
            </a:r>
            <a:r>
              <a:rPr lang="fr-FR" sz="1400" dirty="0">
                <a:solidFill>
                  <a:srgbClr val="FF0000"/>
                </a:solidFill>
              </a:rPr>
              <a:t>T2)] y </a:t>
            </a:r>
            <a:r>
              <a:rPr lang="fr-FR" sz="1400" dirty="0" smtClean="0">
                <a:solidFill>
                  <a:srgbClr val="FF0000"/>
                </a:solidFill>
              </a:rPr>
              <a:t>[T1</a:t>
            </a:r>
            <a:r>
              <a:rPr lang="fr-FR" sz="1400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fr-FR" sz="1400" dirty="0">
                <a:solidFill>
                  <a:srgbClr val="FF0000"/>
                </a:solidFill>
              </a:rPr>
              <a:t>~T3], se </a:t>
            </a:r>
            <a:r>
              <a:rPr lang="fr-FR" sz="1400" dirty="0" smtClean="0">
                <a:solidFill>
                  <a:srgbClr val="FF0000"/>
                </a:solidFill>
              </a:rPr>
              <a:t>infiere [~</a:t>
            </a:r>
            <a:r>
              <a:rPr lang="fr-FR" sz="1400" dirty="0">
                <a:solidFill>
                  <a:srgbClr val="FF0000"/>
                </a:solidFill>
              </a:rPr>
              <a:t>T3C</a:t>
            </a:r>
            <a:r>
              <a:rPr lang="fr-FR" sz="1400" dirty="0" smtClean="0">
                <a:solidFill>
                  <a:srgbClr val="FF0000"/>
                </a:solidFill>
              </a:rPr>
              <a:t>].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068960"/>
            <a:ext cx="847191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 condicional asociado al argumento es:</a:t>
            </a:r>
            <a:endParaRPr lang="es-C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31032" y="4287147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{[T1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«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~T1C]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[T2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«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(T1C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T3C)]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[T3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«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(T1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T2)]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 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[T1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~T3]}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~T3C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34115" cy="513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95536" y="62068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{[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T1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«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~T1C]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[T2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«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(T1C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T3C)]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[T3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«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(T1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T2)]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 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[T1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~T3]}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~T3C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340768"/>
            <a:ext cx="80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05" y="2348880"/>
            <a:ext cx="11049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10792"/>
            <a:ext cx="838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741975"/>
            <a:ext cx="1304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43325"/>
            <a:ext cx="1000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18" y="3757609"/>
            <a:ext cx="1000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60" y="3733725"/>
            <a:ext cx="1028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2" y="3327601"/>
            <a:ext cx="1026675" cy="6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17" y="5877272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869160"/>
            <a:ext cx="981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29" y="4816880"/>
            <a:ext cx="88892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60" y="5762814"/>
            <a:ext cx="1238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10" y="4725144"/>
            <a:ext cx="9525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21" y="4725144"/>
            <a:ext cx="1181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05" y="5553422"/>
            <a:ext cx="1238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2" y="4678660"/>
            <a:ext cx="771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85" y="4659610"/>
            <a:ext cx="952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04" y="5877272"/>
            <a:ext cx="904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4824946"/>
            <a:ext cx="79647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13" y="4820537"/>
            <a:ext cx="8234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5598977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5806948"/>
            <a:ext cx="1438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2" y="2086928"/>
            <a:ext cx="2311824" cy="52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0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20021535">
            <a:off x="1338654" y="2549544"/>
            <a:ext cx="8183880" cy="1944216"/>
          </a:xfrm>
        </p:spPr>
        <p:txBody>
          <a:bodyPr>
            <a:normAutofit fontScale="90000"/>
          </a:bodyPr>
          <a:lstStyle/>
          <a:p>
            <a:r>
              <a:rPr lang="es-CO" sz="13300" dirty="0" smtClean="0">
                <a:solidFill>
                  <a:srgbClr val="FF0000"/>
                </a:solidFill>
              </a:rPr>
              <a:t>Gracias</a:t>
            </a:r>
            <a:r>
              <a:rPr lang="es-CO" sz="6000" dirty="0" smtClean="0"/>
              <a:t/>
            </a:r>
            <a:br>
              <a:rPr lang="es-CO" sz="6000" dirty="0" smtClean="0"/>
            </a:b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0023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2437"/>
            <a:ext cx="2422585" cy="144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2236531" cy="13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73537"/>
            <a:ext cx="237626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2631"/>
            <a:ext cx="2383195" cy="133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11" y="2073537"/>
            <a:ext cx="237963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3645024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/>
              <a:t>El </a:t>
            </a:r>
            <a:r>
              <a:rPr lang="es-CO" sz="2800" b="1" dirty="0" smtClean="0"/>
              <a:t>nodo</a:t>
            </a:r>
            <a:r>
              <a:rPr lang="es-CO" sz="2800" dirty="0" smtClean="0"/>
              <a:t> principal del árbol se llama </a:t>
            </a:r>
            <a:r>
              <a:rPr lang="es-CO" sz="2800" b="1" dirty="0" smtClean="0"/>
              <a:t>raíz, </a:t>
            </a:r>
            <a:r>
              <a:rPr lang="es-CO" sz="2800" dirty="0" smtClean="0"/>
              <a:t>y corresponde al conectivo principal del argumento, </a:t>
            </a:r>
            <a:r>
              <a:rPr lang="es-CO" sz="2800" b="1" dirty="0" smtClean="0"/>
              <a:t>las hojas </a:t>
            </a:r>
            <a:r>
              <a:rPr lang="es-CO" sz="2800" dirty="0" smtClean="0"/>
              <a:t>del árbol corresponden a los </a:t>
            </a:r>
            <a:r>
              <a:rPr lang="es-CO" sz="2800" b="1" dirty="0" smtClean="0"/>
              <a:t>enunciados atómicos</a:t>
            </a:r>
            <a:r>
              <a:rPr lang="es-CO" sz="2800" dirty="0" smtClean="0"/>
              <a:t>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2905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argumento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D), ~E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~D +A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 marL="0" indent="0">
              <a:buNone/>
            </a:pP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 asociado es: </a:t>
            </a: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([(A</a:t>
            </a: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D)] 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[~E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~D</a:t>
            </a: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 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~B]</a:t>
            </a:r>
          </a:p>
          <a:p>
            <a:pPr marL="0" indent="0">
              <a:buNone/>
            </a:pP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728192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/>
            </a:r>
            <a:br>
              <a:rPr lang="es-CO" dirty="0" smtClean="0">
                <a:solidFill>
                  <a:srgbClr val="FF0000"/>
                </a:solidFill>
              </a:rPr>
            </a:br>
            <a:r>
              <a:rPr lang="es-CO" dirty="0">
                <a:solidFill>
                  <a:srgbClr val="FF0000"/>
                </a:solidFill>
              </a:rPr>
              <a:t/>
            </a:r>
            <a:br>
              <a:rPr lang="es-CO" dirty="0">
                <a:solidFill>
                  <a:srgbClr val="FF0000"/>
                </a:solidFill>
              </a:rPr>
            </a:br>
            <a:r>
              <a:rPr lang="es-CO" dirty="0" smtClean="0">
                <a:solidFill>
                  <a:srgbClr val="FF0000"/>
                </a:solidFill>
              </a:rPr>
              <a:t/>
            </a:r>
            <a:br>
              <a:rPr lang="es-CO" dirty="0" smtClean="0">
                <a:solidFill>
                  <a:srgbClr val="FF0000"/>
                </a:solidFill>
              </a:rPr>
            </a:br>
            <a:r>
              <a:rPr lang="es-CO" sz="2700" dirty="0" smtClean="0">
                <a:solidFill>
                  <a:srgbClr val="FF0000"/>
                </a:solidFill>
              </a:rPr>
              <a:t>ARBOL:</a:t>
            </a:r>
            <a:r>
              <a:rPr lang="es-CO" dirty="0" smtClean="0">
                <a:solidFill>
                  <a:srgbClr val="FF0000"/>
                </a:solidFill>
              </a:rPr>
              <a:t/>
            </a:r>
            <a:br>
              <a:rPr lang="es-CO" dirty="0" smtClean="0">
                <a:solidFill>
                  <a:srgbClr val="FF0000"/>
                </a:solidFill>
              </a:rPr>
            </a:br>
            <a:r>
              <a:rPr lang="es-CO" sz="2000" dirty="0" smtClean="0">
                <a:solidFill>
                  <a:srgbClr val="FF0000"/>
                </a:solidFill>
              </a:rPr>
              <a:t/>
            </a:r>
            <a:br>
              <a:rPr lang="es-CO" sz="2000" dirty="0" smtClean="0">
                <a:solidFill>
                  <a:srgbClr val="FF0000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([(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Ú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D)] 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[~E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Ù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~D])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 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®</a:t>
            </a:r>
            <a:r>
              <a:rPr lang="es-CO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~B]</a:t>
            </a:r>
            <a:r>
              <a:rPr lang="es-CO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O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231989" cy="382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4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105156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CONSTRUCCIÓN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060848"/>
            <a:ext cx="8183880" cy="33123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objetivo de la realización de estos árboles es lograr una demostración por contradicción.</a:t>
            </a:r>
          </a:p>
          <a:p>
            <a:pPr marL="0" indent="0" algn="just">
              <a:buNone/>
            </a:pPr>
            <a:endParaRPr lang="es-CO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CO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deben tener en cuenta las siguientes reglas de inferencia.</a:t>
            </a:r>
            <a:endParaRPr lang="es-C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6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805840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1. Falsedad de la raíz  (FR)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53592"/>
            <a:ext cx="4725183" cy="28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7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11560" y="538293"/>
            <a:ext cx="8183880" cy="936104"/>
          </a:xfrm>
        </p:spPr>
        <p:txBody>
          <a:bodyPr>
            <a:no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REGLAS PARA EL CONDICIONAL</a:t>
            </a:r>
            <a:br>
              <a:rPr lang="es-CO" sz="2400" dirty="0" smtClean="0">
                <a:solidFill>
                  <a:srgbClr val="FF0000"/>
                </a:solidFill>
              </a:rPr>
            </a:br>
            <a:r>
              <a:rPr lang="es-CO" sz="1800" dirty="0" smtClean="0"/>
              <a:t/>
            </a:r>
            <a:br>
              <a:rPr lang="es-CO" sz="1800" dirty="0" smtClean="0"/>
            </a:br>
            <a:r>
              <a:rPr lang="es-CO" sz="1800" dirty="0" smtClean="0">
                <a:solidFill>
                  <a:schemeClr val="tx1"/>
                </a:solidFill>
              </a:rPr>
              <a:t>2.  AIA</a:t>
            </a:r>
            <a:r>
              <a:rPr lang="es-CO" sz="1800" b="0" dirty="0">
                <a:solidFill>
                  <a:schemeClr val="tx1"/>
                </a:solidFill>
              </a:rPr>
              <a:t>→ </a:t>
            </a:r>
            <a:r>
              <a:rPr lang="es-CO" sz="1800" dirty="0">
                <a:solidFill>
                  <a:schemeClr val="tx1"/>
                </a:solidFill>
              </a:rPr>
              <a:t>(Afirmación </a:t>
            </a:r>
            <a:r>
              <a:rPr lang="es-CO" sz="1800" dirty="0" smtClean="0">
                <a:solidFill>
                  <a:schemeClr val="tx1"/>
                </a:solidFill>
              </a:rPr>
              <a:t>Izquierda</a:t>
            </a:r>
            <a:r>
              <a:rPr lang="es-CO" sz="1800" dirty="0">
                <a:solidFill>
                  <a:schemeClr val="tx1"/>
                </a:solidFill>
              </a:rPr>
              <a:t>, Afirmación del Condicional)</a:t>
            </a:r>
            <a:r>
              <a:rPr lang="es-CO" sz="1800" b="0" dirty="0">
                <a:solidFill>
                  <a:schemeClr val="tx1"/>
                </a:solidFill>
              </a:rPr>
              <a:t>:</a:t>
            </a:r>
            <a:endParaRPr lang="es-CO" sz="18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0840"/>
            <a:ext cx="1944215" cy="195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18"/>
            <a:ext cx="1944215" cy="19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77072"/>
            <a:ext cx="2016224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611560" y="3632448"/>
            <a:ext cx="812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FDA→ (Falsedad Derecha, Afirmación de Condicional):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9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870</Words>
  <Application>Microsoft Office PowerPoint</Application>
  <PresentationFormat>Presentación en pantalla (4:3)</PresentationFormat>
  <Paragraphs>95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Symbol</vt:lpstr>
      <vt:lpstr>Verdana</vt:lpstr>
      <vt:lpstr>Wingdings 2</vt:lpstr>
      <vt:lpstr>Aspecto</vt:lpstr>
      <vt:lpstr>ÁRBOLES DE FORZAMIENTO SEMÁNTICO</vt:lpstr>
      <vt:lpstr>Presentación de PowerPoint</vt:lpstr>
      <vt:lpstr>   </vt:lpstr>
      <vt:lpstr>Presentación de PowerPoint</vt:lpstr>
      <vt:lpstr>Presentación de PowerPoint</vt:lpstr>
      <vt:lpstr>   ARBOL:  ([(AÙB)®(CÚD)] Ù [~EÙ~D])® [A®~B] </vt:lpstr>
      <vt:lpstr>CONSTRUCCIÓN</vt:lpstr>
      <vt:lpstr>1. Falsedad de la raíz  (FR)</vt:lpstr>
      <vt:lpstr>REGLAS PARA EL CONDICIONAL  2.  AIA→ (Afirmación Izquierda, Afirmación del Condicional):</vt:lpstr>
      <vt:lpstr>FI→ (Falsedad a la Izquierda en un Condicional):</vt:lpstr>
      <vt:lpstr>FDAI→ (Falsedad a la Derecha, Afirmación a la Izquierda en un Condicional):</vt:lpstr>
      <vt:lpstr>                Reglas para la conjunción ⋀  A⋀ (Afirmación de la Conjunción):</vt:lpstr>
      <vt:lpstr>ADF⋀: (Afirmación Derecha, Falsedad de la Conjunción):</vt:lpstr>
      <vt:lpstr>FD⋀ (Falsedad a la Derecha en la Conjunción):</vt:lpstr>
      <vt:lpstr>                Reglas para la disyunción V  F⋁ (Falsedad de la Disyunción):</vt:lpstr>
      <vt:lpstr>AI⋁ (Afirmación a la Izquierda de una Disyunción):</vt:lpstr>
      <vt:lpstr>FIA⋁ (Falsedad a la Izquierda, Afirmación de la Disyunción) :</vt:lpstr>
      <vt:lpstr>                  Reglas para el Bicondicional ↔  ADAI↔ (Afirmación a la Derecha, Afirmación a la Izquierda en un Bicondicional):</vt:lpstr>
      <vt:lpstr>FIAD↔ (Falsedad a la Izquierda, Afirmación a la Derecha en un Bicondicional):</vt:lpstr>
      <vt:lpstr>FIF↔ (Falsedad a la Izquierda, Falsedad del Bicondicional):</vt:lpstr>
      <vt:lpstr>AIF↔ (Afirmación a la Izquierda, Falsedad del Bicondicional):</vt:lpstr>
      <vt:lpstr>FDF↔ (Falsedad a la Derecha, Falsedad del Bicondicional):</vt:lpstr>
      <vt:lpstr>ADF↔ (Afirmación a la Derecha, Falsedad del Bicondicional):</vt:lpstr>
      <vt:lpstr>                  Reglas para la negación clásica ~  A~ (Afirmación de la Negación):</vt:lpstr>
      <vt:lpstr>AA~ (Afirmación del Alcance de la Negación) :</vt:lpstr>
      <vt:lpstr>                  Reglas para la iteración de marcas  IA (Iteración de la Afirmación) : Cuando un enunciado es aceptado, lo seguirá siendo siempre.</vt:lpstr>
      <vt:lpstr>TIPOS DE ARBOLES</vt:lpstr>
      <vt:lpstr>Opciones en el forzamiento</vt:lpstr>
      <vt:lpstr>VALIDEZ DEL ÁRBOL DE FORZAMIENTO SEMÁNTICO</vt:lpstr>
      <vt:lpstr>               TEOREMAS  1. Tercer excluido: ( </vt:lpstr>
      <vt:lpstr>2.  Principio de No Contradicción:  ~(AÙ~A)</vt:lpstr>
      <vt:lpstr>[T1«~T1C], [T2«(T1CÚT3C)], [T3«(T1ÚT2)] y [T1®~T3], se infiere [~T3C].</vt:lpstr>
      <vt:lpstr>Presentación de PowerPoint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DE FORZAMIENTO SEMÁNTICO</dc:title>
  <dc:creator>w</dc:creator>
  <cp:lastModifiedBy>Usuario de Windows</cp:lastModifiedBy>
  <cp:revision>68</cp:revision>
  <dcterms:created xsi:type="dcterms:W3CDTF">2014-09-06T09:16:28Z</dcterms:created>
  <dcterms:modified xsi:type="dcterms:W3CDTF">2019-02-07T20:17:47Z</dcterms:modified>
</cp:coreProperties>
</file>