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 sobre resolución de problemas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 la vida diaria el aprendizaje es guiado por la resolución de un problema.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 concepto de problema tiene muchos significados. En la vida cotidiana los problemas son mal-estructurados a diferencia de los problemas académicos que son bien estructurados.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 única meta de la educación y el entrenamiento es la resolución de problemas. Pues nadie te pagará por aprender conceptos y hacer exámenes. Los contenidos a enseñar tendrán más significado si están relacionados con la resolución de un problema.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Aunque los contenidos del currículo que se enseñen sean menos, el aprendizaje, la comprensión y la retención será mucho mejor</a:t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 problema es una entidad desconocida en algún contexto. La diferencia entre una estado deseado y un estado actual.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Encontrar lo desconocido debe tener un valor para alguien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Atributos variables: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Conocimiento necesario para resolverlo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 forma en que aparecen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Los procesos necesarios para resolverlo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Estructura: van en un continuo desde mal estructurados a bien estructurados. Los bien estructurados son mas academicos y necesitan de un conocimiento, reglas y principios  limitados dentro de un dominio. Tienen un estado inicial bien definido, una estado de meta o solucion conocido y un conjunto restringido de operadores logicos. Al otro lado del continuo estan los problemas mal estructurados mas comunes en la vida diaria o profesional. Soluciones no predecibles o convergentes. interdisciplinarios. Ej pollution local.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Algunos elementos son desconocidos, ya sea el estado actual o la final o los metodos. o muy variados metodos o soluciones, criterios, juicios en toma de decision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Complejidad: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Dinamismo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Especificidad del dominio o abstracción.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 problema es una entidad desconocida en algún contexto. La diferencia entre una estado deseado y un estado actual.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Encontrar lo desconocido debe tener un valor para alguien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Atributos variables: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Conocimiento necesario para resolverlo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 forma en que aparecen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Los procesos necesarios para resolverlo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Estructura: van en un continuo desde mal estructurados a bien estructurados. Los bien estructurados son mas academicos y necesitan de un conocimiento, reglas y principios  limitados dentro de un dominio. Tienen un estado inicial bien definido, una estado de meta o solucion conocido y un conjunto restringido de operadores logicos. Al otro lado del continuo estan los problemas mal estructurados mas comunes en la vida diaria o profesional. Soluciones no predecibles o convergentes. interdisciplinarios. Ej pollution local.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Algunos elementos son desconocidos, ya sea el estado actual o la final o los metodos. o muy variados metodos o soluciones, criterios, juicios en toma de decision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Complejidad: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Dinamismo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Especificidad del dominio o abstracción.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28650" y="160351"/>
            <a:ext cx="7886700" cy="82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b="1" lang="en-US" sz="30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Según su dinamicidad:</a:t>
            </a:r>
            <a:endParaRPr b="1" sz="30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hIQEBQUEA8UFRUUFBQWFBUVFhUVFRIUFRAVFRUVGBUXHCYeGBojGRQVHy8gIycpLC0tFR4xNTAqNSYsLCkBCQoKDgwOGg8PGiwlHSQqKiwtNCopLiwsLCwsLCwsLCwpKSksLCksKSwpLCkpLCwpLCwpLCksLCwpKSwsKSwsKf/AABEIAMMBAwMBIgACEQEDEQH/xAAcAAABBQEBAQAAAAAAAAAAAAAAAgMEBQYBBwj/xABKEAACAQIDAwYJCAgEBgMAAAABAgADEQQSIQUxQQYTIlFhgQcUFTJTcZGh0TNCUnOTsbKzIzVicoKSosFDVIPwJDREdNLhF6PC/8QAGwEAAgMBAQEAAAAAAAAAAAAAAAMCBAUBBgf/xAA1EQACAQIDBwIEBAYDAAAAAAAAAQIDEQQSIQUTMTJBUXGRsQYiYYGhwdHwFCMkM0JSYnLx/9oADAMBAAIRAxEAPwCDs7Z1I0aRNGnfm6fzE+gOzfqZI8mUfQUvs0+ENm/IUvqqf5YksTxc6k871fF9X3PfU6cMi0XBdF2Inkyj6Cl9mnwh5Mo+gpfZp8JMtDLI55936snkh2XoiH5Mo+gpfZp8IeTKPoKX2afCTMsMsM8+79WG7h2XoiH5Mo+gpfZp8IeTKPoaX2afCWeB2fUrvkooWO88FUdbMdFHv6gZrtneDpbA4iszHitLoL6sxGY92WW6GHxFbWLdvJn4jG4eg7NXf0S/E8+8mUfQUvs0+EPJtH0NL7NPhPXaHI3BJuwyHte7n+smSDyawn+UofZUx/aX1s2r1qGa9rw6U1+/seNeTKPoKX2afCA2ZSuAKFMk6ACmpLHqAC3PdPWsRyIwT/8AThT10yyH+kiM7L5M+JuWoZXDb+d0qBb6haii2X9nLw1J4cWzqubWegS2tTy6U1cwuE8Hlarr4nRpg8aoRf6VBb2gSwHgmbj4oP8ARJ+E9KWdtL8cDTS1bf3Zmyx9aXX8EeW4jwXVVF1o4V+wAIe4MlveJTvyWZai0mwIFRvNXmqdmtqbP5tgNSb6T1nam3aWHW9S98rNlVSzBFF2YgblHWdLkDfPONr+GAJVpvTwd14s1WmXNNuCqjHm2LBCc19BqJGeAptqza+5OG0a0VwT+36FrgPBNTIviOaX9mlTpm3+o6m/colovgr2dbXD37cxH4bD3Rzk94QqOLBvSekVy5rtTdVzeaSyMbC+lyAAbXImqXWWadGnFK36lOdac3eTMVivBPgz8kMh4XWnUXvDrm9jCZ1fB07VmppSw7Bd9XIoQH6JUrcuOoXHWRPWSJV7fc0sJiHpEKyUKzIdOi4pswP82shUw0JsZTxNWnyv8/cyey/BlgnXM1RatmYHmkpKmZSVZbhWa4YEHpCWP/xZs3/Lf1v8Zl+QqJgKmANGoOZ2jQAqozCxxKYcVBWW/wA5rMjDicvGerCcoOnUhmgtNV6Owuc5t3bMJi/BLhTrRsp6np06i/hVvfMrtbkecIwFbDUrHRXVEKMeq+W6nsPUbXns1pC2ts4V6NSmdzqR6jbot3Gx7pCvg41E8rafks4fGToy11X1PFvJlH0FL7NPhDyZR9BS+zT4TZVvB7XVQUrI7WGZWBTW24MLjf1gTPYrBvSbJVpsjdTcR1gjRh2gzAq0cRS5r+p6fD4vD19I2v2sV3kyj6Cl9mnwh5Mo+gpfZp8JMywyytnn3fqy7kh2XoiH5Mo+gpfZp8IeTKPoKX2afCTMsMsM8+79WGSHZeiIfkyj6Cl9mnwh5Mo+gpfZp8JMtEmG8n3fqw3cOy9CN5Oo+hpfZp8ISRCc30/9mS3cP9URtm/IUvqqf5YksSJs35Cl9VT/ACxJYhPnfl+5GnyLwhQigsSI4sEdZzLEuptoLncB1kmwHeSJdbH5M1sUAy2p0+Dtclh+wotcdpIHVeaBfB3SyG9eqWtobqqq28EKovYGxsSd00aOAqVNWrIx8TtSnC8Y6su9ibJXDUVpqBcC7tbV34se+9hwFpPq10prmdlVRvLEKB3nQTtIGwzWvYXtuvbW3ZMF4V8PiWSk1Kjz1Fc3P07XNjlIbTpLoGGYA2vr1z0T+SHyrgeXvmd5M361ARcEEEXBB0I64q88B2HyrxOFN8C16IP/ACtY5tw1ysPN1vbKeAPZPTeS3hKwuMIpsTQrm36KpYZifoPuf1aHshTqKotOPbqgnBw48DYzhE4rRUYROCB3Ts5ADzrlJyPOKOJc4t1NFnc0yoZKo5rnaROoNlVig1sMjWFyScXicLWwuIVxUQgZVBNNgB0ajWyh+HNjj86etbZpkVKoUXNfCVVAG9npBsoHaRWPs7J5Tym2mj0h0sjLVF0qELUA5qoDdDqPPmRtFSdSFo3TTT0uWsNpGWuvkvsDyG8ZxN3xRQikKmagnNt0mZSAzM1hbsO8z0bk6lsNT32K3W97hGJZAb9SlR3TDcmtpviadVhQqU1ajRwyu2gd6lXIShsNwe99eGs9IpgAWG4aCWsBGcaEVNWYqs81Ru4uZDwqoG2XVBvY1cIGtvynHUQ3uJmvmU8KP6rrdlTDH2YyiZdFGS5X+DShhcBiKwxOKc0Uq1aSPUTLTqNUR2YZEU3zorb944z1cTM+Ez9T47/t6n3TTziSXAAnJ2E6AkiVXKLZK4mgykDMAWptxRwNDfq4HrBIls0pNp12xFJ6eGYXKlWqm5prpYqCPOY6jo3y3ueAMJq8WmCllaaPMqZuoPWAfaL/AN4rLH6uGamxR1yspsy9RsPaLEEHiCInLPHyhaTTPeU6ilBNO41lnCI4RENINDUxsxJijEmQZNHIQhIEiNs35Cl9VT/LEliRNm/IUvqqf5YksRs+d+X7iqfIvCFCda1td2ma2/LcZrduW84IsSUXZ3I1I54uPc9fwgXIuS2Wwy23ZbDLbstaPWnm3JzauKRxSw4FQG55tyQqLfVg41prcjrGugvNuNoVh5+EcnrpvSdf6mRv6Z62hWVWGZHhsRRdCbhIsxOFLxjB4guLmm6a2s4AO4a6E6ayTHiTIcpfBzhsVd6f6Csdc6Doset03H1ix7TPMNv8m6uFcLj6DNS1Ar0tRckZTe1+vomx9c99MbrUA6lWUMpFmVgCCOIIOhEROhCbvwfdDo1pRWXoeS7G5b4jA0Mz1vHKAYAG3TRDpq97hh9FgewzW4XwrYFwMzVad7efSfS/WUDC3fMx4Q+QNLDUzicKGRQ689SBvTym4DgbxZstxqLHhaZ4NTII0ZzkRVsbAlRwGpHnE8bAyjUxFTDWjL5r9eGhZhRhWTktD3HCY9KyB6Tq6NuZSGU+ojSSJ5dyQ2OcJiKD0agZKzmnUszfpL0aj3ZDoCpS9xutbcbT1ES9hsRHEQzw4foU6kHCWVkLaeC5wIVfK9N8yG2YXyspDLpdSrEbx1ggieNcualbaF6uWnkUGmliemL61MpvkJ6ItfgJ7i88JT9Xj1t9wlPaOInRUMnVlnCUo1HLN2PReR23ztPp1AKbYdxmor0rOUYIzVLkNoWNgBY2J4TYqJ5Z4Dx/z31tH8t56oJpp3Sb7e5TtZteTsyvhP8A1TiewUj7MRTP9pqjPJfCvygrtXOApuKaNRRiWC2xFR6jFaRqNfIoFInSxPdBu2rOpXNl4S/1Pjv+3qfdNKXnk/KzlvisVgK2HqbMaga1Mo1V8RRNFAbZmBvdtNw7ZH5J+E2616WLTEYvDplcYjmlfm6JLK7VW6OZFZdHAuelppOKSfAGnY9hDRUqRgGp60Kht6N2Lof3WN2Q9ouN/R4ibgsYKi8QQSrKfORhYlTbTiDpoQQRoZ0jckERAQcIsmV+1tr0sOt6j2J81Rq79irx9e4cZyTUVdkkruyMpy6pKMRTI3tSbN2hHXJ7M7jvMzjSZtLHvXqtUfQnQLe4RRuW/HeSTxJPC0htPL4qaqVXKJ67AU5U6KUuI20baONG2lRmihsxJijEmLYw5CEJAkRtm/IUvqqf5YksSJs35Cl9VT/LEliNnzvy/cVT5F4QoRYiBHFggZquQFZRUrKfPYUyvaq5gQPUWB75uhPH0JBBBII1BBIKngQRuM0OB5bYmmAKgSqBxP6N+8qCp9gm9hMbCEFCeljzOOwFV1HUgrpnoMJj18IGmuEe/DLUQ/fb7pdbE2ycShfKgG6yuWYHirgquU9ms04V6dTldzInSnT5k19i2hEgzscLGq9BXUqwDKwIZSLhgRYgjqtPPa/gxNDEithSHp2b9E7lGplhYFauVswHUwvY7zPR5wiKqUo1Y5ZEoycdUyi2PsN1qc7XK5gGWmiXK0w1s7FiAXdrAZrCwFhvJN+IiK4QpU40oqEVojjbbuxFeoFFybAakncANSfZPBEx9LxALzqXuejmXNuHC956R4QNsY2mBTw9Amm6EVKwU1CtyQy5BfL0bakceFphMdWo08Ki+MUi1icpZcw0G8E34TK2m1KUI2b16Ghg/lu7ou/AdWUnHAEEl6J7sji/qvpPVhPn/kXtTF4Su1TBYdq/OBVqUwjEMouRldRZDqeye84SuWRSylSVUlTYlCRcqSNLg6adU2INSimuxnzTUncfM815c4arSxlSs+FathauHo03KpzwR6VSqb1KQu1rVBYgHum/2ltAUKL1GtZFLakC+mgudBc2HfHcPWDqGBBBF7ggjuI0MjOKmsrCMsrueFUq+x1IZaWDzX3WDNfqyHjfhaajZXI/FY81ar1XwlCvTp4dqJpLnr4dC5Y5WsaF85VeNiTYaT0/mxe+XXde2tuq8TWqqgLMQoGpJIAHrJ0iqdDdvM5N+Rk6mZWsOZbTLbe2w+HxR5lUOaipqZiwAIqMKZFgbm2cfyyTj+WFMAigOdbrFxSHaX+d6lv3TMVXLMzOczMbs3WbW3cAAAAOoSvi8WoLLB6lrCYR1pXkvlJOK5RYqp/ihB1UlCn+d8x9lpVMupYkljvZiWY+tjrHnjbTEqVpz5mb9HDU6WsUMtGmjrRpokuobaNtHGjbSDGobMSYoxJi2MOQhCQJEbZvyFL6qn+WJLEibN+QpfVU/wAsSWI2fO/L9xVPkXhChHFjYjizqBi1jqxoGRa226CedVW/UOkf6bxiTfArVa1Okrzkl50LRY7SdlbMjMjDcymxt1HgR2EETPNyww43Zz6lH9yILy3ocUqexf8AyjowqLVGZU2jgpfLKaN5hOVuISwdadXt1pP32BUn1ASxpctk+fh6w/d5tx7nDf0yg5P7LqY2mtVLU6TXszrd2sbXVAd1+JPdNFT5E0/nV6x6+kijuCoLf71mtReLavp9zKrfwn+F/tw/EdPLKjbRKx7Oab+9hGKvLAEdDDVSeGc00HuZmHsjj8jaXza1df4kb8aGVe0Nh1cOpcstRBqxC5XUfSK3IYAb7W9UZUnioq9l9hVOOHk7Nv8AAXhOUNVHYtTBpsb5EYsyE7ypYAG/0dOJG+x0uztt0a+lOoCwGqm6uPWjWYDttMaI3VoK1syg23XG71Hh3SlS2jUjz6l6ps+L5HY9DM5aYGm1RfMr1lHUKjEexrx7x/EWt43V/wDqv7cl5cW0ab4plR4Gquxt5A2htyjQ0eoM/CmvSqH+Aa95sO2ZGpnfz69Zuw1GA9i2ERSw4UWVQo7AB3xc9or/AAXqMhs+T5mkSdp7TfEkZlyopuqXuSeDORpfqAuB1k7oIwaAkhcpO8oShPrKEE98k5YWmXOtOcszepqU6FOMcqQxzZtbna1urnqv/lENg0JuVzEbi5LsO9yT75JMQZB1JPi36klQpp6RXoIMbMcMbMgWUNNG2jjRtoDUMtGmjrRppwahto20W0Q0gxqGzEmKMSYtjDkIQkCRG2b8hS+qp/liSxImzfkKX1VP8sSUI2fO/L9xVP8Atq/ZCwZT7Q5SqnRpAOev5oP/AOu6RdoY58TU5mhqCbG3zusk8FE0GyOSyUACRnqcWO4dijh65dp0EleR4ra3xBJSdLDdOv6fqZ0bNxWJ1qMVXgG6I7kH/qTKHJNB5zMx7lHu1981fi0PFo1qXTQ8TWq1qzzSk2Z5eT1Ef4Y77/GK8g0vRL75f+Kyw2JSwiu3jg4jm84JpWsLg20zZr+dwtbjCnRdSVnKwqlh5VJ5c1vuQuT3Kl8EgpAI9MXyoWyutyTZWN9LkmxGnXNRR8INA+dSrL25VYd2Vz90sEr7PC2VsJl6gaOX2bpnOUFPAsP+FCc7ca0dKdr658vQ3Xtxvumso1aMNJJ27m2o1qENJp27j+N8LOBpNlIrkjhzeX8ZE5jOUT4qnlUKlJx8052qKeGYAKoPG1/XMrtLYSV0swsfmsN6/EdkoNk7VqbOrczXuaTG99SACfPU9XWP9mpUxNWcdNB+Ax0XUSrrT6HoKxYjdNwQCDcHUHgRHBMlnuFZhaFp0Ts4Am0LRVoQATacMVEmB1CTEGLMQYEkIMbMcMbMCaGmkbFVwgufUANSxO4AcSZGXDjEFnctlvlpgO6jKpsXspF8zbj1BZaYHkkb5guXTQu7ubHfYMTb3R8aLm7R1ZGVaMFeTsimOMq/5Y/aU42MCHOaqgLEWA35B1ZhvbrPs0362nybDKCK4IOoKi6ntBvrIO0eR5IJGWpa4I1VvVGywtaKvl/fqLhjKEnbN+/QzFfZzrrQrMv7D3qUj2WJzL3HunMHtHOSlRMlVdShNwRe2dD85e3QjiJzE4F6PSoO5y76LMWVxxClrlG6tbaWtF4jDiqqOpsy2em3VcX17CNCOo9kTLK1r69fuXI3TvH06MfMSYqJMosuo5CEJAkRtm/I0vqqf5YkDlBtEqopoek2+2/Kdw9Z/tJ2z2tQpk8KVMnupC8q9hUufxDVWGim49d+iO4C8vU4fzJSfQ8rt7HvDYRQjxkvw/bsaTktsUYdLkDnHtmPUOCj1TTLh7iV2El3hBNGl83E+f0VmWpH8Vh4rLYYed8WlrdIt7lFNUwpscoF7G1917aXtwvadpYehk6fjnOccoS1+zKDTt6z6+MuPFoeKyUYW6E408vQoqOBuLsovrvC3tc2vbS9rXtpePeKy38Wh4tI7ohuSo8VlHyo2QteiRbprdkPG41I7901tdLSmxcTUioiakVDgUXITaRqYco2+kco/cPm+w3HcJpxMRyVXm9oYimNxVj7KikfjM24mZWVpHt9k1XVw0W+mnodE7OCEUaZ2BhOQAIkxUSYHUJMQYsxBgSQziKoRWY7lBJ3bgCTv03DjK2mlasoNRubUjzEN3Nxuap83fuXX9qK5T1SuDxDDhRqfgIMlYhS1Ngh1KMFPaVIU+03joq0b/Ui+NhWGy0yll6K5bKN1l3AD1TR7QwwxNEorlVqWDMpsxQnphTvBIut94v2TIbPx4rUww0I0dT51Nx5yN2g+3fxE7j9qVMPRd0a2UZyOBysGOnqBlvC4h0ZuMlxK+Lw2/ipRfAm4+uuzKBwuGBVqoIwCnM4FZ2C80GNyArNzgvwLD5sk4Dk34gabYSnzgZVp4kFwrVmvcYoltDUBLZuJD6XygGZR5Q0ntziWINwbZgDYi44jQkbuMNpbcpjmQlVbviKSnXcoJqPf+Gmw75swxFOfBmHPDVafNFldyqwIVxUUaPv/eHHvEz5Ft3dNLyl2pTdAiMGIa5I3CwI398zZnnMco755ODPVbPc9ws/7QxzwzleIAb1gkj/AH650yBVqf8AGot/+nckf6tO395PMqVIZbfVF6nPM39GchCEQOKnEVsuCU9dKkPaqj+8kcl6OWkD9Ikn7h90gbR/5Gn+5R/AJb7CH6JPVNHo/wDsz5d8VTbrQj/xX5mhwku8HKTCS7wcv0THw5cYcSUKEjYaWVITTirmxBXRH5iHMSZzUOajMo3IQ+YjdWnaT2S0h4iRasQkrFRi5SYuXeLlJi5QrGZiDL7BS+065HzUI7yU+BmxvMdyTq5cXikcWqM2YHrUMdP6lmuvMqtzHr9iJLCRt9Rd4XiLwvEm1YXeF4i8LwCwu8DEXheAWOmIMVeJaB1ELa2E56hVp+kpuveykD32lfyVx3PYKi584IEe+8PT6DX7198ummYwa+J416R0pYpjVo9S1rfpaff5wliCzQcevFC5Nxkn04MssRstGfnBmSpoC9M5SwG4MPNf+IGcr4UtSdGbNmRluQAbMpGtrDjwAk1400Upu6LSirMrdi4jnMNRY7zTS/7wWze8GRsYc2KoL9FK1Q+xaQ/GY5sNctN09HWrL6hzpdfcw9sRSW+LqN9ClTT1Fmdz7ska7KcmjibcIrwS2jbRxpC2nijTToC9Rjlpr1uRoT+yBdiepTKqi5SsW3LKrlfgBzmLr1eCBaC+tSXf3sBLQxnZ+CFGkqA3tvbizE3Zj6ySY8YV5KUtOC0O0YuMdePE5CEJWHlRiKd8CvZSpH2IpMm8m3vRXsuPYZzA0w2Hpg7jSQHvpCQ+S1Qo9Sk29Tcdxyn+00I65l2dz5z8V4d/y6y7W9P/AE2WEl3g5SYSXeDmhRPOYcucNLKlK3DSypTUpm1TJKxVpxZ0mPLAzUkHESdUkHERc+AqZUYuUmLl3i5SYuZ1YyMQYzbTnDYujiF3Xyv2jcfapP8ALNqtS403f7+MzHKHCc7RZeNrj1jX4+2SeSW0OdwygnpU+ge62U/y29kzKiur9jb+HMVrKi39UX+aGaM54Z5XPZWHs0M0ZzwzwO2Hs0M0ZzwzwCw9mhmjOeGeAWHDIG1dnLXplGuNQysPOpupurr2g/DjJmeJJkoycXdHHG6syBgsQ5GWsLVF3kea44OvYer5puO0vtFsI2TOSd3cZBWViBh6WWpV/aZX9tJUPvp3743hk6VVj86p7lpog/DJGDcuz57ACoyrYa5RoCfWbnvjNGoxaoGt0algRxBpq2vbdiO6Scndr6Eo20QtzIlOj0s7ecRYD6C3vYdp3k93CSi1+427xviGim2uBZSTGzEmKMSYljTkIQkCRG2b8jS+qp/liV21AaFdK6jQmzdulj7V/DLHZvyFL6qn+WI7isKKqFG3Eew8DLUZ5Krf1fuZG0MEsZhN31tdebF7gHDAFTcGxB6wRcGXuDmB5H7QKOcNV85blO0byv8AcTfYOa9JHzClB05ZXxRc4aWVKVuGkwVppw0Nam7EzPDnJD5+HPxmYZmJTNIWIi+fjVZriRk7kZNNFVi5SYuXeLlJi5n1jKxBndr7SSiOmdTuUak90hck8JVR6jlMlOpqFbzr5rg26rFoztb9Y4f+H8bTS55mVHlWnU2/h3Z8ZyeIbd0x/PDPGM8M8rnuMo/nhnjGeGeB3KP54Z4xnhngGUfzwzxjPDPAMo/nhnjGeGeAZR8tIGz6hIe+9a1Ve4Obe60kZ5HwyhXqWYHMyuVvqpNMKbjqOQEd8kmsruRas0xGCxYq5mUEKHZQT87IcpYAcLgj+GIFf9LUplbMmU3vcMr3sQfWrDu7Y5gcCaSZbfPqEcLhqpcfit3Q8TYO7sD0wgF/oqDb3s3ukZVKeZ2enQ5CT+V3IeCe5q9lZx9x/uY+0bwdLKp1BzM7kg3BLMToeNtB3RxpypbNoWafDUbMSYoxJiGPOQhCQJEbZvyFL6qn+WJLEibN+QpfVU/yxJYjZ878v3FU+ReEVe2cAxtWpaVKdjpvIBuO8fdNnyS26uLpZtzrpUXqPWOw75RAyfyOpCnRaoABzzs/8F7IPYC38U08HUbVn0PEfEGFp0qqrR4y4rx1Nqta074zKjxrth412zS3p57fFv4xDxiVHjXbDxrtnN6G+LfxiHjMqPGu2HjU7vQ3xOxLXlLi5L8akTFG8TUkmivWldGK2v8ArDD+pfxNL/PM7tY32jR7FX73MvM0y674HsvhiP8ATy8/kPZ4Z4znhnle56rKPZ4Z4znhnhcMo9nhnjOeGeFwyj2eGeM54Z4XDKPZ4Z4znhnhcMo9njexsOoq1CnSz1bt+8FRSt+oZe657YnPHuTWlR+b1HOOddAGPn27L37yRwkK0mqM2V8QrRJW2doMKptRqOBoCnNW7dGqA+6LpYt6mG+RZcrEEOVzKtrggKWFt43g6XkfH4phUbJRdhc2IamOP7TCSdmYh2pVL0ShFtGZWzLY7shIB9fX2TNso008q6ddfczU9UUOBoqnOBTqarsw3ZS1ja3qse3MTxj5jOGC56pBJYuM3ZZFygdmXKb9seM16ju7mzS5RsxJijEmIZYOQhCQJEbZvyFL6qn+WJLEibN+QpfVU/yxJUbU535fuKp8i8IY2ixyZV86oRTX1sbE+y5l9RqBFCroFAA9QFhM49dfGFzMAKaltSB0m0G/qW57xJvlFPpr7RLlN5Io+YfEmOdTFunHhHT9S58Z7YeM9spvKKfTX2iHlFPpr7RJ71nm99IufGe2HjPbKbyin019oh5RT6a+0Q3rDfSLnxntlbtflKuGKhlZs1zpbQC2uvrjHlFPpr7RK1aoq4ssCCEpgDcRdjc+6/sklU4tl7Z9KeLrxorqT05c4c+kH8N/uJnK/LigB0Q7HqsF95MS+EptvpofWo++0QNnUh/hJ/KIv+Kj9T1j+Fat9KiKjZ1epicXzrLYC+7cOjYAHvmjzRtbDdp2CdvK1Srndz1GzNnxwNHdJ31uLzQzRF4XirmnYXmhmiLwvC4WF5oZoi8LwuFheaGaIvC8LhYXmhmiLwvC4WF5pI2NWVcQoBsXuSPpbgTbr3XkS8RUpq1swBsbjrU9YO8H1TkkpRcX1FVYZo2RZVq1QHo0S46w6j3NaJXarJSqmpTFPRVAzq7MS1rAKN/Vrf75n9sbGGJZSxBy/SzajiOiwv6jpJ4orcEgEgWBtu67dXdB0KKitbvrx/Uowwk82r0XAdRQL2G83PWTu+4CKvEXheScrmmlY6Ykzt5wyLZ05CEIu5IjbM+Rp/VU/wAtZJ/9ffOwjanM/L9xcOReF+Ri9qsTWqX+kR7DpIk5CbMOVHyjHL+on5fudhOQk7FKyOwnIQsFkBM0fJUdCp+8v3GEJXxP9tm5sFf1sfv7F5C07CZB9LjwOQnYQJnITsIAchOwgByE7CAHITsIAchOwgByFp2EDjOQnYQRA5aFp2ECZy0J2E6ByEISNxR//9k=" id="158" name="Google Shape;158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628650" y="983412"/>
            <a:ext cx="7886700" cy="4589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Estable: 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las condiciones o factores que intervienen en el problema son estables en el tiempo</a:t>
            </a:r>
            <a:endParaRPr sz="22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los problemas bien estructurados tienden a ser estables</a:t>
            </a:r>
            <a:endParaRPr sz="2200"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Dinámico: </a:t>
            </a:r>
            <a:endParaRPr/>
          </a:p>
          <a:p>
            <a:pPr indent="-1968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/>
              <a:t>las condiciones del problema cambian con el tiempo</a:t>
            </a:r>
            <a:endParaRPr sz="2300"/>
          </a:p>
          <a:p>
            <a:pPr indent="-1968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/>
              <a:t>se requiere reformular la solución a medida que el entorno cambia</a:t>
            </a:r>
            <a:endParaRPr sz="2300"/>
          </a:p>
          <a:p>
            <a:pPr indent="-1968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/>
              <a:t>los problemas complejos tienden a ser dinámicos</a:t>
            </a:r>
            <a:endParaRPr sz="2300"/>
          </a:p>
          <a:p>
            <a:pPr indent="-1968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/>
              <a:t>los problemas mal estructurados tienden a ser dinámicos</a:t>
            </a:r>
            <a:endParaRPr sz="2300"/>
          </a:p>
          <a:p>
            <a:pPr indent="-1968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/>
              <a:t>Ejemplo: invertir en el mercado de valores</a:t>
            </a:r>
            <a:endParaRPr sz="2300"/>
          </a:p>
          <a:p>
            <a:pPr indent="-50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628650" y="160351"/>
            <a:ext cx="7886700" cy="82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b="1" lang="en-US" sz="30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Según su especificidad del dominio:</a:t>
            </a:r>
            <a:endParaRPr b="1" sz="30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hIQEBQUEA8UFRUUFBQWFBUVFhUVFRIUFRAVFRUVGBUXHCYeGBojGRQVHy8gIycpLC0tFR4xNTAqNSYsLCkBCQoKDgwOGg8PGiwlHSQqKiwtNCopLiwsLCwsLCwsLCwpKSksLCksKSwpLCkpLCwpLCwpLCksLCwpKSwsKSwsKf/AABEIAMMBAwMBIgACEQEDEQH/xAAcAAABBQEBAQAAAAAAAAAAAAAAAgMEBQYBBwj/xABKEAACAQIDAwYJCAgEBgMAAAABAgADEQQSIQUxQQYTIlFhgQcUFTJTcZGh0TNCUnOTsbKzIzVicoKSosFDVIPwJDREdNLhF6PC/8QAGwEAAgMBAQEAAAAAAAAAAAAAAAMCBAUBBgf/xAA1EQACAQIDBwIEBAYDAAAAAAAAAQIDEQQSIQUTMTJBUXGRsQYiYYGhwdHwFCMkM0JSYnLx/9oADAMBAAIRAxEAPwCDs7Z1I0aRNGnfm6fzE+gOzfqZI8mUfQUvs0+ENm/IUvqqf5YksTxc6k871fF9X3PfU6cMi0XBdF2Inkyj6Cl9mnwh5Mo+gpfZp8JMtDLI55936snkh2XoiH5Mo+gpfZp8IeTKPoKX2afCTMsMsM8+79WG7h2XoiH5Mo+gpfZp8IeTKPoaX2afCWeB2fUrvkooWO88FUdbMdFHv6gZrtneDpbA4iszHitLoL6sxGY92WW6GHxFbWLdvJn4jG4eg7NXf0S/E8+8mUfQUvs0+EPJtH0NL7NPhPXaHI3BJuwyHte7n+smSDyawn+UofZUx/aX1s2r1qGa9rw6U1+/seNeTKPoKX2afCA2ZSuAKFMk6ACmpLHqAC3PdPWsRyIwT/8AThT10yyH+kiM7L5M+JuWoZXDb+d0qBb6haii2X9nLw1J4cWzqubWegS2tTy6U1cwuE8Hlarr4nRpg8aoRf6VBb2gSwHgmbj4oP8ARJ+E9KWdtL8cDTS1bf3Zmyx9aXX8EeW4jwXVVF1o4V+wAIe4MlveJTvyWZai0mwIFRvNXmqdmtqbP5tgNSb6T1nam3aWHW9S98rNlVSzBFF2YgblHWdLkDfPONr+GAJVpvTwd14s1WmXNNuCqjHm2LBCc19BqJGeAptqza+5OG0a0VwT+36FrgPBNTIviOaX9mlTpm3+o6m/colovgr2dbXD37cxH4bD3Rzk94QqOLBvSekVy5rtTdVzeaSyMbC+lyAAbXImqXWWadGnFK36lOdac3eTMVivBPgz8kMh4XWnUXvDrm9jCZ1fB07VmppSw7Bd9XIoQH6JUrcuOoXHWRPWSJV7fc0sJiHpEKyUKzIdOi4pswP82shUw0JsZTxNWnyv8/cyey/BlgnXM1RatmYHmkpKmZSVZbhWa4YEHpCWP/xZs3/Lf1v8Zl+QqJgKmANGoOZ2jQAqozCxxKYcVBWW/wA5rMjDicvGerCcoOnUhmgtNV6Owuc5t3bMJi/BLhTrRsp6np06i/hVvfMrtbkecIwFbDUrHRXVEKMeq+W6nsPUbXns1pC2ts4V6NSmdzqR6jbot3Gx7pCvg41E8rafks4fGToy11X1PFvJlH0FL7NPhDyZR9BS+zT4TZVvB7XVQUrI7WGZWBTW24MLjf1gTPYrBvSbJVpsjdTcR1gjRh2gzAq0cRS5r+p6fD4vD19I2v2sV3kyj6Cl9mnwh5Mo+gpfZp8JMywyytnn3fqy7kh2XoiH5Mo+gpfZp8IeTKPoKX2afCTMsMsM8+79WGSHZeiIfkyj6Cl9mnwh5Mo+gpfZp8JMtEmG8n3fqw3cOy9CN5Oo+hpfZp8ISRCc30/9mS3cP9URtm/IUvqqf5YksSJs35Cl9VT/ACxJYhPnfl+5GnyLwhQigsSI4sEdZzLEuptoLncB1kmwHeSJdbH5M1sUAy2p0+Dtclh+wotcdpIHVeaBfB3SyG9eqWtobqqq28EKovYGxsSd00aOAqVNWrIx8TtSnC8Y6su9ibJXDUVpqBcC7tbV34se+9hwFpPq10prmdlVRvLEKB3nQTtIGwzWvYXtuvbW3ZMF4V8PiWSk1Kjz1Fc3P07XNjlIbTpLoGGYA2vr1z0T+SHyrgeXvmd5M361ARcEEEXBB0I64q88B2HyrxOFN8C16IP/ACtY5tw1ysPN1vbKeAPZPTeS3hKwuMIpsTQrm36KpYZifoPuf1aHshTqKotOPbqgnBw48DYzhE4rRUYROCB3Ts5ADzrlJyPOKOJc4t1NFnc0yoZKo5rnaROoNlVig1sMjWFyScXicLWwuIVxUQgZVBNNgB0ajWyh+HNjj86etbZpkVKoUXNfCVVAG9npBsoHaRWPs7J5Tym2mj0h0sjLVF0qELUA5qoDdDqPPmRtFSdSFo3TTT0uWsNpGWuvkvsDyG8ZxN3xRQikKmagnNt0mZSAzM1hbsO8z0bk6lsNT32K3W97hGJZAb9SlR3TDcmtpviadVhQqU1ajRwyu2gd6lXIShsNwe99eGs9IpgAWG4aCWsBGcaEVNWYqs81Ru4uZDwqoG2XVBvY1cIGtvynHUQ3uJmvmU8KP6rrdlTDH2YyiZdFGS5X+DShhcBiKwxOKc0Uq1aSPUTLTqNUR2YZEU3zorb944z1cTM+Ez9T47/t6n3TTziSXAAnJ2E6AkiVXKLZK4mgykDMAWptxRwNDfq4HrBIls0pNp12xFJ6eGYXKlWqm5prpYqCPOY6jo3y3ueAMJq8WmCllaaPMqZuoPWAfaL/AN4rLH6uGamxR1yspsy9RsPaLEEHiCInLPHyhaTTPeU6ilBNO41lnCI4RENINDUxsxJijEmQZNHIQhIEiNs35Cl9VT/LEliRNm/IUvqqf5YksRs+d+X7iqfIvCFCda1td2ma2/LcZrduW84IsSUXZ3I1I54uPc9fwgXIuS2Wwy23ZbDLbstaPWnm3JzauKRxSw4FQG55tyQqLfVg41prcjrGugvNuNoVh5+EcnrpvSdf6mRv6Z62hWVWGZHhsRRdCbhIsxOFLxjB4guLmm6a2s4AO4a6E6ayTHiTIcpfBzhsVd6f6Csdc6Doset03H1ix7TPMNv8m6uFcLj6DNS1Ar0tRckZTe1+vomx9c99MbrUA6lWUMpFmVgCCOIIOhEROhCbvwfdDo1pRWXoeS7G5b4jA0Mz1vHKAYAG3TRDpq97hh9FgewzW4XwrYFwMzVad7efSfS/WUDC3fMx4Q+QNLDUzicKGRQ689SBvTym4DgbxZstxqLHhaZ4NTII0ZzkRVsbAlRwGpHnE8bAyjUxFTDWjL5r9eGhZhRhWTktD3HCY9KyB6Tq6NuZSGU+ojSSJ5dyQ2OcJiKD0agZKzmnUszfpL0aj3ZDoCpS9xutbcbT1ES9hsRHEQzw4foU6kHCWVkLaeC5wIVfK9N8yG2YXyspDLpdSrEbx1ggieNcualbaF6uWnkUGmliemL61MpvkJ6ItfgJ7i88JT9Xj1t9wlPaOInRUMnVlnCUo1HLN2PReR23ztPp1AKbYdxmor0rOUYIzVLkNoWNgBY2J4TYqJ5Z4Dx/z31tH8t56oJpp3Sb7e5TtZteTsyvhP8A1TiewUj7MRTP9pqjPJfCvygrtXOApuKaNRRiWC2xFR6jFaRqNfIoFInSxPdBu2rOpXNl4S/1Pjv+3qfdNKXnk/KzlvisVgK2HqbMaga1Mo1V8RRNFAbZmBvdtNw7ZH5J+E2616WLTEYvDplcYjmlfm6JLK7VW6OZFZdHAuelppOKSfAGnY9hDRUqRgGp60Kht6N2Lof3WN2Q9ouN/R4ibgsYKi8QQSrKfORhYlTbTiDpoQQRoZ0jckERAQcIsmV+1tr0sOt6j2J81Rq79irx9e4cZyTUVdkkruyMpy6pKMRTI3tSbN2hHXJ7M7jvMzjSZtLHvXqtUfQnQLe4RRuW/HeSTxJPC0htPL4qaqVXKJ67AU5U6KUuI20baONG2lRmihsxJijEmLYw5CEJAkRtm/IUvqqf5YksSJs35Cl9VT/LEliNnzvy/cVT5F4QoRYiBHFggZquQFZRUrKfPYUyvaq5gQPUWB75uhPH0JBBBII1BBIKngQRuM0OB5bYmmAKgSqBxP6N+8qCp9gm9hMbCEFCeljzOOwFV1HUgrpnoMJj18IGmuEe/DLUQ/fb7pdbE2ycShfKgG6yuWYHirgquU9ms04V6dTldzInSnT5k19i2hEgzscLGq9BXUqwDKwIZSLhgRYgjqtPPa/gxNDEithSHp2b9E7lGplhYFauVswHUwvY7zPR5wiKqUo1Y5ZEoycdUyi2PsN1qc7XK5gGWmiXK0w1s7FiAXdrAZrCwFhvJN+IiK4QpU40oqEVojjbbuxFeoFFybAakncANSfZPBEx9LxALzqXuejmXNuHC956R4QNsY2mBTw9Amm6EVKwU1CtyQy5BfL0bakceFphMdWo08Ki+MUi1icpZcw0G8E34TK2m1KUI2b16Ghg/lu7ou/AdWUnHAEEl6J7sji/qvpPVhPn/kXtTF4Su1TBYdq/OBVqUwjEMouRldRZDqeye84SuWRSylSVUlTYlCRcqSNLg6adU2INSimuxnzTUncfM815c4arSxlSs+FathauHo03KpzwR6VSqb1KQu1rVBYgHum/2ltAUKL1GtZFLakC+mgudBc2HfHcPWDqGBBBF7ggjuI0MjOKmsrCMsrueFUq+x1IZaWDzX3WDNfqyHjfhaajZXI/FY81ar1XwlCvTp4dqJpLnr4dC5Y5WsaF85VeNiTYaT0/mxe+XXde2tuq8TWqqgLMQoGpJIAHrJ0iqdDdvM5N+Rk6mZWsOZbTLbe2w+HxR5lUOaipqZiwAIqMKZFgbm2cfyyTj+WFMAigOdbrFxSHaX+d6lv3TMVXLMzOczMbs3WbW3cAAAAOoSvi8WoLLB6lrCYR1pXkvlJOK5RYqp/ihB1UlCn+d8x9lpVMupYkljvZiWY+tjrHnjbTEqVpz5mb9HDU6WsUMtGmjrRpokuobaNtHGjbSDGobMSYoxJi2MOQhCQJEbZvyFL6qn+WJLEibN+QpfVU/wAsSWI2fO/L9xVPkXhChHFjYjizqBi1jqxoGRa226CedVW/UOkf6bxiTfArVa1Okrzkl50LRY7SdlbMjMjDcymxt1HgR2EETPNyww43Zz6lH9yILy3ocUqexf8AyjowqLVGZU2jgpfLKaN5hOVuISwdadXt1pP32BUn1ASxpctk+fh6w/d5tx7nDf0yg5P7LqY2mtVLU6TXszrd2sbXVAd1+JPdNFT5E0/nV6x6+kijuCoLf71mtReLavp9zKrfwn+F/tw/EdPLKjbRKx7Oab+9hGKvLAEdDDVSeGc00HuZmHsjj8jaXza1df4kb8aGVe0Nh1cOpcstRBqxC5XUfSK3IYAb7W9UZUnioq9l9hVOOHk7Nv8AAXhOUNVHYtTBpsb5EYsyE7ypYAG/0dOJG+x0uztt0a+lOoCwGqm6uPWjWYDttMaI3VoK1syg23XG71Hh3SlS2jUjz6l6ps+L5HY9DM5aYGm1RfMr1lHUKjEexrx7x/EWt43V/wDqv7cl5cW0ab4plR4Gquxt5A2htyjQ0eoM/CmvSqH+Aa95sO2ZGpnfz69Zuw1GA9i2ERSw4UWVQo7AB3xc9or/AAXqMhs+T5mkSdp7TfEkZlyopuqXuSeDORpfqAuB1k7oIwaAkhcpO8oShPrKEE98k5YWmXOtOcszepqU6FOMcqQxzZtbna1urnqv/lENg0JuVzEbi5LsO9yT75JMQZB1JPi36klQpp6RXoIMbMcMbMgWUNNG2jjRtoDUMtGmjrRppwahto20W0Q0gxqGzEmKMSYtjDkIQkCRG2b8hS+qp/liSxImzfkKX1VP8sSUI2fO/L9xVP8Atq/ZCwZT7Q5SqnRpAOev5oP/AOu6RdoY58TU5mhqCbG3zusk8FE0GyOSyUACRnqcWO4dijh65dp0EleR4ra3xBJSdLDdOv6fqZ0bNxWJ1qMVXgG6I7kH/qTKHJNB5zMx7lHu1981fi0PFo1qXTQ8TWq1qzzSk2Z5eT1Ef4Y77/GK8g0vRL75f+Kyw2JSwiu3jg4jm84JpWsLg20zZr+dwtbjCnRdSVnKwqlh5VJ5c1vuQuT3Kl8EgpAI9MXyoWyutyTZWN9LkmxGnXNRR8INA+dSrL25VYd2Vz90sEr7PC2VsJl6gaOX2bpnOUFPAsP+FCc7ca0dKdr658vQ3Xtxvumso1aMNJJ27m2o1qENJp27j+N8LOBpNlIrkjhzeX8ZE5jOUT4qnlUKlJx8052qKeGYAKoPG1/XMrtLYSV0swsfmsN6/EdkoNk7VqbOrczXuaTG99SACfPU9XWP9mpUxNWcdNB+Ax0XUSrrT6HoKxYjdNwQCDcHUHgRHBMlnuFZhaFp0Ts4Am0LRVoQATacMVEmB1CTEGLMQYEkIMbMcMbMCaGmkbFVwgufUANSxO4AcSZGXDjEFnctlvlpgO6jKpsXspF8zbj1BZaYHkkb5guXTQu7ubHfYMTb3R8aLm7R1ZGVaMFeTsimOMq/5Y/aU42MCHOaqgLEWA35B1ZhvbrPs0362nybDKCK4IOoKi6ntBvrIO0eR5IJGWpa4I1VvVGywtaKvl/fqLhjKEnbN+/QzFfZzrrQrMv7D3qUj2WJzL3HunMHtHOSlRMlVdShNwRe2dD85e3QjiJzE4F6PSoO5y76LMWVxxClrlG6tbaWtF4jDiqqOpsy2em3VcX17CNCOo9kTLK1r69fuXI3TvH06MfMSYqJMosuo5CEJAkRtm/I0vqqf5YkDlBtEqopoek2+2/Kdw9Z/tJ2z2tQpk8KVMnupC8q9hUufxDVWGim49d+iO4C8vU4fzJSfQ8rt7HvDYRQjxkvw/bsaTktsUYdLkDnHtmPUOCj1TTLh7iV2El3hBNGl83E+f0VmWpH8Vh4rLYYed8WlrdIt7lFNUwpscoF7G1917aXtwvadpYehk6fjnOccoS1+zKDTt6z6+MuPFoeKyUYW6E408vQoqOBuLsovrvC3tc2vbS9rXtpePeKy38Wh4tI7ohuSo8VlHyo2QteiRbprdkPG41I7901tdLSmxcTUioiakVDgUXITaRqYco2+kco/cPm+w3HcJpxMRyVXm9oYimNxVj7KikfjM24mZWVpHt9k1XVw0W+mnodE7OCEUaZ2BhOQAIkxUSYHUJMQYsxBgSQziKoRWY7lBJ3bgCTv03DjK2mlasoNRubUjzEN3Nxuap83fuXX9qK5T1SuDxDDhRqfgIMlYhS1Ngh1KMFPaVIU+03joq0b/Ui+NhWGy0yll6K5bKN1l3AD1TR7QwwxNEorlVqWDMpsxQnphTvBIut94v2TIbPx4rUww0I0dT51Nx5yN2g+3fxE7j9qVMPRd0a2UZyOBysGOnqBlvC4h0ZuMlxK+Lw2/ipRfAm4+uuzKBwuGBVqoIwCnM4FZ2C80GNyArNzgvwLD5sk4Dk34gabYSnzgZVp4kFwrVmvcYoltDUBLZuJD6XygGZR5Q0ntziWINwbZgDYi44jQkbuMNpbcpjmQlVbviKSnXcoJqPf+Gmw75swxFOfBmHPDVafNFldyqwIVxUUaPv/eHHvEz5Ft3dNLyl2pTdAiMGIa5I3CwI398zZnnMco755ODPVbPc9ws/7QxzwzleIAb1gkj/AH650yBVqf8AGot/+nckf6tO395PMqVIZbfVF6nPM39GchCEQOKnEVsuCU9dKkPaqj+8kcl6OWkD9Ikn7h90gbR/5Gn+5R/AJb7CH6JPVNHo/wDsz5d8VTbrQj/xX5mhwku8HKTCS7wcv0THw5cYcSUKEjYaWVITTirmxBXRH5iHMSZzUOajMo3IQ+YjdWnaT2S0h4iRasQkrFRi5SYuXeLlJi5QrGZiDL7BS+065HzUI7yU+BmxvMdyTq5cXikcWqM2YHrUMdP6lmuvMqtzHr9iJLCRt9Rd4XiLwvEm1YXeF4i8LwCwu8DEXheAWOmIMVeJaB1ELa2E56hVp+kpuveykD32lfyVx3PYKi584IEe+8PT6DX7198ummYwa+J416R0pYpjVo9S1rfpaff5wliCzQcevFC5Nxkn04MssRstGfnBmSpoC9M5SwG4MPNf+IGcr4UtSdGbNmRluQAbMpGtrDjwAk1400Upu6LSirMrdi4jnMNRY7zTS/7wWze8GRsYc2KoL9FK1Q+xaQ/GY5sNctN09HWrL6hzpdfcw9sRSW+LqN9ClTT1Fmdz7ska7KcmjibcIrwS2jbRxpC2nijTToC9Rjlpr1uRoT+yBdiepTKqi5SsW3LKrlfgBzmLr1eCBaC+tSXf3sBLQxnZ+CFGkqA3tvbizE3Zj6ySY8YV5KUtOC0O0YuMdePE5CEJWHlRiKd8CvZSpH2IpMm8m3vRXsuPYZzA0w2Hpg7jSQHvpCQ+S1Qo9Sk29Tcdxyn+00I65l2dz5z8V4d/y6y7W9P/AE2WEl3g5SYSXeDmhRPOYcucNLKlK3DSypTUpm1TJKxVpxZ0mPLAzUkHESdUkHERc+AqZUYuUmLl3i5SYuZ1YyMQYzbTnDYujiF3Xyv2jcfapP8ALNqtS403f7+MzHKHCc7RZeNrj1jX4+2SeSW0OdwygnpU+ge62U/y29kzKiur9jb+HMVrKi39UX+aGaM54Z5XPZWHs0M0ZzwzwO2Hs0M0ZzwzwCw9mhmjOeGeAWHDIG1dnLXplGuNQysPOpupurr2g/DjJmeJJkoycXdHHG6syBgsQ5GWsLVF3kea44OvYer5puO0vtFsI2TOSd3cZBWViBh6WWpV/aZX9tJUPvp3743hk6VVj86p7lpog/DJGDcuz57ACoyrYa5RoCfWbnvjNGoxaoGt0algRxBpq2vbdiO6Scndr6Eo20QtzIlOj0s7ecRYD6C3vYdp3k93CSi1+427xviGim2uBZSTGzEmKMSYljTkIQkCRG2b8jS+qp/liV21AaFdK6jQmzdulj7V/DLHZvyFL6qn+WI7isKKqFG3Eew8DLUZ5Krf1fuZG0MEsZhN31tdebF7gHDAFTcGxB6wRcGXuDmB5H7QKOcNV85blO0byv8AcTfYOa9JHzClB05ZXxRc4aWVKVuGkwVppw0Nam7EzPDnJD5+HPxmYZmJTNIWIi+fjVZriRk7kZNNFVi5SYuXeLlJi5n1jKxBndr7SSiOmdTuUak90hck8JVR6jlMlOpqFbzr5rg26rFoztb9Y4f+H8bTS55mVHlWnU2/h3Z8ZyeIbd0x/PDPGM8M8rnuMo/nhnjGeGeB3KP54Z4xnhngGUfzwzxjPDPAMo/nhnjGeGeAZR8tIGz6hIe+9a1Ve4Obe60kZ5HwyhXqWYHMyuVvqpNMKbjqOQEd8kmsruRas0xGCxYq5mUEKHZQT87IcpYAcLgj+GIFf9LUplbMmU3vcMr3sQfWrDu7Y5gcCaSZbfPqEcLhqpcfit3Q8TYO7sD0wgF/oqDb3s3ukZVKeZ2enQ5CT+V3IeCe5q9lZx9x/uY+0bwdLKp1BzM7kg3BLMToeNtB3RxpypbNoWafDUbMSYoxJiGPOQhCQJEbZvyFL6qn+WJLEibN+QpfVU/yxJYjZ878v3FU+ReEVe2cAxtWpaVKdjpvIBuO8fdNnyS26uLpZtzrpUXqPWOw75RAyfyOpCnRaoABzzs/8F7IPYC38U08HUbVn0PEfEGFp0qqrR4y4rx1Nqta074zKjxrth412zS3p57fFv4xDxiVHjXbDxrtnN6G+LfxiHjMqPGu2HjU7vQ3xOxLXlLi5L8akTFG8TUkmivWldGK2v8ArDD+pfxNL/PM7tY32jR7FX73MvM0y674HsvhiP8ATy8/kPZ4Z4znhnle56rKPZ4Z4znhnhcMo9nhnjOeGeFwyj2eGeM54Z4XDKPZ4Z4znhnhcMo9njexsOoq1CnSz1bt+8FRSt+oZe657YnPHuTWlR+b1HOOddAGPn27L37yRwkK0mqM2V8QrRJW2doMKptRqOBoCnNW7dGqA+6LpYt6mG+RZcrEEOVzKtrggKWFt43g6XkfH4phUbJRdhc2IamOP7TCSdmYh2pVL0ShFtGZWzLY7shIB9fX2TNso008q6ddfczU9UUOBoqnOBTqarsw3ZS1ja3qse3MTxj5jOGC56pBJYuM3ZZFygdmXKb9seM16ju7mzS5RsxJijEmIZYOQhCQJEbZvyFL6qn+WJLEibN+QpfVU/yxJUbU535fuKp8i8IY2ixyZV86oRTX1sbE+y5l9RqBFCroFAA9QFhM49dfGFzMAKaltSB0m0G/qW57xJvlFPpr7RLlN5Io+YfEmOdTFunHhHT9S58Z7YeM9spvKKfTX2iHlFPpr7RJ71nm99IufGe2HjPbKbyin019oh5RT6a+0Q3rDfSLnxntlbtflKuGKhlZs1zpbQC2uvrjHlFPpr7RK1aoq4ssCCEpgDcRdjc+6/sklU4tl7Z9KeLrxorqT05c4c+kH8N/uJnK/LigB0Q7HqsF95MS+EptvpofWo++0QNnUh/hJ/KIv+Kj9T1j+Fat9KiKjZ1epicXzrLYC+7cOjYAHvmjzRtbDdp2CdvK1Srndz1GzNnxwNHdJ31uLzQzRF4XirmnYXmhmiLwvC4WF5oZoi8LwuFheaGaIvC8LhYXmhmiLwvC4WF5pI2NWVcQoBsXuSPpbgTbr3XkS8RUpq1swBsbjrU9YO8H1TkkpRcX1FVYZo2RZVq1QHo0S46w6j3NaJXarJSqmpTFPRVAzq7MS1rAKN/Vrf75n9sbGGJZSxBy/SzajiOiwv6jpJ4orcEgEgWBtu67dXdB0KKitbvrx/Uowwk82r0XAdRQL2G83PWTu+4CKvEXheScrmmlY6Ykzt5wyLZ05CEIu5IjbM+Rp/VU/wAtZJ/9ffOwjanM/L9xcOReF+Ri9qsTWqX+kR7DpIk5CbMOVHyjHL+on5fudhOQk7FKyOwnIQsFkBM0fJUdCp+8v3GEJXxP9tm5sFf1sfv7F5C07CZB9LjwOQnYQJnITsIAchOwgByE7CAHITsIAchOwgByFp2EDjOQnYQRA5aFp2ECZy0J2E6ByEISNxR//9k=" id="166" name="Google Shape;166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628650" y="1311214"/>
            <a:ext cx="7886700" cy="4261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El dominio depende del área en la que se encuentre el problema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Las operaciones cognitivas que se requieren para comprender el problema y hallar una solución varían según el contexto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Ejemplo: los expertos en matemáticas y los expertos en política enfrentan diferentes problemas, además los resuelven de manera diferente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597818" y="-3030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de un problema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16021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25"/>
          <p:cNvGrpSpPr/>
          <p:nvPr/>
        </p:nvGrpSpPr>
        <p:grpSpPr>
          <a:xfrm>
            <a:off x="395536" y="1074913"/>
            <a:ext cx="8291263" cy="4676618"/>
            <a:chOff x="0" y="2285"/>
            <a:chExt cx="8291263" cy="4676618"/>
          </a:xfrm>
        </p:grpSpPr>
        <p:sp>
          <p:nvSpPr>
            <p:cNvPr id="175" name="Google Shape;175;p25"/>
            <p:cNvSpPr/>
            <p:nvPr/>
          </p:nvSpPr>
          <p:spPr>
            <a:xfrm rot="5400000">
              <a:off x="5034624" y="-1896625"/>
              <a:ext cx="1206869" cy="530640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5"/>
            <p:cNvSpPr txBox="1"/>
            <p:nvPr/>
          </p:nvSpPr>
          <p:spPr>
            <a:xfrm>
              <a:off x="2984855" y="212058"/>
              <a:ext cx="5247494" cy="1089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80000" wrap="square" tIns="40000">
              <a:noAutofit/>
            </a:bodyPr>
            <a:lstStyle/>
            <a:p>
              <a:pPr indent="-228600" lvl="1" marL="2286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 que está pasando y se quiere cambiar (mejorar, arreglar). Está asociado a la </a:t>
              </a:r>
              <a:r>
                <a:rPr b="1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motivación o causa 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 origina el problema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0" y="2285"/>
              <a:ext cx="2984855" cy="150858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73643" y="75928"/>
              <a:ext cx="2837569" cy="13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spcFirstLastPara="1" rIns="12190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Estado inicial</a:t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5400000">
              <a:off x="5034624" y="-312609"/>
              <a:ext cx="1206869" cy="530640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E5DE">
                <a:alpha val="89411"/>
              </a:srgbClr>
            </a:solidFill>
            <a:ln cap="flat" cmpd="sng" w="9525">
              <a:solidFill>
                <a:srgbClr val="CBE5DE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 txBox="1"/>
            <p:nvPr/>
          </p:nvSpPr>
          <p:spPr>
            <a:xfrm>
              <a:off x="2984855" y="1796074"/>
              <a:ext cx="5247494" cy="1089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80000" wrap="square" tIns="40000">
              <a:noAutofit/>
            </a:bodyPr>
            <a:lstStyle/>
            <a:p>
              <a:pPr indent="-228600" lvl="1" marL="2286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 que se quiere tener (la mejora o el arreglo). Está asociado al </a:t>
              </a:r>
              <a:r>
                <a:rPr b="1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efecto o beneficio </a:t>
              </a: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 problema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0" y="1586301"/>
              <a:ext cx="2984855" cy="150858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5D8C1"/>
                </a:gs>
                <a:gs pos="50000">
                  <a:srgbClr val="97D1B7"/>
                </a:gs>
                <a:gs pos="100000">
                  <a:srgbClr val="84CFA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73643" y="1659944"/>
              <a:ext cx="2837569" cy="13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spcFirstLastPara="1" rIns="12190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Estado final</a:t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 rot="5400000">
              <a:off x="5034624" y="1271406"/>
              <a:ext cx="1206869" cy="530640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2E2CB">
                <a:alpha val="89411"/>
              </a:srgbClr>
            </a:solidFill>
            <a:ln cap="flat" cmpd="sng" w="9525">
              <a:solidFill>
                <a:srgbClr val="D2E2CB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 txBox="1"/>
            <p:nvPr/>
          </p:nvSpPr>
          <p:spPr>
            <a:xfrm>
              <a:off x="2984855" y="3380089"/>
              <a:ext cx="5247494" cy="1089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80000" wrap="square" tIns="40000">
              <a:noAutofit/>
            </a:bodyPr>
            <a:lstStyle/>
            <a:p>
              <a:pPr indent="-228600" lvl="1" marL="2286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forma para pasar del estado inicial al estado final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0" y="3170317"/>
              <a:ext cx="2984855" cy="150858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3D3A4"/>
                </a:gs>
                <a:gs pos="50000">
                  <a:srgbClr val="A7CB97"/>
                </a:gs>
                <a:gs pos="100000">
                  <a:srgbClr val="9AC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73643" y="3243960"/>
              <a:ext cx="2837569" cy="13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spcFirstLastPara="1" rIns="12190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Método(s)</a:t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628650" y="281121"/>
            <a:ext cx="7886700" cy="82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b="1" lang="en-US" sz="30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Pasos generales para la resolución de problemas</a:t>
            </a:r>
            <a:endParaRPr b="1" sz="30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hIQEBQUEA8UFRUUFBQWFBUVFhUVFRIUFRAVFRUVGBUXHCYeGBojGRQVHy8gIycpLC0tFR4xNTAqNSYsLCkBCQoKDgwOGg8PGiwlHSQqKiwtNCopLiwsLCwsLCwsLCwpKSksLCksKSwpLCkpLCwpLCwpLCksLCwpKSwsKSwsKf/AABEIAMMBAwMBIgACEQEDEQH/xAAcAAABBQEBAQAAAAAAAAAAAAAAAgMEBQYBBwj/xABKEAACAQIDAwYJCAgEBgMAAAABAgADEQQSIQUxQQYTIlFhgQcUFTJTcZGh0TNCUnOTsbKzIzVicoKSosFDVIPwJDREdNLhF6PC/8QAGwEAAgMBAQEAAAAAAAAAAAAAAAMCBAUBBgf/xAA1EQACAQIDBwIEBAYDAAAAAAAAAQIDEQQSIQUTMTJBUXGRsQYiYYGhwdHwFCMkM0JSYnLx/9oADAMBAAIRAxEAPwCDs7Z1I0aRNGnfm6fzE+gOzfqZI8mUfQUvs0+ENm/IUvqqf5YksTxc6k871fF9X3PfU6cMi0XBdF2Inkyj6Cl9mnwh5Mo+gpfZp8JMtDLI55936snkh2XoiH5Mo+gpfZp8IeTKPoKX2afCTMsMsM8+79WG7h2XoiH5Mo+gpfZp8IeTKPoaX2afCWeB2fUrvkooWO88FUdbMdFHv6gZrtneDpbA4iszHitLoL6sxGY92WW6GHxFbWLdvJn4jG4eg7NXf0S/E8+8mUfQUvs0+EPJtH0NL7NPhPXaHI3BJuwyHte7n+smSDyawn+UofZUx/aX1s2r1qGa9rw6U1+/seNeTKPoKX2afCA2ZSuAKFMk6ACmpLHqAC3PdPWsRyIwT/8AThT10yyH+kiM7L5M+JuWoZXDb+d0qBb6haii2X9nLw1J4cWzqubWegS2tTy6U1cwuE8Hlarr4nRpg8aoRf6VBb2gSwHgmbj4oP8ARJ+E9KWdtL8cDTS1bf3Zmyx9aXX8EeW4jwXVVF1o4V+wAIe4MlveJTvyWZai0mwIFRvNXmqdmtqbP5tgNSb6T1nam3aWHW9S98rNlVSzBFF2YgblHWdLkDfPONr+GAJVpvTwd14s1WmXNNuCqjHm2LBCc19BqJGeAptqza+5OG0a0VwT+36FrgPBNTIviOaX9mlTpm3+o6m/colovgr2dbXD37cxH4bD3Rzk94QqOLBvSekVy5rtTdVzeaSyMbC+lyAAbXImqXWWadGnFK36lOdac3eTMVivBPgz8kMh4XWnUXvDrm9jCZ1fB07VmppSw7Bd9XIoQH6JUrcuOoXHWRPWSJV7fc0sJiHpEKyUKzIdOi4pswP82shUw0JsZTxNWnyv8/cyey/BlgnXM1RatmYHmkpKmZSVZbhWa4YEHpCWP/xZs3/Lf1v8Zl+QqJgKmANGoOZ2jQAqozCxxKYcVBWW/wA5rMjDicvGerCcoOnUhmgtNV6Owuc5t3bMJi/BLhTrRsp6np06i/hVvfMrtbkecIwFbDUrHRXVEKMeq+W6nsPUbXns1pC2ts4V6NSmdzqR6jbot3Gx7pCvg41E8rafks4fGToy11X1PFvJlH0FL7NPhDyZR9BS+zT4TZVvB7XVQUrI7WGZWBTW24MLjf1gTPYrBvSbJVpsjdTcR1gjRh2gzAq0cRS5r+p6fD4vD19I2v2sV3kyj6Cl9mnwh5Mo+gpfZp8JMywyytnn3fqy7kh2XoiH5Mo+gpfZp8IeTKPoKX2afCTMsMsM8+79WGSHZeiIfkyj6Cl9mnwh5Mo+gpfZp8JMtEmG8n3fqw3cOy9CN5Oo+hpfZp8ISRCc30/9mS3cP9URtm/IUvqqf5YksSJs35Cl9VT/ACxJYhPnfl+5GnyLwhQigsSI4sEdZzLEuptoLncB1kmwHeSJdbH5M1sUAy2p0+Dtclh+wotcdpIHVeaBfB3SyG9eqWtobqqq28EKovYGxsSd00aOAqVNWrIx8TtSnC8Y6su9ibJXDUVpqBcC7tbV34se+9hwFpPq10prmdlVRvLEKB3nQTtIGwzWvYXtuvbW3ZMF4V8PiWSk1Kjz1Fc3P07XNjlIbTpLoGGYA2vr1z0T+SHyrgeXvmd5M361ARcEEEXBB0I64q88B2HyrxOFN8C16IP/ACtY5tw1ysPN1vbKeAPZPTeS3hKwuMIpsTQrm36KpYZifoPuf1aHshTqKotOPbqgnBw48DYzhE4rRUYROCB3Ts5ADzrlJyPOKOJc4t1NFnc0yoZKo5rnaROoNlVig1sMjWFyScXicLWwuIVxUQgZVBNNgB0ajWyh+HNjj86etbZpkVKoUXNfCVVAG9npBsoHaRWPs7J5Tym2mj0h0sjLVF0qELUA5qoDdDqPPmRtFSdSFo3TTT0uWsNpGWuvkvsDyG8ZxN3xRQikKmagnNt0mZSAzM1hbsO8z0bk6lsNT32K3W97hGJZAb9SlR3TDcmtpviadVhQqU1ajRwyu2gd6lXIShsNwe99eGs9IpgAWG4aCWsBGcaEVNWYqs81Ru4uZDwqoG2XVBvY1cIGtvynHUQ3uJmvmU8KP6rrdlTDH2YyiZdFGS5X+DShhcBiKwxOKc0Uq1aSPUTLTqNUR2YZEU3zorb944z1cTM+Ez9T47/t6n3TTziSXAAnJ2E6AkiVXKLZK4mgykDMAWptxRwNDfq4HrBIls0pNp12xFJ6eGYXKlWqm5prpYqCPOY6jo3y3ueAMJq8WmCllaaPMqZuoPWAfaL/AN4rLH6uGamxR1yspsy9RsPaLEEHiCInLPHyhaTTPeU6ilBNO41lnCI4RENINDUxsxJijEmQZNHIQhIEiNs35Cl9VT/LEliRNm/IUvqqf5YksRs+d+X7iqfIvCFCda1td2ma2/LcZrduW84IsSUXZ3I1I54uPc9fwgXIuS2Wwy23ZbDLbstaPWnm3JzauKRxSw4FQG55tyQqLfVg41prcjrGugvNuNoVh5+EcnrpvSdf6mRv6Z62hWVWGZHhsRRdCbhIsxOFLxjB4guLmm6a2s4AO4a6E6ayTHiTIcpfBzhsVd6f6Csdc6Doset03H1ix7TPMNv8m6uFcLj6DNS1Ar0tRckZTe1+vomx9c99MbrUA6lWUMpFmVgCCOIIOhEROhCbvwfdDo1pRWXoeS7G5b4jA0Mz1vHKAYAG3TRDpq97hh9FgewzW4XwrYFwMzVad7efSfS/WUDC3fMx4Q+QNLDUzicKGRQ689SBvTym4DgbxZstxqLHhaZ4NTII0ZzkRVsbAlRwGpHnE8bAyjUxFTDWjL5r9eGhZhRhWTktD3HCY9KyB6Tq6NuZSGU+ojSSJ5dyQ2OcJiKD0agZKzmnUszfpL0aj3ZDoCpS9xutbcbT1ES9hsRHEQzw4foU6kHCWVkLaeC5wIVfK9N8yG2YXyspDLpdSrEbx1ggieNcualbaF6uWnkUGmliemL61MpvkJ6ItfgJ7i88JT9Xj1t9wlPaOInRUMnVlnCUo1HLN2PReR23ztPp1AKbYdxmor0rOUYIzVLkNoWNgBY2J4TYqJ5Z4Dx/z31tH8t56oJpp3Sb7e5TtZteTsyvhP8A1TiewUj7MRTP9pqjPJfCvygrtXOApuKaNRRiWC2xFR6jFaRqNfIoFInSxPdBu2rOpXNl4S/1Pjv+3qfdNKXnk/KzlvisVgK2HqbMaga1Mo1V8RRNFAbZmBvdtNw7ZH5J+E2616WLTEYvDplcYjmlfm6JLK7VW6OZFZdHAuelppOKSfAGnY9hDRUqRgGp60Kht6N2Lof3WN2Q9ouN/R4ibgsYKi8QQSrKfORhYlTbTiDpoQQRoZ0jckERAQcIsmV+1tr0sOt6j2J81Rq79irx9e4cZyTUVdkkruyMpy6pKMRTI3tSbN2hHXJ7M7jvMzjSZtLHvXqtUfQnQLe4RRuW/HeSTxJPC0htPL4qaqVXKJ67AU5U6KUuI20baONG2lRmihsxJijEmLYw5CEJAkRtm/IUvqqf5YksSJs35Cl9VT/LEliNnzvy/cVT5F4QoRYiBHFggZquQFZRUrKfPYUyvaq5gQPUWB75uhPH0JBBBII1BBIKngQRuM0OB5bYmmAKgSqBxP6N+8qCp9gm9hMbCEFCeljzOOwFV1HUgrpnoMJj18IGmuEe/DLUQ/fb7pdbE2ycShfKgG6yuWYHirgquU9ms04V6dTldzInSnT5k19i2hEgzscLGq9BXUqwDKwIZSLhgRYgjqtPPa/gxNDEithSHp2b9E7lGplhYFauVswHUwvY7zPR5wiKqUo1Y5ZEoycdUyi2PsN1qc7XK5gGWmiXK0w1s7FiAXdrAZrCwFhvJN+IiK4QpU40oqEVojjbbuxFeoFFybAakncANSfZPBEx9LxALzqXuejmXNuHC956R4QNsY2mBTw9Amm6EVKwU1CtyQy5BfL0bakceFphMdWo08Ki+MUi1icpZcw0G8E34TK2m1KUI2b16Ghg/lu7ou/AdWUnHAEEl6J7sji/qvpPVhPn/kXtTF4Su1TBYdq/OBVqUwjEMouRldRZDqeye84SuWRSylSVUlTYlCRcqSNLg6adU2INSimuxnzTUncfM815c4arSxlSs+FathauHo03KpzwR6VSqb1KQu1rVBYgHum/2ltAUKL1GtZFLakC+mgudBc2HfHcPWDqGBBBF7ggjuI0MjOKmsrCMsrueFUq+x1IZaWDzX3WDNfqyHjfhaajZXI/FY81ar1XwlCvTp4dqJpLnr4dC5Y5WsaF85VeNiTYaT0/mxe+XXde2tuq8TWqqgLMQoGpJIAHrJ0iqdDdvM5N+Rk6mZWsOZbTLbe2w+HxR5lUOaipqZiwAIqMKZFgbm2cfyyTj+WFMAigOdbrFxSHaX+d6lv3TMVXLMzOczMbs3WbW3cAAAAOoSvi8WoLLB6lrCYR1pXkvlJOK5RYqp/ihB1UlCn+d8x9lpVMupYkljvZiWY+tjrHnjbTEqVpz5mb9HDU6WsUMtGmjrRpokuobaNtHGjbSDGobMSYoxJi2MOQhCQJEbZvyFL6qn+WJLEibN+QpfVU/wAsSWI2fO/L9xVPkXhChHFjYjizqBi1jqxoGRa226CedVW/UOkf6bxiTfArVa1Okrzkl50LRY7SdlbMjMjDcymxt1HgR2EETPNyww43Zz6lH9yILy3ocUqexf8AyjowqLVGZU2jgpfLKaN5hOVuISwdadXt1pP32BUn1ASxpctk+fh6w/d5tx7nDf0yg5P7LqY2mtVLU6TXszrd2sbXVAd1+JPdNFT5E0/nV6x6+kijuCoLf71mtReLavp9zKrfwn+F/tw/EdPLKjbRKx7Oab+9hGKvLAEdDDVSeGc00HuZmHsjj8jaXza1df4kb8aGVe0Nh1cOpcstRBqxC5XUfSK3IYAb7W9UZUnioq9l9hVOOHk7Nv8AAXhOUNVHYtTBpsb5EYsyE7ypYAG/0dOJG+x0uztt0a+lOoCwGqm6uPWjWYDttMaI3VoK1syg23XG71Hh3SlS2jUjz6l6ps+L5HY9DM5aYGm1RfMr1lHUKjEexrx7x/EWt43V/wDqv7cl5cW0ab4plR4Gquxt5A2htyjQ0eoM/CmvSqH+Aa95sO2ZGpnfz69Zuw1GA9i2ERSw4UWVQo7AB3xc9or/AAXqMhs+T5mkSdp7TfEkZlyopuqXuSeDORpfqAuB1k7oIwaAkhcpO8oShPrKEE98k5YWmXOtOcszepqU6FOMcqQxzZtbna1urnqv/lENg0JuVzEbi5LsO9yT75JMQZB1JPi36klQpp6RXoIMbMcMbMgWUNNG2jjRtoDUMtGmjrRppwahto20W0Q0gxqGzEmKMSYtjDkIQkCRG2b8hS+qp/liSxImzfkKX1VP8sSUI2fO/L9xVP8Atq/ZCwZT7Q5SqnRpAOev5oP/AOu6RdoY58TU5mhqCbG3zusk8FE0GyOSyUACRnqcWO4dijh65dp0EleR4ra3xBJSdLDdOv6fqZ0bNxWJ1qMVXgG6I7kH/qTKHJNB5zMx7lHu1981fi0PFo1qXTQ8TWq1qzzSk2Z5eT1Ef4Y77/GK8g0vRL75f+Kyw2JSwiu3jg4jm84JpWsLg20zZr+dwtbjCnRdSVnKwqlh5VJ5c1vuQuT3Kl8EgpAI9MXyoWyutyTZWN9LkmxGnXNRR8INA+dSrL25VYd2Vz90sEr7PC2VsJl6gaOX2bpnOUFPAsP+FCc7ca0dKdr658vQ3Xtxvumso1aMNJJ27m2o1qENJp27j+N8LOBpNlIrkjhzeX8ZE5jOUT4qnlUKlJx8052qKeGYAKoPG1/XMrtLYSV0swsfmsN6/EdkoNk7VqbOrczXuaTG99SACfPU9XWP9mpUxNWcdNB+Ax0XUSrrT6HoKxYjdNwQCDcHUHgRHBMlnuFZhaFp0Ts4Am0LRVoQATacMVEmB1CTEGLMQYEkIMbMcMbMCaGmkbFVwgufUANSxO4AcSZGXDjEFnctlvlpgO6jKpsXspF8zbj1BZaYHkkb5guXTQu7ubHfYMTb3R8aLm7R1ZGVaMFeTsimOMq/5Y/aU42MCHOaqgLEWA35B1ZhvbrPs0362nybDKCK4IOoKi6ntBvrIO0eR5IJGWpa4I1VvVGywtaKvl/fqLhjKEnbN+/QzFfZzrrQrMv7D3qUj2WJzL3HunMHtHOSlRMlVdShNwRe2dD85e3QjiJzE4F6PSoO5y76LMWVxxClrlG6tbaWtF4jDiqqOpsy2em3VcX17CNCOo9kTLK1r69fuXI3TvH06MfMSYqJMosuo5CEJAkRtm/I0vqqf5YkDlBtEqopoek2+2/Kdw9Z/tJ2z2tQpk8KVMnupC8q9hUufxDVWGim49d+iO4C8vU4fzJSfQ8rt7HvDYRQjxkvw/bsaTktsUYdLkDnHtmPUOCj1TTLh7iV2El3hBNGl83E+f0VmWpH8Vh4rLYYed8WlrdIt7lFNUwpscoF7G1917aXtwvadpYehk6fjnOccoS1+zKDTt6z6+MuPFoeKyUYW6E408vQoqOBuLsovrvC3tc2vbS9rXtpePeKy38Wh4tI7ohuSo8VlHyo2QteiRbprdkPG41I7901tdLSmxcTUioiakVDgUXITaRqYco2+kco/cPm+w3HcJpxMRyVXm9oYimNxVj7KikfjM24mZWVpHt9k1XVw0W+mnodE7OCEUaZ2BhOQAIkxUSYHUJMQYsxBgSQziKoRWY7lBJ3bgCTv03DjK2mlasoNRubUjzEN3Nxuap83fuXX9qK5T1SuDxDDhRqfgIMlYhS1Ngh1KMFPaVIU+03joq0b/Ui+NhWGy0yll6K5bKN1l3AD1TR7QwwxNEorlVqWDMpsxQnphTvBIut94v2TIbPx4rUww0I0dT51Nx5yN2g+3fxE7j9qVMPRd0a2UZyOBysGOnqBlvC4h0ZuMlxK+Lw2/ipRfAm4+uuzKBwuGBVqoIwCnM4FZ2C80GNyArNzgvwLD5sk4Dk34gabYSnzgZVp4kFwrVmvcYoltDUBLZuJD6XygGZR5Q0ntziWINwbZgDYi44jQkbuMNpbcpjmQlVbviKSnXcoJqPf+Gmw75swxFOfBmHPDVafNFldyqwIVxUUaPv/eHHvEz5Ft3dNLyl2pTdAiMGIa5I3CwI398zZnnMco755ODPVbPc9ws/7QxzwzleIAb1gkj/AH650yBVqf8AGot/+nckf6tO395PMqVIZbfVF6nPM39GchCEQOKnEVsuCU9dKkPaqj+8kcl6OWkD9Ikn7h90gbR/5Gn+5R/AJb7CH6JPVNHo/wDsz5d8VTbrQj/xX5mhwku8HKTCS7wcv0THw5cYcSUKEjYaWVITTirmxBXRH5iHMSZzUOajMo3IQ+YjdWnaT2S0h4iRasQkrFRi5SYuXeLlJi5QrGZiDL7BS+065HzUI7yU+BmxvMdyTq5cXikcWqM2YHrUMdP6lmuvMqtzHr9iJLCRt9Rd4XiLwvEm1YXeF4i8LwCwu8DEXheAWOmIMVeJaB1ELa2E56hVp+kpuveykD32lfyVx3PYKi584IEe+8PT6DX7198ummYwa+J416R0pYpjVo9S1rfpaff5wliCzQcevFC5Nxkn04MssRstGfnBmSpoC9M5SwG4MPNf+IGcr4UtSdGbNmRluQAbMpGtrDjwAk1400Upu6LSirMrdi4jnMNRY7zTS/7wWze8GRsYc2KoL9FK1Q+xaQ/GY5sNctN09HWrL6hzpdfcw9sRSW+LqN9ClTT1Fmdz7ska7KcmjibcIrwS2jbRxpC2nijTToC9Rjlpr1uRoT+yBdiepTKqi5SsW3LKrlfgBzmLr1eCBaC+tSXf3sBLQxnZ+CFGkqA3tvbizE3Zj6ySY8YV5KUtOC0O0YuMdePE5CEJWHlRiKd8CvZSpH2IpMm8m3vRXsuPYZzA0w2Hpg7jSQHvpCQ+S1Qo9Sk29Tcdxyn+00I65l2dz5z8V4d/y6y7W9P/AE2WEl3g5SYSXeDmhRPOYcucNLKlK3DSypTUpm1TJKxVpxZ0mPLAzUkHESdUkHERc+AqZUYuUmLl3i5SYuZ1YyMQYzbTnDYujiF3Xyv2jcfapP8ALNqtS403f7+MzHKHCc7RZeNrj1jX4+2SeSW0OdwygnpU+ge62U/y29kzKiur9jb+HMVrKi39UX+aGaM54Z5XPZWHs0M0ZzwzwO2Hs0M0ZzwzwCw9mhmjOeGeAWHDIG1dnLXplGuNQysPOpupurr2g/DjJmeJJkoycXdHHG6syBgsQ5GWsLVF3kea44OvYer5puO0vtFsI2TOSd3cZBWViBh6WWpV/aZX9tJUPvp3743hk6VVj86p7lpog/DJGDcuz57ACoyrYa5RoCfWbnvjNGoxaoGt0algRxBpq2vbdiO6Scndr6Eo20QtzIlOj0s7ecRYD6C3vYdp3k93CSi1+427xviGim2uBZSTGzEmKMSYljTkIQkCRG2b8jS+qp/liV21AaFdK6jQmzdulj7V/DLHZvyFL6qn+WI7isKKqFG3Eew8DLUZ5Krf1fuZG0MEsZhN31tdebF7gHDAFTcGxB6wRcGXuDmB5H7QKOcNV85blO0byv8AcTfYOa9JHzClB05ZXxRc4aWVKVuGkwVppw0Nam7EzPDnJD5+HPxmYZmJTNIWIi+fjVZriRk7kZNNFVi5SYuXeLlJi5n1jKxBndr7SSiOmdTuUak90hck8JVR6jlMlOpqFbzr5rg26rFoztb9Y4f+H8bTS55mVHlWnU2/h3Z8ZyeIbd0x/PDPGM8M8rnuMo/nhnjGeGeB3KP54Z4xnhngGUfzwzxjPDPAMo/nhnjGeGeAZR8tIGz6hIe+9a1Ve4Obe60kZ5HwyhXqWYHMyuVvqpNMKbjqOQEd8kmsruRas0xGCxYq5mUEKHZQT87IcpYAcLgj+GIFf9LUplbMmU3vcMr3sQfWrDu7Y5gcCaSZbfPqEcLhqpcfit3Q8TYO7sD0wgF/oqDb3s3ukZVKeZ2enQ5CT+V3IeCe5q9lZx9x/uY+0bwdLKp1BzM7kg3BLMToeNtB3RxpypbNoWafDUbMSYoxJiGPOQhCQJEbZvyFL6qn+WJLEibN+QpfVU/yxJYjZ878v3FU+ReEVe2cAxtWpaVKdjpvIBuO8fdNnyS26uLpZtzrpUXqPWOw75RAyfyOpCnRaoABzzs/8F7IPYC38U08HUbVn0PEfEGFp0qqrR4y4rx1Nqta074zKjxrth412zS3p57fFv4xDxiVHjXbDxrtnN6G+LfxiHjMqPGu2HjU7vQ3xOxLXlLi5L8akTFG8TUkmivWldGK2v8ArDD+pfxNL/PM7tY32jR7FX73MvM0y674HsvhiP8ATy8/kPZ4Z4znhnle56rKPZ4Z4znhnhcMo9nhnjOeGeFwyj2eGeM54Z4XDKPZ4Z4znhnhcMo9njexsOoq1CnSz1bt+8FRSt+oZe657YnPHuTWlR+b1HOOddAGPn27L37yRwkK0mqM2V8QrRJW2doMKptRqOBoCnNW7dGqA+6LpYt6mG+RZcrEEOVzKtrggKWFt43g6XkfH4phUbJRdhc2IamOP7TCSdmYh2pVL0ShFtGZWzLY7shIB9fX2TNso008q6ddfczU9UUOBoqnOBTqarsw3ZS1ja3qse3MTxj5jOGC56pBJYuM3ZZFygdmXKb9seM16ju7mzS5RsxJijEmIZYOQhCQJEbZvyFL6qn+WJLEibN+QpfVU/yxJUbU535fuKp8i8IY2ixyZV86oRTX1sbE+y5l9RqBFCroFAA9QFhM49dfGFzMAKaltSB0m0G/qW57xJvlFPpr7RLlN5Io+YfEmOdTFunHhHT9S58Z7YeM9spvKKfTX2iHlFPpr7RJ71nm99IufGe2HjPbKbyin019oh5RT6a+0Q3rDfSLnxntlbtflKuGKhlZs1zpbQC2uvrjHlFPpr7RK1aoq4ssCCEpgDcRdjc+6/sklU4tl7Z9KeLrxorqT05c4c+kH8N/uJnK/LigB0Q7HqsF95MS+EptvpofWo++0QNnUh/hJ/KIv+Kj9T1j+Fat9KiKjZ1epicXzrLYC+7cOjYAHvmjzRtbDdp2CdvK1Srndz1GzNnxwNHdJ31uLzQzRF4XirmnYXmhmiLwvC4WF5oZoi8LwuFheaGaIvC8LhYXmhmiLwvC4WF5pI2NWVcQoBsXuSPpbgTbr3XkS8RUpq1swBsbjrU9YO8H1TkkpRcX1FVYZo2RZVq1QHo0S46w6j3NaJXarJSqmpTFPRVAzq7MS1rAKN/Vrf75n9sbGGJZSxBy/SzajiOiwv6jpJ4orcEgEgWBtu67dXdB0KKitbvrx/Uowwk82r0XAdRQL2G83PWTu+4CKvEXheScrmmlY6Ykzt5wyLZ05CEIu5IjbM+Rp/VU/wAtZJ/9ffOwjanM/L9xcOReF+Ri9qsTWqX+kR7DpIk5CbMOVHyjHL+on5fudhOQk7FKyOwnIQsFkBM0fJUdCp+8v3GEJXxP9tm5sFf1sfv7F5C07CZB9LjwOQnYQJnITsIAchOwgByE7CAHITsIAchOwgByFp2EDjOQnYQRA5aFp2ECZy0J2E6ByEISNxR//9k=" id="193" name="Google Shape;193;p2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628650" y="1311214"/>
            <a:ext cx="7886700" cy="4261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Determinar el estado inicial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Determinar el estado final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Hacer una representación mental o modelo del problema, comprendiendo las relaciones entre las entidades del problema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Definir el método para resolver el problema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Aplicar el método definido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Verificar el resultado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Documentar el proceso de resolución del problema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93718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>
            <p:ph type="title"/>
          </p:nvPr>
        </p:nvSpPr>
        <p:spPr>
          <a:xfrm>
            <a:off x="387110" y="-13511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1" lang="en-US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método conocido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6918384" y="2380891"/>
            <a:ext cx="2225616" cy="215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Nombre: El método científico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Autor:  Elesapiens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Fuente: https://www.flickr.com/photos/elesapiens/7739025072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Licencia: CC BY-NC-ND 2.0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1" lang="en-US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Bibliografía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628650" y="1625730"/>
            <a:ext cx="7886700" cy="1819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Jiri Dostal. Theory of problem solving. INTE. 2014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Learning to Solve Problems : An Instructional Design Guide. What is problem solving ?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http://misalon23.blogspot.com.co/2013/08/como-ensenar-el-metodo-cientifico-con.html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http://bbu.yolasite.com/resources/learning_to_solve_problems.pdf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61178" y="2877164"/>
            <a:ext cx="5697748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Silvia Lozano Argel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Docente | Escuela de Ingeniería | Informática y Sistemas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Correo: slozanoa@eafit.edu.co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61178" y="3799083"/>
            <a:ext cx="5736568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Luis Fernando Londoño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Docente | Escuela de Ingeniería | Informática y Sistemas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Correo: lflondono@eafit.edu.co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85799" y="213845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r>
              <a:rPr b="1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ESCUELA DE INGENIERÍA</a:t>
            </a:r>
            <a:br>
              <a:rPr b="1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 DE INGENIERÍA DE SISTEMAS</a:t>
            </a:r>
            <a:br>
              <a:rPr b="1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ST0243 </a:t>
            </a:r>
            <a:r>
              <a:rPr b="0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PRINCIPIOS DE DESARROLLO DE SOFTWARE</a:t>
            </a:r>
            <a:br>
              <a:rPr b="1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1: Análisis de problemas y pasos para la solución de problemas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778556" y="4575133"/>
            <a:ext cx="5624751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Paola Vallejo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Docente | Escuela de Ingeniería | Informática y Sistemas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Correo: pvallej3@eafit.edu.co  | Oficina: Bloque 19 – 409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Tel: (+57) (4) 261 95 00</a:t>
            </a:r>
            <a:r>
              <a:rPr b="0" i="0" lang="en-US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Ext. 8820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80775" y="152985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Definición de problema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 de los problemas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Pasos generales para la resolución de problemas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1" lang="en-US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 de aprendizaje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28650" y="1825625"/>
            <a:ext cx="78867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Comprender qué es un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Identificar los c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omponentes de un problema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Reconocer los diferentes 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ipos de </a:t>
            </a:r>
            <a:r>
              <a:rPr lang="en-US"/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roblema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28650" y="230214"/>
            <a:ext cx="7886700" cy="960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1" lang="en-US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 problema?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85750" y="1074150"/>
            <a:ext cx="82296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Según la </a:t>
            </a:r>
            <a:r>
              <a:rPr b="1" i="0" lang="en-US" sz="18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Real Academia Española (http://lema.rae.es/drae/):</a:t>
            </a:r>
            <a:endParaRPr sz="1800"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Cuestión que se trata de aclarar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“¿Por qué será que no duermo bien?”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Proposición o dificultad de solución dudosa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“Será buena idea conseguir novia en este semestre?”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hechos o circunstancias que dificultan la consecución de algún fin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 puedo comprar un Ferrari porque no tengo suficientes recursos”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Disgusto, preocupación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“Tenemos un problema en la casa, mi vecino siempre está escuchando música a todo volumen”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Planteamiento de una situación cuya respuesta desconocida debe obtenerse a través de métodos científicos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28650" y="230214"/>
            <a:ext cx="7886700" cy="960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1" lang="en-US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 problema?  Otras definiciones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85750" y="1932316"/>
            <a:ext cx="8229600" cy="3830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i="0" lang="en-US" sz="222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Dificulta</a:t>
            </a:r>
            <a:r>
              <a:rPr b="1" lang="en-US" sz="222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 de naturaleza teórica o práctica que genera una actitud inquisitiva sobre un tema. </a:t>
            </a: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Jiri Dostal. Theory of problem solving. INTE. 2014.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rPr b="1" lang="en-US" sz="222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Situación que implica insolubilidad. Hay una necesidad de encontrar algo desconocido. </a:t>
            </a:r>
            <a:r>
              <a:rPr lang="en-US" sz="1400">
                <a:solidFill>
                  <a:schemeClr val="dk2"/>
                </a:solidFill>
              </a:rPr>
              <a:t>What is problem solving?. Learning to Solve Problems : An Instructional Design Guide.</a:t>
            </a:r>
            <a:endParaRPr sz="1400">
              <a:solidFill>
                <a:schemeClr val="dk2"/>
              </a:solidFill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2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28650" y="16035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b="1" lang="en-US" sz="30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problemas varían en al menos cuatro formas</a:t>
            </a:r>
            <a:endParaRPr b="1" sz="30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hIQEBQUEA8UFRUUFBQWFBUVFhUVFRIUFRAVFRUVGBUXHCYeGBojGRQVHy8gIycpLC0tFR4xNTAqNSYsLCkBCQoKDgwOGg8PGiwlHSQqKiwtNCopLiwsLCwsLCwsLCwpKSksLCksKSwpLCkpLCwpLCwpLCksLCwpKSwsKSwsKf/AABEIAMMBAwMBIgACEQEDEQH/xAAcAAABBQEBAQAAAAAAAAAAAAAAAgMEBQYBBwj/xABKEAACAQIDAwYJCAgEBgMAAAABAgADEQQSIQUxQQYTIlFhgQcUFTJTcZGh0TNCUnOTsbKzIzVicoKSosFDVIPwJDREdNLhF6PC/8QAGwEAAgMBAQEAAAAAAAAAAAAAAAMCBAUBBgf/xAA1EQACAQIDBwIEBAYDAAAAAAAAAQIDEQQSIQUTMTJBUXGRsQYiYYGhwdHwFCMkM0JSYnLx/9oADAMBAAIRAxEAPwCDs7Z1I0aRNGnfm6fzE+gOzfqZI8mUfQUvs0+ENm/IUvqqf5YksTxc6k871fF9X3PfU6cMi0XBdF2Inkyj6Cl9mnwh5Mo+gpfZp8JMtDLI55936snkh2XoiH5Mo+gpfZp8IeTKPoKX2afCTMsMsM8+79WG7h2XoiH5Mo+gpfZp8IeTKPoaX2afCWeB2fUrvkooWO88FUdbMdFHv6gZrtneDpbA4iszHitLoL6sxGY92WW6GHxFbWLdvJn4jG4eg7NXf0S/E8+8mUfQUvs0+EPJtH0NL7NPhPXaHI3BJuwyHte7n+smSDyawn+UofZUx/aX1s2r1qGa9rw6U1+/seNeTKPoKX2afCA2ZSuAKFMk6ACmpLHqAC3PdPWsRyIwT/8AThT10yyH+kiM7L5M+JuWoZXDb+d0qBb6haii2X9nLw1J4cWzqubWegS2tTy6U1cwuE8Hlarr4nRpg8aoRf6VBb2gSwHgmbj4oP8ARJ+E9KWdtL8cDTS1bf3Zmyx9aXX8EeW4jwXVVF1o4V+wAIe4MlveJTvyWZai0mwIFRvNXmqdmtqbP5tgNSb6T1nam3aWHW9S98rNlVSzBFF2YgblHWdLkDfPONr+GAJVpvTwd14s1WmXNNuCqjHm2LBCc19BqJGeAptqza+5OG0a0VwT+36FrgPBNTIviOaX9mlTpm3+o6m/colovgr2dbXD37cxH4bD3Rzk94QqOLBvSekVy5rtTdVzeaSyMbC+lyAAbXImqXWWadGnFK36lOdac3eTMVivBPgz8kMh4XWnUXvDrm9jCZ1fB07VmppSw7Bd9XIoQH6JUrcuOoXHWRPWSJV7fc0sJiHpEKyUKzIdOi4pswP82shUw0JsZTxNWnyv8/cyey/BlgnXM1RatmYHmkpKmZSVZbhWa4YEHpCWP/xZs3/Lf1v8Zl+QqJgKmANGoOZ2jQAqozCxxKYcVBWW/wA5rMjDicvGerCcoOnUhmgtNV6Owuc5t3bMJi/BLhTrRsp6np06i/hVvfMrtbkecIwFbDUrHRXVEKMeq+W6nsPUbXns1pC2ts4V6NSmdzqR6jbot3Gx7pCvg41E8rafks4fGToy11X1PFvJlH0FL7NPhDyZR9BS+zT4TZVvB7XVQUrI7WGZWBTW24MLjf1gTPYrBvSbJVpsjdTcR1gjRh2gzAq0cRS5r+p6fD4vD19I2v2sV3kyj6Cl9mnwh5Mo+gpfZp8JMywyytnn3fqy7kh2XoiH5Mo+gpfZp8IeTKPoKX2afCTMsMsM8+79WGSHZeiIfkyj6Cl9mnwh5Mo+gpfZp8JMtEmG8n3fqw3cOy9CN5Oo+hpfZp8ISRCc30/9mS3cP9URtm/IUvqqf5YksSJs35Cl9VT/ACxJYhPnfl+5GnyLwhQigsSI4sEdZzLEuptoLncB1kmwHeSJdbH5M1sUAy2p0+Dtclh+wotcdpIHVeaBfB3SyG9eqWtobqqq28EKovYGxsSd00aOAqVNWrIx8TtSnC8Y6su9ibJXDUVpqBcC7tbV34se+9hwFpPq10prmdlVRvLEKB3nQTtIGwzWvYXtuvbW3ZMF4V8PiWSk1Kjz1Fc3P07XNjlIbTpLoGGYA2vr1z0T+SHyrgeXvmd5M361ARcEEEXBB0I64q88B2HyrxOFN8C16IP/ACtY5tw1ysPN1vbKeAPZPTeS3hKwuMIpsTQrm36KpYZifoPuf1aHshTqKotOPbqgnBw48DYzhE4rRUYROCB3Ts5ADzrlJyPOKOJc4t1NFnc0yoZKo5rnaROoNlVig1sMjWFyScXicLWwuIVxUQgZVBNNgB0ajWyh+HNjj86etbZpkVKoUXNfCVVAG9npBsoHaRWPs7J5Tym2mj0h0sjLVF0qELUA5qoDdDqPPmRtFSdSFo3TTT0uWsNpGWuvkvsDyG8ZxN3xRQikKmagnNt0mZSAzM1hbsO8z0bk6lsNT32K3W97hGJZAb9SlR3TDcmtpviadVhQqU1ajRwyu2gd6lXIShsNwe99eGs9IpgAWG4aCWsBGcaEVNWYqs81Ru4uZDwqoG2XVBvY1cIGtvynHUQ3uJmvmU8KP6rrdlTDH2YyiZdFGS5X+DShhcBiKwxOKc0Uq1aSPUTLTqNUR2YZEU3zorb944z1cTM+Ez9T47/t6n3TTziSXAAnJ2E6AkiVXKLZK4mgykDMAWptxRwNDfq4HrBIls0pNp12xFJ6eGYXKlWqm5prpYqCPOY6jo3y3ueAMJq8WmCllaaPMqZuoPWAfaL/AN4rLH6uGamxR1yspsy9RsPaLEEHiCInLPHyhaTTPeU6ilBNO41lnCI4RENINDUxsxJijEmQZNHIQhIEiNs35Cl9VT/LEliRNm/IUvqqf5YksRs+d+X7iqfIvCFCda1td2ma2/LcZrduW84IsSUXZ3I1I54uPc9fwgXIuS2Wwy23ZbDLbstaPWnm3JzauKRxSw4FQG55tyQqLfVg41prcjrGugvNuNoVh5+EcnrpvSdf6mRv6Z62hWVWGZHhsRRdCbhIsxOFLxjB4guLmm6a2s4AO4a6E6ayTHiTIcpfBzhsVd6f6Csdc6Doset03H1ix7TPMNv8m6uFcLj6DNS1Ar0tRckZTe1+vomx9c99MbrUA6lWUMpFmVgCCOIIOhEROhCbvwfdDo1pRWXoeS7G5b4jA0Mz1vHKAYAG3TRDpq97hh9FgewzW4XwrYFwMzVad7efSfS/WUDC3fMx4Q+QNLDUzicKGRQ689SBvTym4DgbxZstxqLHhaZ4NTII0ZzkRVsbAlRwGpHnE8bAyjUxFTDWjL5r9eGhZhRhWTktD3HCY9KyB6Tq6NuZSGU+ojSSJ5dyQ2OcJiKD0agZKzmnUszfpL0aj3ZDoCpS9xutbcbT1ES9hsRHEQzw4foU6kHCWVkLaeC5wIVfK9N8yG2YXyspDLpdSrEbx1ggieNcualbaF6uWnkUGmliemL61MpvkJ6ItfgJ7i88JT9Xj1t9wlPaOInRUMnVlnCUo1HLN2PReR23ztPp1AKbYdxmor0rOUYIzVLkNoWNgBY2J4TYqJ5Z4Dx/z31tH8t56oJpp3Sb7e5TtZteTsyvhP8A1TiewUj7MRTP9pqjPJfCvygrtXOApuKaNRRiWC2xFR6jFaRqNfIoFInSxPdBu2rOpXNl4S/1Pjv+3qfdNKXnk/KzlvisVgK2HqbMaga1Mo1V8RRNFAbZmBvdtNw7ZH5J+E2616WLTEYvDplcYjmlfm6JLK7VW6OZFZdHAuelppOKSfAGnY9hDRUqRgGp60Kht6N2Lof3WN2Q9ouN/R4ibgsYKi8QQSrKfORhYlTbTiDpoQQRoZ0jckERAQcIsmV+1tr0sOt6j2J81Rq79irx9e4cZyTUVdkkruyMpy6pKMRTI3tSbN2hHXJ7M7jvMzjSZtLHvXqtUfQnQLe4RRuW/HeSTxJPC0htPL4qaqVXKJ67AU5U6KUuI20baONG2lRmihsxJijEmLYw5CEJAkRtm/IUvqqf5YksSJs35Cl9VT/LEliNnzvy/cVT5F4QoRYiBHFggZquQFZRUrKfPYUyvaq5gQPUWB75uhPH0JBBBII1BBIKngQRuM0OB5bYmmAKgSqBxP6N+8qCp9gm9hMbCEFCeljzOOwFV1HUgrpnoMJj18IGmuEe/DLUQ/fb7pdbE2ycShfKgG6yuWYHirgquU9ms04V6dTldzInSnT5k19i2hEgzscLGq9BXUqwDKwIZSLhgRYgjqtPPa/gxNDEithSHp2b9E7lGplhYFauVswHUwvY7zPR5wiKqUo1Y5ZEoycdUyi2PsN1qc7XK5gGWmiXK0w1s7FiAXdrAZrCwFhvJN+IiK4QpU40oqEVojjbbuxFeoFFybAakncANSfZPBEx9LxALzqXuejmXNuHC956R4QNsY2mBTw9Amm6EVKwU1CtyQy5BfL0bakceFphMdWo08Ki+MUi1icpZcw0G8E34TK2m1KUI2b16Ghg/lu7ou/AdWUnHAEEl6J7sji/qvpPVhPn/kXtTF4Su1TBYdq/OBVqUwjEMouRldRZDqeye84SuWRSylSVUlTYlCRcqSNLg6adU2INSimuxnzTUncfM815c4arSxlSs+FathauHo03KpzwR6VSqb1KQu1rVBYgHum/2ltAUKL1GtZFLakC+mgudBc2HfHcPWDqGBBBF7ggjuI0MjOKmsrCMsrueFUq+x1IZaWDzX3WDNfqyHjfhaajZXI/FY81ar1XwlCvTp4dqJpLnr4dC5Y5WsaF85VeNiTYaT0/mxe+XXde2tuq8TWqqgLMQoGpJIAHrJ0iqdDdvM5N+Rk6mZWsOZbTLbe2w+HxR5lUOaipqZiwAIqMKZFgbm2cfyyTj+WFMAigOdbrFxSHaX+d6lv3TMVXLMzOczMbs3WbW3cAAAAOoSvi8WoLLB6lrCYR1pXkvlJOK5RYqp/ihB1UlCn+d8x9lpVMupYkljvZiWY+tjrHnjbTEqVpz5mb9HDU6WsUMtGmjrRpokuobaNtHGjbSDGobMSYoxJi2MOQhCQJEbZvyFL6qn+WJLEibN+QpfVU/wAsSWI2fO/L9xVPkXhChHFjYjizqBi1jqxoGRa226CedVW/UOkf6bxiTfArVa1Okrzkl50LRY7SdlbMjMjDcymxt1HgR2EETPNyww43Zz6lH9yILy3ocUqexf8AyjowqLVGZU2jgpfLKaN5hOVuISwdadXt1pP32BUn1ASxpctk+fh6w/d5tx7nDf0yg5P7LqY2mtVLU6TXszrd2sbXVAd1+JPdNFT5E0/nV6x6+kijuCoLf71mtReLavp9zKrfwn+F/tw/EdPLKjbRKx7Oab+9hGKvLAEdDDVSeGc00HuZmHsjj8jaXza1df4kb8aGVe0Nh1cOpcstRBqxC5XUfSK3IYAb7W9UZUnioq9l9hVOOHk7Nv8AAXhOUNVHYtTBpsb5EYsyE7ypYAG/0dOJG+x0uztt0a+lOoCwGqm6uPWjWYDttMaI3VoK1syg23XG71Hh3SlS2jUjz6l6ps+L5HY9DM5aYGm1RfMr1lHUKjEexrx7x/EWt43V/wDqv7cl5cW0ab4plR4Gquxt5A2htyjQ0eoM/CmvSqH+Aa95sO2ZGpnfz69Zuw1GA9i2ERSw4UWVQo7AB3xc9or/AAXqMhs+T5mkSdp7TfEkZlyopuqXuSeDORpfqAuB1k7oIwaAkhcpO8oShPrKEE98k5YWmXOtOcszepqU6FOMcqQxzZtbna1urnqv/lENg0JuVzEbi5LsO9yT75JMQZB1JPi36klQpp6RXoIMbMcMbMgWUNNG2jjRtoDUMtGmjrRppwahto20W0Q0gxqGzEmKMSYtjDkIQkCRG2b8hS+qp/liSxImzfkKX1VP8sSUI2fO/L9xVP8Atq/ZCwZT7Q5SqnRpAOev5oP/AOu6RdoY58TU5mhqCbG3zusk8FE0GyOSyUACRnqcWO4dijh65dp0EleR4ra3xBJSdLDdOv6fqZ0bNxWJ1qMVXgG6I7kH/qTKHJNB5zMx7lHu1981fi0PFo1qXTQ8TWq1qzzSk2Z5eT1Ef4Y77/GK8g0vRL75f+Kyw2JSwiu3jg4jm84JpWsLg20zZr+dwtbjCnRdSVnKwqlh5VJ5c1vuQuT3Kl8EgpAI9MXyoWyutyTZWN9LkmxGnXNRR8INA+dSrL25VYd2Vz90sEr7PC2VsJl6gaOX2bpnOUFPAsP+FCc7ca0dKdr658vQ3Xtxvumso1aMNJJ27m2o1qENJp27j+N8LOBpNlIrkjhzeX8ZE5jOUT4qnlUKlJx8052qKeGYAKoPG1/XMrtLYSV0swsfmsN6/EdkoNk7VqbOrczXuaTG99SACfPU9XWP9mpUxNWcdNB+Ax0XUSrrT6HoKxYjdNwQCDcHUHgRHBMlnuFZhaFp0Ts4Am0LRVoQATacMVEmB1CTEGLMQYEkIMbMcMbMCaGmkbFVwgufUANSxO4AcSZGXDjEFnctlvlpgO6jKpsXspF8zbj1BZaYHkkb5guXTQu7ubHfYMTb3R8aLm7R1ZGVaMFeTsimOMq/5Y/aU42MCHOaqgLEWA35B1ZhvbrPs0362nybDKCK4IOoKi6ntBvrIO0eR5IJGWpa4I1VvVGywtaKvl/fqLhjKEnbN+/QzFfZzrrQrMv7D3qUj2WJzL3HunMHtHOSlRMlVdShNwRe2dD85e3QjiJzE4F6PSoO5y76LMWVxxClrlG6tbaWtF4jDiqqOpsy2em3VcX17CNCOo9kTLK1r69fuXI3TvH06MfMSYqJMosuo5CEJAkRtm/I0vqqf5YkDlBtEqopoek2+2/Kdw9Z/tJ2z2tQpk8KVMnupC8q9hUufxDVWGim49d+iO4C8vU4fzJSfQ8rt7HvDYRQjxkvw/bsaTktsUYdLkDnHtmPUOCj1TTLh7iV2El3hBNGl83E+f0VmWpH8Vh4rLYYed8WlrdIt7lFNUwpscoF7G1917aXtwvadpYehk6fjnOccoS1+zKDTt6z6+MuPFoeKyUYW6E408vQoqOBuLsovrvC3tc2vbS9rXtpePeKy38Wh4tI7ohuSo8VlHyo2QteiRbprdkPG41I7901tdLSmxcTUioiakVDgUXITaRqYco2+kco/cPm+w3HcJpxMRyVXm9oYimNxVj7KikfjM24mZWVpHt9k1XVw0W+mnodE7OCEUaZ2BhOQAIkxUSYHUJMQYsxBgSQziKoRWY7lBJ3bgCTv03DjK2mlasoNRubUjzEN3Nxuap83fuXX9qK5T1SuDxDDhRqfgIMlYhS1Ngh1KMFPaVIU+03joq0b/Ui+NhWGy0yll6K5bKN1l3AD1TR7QwwxNEorlVqWDMpsxQnphTvBIut94v2TIbPx4rUww0I0dT51Nx5yN2g+3fxE7j9qVMPRd0a2UZyOBysGOnqBlvC4h0ZuMlxK+Lw2/ipRfAm4+uuzKBwuGBVqoIwCnM4FZ2C80GNyArNzgvwLD5sk4Dk34gabYSnzgZVp4kFwrVmvcYoltDUBLZuJD6XygGZR5Q0ntziWINwbZgDYi44jQkbuMNpbcpjmQlVbviKSnXcoJqPf+Gmw75swxFOfBmHPDVafNFldyqwIVxUUaPv/eHHvEz5Ft3dNLyl2pTdAiMGIa5I3CwI398zZnnMco755ODPVbPc9ws/7QxzwzleIAb1gkj/AH650yBVqf8AGot/+nckf6tO395PMqVIZbfVF6nPM39GchCEQOKnEVsuCU9dKkPaqj+8kcl6OWkD9Ikn7h90gbR/5Gn+5R/AJb7CH6JPVNHo/wDsz5d8VTbrQj/xX5mhwku8HKTCS7wcv0THw5cYcSUKEjYaWVITTirmxBXRH5iHMSZzUOajMo3IQ+YjdWnaT2S0h4iRasQkrFRi5SYuXeLlJi5QrGZiDL7BS+065HzUI7yU+BmxvMdyTq5cXikcWqM2YHrUMdP6lmuvMqtzHr9iJLCRt9Rd4XiLwvEm1YXeF4i8LwCwu8DEXheAWOmIMVeJaB1ELa2E56hVp+kpuveykD32lfyVx3PYKi584IEe+8PT6DX7198ummYwa+J416R0pYpjVo9S1rfpaff5wliCzQcevFC5Nxkn04MssRstGfnBmSpoC9M5SwG4MPNf+IGcr4UtSdGbNmRluQAbMpGtrDjwAk1400Upu6LSirMrdi4jnMNRY7zTS/7wWze8GRsYc2KoL9FK1Q+xaQ/GY5sNctN09HWrL6hzpdfcw9sRSW+LqN9ClTT1Fmdz7ska7KcmjibcIrwS2jbRxpC2nijTToC9Rjlpr1uRoT+yBdiepTKqi5SsW3LKrlfgBzmLr1eCBaC+tSXf3sBLQxnZ+CFGkqA3tvbizE3Zj6ySY8YV5KUtOC0O0YuMdePE5CEJWHlRiKd8CvZSpH2IpMm8m3vRXsuPYZzA0w2Hpg7jSQHvpCQ+S1Qo9Sk29Tcdxyn+00I65l2dz5z8V4d/y6y7W9P/AE2WEl3g5SYSXeDmhRPOYcucNLKlK3DSypTUpm1TJKxVpxZ0mPLAzUkHESdUkHERc+AqZUYuUmLl3i5SYuZ1YyMQYzbTnDYujiF3Xyv2jcfapP8ALNqtS403f7+MzHKHCc7RZeNrj1jX4+2SeSW0OdwygnpU+ge62U/y29kzKiur9jb+HMVrKi39UX+aGaM54Z5XPZWHs0M0ZzwzwO2Hs0M0ZzwzwCw9mhmjOeGeAWHDIG1dnLXplGuNQysPOpupurr2g/DjJmeJJkoycXdHHG6syBgsQ5GWsLVF3kea44OvYer5puO0vtFsI2TOSd3cZBWViBh6WWpV/aZX9tJUPvp3743hk6VVj86p7lpog/DJGDcuz57ACoyrYa5RoCfWbnvjNGoxaoGt0algRxBpq2vbdiO6Scndr6Eo20QtzIlOj0s7ecRYD6C3vYdp3k93CSi1+427xviGim2uBZSTGzEmKMSYljTkIQkCRG2b8jS+qp/liV21AaFdK6jQmzdulj7V/DLHZvyFL6qn+WI7isKKqFG3Eew8DLUZ5Krf1fuZG0MEsZhN31tdebF7gHDAFTcGxB6wRcGXuDmB5H7QKOcNV85blO0byv8AcTfYOa9JHzClB05ZXxRc4aWVKVuGkwVppw0Nam7EzPDnJD5+HPxmYZmJTNIWIi+fjVZriRk7kZNNFVi5SYuXeLlJi5n1jKxBndr7SSiOmdTuUak90hck8JVR6jlMlOpqFbzr5rg26rFoztb9Y4f+H8bTS55mVHlWnU2/h3Z8ZyeIbd0x/PDPGM8M8rnuMo/nhnjGeGeB3KP54Z4xnhngGUfzwzxjPDPAMo/nhnjGeGeAZR8tIGz6hIe+9a1Ve4Obe60kZ5HwyhXqWYHMyuVvqpNMKbjqOQEd8kmsruRas0xGCxYq5mUEKHZQT87IcpYAcLgj+GIFf9LUplbMmU3vcMr3sQfWrDu7Y5gcCaSZbfPqEcLhqpcfit3Q8TYO7sD0wgF/oqDb3s3ukZVKeZ2enQ5CT+V3IeCe5q9lZx9x/uY+0bwdLKp1BzM7kg3BLMToeNtB3RxpypbNoWafDUbMSYoxJiGPOQhCQJEbZvyFL6qn+WJLEibN+QpfVU/yxJYjZ878v3FU+ReEVe2cAxtWpaVKdjpvIBuO8fdNnyS26uLpZtzrpUXqPWOw75RAyfyOpCnRaoABzzs/8F7IPYC38U08HUbVn0PEfEGFp0qqrR4y4rx1Nqta074zKjxrth412zS3p57fFv4xDxiVHjXbDxrtnN6G+LfxiHjMqPGu2HjU7vQ3xOxLXlLi5L8akTFG8TUkmivWldGK2v8ArDD+pfxNL/PM7tY32jR7FX73MvM0y674HsvhiP8ATy8/kPZ4Z4znhnle56rKPZ4Z4znhnhcMo9nhnjOeGeFwyj2eGeM54Z4XDKPZ4Z4znhnhcMo9njexsOoq1CnSz1bt+8FRSt+oZe657YnPHuTWlR+b1HOOddAGPn27L37yRwkK0mqM2V8QrRJW2doMKptRqOBoCnNW7dGqA+6LpYt6mG+RZcrEEOVzKtrggKWFt43g6XkfH4phUbJRdhc2IamOP7TCSdmYh2pVL0ShFtGZWzLY7shIB9fX2TNso008q6ddfczU9UUOBoqnOBTqarsw3ZS1ja3qse3MTxj5jOGC56pBJYuM3ZZFygdmXKb9seM16ju7mzS5RsxJijEmIZYOQhCQJEbZvyFL6qn+WJLEibN+QpfVU/yxJUbU535fuKp8i8IY2ixyZV86oRTX1sbE+y5l9RqBFCroFAA9QFhM49dfGFzMAKaltSB0m0G/qW57xJvlFPpr7RLlN5Io+YfEmOdTFunHhHT9S58Z7YeM9spvKKfTX2iHlFPpr7RJ71nm99IufGe2HjPbKbyin019oh5RT6a+0Q3rDfSLnxntlbtflKuGKhlZs1zpbQC2uvrjHlFPpr7RK1aoq4ssCCEpgDcRdjc+6/sklU4tl7Z9KeLrxorqT05c4c+kH8N/uJnK/LigB0Q7HqsF95MS+EptvpofWo++0QNnUh/hJ/KIv+Kj9T1j+Fat9KiKjZ1epicXzrLYC+7cOjYAHvmjzRtbDdp2CdvK1Srndz1GzNnxwNHdJ31uLzQzRF4XirmnYXmhmiLwvC4WF5oZoi8LwuFheaGaIvC8LhYXmhmiLwvC4WF5pI2NWVcQoBsXuSPpbgTbr3XkS8RUpq1swBsbjrU9YO8H1TkkpRcX1FVYZo2RZVq1QHo0S46w6j3NaJXarJSqmpTFPRVAzq7MS1rAKN/Vrf75n9sbGGJZSxBy/SzajiOiwv6jpJ4orcEgEgWBtu67dXdB0KKitbvrx/Uowwk82r0XAdRQL2G83PWTu+4CKvEXheScrmmlY6Ykzt5wyLZ05CEIu5IjbM+Rp/VU/wAtZJ/9ffOwjanM/L9xcOReF+Ri9qsTWqX+kR7DpIk5CbMOVHyjHL+on5fudhOQk7FKyOwnIQsFkBM0fJUdCp+8v3GEJXxP9tm5sFf1sfv7F5C07CZB9LjwOQnYQJnITsIAchOwgByE7CAHITsIAchOwgByFp2EDjOQnYQRA5aFp2ECZy0J2E6ByEISNxR//9k=" id="134" name="Google Shape;134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28650" y="1963647"/>
            <a:ext cx="78867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Estructura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Complejidad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Dinamicidad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Especificidad de dominio o abstracción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28650" y="104690"/>
            <a:ext cx="7886700" cy="100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b="1" lang="en-US" sz="30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Según su estructura:</a:t>
            </a:r>
            <a:endParaRPr b="1" sz="30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hIQEBQUEA8UFRUUFBQWFBUVFhUVFRIUFRAVFRUVGBUXHCYeGBojGRQVHy8gIycpLC0tFR4xNTAqNSYsLCkBCQoKDgwOGg8PGiwlHSQqKiwtNCopLiwsLCwsLCwsLCwpKSksLCksKSwpLCkpLCwpLCwpLCksLCwpKSwsKSwsKf/AABEIAMMBAwMBIgACEQEDEQH/xAAcAAABBQEBAQAAAAAAAAAAAAAAAgMEBQYBBwj/xABKEAACAQIDAwYJCAgEBgMAAAABAgADEQQSIQUxQQYTIlFhgQcUFTJTcZGh0TNCUnOTsbKzIzVicoKSosFDVIPwJDREdNLhF6PC/8QAGwEAAgMBAQEAAAAAAAAAAAAAAAMCBAUBBgf/xAA1EQACAQIDBwIEBAYDAAAAAAAAAQIDEQQSIQUTMTJBUXGRsQYiYYGhwdHwFCMkM0JSYnLx/9oADAMBAAIRAxEAPwCDs7Z1I0aRNGnfm6fzE+gOzfqZI8mUfQUvs0+ENm/IUvqqf5YksTxc6k871fF9X3PfU6cMi0XBdF2Inkyj6Cl9mnwh5Mo+gpfZp8JMtDLI55936snkh2XoiH5Mo+gpfZp8IeTKPoKX2afCTMsMsM8+79WG7h2XoiH5Mo+gpfZp8IeTKPoaX2afCWeB2fUrvkooWO88FUdbMdFHv6gZrtneDpbA4iszHitLoL6sxGY92WW6GHxFbWLdvJn4jG4eg7NXf0S/E8+8mUfQUvs0+EPJtH0NL7NPhPXaHI3BJuwyHte7n+smSDyawn+UofZUx/aX1s2r1qGa9rw6U1+/seNeTKPoKX2afCA2ZSuAKFMk6ACmpLHqAC3PdPWsRyIwT/8AThT10yyH+kiM7L5M+JuWoZXDb+d0qBb6haii2X9nLw1J4cWzqubWegS2tTy6U1cwuE8Hlarr4nRpg8aoRf6VBb2gSwHgmbj4oP8ARJ+E9KWdtL8cDTS1bf3Zmyx9aXX8EeW4jwXVVF1o4V+wAIe4MlveJTvyWZai0mwIFRvNXmqdmtqbP5tgNSb6T1nam3aWHW9S98rNlVSzBFF2YgblHWdLkDfPONr+GAJVpvTwd14s1WmXNNuCqjHm2LBCc19BqJGeAptqza+5OG0a0VwT+36FrgPBNTIviOaX9mlTpm3+o6m/colovgr2dbXD37cxH4bD3Rzk94QqOLBvSekVy5rtTdVzeaSyMbC+lyAAbXImqXWWadGnFK36lOdac3eTMVivBPgz8kMh4XWnUXvDrm9jCZ1fB07VmppSw7Bd9XIoQH6JUrcuOoXHWRPWSJV7fc0sJiHpEKyUKzIdOi4pswP82shUw0JsZTxNWnyv8/cyey/BlgnXM1RatmYHmkpKmZSVZbhWa4YEHpCWP/xZs3/Lf1v8Zl+QqJgKmANGoOZ2jQAqozCxxKYcVBWW/wA5rMjDicvGerCcoOnUhmgtNV6Owuc5t3bMJi/BLhTrRsp6np06i/hVvfMrtbkecIwFbDUrHRXVEKMeq+W6nsPUbXns1pC2ts4V6NSmdzqR6jbot3Gx7pCvg41E8rafks4fGToy11X1PFvJlH0FL7NPhDyZR9BS+zT4TZVvB7XVQUrI7WGZWBTW24MLjf1gTPYrBvSbJVpsjdTcR1gjRh2gzAq0cRS5r+p6fD4vD19I2v2sV3kyj6Cl9mnwh5Mo+gpfZp8JMywyytnn3fqy7kh2XoiH5Mo+gpfZp8IeTKPoKX2afCTMsMsM8+79WGSHZeiIfkyj6Cl9mnwh5Mo+gpfZp8JMtEmG8n3fqw3cOy9CN5Oo+hpfZp8ISRCc30/9mS3cP9URtm/IUvqqf5YksSJs35Cl9VT/ACxJYhPnfl+5GnyLwhQigsSI4sEdZzLEuptoLncB1kmwHeSJdbH5M1sUAy2p0+Dtclh+wotcdpIHVeaBfB3SyG9eqWtobqqq28EKovYGxsSd00aOAqVNWrIx8TtSnC8Y6su9ibJXDUVpqBcC7tbV34se+9hwFpPq10prmdlVRvLEKB3nQTtIGwzWvYXtuvbW3ZMF4V8PiWSk1Kjz1Fc3P07XNjlIbTpLoGGYA2vr1z0T+SHyrgeXvmd5M361ARcEEEXBB0I64q88B2HyrxOFN8C16IP/ACtY5tw1ysPN1vbKeAPZPTeS3hKwuMIpsTQrm36KpYZifoPuf1aHshTqKotOPbqgnBw48DYzhE4rRUYROCB3Ts5ADzrlJyPOKOJc4t1NFnc0yoZKo5rnaROoNlVig1sMjWFyScXicLWwuIVxUQgZVBNNgB0ajWyh+HNjj86etbZpkVKoUXNfCVVAG9npBsoHaRWPs7J5Tym2mj0h0sjLVF0qELUA5qoDdDqPPmRtFSdSFo3TTT0uWsNpGWuvkvsDyG8ZxN3xRQikKmagnNt0mZSAzM1hbsO8z0bk6lsNT32K3W97hGJZAb9SlR3TDcmtpviadVhQqU1ajRwyu2gd6lXIShsNwe99eGs9IpgAWG4aCWsBGcaEVNWYqs81Ru4uZDwqoG2XVBvY1cIGtvynHUQ3uJmvmU8KP6rrdlTDH2YyiZdFGS5X+DShhcBiKwxOKc0Uq1aSPUTLTqNUR2YZEU3zorb944z1cTM+Ez9T47/t6n3TTziSXAAnJ2E6AkiVXKLZK4mgykDMAWptxRwNDfq4HrBIls0pNp12xFJ6eGYXKlWqm5prpYqCPOY6jo3y3ueAMJq8WmCllaaPMqZuoPWAfaL/AN4rLH6uGamxR1yspsy9RsPaLEEHiCInLPHyhaTTPeU6ilBNO41lnCI4RENINDUxsxJijEmQZNHIQhIEiNs35Cl9VT/LEliRNm/IUvqqf5YksRs+d+X7iqfIvCFCda1td2ma2/LcZrduW84IsSUXZ3I1I54uPc9fwgXIuS2Wwy23ZbDLbstaPWnm3JzauKRxSw4FQG55tyQqLfVg41prcjrGugvNuNoVh5+EcnrpvSdf6mRv6Z62hWVWGZHhsRRdCbhIsxOFLxjB4guLmm6a2s4AO4a6E6ayTHiTIcpfBzhsVd6f6Csdc6Doset03H1ix7TPMNv8m6uFcLj6DNS1Ar0tRckZTe1+vomx9c99MbrUA6lWUMpFmVgCCOIIOhEROhCbvwfdDo1pRWXoeS7G5b4jA0Mz1vHKAYAG3TRDpq97hh9FgewzW4XwrYFwMzVad7efSfS/WUDC3fMx4Q+QNLDUzicKGRQ689SBvTym4DgbxZstxqLHhaZ4NTII0ZzkRVsbAlRwGpHnE8bAyjUxFTDWjL5r9eGhZhRhWTktD3HCY9KyB6Tq6NuZSGU+ojSSJ5dyQ2OcJiKD0agZKzmnUszfpL0aj3ZDoCpS9xutbcbT1ES9hsRHEQzw4foU6kHCWVkLaeC5wIVfK9N8yG2YXyspDLpdSrEbx1ggieNcualbaF6uWnkUGmliemL61MpvkJ6ItfgJ7i88JT9Xj1t9wlPaOInRUMnVlnCUo1HLN2PReR23ztPp1AKbYdxmor0rOUYIzVLkNoWNgBY2J4TYqJ5Z4Dx/z31tH8t56oJpp3Sb7e5TtZteTsyvhP8A1TiewUj7MRTP9pqjPJfCvygrtXOApuKaNRRiWC2xFR6jFaRqNfIoFInSxPdBu2rOpXNl4S/1Pjv+3qfdNKXnk/KzlvisVgK2HqbMaga1Mo1V8RRNFAbZmBvdtNw7ZH5J+E2616WLTEYvDplcYjmlfm6JLK7VW6OZFZdHAuelppOKSfAGnY9hDRUqRgGp60Kht6N2Lof3WN2Q9ouN/R4ibgsYKi8QQSrKfORhYlTbTiDpoQQRoZ0jckERAQcIsmV+1tr0sOt6j2J81Rq79irx9e4cZyTUVdkkruyMpy6pKMRTI3tSbN2hHXJ7M7jvMzjSZtLHvXqtUfQnQLe4RRuW/HeSTxJPC0htPL4qaqVXKJ67AU5U6KUuI20baONG2lRmihsxJijEmLYw5CEJAkRtm/IUvqqf5YksSJs35Cl9VT/LEliNnzvy/cVT5F4QoRYiBHFggZquQFZRUrKfPYUyvaq5gQPUWB75uhPH0JBBBII1BBIKngQRuM0OB5bYmmAKgSqBxP6N+8qCp9gm9hMbCEFCeljzOOwFV1HUgrpnoMJj18IGmuEe/DLUQ/fb7pdbE2ycShfKgG6yuWYHirgquU9ms04V6dTldzInSnT5k19i2hEgzscLGq9BXUqwDKwIZSLhgRYgjqtPPa/gxNDEithSHp2b9E7lGplhYFauVswHUwvY7zPR5wiKqUo1Y5ZEoycdUyi2PsN1qc7XK5gGWmiXK0w1s7FiAXdrAZrCwFhvJN+IiK4QpU40oqEVojjbbuxFeoFFybAakncANSfZPBEx9LxALzqXuejmXNuHC956R4QNsY2mBTw9Amm6EVKwU1CtyQy5BfL0bakceFphMdWo08Ki+MUi1icpZcw0G8E34TK2m1KUI2b16Ghg/lu7ou/AdWUnHAEEl6J7sji/qvpPVhPn/kXtTF4Su1TBYdq/OBVqUwjEMouRldRZDqeye84SuWRSylSVUlTYlCRcqSNLg6adU2INSimuxnzTUncfM815c4arSxlSs+FathauHo03KpzwR6VSqb1KQu1rVBYgHum/2ltAUKL1GtZFLakC+mgudBc2HfHcPWDqGBBBF7ggjuI0MjOKmsrCMsrueFUq+x1IZaWDzX3WDNfqyHjfhaajZXI/FY81ar1XwlCvTp4dqJpLnr4dC5Y5WsaF85VeNiTYaT0/mxe+XXde2tuq8TWqqgLMQoGpJIAHrJ0iqdDdvM5N+Rk6mZWsOZbTLbe2w+HxR5lUOaipqZiwAIqMKZFgbm2cfyyTj+WFMAigOdbrFxSHaX+d6lv3TMVXLMzOczMbs3WbW3cAAAAOoSvi8WoLLB6lrCYR1pXkvlJOK5RYqp/ihB1UlCn+d8x9lpVMupYkljvZiWY+tjrHnjbTEqVpz5mb9HDU6WsUMtGmjrRpokuobaNtHGjbSDGobMSYoxJi2MOQhCQJEbZvyFL6qn+WJLEibN+QpfVU/wAsSWI2fO/L9xVPkXhChHFjYjizqBi1jqxoGRa226CedVW/UOkf6bxiTfArVa1Okrzkl50LRY7SdlbMjMjDcymxt1HgR2EETPNyww43Zz6lH9yILy3ocUqexf8AyjowqLVGZU2jgpfLKaN5hOVuISwdadXt1pP32BUn1ASxpctk+fh6w/d5tx7nDf0yg5P7LqY2mtVLU6TXszrd2sbXVAd1+JPdNFT5E0/nV6x6+kijuCoLf71mtReLavp9zKrfwn+F/tw/EdPLKjbRKx7Oab+9hGKvLAEdDDVSeGc00HuZmHsjj8jaXza1df4kb8aGVe0Nh1cOpcstRBqxC5XUfSK3IYAb7W9UZUnioq9l9hVOOHk7Nv8AAXhOUNVHYtTBpsb5EYsyE7ypYAG/0dOJG+x0uztt0a+lOoCwGqm6uPWjWYDttMaI3VoK1syg23XG71Hh3SlS2jUjz6l6ps+L5HY9DM5aYGm1RfMr1lHUKjEexrx7x/EWt43V/wDqv7cl5cW0ab4plR4Gquxt5A2htyjQ0eoM/CmvSqH+Aa95sO2ZGpnfz69Zuw1GA9i2ERSw4UWVQo7AB3xc9or/AAXqMhs+T5mkSdp7TfEkZlyopuqXuSeDORpfqAuB1k7oIwaAkhcpO8oShPrKEE98k5YWmXOtOcszepqU6FOMcqQxzZtbna1urnqv/lENg0JuVzEbi5LsO9yT75JMQZB1JPi36klQpp6RXoIMbMcMbMgWUNNG2jjRtoDUMtGmjrRppwahto20W0Q0gxqGzEmKMSYtjDkIQkCRG2b8hS+qp/liSxImzfkKX1VP8sSUI2fO/L9xVP8Atq/ZCwZT7Q5SqnRpAOev5oP/AOu6RdoY58TU5mhqCbG3zusk8FE0GyOSyUACRnqcWO4dijh65dp0EleR4ra3xBJSdLDdOv6fqZ0bNxWJ1qMVXgG6I7kH/qTKHJNB5zMx7lHu1981fi0PFo1qXTQ8TWq1qzzSk2Z5eT1Ef4Y77/GK8g0vRL75f+Kyw2JSwiu3jg4jm84JpWsLg20zZr+dwtbjCnRdSVnKwqlh5VJ5c1vuQuT3Kl8EgpAI9MXyoWyutyTZWN9LkmxGnXNRR8INA+dSrL25VYd2Vz90sEr7PC2VsJl6gaOX2bpnOUFPAsP+FCc7ca0dKdr658vQ3Xtxvumso1aMNJJ27m2o1qENJp27j+N8LOBpNlIrkjhzeX8ZE5jOUT4qnlUKlJx8052qKeGYAKoPG1/XMrtLYSV0swsfmsN6/EdkoNk7VqbOrczXuaTG99SACfPU9XWP9mpUxNWcdNB+Ax0XUSrrT6HoKxYjdNwQCDcHUHgRHBMlnuFZhaFp0Ts4Am0LRVoQATacMVEmB1CTEGLMQYEkIMbMcMbMCaGmkbFVwgufUANSxO4AcSZGXDjEFnctlvlpgO6jKpsXspF8zbj1BZaYHkkb5guXTQu7ubHfYMTb3R8aLm7R1ZGVaMFeTsimOMq/5Y/aU42MCHOaqgLEWA35B1ZhvbrPs0362nybDKCK4IOoKi6ntBvrIO0eR5IJGWpa4I1VvVGywtaKvl/fqLhjKEnbN+/QzFfZzrrQrMv7D3qUj2WJzL3HunMHtHOSlRMlVdShNwRe2dD85e3QjiJzE4F6PSoO5y76LMWVxxClrlG6tbaWtF4jDiqqOpsy2em3VcX17CNCOo9kTLK1r69fuXI3TvH06MfMSYqJMosuo5CEJAkRtm/I0vqqf5YkDlBtEqopoek2+2/Kdw9Z/tJ2z2tQpk8KVMnupC8q9hUufxDVWGim49d+iO4C8vU4fzJSfQ8rt7HvDYRQjxkvw/bsaTktsUYdLkDnHtmPUOCj1TTLh7iV2El3hBNGl83E+f0VmWpH8Vh4rLYYed8WlrdIt7lFNUwpscoF7G1917aXtwvadpYehk6fjnOccoS1+zKDTt6z6+MuPFoeKyUYW6E408vQoqOBuLsovrvC3tc2vbS9rXtpePeKy38Wh4tI7ohuSo8VlHyo2QteiRbprdkPG41I7901tdLSmxcTUioiakVDgUXITaRqYco2+kco/cPm+w3HcJpxMRyVXm9oYimNxVj7KikfjM24mZWVpHt9k1XVw0W+mnodE7OCEUaZ2BhOQAIkxUSYHUJMQYsxBgSQziKoRWY7lBJ3bgCTv03DjK2mlasoNRubUjzEN3Nxuap83fuXX9qK5T1SuDxDDhRqfgIMlYhS1Ngh1KMFPaVIU+03joq0b/Ui+NhWGy0yll6K5bKN1l3AD1TR7QwwxNEorlVqWDMpsxQnphTvBIut94v2TIbPx4rUww0I0dT51Nx5yN2g+3fxE7j9qVMPRd0a2UZyOBysGOnqBlvC4h0ZuMlxK+Lw2/ipRfAm4+uuzKBwuGBVqoIwCnM4FZ2C80GNyArNzgvwLD5sk4Dk34gabYSnzgZVp4kFwrVmvcYoltDUBLZuJD6XygGZR5Q0ntziWINwbZgDYi44jQkbuMNpbcpjmQlVbviKSnXcoJqPf+Gmw75swxFOfBmHPDVafNFldyqwIVxUUaPv/eHHvEz5Ft3dNLyl2pTdAiMGIa5I3CwI398zZnnMco755ODPVbPc9ws/7QxzwzleIAb1gkj/AH650yBVqf8AGot/+nckf6tO395PMqVIZbfVF6nPM39GchCEQOKnEVsuCU9dKkPaqj+8kcl6OWkD9Ikn7h90gbR/5Gn+5R/AJb7CH6JPVNHo/wDsz5d8VTbrQj/xX5mhwku8HKTCS7wcv0THw5cYcSUKEjYaWVITTirmxBXRH5iHMSZzUOajMo3IQ+YjdWnaT2S0h4iRasQkrFRi5SYuXeLlJi5QrGZiDL7BS+065HzUI7yU+BmxvMdyTq5cXikcWqM2YHrUMdP6lmuvMqtzHr9iJLCRt9Rd4XiLwvEm1YXeF4i8LwCwu8DEXheAWOmIMVeJaB1ELa2E56hVp+kpuveykD32lfyVx3PYKi584IEe+8PT6DX7198ummYwa+J416R0pYpjVo9S1rfpaff5wliCzQcevFC5Nxkn04MssRstGfnBmSpoC9M5SwG4MPNf+IGcr4UtSdGbNmRluQAbMpGtrDjwAk1400Upu6LSirMrdi4jnMNRY7zTS/7wWze8GRsYc2KoL9FK1Q+xaQ/GY5sNctN09HWrL6hzpdfcw9sRSW+LqN9ClTT1Fmdz7ska7KcmjibcIrwS2jbRxpC2nijTToC9Rjlpr1uRoT+yBdiepTKqi5SsW3LKrlfgBzmLr1eCBaC+tSXf3sBLQxnZ+CFGkqA3tvbizE3Zj6ySY8YV5KUtOC0O0YuMdePE5CEJWHlRiKd8CvZSpH2IpMm8m3vRXsuPYZzA0w2Hpg7jSQHvpCQ+S1Qo9Sk29Tcdxyn+00I65l2dz5z8V4d/y6y7W9P/AE2WEl3g5SYSXeDmhRPOYcucNLKlK3DSypTUpm1TJKxVpxZ0mPLAzUkHESdUkHERc+AqZUYuUmLl3i5SYuZ1YyMQYzbTnDYujiF3Xyv2jcfapP8ALNqtS403f7+MzHKHCc7RZeNrj1jX4+2SeSW0OdwygnpU+ge62U/y29kzKiur9jb+HMVrKi39UX+aGaM54Z5XPZWHs0M0ZzwzwO2Hs0M0ZzwzwCw9mhmjOeGeAWHDIG1dnLXplGuNQysPOpupurr2g/DjJmeJJkoycXdHHG6syBgsQ5GWsLVF3kea44OvYer5puO0vtFsI2TOSd3cZBWViBh6WWpV/aZX9tJUPvp3743hk6VVj86p7lpog/DJGDcuz57ACoyrYa5RoCfWbnvjNGoxaoGt0algRxBpq2vbdiO6Scndr6Eo20QtzIlOj0s7ecRYD6C3vYdp3k93CSi1+427xviGim2uBZSTGzEmKMSYljTkIQkCRG2b8jS+qp/liV21AaFdK6jQmzdulj7V/DLHZvyFL6qn+WI7isKKqFG3Eew8DLUZ5Krf1fuZG0MEsZhN31tdebF7gHDAFTcGxB6wRcGXuDmB5H7QKOcNV85blO0byv8AcTfYOa9JHzClB05ZXxRc4aWVKVuGkwVppw0Nam7EzPDnJD5+HPxmYZmJTNIWIi+fjVZriRk7kZNNFVi5SYuXeLlJi5n1jKxBndr7SSiOmdTuUak90hck8JVR6jlMlOpqFbzr5rg26rFoztb9Y4f+H8bTS55mVHlWnU2/h3Z8ZyeIbd0x/PDPGM8M8rnuMo/nhnjGeGeB3KP54Z4xnhngGUfzwzxjPDPAMo/nhnjGeGeAZR8tIGz6hIe+9a1Ve4Obe60kZ5HwyhXqWYHMyuVvqpNMKbjqOQEd8kmsruRas0xGCxYq5mUEKHZQT87IcpYAcLgj+GIFf9LUplbMmU3vcMr3sQfWrDu7Y5gcCaSZbfPqEcLhqpcfit3Q8TYO7sD0wgF/oqDb3s3ukZVKeZ2enQ5CT+V3IeCe5q9lZx9x/uY+0bwdLKp1BzM7kg3BLMToeNtB3RxpypbNoWafDUbMSYoxJiGPOQhCQJEbZvyFL6qn+WJLEibN+QpfVU/yxJYjZ878v3FU+ReEVe2cAxtWpaVKdjpvIBuO8fdNnyS26uLpZtzrpUXqPWOw75RAyfyOpCnRaoABzzs/8F7IPYC38U08HUbVn0PEfEGFp0qqrR4y4rx1Nqta074zKjxrth412zS3p57fFv4xDxiVHjXbDxrtnN6G+LfxiHjMqPGu2HjU7vQ3xOxLXlLi5L8akTFG8TUkmivWldGK2v8ArDD+pfxNL/PM7tY32jR7FX73MvM0y674HsvhiP8ATy8/kPZ4Z4znhnle56rKPZ4Z4znhnhcMo9nhnjOeGeFwyj2eGeM54Z4XDKPZ4Z4znhnhcMo9njexsOoq1CnSz1bt+8FRSt+oZe657YnPHuTWlR+b1HOOddAGPn27L37yRwkK0mqM2V8QrRJW2doMKptRqOBoCnNW7dGqA+6LpYt6mG+RZcrEEOVzKtrggKWFt43g6XkfH4phUbJRdhc2IamOP7TCSdmYh2pVL0ShFtGZWzLY7shIB9fX2TNso008q6ddfczU9UUOBoqnOBTqarsw3ZS1ja3qse3MTxj5jOGC56pBJYuM3ZZFygdmXKb9seM16ju7mzS5RsxJijEmIZYOQhCQJEbZvyFL6qn+WJLEibN+QpfVU/yxJUbU535fuKp8i8IY2ixyZV86oRTX1sbE+y5l9RqBFCroFAA9QFhM49dfGFzMAKaltSB0m0G/qW57xJvlFPpr7RLlN5Io+YfEmOdTFunHhHT9S58Z7YeM9spvKKfTX2iHlFPpr7RJ71nm99IufGe2HjPbKbyin019oh5RT6a+0Q3rDfSLnxntlbtflKuGKhlZs1zpbQC2uvrjHlFPpr7RK1aoq4ssCCEpgDcRdjc+6/sklU4tl7Z9KeLrxorqT05c4c+kH8N/uJnK/LigB0Q7HqsF95MS+EptvpofWo++0QNnUh/hJ/KIv+Kj9T1j+Fat9KiKjZ1epicXzrLYC+7cOjYAHvmjzRtbDdp2CdvK1Srndz1GzNnxwNHdJ31uLzQzRF4XirmnYXmhmiLwvC4WF5oZoi8LwuFheaGaIvC8LhYXmhmiLwvC4WF5pI2NWVcQoBsXuSPpbgTbr3XkS8RUpq1swBsbjrU9YO8H1TkkpRcX1FVYZo2RZVq1QHo0S46w6j3NaJXarJSqmpTFPRVAzq7MS1rAKN/Vrf75n9sbGGJZSxBy/SzajiOiwv6jpJ4orcEgEgWBtu67dXdB0KKitbvrx/Uowwk82r0XAdRQL2G83PWTu+4CKvEXheScrmmlY6Ykzt5wyLZ05CEIu5IjbM+Rp/VU/wAtZJ/9ffOwjanM/L9xcOReF+Ri9qsTWqX+kR7DpIk5CbMOVHyjHL+on5fudhOQk7FKyOwnIQsFkBM0fJUdCp+8v3GEJXxP9tm5sFf1sfv7F5C07CZB9LjwOQnYQJnITsIAchOwgByE7CAHITsIAchOwgByFp2EDjOQnYQRA5aFp2ECZy0J2E6ByEISNxR//9k=" id="142" name="Google Shape;142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28650" y="885400"/>
            <a:ext cx="7886700" cy="4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Bien estructurado: </a:t>
            </a:r>
            <a:endParaRPr/>
          </a:p>
          <a:p>
            <a:pPr indent="-184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/>
              <a:t>requiere la aplicación de un número limitado y conocido de conceptos, reglas y principios de un dominio restringido</a:t>
            </a:r>
            <a:endParaRPr sz="2100"/>
          </a:p>
          <a:p>
            <a:pPr indent="-184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/>
              <a:t>tiene un estado inicial bien definido y el estado final o solución es claro </a:t>
            </a:r>
            <a:endParaRPr sz="2100"/>
          </a:p>
          <a:p>
            <a:pPr indent="-184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/>
              <a:t>Ejemplo: Calcular la hipotenusa del triángulo rectángulo de lados 3cm y 4cm.</a:t>
            </a:r>
            <a:endParaRPr sz="2100"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Mal estructurado: </a:t>
            </a:r>
            <a:endParaRPr/>
          </a:p>
          <a:p>
            <a:pPr indent="-184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/>
              <a:t>las soluciones no son predecibles ni convergentes</a:t>
            </a:r>
            <a:endParaRPr sz="2100"/>
          </a:p>
          <a:p>
            <a:pPr indent="-184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/>
              <a:t>es interdisciplinario, su solución involucra conceptos de múltiples dominios </a:t>
            </a:r>
            <a:endParaRPr sz="2100"/>
          </a:p>
          <a:p>
            <a:pPr indent="-184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/>
              <a:t>Ejemplo: ¿Cómo disminuir los efectos de la polución en Medellín?</a:t>
            </a:r>
            <a:endParaRPr sz="2100"/>
          </a:p>
          <a:p>
            <a:pPr indent="-50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28650" y="160351"/>
            <a:ext cx="7886700" cy="823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b="1" lang="en-US" sz="30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Según su complejidad:</a:t>
            </a:r>
            <a:endParaRPr b="1" sz="30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hIQEBQUEA8UFRUUFBQWFBUVFhUVFRIUFRAVFRUVGBUXHCYeGBojGRQVHy8gIycpLC0tFR4xNTAqNSYsLCkBCQoKDgwOGg8PGiwlHSQqKiwtNCopLiwsLCwsLCwsLCwpKSksLCksKSwpLCkpLCwpLCwpLCksLCwpKSwsKSwsKf/AABEIAMMBAwMBIgACEQEDEQH/xAAcAAABBQEBAQAAAAAAAAAAAAAAAgMEBQYBBwj/xABKEAACAQIDAwYJCAgEBgMAAAABAgADEQQSIQUxQQYTIlFhgQcUFTJTcZGh0TNCUnOTsbKzIzVicoKSosFDVIPwJDREdNLhF6PC/8QAGwEAAgMBAQEAAAAAAAAAAAAAAAMCBAUBBgf/xAA1EQACAQIDBwIEBAYDAAAAAAAAAQIDEQQSIQUTMTJBUXGRsQYiYYGhwdHwFCMkM0JSYnLx/9oADAMBAAIRAxEAPwCDs7Z1I0aRNGnfm6fzE+gOzfqZI8mUfQUvs0+ENm/IUvqqf5YksTxc6k871fF9X3PfU6cMi0XBdF2Inkyj6Cl9mnwh5Mo+gpfZp8JMtDLI55936snkh2XoiH5Mo+gpfZp8IeTKPoKX2afCTMsMsM8+79WG7h2XoiH5Mo+gpfZp8IeTKPoaX2afCWeB2fUrvkooWO88FUdbMdFHv6gZrtneDpbA4iszHitLoL6sxGY92WW6GHxFbWLdvJn4jG4eg7NXf0S/E8+8mUfQUvs0+EPJtH0NL7NPhPXaHI3BJuwyHte7n+smSDyawn+UofZUx/aX1s2r1qGa9rw6U1+/seNeTKPoKX2afCA2ZSuAKFMk6ACmpLHqAC3PdPWsRyIwT/8AThT10yyH+kiM7L5M+JuWoZXDb+d0qBb6haii2X9nLw1J4cWzqubWegS2tTy6U1cwuE8Hlarr4nRpg8aoRf6VBb2gSwHgmbj4oP8ARJ+E9KWdtL8cDTS1bf3Zmyx9aXX8EeW4jwXVVF1o4V+wAIe4MlveJTvyWZai0mwIFRvNXmqdmtqbP5tgNSb6T1nam3aWHW9S98rNlVSzBFF2YgblHWdLkDfPONr+GAJVpvTwd14s1WmXNNuCqjHm2LBCc19BqJGeAptqza+5OG0a0VwT+36FrgPBNTIviOaX9mlTpm3+o6m/colovgr2dbXD37cxH4bD3Rzk94QqOLBvSekVy5rtTdVzeaSyMbC+lyAAbXImqXWWadGnFK36lOdac3eTMVivBPgz8kMh4XWnUXvDrm9jCZ1fB07VmppSw7Bd9XIoQH6JUrcuOoXHWRPWSJV7fc0sJiHpEKyUKzIdOi4pswP82shUw0JsZTxNWnyv8/cyey/BlgnXM1RatmYHmkpKmZSVZbhWa4YEHpCWP/xZs3/Lf1v8Zl+QqJgKmANGoOZ2jQAqozCxxKYcVBWW/wA5rMjDicvGerCcoOnUhmgtNV6Owuc5t3bMJi/BLhTrRsp6np06i/hVvfMrtbkecIwFbDUrHRXVEKMeq+W6nsPUbXns1pC2ts4V6NSmdzqR6jbot3Gx7pCvg41E8rafks4fGToy11X1PFvJlH0FL7NPhDyZR9BS+zT4TZVvB7XVQUrI7WGZWBTW24MLjf1gTPYrBvSbJVpsjdTcR1gjRh2gzAq0cRS5r+p6fD4vD19I2v2sV3kyj6Cl9mnwh5Mo+gpfZp8JMywyytnn3fqy7kh2XoiH5Mo+gpfZp8IeTKPoKX2afCTMsMsM8+79WGSHZeiIfkyj6Cl9mnwh5Mo+gpfZp8JMtEmG8n3fqw3cOy9CN5Oo+hpfZp8ISRCc30/9mS3cP9URtm/IUvqqf5YksSJs35Cl9VT/ACxJYhPnfl+5GnyLwhQigsSI4sEdZzLEuptoLncB1kmwHeSJdbH5M1sUAy2p0+Dtclh+wotcdpIHVeaBfB3SyG9eqWtobqqq28EKovYGxsSd00aOAqVNWrIx8TtSnC8Y6su9ibJXDUVpqBcC7tbV34se+9hwFpPq10prmdlVRvLEKB3nQTtIGwzWvYXtuvbW3ZMF4V8PiWSk1Kjz1Fc3P07XNjlIbTpLoGGYA2vr1z0T+SHyrgeXvmd5M361ARcEEEXBB0I64q88B2HyrxOFN8C16IP/ACtY5tw1ysPN1vbKeAPZPTeS3hKwuMIpsTQrm36KpYZifoPuf1aHshTqKotOPbqgnBw48DYzhE4rRUYROCB3Ts5ADzrlJyPOKOJc4t1NFnc0yoZKo5rnaROoNlVig1sMjWFyScXicLWwuIVxUQgZVBNNgB0ajWyh+HNjj86etbZpkVKoUXNfCVVAG9npBsoHaRWPs7J5Tym2mj0h0sjLVF0qELUA5qoDdDqPPmRtFSdSFo3TTT0uWsNpGWuvkvsDyG8ZxN3xRQikKmagnNt0mZSAzM1hbsO8z0bk6lsNT32K3W97hGJZAb9SlR3TDcmtpviadVhQqU1ajRwyu2gd6lXIShsNwe99eGs9IpgAWG4aCWsBGcaEVNWYqs81Ru4uZDwqoG2XVBvY1cIGtvynHUQ3uJmvmU8KP6rrdlTDH2YyiZdFGS5X+DShhcBiKwxOKc0Uq1aSPUTLTqNUR2YZEU3zorb944z1cTM+Ez9T47/t6n3TTziSXAAnJ2E6AkiVXKLZK4mgykDMAWptxRwNDfq4HrBIls0pNp12xFJ6eGYXKlWqm5prpYqCPOY6jo3y3ueAMJq8WmCllaaPMqZuoPWAfaL/AN4rLH6uGamxR1yspsy9RsPaLEEHiCInLPHyhaTTPeU6ilBNO41lnCI4RENINDUxsxJijEmQZNHIQhIEiNs35Cl9VT/LEliRNm/IUvqqf5YksRs+d+X7iqfIvCFCda1td2ma2/LcZrduW84IsSUXZ3I1I54uPc9fwgXIuS2Wwy23ZbDLbstaPWnm3JzauKRxSw4FQG55tyQqLfVg41prcjrGugvNuNoVh5+EcnrpvSdf6mRv6Z62hWVWGZHhsRRdCbhIsxOFLxjB4guLmm6a2s4AO4a6E6ayTHiTIcpfBzhsVd6f6Csdc6Doset03H1ix7TPMNv8m6uFcLj6DNS1Ar0tRckZTe1+vomx9c99MbrUA6lWUMpFmVgCCOIIOhEROhCbvwfdDo1pRWXoeS7G5b4jA0Mz1vHKAYAG3TRDpq97hh9FgewzW4XwrYFwMzVad7efSfS/WUDC3fMx4Q+QNLDUzicKGRQ689SBvTym4DgbxZstxqLHhaZ4NTII0ZzkRVsbAlRwGpHnE8bAyjUxFTDWjL5r9eGhZhRhWTktD3HCY9KyB6Tq6NuZSGU+ojSSJ5dyQ2OcJiKD0agZKzmnUszfpL0aj3ZDoCpS9xutbcbT1ES9hsRHEQzw4foU6kHCWVkLaeC5wIVfK9N8yG2YXyspDLpdSrEbx1ggieNcualbaF6uWnkUGmliemL61MpvkJ6ItfgJ7i88JT9Xj1t9wlPaOInRUMnVlnCUo1HLN2PReR23ztPp1AKbYdxmor0rOUYIzVLkNoWNgBY2J4TYqJ5Z4Dx/z31tH8t56oJpp3Sb7e5TtZteTsyvhP8A1TiewUj7MRTP9pqjPJfCvygrtXOApuKaNRRiWC2xFR6jFaRqNfIoFInSxPdBu2rOpXNl4S/1Pjv+3qfdNKXnk/KzlvisVgK2HqbMaga1Mo1V8RRNFAbZmBvdtNw7ZH5J+E2616WLTEYvDplcYjmlfm6JLK7VW6OZFZdHAuelppOKSfAGnY9hDRUqRgGp60Kht6N2Lof3WN2Q9ouN/R4ibgsYKi8QQSrKfORhYlTbTiDpoQQRoZ0jckERAQcIsmV+1tr0sOt6j2J81Rq79irx9e4cZyTUVdkkruyMpy6pKMRTI3tSbN2hHXJ7M7jvMzjSZtLHvXqtUfQnQLe4RRuW/HeSTxJPC0htPL4qaqVXKJ67AU5U6KUuI20baONG2lRmihsxJijEmLYw5CEJAkRtm/IUvqqf5YksSJs35Cl9VT/LEliNnzvy/cVT5F4QoRYiBHFggZquQFZRUrKfPYUyvaq5gQPUWB75uhPH0JBBBII1BBIKngQRuM0OB5bYmmAKgSqBxP6N+8qCp9gm9hMbCEFCeljzOOwFV1HUgrpnoMJj18IGmuEe/DLUQ/fb7pdbE2ycShfKgG6yuWYHirgquU9ms04V6dTldzInSnT5k19i2hEgzscLGq9BXUqwDKwIZSLhgRYgjqtPPa/gxNDEithSHp2b9E7lGplhYFauVswHUwvY7zPR5wiKqUo1Y5ZEoycdUyi2PsN1qc7XK5gGWmiXK0w1s7FiAXdrAZrCwFhvJN+IiK4QpU40oqEVojjbbuxFeoFFybAakncANSfZPBEx9LxALzqXuejmXNuHC956R4QNsY2mBTw9Amm6EVKwU1CtyQy5BfL0bakceFphMdWo08Ki+MUi1icpZcw0G8E34TK2m1KUI2b16Ghg/lu7ou/AdWUnHAEEl6J7sji/qvpPVhPn/kXtTF4Su1TBYdq/OBVqUwjEMouRldRZDqeye84SuWRSylSVUlTYlCRcqSNLg6adU2INSimuxnzTUncfM815c4arSxlSs+FathauHo03KpzwR6VSqb1KQu1rVBYgHum/2ltAUKL1GtZFLakC+mgudBc2HfHcPWDqGBBBF7ggjuI0MjOKmsrCMsrueFUq+x1IZaWDzX3WDNfqyHjfhaajZXI/FY81ar1XwlCvTp4dqJpLnr4dC5Y5WsaF85VeNiTYaT0/mxe+XXde2tuq8TWqqgLMQoGpJIAHrJ0iqdDdvM5N+Rk6mZWsOZbTLbe2w+HxR5lUOaipqZiwAIqMKZFgbm2cfyyTj+WFMAigOdbrFxSHaX+d6lv3TMVXLMzOczMbs3WbW3cAAAAOoSvi8WoLLB6lrCYR1pXkvlJOK5RYqp/ihB1UlCn+d8x9lpVMupYkljvZiWY+tjrHnjbTEqVpz5mb9HDU6WsUMtGmjrRpokuobaNtHGjbSDGobMSYoxJi2MOQhCQJEbZvyFL6qn+WJLEibN+QpfVU/wAsSWI2fO/L9xVPkXhChHFjYjizqBi1jqxoGRa226CedVW/UOkf6bxiTfArVa1Okrzkl50LRY7SdlbMjMjDcymxt1HgR2EETPNyww43Zz6lH9yILy3ocUqexf8AyjowqLVGZU2jgpfLKaN5hOVuISwdadXt1pP32BUn1ASxpctk+fh6w/d5tx7nDf0yg5P7LqY2mtVLU6TXszrd2sbXVAd1+JPdNFT5E0/nV6x6+kijuCoLf71mtReLavp9zKrfwn+F/tw/EdPLKjbRKx7Oab+9hGKvLAEdDDVSeGc00HuZmHsjj8jaXza1df4kb8aGVe0Nh1cOpcstRBqxC5XUfSK3IYAb7W9UZUnioq9l9hVOOHk7Nv8AAXhOUNVHYtTBpsb5EYsyE7ypYAG/0dOJG+x0uztt0a+lOoCwGqm6uPWjWYDttMaI3VoK1syg23XG71Hh3SlS2jUjz6l6ps+L5HY9DM5aYGm1RfMr1lHUKjEexrx7x/EWt43V/wDqv7cl5cW0ab4plR4Gquxt5A2htyjQ0eoM/CmvSqH+Aa95sO2ZGpnfz69Zuw1GA9i2ERSw4UWVQo7AB3xc9or/AAXqMhs+T5mkSdp7TfEkZlyopuqXuSeDORpfqAuB1k7oIwaAkhcpO8oShPrKEE98k5YWmXOtOcszepqU6FOMcqQxzZtbna1urnqv/lENg0JuVzEbi5LsO9yT75JMQZB1JPi36klQpp6RXoIMbMcMbMgWUNNG2jjRtoDUMtGmjrRppwahto20W0Q0gxqGzEmKMSYtjDkIQkCRG2b8hS+qp/liSxImzfkKX1VP8sSUI2fO/L9xVP8Atq/ZCwZT7Q5SqnRpAOev5oP/AOu6RdoY58TU5mhqCbG3zusk8FE0GyOSyUACRnqcWO4dijh65dp0EleR4ra3xBJSdLDdOv6fqZ0bNxWJ1qMVXgG6I7kH/qTKHJNB5zMx7lHu1981fi0PFo1qXTQ8TWq1qzzSk2Z5eT1Ef4Y77/GK8g0vRL75f+Kyw2JSwiu3jg4jm84JpWsLg20zZr+dwtbjCnRdSVnKwqlh5VJ5c1vuQuT3Kl8EgpAI9MXyoWyutyTZWN9LkmxGnXNRR8INA+dSrL25VYd2Vz90sEr7PC2VsJl6gaOX2bpnOUFPAsP+FCc7ca0dKdr658vQ3Xtxvumso1aMNJJ27m2o1qENJp27j+N8LOBpNlIrkjhzeX8ZE5jOUT4qnlUKlJx8052qKeGYAKoPG1/XMrtLYSV0swsfmsN6/EdkoNk7VqbOrczXuaTG99SACfPU9XWP9mpUxNWcdNB+Ax0XUSrrT6HoKxYjdNwQCDcHUHgRHBMlnuFZhaFp0Ts4Am0LRVoQATacMVEmB1CTEGLMQYEkIMbMcMbMCaGmkbFVwgufUANSxO4AcSZGXDjEFnctlvlpgO6jKpsXspF8zbj1BZaYHkkb5guXTQu7ubHfYMTb3R8aLm7R1ZGVaMFeTsimOMq/5Y/aU42MCHOaqgLEWA35B1ZhvbrPs0362nybDKCK4IOoKi6ntBvrIO0eR5IJGWpa4I1VvVGywtaKvl/fqLhjKEnbN+/QzFfZzrrQrMv7D3qUj2WJzL3HunMHtHOSlRMlVdShNwRe2dD85e3QjiJzE4F6PSoO5y76LMWVxxClrlG6tbaWtF4jDiqqOpsy2em3VcX17CNCOo9kTLK1r69fuXI3TvH06MfMSYqJMosuo5CEJAkRtm/I0vqqf5YkDlBtEqopoek2+2/Kdw9Z/tJ2z2tQpk8KVMnupC8q9hUufxDVWGim49d+iO4C8vU4fzJSfQ8rt7HvDYRQjxkvw/bsaTktsUYdLkDnHtmPUOCj1TTLh7iV2El3hBNGl83E+f0VmWpH8Vh4rLYYed8WlrdIt7lFNUwpscoF7G1917aXtwvadpYehk6fjnOccoS1+zKDTt6z6+MuPFoeKyUYW6E408vQoqOBuLsovrvC3tc2vbS9rXtpePeKy38Wh4tI7ohuSo8VlHyo2QteiRbprdkPG41I7901tdLSmxcTUioiakVDgUXITaRqYco2+kco/cPm+w3HcJpxMRyVXm9oYimNxVj7KikfjM24mZWVpHt9k1XVw0W+mnodE7OCEUaZ2BhOQAIkxUSYHUJMQYsxBgSQziKoRWY7lBJ3bgCTv03DjK2mlasoNRubUjzEN3Nxuap83fuXX9qK5T1SuDxDDhRqfgIMlYhS1Ngh1KMFPaVIU+03joq0b/Ui+NhWGy0yll6K5bKN1l3AD1TR7QwwxNEorlVqWDMpsxQnphTvBIut94v2TIbPx4rUww0I0dT51Nx5yN2g+3fxE7j9qVMPRd0a2UZyOBysGOnqBlvC4h0ZuMlxK+Lw2/ipRfAm4+uuzKBwuGBVqoIwCnM4FZ2C80GNyArNzgvwLD5sk4Dk34gabYSnzgZVp4kFwrVmvcYoltDUBLZuJD6XygGZR5Q0ntziWINwbZgDYi44jQkbuMNpbcpjmQlVbviKSnXcoJqPf+Gmw75swxFOfBmHPDVafNFldyqwIVxUUaPv/eHHvEz5Ft3dNLyl2pTdAiMGIa5I3CwI398zZnnMco755ODPVbPc9ws/7QxzwzleIAb1gkj/AH650yBVqf8AGot/+nckf6tO395PMqVIZbfVF6nPM39GchCEQOKnEVsuCU9dKkPaqj+8kcl6OWkD9Ikn7h90gbR/5Gn+5R/AJb7CH6JPVNHo/wDsz5d8VTbrQj/xX5mhwku8HKTCS7wcv0THw5cYcSUKEjYaWVITTirmxBXRH5iHMSZzUOajMo3IQ+YjdWnaT2S0h4iRasQkrFRi5SYuXeLlJi5QrGZiDL7BS+065HzUI7yU+BmxvMdyTq5cXikcWqM2YHrUMdP6lmuvMqtzHr9iJLCRt9Rd4XiLwvEm1YXeF4i8LwCwu8DEXheAWOmIMVeJaB1ELa2E56hVp+kpuveykD32lfyVx3PYKi584IEe+8PT6DX7198ummYwa+J416R0pYpjVo9S1rfpaff5wliCzQcevFC5Nxkn04MssRstGfnBmSpoC9M5SwG4MPNf+IGcr4UtSdGbNmRluQAbMpGtrDjwAk1400Upu6LSirMrdi4jnMNRY7zTS/7wWze8GRsYc2KoL9FK1Q+xaQ/GY5sNctN09HWrL6hzpdfcw9sRSW+LqN9ClTT1Fmdz7ska7KcmjibcIrwS2jbRxpC2nijTToC9Rjlpr1uRoT+yBdiepTKqi5SsW3LKrlfgBzmLr1eCBaC+tSXf3sBLQxnZ+CFGkqA3tvbizE3Zj6ySY8YV5KUtOC0O0YuMdePE5CEJWHlRiKd8CvZSpH2IpMm8m3vRXsuPYZzA0w2Hpg7jSQHvpCQ+S1Qo9Sk29Tcdxyn+00I65l2dz5z8V4d/y6y7W9P/AE2WEl3g5SYSXeDmhRPOYcucNLKlK3DSypTUpm1TJKxVpxZ0mPLAzUkHESdUkHERc+AqZUYuUmLl3i5SYuZ1YyMQYzbTnDYujiF3Xyv2jcfapP8ALNqtS403f7+MzHKHCc7RZeNrj1jX4+2SeSW0OdwygnpU+ge62U/y29kzKiur9jb+HMVrKi39UX+aGaM54Z5XPZWHs0M0ZzwzwO2Hs0M0ZzwzwCw9mhmjOeGeAWHDIG1dnLXplGuNQysPOpupurr2g/DjJmeJJkoycXdHHG6syBgsQ5GWsLVF3kea44OvYer5puO0vtFsI2TOSd3cZBWViBh6WWpV/aZX9tJUPvp3743hk6VVj86p7lpog/DJGDcuz57ACoyrYa5RoCfWbnvjNGoxaoGt0algRxBpq2vbdiO6Scndr6Eo20QtzIlOj0s7ecRYD6C3vYdp3k93CSi1+427xviGim2uBZSTGzEmKMSYljTkIQkCRG2b8jS+qp/liV21AaFdK6jQmzdulj7V/DLHZvyFL6qn+WI7isKKqFG3Eew8DLUZ5Krf1fuZG0MEsZhN31tdebF7gHDAFTcGxB6wRcGXuDmB5H7QKOcNV85blO0byv8AcTfYOa9JHzClB05ZXxRc4aWVKVuGkwVppw0Nam7EzPDnJD5+HPxmYZmJTNIWIi+fjVZriRk7kZNNFVi5SYuXeLlJi5n1jKxBndr7SSiOmdTuUak90hck8JVR6jlMlOpqFbzr5rg26rFoztb9Y4f+H8bTS55mVHlWnU2/h3Z8ZyeIbd0x/PDPGM8M8rnuMo/nhnjGeGeB3KP54Z4xnhngGUfzwzxjPDPAMo/nhnjGeGeAZR8tIGz6hIe+9a1Ve4Obe60kZ5HwyhXqWYHMyuVvqpNMKbjqOQEd8kmsruRas0xGCxYq5mUEKHZQT87IcpYAcLgj+GIFf9LUplbMmU3vcMr3sQfWrDu7Y5gcCaSZbfPqEcLhqpcfit3Q8TYO7sD0wgF/oqDb3s3ukZVKeZ2enQ5CT+V3IeCe5q9lZx9x/uY+0bwdLKp1BzM7kg3BLMToeNtB3RxpypbNoWafDUbMSYoxJiGPOQhCQJEbZvyFL6qn+WJLEibN+QpfVU/yxJYjZ878v3FU+ReEVe2cAxtWpaVKdjpvIBuO8fdNnyS26uLpZtzrpUXqPWOw75RAyfyOpCnRaoABzzs/8F7IPYC38U08HUbVn0PEfEGFp0qqrR4y4rx1Nqta074zKjxrth412zS3p57fFv4xDxiVHjXbDxrtnN6G+LfxiHjMqPGu2HjU7vQ3xOxLXlLi5L8akTFG8TUkmivWldGK2v8ArDD+pfxNL/PM7tY32jR7FX73MvM0y674HsvhiP8ATy8/kPZ4Z4znhnle56rKPZ4Z4znhnhcMo9nhnjOeGeFwyj2eGeM54Z4XDKPZ4Z4znhnhcMo9njexsOoq1CnSz1bt+8FRSt+oZe657YnPHuTWlR+b1HOOddAGPn27L37yRwkK0mqM2V8QrRJW2doMKptRqOBoCnNW7dGqA+6LpYt6mG+RZcrEEOVzKtrggKWFt43g6XkfH4phUbJRdhc2IamOP7TCSdmYh2pVL0ShFtGZWzLY7shIB9fX2TNso008q6ddfczU9UUOBoqnOBTqarsw3ZS1ja3qse3MTxj5jOGC56pBJYuM3ZZFygdmXKb9seM16ju7mzS5RsxJijEmIZYOQhCQJEbZvyFL6qn+WJLEibN+QpfVU/yxJUbU535fuKp8i8IY2ixyZV86oRTX1sbE+y5l9RqBFCroFAA9QFhM49dfGFzMAKaltSB0m0G/qW57xJvlFPpr7RLlN5Io+YfEmOdTFunHhHT9S58Z7YeM9spvKKfTX2iHlFPpr7RJ71nm99IufGe2HjPbKbyin019oh5RT6a+0Q3rDfSLnxntlbtflKuGKhlZs1zpbQC2uvrjHlFPpr7RK1aoq4ssCCEpgDcRdjc+6/sklU4tl7Z9KeLrxorqT05c4c+kH8N/uJnK/LigB0Q7HqsF95MS+EptvpofWo++0QNnUh/hJ/KIv+Kj9T1j+Fat9KiKjZ1epicXzrLYC+7cOjYAHvmjzRtbDdp2CdvK1Srndz1GzNnxwNHdJ31uLzQzRF4XirmnYXmhmiLwvC4WF5oZoi8LwuFheaGaIvC8LhYXmhmiLwvC4WF5pI2NWVcQoBsXuSPpbgTbr3XkS8RUpq1swBsbjrU9YO8H1TkkpRcX1FVYZo2RZVq1QHo0S46w6j3NaJXarJSqmpTFPRVAzq7MS1rAKN/Vrf75n9sbGGJZSxBy/SzajiOiwv6jpJ4orcEgEgWBtu67dXdB0KKitbvrx/Uowwk82r0XAdRQL2G83PWTu+4CKvEXheScrmmlY6Ykzt5wyLZ05CEIu5IjbM+Rp/VU/wAtZJ/9ffOwjanM/L9xcOReF+Ri9qsTWqX+kR7DpIk5CbMOVHyjHL+on5fudhOQk7FKyOwnIQsFkBM0fJUdCp+8v3GEJXxP9tm5sFf1sfv7F5C07CZB9LjwOQnYQJnITsIAchOwgByE7CAHITsIAchOwgByFp2EDjOQnYQRA5aFp2ECZy0J2E6ByEISNxR//9k=" id="150" name="Google Shape;150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28650" y="983412"/>
            <a:ext cx="7886700" cy="4589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Simple: 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tiene pocas variables con pocas relaciones entre ellas</a:t>
            </a:r>
            <a:endParaRPr sz="22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los problemas bien estructurados tienden a ser simples</a:t>
            </a:r>
            <a:endParaRPr sz="22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Contraejemplo: el desarrollo de un videojuego es complejo, pero está bien estructurado</a:t>
            </a:r>
            <a:endParaRPr sz="2200"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Complejo: 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tiene un mayor número de variables que se relacionan entre ellas de manera impredecible</a:t>
            </a:r>
            <a:endParaRPr sz="22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los problemas mal estructurados tienden a ser complejos</a:t>
            </a:r>
            <a:endParaRPr sz="22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Contraejemplo: elegir qué ropa usar dependiendo de la ocasión puede ser un problema simple, pero mal estructurado 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tillaPresentacion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