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Hammersmith One"/>
      <p:regular r:id="rId45"/>
    </p:embeddedFont>
    <p:embeddedFont>
      <p:font typeface="Quantico"/>
      <p:regular r:id="rId46"/>
      <p:bold r:id="rId47"/>
      <p:italic r:id="rId48"/>
      <p:boldItalic r:id="rId49"/>
    </p:embeddedFont>
    <p:embeddedFont>
      <p:font typeface="Helvetica Neue"/>
      <p:regular r:id="rId50"/>
      <p:bold r:id="rId51"/>
      <p:italic r:id="rId52"/>
      <p:boldItalic r:id="rId53"/>
    </p:embeddedFont>
    <p:embeddedFont>
      <p:font typeface="Rubik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Quantico-regular.fntdata"/><Relationship Id="rId45" Type="http://schemas.openxmlformats.org/officeDocument/2006/relationships/font" Target="fonts/HammersmithOne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Quantico-italic.fntdata"/><Relationship Id="rId47" Type="http://schemas.openxmlformats.org/officeDocument/2006/relationships/font" Target="fonts/Quantico-bold.fntdata"/><Relationship Id="rId49" Type="http://schemas.openxmlformats.org/officeDocument/2006/relationships/font" Target="fonts/Quantic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55" Type="http://schemas.openxmlformats.org/officeDocument/2006/relationships/font" Target="fonts/Rubik-bold.fntdata"/><Relationship Id="rId10" Type="http://schemas.openxmlformats.org/officeDocument/2006/relationships/slide" Target="slides/slide5.xml"/><Relationship Id="rId54" Type="http://schemas.openxmlformats.org/officeDocument/2006/relationships/font" Target="fonts/Rubik-regular.fntdata"/><Relationship Id="rId13" Type="http://schemas.openxmlformats.org/officeDocument/2006/relationships/slide" Target="slides/slide8.xml"/><Relationship Id="rId57" Type="http://schemas.openxmlformats.org/officeDocument/2006/relationships/font" Target="fonts/Rubik-boldItalic.fntdata"/><Relationship Id="rId12" Type="http://schemas.openxmlformats.org/officeDocument/2006/relationships/slide" Target="slides/slide7.xml"/><Relationship Id="rId56" Type="http://schemas.openxmlformats.org/officeDocument/2006/relationships/font" Target="fonts/Rubik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log.productividadextrema.com/2012/09/pensamiento-visual-o-visual-thinking.html" TargetMode="External"/><Relationship Id="rId3" Type="http://schemas.openxmlformats.org/officeDocument/2006/relationships/hyperlink" Target="http://www.danroam.com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queesunmapamental.com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queesunmapamental.com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http://blog.productividadextrema.com/2012/09/pensamiento-visual-o-visual-thinking.html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http://www.danroam.com/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https://www.youtube.com/watch?v=IFdZGtQcjPw</a:t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u="sng">
                <a:solidFill>
                  <a:schemeClr val="hlink"/>
                </a:solidFill>
                <a:hlinkClick r:id="rId2"/>
              </a:rPr>
              <a:t>http://www.queesunmapamental.com/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http://cmap.ihmc.us/docs/mapaconceptual.php</a:t>
            </a:r>
            <a:endParaRPr b="1"/>
          </a:p>
        </p:txBody>
      </p:sp>
      <p:sp>
        <p:nvSpPr>
          <p:cNvPr id="322" name="Google Shape;3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Fuente: http://www.3-it.es/noticias/huella-de-carbono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 u="sng">
                <a:solidFill>
                  <a:schemeClr val="hlink"/>
                </a:solidFill>
                <a:hlinkClick r:id="rId2"/>
              </a:rPr>
              <a:t>http://www.queesunmapamental.com/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Fuente: https://es.wikipedia.org/wiki/Mapa_mental#/media/File:MindMapGuidlines.svg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http://cmap.ihmc.us/docs/mapaconceptual.php</a:t>
            </a:r>
            <a:endParaRPr/>
          </a:p>
        </p:txBody>
      </p:sp>
      <p:sp>
        <p:nvSpPr>
          <p:cNvPr id="518" name="Google Shape;51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Fuente: </a:t>
            </a:r>
            <a:r>
              <a:rPr lang="en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https://www.car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acteristicas.co/mapa-conceptual/#ixzz5950QrD33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3" name="Google Shape;60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Fuente: </a:t>
            </a:r>
            <a:r>
              <a:rPr lang="en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https://www.car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acteristicas.co/mapa-conceptual/#ixzz5950QrD33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3" name="Google Shape;65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Fuente: https://www.sinnaps.com/blog-gestion-proyectos/diagrama-de-pert</a:t>
            </a:r>
            <a:endParaRPr/>
          </a:p>
        </p:txBody>
      </p:sp>
      <p:sp>
        <p:nvSpPr>
          <p:cNvPr id="660" name="Google Shape;66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Fuente: </a:t>
            </a:r>
            <a:r>
              <a:rPr lang="en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https://www.car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acteristicas.co/mapa-conceptual/#ixzz5950QrD33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http://deconceptos.com/general/abstraccion</a:t>
            </a:r>
            <a:endParaRPr/>
          </a:p>
        </p:txBody>
      </p:sp>
      <p:sp>
        <p:nvSpPr>
          <p:cNvPr id="707" name="Google Shape;70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Dado que el proceso de abstracción exige una representación mental de algún concepto concreto, es decir del plano concreto al plano abstracto, los esquemas ayudarán a aclarar esas ideas que tenemos, estos conceptos mentales y permitirá compartirlo con otras personas para validar estas ideas.</a:t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5350074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349574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629151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629151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heflippedclassroom.es/el-pensamiento-visual-un-aliado-imprescindible-para-la-flipped-classroom/" TargetMode="External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s://www.significados.com/ciclo-del-agua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hyperlink" Target="http://tiempo21araucania.cl/dictaran-talleres-para-medir-huellas-de-carbono-en-empresas-turisticas-y-municipio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hyperlink" Target="https://www.slideshare.net/kathycarbajal52/mapa-mental-68461157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hyperlink" Target="http://tugimnasiacerebral.com/mapas-conceptuales-y-mentales/que-es-un-mapa-conceptu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hyperlink" Target="https://upload.wikimedia.org/wikipedia/commons/5/55/Red_Semantica.pn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hyperlink" Target="https://www.sinnaps.com/blog-gestion-proyectos/diagrama-de-per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youtube.com/watch?v=8iBW3nejTK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lickr.com/photos/benseese/37949121" TargetMode="External"/><Relationship Id="rId4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35"/>
          <p:cNvCxnSpPr>
            <a:stCxn id="238" idx="4"/>
          </p:cNvCxnSpPr>
          <p:nvPr/>
        </p:nvCxnSpPr>
        <p:spPr>
          <a:xfrm>
            <a:off x="5868194" y="1787529"/>
            <a:ext cx="315900" cy="100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35"/>
          <p:cNvCxnSpPr/>
          <p:nvPr/>
        </p:nvCxnSpPr>
        <p:spPr>
          <a:xfrm flipH="1" rot="10800000">
            <a:off x="5777713" y="1735900"/>
            <a:ext cx="254100" cy="254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35"/>
          <p:cNvSpPr txBox="1"/>
          <p:nvPr>
            <p:ph type="title"/>
          </p:nvPr>
        </p:nvSpPr>
        <p:spPr>
          <a:xfrm>
            <a:off x="457200" y="867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b="1" lang="en" sz="320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Pensamiento visual</a:t>
            </a:r>
            <a:endParaRPr b="1" sz="320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6457950" y="4415239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35"/>
          <p:cNvGrpSpPr/>
          <p:nvPr/>
        </p:nvGrpSpPr>
        <p:grpSpPr>
          <a:xfrm>
            <a:off x="457202" y="849204"/>
            <a:ext cx="4038594" cy="3392315"/>
            <a:chOff x="2" y="1438"/>
            <a:chExt cx="4038594" cy="4523086"/>
          </a:xfrm>
        </p:grpSpPr>
        <p:sp>
          <p:nvSpPr>
            <p:cNvPr id="243" name="Google Shape;243;p35"/>
            <p:cNvSpPr/>
            <p:nvPr/>
          </p:nvSpPr>
          <p:spPr>
            <a:xfrm>
              <a:off x="2" y="1438"/>
              <a:ext cx="4038594" cy="132356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5"/>
            <p:cNvSpPr txBox="1"/>
            <p:nvPr/>
          </p:nvSpPr>
          <p:spPr>
            <a:xfrm>
              <a:off x="38768" y="40204"/>
              <a:ext cx="3961062" cy="1246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40000" spcFirstLastPara="1" rIns="40000" wrap="square" tIns="266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Es una forma de representar gráficamente lo que hemos logrado transformar en la mente al mirar:</a:t>
              </a:r>
              <a:endParaRPr b="0" i="0" sz="1800" u="none" cap="none" strike="noStrik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403862" y="1324998"/>
              <a:ext cx="403859" cy="479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46" name="Google Shape;246;p35"/>
            <p:cNvSpPr/>
            <p:nvPr/>
          </p:nvSpPr>
          <p:spPr>
            <a:xfrm>
              <a:off x="807721" y="1484975"/>
              <a:ext cx="2648920" cy="63990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5"/>
            <p:cNvSpPr txBox="1"/>
            <p:nvPr/>
          </p:nvSpPr>
          <p:spPr>
            <a:xfrm>
              <a:off x="826463" y="1503717"/>
              <a:ext cx="2611436" cy="60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53325" spcFirstLastPara="1" rIns="53325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Mirar</a:t>
              </a:r>
              <a:endParaRPr b="0" i="0" sz="28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403862" y="1324998"/>
              <a:ext cx="403859" cy="127981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49" name="Google Shape;249;p35"/>
            <p:cNvSpPr/>
            <p:nvPr/>
          </p:nvSpPr>
          <p:spPr>
            <a:xfrm>
              <a:off x="807721" y="2284856"/>
              <a:ext cx="2648920" cy="63990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43BCB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5"/>
            <p:cNvSpPr txBox="1"/>
            <p:nvPr/>
          </p:nvSpPr>
          <p:spPr>
            <a:xfrm>
              <a:off x="826463" y="2303598"/>
              <a:ext cx="2611436" cy="60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53325" spcFirstLastPara="1" rIns="53325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Ver</a:t>
              </a:r>
              <a:endParaRPr b="0" i="0" sz="28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403862" y="1324998"/>
              <a:ext cx="403859" cy="207969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52" name="Google Shape;252;p35"/>
            <p:cNvSpPr/>
            <p:nvPr/>
          </p:nvSpPr>
          <p:spPr>
            <a:xfrm>
              <a:off x="807721" y="3084738"/>
              <a:ext cx="2648920" cy="63990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45B36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5"/>
            <p:cNvSpPr txBox="1"/>
            <p:nvPr/>
          </p:nvSpPr>
          <p:spPr>
            <a:xfrm>
              <a:off x="826463" y="3103480"/>
              <a:ext cx="2611436" cy="60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53325" spcFirstLastPara="1" rIns="53325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Imaginar</a:t>
              </a:r>
              <a:endParaRPr b="0" i="0" sz="28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403862" y="1324998"/>
              <a:ext cx="403859" cy="287957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55" name="Google Shape;255;p35"/>
            <p:cNvSpPr/>
            <p:nvPr/>
          </p:nvSpPr>
          <p:spPr>
            <a:xfrm>
              <a:off x="807721" y="3884619"/>
              <a:ext cx="2648920" cy="63990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12700">
              <a:solidFill>
                <a:srgbClr val="6FAA4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5"/>
            <p:cNvSpPr txBox="1"/>
            <p:nvPr/>
          </p:nvSpPr>
          <p:spPr>
            <a:xfrm>
              <a:off x="826463" y="3903361"/>
              <a:ext cx="2611436" cy="602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53325" spcFirstLastPara="1" rIns="53325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Mostrar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35"/>
          <p:cNvSpPr/>
          <p:nvPr/>
        </p:nvSpPr>
        <p:spPr>
          <a:xfrm>
            <a:off x="6732588" y="2328073"/>
            <a:ext cx="1368425" cy="701278"/>
          </a:xfrm>
          <a:prstGeom prst="cloudCallout">
            <a:avLst>
              <a:gd fmla="val -83617" name="adj1"/>
              <a:gd fmla="val -10021" name="adj2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5580063" y="923135"/>
            <a:ext cx="215900" cy="10834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6011863" y="869557"/>
            <a:ext cx="73025" cy="1071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5"/>
          <p:cNvSpPr/>
          <p:nvPr/>
        </p:nvSpPr>
        <p:spPr>
          <a:xfrm>
            <a:off x="5795963" y="1138638"/>
            <a:ext cx="144462" cy="10834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6011863" y="1085060"/>
            <a:ext cx="215900" cy="108347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5"/>
          <p:cNvSpPr/>
          <p:nvPr/>
        </p:nvSpPr>
        <p:spPr>
          <a:xfrm>
            <a:off x="5580063" y="1138638"/>
            <a:ext cx="71437" cy="1083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5"/>
          <p:cNvSpPr/>
          <p:nvPr/>
        </p:nvSpPr>
        <p:spPr>
          <a:xfrm>
            <a:off x="5832488" y="924282"/>
            <a:ext cx="142800" cy="1071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5651500" y="1895875"/>
            <a:ext cx="216000" cy="10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6161088" y="1841107"/>
            <a:ext cx="71400" cy="108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/>
          <p:nvPr/>
        </p:nvSpPr>
        <p:spPr>
          <a:xfrm>
            <a:off x="5940425" y="1625604"/>
            <a:ext cx="144463" cy="10834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5508625" y="1787529"/>
            <a:ext cx="216000" cy="108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6227763" y="1949454"/>
            <a:ext cx="73025" cy="1083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5795963" y="1679182"/>
            <a:ext cx="144462" cy="108347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5"/>
          <p:cNvSpPr/>
          <p:nvPr/>
        </p:nvSpPr>
        <p:spPr>
          <a:xfrm>
            <a:off x="7121525" y="2489998"/>
            <a:ext cx="403225" cy="215503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7380288" y="2543575"/>
            <a:ext cx="280987" cy="216694"/>
          </a:xfrm>
          <a:prstGeom prst="ellipse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7235825" y="2651923"/>
            <a:ext cx="288925" cy="215503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5724525" y="3299623"/>
            <a:ext cx="503238" cy="32385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6092825" y="3407969"/>
            <a:ext cx="350838" cy="3238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5867400" y="3569894"/>
            <a:ext cx="360363" cy="3238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35"/>
          <p:cNvGrpSpPr/>
          <p:nvPr/>
        </p:nvGrpSpPr>
        <p:grpSpPr>
          <a:xfrm>
            <a:off x="7142163" y="654054"/>
            <a:ext cx="525462" cy="633413"/>
            <a:chOff x="7141871" y="1773382"/>
            <a:chExt cx="526473" cy="845127"/>
          </a:xfrm>
        </p:grpSpPr>
        <p:sp>
          <p:nvSpPr>
            <p:cNvPr id="276" name="Google Shape;276;p35"/>
            <p:cNvSpPr/>
            <p:nvPr/>
          </p:nvSpPr>
          <p:spPr>
            <a:xfrm>
              <a:off x="7141871" y="1773382"/>
              <a:ext cx="526473" cy="845127"/>
            </a:xfrm>
            <a:custGeom>
              <a:rect b="b" l="l" r="r" t="t"/>
              <a:pathLst>
                <a:path extrusionOk="0" h="120000" w="120000">
                  <a:moveTo>
                    <a:pt x="97894" y="0"/>
                  </a:moveTo>
                  <a:cubicBezTo>
                    <a:pt x="93684" y="1967"/>
                    <a:pt x="89546" y="3995"/>
                    <a:pt x="85263" y="5901"/>
                  </a:cubicBezTo>
                  <a:cubicBezTo>
                    <a:pt x="82174" y="7275"/>
                    <a:pt x="78645" y="8279"/>
                    <a:pt x="75789" y="9836"/>
                  </a:cubicBezTo>
                  <a:cubicBezTo>
                    <a:pt x="45512" y="26339"/>
                    <a:pt x="70147" y="13266"/>
                    <a:pt x="53684" y="25573"/>
                  </a:cubicBezTo>
                  <a:cubicBezTo>
                    <a:pt x="50825" y="27711"/>
                    <a:pt x="47368" y="29508"/>
                    <a:pt x="44210" y="31475"/>
                  </a:cubicBezTo>
                  <a:cubicBezTo>
                    <a:pt x="43157" y="33442"/>
                    <a:pt x="42765" y="35598"/>
                    <a:pt x="41052" y="37377"/>
                  </a:cubicBezTo>
                  <a:cubicBezTo>
                    <a:pt x="39520" y="38967"/>
                    <a:pt x="35360" y="39497"/>
                    <a:pt x="34736" y="41311"/>
                  </a:cubicBezTo>
                  <a:cubicBezTo>
                    <a:pt x="25490" y="68191"/>
                    <a:pt x="45130" y="62104"/>
                    <a:pt x="22105" y="66885"/>
                  </a:cubicBezTo>
                  <a:cubicBezTo>
                    <a:pt x="18947" y="68196"/>
                    <a:pt x="15513" y="69280"/>
                    <a:pt x="12631" y="70819"/>
                  </a:cubicBezTo>
                  <a:cubicBezTo>
                    <a:pt x="8110" y="73233"/>
                    <a:pt x="0" y="78688"/>
                    <a:pt x="0" y="78688"/>
                  </a:cubicBezTo>
                  <a:cubicBezTo>
                    <a:pt x="1052" y="81967"/>
                    <a:pt x="180" y="85742"/>
                    <a:pt x="3157" y="88524"/>
                  </a:cubicBezTo>
                  <a:cubicBezTo>
                    <a:pt x="5004" y="90249"/>
                    <a:pt x="9356" y="90120"/>
                    <a:pt x="12631" y="90491"/>
                  </a:cubicBezTo>
                  <a:cubicBezTo>
                    <a:pt x="20981" y="91437"/>
                    <a:pt x="29473" y="91803"/>
                    <a:pt x="37894" y="92458"/>
                  </a:cubicBezTo>
                  <a:cubicBezTo>
                    <a:pt x="40000" y="96393"/>
                    <a:pt x="39502" y="101329"/>
                    <a:pt x="44210" y="104262"/>
                  </a:cubicBezTo>
                  <a:cubicBezTo>
                    <a:pt x="50159" y="107968"/>
                    <a:pt x="55244" y="111907"/>
                    <a:pt x="63157" y="114098"/>
                  </a:cubicBezTo>
                  <a:cubicBezTo>
                    <a:pt x="69241" y="115782"/>
                    <a:pt x="75789" y="116721"/>
                    <a:pt x="82105" y="118032"/>
                  </a:cubicBezTo>
                  <a:cubicBezTo>
                    <a:pt x="85263" y="118688"/>
                    <a:pt x="88250" y="120000"/>
                    <a:pt x="91578" y="120000"/>
                  </a:cubicBez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7542691" y="2132402"/>
              <a:ext cx="71574" cy="73075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7362958" y="2466005"/>
              <a:ext cx="111339" cy="6989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99302" y="14078"/>
                    <a:pt x="57750" y="49799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9" name="Google Shape;279;p35"/>
          <p:cNvCxnSpPr/>
          <p:nvPr/>
        </p:nvCxnSpPr>
        <p:spPr>
          <a:xfrm rot="10800000">
            <a:off x="6588125" y="1085060"/>
            <a:ext cx="36036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stealth"/>
          </a:ln>
        </p:spPr>
      </p:cxnSp>
      <p:grpSp>
        <p:nvGrpSpPr>
          <p:cNvPr id="280" name="Google Shape;280;p35"/>
          <p:cNvGrpSpPr/>
          <p:nvPr/>
        </p:nvGrpSpPr>
        <p:grpSpPr>
          <a:xfrm>
            <a:off x="7092950" y="1517257"/>
            <a:ext cx="525463" cy="634603"/>
            <a:chOff x="7141871" y="1773382"/>
            <a:chExt cx="526473" cy="845127"/>
          </a:xfrm>
        </p:grpSpPr>
        <p:sp>
          <p:nvSpPr>
            <p:cNvPr id="281" name="Google Shape;281;p35"/>
            <p:cNvSpPr/>
            <p:nvPr/>
          </p:nvSpPr>
          <p:spPr>
            <a:xfrm>
              <a:off x="7141871" y="1773382"/>
              <a:ext cx="526473" cy="845127"/>
            </a:xfrm>
            <a:custGeom>
              <a:rect b="b" l="l" r="r" t="t"/>
              <a:pathLst>
                <a:path extrusionOk="0" h="120000" w="120000">
                  <a:moveTo>
                    <a:pt x="97894" y="0"/>
                  </a:moveTo>
                  <a:cubicBezTo>
                    <a:pt x="93684" y="1967"/>
                    <a:pt x="89546" y="3995"/>
                    <a:pt x="85263" y="5901"/>
                  </a:cubicBezTo>
                  <a:cubicBezTo>
                    <a:pt x="82174" y="7275"/>
                    <a:pt x="78645" y="8279"/>
                    <a:pt x="75789" y="9836"/>
                  </a:cubicBezTo>
                  <a:cubicBezTo>
                    <a:pt x="45512" y="26339"/>
                    <a:pt x="70147" y="13266"/>
                    <a:pt x="53684" y="25573"/>
                  </a:cubicBezTo>
                  <a:cubicBezTo>
                    <a:pt x="50825" y="27711"/>
                    <a:pt x="47368" y="29508"/>
                    <a:pt x="44210" y="31475"/>
                  </a:cubicBezTo>
                  <a:cubicBezTo>
                    <a:pt x="43157" y="33442"/>
                    <a:pt x="42765" y="35598"/>
                    <a:pt x="41052" y="37377"/>
                  </a:cubicBezTo>
                  <a:cubicBezTo>
                    <a:pt x="39520" y="38967"/>
                    <a:pt x="35360" y="39497"/>
                    <a:pt x="34736" y="41311"/>
                  </a:cubicBezTo>
                  <a:cubicBezTo>
                    <a:pt x="25490" y="68191"/>
                    <a:pt x="45130" y="62104"/>
                    <a:pt x="22105" y="66885"/>
                  </a:cubicBezTo>
                  <a:cubicBezTo>
                    <a:pt x="18947" y="68196"/>
                    <a:pt x="15513" y="69280"/>
                    <a:pt x="12631" y="70819"/>
                  </a:cubicBezTo>
                  <a:cubicBezTo>
                    <a:pt x="8110" y="73233"/>
                    <a:pt x="0" y="78688"/>
                    <a:pt x="0" y="78688"/>
                  </a:cubicBezTo>
                  <a:cubicBezTo>
                    <a:pt x="1052" y="81967"/>
                    <a:pt x="180" y="85742"/>
                    <a:pt x="3157" y="88524"/>
                  </a:cubicBezTo>
                  <a:cubicBezTo>
                    <a:pt x="5004" y="90249"/>
                    <a:pt x="9356" y="90120"/>
                    <a:pt x="12631" y="90491"/>
                  </a:cubicBezTo>
                  <a:cubicBezTo>
                    <a:pt x="20981" y="91437"/>
                    <a:pt x="29473" y="91803"/>
                    <a:pt x="37894" y="92458"/>
                  </a:cubicBezTo>
                  <a:cubicBezTo>
                    <a:pt x="40000" y="96393"/>
                    <a:pt x="39502" y="101329"/>
                    <a:pt x="44210" y="104262"/>
                  </a:cubicBezTo>
                  <a:cubicBezTo>
                    <a:pt x="50159" y="107968"/>
                    <a:pt x="55244" y="111907"/>
                    <a:pt x="63157" y="114098"/>
                  </a:cubicBezTo>
                  <a:cubicBezTo>
                    <a:pt x="69241" y="115782"/>
                    <a:pt x="75789" y="116721"/>
                    <a:pt x="82105" y="118032"/>
                  </a:cubicBezTo>
                  <a:cubicBezTo>
                    <a:pt x="85263" y="118688"/>
                    <a:pt x="88250" y="120000"/>
                    <a:pt x="91578" y="120000"/>
                  </a:cubicBez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7542690" y="2133314"/>
              <a:ext cx="71575" cy="7135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7362958" y="2466291"/>
              <a:ext cx="111339" cy="69767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99302" y="14078"/>
                    <a:pt x="57750" y="49799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4" name="Google Shape;284;p35"/>
          <p:cNvCxnSpPr/>
          <p:nvPr/>
        </p:nvCxnSpPr>
        <p:spPr>
          <a:xfrm>
            <a:off x="6443663" y="1733950"/>
            <a:ext cx="57626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285" name="Google Shape;285;p35"/>
          <p:cNvCxnSpPr/>
          <p:nvPr/>
        </p:nvCxnSpPr>
        <p:spPr>
          <a:xfrm>
            <a:off x="6443663" y="1895875"/>
            <a:ext cx="576262" cy="1619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stealth"/>
          </a:ln>
        </p:spPr>
      </p:cxnSp>
      <p:grpSp>
        <p:nvGrpSpPr>
          <p:cNvPr id="286" name="Google Shape;286;p35"/>
          <p:cNvGrpSpPr/>
          <p:nvPr/>
        </p:nvGrpSpPr>
        <p:grpSpPr>
          <a:xfrm>
            <a:off x="5508625" y="2328073"/>
            <a:ext cx="525463" cy="633413"/>
            <a:chOff x="7141871" y="1773382"/>
            <a:chExt cx="526473" cy="845127"/>
          </a:xfrm>
        </p:grpSpPr>
        <p:sp>
          <p:nvSpPr>
            <p:cNvPr id="287" name="Google Shape;287;p35"/>
            <p:cNvSpPr/>
            <p:nvPr/>
          </p:nvSpPr>
          <p:spPr>
            <a:xfrm>
              <a:off x="7141871" y="1773382"/>
              <a:ext cx="526473" cy="845127"/>
            </a:xfrm>
            <a:custGeom>
              <a:rect b="b" l="l" r="r" t="t"/>
              <a:pathLst>
                <a:path extrusionOk="0" h="120000" w="120000">
                  <a:moveTo>
                    <a:pt x="97894" y="0"/>
                  </a:moveTo>
                  <a:cubicBezTo>
                    <a:pt x="93684" y="1967"/>
                    <a:pt x="89546" y="3995"/>
                    <a:pt x="85263" y="5901"/>
                  </a:cubicBezTo>
                  <a:cubicBezTo>
                    <a:pt x="82174" y="7275"/>
                    <a:pt x="78645" y="8279"/>
                    <a:pt x="75789" y="9836"/>
                  </a:cubicBezTo>
                  <a:cubicBezTo>
                    <a:pt x="45512" y="26339"/>
                    <a:pt x="70147" y="13266"/>
                    <a:pt x="53684" y="25573"/>
                  </a:cubicBezTo>
                  <a:cubicBezTo>
                    <a:pt x="50825" y="27711"/>
                    <a:pt x="47368" y="29508"/>
                    <a:pt x="44210" y="31475"/>
                  </a:cubicBezTo>
                  <a:cubicBezTo>
                    <a:pt x="43157" y="33442"/>
                    <a:pt x="42765" y="35598"/>
                    <a:pt x="41052" y="37377"/>
                  </a:cubicBezTo>
                  <a:cubicBezTo>
                    <a:pt x="39520" y="38967"/>
                    <a:pt x="35360" y="39497"/>
                    <a:pt x="34736" y="41311"/>
                  </a:cubicBezTo>
                  <a:cubicBezTo>
                    <a:pt x="25490" y="68191"/>
                    <a:pt x="45130" y="62104"/>
                    <a:pt x="22105" y="66885"/>
                  </a:cubicBezTo>
                  <a:cubicBezTo>
                    <a:pt x="18947" y="68196"/>
                    <a:pt x="15513" y="69280"/>
                    <a:pt x="12631" y="70819"/>
                  </a:cubicBezTo>
                  <a:cubicBezTo>
                    <a:pt x="8110" y="73233"/>
                    <a:pt x="0" y="78688"/>
                    <a:pt x="0" y="78688"/>
                  </a:cubicBezTo>
                  <a:cubicBezTo>
                    <a:pt x="1052" y="81967"/>
                    <a:pt x="180" y="85742"/>
                    <a:pt x="3157" y="88524"/>
                  </a:cubicBezTo>
                  <a:cubicBezTo>
                    <a:pt x="5004" y="90249"/>
                    <a:pt x="9356" y="90120"/>
                    <a:pt x="12631" y="90491"/>
                  </a:cubicBezTo>
                  <a:cubicBezTo>
                    <a:pt x="20981" y="91437"/>
                    <a:pt x="29473" y="91803"/>
                    <a:pt x="37894" y="92458"/>
                  </a:cubicBezTo>
                  <a:cubicBezTo>
                    <a:pt x="40000" y="96393"/>
                    <a:pt x="39502" y="101329"/>
                    <a:pt x="44210" y="104262"/>
                  </a:cubicBezTo>
                  <a:cubicBezTo>
                    <a:pt x="50159" y="107968"/>
                    <a:pt x="55244" y="111907"/>
                    <a:pt x="63157" y="114098"/>
                  </a:cubicBezTo>
                  <a:cubicBezTo>
                    <a:pt x="69241" y="115782"/>
                    <a:pt x="75789" y="116721"/>
                    <a:pt x="82105" y="118032"/>
                  </a:cubicBezTo>
                  <a:cubicBezTo>
                    <a:pt x="85263" y="118688"/>
                    <a:pt x="88250" y="120000"/>
                    <a:pt x="91578" y="120000"/>
                  </a:cubicBez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7542690" y="2132402"/>
              <a:ext cx="71575" cy="73075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7362958" y="2466005"/>
              <a:ext cx="111339" cy="6989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99302" y="14078"/>
                    <a:pt x="57750" y="49799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35"/>
          <p:cNvGrpSpPr/>
          <p:nvPr/>
        </p:nvGrpSpPr>
        <p:grpSpPr>
          <a:xfrm>
            <a:off x="6981825" y="3137698"/>
            <a:ext cx="157163" cy="190500"/>
            <a:chOff x="7141871" y="1773382"/>
            <a:chExt cx="526473" cy="845127"/>
          </a:xfrm>
        </p:grpSpPr>
        <p:sp>
          <p:nvSpPr>
            <p:cNvPr id="291" name="Google Shape;291;p35"/>
            <p:cNvSpPr/>
            <p:nvPr/>
          </p:nvSpPr>
          <p:spPr>
            <a:xfrm>
              <a:off x="7141871" y="1773382"/>
              <a:ext cx="526473" cy="845127"/>
            </a:xfrm>
            <a:custGeom>
              <a:rect b="b" l="l" r="r" t="t"/>
              <a:pathLst>
                <a:path extrusionOk="0" h="120000" w="120000">
                  <a:moveTo>
                    <a:pt x="97894" y="0"/>
                  </a:moveTo>
                  <a:cubicBezTo>
                    <a:pt x="93684" y="1967"/>
                    <a:pt x="89546" y="3995"/>
                    <a:pt x="85263" y="5901"/>
                  </a:cubicBezTo>
                  <a:cubicBezTo>
                    <a:pt x="82174" y="7275"/>
                    <a:pt x="78645" y="8279"/>
                    <a:pt x="75789" y="9836"/>
                  </a:cubicBezTo>
                  <a:cubicBezTo>
                    <a:pt x="45512" y="26339"/>
                    <a:pt x="70147" y="13266"/>
                    <a:pt x="53684" y="25573"/>
                  </a:cubicBezTo>
                  <a:cubicBezTo>
                    <a:pt x="50825" y="27711"/>
                    <a:pt x="47368" y="29508"/>
                    <a:pt x="44210" y="31475"/>
                  </a:cubicBezTo>
                  <a:cubicBezTo>
                    <a:pt x="43157" y="33442"/>
                    <a:pt x="42765" y="35598"/>
                    <a:pt x="41052" y="37377"/>
                  </a:cubicBezTo>
                  <a:cubicBezTo>
                    <a:pt x="39520" y="38967"/>
                    <a:pt x="35360" y="39497"/>
                    <a:pt x="34736" y="41311"/>
                  </a:cubicBezTo>
                  <a:cubicBezTo>
                    <a:pt x="25490" y="68191"/>
                    <a:pt x="45130" y="62104"/>
                    <a:pt x="22105" y="66885"/>
                  </a:cubicBezTo>
                  <a:cubicBezTo>
                    <a:pt x="18947" y="68196"/>
                    <a:pt x="15513" y="69280"/>
                    <a:pt x="12631" y="70819"/>
                  </a:cubicBezTo>
                  <a:cubicBezTo>
                    <a:pt x="8110" y="73233"/>
                    <a:pt x="0" y="78688"/>
                    <a:pt x="0" y="78688"/>
                  </a:cubicBezTo>
                  <a:cubicBezTo>
                    <a:pt x="1052" y="81967"/>
                    <a:pt x="180" y="85742"/>
                    <a:pt x="3157" y="88524"/>
                  </a:cubicBezTo>
                  <a:cubicBezTo>
                    <a:pt x="5004" y="90249"/>
                    <a:pt x="9356" y="90120"/>
                    <a:pt x="12631" y="90491"/>
                  </a:cubicBezTo>
                  <a:cubicBezTo>
                    <a:pt x="20981" y="91437"/>
                    <a:pt x="29473" y="91803"/>
                    <a:pt x="37894" y="92458"/>
                  </a:cubicBezTo>
                  <a:cubicBezTo>
                    <a:pt x="40000" y="96393"/>
                    <a:pt x="39502" y="101329"/>
                    <a:pt x="44210" y="104262"/>
                  </a:cubicBezTo>
                  <a:cubicBezTo>
                    <a:pt x="50159" y="107968"/>
                    <a:pt x="55244" y="111907"/>
                    <a:pt x="63157" y="114098"/>
                  </a:cubicBezTo>
                  <a:cubicBezTo>
                    <a:pt x="69241" y="115782"/>
                    <a:pt x="75789" y="116721"/>
                    <a:pt x="82105" y="118032"/>
                  </a:cubicBezTo>
                  <a:cubicBezTo>
                    <a:pt x="85263" y="118688"/>
                    <a:pt x="88250" y="120000"/>
                    <a:pt x="91578" y="120000"/>
                  </a:cubicBez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7540715" y="2132561"/>
              <a:ext cx="74450" cy="7394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7365222" y="2465328"/>
              <a:ext cx="111677" cy="6866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99302" y="14078"/>
                    <a:pt x="57750" y="49799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35"/>
          <p:cNvGrpSpPr/>
          <p:nvPr/>
        </p:nvGrpSpPr>
        <p:grpSpPr>
          <a:xfrm>
            <a:off x="7134225" y="3251998"/>
            <a:ext cx="157163" cy="190500"/>
            <a:chOff x="7141871" y="1773382"/>
            <a:chExt cx="526473" cy="845127"/>
          </a:xfrm>
        </p:grpSpPr>
        <p:sp>
          <p:nvSpPr>
            <p:cNvPr id="295" name="Google Shape;295;p35"/>
            <p:cNvSpPr/>
            <p:nvPr/>
          </p:nvSpPr>
          <p:spPr>
            <a:xfrm>
              <a:off x="7141871" y="1773382"/>
              <a:ext cx="526473" cy="845127"/>
            </a:xfrm>
            <a:custGeom>
              <a:rect b="b" l="l" r="r" t="t"/>
              <a:pathLst>
                <a:path extrusionOk="0" h="120000" w="120000">
                  <a:moveTo>
                    <a:pt x="97894" y="0"/>
                  </a:moveTo>
                  <a:cubicBezTo>
                    <a:pt x="93684" y="1967"/>
                    <a:pt x="89546" y="3995"/>
                    <a:pt x="85263" y="5901"/>
                  </a:cubicBezTo>
                  <a:cubicBezTo>
                    <a:pt x="82174" y="7275"/>
                    <a:pt x="78645" y="8279"/>
                    <a:pt x="75789" y="9836"/>
                  </a:cubicBezTo>
                  <a:cubicBezTo>
                    <a:pt x="45512" y="26339"/>
                    <a:pt x="70147" y="13266"/>
                    <a:pt x="53684" y="25573"/>
                  </a:cubicBezTo>
                  <a:cubicBezTo>
                    <a:pt x="50825" y="27711"/>
                    <a:pt x="47368" y="29508"/>
                    <a:pt x="44210" y="31475"/>
                  </a:cubicBezTo>
                  <a:cubicBezTo>
                    <a:pt x="43157" y="33442"/>
                    <a:pt x="42765" y="35598"/>
                    <a:pt x="41052" y="37377"/>
                  </a:cubicBezTo>
                  <a:cubicBezTo>
                    <a:pt x="39520" y="38967"/>
                    <a:pt x="35360" y="39497"/>
                    <a:pt x="34736" y="41311"/>
                  </a:cubicBezTo>
                  <a:cubicBezTo>
                    <a:pt x="25490" y="68191"/>
                    <a:pt x="45130" y="62104"/>
                    <a:pt x="22105" y="66885"/>
                  </a:cubicBezTo>
                  <a:cubicBezTo>
                    <a:pt x="18947" y="68196"/>
                    <a:pt x="15513" y="69280"/>
                    <a:pt x="12631" y="70819"/>
                  </a:cubicBezTo>
                  <a:cubicBezTo>
                    <a:pt x="8110" y="73233"/>
                    <a:pt x="0" y="78688"/>
                    <a:pt x="0" y="78688"/>
                  </a:cubicBezTo>
                  <a:cubicBezTo>
                    <a:pt x="1052" y="81967"/>
                    <a:pt x="180" y="85742"/>
                    <a:pt x="3157" y="88524"/>
                  </a:cubicBezTo>
                  <a:cubicBezTo>
                    <a:pt x="5004" y="90249"/>
                    <a:pt x="9356" y="90120"/>
                    <a:pt x="12631" y="90491"/>
                  </a:cubicBezTo>
                  <a:cubicBezTo>
                    <a:pt x="20981" y="91437"/>
                    <a:pt x="29473" y="91803"/>
                    <a:pt x="37894" y="92458"/>
                  </a:cubicBezTo>
                  <a:cubicBezTo>
                    <a:pt x="40000" y="96393"/>
                    <a:pt x="39502" y="101329"/>
                    <a:pt x="44210" y="104262"/>
                  </a:cubicBezTo>
                  <a:cubicBezTo>
                    <a:pt x="50159" y="107968"/>
                    <a:pt x="55244" y="111907"/>
                    <a:pt x="63157" y="114098"/>
                  </a:cubicBezTo>
                  <a:cubicBezTo>
                    <a:pt x="69241" y="115782"/>
                    <a:pt x="75789" y="116721"/>
                    <a:pt x="82105" y="118032"/>
                  </a:cubicBezTo>
                  <a:cubicBezTo>
                    <a:pt x="85263" y="118688"/>
                    <a:pt x="88250" y="120000"/>
                    <a:pt x="91578" y="120000"/>
                  </a:cubicBez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7540715" y="2132561"/>
              <a:ext cx="74450" cy="7394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7365222" y="2465328"/>
              <a:ext cx="111677" cy="6866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99302" y="14078"/>
                    <a:pt x="57750" y="49799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8" name="Google Shape;298;p35"/>
          <p:cNvGrpSpPr/>
          <p:nvPr/>
        </p:nvGrpSpPr>
        <p:grpSpPr>
          <a:xfrm>
            <a:off x="7286625" y="3366298"/>
            <a:ext cx="157163" cy="190500"/>
            <a:chOff x="7141871" y="1773382"/>
            <a:chExt cx="526473" cy="845127"/>
          </a:xfrm>
        </p:grpSpPr>
        <p:sp>
          <p:nvSpPr>
            <p:cNvPr id="299" name="Google Shape;299;p35"/>
            <p:cNvSpPr/>
            <p:nvPr/>
          </p:nvSpPr>
          <p:spPr>
            <a:xfrm>
              <a:off x="7141871" y="1773382"/>
              <a:ext cx="526473" cy="845127"/>
            </a:xfrm>
            <a:custGeom>
              <a:rect b="b" l="l" r="r" t="t"/>
              <a:pathLst>
                <a:path extrusionOk="0" h="120000" w="120000">
                  <a:moveTo>
                    <a:pt x="97894" y="0"/>
                  </a:moveTo>
                  <a:cubicBezTo>
                    <a:pt x="93684" y="1967"/>
                    <a:pt x="89546" y="3995"/>
                    <a:pt x="85263" y="5901"/>
                  </a:cubicBezTo>
                  <a:cubicBezTo>
                    <a:pt x="82174" y="7275"/>
                    <a:pt x="78645" y="8279"/>
                    <a:pt x="75789" y="9836"/>
                  </a:cubicBezTo>
                  <a:cubicBezTo>
                    <a:pt x="45512" y="26339"/>
                    <a:pt x="70147" y="13266"/>
                    <a:pt x="53684" y="25573"/>
                  </a:cubicBezTo>
                  <a:cubicBezTo>
                    <a:pt x="50825" y="27711"/>
                    <a:pt x="47368" y="29508"/>
                    <a:pt x="44210" y="31475"/>
                  </a:cubicBezTo>
                  <a:cubicBezTo>
                    <a:pt x="43157" y="33442"/>
                    <a:pt x="42765" y="35598"/>
                    <a:pt x="41052" y="37377"/>
                  </a:cubicBezTo>
                  <a:cubicBezTo>
                    <a:pt x="39520" y="38967"/>
                    <a:pt x="35360" y="39497"/>
                    <a:pt x="34736" y="41311"/>
                  </a:cubicBezTo>
                  <a:cubicBezTo>
                    <a:pt x="25490" y="68191"/>
                    <a:pt x="45130" y="62104"/>
                    <a:pt x="22105" y="66885"/>
                  </a:cubicBezTo>
                  <a:cubicBezTo>
                    <a:pt x="18947" y="68196"/>
                    <a:pt x="15513" y="69280"/>
                    <a:pt x="12631" y="70819"/>
                  </a:cubicBezTo>
                  <a:cubicBezTo>
                    <a:pt x="8110" y="73233"/>
                    <a:pt x="0" y="78688"/>
                    <a:pt x="0" y="78688"/>
                  </a:cubicBezTo>
                  <a:cubicBezTo>
                    <a:pt x="1052" y="81967"/>
                    <a:pt x="180" y="85742"/>
                    <a:pt x="3157" y="88524"/>
                  </a:cubicBezTo>
                  <a:cubicBezTo>
                    <a:pt x="5004" y="90249"/>
                    <a:pt x="9356" y="90120"/>
                    <a:pt x="12631" y="90491"/>
                  </a:cubicBezTo>
                  <a:cubicBezTo>
                    <a:pt x="20981" y="91437"/>
                    <a:pt x="29473" y="91803"/>
                    <a:pt x="37894" y="92458"/>
                  </a:cubicBezTo>
                  <a:cubicBezTo>
                    <a:pt x="40000" y="96393"/>
                    <a:pt x="39502" y="101329"/>
                    <a:pt x="44210" y="104262"/>
                  </a:cubicBezTo>
                  <a:cubicBezTo>
                    <a:pt x="50159" y="107968"/>
                    <a:pt x="55244" y="111907"/>
                    <a:pt x="63157" y="114098"/>
                  </a:cubicBezTo>
                  <a:cubicBezTo>
                    <a:pt x="69241" y="115782"/>
                    <a:pt x="75789" y="116721"/>
                    <a:pt x="82105" y="118032"/>
                  </a:cubicBezTo>
                  <a:cubicBezTo>
                    <a:pt x="85263" y="118688"/>
                    <a:pt x="88250" y="120000"/>
                    <a:pt x="91578" y="120000"/>
                  </a:cubicBez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7540715" y="2132561"/>
              <a:ext cx="74450" cy="7394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7365222" y="2465328"/>
              <a:ext cx="111677" cy="6866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99302" y="14078"/>
                    <a:pt x="57750" y="49799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35"/>
          <p:cNvGrpSpPr/>
          <p:nvPr/>
        </p:nvGrpSpPr>
        <p:grpSpPr>
          <a:xfrm>
            <a:off x="7439025" y="3480598"/>
            <a:ext cx="157163" cy="190500"/>
            <a:chOff x="7141871" y="1773382"/>
            <a:chExt cx="526473" cy="845127"/>
          </a:xfrm>
        </p:grpSpPr>
        <p:sp>
          <p:nvSpPr>
            <p:cNvPr id="303" name="Google Shape;303;p35"/>
            <p:cNvSpPr/>
            <p:nvPr/>
          </p:nvSpPr>
          <p:spPr>
            <a:xfrm>
              <a:off x="7141871" y="1773382"/>
              <a:ext cx="526473" cy="845127"/>
            </a:xfrm>
            <a:custGeom>
              <a:rect b="b" l="l" r="r" t="t"/>
              <a:pathLst>
                <a:path extrusionOk="0" h="120000" w="120000">
                  <a:moveTo>
                    <a:pt x="97894" y="0"/>
                  </a:moveTo>
                  <a:cubicBezTo>
                    <a:pt x="93684" y="1967"/>
                    <a:pt x="89546" y="3995"/>
                    <a:pt x="85263" y="5901"/>
                  </a:cubicBezTo>
                  <a:cubicBezTo>
                    <a:pt x="82174" y="7275"/>
                    <a:pt x="78645" y="8279"/>
                    <a:pt x="75789" y="9836"/>
                  </a:cubicBezTo>
                  <a:cubicBezTo>
                    <a:pt x="45512" y="26339"/>
                    <a:pt x="70147" y="13266"/>
                    <a:pt x="53684" y="25573"/>
                  </a:cubicBezTo>
                  <a:cubicBezTo>
                    <a:pt x="50825" y="27711"/>
                    <a:pt x="47368" y="29508"/>
                    <a:pt x="44210" y="31475"/>
                  </a:cubicBezTo>
                  <a:cubicBezTo>
                    <a:pt x="43157" y="33442"/>
                    <a:pt x="42765" y="35598"/>
                    <a:pt x="41052" y="37377"/>
                  </a:cubicBezTo>
                  <a:cubicBezTo>
                    <a:pt x="39520" y="38967"/>
                    <a:pt x="35360" y="39497"/>
                    <a:pt x="34736" y="41311"/>
                  </a:cubicBezTo>
                  <a:cubicBezTo>
                    <a:pt x="25490" y="68191"/>
                    <a:pt x="45130" y="62104"/>
                    <a:pt x="22105" y="66885"/>
                  </a:cubicBezTo>
                  <a:cubicBezTo>
                    <a:pt x="18947" y="68196"/>
                    <a:pt x="15513" y="69280"/>
                    <a:pt x="12631" y="70819"/>
                  </a:cubicBezTo>
                  <a:cubicBezTo>
                    <a:pt x="8110" y="73233"/>
                    <a:pt x="0" y="78688"/>
                    <a:pt x="0" y="78688"/>
                  </a:cubicBezTo>
                  <a:cubicBezTo>
                    <a:pt x="1052" y="81967"/>
                    <a:pt x="180" y="85742"/>
                    <a:pt x="3157" y="88524"/>
                  </a:cubicBezTo>
                  <a:cubicBezTo>
                    <a:pt x="5004" y="90249"/>
                    <a:pt x="9356" y="90120"/>
                    <a:pt x="12631" y="90491"/>
                  </a:cubicBezTo>
                  <a:cubicBezTo>
                    <a:pt x="20981" y="91437"/>
                    <a:pt x="29473" y="91803"/>
                    <a:pt x="37894" y="92458"/>
                  </a:cubicBezTo>
                  <a:cubicBezTo>
                    <a:pt x="40000" y="96393"/>
                    <a:pt x="39502" y="101329"/>
                    <a:pt x="44210" y="104262"/>
                  </a:cubicBezTo>
                  <a:cubicBezTo>
                    <a:pt x="50159" y="107968"/>
                    <a:pt x="55244" y="111907"/>
                    <a:pt x="63157" y="114098"/>
                  </a:cubicBezTo>
                  <a:cubicBezTo>
                    <a:pt x="69241" y="115782"/>
                    <a:pt x="75789" y="116721"/>
                    <a:pt x="82105" y="118032"/>
                  </a:cubicBezTo>
                  <a:cubicBezTo>
                    <a:pt x="85263" y="118688"/>
                    <a:pt x="88250" y="120000"/>
                    <a:pt x="91578" y="120000"/>
                  </a:cubicBez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540715" y="2132561"/>
              <a:ext cx="74450" cy="7394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365222" y="2465328"/>
              <a:ext cx="111677" cy="6866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99302" y="14078"/>
                    <a:pt x="57750" y="49799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35"/>
          <p:cNvGrpSpPr/>
          <p:nvPr/>
        </p:nvGrpSpPr>
        <p:grpSpPr>
          <a:xfrm>
            <a:off x="6637338" y="3584182"/>
            <a:ext cx="527050" cy="633413"/>
            <a:chOff x="7141871" y="1773382"/>
            <a:chExt cx="526473" cy="845127"/>
          </a:xfrm>
        </p:grpSpPr>
        <p:sp>
          <p:nvSpPr>
            <p:cNvPr id="307" name="Google Shape;307;p35"/>
            <p:cNvSpPr/>
            <p:nvPr/>
          </p:nvSpPr>
          <p:spPr>
            <a:xfrm>
              <a:off x="7141871" y="1773382"/>
              <a:ext cx="526473" cy="845127"/>
            </a:xfrm>
            <a:custGeom>
              <a:rect b="b" l="l" r="r" t="t"/>
              <a:pathLst>
                <a:path extrusionOk="0" h="120000" w="120000">
                  <a:moveTo>
                    <a:pt x="97894" y="0"/>
                  </a:moveTo>
                  <a:cubicBezTo>
                    <a:pt x="93684" y="1967"/>
                    <a:pt x="89546" y="3995"/>
                    <a:pt x="85263" y="5901"/>
                  </a:cubicBezTo>
                  <a:cubicBezTo>
                    <a:pt x="82174" y="7275"/>
                    <a:pt x="78645" y="8279"/>
                    <a:pt x="75789" y="9836"/>
                  </a:cubicBezTo>
                  <a:cubicBezTo>
                    <a:pt x="45512" y="26339"/>
                    <a:pt x="70147" y="13266"/>
                    <a:pt x="53684" y="25573"/>
                  </a:cubicBezTo>
                  <a:cubicBezTo>
                    <a:pt x="50825" y="27711"/>
                    <a:pt x="47368" y="29508"/>
                    <a:pt x="44210" y="31475"/>
                  </a:cubicBezTo>
                  <a:cubicBezTo>
                    <a:pt x="43157" y="33442"/>
                    <a:pt x="42765" y="35598"/>
                    <a:pt x="41052" y="37377"/>
                  </a:cubicBezTo>
                  <a:cubicBezTo>
                    <a:pt x="39520" y="38967"/>
                    <a:pt x="35360" y="39497"/>
                    <a:pt x="34736" y="41311"/>
                  </a:cubicBezTo>
                  <a:cubicBezTo>
                    <a:pt x="25490" y="68191"/>
                    <a:pt x="45130" y="62104"/>
                    <a:pt x="22105" y="66885"/>
                  </a:cubicBezTo>
                  <a:cubicBezTo>
                    <a:pt x="18947" y="68196"/>
                    <a:pt x="15513" y="69280"/>
                    <a:pt x="12631" y="70819"/>
                  </a:cubicBezTo>
                  <a:cubicBezTo>
                    <a:pt x="8110" y="73233"/>
                    <a:pt x="0" y="78688"/>
                    <a:pt x="0" y="78688"/>
                  </a:cubicBezTo>
                  <a:cubicBezTo>
                    <a:pt x="1052" y="81967"/>
                    <a:pt x="180" y="85742"/>
                    <a:pt x="3157" y="88524"/>
                  </a:cubicBezTo>
                  <a:cubicBezTo>
                    <a:pt x="5004" y="90249"/>
                    <a:pt x="9356" y="90120"/>
                    <a:pt x="12631" y="90491"/>
                  </a:cubicBezTo>
                  <a:cubicBezTo>
                    <a:pt x="20981" y="91437"/>
                    <a:pt x="29473" y="91803"/>
                    <a:pt x="37894" y="92458"/>
                  </a:cubicBezTo>
                  <a:cubicBezTo>
                    <a:pt x="40000" y="96393"/>
                    <a:pt x="39502" y="101329"/>
                    <a:pt x="44210" y="104262"/>
                  </a:cubicBezTo>
                  <a:cubicBezTo>
                    <a:pt x="50159" y="107968"/>
                    <a:pt x="55244" y="111907"/>
                    <a:pt x="63157" y="114098"/>
                  </a:cubicBezTo>
                  <a:cubicBezTo>
                    <a:pt x="69241" y="115782"/>
                    <a:pt x="75789" y="116721"/>
                    <a:pt x="82105" y="118032"/>
                  </a:cubicBezTo>
                  <a:cubicBezTo>
                    <a:pt x="85263" y="118688"/>
                    <a:pt x="88250" y="120000"/>
                    <a:pt x="91578" y="120000"/>
                  </a:cubicBez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7543068" y="2132402"/>
              <a:ext cx="71360" cy="73075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7363878" y="2466005"/>
              <a:ext cx="111003" cy="6989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99302" y="14078"/>
                    <a:pt x="57750" y="49799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35"/>
          <p:cNvSpPr txBox="1"/>
          <p:nvPr/>
        </p:nvSpPr>
        <p:spPr>
          <a:xfrm>
            <a:off x="8101012" y="784636"/>
            <a:ext cx="7104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Mirar</a:t>
            </a:r>
            <a:endParaRPr b="0" i="0" sz="18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8244408" y="1633722"/>
            <a:ext cx="5309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  <a:endParaRPr b="0" i="0" sz="18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8101013" y="2475477"/>
            <a:ext cx="10823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Imaginar</a:t>
            </a:r>
            <a:endParaRPr b="0" i="0" sz="18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7956376" y="3731893"/>
            <a:ext cx="9669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Mostrar</a:t>
            </a:r>
            <a:endParaRPr b="0" i="0" sz="18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/>
        </p:nvSpPr>
        <p:spPr>
          <a:xfrm>
            <a:off x="6028267" y="3289093"/>
            <a:ext cx="3115732" cy="827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 pensamiento visual, un aliado de la flipped classroom. </a:t>
            </a:r>
            <a:r>
              <a:rPr b="0" i="1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https://www.theflippedclassroom.es/el-pensamiento-visual-un-aliado-imprescindible-para-la-flipped-classroom/</a:t>
            </a:r>
            <a:endParaRPr b="0" i="1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0960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/>
          <p:nvPr/>
        </p:nvSpPr>
        <p:spPr>
          <a:xfrm>
            <a:off x="5140064" y="2827129"/>
            <a:ext cx="1458600" cy="904200"/>
          </a:xfrm>
          <a:prstGeom prst="ellipse">
            <a:avLst/>
          </a:prstGeom>
          <a:gradFill>
            <a:gsLst>
              <a:gs pos="0">
                <a:srgbClr val="A5D9CE"/>
              </a:gs>
              <a:gs pos="50000">
                <a:srgbClr val="97D3C6"/>
              </a:gs>
              <a:gs pos="100000">
                <a:srgbClr val="84D0C0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7"/>
          <p:cNvSpPr txBox="1"/>
          <p:nvPr>
            <p:ph type="title"/>
          </p:nvPr>
        </p:nvSpPr>
        <p:spPr>
          <a:xfrm>
            <a:off x="440200" y="67700"/>
            <a:ext cx="8387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</a:t>
            </a:r>
            <a:r>
              <a:rPr i="0" lang="en" sz="36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esquemas de uso general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37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7"/>
          <p:cNvSpPr/>
          <p:nvPr/>
        </p:nvSpPr>
        <p:spPr>
          <a:xfrm>
            <a:off x="3907582" y="2238673"/>
            <a:ext cx="1205400" cy="904200"/>
          </a:xfrm>
          <a:prstGeom prst="ellipse">
            <a:avLst/>
          </a:prstGeom>
          <a:solidFill>
            <a:srgbClr val="F26C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4084124" y="2371079"/>
            <a:ext cx="8523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50" lIns="10150" spcFirstLastPara="1" rIns="10150" wrap="square" tIns="10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Esquemas</a:t>
            </a:r>
            <a:endParaRPr b="1" i="0" sz="1200" u="none" cap="none" strike="noStrike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9" name="Google Shape;329;p37"/>
          <p:cNvSpPr/>
          <p:nvPr/>
        </p:nvSpPr>
        <p:spPr>
          <a:xfrm rot="-5400000">
            <a:off x="4374002" y="2089122"/>
            <a:ext cx="272700" cy="26400"/>
          </a:xfrm>
          <a:custGeom>
            <a:rect b="b" l="l" r="r" t="t"/>
            <a:pathLst>
              <a:path extrusionOk="0" h="120000" w="120000">
                <a:moveTo>
                  <a:pt x="0" y="59997"/>
                </a:moveTo>
                <a:lnTo>
                  <a:pt x="120000" y="59997"/>
                </a:lnTo>
              </a:path>
            </a:pathLst>
          </a:custGeom>
          <a:noFill/>
          <a:ln cap="flat" cmpd="sng" w="127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 rot="-5400000">
            <a:off x="4503643" y="2093201"/>
            <a:ext cx="13500" cy="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" spcFirstLastPara="1" rIns="127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7"/>
          <p:cNvSpPr/>
          <p:nvPr/>
        </p:nvSpPr>
        <p:spPr>
          <a:xfrm>
            <a:off x="3781082" y="1061759"/>
            <a:ext cx="1458600" cy="904200"/>
          </a:xfrm>
          <a:prstGeom prst="ellipse">
            <a:avLst/>
          </a:prstGeom>
          <a:gradFill>
            <a:gsLst>
              <a:gs pos="0">
                <a:srgbClr val="A6B6DE"/>
              </a:gs>
              <a:gs pos="50000">
                <a:srgbClr val="97AAD8"/>
              </a:gs>
              <a:gs pos="100000">
                <a:srgbClr val="859CD6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7"/>
          <p:cNvSpPr txBox="1"/>
          <p:nvPr/>
        </p:nvSpPr>
        <p:spPr>
          <a:xfrm>
            <a:off x="5395625" y="2936616"/>
            <a:ext cx="10314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50" lIns="8250" spcFirstLastPara="1" rIns="8250" wrap="square" tIns="82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Mapa Conceptual</a:t>
            </a:r>
            <a:endParaRPr b="0" i="0" sz="1200" u="none" cap="none" strike="noStrike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33" name="Google Shape;333;p37"/>
          <p:cNvSpPr/>
          <p:nvPr/>
        </p:nvSpPr>
        <p:spPr>
          <a:xfrm rot="-1404390">
            <a:off x="5021624" y="2402141"/>
            <a:ext cx="260540" cy="21602"/>
          </a:xfrm>
          <a:custGeom>
            <a:rect b="b" l="l" r="r" t="t"/>
            <a:pathLst>
              <a:path extrusionOk="0" h="120000" w="120000">
                <a:moveTo>
                  <a:pt x="0" y="59997"/>
                </a:moveTo>
                <a:lnTo>
                  <a:pt x="120000" y="59997"/>
                </a:lnTo>
              </a:path>
            </a:pathLst>
          </a:custGeom>
          <a:noFill/>
          <a:ln cap="flat" cmpd="sng" w="127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7"/>
          <p:cNvSpPr txBox="1"/>
          <p:nvPr/>
        </p:nvSpPr>
        <p:spPr>
          <a:xfrm rot="-1381530">
            <a:off x="5145406" y="2407315"/>
            <a:ext cx="13039" cy="11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" spcFirstLastPara="1" rIns="127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5140064" y="1650216"/>
            <a:ext cx="1458600" cy="904200"/>
          </a:xfrm>
          <a:prstGeom prst="ellipse">
            <a:avLst/>
          </a:prstGeom>
          <a:gradFill>
            <a:gsLst>
              <a:gs pos="0">
                <a:srgbClr val="A6CCDB"/>
              </a:gs>
              <a:gs pos="50000">
                <a:srgbClr val="97C3D5"/>
              </a:gs>
              <a:gs pos="100000">
                <a:srgbClr val="85BCD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4056307" y="1194285"/>
            <a:ext cx="10314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50" lIns="8250" spcFirstLastPara="1" rIns="8250" wrap="square" tIns="82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Gráfico Estadístico</a:t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 rot="1404390">
            <a:off x="5021607" y="2957706"/>
            <a:ext cx="260540" cy="21602"/>
          </a:xfrm>
          <a:custGeom>
            <a:rect b="b" l="l" r="r" t="t"/>
            <a:pathLst>
              <a:path extrusionOk="0" h="120000" w="120000">
                <a:moveTo>
                  <a:pt x="0" y="59997"/>
                </a:moveTo>
                <a:lnTo>
                  <a:pt x="120000" y="59997"/>
                </a:lnTo>
              </a:path>
            </a:pathLst>
          </a:custGeom>
          <a:noFill/>
          <a:ln cap="flat" cmpd="sng" w="127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 rot="1381530">
            <a:off x="5145409" y="2962852"/>
            <a:ext cx="13039" cy="11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" spcFirstLastPara="1" rIns="127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7"/>
          <p:cNvSpPr txBox="1"/>
          <p:nvPr/>
        </p:nvSpPr>
        <p:spPr>
          <a:xfrm>
            <a:off x="5253575" y="1817589"/>
            <a:ext cx="1315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50" lIns="8250" spcFirstLastPara="1" rIns="8250" wrap="square" tIns="82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Representación Libre</a:t>
            </a:r>
            <a:endParaRPr b="0" i="0" sz="1300" u="none" cap="none" strike="noStrike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40" name="Google Shape;340;p37"/>
          <p:cNvSpPr/>
          <p:nvPr/>
        </p:nvSpPr>
        <p:spPr>
          <a:xfrm rot="5400000">
            <a:off x="4373969" y="3265954"/>
            <a:ext cx="272700" cy="26400"/>
          </a:xfrm>
          <a:custGeom>
            <a:rect b="b" l="l" r="r" t="t"/>
            <a:pathLst>
              <a:path extrusionOk="0" h="120000" w="120000">
                <a:moveTo>
                  <a:pt x="0" y="59997"/>
                </a:moveTo>
                <a:lnTo>
                  <a:pt x="120000" y="59997"/>
                </a:lnTo>
              </a:path>
            </a:pathLst>
          </a:custGeom>
          <a:noFill/>
          <a:ln cap="flat" cmpd="sng" w="127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7"/>
          <p:cNvSpPr txBox="1"/>
          <p:nvPr/>
        </p:nvSpPr>
        <p:spPr>
          <a:xfrm rot="5400000">
            <a:off x="4503528" y="3269975"/>
            <a:ext cx="13500" cy="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" spcFirstLastPara="1" rIns="127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3781082" y="3415586"/>
            <a:ext cx="1458600" cy="904200"/>
          </a:xfrm>
          <a:prstGeom prst="ellipse">
            <a:avLst/>
          </a:prstGeom>
          <a:gradFill>
            <a:gsLst>
              <a:gs pos="0">
                <a:srgbClr val="A5D7B5"/>
              </a:gs>
              <a:gs pos="50000">
                <a:srgbClr val="97D1AA"/>
              </a:gs>
              <a:gs pos="100000">
                <a:srgbClr val="84CE9D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3994675" y="3547992"/>
            <a:ext cx="10314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50" lIns="8250" spcFirstLastPara="1" rIns="8250" wrap="square" tIns="82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Red Semántica</a:t>
            </a:r>
            <a:endParaRPr b="0" i="0" sz="1300" u="none" cap="none" strike="noStrike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44" name="Google Shape;344;p37"/>
          <p:cNvSpPr/>
          <p:nvPr/>
        </p:nvSpPr>
        <p:spPr>
          <a:xfrm rot="9395610">
            <a:off x="3738507" y="2957732"/>
            <a:ext cx="260540" cy="21602"/>
          </a:xfrm>
          <a:custGeom>
            <a:rect b="b" l="l" r="r" t="t"/>
            <a:pathLst>
              <a:path extrusionOk="0" h="120000" w="120000">
                <a:moveTo>
                  <a:pt x="0" y="59997"/>
                </a:moveTo>
                <a:lnTo>
                  <a:pt x="120000" y="59997"/>
                </a:lnTo>
              </a:path>
            </a:pathLst>
          </a:custGeom>
          <a:noFill/>
          <a:ln cap="flat" cmpd="sng" w="127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 rot="-1381530">
            <a:off x="3862267" y="2962930"/>
            <a:ext cx="13039" cy="11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" spcFirstLastPara="1" rIns="127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2422099" y="2827129"/>
            <a:ext cx="1458600" cy="904200"/>
          </a:xfrm>
          <a:prstGeom prst="ellipse">
            <a:avLst/>
          </a:prstGeom>
          <a:gradFill>
            <a:gsLst>
              <a:gs pos="0">
                <a:srgbClr val="A5D5A5"/>
              </a:gs>
              <a:gs pos="50000">
                <a:srgbClr val="97CD97"/>
              </a:gs>
              <a:gs pos="100000">
                <a:srgbClr val="84C984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2635692" y="2959535"/>
            <a:ext cx="10314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50" lIns="8250" spcFirstLastPara="1" rIns="8250" wrap="square" tIns="82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Diagrama de Pert</a:t>
            </a:r>
            <a:endParaRPr b="0" i="0" sz="1300" u="none" cap="none" strike="noStrike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48" name="Google Shape;348;p37"/>
          <p:cNvSpPr/>
          <p:nvPr/>
        </p:nvSpPr>
        <p:spPr>
          <a:xfrm rot="-9395610">
            <a:off x="3738524" y="2402167"/>
            <a:ext cx="260540" cy="21602"/>
          </a:xfrm>
          <a:custGeom>
            <a:rect b="b" l="l" r="r" t="t"/>
            <a:pathLst>
              <a:path extrusionOk="0" h="120000" w="120000">
                <a:moveTo>
                  <a:pt x="0" y="59997"/>
                </a:moveTo>
                <a:lnTo>
                  <a:pt x="120000" y="59997"/>
                </a:lnTo>
              </a:path>
            </a:pathLst>
          </a:custGeom>
          <a:noFill/>
          <a:ln cap="flat" cmpd="sng" w="127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7"/>
          <p:cNvSpPr txBox="1"/>
          <p:nvPr/>
        </p:nvSpPr>
        <p:spPr>
          <a:xfrm rot="1381530">
            <a:off x="3862270" y="2407237"/>
            <a:ext cx="13039" cy="11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" spcFirstLastPara="1" rIns="1270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7"/>
          <p:cNvSpPr/>
          <p:nvPr/>
        </p:nvSpPr>
        <p:spPr>
          <a:xfrm>
            <a:off x="2422099" y="1650216"/>
            <a:ext cx="1458600" cy="904200"/>
          </a:xfrm>
          <a:prstGeom prst="ellipse">
            <a:avLst/>
          </a:prstGeom>
          <a:gradFill>
            <a:gsLst>
              <a:gs pos="0">
                <a:srgbClr val="B3D3A4"/>
              </a:gs>
              <a:gs pos="50000">
                <a:srgbClr val="A7CB97"/>
              </a:gs>
              <a:gs pos="100000">
                <a:srgbClr val="9AC684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2635692" y="1782623"/>
            <a:ext cx="10314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50" lIns="8250" spcFirstLastPara="1" rIns="8250" wrap="square" tIns="82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Mapa Mental</a:t>
            </a:r>
            <a:endParaRPr b="0" i="0" sz="1300" u="none" cap="none" strike="noStrike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Google Shape;357;p38"/>
          <p:cNvGrpSpPr/>
          <p:nvPr/>
        </p:nvGrpSpPr>
        <p:grpSpPr>
          <a:xfrm>
            <a:off x="722313" y="1930771"/>
            <a:ext cx="7772400" cy="1007325"/>
            <a:chOff x="0" y="9457"/>
            <a:chExt cx="7772400" cy="1343100"/>
          </a:xfrm>
        </p:grpSpPr>
        <p:sp>
          <p:nvSpPr>
            <p:cNvPr id="358" name="Google Shape;358;p38"/>
            <p:cNvSpPr/>
            <p:nvPr/>
          </p:nvSpPr>
          <p:spPr>
            <a:xfrm>
              <a:off x="0" y="9457"/>
              <a:ext cx="7772400" cy="1343100"/>
            </a:xfrm>
            <a:prstGeom prst="roundRect">
              <a:avLst>
                <a:gd fmla="val 16667" name="adj"/>
              </a:avLst>
            </a:prstGeom>
            <a:solidFill>
              <a:srgbClr val="F26C4F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8"/>
            <p:cNvSpPr txBox="1"/>
            <p:nvPr/>
          </p:nvSpPr>
          <p:spPr>
            <a:xfrm>
              <a:off x="65568" y="75025"/>
              <a:ext cx="7641300" cy="1212000"/>
            </a:xfrm>
            <a:prstGeom prst="rect">
              <a:avLst/>
            </a:prstGeom>
            <a:solidFill>
              <a:srgbClr val="A6CCDB"/>
            </a:solidFill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rgbClr val="1B325F"/>
                  </a:solidFill>
                  <a:latin typeface="Rubik"/>
                  <a:ea typeface="Rubik"/>
                  <a:cs typeface="Rubik"/>
                  <a:sym typeface="Rubik"/>
                </a:rPr>
                <a:t>REPRESENTACIÓN LIBRE</a:t>
              </a:r>
              <a:endParaRPr b="1" i="0" sz="3600" u="none" cap="none" strike="noStrike">
                <a:solidFill>
                  <a:srgbClr val="1B325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521" y="818553"/>
            <a:ext cx="4779264" cy="3254778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9"/>
          <p:cNvSpPr txBox="1"/>
          <p:nvPr/>
        </p:nvSpPr>
        <p:spPr>
          <a:xfrm>
            <a:off x="2992642" y="4142533"/>
            <a:ext cx="4231613" cy="539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Tomado de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https://www.significados.com/ciclo-del-agua/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9"/>
          <p:cNvSpPr txBox="1"/>
          <p:nvPr>
            <p:ph type="title"/>
          </p:nvPr>
        </p:nvSpPr>
        <p:spPr>
          <a:xfrm>
            <a:off x="440200" y="67700"/>
            <a:ext cx="8387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es el ciclo del agua?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>
            <p:ph type="title"/>
          </p:nvPr>
        </p:nvSpPr>
        <p:spPr>
          <a:xfrm>
            <a:off x="622667" y="5357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Generalidades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2" name="Google Shape;372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3" name="Google Shape;373;p40"/>
          <p:cNvGrpSpPr/>
          <p:nvPr/>
        </p:nvGrpSpPr>
        <p:grpSpPr>
          <a:xfrm>
            <a:off x="533569" y="898084"/>
            <a:ext cx="8064894" cy="3261270"/>
            <a:chOff x="82352" y="694"/>
            <a:chExt cx="8064894" cy="4348360"/>
          </a:xfrm>
        </p:grpSpPr>
        <p:sp>
          <p:nvSpPr>
            <p:cNvPr id="374" name="Google Shape;374;p40"/>
            <p:cNvSpPr/>
            <p:nvPr/>
          </p:nvSpPr>
          <p:spPr>
            <a:xfrm>
              <a:off x="82352" y="694"/>
              <a:ext cx="8064894" cy="108218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0"/>
            <p:cNvSpPr txBox="1"/>
            <p:nvPr/>
          </p:nvSpPr>
          <p:spPr>
            <a:xfrm>
              <a:off x="114048" y="32390"/>
              <a:ext cx="8001502" cy="1018795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</p:spPr>
          <p:txBody>
            <a:bodyPr anchorCtr="0" anchor="ctr" bIns="35550" lIns="53325" spcFirstLastPara="1" rIns="53325" wrap="square" tIns="355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rgbClr val="1B325F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Permite realizar representaciones generales para </a:t>
              </a:r>
              <a:r>
                <a:rPr b="1" i="0" lang="en" sz="2400" u="none" cap="none" strike="noStrike">
                  <a:solidFill>
                    <a:srgbClr val="1B325F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entendimiento </a:t>
              </a:r>
              <a:r>
                <a:rPr b="0" i="0" lang="en" sz="2400" u="none" cap="none" strike="noStrike">
                  <a:solidFill>
                    <a:srgbClr val="1B325F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de los problemas, dando respuesta a:</a:t>
              </a:r>
              <a:endParaRPr b="0" i="0" sz="2400" u="none" cap="none" strike="noStrike">
                <a:solidFill>
                  <a:srgbClr val="1B325F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888842" y="1082882"/>
              <a:ext cx="806489" cy="3266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77" name="Google Shape;377;p40"/>
            <p:cNvSpPr/>
            <p:nvPr/>
          </p:nvSpPr>
          <p:spPr>
            <a:xfrm>
              <a:off x="1695331" y="1191754"/>
              <a:ext cx="5467904" cy="43548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372C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0"/>
            <p:cNvSpPr txBox="1"/>
            <p:nvPr/>
          </p:nvSpPr>
          <p:spPr>
            <a:xfrm>
              <a:off x="1708086" y="1204509"/>
              <a:ext cx="5442394" cy="409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Quién y Qué</a:t>
              </a:r>
              <a:endParaRPr b="0" i="0" sz="24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888842" y="1082882"/>
              <a:ext cx="806489" cy="87097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80" name="Google Shape;380;p40"/>
            <p:cNvSpPr/>
            <p:nvPr/>
          </p:nvSpPr>
          <p:spPr>
            <a:xfrm>
              <a:off x="1695331" y="1736116"/>
              <a:ext cx="5467904" cy="43548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3A2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0"/>
            <p:cNvSpPr txBox="1"/>
            <p:nvPr/>
          </p:nvSpPr>
          <p:spPr>
            <a:xfrm>
              <a:off x="1708086" y="1748871"/>
              <a:ext cx="5442394" cy="409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Cuánto</a:t>
              </a:r>
              <a:endParaRPr b="0" i="0" sz="24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888842" y="1082882"/>
              <a:ext cx="806489" cy="141534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83" name="Google Shape;383;p40"/>
            <p:cNvSpPr/>
            <p:nvPr/>
          </p:nvSpPr>
          <p:spPr>
            <a:xfrm>
              <a:off x="1695331" y="2280479"/>
              <a:ext cx="5467904" cy="43548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3BAA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0"/>
            <p:cNvSpPr txBox="1"/>
            <p:nvPr/>
          </p:nvSpPr>
          <p:spPr>
            <a:xfrm>
              <a:off x="1708086" y="2293234"/>
              <a:ext cx="5442394" cy="409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Cuándo</a:t>
              </a:r>
              <a:endParaRPr b="0" i="0" sz="24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888842" y="1082882"/>
              <a:ext cx="806489" cy="19597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86" name="Google Shape;386;p40"/>
            <p:cNvSpPr/>
            <p:nvPr/>
          </p:nvSpPr>
          <p:spPr>
            <a:xfrm>
              <a:off x="1695331" y="2824841"/>
              <a:ext cx="5467904" cy="43548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4B57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0"/>
            <p:cNvSpPr txBox="1"/>
            <p:nvPr/>
          </p:nvSpPr>
          <p:spPr>
            <a:xfrm>
              <a:off x="1708086" y="2837596"/>
              <a:ext cx="5442394" cy="409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Dónde</a:t>
              </a:r>
              <a:endParaRPr b="0" i="0" sz="24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888842" y="1082882"/>
              <a:ext cx="806489" cy="250406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89" name="Google Shape;389;p40"/>
            <p:cNvSpPr/>
            <p:nvPr/>
          </p:nvSpPr>
          <p:spPr>
            <a:xfrm>
              <a:off x="1695331" y="3369203"/>
              <a:ext cx="5467904" cy="43548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6AF4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0"/>
            <p:cNvSpPr txBox="1"/>
            <p:nvPr/>
          </p:nvSpPr>
          <p:spPr>
            <a:xfrm>
              <a:off x="1708086" y="3381958"/>
              <a:ext cx="5442394" cy="409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Cómo</a:t>
              </a:r>
              <a:endParaRPr b="0" i="0" sz="24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888842" y="1082882"/>
              <a:ext cx="806489" cy="304842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92" name="Google Shape;392;p40"/>
            <p:cNvSpPr/>
            <p:nvPr/>
          </p:nvSpPr>
          <p:spPr>
            <a:xfrm>
              <a:off x="1695331" y="3913565"/>
              <a:ext cx="5467904" cy="43548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6FAA4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0"/>
            <p:cNvSpPr txBox="1"/>
            <p:nvPr/>
          </p:nvSpPr>
          <p:spPr>
            <a:xfrm>
              <a:off x="1708086" y="3926320"/>
              <a:ext cx="5442394" cy="409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0" i="0" lang="en" sz="24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or qué</a:t>
              </a:r>
              <a:endParaRPr b="0" i="0" sz="24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41"/>
          <p:cNvGrpSpPr/>
          <p:nvPr/>
        </p:nvGrpSpPr>
        <p:grpSpPr>
          <a:xfrm>
            <a:off x="647991" y="1201877"/>
            <a:ext cx="3657016" cy="2016219"/>
            <a:chOff x="190791" y="2301"/>
            <a:chExt cx="3657016" cy="2688292"/>
          </a:xfrm>
        </p:grpSpPr>
        <p:sp>
          <p:nvSpPr>
            <p:cNvPr id="399" name="Google Shape;399;p41"/>
            <p:cNvSpPr/>
            <p:nvPr/>
          </p:nvSpPr>
          <p:spPr>
            <a:xfrm>
              <a:off x="190791" y="2301"/>
              <a:ext cx="3657016" cy="56595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 txBox="1"/>
            <p:nvPr/>
          </p:nvSpPr>
          <p:spPr>
            <a:xfrm>
              <a:off x="207367" y="18877"/>
              <a:ext cx="3623864" cy="532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41900" spcFirstLastPara="1" rIns="41900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Problemas de </a:t>
              </a:r>
              <a:r>
                <a:rPr b="1" i="0" lang="en" sz="18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quién y de qué:</a:t>
              </a:r>
              <a:endParaRPr b="0" i="0" sz="18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556493" y="568257"/>
              <a:ext cx="365701" cy="4244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02" name="Google Shape;402;p41"/>
            <p:cNvSpPr/>
            <p:nvPr/>
          </p:nvSpPr>
          <p:spPr>
            <a:xfrm>
              <a:off x="922195" y="709746"/>
              <a:ext cx="2925612" cy="56595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372C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1"/>
            <p:cNvSpPr txBox="1"/>
            <p:nvPr/>
          </p:nvSpPr>
          <p:spPr>
            <a:xfrm>
              <a:off x="938771" y="726322"/>
              <a:ext cx="2892460" cy="532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32375" spcFirstLastPara="1" rIns="323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¿Qué está pasando a mi alrededor y dónde encajo?</a:t>
              </a:r>
              <a:endParaRPr b="0" i="0" sz="15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556493" y="568257"/>
              <a:ext cx="365701" cy="113191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05" name="Google Shape;405;p41"/>
            <p:cNvSpPr/>
            <p:nvPr/>
          </p:nvSpPr>
          <p:spPr>
            <a:xfrm>
              <a:off x="922195" y="1417192"/>
              <a:ext cx="2925612" cy="56595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4B78C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1"/>
            <p:cNvSpPr txBox="1"/>
            <p:nvPr/>
          </p:nvSpPr>
          <p:spPr>
            <a:xfrm>
              <a:off x="938771" y="1433768"/>
              <a:ext cx="2892460" cy="532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32375" spcFirstLastPara="1" rIns="323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¿Quién está a cargo y quién más está involucrado?</a:t>
              </a:r>
              <a:endParaRPr b="0" i="0" sz="15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556493" y="568257"/>
              <a:ext cx="365701" cy="183935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08" name="Google Shape;408;p41"/>
            <p:cNvSpPr/>
            <p:nvPr/>
          </p:nvSpPr>
          <p:spPr>
            <a:xfrm>
              <a:off x="922195" y="2124637"/>
              <a:ext cx="2925612" cy="56595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6FAA4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1"/>
            <p:cNvSpPr txBox="1"/>
            <p:nvPr/>
          </p:nvSpPr>
          <p:spPr>
            <a:xfrm>
              <a:off x="938771" y="2141213"/>
              <a:ext cx="2892460" cy="532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32375" spcFirstLastPara="1" rIns="323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¿De quién es la responsabilidad?</a:t>
              </a:r>
              <a:endParaRPr b="0" i="0" sz="14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410" name="Google Shape;410;p41"/>
          <p:cNvGrpSpPr/>
          <p:nvPr/>
        </p:nvGrpSpPr>
        <p:grpSpPr>
          <a:xfrm>
            <a:off x="4648660" y="1247989"/>
            <a:ext cx="4190515" cy="1977999"/>
            <a:chOff x="460" y="63785"/>
            <a:chExt cx="4190515" cy="2637332"/>
          </a:xfrm>
        </p:grpSpPr>
        <p:sp>
          <p:nvSpPr>
            <p:cNvPr id="411" name="Google Shape;411;p41"/>
            <p:cNvSpPr/>
            <p:nvPr/>
          </p:nvSpPr>
          <p:spPr>
            <a:xfrm>
              <a:off x="460" y="63785"/>
              <a:ext cx="4037679" cy="5408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1"/>
            <p:cNvSpPr txBox="1"/>
            <p:nvPr/>
          </p:nvSpPr>
          <p:spPr>
            <a:xfrm>
              <a:off x="16302" y="79627"/>
              <a:ext cx="4005995" cy="509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Problemas de </a:t>
              </a:r>
              <a:r>
                <a:rPr b="1" i="0" lang="en" sz="18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cuánto:</a:t>
              </a:r>
              <a:endParaRPr b="0" i="0" sz="18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404228" y="604664"/>
              <a:ext cx="403767" cy="41929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14" name="Google Shape;414;p41"/>
            <p:cNvSpPr/>
            <p:nvPr/>
          </p:nvSpPr>
          <p:spPr>
            <a:xfrm>
              <a:off x="807996" y="744428"/>
              <a:ext cx="3230143" cy="55905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1"/>
            <p:cNvSpPr txBox="1"/>
            <p:nvPr/>
          </p:nvSpPr>
          <p:spPr>
            <a:xfrm>
              <a:off x="824370" y="760802"/>
              <a:ext cx="3197395" cy="526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32375" spcFirstLastPara="1" rIns="323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¿Tenemos suficiente de X para que nos dure el tiempo necesario?</a:t>
              </a:r>
              <a:endParaRPr b="0" i="0" sz="14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404228" y="604664"/>
              <a:ext cx="403767" cy="111810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17" name="Google Shape;417;p41"/>
            <p:cNvSpPr/>
            <p:nvPr/>
          </p:nvSpPr>
          <p:spPr>
            <a:xfrm>
              <a:off x="807996" y="1443245"/>
              <a:ext cx="3230143" cy="55905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C85B5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1"/>
            <p:cNvSpPr txBox="1"/>
            <p:nvPr/>
          </p:nvSpPr>
          <p:spPr>
            <a:xfrm>
              <a:off x="824375" y="1459633"/>
              <a:ext cx="33666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32375" spcFirstLastPara="1" rIns="32375" wrap="square" tIns="21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¿Cuánto de X necesitamos para no parar la producción?</a:t>
              </a:r>
              <a:endParaRPr b="0" i="0" sz="12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404228" y="604664"/>
              <a:ext cx="403767" cy="181692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20" name="Google Shape;420;p41"/>
            <p:cNvSpPr/>
            <p:nvPr/>
          </p:nvSpPr>
          <p:spPr>
            <a:xfrm>
              <a:off x="807996" y="2142063"/>
              <a:ext cx="3230143" cy="55905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FE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1"/>
            <p:cNvSpPr txBox="1"/>
            <p:nvPr/>
          </p:nvSpPr>
          <p:spPr>
            <a:xfrm>
              <a:off x="824370" y="2158437"/>
              <a:ext cx="3197395" cy="526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32375" spcFirstLastPara="1" rIns="323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¿Podemos disminuir el valor del parámetro X?</a:t>
              </a:r>
              <a:endParaRPr b="0" i="0" sz="14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sp>
        <p:nvSpPr>
          <p:cNvPr id="422" name="Google Shape;422;p41"/>
          <p:cNvSpPr/>
          <p:nvPr/>
        </p:nvSpPr>
        <p:spPr>
          <a:xfrm>
            <a:off x="1979613" y="3598069"/>
            <a:ext cx="720725" cy="485775"/>
          </a:xfrm>
          <a:prstGeom prst="smileyFace">
            <a:avLst>
              <a:gd fmla="val 4653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1"/>
          <p:cNvSpPr/>
          <p:nvPr/>
        </p:nvSpPr>
        <p:spPr>
          <a:xfrm>
            <a:off x="2771775" y="3598069"/>
            <a:ext cx="576263" cy="485775"/>
          </a:xfrm>
          <a:prstGeom prst="cube">
            <a:avLst>
              <a:gd fmla="val 2500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1"/>
          <p:cNvSpPr txBox="1"/>
          <p:nvPr/>
        </p:nvSpPr>
        <p:spPr>
          <a:xfrm>
            <a:off x="2170113" y="3274219"/>
            <a:ext cx="314325" cy="276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1"/>
          <p:cNvSpPr txBox="1"/>
          <p:nvPr/>
        </p:nvSpPr>
        <p:spPr>
          <a:xfrm>
            <a:off x="2916238" y="3320654"/>
            <a:ext cx="312737" cy="2774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1"/>
          <p:cNvSpPr/>
          <p:nvPr/>
        </p:nvSpPr>
        <p:spPr>
          <a:xfrm>
            <a:off x="6227763" y="3713560"/>
            <a:ext cx="288925" cy="3786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1"/>
          <p:cNvSpPr/>
          <p:nvPr/>
        </p:nvSpPr>
        <p:spPr>
          <a:xfrm>
            <a:off x="6588125" y="3498056"/>
            <a:ext cx="287338" cy="5941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1"/>
          <p:cNvSpPr/>
          <p:nvPr/>
        </p:nvSpPr>
        <p:spPr>
          <a:xfrm>
            <a:off x="6948488" y="3713560"/>
            <a:ext cx="287337" cy="3786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41"/>
          <p:cNvCxnSpPr/>
          <p:nvPr/>
        </p:nvCxnSpPr>
        <p:spPr>
          <a:xfrm rot="10800000">
            <a:off x="7308850" y="3443288"/>
            <a:ext cx="0" cy="64889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430" name="Google Shape;430;p41"/>
          <p:cNvSpPr txBox="1"/>
          <p:nvPr/>
        </p:nvSpPr>
        <p:spPr>
          <a:xfrm>
            <a:off x="6588125" y="3274219"/>
            <a:ext cx="312738" cy="2774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436;p42"/>
          <p:cNvGrpSpPr/>
          <p:nvPr/>
        </p:nvGrpSpPr>
        <p:grpSpPr>
          <a:xfrm>
            <a:off x="525015" y="1201124"/>
            <a:ext cx="3902968" cy="2353425"/>
            <a:chOff x="67815" y="1297"/>
            <a:chExt cx="3902968" cy="3137900"/>
          </a:xfrm>
        </p:grpSpPr>
        <p:sp>
          <p:nvSpPr>
            <p:cNvPr id="437" name="Google Shape;437;p42"/>
            <p:cNvSpPr/>
            <p:nvPr/>
          </p:nvSpPr>
          <p:spPr>
            <a:xfrm>
              <a:off x="67815" y="1297"/>
              <a:ext cx="3902968" cy="66061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2"/>
            <p:cNvSpPr txBox="1"/>
            <p:nvPr/>
          </p:nvSpPr>
          <p:spPr>
            <a:xfrm>
              <a:off x="87164" y="20646"/>
              <a:ext cx="3864270" cy="621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60950" spcFirstLastPara="1" rIns="60950" wrap="square" tIns="4062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Problemas de </a:t>
              </a:r>
              <a:r>
                <a:rPr b="1" i="0" lang="en" sz="24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cuándo:</a:t>
              </a:r>
              <a:endParaRPr b="0" i="0" sz="24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458112" y="661908"/>
              <a:ext cx="390296" cy="49545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40" name="Google Shape;440;p42"/>
            <p:cNvSpPr/>
            <p:nvPr/>
          </p:nvSpPr>
          <p:spPr>
            <a:xfrm>
              <a:off x="848409" y="827060"/>
              <a:ext cx="3122374" cy="66061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372C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2"/>
            <p:cNvSpPr txBox="1"/>
            <p:nvPr/>
          </p:nvSpPr>
          <p:spPr>
            <a:xfrm>
              <a:off x="867758" y="846409"/>
              <a:ext cx="3083676" cy="621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38100" spcFirstLastPara="1" rIns="38100" wrap="square" tIns="254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¿Cuándo se presentó el problema por primera vez?</a:t>
              </a:r>
              <a:endParaRPr b="0" i="0" sz="16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458112" y="661908"/>
              <a:ext cx="390296" cy="21469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43" name="Google Shape;443;p42"/>
            <p:cNvSpPr/>
            <p:nvPr/>
          </p:nvSpPr>
          <p:spPr>
            <a:xfrm>
              <a:off x="848409" y="2478587"/>
              <a:ext cx="3122374" cy="66061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6FAA4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2"/>
            <p:cNvSpPr txBox="1"/>
            <p:nvPr/>
          </p:nvSpPr>
          <p:spPr>
            <a:xfrm>
              <a:off x="867758" y="2497936"/>
              <a:ext cx="3083676" cy="621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38100" spcFirstLastPara="1" rIns="38100" wrap="square" tIns="254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¿Cuándo presentamos una solución al problema?</a:t>
              </a:r>
              <a:endParaRPr b="0" i="0" sz="16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445" name="Google Shape;445;p42"/>
          <p:cNvGrpSpPr/>
          <p:nvPr/>
        </p:nvGrpSpPr>
        <p:grpSpPr>
          <a:xfrm>
            <a:off x="4736503" y="1200652"/>
            <a:ext cx="4000947" cy="2342703"/>
            <a:chOff x="88303" y="669"/>
            <a:chExt cx="4000947" cy="3123604"/>
          </a:xfrm>
        </p:grpSpPr>
        <p:sp>
          <p:nvSpPr>
            <p:cNvPr id="446" name="Google Shape;446;p42"/>
            <p:cNvSpPr/>
            <p:nvPr/>
          </p:nvSpPr>
          <p:spPr>
            <a:xfrm>
              <a:off x="88303" y="669"/>
              <a:ext cx="3861993" cy="520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103551" y="15917"/>
              <a:ext cx="3831497" cy="490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55225" spcFirstLastPara="1" rIns="552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Problemas de </a:t>
              </a:r>
              <a:r>
                <a:rPr b="1" i="0" lang="en" sz="24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dónde:</a:t>
              </a:r>
              <a:endParaRPr b="0" i="0" sz="24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474502" y="521270"/>
              <a:ext cx="386199" cy="3904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49" name="Google Shape;449;p42"/>
            <p:cNvSpPr/>
            <p:nvPr/>
          </p:nvSpPr>
          <p:spPr>
            <a:xfrm>
              <a:off x="860701" y="651420"/>
              <a:ext cx="3089594" cy="520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2"/>
            <p:cNvSpPr txBox="1"/>
            <p:nvPr/>
          </p:nvSpPr>
          <p:spPr>
            <a:xfrm>
              <a:off x="875949" y="666668"/>
              <a:ext cx="3059098" cy="490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spcFirstLastPara="1" rIns="20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¿Hacia dónde vamos ahora?</a:t>
              </a:r>
              <a:endParaRPr b="0" i="0" sz="14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474502" y="521270"/>
              <a:ext cx="386199" cy="10412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52" name="Google Shape;452;p42"/>
            <p:cNvSpPr/>
            <p:nvPr/>
          </p:nvSpPr>
          <p:spPr>
            <a:xfrm>
              <a:off x="860701" y="1302171"/>
              <a:ext cx="3089594" cy="520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B9767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2"/>
            <p:cNvSpPr txBox="1"/>
            <p:nvPr/>
          </p:nvSpPr>
          <p:spPr>
            <a:xfrm>
              <a:off x="875949" y="1317419"/>
              <a:ext cx="3059098" cy="490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spcFirstLastPara="1" rIns="20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¿Dónde nos encontramos?</a:t>
              </a:r>
              <a:endParaRPr b="0" i="0" sz="14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474502" y="521270"/>
              <a:ext cx="386199" cy="23427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55" name="Google Shape;455;p42"/>
            <p:cNvSpPr/>
            <p:nvPr/>
          </p:nvSpPr>
          <p:spPr>
            <a:xfrm>
              <a:off x="860701" y="2603673"/>
              <a:ext cx="3089594" cy="520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FE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2"/>
            <p:cNvSpPr txBox="1"/>
            <p:nvPr/>
          </p:nvSpPr>
          <p:spPr>
            <a:xfrm>
              <a:off x="875950" y="2618933"/>
              <a:ext cx="3213300" cy="49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950" lIns="20950" spcFirstLastPara="1" rIns="20950" wrap="square" tIns="13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¿Dónde nos concentramos?</a:t>
              </a:r>
              <a:endParaRPr b="1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7" name="Google Shape;457;p42"/>
          <p:cNvSpPr/>
          <p:nvPr/>
        </p:nvSpPr>
        <p:spPr>
          <a:xfrm>
            <a:off x="1476375" y="3829050"/>
            <a:ext cx="574675" cy="363141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2"/>
          <p:cNvSpPr/>
          <p:nvPr/>
        </p:nvSpPr>
        <p:spPr>
          <a:xfrm>
            <a:off x="2411413" y="3829050"/>
            <a:ext cx="576262" cy="363141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2"/>
          <p:cNvSpPr txBox="1"/>
          <p:nvPr/>
        </p:nvSpPr>
        <p:spPr>
          <a:xfrm>
            <a:off x="2027238" y="3875485"/>
            <a:ext cx="312737" cy="2774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2"/>
          <p:cNvSpPr/>
          <p:nvPr/>
        </p:nvSpPr>
        <p:spPr>
          <a:xfrm>
            <a:off x="6156325" y="3758804"/>
            <a:ext cx="431800" cy="378619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7092950" y="3771900"/>
            <a:ext cx="431700" cy="3774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2"/>
          <p:cNvSpPr txBox="1"/>
          <p:nvPr/>
        </p:nvSpPr>
        <p:spPr>
          <a:xfrm>
            <a:off x="6732588" y="3806429"/>
            <a:ext cx="312737" cy="276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"/>
          <p:cNvSpPr txBox="1"/>
          <p:nvPr>
            <p:ph type="title"/>
          </p:nvPr>
        </p:nvSpPr>
        <p:spPr>
          <a:xfrm>
            <a:off x="347225" y="-20726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Helvetica Neue"/>
              <a:buNone/>
            </a:pP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Práctica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concreta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5949500" y="960354"/>
            <a:ext cx="29907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1. ¿Qué pregunta responde el esquema presentado?</a:t>
            </a:r>
            <a:endParaRPr b="0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2. Realice una representación libre que presente </a:t>
            </a:r>
            <a:r>
              <a:rPr lang="en" sz="1800">
                <a:latin typeface="Hammersmith One"/>
                <a:ea typeface="Hammersmith One"/>
                <a:cs typeface="Hammersmith One"/>
                <a:sym typeface="Hammersmith One"/>
              </a:rPr>
              <a:t>los componentes de un sistema</a:t>
            </a:r>
            <a:endParaRPr b="0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469" name="Google Shape;46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225" y="709004"/>
            <a:ext cx="5156449" cy="3379876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3"/>
          <p:cNvSpPr txBox="1"/>
          <p:nvPr/>
        </p:nvSpPr>
        <p:spPr>
          <a:xfrm>
            <a:off x="347225" y="4142533"/>
            <a:ext cx="8796775" cy="539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Tomado de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http://tiempo21araucania.cl/dictaran-talleres-para-medir-huellas-de-carbono-en-empresas-turisticas-y-municipios/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44"/>
          <p:cNvGrpSpPr/>
          <p:nvPr/>
        </p:nvGrpSpPr>
        <p:grpSpPr>
          <a:xfrm>
            <a:off x="722313" y="1930771"/>
            <a:ext cx="7772400" cy="1007325"/>
            <a:chOff x="0" y="9457"/>
            <a:chExt cx="7772400" cy="1343100"/>
          </a:xfrm>
        </p:grpSpPr>
        <p:sp>
          <p:nvSpPr>
            <p:cNvPr id="476" name="Google Shape;476;p44"/>
            <p:cNvSpPr/>
            <p:nvPr/>
          </p:nvSpPr>
          <p:spPr>
            <a:xfrm>
              <a:off x="0" y="9457"/>
              <a:ext cx="7772400" cy="1343100"/>
            </a:xfrm>
            <a:prstGeom prst="roundRect">
              <a:avLst>
                <a:gd fmla="val 16667" name="adj"/>
              </a:avLst>
            </a:prstGeom>
            <a:solidFill>
              <a:srgbClr val="F26C4F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4"/>
            <p:cNvSpPr txBox="1"/>
            <p:nvPr/>
          </p:nvSpPr>
          <p:spPr>
            <a:xfrm>
              <a:off x="65568" y="75025"/>
              <a:ext cx="7641300" cy="1212000"/>
            </a:xfrm>
            <a:prstGeom prst="rect">
              <a:avLst/>
            </a:prstGeom>
            <a:solidFill>
              <a:srgbClr val="A5D9CE"/>
            </a:solidFill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rgbClr val="1B325F"/>
                  </a:solidFill>
                  <a:latin typeface="Rubik"/>
                  <a:ea typeface="Rubik"/>
                  <a:cs typeface="Rubik"/>
                  <a:sym typeface="Rubik"/>
                </a:rPr>
                <a:t>MAPA MENTAL </a:t>
              </a:r>
              <a:endParaRPr b="1" i="0" sz="3600" u="none" cap="none" strike="noStrike">
                <a:solidFill>
                  <a:srgbClr val="1B325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685799" y="96538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Calibri"/>
              <a:buNone/>
            </a:pPr>
            <a:r>
              <a:rPr b="1" i="0" lang="en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ESCUELA DE INGENIERÍA</a:t>
            </a:r>
            <a:br>
              <a:rPr b="1" i="0" lang="en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DEPARTAMENTO DE INGENIERÍA DE SISTEMAS</a:t>
            </a:r>
            <a:br>
              <a:rPr b="1" i="0" lang="en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ST0243 </a:t>
            </a:r>
            <a:r>
              <a:rPr b="0" i="0" lang="en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PRINCIPIOS DE DESARROLLO DE SOFTWARE</a:t>
            </a:r>
            <a:br>
              <a:rPr b="1" i="0" lang="en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2: Esquemas o representaciones gráficas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975" y="82725"/>
            <a:ext cx="6063575" cy="42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5"/>
          <p:cNvSpPr txBox="1"/>
          <p:nvPr/>
        </p:nvSpPr>
        <p:spPr>
          <a:xfrm>
            <a:off x="2334521" y="4057189"/>
            <a:ext cx="5248903" cy="539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Tomado de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https://www.slideshare.net/kathycarbajal52/mapa-mental-68461157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>
            <p:ph type="title"/>
          </p:nvPr>
        </p:nvSpPr>
        <p:spPr>
          <a:xfrm>
            <a:off x="622667" y="5357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Generalidades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9" name="Google Shape;489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0" name="Google Shape;490;p46"/>
          <p:cNvGrpSpPr/>
          <p:nvPr/>
        </p:nvGrpSpPr>
        <p:grpSpPr>
          <a:xfrm>
            <a:off x="404080" y="884884"/>
            <a:ext cx="8200364" cy="3261353"/>
            <a:chOff x="-53112" y="694"/>
            <a:chExt cx="8200364" cy="4348471"/>
          </a:xfrm>
        </p:grpSpPr>
        <p:sp>
          <p:nvSpPr>
            <p:cNvPr id="491" name="Google Shape;491;p46"/>
            <p:cNvSpPr/>
            <p:nvPr/>
          </p:nvSpPr>
          <p:spPr>
            <a:xfrm>
              <a:off x="82352" y="694"/>
              <a:ext cx="8064900" cy="1082100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6"/>
            <p:cNvSpPr txBox="1"/>
            <p:nvPr/>
          </p:nvSpPr>
          <p:spPr>
            <a:xfrm>
              <a:off x="114048" y="227462"/>
              <a:ext cx="8001600" cy="10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53325" spcFirstLastPara="1" rIns="53325" wrap="square" tIns="355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rgbClr val="1B325F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Se usan para:</a:t>
              </a:r>
              <a:endParaRPr b="0" i="0" sz="2400" u="none" cap="none" strike="noStrike">
                <a:solidFill>
                  <a:srgbClr val="1B325F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888842" y="1082882"/>
              <a:ext cx="806400" cy="32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494" name="Google Shape;494;p46"/>
            <p:cNvSpPr/>
            <p:nvPr/>
          </p:nvSpPr>
          <p:spPr>
            <a:xfrm>
              <a:off x="1695331" y="1191754"/>
              <a:ext cx="5467800" cy="435600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6"/>
            <p:cNvSpPr txBox="1"/>
            <p:nvPr/>
          </p:nvSpPr>
          <p:spPr>
            <a:xfrm>
              <a:off x="-53112" y="1216819"/>
              <a:ext cx="54423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Extraer información</a:t>
              </a:r>
              <a:endParaRPr b="0" i="0" sz="20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888842" y="1082882"/>
              <a:ext cx="806400" cy="870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497" name="Google Shape;497;p46"/>
            <p:cNvSpPr/>
            <p:nvPr/>
          </p:nvSpPr>
          <p:spPr>
            <a:xfrm>
              <a:off x="1695331" y="1736116"/>
              <a:ext cx="5467800" cy="435600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6"/>
            <p:cNvSpPr txBox="1"/>
            <p:nvPr/>
          </p:nvSpPr>
          <p:spPr>
            <a:xfrm>
              <a:off x="-35370" y="1781383"/>
              <a:ext cx="54423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Memorizar información</a:t>
              </a:r>
              <a:endParaRPr b="0" i="0" sz="20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888842" y="1082882"/>
              <a:ext cx="806400" cy="141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500" name="Google Shape;500;p46"/>
            <p:cNvSpPr/>
            <p:nvPr/>
          </p:nvSpPr>
          <p:spPr>
            <a:xfrm>
              <a:off x="1695331" y="2280479"/>
              <a:ext cx="5467800" cy="435600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-10986" y="2313853"/>
              <a:ext cx="7368866" cy="389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Representar de forma lógica y creativa ideas sobre un tema</a:t>
              </a:r>
              <a:endParaRPr b="0" i="0" sz="20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888842" y="1082882"/>
              <a:ext cx="806400" cy="1959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503" name="Google Shape;503;p46"/>
            <p:cNvSpPr/>
            <p:nvPr/>
          </p:nvSpPr>
          <p:spPr>
            <a:xfrm>
              <a:off x="1695331" y="2824841"/>
              <a:ext cx="5467800" cy="435600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6"/>
            <p:cNvSpPr txBox="1"/>
            <p:nvPr/>
          </p:nvSpPr>
          <p:spPr>
            <a:xfrm>
              <a:off x="-10986" y="2751081"/>
              <a:ext cx="7161372" cy="496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Representar información de forma natural y colorida</a:t>
              </a:r>
              <a:endParaRPr b="0" i="0" sz="20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888842" y="1082882"/>
              <a:ext cx="806400" cy="2504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506" name="Google Shape;506;p46"/>
            <p:cNvSpPr/>
            <p:nvPr/>
          </p:nvSpPr>
          <p:spPr>
            <a:xfrm>
              <a:off x="1695331" y="3913565"/>
              <a:ext cx="5467800" cy="435600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6"/>
            <p:cNvSpPr txBox="1"/>
            <p:nvPr/>
          </p:nvSpPr>
          <p:spPr>
            <a:xfrm>
              <a:off x="-10986" y="3928656"/>
              <a:ext cx="7161372" cy="4077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Estructurar</a:t>
              </a:r>
              <a:r>
                <a:rPr b="0" i="0" lang="en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" sz="20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contenidos</a:t>
              </a:r>
              <a:endParaRPr b="0" i="0" sz="20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1695331" y="3369203"/>
              <a:ext cx="5467800" cy="435600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6"/>
            <p:cNvSpPr txBox="1"/>
            <p:nvPr/>
          </p:nvSpPr>
          <p:spPr>
            <a:xfrm>
              <a:off x="-10986" y="3384293"/>
              <a:ext cx="7161372" cy="407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Presentar una idea central y sus ideas relacionadas</a:t>
              </a:r>
              <a:endParaRPr b="0" i="0" sz="20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"/>
          <p:cNvSpPr txBox="1"/>
          <p:nvPr>
            <p:ph type="title"/>
          </p:nvPr>
        </p:nvSpPr>
        <p:spPr>
          <a:xfrm>
            <a:off x="628650" y="341127"/>
            <a:ext cx="7886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Helvetica Neue"/>
              <a:buNone/>
            </a:pP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Practica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concreta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5" name="Google Shape;515;p47"/>
          <p:cNvSpPr txBox="1"/>
          <p:nvPr/>
        </p:nvSpPr>
        <p:spPr>
          <a:xfrm>
            <a:off x="628650" y="1118850"/>
            <a:ext cx="831155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1. Dibuja un mapa mental en el que presentes cuáles son las características que debe tener un mapa mental.</a:t>
            </a:r>
            <a:endParaRPr b="0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2. Dibuja un mapa mental sobre </a:t>
            </a:r>
            <a:r>
              <a:rPr lang="en" sz="1800">
                <a:latin typeface="Hammersmith One"/>
                <a:ea typeface="Hammersmith One"/>
                <a:cs typeface="Hammersmith One"/>
                <a:sym typeface="Hammersmith One"/>
              </a:rPr>
              <a:t>tecnología para el cuidado de la salud</a:t>
            </a:r>
            <a:r>
              <a:rPr b="0" i="0" lang="en" sz="1800" u="none" cap="none" strike="noStrike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48"/>
          <p:cNvGrpSpPr/>
          <p:nvPr/>
        </p:nvGrpSpPr>
        <p:grpSpPr>
          <a:xfrm>
            <a:off x="722313" y="1930771"/>
            <a:ext cx="7772400" cy="1007370"/>
            <a:chOff x="0" y="9457"/>
            <a:chExt cx="7772400" cy="1343160"/>
          </a:xfrm>
        </p:grpSpPr>
        <p:sp>
          <p:nvSpPr>
            <p:cNvPr id="521" name="Google Shape;521;p48"/>
            <p:cNvSpPr/>
            <p:nvPr/>
          </p:nvSpPr>
          <p:spPr>
            <a:xfrm>
              <a:off x="0" y="9457"/>
              <a:ext cx="7772400" cy="1343160"/>
            </a:xfrm>
            <a:prstGeom prst="roundRect">
              <a:avLst>
                <a:gd fmla="val 16667" name="adj"/>
              </a:avLst>
            </a:prstGeom>
            <a:solidFill>
              <a:srgbClr val="F26C4F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8"/>
            <p:cNvSpPr txBox="1"/>
            <p:nvPr/>
          </p:nvSpPr>
          <p:spPr>
            <a:xfrm>
              <a:off x="65568" y="75025"/>
              <a:ext cx="7641264" cy="1212024"/>
            </a:xfrm>
            <a:prstGeom prst="rect">
              <a:avLst/>
            </a:prstGeom>
            <a:solidFill>
              <a:srgbClr val="A5D7B5"/>
            </a:solidFill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rgbClr val="1B325F"/>
                  </a:solidFill>
                  <a:latin typeface="Rubik"/>
                  <a:ea typeface="Rubik"/>
                  <a:cs typeface="Rubik"/>
                  <a:sym typeface="Rubik"/>
                </a:rPr>
                <a:t>MAPA CONCEPTUAL </a:t>
              </a:r>
              <a:endParaRPr b="1" i="0" sz="3600" u="none" cap="none" strike="noStrike">
                <a:solidFill>
                  <a:srgbClr val="1B325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523" name="Google Shape;523;p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9" name="Google Shape;52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915" y="220132"/>
            <a:ext cx="6739467" cy="378460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9"/>
          <p:cNvSpPr txBox="1"/>
          <p:nvPr/>
        </p:nvSpPr>
        <p:spPr>
          <a:xfrm>
            <a:off x="1151472" y="4057189"/>
            <a:ext cx="7044265" cy="539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Tomado de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http://tugimnasiacerebral.com/mapas-conceptuales-y-mentales/que-es-un-mapa-conceptual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0"/>
          <p:cNvSpPr txBox="1"/>
          <p:nvPr>
            <p:ph type="title"/>
          </p:nvPr>
        </p:nvSpPr>
        <p:spPr>
          <a:xfrm>
            <a:off x="683575" y="46572"/>
            <a:ext cx="78318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son los Mapas Conceptuales?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36" name="Google Shape;536;p50"/>
          <p:cNvGrpSpPr/>
          <p:nvPr/>
        </p:nvGrpSpPr>
        <p:grpSpPr>
          <a:xfrm>
            <a:off x="2349366" y="683321"/>
            <a:ext cx="5472684" cy="3693329"/>
            <a:chOff x="1720716" y="2374"/>
            <a:chExt cx="5472684" cy="4924438"/>
          </a:xfrm>
        </p:grpSpPr>
        <p:sp>
          <p:nvSpPr>
            <p:cNvPr id="537" name="Google Shape;537;p50"/>
            <p:cNvSpPr/>
            <p:nvPr/>
          </p:nvSpPr>
          <p:spPr>
            <a:xfrm rot="10800000">
              <a:off x="1720716" y="2374"/>
              <a:ext cx="5472684" cy="1369034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0"/>
            <p:cNvSpPr txBox="1"/>
            <p:nvPr/>
          </p:nvSpPr>
          <p:spPr>
            <a:xfrm>
              <a:off x="2062974" y="2374"/>
              <a:ext cx="5130426" cy="1369034"/>
            </a:xfrm>
            <a:prstGeom prst="rect">
              <a:avLst/>
            </a:prstGeom>
            <a:solidFill>
              <a:srgbClr val="9CC4E4"/>
            </a:solidFill>
            <a:ln>
              <a:noFill/>
            </a:ln>
          </p:spPr>
          <p:txBody>
            <a:bodyPr anchorCtr="0" anchor="ctr" bIns="87625" lIns="603700" spcFirstLastPara="1" rIns="16357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Técnica de representación del conocimiento  (Joseph Novak 1988)</a:t>
              </a:r>
              <a:endParaRPr b="0" i="0" sz="18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39" name="Google Shape;539;p50"/>
            <p:cNvSpPr/>
            <p:nvPr/>
          </p:nvSpPr>
          <p:spPr>
            <a:xfrm rot="10800000">
              <a:off x="1720716" y="1780076"/>
              <a:ext cx="5472684" cy="1369034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A5D8C1"/>
                </a:gs>
                <a:gs pos="50000">
                  <a:srgbClr val="97D1B7"/>
                </a:gs>
                <a:gs pos="100000">
                  <a:srgbClr val="84CFA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0"/>
            <p:cNvSpPr txBox="1"/>
            <p:nvPr/>
          </p:nvSpPr>
          <p:spPr>
            <a:xfrm>
              <a:off x="2062974" y="1780076"/>
              <a:ext cx="5130426" cy="1369034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</p:spPr>
          <p:txBody>
            <a:bodyPr anchorCtr="0" anchor="ctr" bIns="87625" lIns="603700" spcFirstLastPara="1" rIns="16357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Representación de relaciones significativas entre conceptos en forma de proposiciones</a:t>
              </a:r>
              <a:endParaRPr b="0" i="0" sz="18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1" name="Google Shape;541;p50"/>
            <p:cNvSpPr/>
            <p:nvPr/>
          </p:nvSpPr>
          <p:spPr>
            <a:xfrm rot="10800000">
              <a:off x="1720716" y="3557778"/>
              <a:ext cx="5472684" cy="1369034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B3D3A4"/>
                </a:gs>
                <a:gs pos="50000">
                  <a:srgbClr val="A7CB97"/>
                </a:gs>
                <a:gs pos="100000">
                  <a:srgbClr val="9AC68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0"/>
            <p:cNvSpPr txBox="1"/>
            <p:nvPr/>
          </p:nvSpPr>
          <p:spPr>
            <a:xfrm>
              <a:off x="2062974" y="3557778"/>
              <a:ext cx="5130426" cy="1369034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</p:spPr>
          <p:txBody>
            <a:bodyPr anchorCtr="0" anchor="ctr" bIns="87625" lIns="603700" spcFirstLastPara="1" rIns="16357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Dos o más términos conceptuales unidos por palabras para formar una unidad semántica</a:t>
              </a:r>
              <a:endParaRPr b="0" i="0" sz="18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sp>
        <p:nvSpPr>
          <p:cNvPr id="543" name="Google Shape;543;p5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1"/>
          <p:cNvSpPr txBox="1"/>
          <p:nvPr>
            <p:ph type="title"/>
          </p:nvPr>
        </p:nvSpPr>
        <p:spPr>
          <a:xfrm>
            <a:off x="457200" y="33468"/>
            <a:ext cx="8229600" cy="529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Componentes</a:t>
            </a:r>
            <a:r>
              <a:rPr b="0" i="0" lang="en" sz="30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 Mapa Conceptual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49" name="Google Shape;549;p51"/>
          <p:cNvGrpSpPr/>
          <p:nvPr/>
        </p:nvGrpSpPr>
        <p:grpSpPr>
          <a:xfrm>
            <a:off x="627992" y="705244"/>
            <a:ext cx="7756164" cy="3693281"/>
            <a:chOff x="236717" y="2406"/>
            <a:chExt cx="7756164" cy="4924374"/>
          </a:xfrm>
        </p:grpSpPr>
        <p:sp>
          <p:nvSpPr>
            <p:cNvPr id="550" name="Google Shape;550;p51"/>
            <p:cNvSpPr/>
            <p:nvPr/>
          </p:nvSpPr>
          <p:spPr>
            <a:xfrm rot="5400000">
              <a:off x="4446333" y="-2114484"/>
              <a:ext cx="1270806" cy="582229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D3EA">
                <a:alpha val="89411"/>
              </a:srgbClr>
            </a:solidFill>
            <a:ln cap="flat" cmpd="sng" w="9525">
              <a:solidFill>
                <a:srgbClr val="CCD3EA">
                  <a:alpha val="89411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1"/>
            <p:cNvSpPr txBox="1"/>
            <p:nvPr/>
          </p:nvSpPr>
          <p:spPr>
            <a:xfrm>
              <a:off x="2170591" y="223294"/>
              <a:ext cx="5760254" cy="1146734"/>
            </a:xfrm>
            <a:prstGeom prst="rect">
              <a:avLst/>
            </a:prstGeom>
            <a:solidFill>
              <a:srgbClr val="1B325F"/>
            </a:solidFill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rgbClr val="FFFFFF"/>
                  </a:solidFill>
                  <a:latin typeface="Quantico"/>
                  <a:ea typeface="Quantico"/>
                  <a:cs typeface="Quantico"/>
                  <a:sym typeface="Quantico"/>
                </a:rPr>
                <a:t>Palabra que expresa una idea o un hecho.</a:t>
              </a:r>
              <a:endParaRPr b="0" i="0" sz="1900" u="none" cap="none" strike="noStrike">
                <a:solidFill>
                  <a:srgbClr val="FFFFFF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236717" y="2406"/>
              <a:ext cx="1933873" cy="158850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553" name="Google Shape;553;p51"/>
            <p:cNvSpPr txBox="1"/>
            <p:nvPr/>
          </p:nvSpPr>
          <p:spPr>
            <a:xfrm>
              <a:off x="314262" y="79951"/>
              <a:ext cx="1778783" cy="1433417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</p:spPr>
          <p:txBody>
            <a:bodyPr anchorCtr="0" anchor="ctr" bIns="38100" lIns="76200" spcFirstLastPara="1" rIns="76200" wrap="square" tIns="381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Concepto</a:t>
              </a:r>
              <a:r>
                <a:rPr b="0" i="0" lang="en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51"/>
            <p:cNvSpPr/>
            <p:nvPr/>
          </p:nvSpPr>
          <p:spPr>
            <a:xfrm rot="5400000">
              <a:off x="4446333" y="-446551"/>
              <a:ext cx="1270806" cy="582229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E5DE">
                <a:alpha val="89411"/>
              </a:srgbClr>
            </a:solidFill>
            <a:ln cap="flat" cmpd="sng" w="9525">
              <a:solidFill>
                <a:srgbClr val="CBE5DE">
                  <a:alpha val="89411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1"/>
            <p:cNvSpPr txBox="1"/>
            <p:nvPr/>
          </p:nvSpPr>
          <p:spPr>
            <a:xfrm>
              <a:off x="2170591" y="1891227"/>
              <a:ext cx="5760254" cy="1146734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434343"/>
                  </a:solidFill>
                  <a:latin typeface="Quantico"/>
                  <a:ea typeface="Quantico"/>
                  <a:cs typeface="Quantico"/>
                  <a:sym typeface="Quantico"/>
                </a:rPr>
                <a:t>Une dos conceptos; es un verbo, una preposición, una conjunción o una palabra que sea necesaria para establecer una relación, ejemplo: para, por, donde, como…</a:t>
              </a:r>
              <a:endParaRPr b="0" i="0" sz="1400" u="none" cap="none" strike="noStrike">
                <a:solidFill>
                  <a:srgbClr val="43434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236717" y="1670340"/>
              <a:ext cx="1933873" cy="158850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5D8C1"/>
                </a:gs>
                <a:gs pos="50000">
                  <a:srgbClr val="97D1B7"/>
                </a:gs>
                <a:gs pos="100000">
                  <a:srgbClr val="84CFA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1"/>
            <p:cNvSpPr txBox="1"/>
            <p:nvPr/>
          </p:nvSpPr>
          <p:spPr>
            <a:xfrm>
              <a:off x="314262" y="1747885"/>
              <a:ext cx="1778783" cy="1433417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</p:spPr>
          <p:txBody>
            <a:bodyPr anchorCtr="0" anchor="ctr" bIns="38100" lIns="76200" spcFirstLastPara="1" rIns="76200" wrap="square" tIns="381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Palabra enlace:</a:t>
              </a:r>
              <a:r>
                <a:rPr b="0" i="0" lang="en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1"/>
            <p:cNvSpPr/>
            <p:nvPr/>
          </p:nvSpPr>
          <p:spPr>
            <a:xfrm rot="5400000">
              <a:off x="4446333" y="1221381"/>
              <a:ext cx="1270806" cy="582229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9CC4E4"/>
            </a:solidFill>
            <a:ln cap="flat" cmpd="sng" w="9525">
              <a:solidFill>
                <a:srgbClr val="D2E2CB">
                  <a:alpha val="89411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1"/>
            <p:cNvSpPr txBox="1"/>
            <p:nvPr/>
          </p:nvSpPr>
          <p:spPr>
            <a:xfrm>
              <a:off x="2170591" y="3559159"/>
              <a:ext cx="5760254" cy="1146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0" lvl="0" marL="4572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Dos o más conceptos unidos por palabras enlace en una unidad semántica.</a:t>
              </a:r>
              <a:endParaRPr b="0" i="0" sz="19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236717" y="3338273"/>
              <a:ext cx="1933873" cy="158850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3D3A4"/>
                </a:gs>
                <a:gs pos="50000">
                  <a:srgbClr val="A7CB97"/>
                </a:gs>
                <a:gs pos="100000">
                  <a:srgbClr val="9AC68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1"/>
            <p:cNvSpPr txBox="1"/>
            <p:nvPr/>
          </p:nvSpPr>
          <p:spPr>
            <a:xfrm>
              <a:off x="314250" y="3415814"/>
              <a:ext cx="1778700" cy="1433400"/>
            </a:xfrm>
            <a:prstGeom prst="rect">
              <a:avLst/>
            </a:prstGeom>
            <a:solidFill>
              <a:srgbClr val="3A89C9"/>
            </a:solidFill>
            <a:ln>
              <a:noFill/>
            </a:ln>
          </p:spPr>
          <p:txBody>
            <a:bodyPr anchorCtr="0" anchor="ctr" bIns="38100" lIns="76200" spcFirstLastPara="1" rIns="76200" wrap="square" tIns="381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" sz="19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Frases o proposiciones:</a:t>
              </a:r>
              <a:r>
                <a:rPr b="0" i="0" lang="en" sz="20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 </a:t>
              </a:r>
              <a:endParaRPr b="0" i="0" sz="20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sp>
        <p:nvSpPr>
          <p:cNvPr id="562" name="Google Shape;562;p51"/>
          <p:cNvSpPr txBox="1"/>
          <p:nvPr>
            <p:ph idx="12" type="sldNum"/>
          </p:nvPr>
        </p:nvSpPr>
        <p:spPr>
          <a:xfrm>
            <a:off x="6457950" y="454074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2"/>
          <p:cNvSpPr txBox="1"/>
          <p:nvPr>
            <p:ph type="title"/>
          </p:nvPr>
        </p:nvSpPr>
        <p:spPr>
          <a:xfrm>
            <a:off x="188057" y="-128550"/>
            <a:ext cx="8767886" cy="822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Pasos</a:t>
            </a:r>
            <a:r>
              <a:rPr b="0" i="0" lang="en" sz="28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n" sz="28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hacer un mapa conceptual</a:t>
            </a:r>
            <a:endParaRPr b="1" sz="28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68" name="Google Shape;568;p52"/>
          <p:cNvGrpSpPr/>
          <p:nvPr/>
        </p:nvGrpSpPr>
        <p:grpSpPr>
          <a:xfrm>
            <a:off x="583984" y="545510"/>
            <a:ext cx="8229600" cy="3696890"/>
            <a:chOff x="0" y="0"/>
            <a:chExt cx="8229600" cy="4929187"/>
          </a:xfrm>
        </p:grpSpPr>
        <p:sp>
          <p:nvSpPr>
            <p:cNvPr id="569" name="Google Shape;569;p52"/>
            <p:cNvSpPr/>
            <p:nvPr/>
          </p:nvSpPr>
          <p:spPr>
            <a:xfrm>
              <a:off x="0" y="0"/>
              <a:ext cx="6336792" cy="887253"/>
            </a:xfrm>
            <a:prstGeom prst="roundRect">
              <a:avLst>
                <a:gd fmla="val 10000" name="adj"/>
              </a:avLst>
            </a:prstGeom>
            <a:solidFill>
              <a:srgbClr val="9CC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2"/>
            <p:cNvSpPr txBox="1"/>
            <p:nvPr/>
          </p:nvSpPr>
          <p:spPr>
            <a:xfrm>
              <a:off x="25987" y="25987"/>
              <a:ext cx="5275566" cy="835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Definir explícitamente la pregunta de enfoque</a:t>
              </a:r>
              <a:endParaRPr b="0" i="0" sz="18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571" name="Google Shape;571;p52"/>
            <p:cNvSpPr/>
            <p:nvPr/>
          </p:nvSpPr>
          <p:spPr>
            <a:xfrm>
              <a:off x="473202" y="1010483"/>
              <a:ext cx="6336792" cy="887253"/>
            </a:xfrm>
            <a:prstGeom prst="roundRect">
              <a:avLst>
                <a:gd fmla="val 10000" name="adj"/>
              </a:avLst>
            </a:prstGeom>
            <a:solidFill>
              <a:srgbClr val="3A8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2"/>
            <p:cNvSpPr txBox="1"/>
            <p:nvPr/>
          </p:nvSpPr>
          <p:spPr>
            <a:xfrm>
              <a:off x="499189" y="1036470"/>
              <a:ext cx="5234901" cy="835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Buscar información y listar los conceptos más relevantes (10 a 20)</a:t>
              </a:r>
              <a:endParaRPr b="0" i="0" sz="18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573" name="Google Shape;573;p52"/>
            <p:cNvSpPr/>
            <p:nvPr/>
          </p:nvSpPr>
          <p:spPr>
            <a:xfrm>
              <a:off x="946404" y="2020967"/>
              <a:ext cx="6336792" cy="887253"/>
            </a:xfrm>
            <a:prstGeom prst="roundRect">
              <a:avLst>
                <a:gd fmla="val 10000" name="adj"/>
              </a:avLst>
            </a:prstGeom>
            <a:solidFill>
              <a:srgbClr val="1B32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2"/>
            <p:cNvSpPr txBox="1"/>
            <p:nvPr/>
          </p:nvSpPr>
          <p:spPr>
            <a:xfrm>
              <a:off x="972391" y="2046954"/>
              <a:ext cx="5234901" cy="835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Identificar el concepto más general o nuclear</a:t>
              </a:r>
              <a:endParaRPr b="0" i="0" sz="1800" u="none" cap="none" strike="noStrike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575" name="Google Shape;575;p52"/>
            <p:cNvSpPr/>
            <p:nvPr/>
          </p:nvSpPr>
          <p:spPr>
            <a:xfrm>
              <a:off x="1419605" y="3031450"/>
              <a:ext cx="6336792" cy="887253"/>
            </a:xfrm>
            <a:prstGeom prst="roundRect">
              <a:avLst>
                <a:gd fmla="val 10000" name="adj"/>
              </a:avLst>
            </a:prstGeom>
            <a:solidFill>
              <a:srgbClr val="F26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2"/>
            <p:cNvSpPr txBox="1"/>
            <p:nvPr/>
          </p:nvSpPr>
          <p:spPr>
            <a:xfrm>
              <a:off x="1445592" y="3057437"/>
              <a:ext cx="5234901" cy="835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Clasificar los conceptos por nivel de abstracción. Respetar la Jerarquía</a:t>
              </a:r>
              <a:endParaRPr b="0" i="0" sz="18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t/>
              </a:r>
              <a:endParaRPr b="0" i="0" sz="23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577" name="Google Shape;577;p52"/>
            <p:cNvSpPr/>
            <p:nvPr/>
          </p:nvSpPr>
          <p:spPr>
            <a:xfrm>
              <a:off x="1892808" y="4041934"/>
              <a:ext cx="6336792" cy="887253"/>
            </a:xfrm>
            <a:prstGeom prst="roundRect">
              <a:avLst>
                <a:gd fmla="val 10000" name="adj"/>
              </a:avLst>
            </a:prstGeom>
            <a:solidFill>
              <a:srgbClr val="E9F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2"/>
            <p:cNvSpPr txBox="1"/>
            <p:nvPr/>
          </p:nvSpPr>
          <p:spPr>
            <a:xfrm>
              <a:off x="1918795" y="4067921"/>
              <a:ext cx="5234901" cy="8352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Hacer frases que incluyan los conceptos</a:t>
              </a:r>
              <a:endParaRPr b="0" i="0" sz="18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579" name="Google Shape;579;p52"/>
            <p:cNvSpPr/>
            <p:nvPr/>
          </p:nvSpPr>
          <p:spPr>
            <a:xfrm>
              <a:off x="5760077" y="648188"/>
              <a:ext cx="576714" cy="57671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CD3EA">
                <a:alpha val="89411"/>
              </a:srgbClr>
            </a:solidFill>
            <a:ln cap="flat" cmpd="sng" w="9525">
              <a:solidFill>
                <a:srgbClr val="CCD3EA">
                  <a:alpha val="89411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2"/>
            <p:cNvSpPr txBox="1"/>
            <p:nvPr/>
          </p:nvSpPr>
          <p:spPr>
            <a:xfrm>
              <a:off x="5889838" y="648188"/>
              <a:ext cx="317192" cy="433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52"/>
            <p:cNvSpPr/>
            <p:nvPr/>
          </p:nvSpPr>
          <p:spPr>
            <a:xfrm>
              <a:off x="6233279" y="1658671"/>
              <a:ext cx="576714" cy="57671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BE4E7">
                <a:alpha val="89411"/>
              </a:srgbClr>
            </a:solidFill>
            <a:ln cap="flat" cmpd="sng" w="9525">
              <a:solidFill>
                <a:srgbClr val="CCD3EA">
                  <a:alpha val="89411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2"/>
            <p:cNvSpPr txBox="1"/>
            <p:nvPr/>
          </p:nvSpPr>
          <p:spPr>
            <a:xfrm>
              <a:off x="6363040" y="1658671"/>
              <a:ext cx="317192" cy="433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52"/>
            <p:cNvSpPr/>
            <p:nvPr/>
          </p:nvSpPr>
          <p:spPr>
            <a:xfrm>
              <a:off x="6706481" y="2654367"/>
              <a:ext cx="576714" cy="57671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CE4D5">
                <a:alpha val="89411"/>
              </a:srgbClr>
            </a:solidFill>
            <a:ln cap="flat" cmpd="sng" w="9525">
              <a:solidFill>
                <a:srgbClr val="CCD3EA">
                  <a:alpha val="89411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2"/>
            <p:cNvSpPr txBox="1"/>
            <p:nvPr/>
          </p:nvSpPr>
          <p:spPr>
            <a:xfrm>
              <a:off x="6836242" y="2654367"/>
              <a:ext cx="317192" cy="433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52"/>
            <p:cNvSpPr/>
            <p:nvPr/>
          </p:nvSpPr>
          <p:spPr>
            <a:xfrm>
              <a:off x="7179683" y="3674709"/>
              <a:ext cx="576714" cy="576714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2E2CB">
                <a:alpha val="89411"/>
              </a:srgbClr>
            </a:solidFill>
            <a:ln cap="flat" cmpd="sng" w="9525">
              <a:solidFill>
                <a:srgbClr val="CCD3EA">
                  <a:alpha val="89411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2"/>
            <p:cNvSpPr txBox="1"/>
            <p:nvPr/>
          </p:nvSpPr>
          <p:spPr>
            <a:xfrm>
              <a:off x="7309444" y="3674709"/>
              <a:ext cx="317192" cy="433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33000" spcFirstLastPara="1" rIns="33000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7" name="Google Shape;587;p5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3"/>
          <p:cNvSpPr txBox="1"/>
          <p:nvPr>
            <p:ph type="title"/>
          </p:nvPr>
        </p:nvSpPr>
        <p:spPr>
          <a:xfrm>
            <a:off x="628650" y="146350"/>
            <a:ext cx="78867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Helvetica Neue"/>
              <a:buNone/>
            </a:pP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Practica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concreta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3" name="Google Shape;593;p53"/>
          <p:cNvSpPr txBox="1"/>
          <p:nvPr>
            <p:ph idx="1" type="body"/>
          </p:nvPr>
        </p:nvSpPr>
        <p:spPr>
          <a:xfrm>
            <a:off x="509050" y="723275"/>
            <a:ext cx="83568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800"/>
              <a:buNone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Elabore un mapa conceptual sobre </a:t>
            </a:r>
            <a:r>
              <a:rPr b="1" i="1" lang="en" sz="1800">
                <a:solidFill>
                  <a:srgbClr val="444444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wearables y</a:t>
            </a: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b="1" i="1" lang="en" sz="1800">
                <a:solidFill>
                  <a:srgbClr val="444444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cuidado de la salud</a:t>
            </a:r>
            <a:r>
              <a:rPr b="1" i="1" lang="en" sz="1800">
                <a:solidFill>
                  <a:srgbClr val="444444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teniendo en cuenta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Char char="●"/>
            </a:pPr>
            <a:r>
              <a:rPr lang="en" sz="1800">
                <a:solidFill>
                  <a:srgbClr val="444444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S</a:t>
            </a: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eleccionar la información relevante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Char char="●"/>
            </a:pP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Agrupar conceptos relacionados.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Char char="●"/>
            </a:pP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Ordenar desde el concepto más abstracto hasta el más concreto.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Char char="●"/>
            </a:pP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Utilizar aquellas palabras que sean de mayor importancia como representante del resto de la oración.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Char char="●"/>
            </a:pP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Establecer conexiones entre las diferentes palabras.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Char char="●"/>
            </a:pP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Revisar todos los pasos anteriores y realizar los cambios en función de que el mapa conceptual se entienda por sí mismos sin la necesidad de explicación de ninguna otra persona.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54"/>
          <p:cNvGrpSpPr/>
          <p:nvPr/>
        </p:nvGrpSpPr>
        <p:grpSpPr>
          <a:xfrm>
            <a:off x="722313" y="1930771"/>
            <a:ext cx="7772400" cy="1007325"/>
            <a:chOff x="0" y="9457"/>
            <a:chExt cx="7772400" cy="1343100"/>
          </a:xfrm>
        </p:grpSpPr>
        <p:sp>
          <p:nvSpPr>
            <p:cNvPr id="599" name="Google Shape;599;p54"/>
            <p:cNvSpPr/>
            <p:nvPr/>
          </p:nvSpPr>
          <p:spPr>
            <a:xfrm>
              <a:off x="0" y="9457"/>
              <a:ext cx="7772400" cy="1343100"/>
            </a:xfrm>
            <a:prstGeom prst="roundRect">
              <a:avLst>
                <a:gd fmla="val 16667" name="adj"/>
              </a:avLst>
            </a:prstGeom>
            <a:solidFill>
              <a:srgbClr val="A5D7B5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4"/>
            <p:cNvSpPr txBox="1"/>
            <p:nvPr/>
          </p:nvSpPr>
          <p:spPr>
            <a:xfrm>
              <a:off x="65568" y="75025"/>
              <a:ext cx="7641300" cy="1212000"/>
            </a:xfrm>
            <a:prstGeom prst="rect">
              <a:avLst/>
            </a:prstGeom>
            <a:solidFill>
              <a:srgbClr val="A5D7B5"/>
            </a:solidFill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rgbClr val="1B325F"/>
                  </a:solidFill>
                  <a:latin typeface="Rubik"/>
                  <a:ea typeface="Rubik"/>
                  <a:cs typeface="Rubik"/>
                  <a:sym typeface="Rubik"/>
                </a:rPr>
                <a:t>RED SEMÁNTICA</a:t>
              </a:r>
              <a:endParaRPr b="1" i="0" sz="3600" u="none" cap="none" strike="noStrike">
                <a:solidFill>
                  <a:srgbClr val="1B325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B325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549325" y="1270000"/>
            <a:ext cx="82851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26C4F"/>
                </a:solidFill>
                <a:latin typeface="Rubik"/>
                <a:ea typeface="Rubik"/>
                <a:cs typeface="Rubik"/>
                <a:sym typeface="Rubik"/>
              </a:rPr>
              <a:t>ESQUEMAS O REPRESENTACIONES</a:t>
            </a:r>
            <a:endParaRPr b="1" i="0" sz="4800" u="none" cap="none" strike="noStrike">
              <a:solidFill>
                <a:srgbClr val="F26C4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26C4F"/>
                </a:solidFill>
                <a:latin typeface="Rubik"/>
                <a:ea typeface="Rubik"/>
                <a:cs typeface="Rubik"/>
                <a:sym typeface="Rubik"/>
              </a:rPr>
              <a:t>GRÁFICAS</a:t>
            </a:r>
            <a:endParaRPr b="1" i="0" sz="4800" u="none" cap="none" strike="noStrike">
              <a:solidFill>
                <a:srgbClr val="F26C4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F26C4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6" name="Google Shape;60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25" y="332846"/>
            <a:ext cx="591502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5"/>
          <p:cNvSpPr txBox="1"/>
          <p:nvPr/>
        </p:nvSpPr>
        <p:spPr>
          <a:xfrm>
            <a:off x="1778000" y="3904786"/>
            <a:ext cx="6417737" cy="539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Tomado de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https://upload.wikimedia.org/wikipedia/commons/5/55/Red_Semantica.png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6"/>
          <p:cNvSpPr txBox="1"/>
          <p:nvPr>
            <p:ph type="title"/>
          </p:nvPr>
        </p:nvSpPr>
        <p:spPr>
          <a:xfrm>
            <a:off x="622667" y="5357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Generalidades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3" name="Google Shape;613;p5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4" name="Google Shape;614;p56"/>
          <p:cNvGrpSpPr/>
          <p:nvPr/>
        </p:nvGrpSpPr>
        <p:grpSpPr>
          <a:xfrm>
            <a:off x="533569" y="898084"/>
            <a:ext cx="8064900" cy="3261353"/>
            <a:chOff x="82352" y="694"/>
            <a:chExt cx="8064900" cy="4348471"/>
          </a:xfrm>
        </p:grpSpPr>
        <p:sp>
          <p:nvSpPr>
            <p:cNvPr id="615" name="Google Shape;615;p56"/>
            <p:cNvSpPr/>
            <p:nvPr/>
          </p:nvSpPr>
          <p:spPr>
            <a:xfrm>
              <a:off x="82352" y="694"/>
              <a:ext cx="8064900" cy="10821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6"/>
            <p:cNvSpPr txBox="1"/>
            <p:nvPr/>
          </p:nvSpPr>
          <p:spPr>
            <a:xfrm>
              <a:off x="114048" y="32390"/>
              <a:ext cx="8001600" cy="1018800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</p:spPr>
          <p:txBody>
            <a:bodyPr anchorCtr="0" anchor="ctr" bIns="35550" lIns="53325" spcFirstLastPara="1" rIns="53325" wrap="square" tIns="355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rgbClr val="1B325F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Se usa para:</a:t>
              </a:r>
              <a:endParaRPr b="0" i="0" sz="2400" u="none" cap="none" strike="noStrike">
                <a:solidFill>
                  <a:srgbClr val="1B325F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617" name="Google Shape;617;p56"/>
            <p:cNvSpPr/>
            <p:nvPr/>
          </p:nvSpPr>
          <p:spPr>
            <a:xfrm>
              <a:off x="888842" y="1082882"/>
              <a:ext cx="806400" cy="32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18" name="Google Shape;618;p56"/>
            <p:cNvSpPr/>
            <p:nvPr/>
          </p:nvSpPr>
          <p:spPr>
            <a:xfrm>
              <a:off x="1695331" y="1191754"/>
              <a:ext cx="5467800" cy="435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372C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6"/>
            <p:cNvSpPr txBox="1"/>
            <p:nvPr/>
          </p:nvSpPr>
          <p:spPr>
            <a:xfrm>
              <a:off x="1708086" y="1204509"/>
              <a:ext cx="54423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Representar conceptos y sus relaciones</a:t>
              </a:r>
              <a:endParaRPr b="0" i="0" sz="22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20" name="Google Shape;620;p56"/>
            <p:cNvSpPr/>
            <p:nvPr/>
          </p:nvSpPr>
          <p:spPr>
            <a:xfrm>
              <a:off x="888842" y="1082882"/>
              <a:ext cx="806400" cy="870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21" name="Google Shape;621;p56"/>
            <p:cNvSpPr/>
            <p:nvPr/>
          </p:nvSpPr>
          <p:spPr>
            <a:xfrm>
              <a:off x="1695331" y="1736116"/>
              <a:ext cx="5467800" cy="435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3A2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6"/>
            <p:cNvSpPr txBox="1"/>
            <p:nvPr/>
          </p:nvSpPr>
          <p:spPr>
            <a:xfrm>
              <a:off x="1708086" y="1748871"/>
              <a:ext cx="54423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Presentar vínculos semánticos</a:t>
              </a:r>
              <a:endParaRPr b="0" i="0" sz="24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23" name="Google Shape;623;p56"/>
            <p:cNvSpPr/>
            <p:nvPr/>
          </p:nvSpPr>
          <p:spPr>
            <a:xfrm>
              <a:off x="888842" y="1082882"/>
              <a:ext cx="806400" cy="141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24" name="Google Shape;624;p56"/>
            <p:cNvSpPr/>
            <p:nvPr/>
          </p:nvSpPr>
          <p:spPr>
            <a:xfrm>
              <a:off x="1695331" y="2280479"/>
              <a:ext cx="5467800" cy="435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3BAA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6"/>
            <p:cNvSpPr txBox="1"/>
            <p:nvPr/>
          </p:nvSpPr>
          <p:spPr>
            <a:xfrm>
              <a:off x="1708086" y="2293234"/>
              <a:ext cx="54423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Formar agrupaciones de conceptos</a:t>
              </a:r>
              <a:endParaRPr b="0" i="0" sz="24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26" name="Google Shape;626;p56"/>
            <p:cNvSpPr/>
            <p:nvPr/>
          </p:nvSpPr>
          <p:spPr>
            <a:xfrm>
              <a:off x="888842" y="1082882"/>
              <a:ext cx="806400" cy="1959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27" name="Google Shape;627;p56"/>
            <p:cNvSpPr/>
            <p:nvPr/>
          </p:nvSpPr>
          <p:spPr>
            <a:xfrm>
              <a:off x="1695331" y="2824841"/>
              <a:ext cx="5467800" cy="435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4B57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6"/>
            <p:cNvSpPr txBox="1"/>
            <p:nvPr/>
          </p:nvSpPr>
          <p:spPr>
            <a:xfrm>
              <a:off x="1708086" y="2837596"/>
              <a:ext cx="54423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Establecer relaciones con conceptos previos </a:t>
              </a:r>
              <a:endParaRPr b="0" i="0" sz="20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29" name="Google Shape;629;p56"/>
            <p:cNvSpPr/>
            <p:nvPr/>
          </p:nvSpPr>
          <p:spPr>
            <a:xfrm>
              <a:off x="888842" y="1082882"/>
              <a:ext cx="806400" cy="2504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30" name="Google Shape;630;p56"/>
            <p:cNvSpPr/>
            <p:nvPr/>
          </p:nvSpPr>
          <p:spPr>
            <a:xfrm>
              <a:off x="888842" y="1082882"/>
              <a:ext cx="806400" cy="3048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31" name="Google Shape;631;p56"/>
            <p:cNvSpPr/>
            <p:nvPr/>
          </p:nvSpPr>
          <p:spPr>
            <a:xfrm>
              <a:off x="1695331" y="3913565"/>
              <a:ext cx="5467800" cy="435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6FAA4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6"/>
            <p:cNvSpPr txBox="1"/>
            <p:nvPr/>
          </p:nvSpPr>
          <p:spPr>
            <a:xfrm>
              <a:off x="1708086" y="3926320"/>
              <a:ext cx="54423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Sintetizar ideas</a:t>
              </a:r>
              <a:endParaRPr b="0" i="0" sz="24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33" name="Google Shape;633;p56"/>
            <p:cNvSpPr/>
            <p:nvPr/>
          </p:nvSpPr>
          <p:spPr>
            <a:xfrm>
              <a:off x="1695331" y="3369203"/>
              <a:ext cx="5467800" cy="435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6AF4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6"/>
            <p:cNvSpPr txBox="1"/>
            <p:nvPr/>
          </p:nvSpPr>
          <p:spPr>
            <a:xfrm>
              <a:off x="1708086" y="3381958"/>
              <a:ext cx="54423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Identificar los conceptos más relevantes</a:t>
              </a:r>
              <a:endParaRPr b="0" i="0" sz="22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7"/>
          <p:cNvSpPr txBox="1"/>
          <p:nvPr>
            <p:ph type="title"/>
          </p:nvPr>
        </p:nvSpPr>
        <p:spPr>
          <a:xfrm>
            <a:off x="628650" y="146350"/>
            <a:ext cx="78867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Helvetica Neue"/>
              <a:buNone/>
            </a:pP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Practica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concreta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0" name="Google Shape;640;p57"/>
          <p:cNvSpPr txBox="1"/>
          <p:nvPr>
            <p:ph idx="1" type="body"/>
          </p:nvPr>
        </p:nvSpPr>
        <p:spPr>
          <a:xfrm>
            <a:off x="7200900" y="1236550"/>
            <a:ext cx="16647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None/>
            </a:pP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1. De manera textual, exprese el propósito y el contenido de la red semántica de la imagen.</a:t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641" name="Google Shape;64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900" y="720700"/>
            <a:ext cx="6461767" cy="3538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8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47" name="Google Shape;647;p5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grpSp>
        <p:nvGrpSpPr>
          <p:cNvPr id="648" name="Google Shape;648;p58"/>
          <p:cNvGrpSpPr/>
          <p:nvPr/>
        </p:nvGrpSpPr>
        <p:grpSpPr>
          <a:xfrm>
            <a:off x="722313" y="1930771"/>
            <a:ext cx="7772400" cy="1007325"/>
            <a:chOff x="0" y="9457"/>
            <a:chExt cx="7772400" cy="1343100"/>
          </a:xfrm>
        </p:grpSpPr>
        <p:sp>
          <p:nvSpPr>
            <p:cNvPr id="649" name="Google Shape;649;p58"/>
            <p:cNvSpPr/>
            <p:nvPr/>
          </p:nvSpPr>
          <p:spPr>
            <a:xfrm>
              <a:off x="0" y="9457"/>
              <a:ext cx="7772400" cy="1343100"/>
            </a:xfrm>
            <a:prstGeom prst="roundRect">
              <a:avLst>
                <a:gd fmla="val 16667" name="adj"/>
              </a:avLst>
            </a:prstGeom>
            <a:solidFill>
              <a:srgbClr val="F26C4F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8"/>
            <p:cNvSpPr txBox="1"/>
            <p:nvPr/>
          </p:nvSpPr>
          <p:spPr>
            <a:xfrm>
              <a:off x="65568" y="75025"/>
              <a:ext cx="7641300" cy="1212000"/>
            </a:xfrm>
            <a:prstGeom prst="rect">
              <a:avLst/>
            </a:prstGeom>
            <a:solidFill>
              <a:srgbClr val="A5D5A5"/>
            </a:solidFill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rgbClr val="1B325F"/>
                  </a:solidFill>
                  <a:latin typeface="Rubik"/>
                  <a:ea typeface="Rubik"/>
                  <a:cs typeface="Rubik"/>
                  <a:sym typeface="Rubik"/>
                </a:rPr>
                <a:t>DIAGRAMA DE PERT</a:t>
              </a:r>
              <a:endParaRPr b="1" i="0" sz="3600" u="none" cap="none" strike="noStrike">
                <a:solidFill>
                  <a:srgbClr val="1B325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6" name="Google Shape;65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505" y="100391"/>
            <a:ext cx="6430962" cy="3736082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59"/>
          <p:cNvSpPr txBox="1"/>
          <p:nvPr/>
        </p:nvSpPr>
        <p:spPr>
          <a:xfrm>
            <a:off x="1879600" y="3904786"/>
            <a:ext cx="6316137" cy="539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Tomado de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https://www.sinnaps.com/blog-gestion-proyectos/diagrama-de-pert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0"/>
          <p:cNvSpPr txBox="1"/>
          <p:nvPr>
            <p:ph type="title"/>
          </p:nvPr>
        </p:nvSpPr>
        <p:spPr>
          <a:xfrm>
            <a:off x="622667" y="5357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Generalidades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3" name="Google Shape;663;p6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60"/>
          <p:cNvGrpSpPr/>
          <p:nvPr/>
        </p:nvGrpSpPr>
        <p:grpSpPr>
          <a:xfrm>
            <a:off x="533569" y="898084"/>
            <a:ext cx="8064900" cy="3261353"/>
            <a:chOff x="82352" y="694"/>
            <a:chExt cx="8064900" cy="4348471"/>
          </a:xfrm>
        </p:grpSpPr>
        <p:sp>
          <p:nvSpPr>
            <p:cNvPr id="665" name="Google Shape;665;p60"/>
            <p:cNvSpPr/>
            <p:nvPr/>
          </p:nvSpPr>
          <p:spPr>
            <a:xfrm>
              <a:off x="82352" y="694"/>
              <a:ext cx="8064900" cy="10821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0"/>
            <p:cNvSpPr txBox="1"/>
            <p:nvPr/>
          </p:nvSpPr>
          <p:spPr>
            <a:xfrm>
              <a:off x="114048" y="32390"/>
              <a:ext cx="8001600" cy="1018800"/>
            </a:xfrm>
            <a:prstGeom prst="rect">
              <a:avLst/>
            </a:prstGeom>
            <a:solidFill>
              <a:srgbClr val="F26C4F"/>
            </a:solidFill>
            <a:ln>
              <a:noFill/>
            </a:ln>
          </p:spPr>
          <p:txBody>
            <a:bodyPr anchorCtr="0" anchor="ctr" bIns="35550" lIns="53325" spcFirstLastPara="1" rIns="53325" wrap="square" tIns="355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rgbClr val="1B325F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Se usa para:</a:t>
              </a:r>
              <a:endParaRPr b="0" i="0" sz="2400" u="none" cap="none" strike="noStrike">
                <a:solidFill>
                  <a:srgbClr val="1B325F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667" name="Google Shape;667;p60"/>
            <p:cNvSpPr/>
            <p:nvPr/>
          </p:nvSpPr>
          <p:spPr>
            <a:xfrm>
              <a:off x="888842" y="1082882"/>
              <a:ext cx="806400" cy="32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68" name="Google Shape;668;p60"/>
            <p:cNvSpPr/>
            <p:nvPr/>
          </p:nvSpPr>
          <p:spPr>
            <a:xfrm>
              <a:off x="1695331" y="1191754"/>
              <a:ext cx="5467800" cy="435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372C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0"/>
            <p:cNvSpPr txBox="1"/>
            <p:nvPr/>
          </p:nvSpPr>
          <p:spPr>
            <a:xfrm>
              <a:off x="1708086" y="1204509"/>
              <a:ext cx="54423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Planear actividades</a:t>
              </a:r>
              <a:endParaRPr b="0" i="0" sz="22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70" name="Google Shape;670;p60"/>
            <p:cNvSpPr/>
            <p:nvPr/>
          </p:nvSpPr>
          <p:spPr>
            <a:xfrm>
              <a:off x="888842" y="1082882"/>
              <a:ext cx="806400" cy="870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71" name="Google Shape;671;p60"/>
            <p:cNvSpPr/>
            <p:nvPr/>
          </p:nvSpPr>
          <p:spPr>
            <a:xfrm>
              <a:off x="1695331" y="1736116"/>
              <a:ext cx="5467800" cy="435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3A2B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0"/>
            <p:cNvSpPr txBox="1"/>
            <p:nvPr/>
          </p:nvSpPr>
          <p:spPr>
            <a:xfrm>
              <a:off x="1708086" y="1748871"/>
              <a:ext cx="54423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Definir duración de las actividades</a:t>
              </a:r>
              <a:endParaRPr b="0" i="0" sz="24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73" name="Google Shape;673;p60"/>
            <p:cNvSpPr/>
            <p:nvPr/>
          </p:nvSpPr>
          <p:spPr>
            <a:xfrm>
              <a:off x="888842" y="1082882"/>
              <a:ext cx="806400" cy="141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74" name="Google Shape;674;p60"/>
            <p:cNvSpPr/>
            <p:nvPr/>
          </p:nvSpPr>
          <p:spPr>
            <a:xfrm>
              <a:off x="1695331" y="2280479"/>
              <a:ext cx="5467800" cy="435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3BAA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0"/>
            <p:cNvSpPr txBox="1"/>
            <p:nvPr/>
          </p:nvSpPr>
          <p:spPr>
            <a:xfrm>
              <a:off x="1708086" y="2293234"/>
              <a:ext cx="54423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Calcular rutas de trabajo optimizadas</a:t>
              </a:r>
              <a:endParaRPr b="0" i="0" sz="24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76" name="Google Shape;676;p60"/>
            <p:cNvSpPr/>
            <p:nvPr/>
          </p:nvSpPr>
          <p:spPr>
            <a:xfrm>
              <a:off x="888842" y="1082882"/>
              <a:ext cx="806400" cy="1959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77" name="Google Shape;677;p60"/>
            <p:cNvSpPr/>
            <p:nvPr/>
          </p:nvSpPr>
          <p:spPr>
            <a:xfrm>
              <a:off x="1695331" y="2824841"/>
              <a:ext cx="5467800" cy="435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4B57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0"/>
            <p:cNvSpPr txBox="1"/>
            <p:nvPr/>
          </p:nvSpPr>
          <p:spPr>
            <a:xfrm>
              <a:off x="1708086" y="2837596"/>
              <a:ext cx="54423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Realizar planificaciones más efectivas</a:t>
              </a:r>
              <a:endParaRPr b="0" i="0" sz="20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79" name="Google Shape;679;p60"/>
            <p:cNvSpPr/>
            <p:nvPr/>
          </p:nvSpPr>
          <p:spPr>
            <a:xfrm>
              <a:off x="888842" y="1082882"/>
              <a:ext cx="806400" cy="2504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80" name="Google Shape;680;p60"/>
            <p:cNvSpPr/>
            <p:nvPr/>
          </p:nvSpPr>
          <p:spPr>
            <a:xfrm>
              <a:off x="888842" y="1082882"/>
              <a:ext cx="806400" cy="3048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81" name="Google Shape;681;p60"/>
            <p:cNvSpPr/>
            <p:nvPr/>
          </p:nvSpPr>
          <p:spPr>
            <a:xfrm>
              <a:off x="1695331" y="3913565"/>
              <a:ext cx="5467800" cy="435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6FAA4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0"/>
            <p:cNvSpPr txBox="1"/>
            <p:nvPr/>
          </p:nvSpPr>
          <p:spPr>
            <a:xfrm>
              <a:off x="1708086" y="3926320"/>
              <a:ext cx="54423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Identificar dependencias entre las tareas</a:t>
              </a:r>
              <a:endParaRPr b="0" i="0" sz="22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683" name="Google Shape;683;p60"/>
            <p:cNvSpPr/>
            <p:nvPr/>
          </p:nvSpPr>
          <p:spPr>
            <a:xfrm>
              <a:off x="1695331" y="3369203"/>
              <a:ext cx="5467800" cy="435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6AF4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0"/>
            <p:cNvSpPr txBox="1"/>
            <p:nvPr/>
          </p:nvSpPr>
          <p:spPr>
            <a:xfrm>
              <a:off x="1708086" y="3381958"/>
              <a:ext cx="5442300" cy="4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spcFirstLastPara="1" rIns="45700" wrap="square" tIns="304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Identificar “cuellos de botella” en la ruta de trabajo</a:t>
              </a:r>
              <a:endParaRPr b="0" i="0" sz="1700" u="none" cap="none" strike="noStrik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1"/>
          <p:cNvSpPr txBox="1"/>
          <p:nvPr>
            <p:ph type="title"/>
          </p:nvPr>
        </p:nvSpPr>
        <p:spPr>
          <a:xfrm>
            <a:off x="604500" y="146350"/>
            <a:ext cx="79110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200"/>
              <a:buFont typeface="Helvetica Neue"/>
              <a:buNone/>
            </a:pP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Practica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concreta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0" name="Google Shape;690;p61"/>
          <p:cNvSpPr txBox="1"/>
          <p:nvPr>
            <p:ph idx="1" type="body"/>
          </p:nvPr>
        </p:nvSpPr>
        <p:spPr>
          <a:xfrm>
            <a:off x="678725" y="1236550"/>
            <a:ext cx="8187000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None/>
            </a:pP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1. Realizar el diagrama de PERT de la realización de una fiesta.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500"/>
              <a:buNone/>
            </a:pP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Ayuda: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  <a:hlinkClick r:id="rId3"/>
              </a:rPr>
              <a:t>https://www.youtube.com/watch?v=8iBW3nejTKM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2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96" name="Google Shape;696;p6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grpSp>
        <p:nvGrpSpPr>
          <p:cNvPr id="697" name="Google Shape;697;p62"/>
          <p:cNvGrpSpPr/>
          <p:nvPr/>
        </p:nvGrpSpPr>
        <p:grpSpPr>
          <a:xfrm>
            <a:off x="722313" y="1930771"/>
            <a:ext cx="7772400" cy="1007325"/>
            <a:chOff x="0" y="9457"/>
            <a:chExt cx="7772400" cy="1343100"/>
          </a:xfrm>
        </p:grpSpPr>
        <p:sp>
          <p:nvSpPr>
            <p:cNvPr id="698" name="Google Shape;698;p62"/>
            <p:cNvSpPr/>
            <p:nvPr/>
          </p:nvSpPr>
          <p:spPr>
            <a:xfrm>
              <a:off x="0" y="9457"/>
              <a:ext cx="7772400" cy="1343100"/>
            </a:xfrm>
            <a:prstGeom prst="roundRect">
              <a:avLst>
                <a:gd fmla="val 16667" name="adj"/>
              </a:avLst>
            </a:prstGeom>
            <a:solidFill>
              <a:srgbClr val="F26C4F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2"/>
            <p:cNvSpPr txBox="1"/>
            <p:nvPr/>
          </p:nvSpPr>
          <p:spPr>
            <a:xfrm>
              <a:off x="65568" y="75025"/>
              <a:ext cx="7641300" cy="1212000"/>
            </a:xfrm>
            <a:prstGeom prst="rect">
              <a:avLst/>
            </a:prstGeom>
            <a:solidFill>
              <a:srgbClr val="A2B6DE"/>
            </a:solidFill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rgbClr val="1B325F"/>
                  </a:solidFill>
                  <a:latin typeface="Rubik"/>
                  <a:ea typeface="Rubik"/>
                  <a:cs typeface="Rubik"/>
                  <a:sym typeface="Rubik"/>
                </a:rPr>
                <a:t>GRÁFICO ESTADÍSTICO</a:t>
              </a:r>
              <a:endParaRPr b="1" i="0" sz="3600" u="none" cap="none" strike="noStrike">
                <a:solidFill>
                  <a:srgbClr val="1B325F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50" y="200850"/>
            <a:ext cx="5270725" cy="40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4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b="0" i="0" lang="en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 TEMA</a:t>
            </a:r>
            <a:endParaRPr/>
          </a:p>
        </p:txBody>
      </p:sp>
      <p:sp>
        <p:nvSpPr>
          <p:cNvPr id="710" name="Google Shape;710;p6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PRINCIPIOS DE DESARROLLO DE SOFTWARE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Unidad 2: </a:t>
            </a:r>
            <a:r>
              <a:rPr i="0" lang="en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Esquemas o representaciones gráficas</a:t>
            </a:r>
            <a:endParaRPr i="0" sz="18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95300" y="330200"/>
            <a:ext cx="82296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" sz="3959" u="none" cap="none" strike="noStrike">
                <a:solidFill>
                  <a:srgbClr val="43434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¿De qué manera los esquemas o representaciones gráficas apoyan el proceso de abstracción?</a:t>
            </a:r>
            <a:br>
              <a:rPr b="0" i="0" lang="en" sz="3959" u="none" cap="none" strike="noStrike">
                <a:solidFill>
                  <a:srgbClr val="434343"/>
                </a:solidFill>
                <a:latin typeface="Hammersmith One"/>
                <a:ea typeface="Hammersmith One"/>
                <a:cs typeface="Hammersmith One"/>
                <a:sym typeface="Hammersmith One"/>
              </a:rPr>
            </a:br>
            <a:br>
              <a:rPr b="0" i="0" lang="en" sz="3959" u="none" cap="none" strike="noStrike">
                <a:solidFill>
                  <a:srgbClr val="434343"/>
                </a:solidFill>
                <a:latin typeface="Hammersmith One"/>
                <a:ea typeface="Hammersmith One"/>
                <a:cs typeface="Hammersmith One"/>
                <a:sym typeface="Hammersmith One"/>
              </a:rPr>
            </a:br>
            <a:r>
              <a:rPr b="0" i="0" lang="en" sz="3959" u="none" cap="none" strike="noStrike">
                <a:solidFill>
                  <a:srgbClr val="43434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¿Por </a:t>
            </a:r>
            <a:r>
              <a:rPr lang="en" sz="3959">
                <a:solidFill>
                  <a:srgbClr val="43434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qué</a:t>
            </a:r>
            <a:r>
              <a:rPr b="0" i="0" lang="en" sz="3959" u="none" cap="none" strike="noStrike">
                <a:solidFill>
                  <a:srgbClr val="43434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son importantes estas representaciones gráficas?</a:t>
            </a: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2200" y="345937"/>
            <a:ext cx="5511800" cy="39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 txBox="1"/>
          <p:nvPr>
            <p:ph type="title"/>
          </p:nvPr>
        </p:nvSpPr>
        <p:spPr>
          <a:xfrm>
            <a:off x="120650" y="465275"/>
            <a:ext cx="35115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son los esquemas?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203200" y="1643313"/>
            <a:ext cx="3429000" cy="1829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Un esquema es la representación gráfica o simbólica de cosas materiales o inmateriales.</a:t>
            </a:r>
            <a:r>
              <a:rPr b="0" i="0" lang="en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203200" y="3025307"/>
            <a:ext cx="4584192" cy="827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Arial"/>
              <a:buNone/>
            </a:pPr>
            <a:r>
              <a:rPr b="0" i="1" lang="en" sz="13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Definición Esquema. RAE. http://dle.rae.es/srv/search?m=30&amp;w=esquema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628650" y="127000"/>
            <a:ext cx="78867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en" sz="2700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Son representaciones </a:t>
            </a:r>
            <a:r>
              <a:rPr b="1" lang="en" sz="2700">
                <a:solidFill>
                  <a:srgbClr val="F26C4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gráficas </a:t>
            </a:r>
            <a:r>
              <a:rPr b="1" lang="en" sz="2700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que permiten mostrar de forma visual lo que se interpreta de un problema o cómo se quiere solucionar éste.</a:t>
            </a:r>
            <a:endParaRPr b="1" sz="2700">
              <a:solidFill>
                <a:schemeClr val="accent5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4912386" y="3289093"/>
            <a:ext cx="4231613" cy="827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Nombre: apartment blueprint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Autor:  Ben Seese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Fuente: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https://www.flickr.com/photos/benseese/37949121</a:t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Licencia: CC BY-NC-ND 2.0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783" y="1584960"/>
            <a:ext cx="4390604" cy="2707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623900" y="268224"/>
            <a:ext cx="7886700" cy="38212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" sz="5400">
                <a:solidFill>
                  <a:srgbClr val="43434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Actividad</a:t>
            </a:r>
            <a:r>
              <a:rPr lang="en" sz="6000">
                <a:solidFill>
                  <a:srgbClr val="43434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:</a:t>
            </a:r>
            <a:br>
              <a:rPr lang="en" sz="6000">
                <a:solidFill>
                  <a:srgbClr val="434343"/>
                </a:solidFill>
                <a:latin typeface="Hammersmith One"/>
                <a:ea typeface="Hammersmith One"/>
                <a:cs typeface="Hammersmith One"/>
                <a:sym typeface="Hammersmith One"/>
              </a:rPr>
            </a:br>
            <a:r>
              <a:rPr lang="en" sz="4000">
                <a:solidFill>
                  <a:srgbClr val="43434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Crear una imagen mental de cómo se imagina el mundo en el 2050</a:t>
            </a:r>
            <a:endParaRPr sz="4000">
              <a:solidFill>
                <a:srgbClr val="43434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30200" y="87475"/>
            <a:ext cx="8483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¿Para qué sirven los esquemas?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3"/>
          <p:cNvSpPr/>
          <p:nvPr/>
        </p:nvSpPr>
        <p:spPr>
          <a:xfrm rot="10800000">
            <a:off x="2072302" y="899511"/>
            <a:ext cx="5596138" cy="1026775"/>
          </a:xfrm>
          <a:prstGeom prst="homePlate">
            <a:avLst>
              <a:gd fmla="val 50000" name="adj"/>
            </a:avLst>
          </a:prstGeom>
          <a:solidFill>
            <a:srgbClr val="4372C3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2414550" y="1134200"/>
            <a:ext cx="500225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000" lIns="603700" spcFirstLastPara="1" rIns="149350" wrap="square" tIns="800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Representar una realidad</a:t>
            </a:r>
            <a:r>
              <a:rPr b="0" i="0" lang="en" sz="1700" u="none" cap="none" strike="noStrike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, situación o fenómeno de la vida real, con el propósito de </a:t>
            </a:r>
            <a:r>
              <a:rPr b="1" i="0" lang="en" sz="1700" u="none" cap="none" strike="noStrike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entenderlo</a:t>
            </a:r>
            <a:endParaRPr b="1" i="0" sz="1700" u="none" cap="none" strike="noStrike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80" name="Google Shape;180;p33"/>
          <p:cNvSpPr/>
          <p:nvPr/>
        </p:nvSpPr>
        <p:spPr>
          <a:xfrm rot="10800000">
            <a:off x="2195756" y="2031694"/>
            <a:ext cx="5472684" cy="1026775"/>
          </a:xfrm>
          <a:prstGeom prst="homePlate">
            <a:avLst>
              <a:gd fmla="val 50000" name="adj"/>
            </a:avLst>
          </a:prstGeom>
          <a:solidFill>
            <a:srgbClr val="44B78C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2538015" y="2031694"/>
            <a:ext cx="5130426" cy="1026775"/>
          </a:xfrm>
          <a:prstGeom prst="rect">
            <a:avLst/>
          </a:prstGeom>
          <a:solidFill>
            <a:srgbClr val="F26C4F"/>
          </a:solidFill>
          <a:ln>
            <a:noFill/>
          </a:ln>
        </p:spPr>
        <p:txBody>
          <a:bodyPr anchorCtr="0" anchor="ctr" bIns="80000" lIns="603700" spcFirstLastPara="1" rIns="149350" wrap="square" tIns="800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Representar  el resumen de un escrito</a:t>
            </a:r>
            <a:r>
              <a:rPr b="0" i="0" lang="en" sz="1700" u="none" cap="none" strike="noStrik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, discurso o teoría, que atiende sólo a sus líneas o caracteres más significativos</a:t>
            </a:r>
            <a:endParaRPr b="0" i="0" sz="1700" u="none" cap="none" strike="noStrike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82" name="Google Shape;182;p33"/>
          <p:cNvSpPr/>
          <p:nvPr/>
        </p:nvSpPr>
        <p:spPr>
          <a:xfrm rot="10800000">
            <a:off x="2195756" y="3273824"/>
            <a:ext cx="5472684" cy="1026775"/>
          </a:xfrm>
          <a:prstGeom prst="homePlate">
            <a:avLst>
              <a:gd fmla="val 50000" name="adj"/>
            </a:avLst>
          </a:prstGeom>
          <a:solidFill>
            <a:srgbClr val="6FAA47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 txBox="1"/>
          <p:nvPr/>
        </p:nvSpPr>
        <p:spPr>
          <a:xfrm>
            <a:off x="2538015" y="3273824"/>
            <a:ext cx="5130426" cy="1026775"/>
          </a:xfrm>
          <a:prstGeom prst="rect">
            <a:avLst/>
          </a:prstGeom>
          <a:solidFill>
            <a:srgbClr val="9CC4E4"/>
          </a:solidFill>
          <a:ln>
            <a:noFill/>
          </a:ln>
        </p:spPr>
        <p:txBody>
          <a:bodyPr anchorCtr="0" anchor="ctr" bIns="80000" lIns="603700" spcFirstLastPara="1" rIns="149350" wrap="square" tIns="800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Definir el boceto o modelo que muestra las características relevantes sobre un producto que se  va a construir</a:t>
            </a:r>
            <a:endParaRPr b="0" i="0" sz="1700" u="none" cap="none" strike="noStrike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28650" y="3346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" sz="320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Esquemas y el espacio del problema</a:t>
            </a:r>
            <a:endParaRPr b="1" sz="320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34"/>
          <p:cNvSpPr txBox="1"/>
          <p:nvPr>
            <p:ph idx="12" type="sldNum"/>
          </p:nvPr>
        </p:nvSpPr>
        <p:spPr>
          <a:xfrm>
            <a:off x="6849729" y="420869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34"/>
          <p:cNvGrpSpPr/>
          <p:nvPr/>
        </p:nvGrpSpPr>
        <p:grpSpPr>
          <a:xfrm>
            <a:off x="8315398" y="3819884"/>
            <a:ext cx="157162" cy="190500"/>
            <a:chOff x="7141871" y="1773382"/>
            <a:chExt cx="526473" cy="845127"/>
          </a:xfrm>
        </p:grpSpPr>
        <p:sp>
          <p:nvSpPr>
            <p:cNvPr id="191" name="Google Shape;191;p34"/>
            <p:cNvSpPr/>
            <p:nvPr/>
          </p:nvSpPr>
          <p:spPr>
            <a:xfrm>
              <a:off x="7141871" y="1773382"/>
              <a:ext cx="526473" cy="845127"/>
            </a:xfrm>
            <a:custGeom>
              <a:rect b="b" l="l" r="r" t="t"/>
              <a:pathLst>
                <a:path extrusionOk="0" h="120000" w="120000">
                  <a:moveTo>
                    <a:pt x="97894" y="0"/>
                  </a:moveTo>
                  <a:cubicBezTo>
                    <a:pt x="93684" y="1967"/>
                    <a:pt x="89546" y="3995"/>
                    <a:pt x="85263" y="5901"/>
                  </a:cubicBezTo>
                  <a:cubicBezTo>
                    <a:pt x="82174" y="7275"/>
                    <a:pt x="78645" y="8279"/>
                    <a:pt x="75789" y="9836"/>
                  </a:cubicBezTo>
                  <a:cubicBezTo>
                    <a:pt x="45512" y="26339"/>
                    <a:pt x="70147" y="13266"/>
                    <a:pt x="53684" y="25573"/>
                  </a:cubicBezTo>
                  <a:cubicBezTo>
                    <a:pt x="50825" y="27711"/>
                    <a:pt x="47368" y="29508"/>
                    <a:pt x="44210" y="31475"/>
                  </a:cubicBezTo>
                  <a:cubicBezTo>
                    <a:pt x="43157" y="33442"/>
                    <a:pt x="42765" y="35598"/>
                    <a:pt x="41052" y="37377"/>
                  </a:cubicBezTo>
                  <a:cubicBezTo>
                    <a:pt x="39520" y="38967"/>
                    <a:pt x="35360" y="39497"/>
                    <a:pt x="34736" y="41311"/>
                  </a:cubicBezTo>
                  <a:cubicBezTo>
                    <a:pt x="25490" y="68191"/>
                    <a:pt x="45130" y="62104"/>
                    <a:pt x="22105" y="66885"/>
                  </a:cubicBezTo>
                  <a:cubicBezTo>
                    <a:pt x="18947" y="68196"/>
                    <a:pt x="15513" y="69280"/>
                    <a:pt x="12631" y="70819"/>
                  </a:cubicBezTo>
                  <a:cubicBezTo>
                    <a:pt x="8110" y="73233"/>
                    <a:pt x="0" y="78688"/>
                    <a:pt x="0" y="78688"/>
                  </a:cubicBezTo>
                  <a:cubicBezTo>
                    <a:pt x="1052" y="81967"/>
                    <a:pt x="180" y="85742"/>
                    <a:pt x="3157" y="88524"/>
                  </a:cubicBezTo>
                  <a:cubicBezTo>
                    <a:pt x="5004" y="90249"/>
                    <a:pt x="9356" y="90120"/>
                    <a:pt x="12631" y="90491"/>
                  </a:cubicBezTo>
                  <a:cubicBezTo>
                    <a:pt x="20981" y="91437"/>
                    <a:pt x="29473" y="91803"/>
                    <a:pt x="37894" y="92458"/>
                  </a:cubicBezTo>
                  <a:cubicBezTo>
                    <a:pt x="40000" y="96393"/>
                    <a:pt x="39502" y="101329"/>
                    <a:pt x="44210" y="104262"/>
                  </a:cubicBezTo>
                  <a:cubicBezTo>
                    <a:pt x="50159" y="107968"/>
                    <a:pt x="55244" y="111907"/>
                    <a:pt x="63157" y="114098"/>
                  </a:cubicBezTo>
                  <a:cubicBezTo>
                    <a:pt x="69241" y="115782"/>
                    <a:pt x="75789" y="116721"/>
                    <a:pt x="82105" y="118032"/>
                  </a:cubicBezTo>
                  <a:cubicBezTo>
                    <a:pt x="85263" y="118688"/>
                    <a:pt x="88250" y="120000"/>
                    <a:pt x="91578" y="120000"/>
                  </a:cubicBez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4"/>
            <p:cNvSpPr/>
            <p:nvPr/>
          </p:nvSpPr>
          <p:spPr>
            <a:xfrm>
              <a:off x="7540714" y="2132561"/>
              <a:ext cx="74451" cy="7394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4"/>
            <p:cNvSpPr/>
            <p:nvPr/>
          </p:nvSpPr>
          <p:spPr>
            <a:xfrm>
              <a:off x="7365224" y="2465328"/>
              <a:ext cx="111675" cy="6866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99302" y="14078"/>
                    <a:pt x="57750" y="49799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4"/>
          <p:cNvGrpSpPr/>
          <p:nvPr/>
        </p:nvGrpSpPr>
        <p:grpSpPr>
          <a:xfrm>
            <a:off x="8588375" y="3921964"/>
            <a:ext cx="271462" cy="195262"/>
            <a:chOff x="7141871" y="1773382"/>
            <a:chExt cx="526473" cy="845127"/>
          </a:xfrm>
        </p:grpSpPr>
        <p:sp>
          <p:nvSpPr>
            <p:cNvPr id="195" name="Google Shape;195;p34"/>
            <p:cNvSpPr/>
            <p:nvPr/>
          </p:nvSpPr>
          <p:spPr>
            <a:xfrm>
              <a:off x="7141871" y="1773382"/>
              <a:ext cx="526473" cy="845127"/>
            </a:xfrm>
            <a:custGeom>
              <a:rect b="b" l="l" r="r" t="t"/>
              <a:pathLst>
                <a:path extrusionOk="0" h="120000" w="120000">
                  <a:moveTo>
                    <a:pt x="97894" y="0"/>
                  </a:moveTo>
                  <a:cubicBezTo>
                    <a:pt x="93684" y="1967"/>
                    <a:pt x="89546" y="3995"/>
                    <a:pt x="85263" y="5901"/>
                  </a:cubicBezTo>
                  <a:cubicBezTo>
                    <a:pt x="82174" y="7275"/>
                    <a:pt x="78645" y="8279"/>
                    <a:pt x="75789" y="9836"/>
                  </a:cubicBezTo>
                  <a:cubicBezTo>
                    <a:pt x="45512" y="26339"/>
                    <a:pt x="70147" y="13266"/>
                    <a:pt x="53684" y="25573"/>
                  </a:cubicBezTo>
                  <a:cubicBezTo>
                    <a:pt x="50825" y="27711"/>
                    <a:pt x="47368" y="29508"/>
                    <a:pt x="44210" y="31475"/>
                  </a:cubicBezTo>
                  <a:cubicBezTo>
                    <a:pt x="43157" y="33442"/>
                    <a:pt x="42765" y="35598"/>
                    <a:pt x="41052" y="37377"/>
                  </a:cubicBezTo>
                  <a:cubicBezTo>
                    <a:pt x="39520" y="38967"/>
                    <a:pt x="35360" y="39497"/>
                    <a:pt x="34736" y="41311"/>
                  </a:cubicBezTo>
                  <a:cubicBezTo>
                    <a:pt x="25490" y="68191"/>
                    <a:pt x="45130" y="62104"/>
                    <a:pt x="22105" y="66885"/>
                  </a:cubicBezTo>
                  <a:cubicBezTo>
                    <a:pt x="18947" y="68196"/>
                    <a:pt x="15513" y="69280"/>
                    <a:pt x="12631" y="70819"/>
                  </a:cubicBezTo>
                  <a:cubicBezTo>
                    <a:pt x="8110" y="73233"/>
                    <a:pt x="0" y="78688"/>
                    <a:pt x="0" y="78688"/>
                  </a:cubicBezTo>
                  <a:cubicBezTo>
                    <a:pt x="1052" y="81967"/>
                    <a:pt x="180" y="85742"/>
                    <a:pt x="3157" y="88524"/>
                  </a:cubicBezTo>
                  <a:cubicBezTo>
                    <a:pt x="5004" y="90249"/>
                    <a:pt x="9356" y="90120"/>
                    <a:pt x="12631" y="90491"/>
                  </a:cubicBezTo>
                  <a:cubicBezTo>
                    <a:pt x="20981" y="91437"/>
                    <a:pt x="29473" y="91803"/>
                    <a:pt x="37894" y="92458"/>
                  </a:cubicBezTo>
                  <a:cubicBezTo>
                    <a:pt x="40000" y="96393"/>
                    <a:pt x="39502" y="101329"/>
                    <a:pt x="44210" y="104262"/>
                  </a:cubicBezTo>
                  <a:cubicBezTo>
                    <a:pt x="50159" y="107968"/>
                    <a:pt x="55244" y="111907"/>
                    <a:pt x="63157" y="114098"/>
                  </a:cubicBezTo>
                  <a:cubicBezTo>
                    <a:pt x="69241" y="115782"/>
                    <a:pt x="75789" y="116721"/>
                    <a:pt x="82105" y="118032"/>
                  </a:cubicBezTo>
                  <a:cubicBezTo>
                    <a:pt x="85263" y="118688"/>
                    <a:pt x="88250" y="120000"/>
                    <a:pt x="91578" y="120000"/>
                  </a:cubicBez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4"/>
            <p:cNvSpPr/>
            <p:nvPr/>
          </p:nvSpPr>
          <p:spPr>
            <a:xfrm>
              <a:off x="7540714" y="2132561"/>
              <a:ext cx="74451" cy="7394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4"/>
            <p:cNvSpPr/>
            <p:nvPr/>
          </p:nvSpPr>
          <p:spPr>
            <a:xfrm>
              <a:off x="7365224" y="2465328"/>
              <a:ext cx="111675" cy="6866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99302" y="14078"/>
                    <a:pt x="57750" y="49799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34"/>
          <p:cNvGrpSpPr/>
          <p:nvPr/>
        </p:nvGrpSpPr>
        <p:grpSpPr>
          <a:xfrm>
            <a:off x="8393979" y="4169380"/>
            <a:ext cx="157162" cy="190500"/>
            <a:chOff x="7141871" y="1773382"/>
            <a:chExt cx="526473" cy="845127"/>
          </a:xfrm>
        </p:grpSpPr>
        <p:sp>
          <p:nvSpPr>
            <p:cNvPr id="199" name="Google Shape;199;p34"/>
            <p:cNvSpPr/>
            <p:nvPr/>
          </p:nvSpPr>
          <p:spPr>
            <a:xfrm>
              <a:off x="7141871" y="1773382"/>
              <a:ext cx="526473" cy="845127"/>
            </a:xfrm>
            <a:custGeom>
              <a:rect b="b" l="l" r="r" t="t"/>
              <a:pathLst>
                <a:path extrusionOk="0" h="120000" w="120000">
                  <a:moveTo>
                    <a:pt x="97894" y="0"/>
                  </a:moveTo>
                  <a:cubicBezTo>
                    <a:pt x="93684" y="1967"/>
                    <a:pt x="89546" y="3995"/>
                    <a:pt x="85263" y="5901"/>
                  </a:cubicBezTo>
                  <a:cubicBezTo>
                    <a:pt x="82174" y="7275"/>
                    <a:pt x="78645" y="8279"/>
                    <a:pt x="75789" y="9836"/>
                  </a:cubicBezTo>
                  <a:cubicBezTo>
                    <a:pt x="45512" y="26339"/>
                    <a:pt x="70147" y="13266"/>
                    <a:pt x="53684" y="25573"/>
                  </a:cubicBezTo>
                  <a:cubicBezTo>
                    <a:pt x="50825" y="27711"/>
                    <a:pt x="47368" y="29508"/>
                    <a:pt x="44210" y="31475"/>
                  </a:cubicBezTo>
                  <a:cubicBezTo>
                    <a:pt x="43157" y="33442"/>
                    <a:pt x="42765" y="35598"/>
                    <a:pt x="41052" y="37377"/>
                  </a:cubicBezTo>
                  <a:cubicBezTo>
                    <a:pt x="39520" y="38967"/>
                    <a:pt x="35360" y="39497"/>
                    <a:pt x="34736" y="41311"/>
                  </a:cubicBezTo>
                  <a:cubicBezTo>
                    <a:pt x="25490" y="68191"/>
                    <a:pt x="45130" y="62104"/>
                    <a:pt x="22105" y="66885"/>
                  </a:cubicBezTo>
                  <a:cubicBezTo>
                    <a:pt x="18947" y="68196"/>
                    <a:pt x="15513" y="69280"/>
                    <a:pt x="12631" y="70819"/>
                  </a:cubicBezTo>
                  <a:cubicBezTo>
                    <a:pt x="8110" y="73233"/>
                    <a:pt x="0" y="78688"/>
                    <a:pt x="0" y="78688"/>
                  </a:cubicBezTo>
                  <a:cubicBezTo>
                    <a:pt x="1052" y="81967"/>
                    <a:pt x="180" y="85742"/>
                    <a:pt x="3157" y="88524"/>
                  </a:cubicBezTo>
                  <a:cubicBezTo>
                    <a:pt x="5004" y="90249"/>
                    <a:pt x="9356" y="90120"/>
                    <a:pt x="12631" y="90491"/>
                  </a:cubicBezTo>
                  <a:cubicBezTo>
                    <a:pt x="20981" y="91437"/>
                    <a:pt x="29473" y="91803"/>
                    <a:pt x="37894" y="92458"/>
                  </a:cubicBezTo>
                  <a:cubicBezTo>
                    <a:pt x="40000" y="96393"/>
                    <a:pt x="39502" y="101329"/>
                    <a:pt x="44210" y="104262"/>
                  </a:cubicBezTo>
                  <a:cubicBezTo>
                    <a:pt x="50159" y="107968"/>
                    <a:pt x="55244" y="111907"/>
                    <a:pt x="63157" y="114098"/>
                  </a:cubicBezTo>
                  <a:cubicBezTo>
                    <a:pt x="69241" y="115782"/>
                    <a:pt x="75789" y="116721"/>
                    <a:pt x="82105" y="118032"/>
                  </a:cubicBezTo>
                  <a:cubicBezTo>
                    <a:pt x="85263" y="118688"/>
                    <a:pt x="88250" y="120000"/>
                    <a:pt x="91578" y="120000"/>
                  </a:cubicBez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4"/>
            <p:cNvSpPr/>
            <p:nvPr/>
          </p:nvSpPr>
          <p:spPr>
            <a:xfrm>
              <a:off x="7540714" y="2132561"/>
              <a:ext cx="74451" cy="7394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4"/>
            <p:cNvSpPr/>
            <p:nvPr/>
          </p:nvSpPr>
          <p:spPr>
            <a:xfrm>
              <a:off x="7365224" y="2465328"/>
              <a:ext cx="111675" cy="6866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99302" y="14078"/>
                    <a:pt x="57750" y="49799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34"/>
          <p:cNvSpPr/>
          <p:nvPr/>
        </p:nvSpPr>
        <p:spPr>
          <a:xfrm>
            <a:off x="2830513" y="1844279"/>
            <a:ext cx="2744787" cy="1006078"/>
          </a:xfrm>
          <a:prstGeom prst="cloudCallout">
            <a:avLst>
              <a:gd fmla="val -23070" name="adj1"/>
              <a:gd fmla="val 40183" name="adj2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ESPACIO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76169" y="2084170"/>
            <a:ext cx="278817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EEF8EA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b="1" i="0" lang="en" sz="2400" u="none" cap="none" strike="noStrike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1. Observar</a:t>
            </a:r>
            <a:endParaRPr b="0" i="0" sz="1400" u="none" cap="none" strike="noStrike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1470258" y="3209109"/>
            <a:ext cx="3876381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EEF8EA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b="1" i="0" lang="en" sz="2400" u="none" cap="none" strike="noStrike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2. Tener una</a:t>
            </a:r>
            <a:endParaRPr b="1" i="0" sz="2400" u="none" cap="none" strike="noStrike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idea mental del problema</a:t>
            </a:r>
            <a:endParaRPr b="1" i="0" sz="2400" u="none" cap="none" strike="noStrike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6023789" y="3520733"/>
            <a:ext cx="2751074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EEF8EA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b="1" i="0" lang="en" sz="2400" u="none" cap="none" strike="noStrike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3. Representar el</a:t>
            </a:r>
            <a:endParaRPr b="1" i="0" sz="2400" u="none" cap="none" strike="noStrike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problema</a:t>
            </a:r>
            <a:endParaRPr b="1" i="0" sz="2400" u="none" cap="none" strike="noStrike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5435583" y="944400"/>
            <a:ext cx="3534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3C78D8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b="1" i="0" lang="en" sz="2400" u="none" cap="none" strike="noStrike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4. Comunicar analizar </a:t>
            </a:r>
            <a:endParaRPr b="1" i="0" sz="2400" u="none" cap="none" strike="noStrike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7" name="Google Shape;207;p34"/>
          <p:cNvSpPr/>
          <p:nvPr/>
        </p:nvSpPr>
        <p:spPr>
          <a:xfrm rot="915184">
            <a:off x="2177187" y="1565675"/>
            <a:ext cx="771664" cy="27979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4"/>
          <p:cNvSpPr/>
          <p:nvPr/>
        </p:nvSpPr>
        <p:spPr>
          <a:xfrm rot="-831609">
            <a:off x="2083417" y="2775094"/>
            <a:ext cx="775054" cy="27911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4"/>
          <p:cNvSpPr/>
          <p:nvPr/>
        </p:nvSpPr>
        <p:spPr>
          <a:xfrm rot="1386005">
            <a:off x="5285923" y="2911998"/>
            <a:ext cx="748616" cy="292245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4"/>
          <p:cNvSpPr/>
          <p:nvPr/>
        </p:nvSpPr>
        <p:spPr>
          <a:xfrm rot="-1253263">
            <a:off x="5196664" y="1533880"/>
            <a:ext cx="755686" cy="28980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898775" y="1109133"/>
            <a:ext cx="1109133" cy="975037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34"/>
          <p:cNvCxnSpPr/>
          <p:nvPr/>
        </p:nvCxnSpPr>
        <p:spPr>
          <a:xfrm flipH="1" rot="10800000">
            <a:off x="1693333" y="1408687"/>
            <a:ext cx="1058334" cy="604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13" name="Google Shape;213;p34"/>
          <p:cNvSpPr/>
          <p:nvPr/>
        </p:nvSpPr>
        <p:spPr>
          <a:xfrm>
            <a:off x="501669" y="3170853"/>
            <a:ext cx="968589" cy="813679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1075267" y="2572545"/>
            <a:ext cx="911106" cy="565243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34"/>
          <p:cNvGrpSpPr/>
          <p:nvPr/>
        </p:nvGrpSpPr>
        <p:grpSpPr>
          <a:xfrm>
            <a:off x="1322805" y="2736550"/>
            <a:ext cx="350837" cy="241321"/>
            <a:chOff x="7005488" y="2857211"/>
            <a:chExt cx="719137" cy="594121"/>
          </a:xfrm>
        </p:grpSpPr>
        <p:sp>
          <p:nvSpPr>
            <p:cNvPr id="216" name="Google Shape;216;p34"/>
            <p:cNvSpPr/>
            <p:nvPr/>
          </p:nvSpPr>
          <p:spPr>
            <a:xfrm>
              <a:off x="7005488" y="2857211"/>
              <a:ext cx="503237" cy="32385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7373788" y="2965557"/>
              <a:ext cx="350837" cy="32385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7148363" y="3127482"/>
              <a:ext cx="360362" cy="32385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34"/>
          <p:cNvSpPr/>
          <p:nvPr/>
        </p:nvSpPr>
        <p:spPr>
          <a:xfrm>
            <a:off x="2450030" y="849401"/>
            <a:ext cx="503237" cy="32385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2931373" y="1216178"/>
            <a:ext cx="350837" cy="3238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2968864" y="797183"/>
            <a:ext cx="360362" cy="3238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7085695" y="2576253"/>
            <a:ext cx="1076173" cy="876744"/>
          </a:xfrm>
          <a:prstGeom prst="verticalScroll">
            <a:avLst>
              <a:gd fmla="val 12500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7255308" y="2776858"/>
            <a:ext cx="503237" cy="32385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7623608" y="2885204"/>
            <a:ext cx="350837" cy="3238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7398183" y="3047129"/>
            <a:ext cx="360362" cy="3238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7085975" y="1379857"/>
            <a:ext cx="503237" cy="32385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7454275" y="1488203"/>
            <a:ext cx="350837" cy="3238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7228850" y="1650128"/>
            <a:ext cx="360362" cy="3238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6442699" y="1402278"/>
            <a:ext cx="418575" cy="439605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7952580" y="1326791"/>
            <a:ext cx="418575" cy="439605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7773068" y="1766396"/>
            <a:ext cx="418575" cy="439605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8434460" y="1589751"/>
            <a:ext cx="418575" cy="439605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antillaPresentacione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