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a:t>Cuán importante es modelar antes de codificar, hasta que nivel de detalle modelar, que modelos son los mínimos necesarios para diseñar una solución, algo ágil implica dejar de modelar? para qué es útil modelar.?</a:t>
            </a:r>
            <a:endParaRPr/>
          </a:p>
        </p:txBody>
      </p:sp>
      <p:sp>
        <p:nvSpPr>
          <p:cNvPr id="153" name="Google Shape;15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1" name="Google Shape;17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a:t>UML es el mismo aquí y en la China.</a:t>
            </a:r>
            <a:endParaRPr/>
          </a:p>
        </p:txBody>
      </p:sp>
      <p:sp>
        <p:nvSpPr>
          <p:cNvPr id="177" name="Google Shape;17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3" name="Google Shape;18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88" name="Google Shape;88;p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i="1" lang="es-ES" sz="1350">
                <a:solidFill>
                  <a:schemeClr val="dk1"/>
                </a:solidFill>
                <a:highlight>
                  <a:srgbClr val="FFFFFF"/>
                </a:highlight>
              </a:rPr>
              <a:t>El hombre de Vitruvio</a:t>
            </a:r>
            <a:r>
              <a:rPr lang="es-ES" sz="1350">
                <a:solidFill>
                  <a:schemeClr val="dk1"/>
                </a:solidFill>
                <a:highlight>
                  <a:srgbClr val="FFFFFF"/>
                </a:highlight>
              </a:rPr>
              <a:t> de Leonardo da Vinci es una de las imágenes más conocidas del arte renacentista, lo cual podría ser un poco sorprendente ya que parece ser sólo un dibujo a lápiz y tinta de un hombre con extremidades superpuestas dentro de un círculo y un cuadrado. Sin embargo, este dibujo es mucho más que eso; es la solución simbólica de Leonardo a un antiguo problema matemático que tuvo cierta importancia también en la alquimia, en lo que se conoce como "la cuadratura del círculo".</a:t>
            </a:r>
            <a:endParaRPr/>
          </a:p>
        </p:txBody>
      </p:sp>
      <p:sp>
        <p:nvSpPr>
          <p:cNvPr id="96" name="Google Shape;9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a:t>Un esquema puede representar elementos de la realidad, incluso cuando estos son abstractos como los sentimientos.</a:t>
            </a:r>
            <a:endParaRPr/>
          </a:p>
        </p:txBody>
      </p:sp>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a:t>Hay representaciones de la realidad con tanto nivel de detalle, que se acercan mucho a ella.</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ES"/>
              <a:t>Los modelos son moldes, definiciones, representaciones… que permiten representar realidades, fenómenos, situaciones… También permiten analizar, describir, explicar, simular, precedir...</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 name="Shape 12"/>
        <p:cNvGrpSpPr/>
        <p:nvPr/>
      </p:nvGrpSpPr>
      <p:grpSpPr>
        <a:xfrm>
          <a:off x="0" y="0"/>
          <a:ext cx="0" cy="0"/>
          <a:chOff x="0" y="0"/>
          <a:chExt cx="0" cy="0"/>
        </a:xfrm>
      </p:grpSpPr>
      <p:sp>
        <p:nvSpPr>
          <p:cNvPr id="13" name="Google Shape;13;p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1" name="Google Shape;71;p11"/>
          <p:cNvSpPr txBox="1"/>
          <p:nvPr>
            <p:ph idx="1" type="body"/>
          </p:nvPr>
        </p:nvSpPr>
        <p:spPr>
          <a:xfrm rot="5400000">
            <a:off x="2396331" y="57944"/>
            <a:ext cx="4351338" cy="7886700"/>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623593" y="2285206"/>
            <a:ext cx="5811838" cy="1971675"/>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7" name="Google Shape;77;p12"/>
          <p:cNvSpPr txBox="1"/>
          <p:nvPr>
            <p:ph idx="1" type="body"/>
          </p:nvPr>
        </p:nvSpPr>
        <p:spPr>
          <a:xfrm rot="5400000">
            <a:off x="623093" y="370681"/>
            <a:ext cx="5811838" cy="5800725"/>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685800" y="1122363"/>
            <a:ext cx="7772400" cy="2387600"/>
          </a:xfrm>
          <a:prstGeom prst="rect">
            <a:avLst/>
          </a:prstGeom>
          <a:noFill/>
          <a:ln>
            <a:noFill/>
          </a:ln>
        </p:spPr>
        <p:txBody>
          <a:bodyPr anchorCtr="0" anchor="b" bIns="91425" lIns="91425" spcFirstLastPara="1" rIns="91425" wrap="square" tIns="91425"/>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8" name="Google Shape;18;p3"/>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4" name="Google Shape;24;p4"/>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28" name="Shape 28"/>
        <p:cNvGrpSpPr/>
        <p:nvPr/>
      </p:nvGrpSpPr>
      <p:grpSpPr>
        <a:xfrm>
          <a:off x="0" y="0"/>
          <a:ext cx="0" cy="0"/>
          <a:chOff x="0" y="0"/>
          <a:chExt cx="0" cy="0"/>
        </a:xfrm>
      </p:grpSpPr>
      <p:sp>
        <p:nvSpPr>
          <p:cNvPr id="29" name="Google Shape;29;p5"/>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0" name="Google Shape;30;p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623888" y="1709739"/>
            <a:ext cx="7886700" cy="2852737"/>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6"/>
          <p:cNvSpPr txBox="1"/>
          <p:nvPr>
            <p:ph idx="1" type="body"/>
          </p:nvPr>
        </p:nvSpPr>
        <p:spPr>
          <a:xfrm>
            <a:off x="623888" y="4589464"/>
            <a:ext cx="7886700" cy="1500187"/>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6" name="Google Shape;36;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1" name="Google Shape;41;p7"/>
          <p:cNvSpPr txBox="1"/>
          <p:nvPr>
            <p:ph idx="1" type="body"/>
          </p:nvPr>
        </p:nvSpPr>
        <p:spPr>
          <a:xfrm>
            <a:off x="6286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2" type="body"/>
          </p:nvPr>
        </p:nvSpPr>
        <p:spPr>
          <a:xfrm>
            <a:off x="46291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629841"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8" name="Google Shape;48;p8"/>
          <p:cNvSpPr txBox="1"/>
          <p:nvPr>
            <p:ph idx="1" type="body"/>
          </p:nvPr>
        </p:nvSpPr>
        <p:spPr>
          <a:xfrm>
            <a:off x="629842" y="1681163"/>
            <a:ext cx="3868340"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8"/>
          <p:cNvSpPr txBox="1"/>
          <p:nvPr>
            <p:ph idx="2" type="body"/>
          </p:nvPr>
        </p:nvSpPr>
        <p:spPr>
          <a:xfrm>
            <a:off x="629842" y="2505075"/>
            <a:ext cx="3868340"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3" type="body"/>
          </p:nvPr>
        </p:nvSpPr>
        <p:spPr>
          <a:xfrm>
            <a:off x="4629150" y="1681163"/>
            <a:ext cx="3887391"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51" name="Google Shape;51;p8"/>
          <p:cNvSpPr txBox="1"/>
          <p:nvPr>
            <p:ph idx="4" type="body"/>
          </p:nvPr>
        </p:nvSpPr>
        <p:spPr>
          <a:xfrm>
            <a:off x="4629150" y="2505075"/>
            <a:ext cx="3887391"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7" name="Google Shape;57;p9"/>
          <p:cNvSpPr txBox="1"/>
          <p:nvPr>
            <p:ph idx="1" type="body"/>
          </p:nvPr>
        </p:nvSpPr>
        <p:spPr>
          <a:xfrm>
            <a:off x="3887391" y="987426"/>
            <a:ext cx="4629150" cy="4873625"/>
          </a:xfrm>
          <a:prstGeom prst="rect">
            <a:avLst/>
          </a:prstGeom>
          <a:noFill/>
          <a:ln>
            <a:noFill/>
          </a:ln>
        </p:spPr>
        <p:txBody>
          <a:bodyPr anchorCtr="0" anchor="t" bIns="91425" lIns="91425" spcFirstLastPara="1" rIns="91425" wrap="square" tIns="91425"/>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9"/>
          <p:cNvSpPr txBox="1"/>
          <p:nvPr>
            <p:ph idx="2"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4" name="Google Shape;64;p10"/>
          <p:cNvSpPr/>
          <p:nvPr>
            <p:ph idx="2" type="pic"/>
          </p:nvPr>
        </p:nvSpPr>
        <p:spPr>
          <a:xfrm>
            <a:off x="3887391" y="987426"/>
            <a:ext cx="462915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6" name="Google Shape;66;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762975" y="6176976"/>
            <a:ext cx="30861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1" name="Google Shape;11;p1"/>
          <p:cNvSpPr txBox="1"/>
          <p:nvPr/>
        </p:nvSpPr>
        <p:spPr>
          <a:xfrm>
            <a:off x="4452225" y="5964575"/>
            <a:ext cx="2968200" cy="78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ES" sz="900" u="none" cap="none" strike="noStrike">
                <a:solidFill>
                  <a:srgbClr val="FFFFFF"/>
                </a:solidFill>
                <a:latin typeface="Arial"/>
                <a:ea typeface="Arial"/>
                <a:cs typeface="Arial"/>
                <a:sym typeface="Arial"/>
              </a:rPr>
              <a:t>Vigilada MinEducación</a:t>
            </a:r>
            <a:endParaRPr b="0" i="0" sz="900" u="none" cap="none" strike="noStrike">
              <a:solidFill>
                <a:srgbClr val="FFFF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slideshare.net/123jou/actividad2-diagrama-de-casos-de-uso-del-negocio-y-del-sistema?related=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lickr.com/photos/amparopons/3593536890"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hyperlink" Target="https://www.flickr.com/photos/walter_a_aue/57071932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hyperlink" Target="https://www.flickr.com/photos/62187907@N00/31332136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s://www.flickr.com/photos/rene_olivares/47894008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Agenda</a:t>
            </a:r>
            <a:endParaRPr b="1" sz="2800">
              <a:solidFill>
                <a:srgbClr val="000066"/>
              </a:solidFill>
              <a:latin typeface="Helvetica Neue"/>
              <a:ea typeface="Helvetica Neue"/>
              <a:cs typeface="Helvetica Neue"/>
              <a:sym typeface="Helvetica Neue"/>
            </a:endParaRPr>
          </a:p>
        </p:txBody>
      </p:sp>
      <p:pic>
        <p:nvPicPr>
          <p:cNvPr id="150" name="Google Shape;150;p22"/>
          <p:cNvPicPr preferRelativeResize="0"/>
          <p:nvPr/>
        </p:nvPicPr>
        <p:blipFill rotWithShape="1">
          <a:blip r:embed="rId3">
            <a:alphaModFix/>
          </a:blip>
          <a:srcRect b="0" l="0" r="0" t="0"/>
          <a:stretch/>
        </p:blipFill>
        <p:spPr>
          <a:xfrm>
            <a:off x="2339752" y="1717393"/>
            <a:ext cx="3733800" cy="265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Definición</a:t>
            </a:r>
            <a:endParaRPr b="1" sz="2800">
              <a:solidFill>
                <a:srgbClr val="000066"/>
              </a:solidFill>
              <a:latin typeface="Helvetica Neue"/>
              <a:ea typeface="Helvetica Neue"/>
              <a:cs typeface="Helvetica Neue"/>
              <a:sym typeface="Helvetica Neue"/>
            </a:endParaRPr>
          </a:p>
        </p:txBody>
      </p:sp>
      <p:sp>
        <p:nvSpPr>
          <p:cNvPr id="156" name="Google Shape;156;p23"/>
          <p:cNvSpPr txBox="1"/>
          <p:nvPr>
            <p:ph idx="1" type="body"/>
          </p:nvPr>
        </p:nvSpPr>
        <p:spPr>
          <a:xfrm>
            <a:off x="628650" y="1690700"/>
            <a:ext cx="7886700" cy="380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FF"/>
              </a:buClr>
              <a:buSzPts val="2800"/>
              <a:buFont typeface="Arial"/>
              <a:buNone/>
            </a:pPr>
            <a:r>
              <a:rPr b="1" i="0" lang="es-ES" sz="4400" u="none" cap="none" strike="noStrike">
                <a:solidFill>
                  <a:srgbClr val="0000FF"/>
                </a:solidFill>
                <a:latin typeface="Calibri"/>
                <a:ea typeface="Calibri"/>
                <a:cs typeface="Calibri"/>
                <a:sym typeface="Calibri"/>
              </a:rPr>
              <a:t>Modelar:</a:t>
            </a:r>
            <a:endParaRPr/>
          </a:p>
          <a:p>
            <a:pPr indent="0" lvl="0" marL="0" marR="0" rtl="0" algn="l">
              <a:lnSpc>
                <a:spcPct val="90000"/>
              </a:lnSpc>
              <a:spcBef>
                <a:spcPts val="1000"/>
              </a:spcBef>
              <a:spcAft>
                <a:spcPts val="0"/>
              </a:spcAft>
              <a:buClr>
                <a:srgbClr val="FF0000"/>
              </a:buClr>
              <a:buSzPts val="2800"/>
              <a:buFont typeface="Arial"/>
              <a:buNone/>
            </a:pPr>
            <a:r>
              <a:rPr b="1" i="0" lang="es-ES" sz="2800" u="none" cap="none" strike="noStrike">
                <a:solidFill>
                  <a:schemeClr val="accent6"/>
                </a:solidFill>
                <a:latin typeface="Calibri"/>
                <a:ea typeface="Calibri"/>
                <a:cs typeface="Calibri"/>
                <a:sym typeface="Calibri"/>
              </a:rPr>
              <a:t>Representa</a:t>
            </a:r>
            <a:r>
              <a:rPr b="1" lang="es-ES">
                <a:solidFill>
                  <a:schemeClr val="accent6"/>
                </a:solidFill>
              </a:rPr>
              <a:t>r</a:t>
            </a:r>
            <a:r>
              <a:rPr b="0" i="0" lang="es-ES" sz="2800" u="none" cap="none" strike="noStrike">
                <a:solidFill>
                  <a:schemeClr val="accent6"/>
                </a:solidFill>
                <a:latin typeface="Calibri"/>
                <a:ea typeface="Calibri"/>
                <a:cs typeface="Calibri"/>
                <a:sym typeface="Calibri"/>
              </a:rPr>
              <a:t> </a:t>
            </a:r>
            <a:r>
              <a:rPr lang="es-ES"/>
              <a:t>de manera a</a:t>
            </a:r>
            <a:r>
              <a:rPr b="0" i="0" lang="es-ES" sz="2800" u="none" cap="none" strike="noStrike">
                <a:solidFill>
                  <a:schemeClr val="dk1"/>
                </a:solidFill>
                <a:latin typeface="Calibri"/>
                <a:ea typeface="Calibri"/>
                <a:cs typeface="Calibri"/>
                <a:sym typeface="Calibri"/>
              </a:rPr>
              <a:t>bstracta, </a:t>
            </a:r>
            <a:r>
              <a:rPr b="1" lang="es-ES"/>
              <a:t>gráfica</a:t>
            </a:r>
            <a:r>
              <a:rPr b="0" i="0" lang="es-ES" sz="2800" u="none" cap="none" strike="noStrike">
                <a:solidFill>
                  <a:schemeClr val="dk1"/>
                </a:solidFill>
                <a:latin typeface="Calibri"/>
                <a:ea typeface="Calibri"/>
                <a:cs typeface="Calibri"/>
                <a:sym typeface="Calibri"/>
              </a:rPr>
              <a:t>, </a:t>
            </a:r>
            <a:r>
              <a:rPr b="1" i="0" lang="es-ES" sz="2800" u="none" cap="none" strike="noStrike">
                <a:solidFill>
                  <a:schemeClr val="dk1"/>
                </a:solidFill>
                <a:latin typeface="Calibri"/>
                <a:ea typeface="Calibri"/>
                <a:cs typeface="Calibri"/>
                <a:sym typeface="Calibri"/>
              </a:rPr>
              <a:t>escrita</a:t>
            </a:r>
            <a:r>
              <a:rPr b="0" i="0" lang="es-ES" sz="2800" u="none" cap="none" strike="noStrike">
                <a:solidFill>
                  <a:schemeClr val="dk1"/>
                </a:solidFill>
                <a:latin typeface="Calibri"/>
                <a:ea typeface="Calibri"/>
                <a:cs typeface="Calibri"/>
                <a:sym typeface="Calibri"/>
              </a:rPr>
              <a:t>, conceptual, visual, física un problema. </a:t>
            </a:r>
            <a:r>
              <a:rPr lang="es-ES"/>
              <a:t>P</a:t>
            </a:r>
            <a:r>
              <a:rPr b="0" i="0" lang="es-ES" sz="2800" u="none" cap="none" strike="noStrike">
                <a:solidFill>
                  <a:schemeClr val="dk1"/>
                </a:solidFill>
                <a:latin typeface="Calibri"/>
                <a:ea typeface="Calibri"/>
                <a:cs typeface="Calibri"/>
                <a:sym typeface="Calibri"/>
              </a:rPr>
              <a:t>ermite </a:t>
            </a:r>
            <a:r>
              <a:rPr b="1" i="0" lang="es-ES" sz="2800" u="none" cap="none" strike="noStrike">
                <a:solidFill>
                  <a:schemeClr val="dk1"/>
                </a:solidFill>
                <a:latin typeface="Calibri"/>
                <a:ea typeface="Calibri"/>
                <a:cs typeface="Calibri"/>
                <a:sym typeface="Calibri"/>
              </a:rPr>
              <a:t>simplificar</a:t>
            </a:r>
            <a:r>
              <a:rPr b="0" i="0" lang="es-ES" sz="2800" u="none" cap="none" strike="noStrike">
                <a:solidFill>
                  <a:schemeClr val="dk1"/>
                </a:solidFill>
                <a:latin typeface="Calibri"/>
                <a:ea typeface="Calibri"/>
                <a:cs typeface="Calibri"/>
                <a:sym typeface="Calibri"/>
              </a:rPr>
              <a:t> el objeto del mundo real, simplificación que es suficientemente </a:t>
            </a:r>
            <a:r>
              <a:rPr b="1" i="0" lang="es-ES" sz="2800" u="none" cap="none" strike="noStrike">
                <a:solidFill>
                  <a:schemeClr val="dk1"/>
                </a:solidFill>
                <a:latin typeface="Calibri"/>
                <a:ea typeface="Calibri"/>
                <a:cs typeface="Calibri"/>
                <a:sym typeface="Calibri"/>
              </a:rPr>
              <a:t>realista</a:t>
            </a:r>
            <a:r>
              <a:rPr b="0" i="0" lang="es-ES" sz="2800" u="none" cap="none" strike="noStrike">
                <a:solidFill>
                  <a:schemeClr val="dk1"/>
                </a:solidFill>
                <a:latin typeface="Calibri"/>
                <a:ea typeface="Calibri"/>
                <a:cs typeface="Calibri"/>
                <a:sym typeface="Calibri"/>
              </a:rPr>
              <a:t> para dar una idea de lo </a:t>
            </a:r>
            <a:r>
              <a:rPr b="1" i="0" lang="es-ES" sz="2800" u="none" cap="none" strike="noStrike">
                <a:solidFill>
                  <a:schemeClr val="accent6"/>
                </a:solidFill>
                <a:latin typeface="Calibri"/>
                <a:ea typeface="Calibri"/>
                <a:cs typeface="Calibri"/>
                <a:sym typeface="Calibri"/>
              </a:rPr>
              <a:t>que ocurre en el mundo real</a:t>
            </a:r>
            <a:r>
              <a:rPr b="1" i="0" lang="es-ES" sz="2800" u="none" cap="none" strike="noStrike">
                <a:solidFill>
                  <a:srgbClr val="FF0000"/>
                </a:solidFill>
                <a:latin typeface="Calibri"/>
                <a:ea typeface="Calibri"/>
                <a:cs typeface="Calibri"/>
                <a:sym typeface="Calibri"/>
              </a:rPr>
              <a:t> </a:t>
            </a:r>
            <a:r>
              <a:rPr b="0" i="0" lang="es-ES" sz="2800" u="none" cap="none" strike="noStrike">
                <a:solidFill>
                  <a:schemeClr val="dk1"/>
                </a:solidFill>
                <a:latin typeface="Calibri"/>
                <a:ea typeface="Calibri"/>
                <a:cs typeface="Calibri"/>
                <a:sym typeface="Calibri"/>
              </a:rPr>
              <a:t>y que pueda ser usado como </a:t>
            </a:r>
            <a:r>
              <a:rPr b="1" i="0" lang="es-ES" sz="2800" u="none" cap="none" strike="noStrike">
                <a:solidFill>
                  <a:schemeClr val="accent6"/>
                </a:solidFill>
                <a:latin typeface="Calibri"/>
                <a:ea typeface="Calibri"/>
                <a:cs typeface="Calibri"/>
                <a:sym typeface="Calibri"/>
              </a:rPr>
              <a:t>base</a:t>
            </a:r>
            <a:r>
              <a:rPr b="0" i="0" lang="es-ES" sz="2800" u="none" cap="none" strike="noStrike">
                <a:solidFill>
                  <a:schemeClr val="accent6"/>
                </a:solidFill>
                <a:latin typeface="Calibri"/>
                <a:ea typeface="Calibri"/>
                <a:cs typeface="Calibri"/>
                <a:sym typeface="Calibri"/>
              </a:rPr>
              <a:t> </a:t>
            </a:r>
            <a:r>
              <a:rPr b="0" i="0" lang="es-ES" sz="2800" u="none" cap="none" strike="noStrike">
                <a:solidFill>
                  <a:schemeClr val="dk1"/>
                </a:solidFill>
                <a:latin typeface="Calibri"/>
                <a:ea typeface="Calibri"/>
                <a:cs typeface="Calibri"/>
                <a:sym typeface="Calibri"/>
              </a:rPr>
              <a:t>de un desarrollo.   </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Modelo</a:t>
            </a:r>
            <a:endParaRPr b="1" sz="2800">
              <a:solidFill>
                <a:srgbClr val="000066"/>
              </a:solidFill>
              <a:latin typeface="Helvetica Neue"/>
              <a:ea typeface="Helvetica Neue"/>
              <a:cs typeface="Helvetica Neue"/>
              <a:sym typeface="Helvetica Neue"/>
            </a:endParaRPr>
          </a:p>
        </p:txBody>
      </p:sp>
      <p:sp>
        <p:nvSpPr>
          <p:cNvPr id="162" name="Google Shape;162;p24"/>
          <p:cNvSpPr txBox="1"/>
          <p:nvPr>
            <p:ph idx="1" type="body"/>
          </p:nvPr>
        </p:nvSpPr>
        <p:spPr>
          <a:xfrm>
            <a:off x="628650" y="1400001"/>
            <a:ext cx="7886700" cy="4776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s-ES"/>
              <a:t>Del Latín “Modulus” en el renacimiento era una ilustración que presentaba  la forma y el diseño de un edificio a construir para aclarar con el cliente.</a:t>
            </a:r>
            <a:endParaRPr/>
          </a:p>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Es una abstracción de un sistema a estudiar</a:t>
            </a:r>
            <a:r>
              <a:rPr lang="es-ES"/>
              <a:t>.</a:t>
            </a:r>
            <a:endParaRPr/>
          </a:p>
          <a:p>
            <a:pPr indent="-228600" lvl="0" marL="228600" marR="0" rtl="0" algn="l">
              <a:lnSpc>
                <a:spcPct val="90000"/>
              </a:lnSpc>
              <a:spcBef>
                <a:spcPts val="1000"/>
              </a:spcBef>
              <a:spcAft>
                <a:spcPts val="0"/>
              </a:spcAft>
              <a:buClr>
                <a:schemeClr val="dk1"/>
              </a:buClr>
              <a:buSzPts val="2800"/>
              <a:buFont typeface="Arial"/>
              <a:buChar char="•"/>
            </a:pPr>
            <a:r>
              <a:rPr lang="es-ES"/>
              <a:t>Idealmente el</a:t>
            </a:r>
            <a:r>
              <a:rPr b="0" i="0" lang="es-ES" sz="2800" u="none" cap="none" strike="noStrike">
                <a:solidFill>
                  <a:schemeClr val="dk1"/>
                </a:solidFill>
                <a:latin typeface="Calibri"/>
                <a:ea typeface="Calibri"/>
                <a:cs typeface="Calibri"/>
                <a:sym typeface="Calibri"/>
              </a:rPr>
              <a:t> modelo debe mantenerse fiel al sistema a representar.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28650" y="365125"/>
            <a:ext cx="7886700" cy="106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2800">
                <a:solidFill>
                  <a:srgbClr val="000066"/>
                </a:solidFill>
                <a:latin typeface="Helvetica Neue"/>
                <a:ea typeface="Helvetica Neue"/>
                <a:cs typeface="Helvetica Neue"/>
                <a:sym typeface="Helvetica Neue"/>
              </a:rPr>
              <a:t>Perspectivas de un Modelo</a:t>
            </a:r>
            <a:endParaRPr b="1" sz="2800">
              <a:solidFill>
                <a:srgbClr val="000066"/>
              </a:solidFill>
              <a:latin typeface="Helvetica Neue"/>
              <a:ea typeface="Helvetica Neue"/>
              <a:cs typeface="Helvetica Neue"/>
              <a:sym typeface="Helvetica Neue"/>
            </a:endParaRPr>
          </a:p>
        </p:txBody>
      </p:sp>
      <p:sp>
        <p:nvSpPr>
          <p:cNvPr id="168" name="Google Shape;168;p25"/>
          <p:cNvSpPr txBox="1"/>
          <p:nvPr>
            <p:ph idx="1" type="body"/>
          </p:nvPr>
        </p:nvSpPr>
        <p:spPr>
          <a:xfrm>
            <a:off x="628650" y="1253325"/>
            <a:ext cx="78867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s-ES" sz="2800" u="none" cap="none" strike="noStrike">
                <a:solidFill>
                  <a:schemeClr val="dk1"/>
                </a:solidFill>
                <a:latin typeface="Calibri"/>
                <a:ea typeface="Calibri"/>
                <a:cs typeface="Calibri"/>
                <a:sym typeface="Calibri"/>
              </a:rPr>
              <a:t>Perspectiva externa </a:t>
            </a:r>
            <a:r>
              <a:rPr b="0" i="0" lang="es-ES" sz="2800" u="none" cap="none" strike="noStrike">
                <a:solidFill>
                  <a:schemeClr val="dk1"/>
                </a:solidFill>
                <a:latin typeface="Calibri"/>
                <a:ea typeface="Calibri"/>
                <a:cs typeface="Calibri"/>
                <a:sym typeface="Calibri"/>
              </a:rPr>
              <a:t>=&gt; </a:t>
            </a:r>
            <a:r>
              <a:rPr lang="es-ES"/>
              <a:t>M</a:t>
            </a:r>
            <a:r>
              <a:rPr b="0" i="0" lang="es-ES" sz="2800" u="none" cap="none" strike="noStrike">
                <a:solidFill>
                  <a:schemeClr val="dk1"/>
                </a:solidFill>
                <a:latin typeface="Calibri"/>
                <a:ea typeface="Calibri"/>
                <a:cs typeface="Calibri"/>
                <a:sym typeface="Calibri"/>
              </a:rPr>
              <a:t>odelar contexto o entorno del sistema</a:t>
            </a:r>
            <a:r>
              <a:rPr lang="es-ES"/>
              <a:t>.</a:t>
            </a:r>
            <a:endParaRPr/>
          </a:p>
          <a:p>
            <a:pPr indent="-228600" lvl="0" marL="228600" marR="0" rtl="0" algn="l">
              <a:lnSpc>
                <a:spcPct val="90000"/>
              </a:lnSpc>
              <a:spcBef>
                <a:spcPts val="1000"/>
              </a:spcBef>
              <a:spcAft>
                <a:spcPts val="0"/>
              </a:spcAft>
              <a:buClr>
                <a:schemeClr val="dk1"/>
              </a:buClr>
              <a:buSzPts val="2800"/>
              <a:buFont typeface="Arial"/>
              <a:buChar char="•"/>
            </a:pPr>
            <a:r>
              <a:rPr b="1" i="0" lang="es-ES" sz="2800" u="none" cap="none" strike="noStrike">
                <a:solidFill>
                  <a:schemeClr val="dk1"/>
                </a:solidFill>
                <a:latin typeface="Calibri"/>
                <a:ea typeface="Calibri"/>
                <a:cs typeface="Calibri"/>
                <a:sym typeface="Calibri"/>
              </a:rPr>
              <a:t>Perspectiva de interacción </a:t>
            </a:r>
            <a:r>
              <a:rPr b="0" i="0" lang="es-ES" sz="2800" u="none" cap="none" strike="noStrike">
                <a:solidFill>
                  <a:schemeClr val="dk1"/>
                </a:solidFill>
                <a:latin typeface="Calibri"/>
                <a:ea typeface="Calibri"/>
                <a:cs typeface="Calibri"/>
                <a:sym typeface="Calibri"/>
              </a:rPr>
              <a:t>=&gt; Modelar interacción del sistema, su entorno y componentes.</a:t>
            </a:r>
            <a:endParaRPr/>
          </a:p>
          <a:p>
            <a:pPr indent="-228600" lvl="0" marL="228600" marR="0" rtl="0" algn="l">
              <a:lnSpc>
                <a:spcPct val="90000"/>
              </a:lnSpc>
              <a:spcBef>
                <a:spcPts val="1000"/>
              </a:spcBef>
              <a:spcAft>
                <a:spcPts val="0"/>
              </a:spcAft>
              <a:buClr>
                <a:schemeClr val="dk1"/>
              </a:buClr>
              <a:buSzPts val="2800"/>
              <a:buFont typeface="Arial"/>
              <a:buChar char="•"/>
            </a:pPr>
            <a:r>
              <a:rPr b="1" i="0" lang="es-ES" sz="2800" u="none" cap="none" strike="noStrike">
                <a:solidFill>
                  <a:schemeClr val="dk1"/>
                </a:solidFill>
                <a:latin typeface="Calibri"/>
                <a:ea typeface="Calibri"/>
                <a:cs typeface="Calibri"/>
                <a:sym typeface="Calibri"/>
              </a:rPr>
              <a:t>Perspectiva estructural </a:t>
            </a:r>
            <a:r>
              <a:rPr b="0" i="0" lang="es-ES" sz="2800" u="none" cap="none" strike="noStrike">
                <a:solidFill>
                  <a:schemeClr val="dk1"/>
                </a:solidFill>
                <a:latin typeface="Calibri"/>
                <a:ea typeface="Calibri"/>
                <a:cs typeface="Calibri"/>
                <a:sym typeface="Calibri"/>
              </a:rPr>
              <a:t>=&gt; Modelar la organización del sistema, estructura de datos. </a:t>
            </a:r>
            <a:endParaRPr/>
          </a:p>
          <a:p>
            <a:pPr indent="-228600" lvl="0" marL="228600" marR="0" rtl="0" algn="l">
              <a:lnSpc>
                <a:spcPct val="90000"/>
              </a:lnSpc>
              <a:spcBef>
                <a:spcPts val="1000"/>
              </a:spcBef>
              <a:spcAft>
                <a:spcPts val="0"/>
              </a:spcAft>
              <a:buClr>
                <a:schemeClr val="dk1"/>
              </a:buClr>
              <a:buSzPts val="2800"/>
              <a:buFont typeface="Arial"/>
              <a:buChar char="•"/>
            </a:pPr>
            <a:r>
              <a:rPr b="1" i="0" lang="es-ES" sz="2800" u="none" cap="none" strike="noStrike">
                <a:solidFill>
                  <a:schemeClr val="dk1"/>
                </a:solidFill>
                <a:latin typeface="Calibri"/>
                <a:ea typeface="Calibri"/>
                <a:cs typeface="Calibri"/>
                <a:sym typeface="Calibri"/>
              </a:rPr>
              <a:t>Perspectiva de comportamiento</a:t>
            </a:r>
            <a:r>
              <a:rPr b="0" i="0" lang="es-ES" sz="2800" u="none" cap="none" strike="noStrike">
                <a:solidFill>
                  <a:schemeClr val="dk1"/>
                </a:solidFill>
                <a:latin typeface="Calibri"/>
                <a:ea typeface="Calibri"/>
                <a:cs typeface="Calibri"/>
                <a:sym typeface="Calibri"/>
              </a:rPr>
              <a:t> =&gt; Modelar el comportamiento dinámico y como se comporta ante ciertos eventos.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Entre ser correcto y estar completo</a:t>
            </a:r>
            <a:endParaRPr b="1" sz="2800">
              <a:solidFill>
                <a:srgbClr val="000066"/>
              </a:solidFill>
              <a:latin typeface="Helvetica Neue"/>
              <a:ea typeface="Helvetica Neue"/>
              <a:cs typeface="Helvetica Neue"/>
              <a:sym typeface="Helvetica Neue"/>
            </a:endParaRPr>
          </a:p>
        </p:txBody>
      </p:sp>
      <p:sp>
        <p:nvSpPr>
          <p:cNvPr id="174" name="Google Shape;174;p26"/>
          <p:cNvSpPr txBox="1"/>
          <p:nvPr>
            <p:ph idx="1" type="body"/>
          </p:nvPr>
        </p:nvSpPr>
        <p:spPr>
          <a:xfrm>
            <a:off x="628650" y="1690700"/>
            <a:ext cx="7886700" cy="407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s-ES" sz="2800" u="none" cap="none" strike="noStrike">
                <a:solidFill>
                  <a:schemeClr val="dk1"/>
                </a:solidFill>
                <a:latin typeface="Calibri"/>
                <a:ea typeface="Calibri"/>
                <a:cs typeface="Calibri"/>
                <a:sym typeface="Calibri"/>
              </a:rPr>
              <a:t>Importante</a:t>
            </a:r>
            <a:r>
              <a:rPr b="0" i="0" lang="es-ES" sz="2800" u="none" cap="none" strike="noStrike">
                <a:solidFill>
                  <a:schemeClr val="dk1"/>
                </a:solidFill>
                <a:latin typeface="Calibri"/>
                <a:ea typeface="Calibri"/>
                <a:cs typeface="Calibri"/>
                <a:sym typeface="Calibri"/>
              </a:rPr>
              <a:t>: Un modelo no necesariamente tiene que ser </a:t>
            </a:r>
            <a:r>
              <a:rPr b="1" i="0" lang="es-ES" sz="2800" u="none" cap="none" strike="noStrike">
                <a:solidFill>
                  <a:schemeClr val="dk1"/>
                </a:solidFill>
                <a:latin typeface="Calibri"/>
                <a:ea typeface="Calibri"/>
                <a:cs typeface="Calibri"/>
                <a:sym typeface="Calibri"/>
              </a:rPr>
              <a:t>completo</a:t>
            </a:r>
            <a:r>
              <a:rPr b="0" i="0" lang="es-ES" sz="2800" u="none" cap="none" strike="noStrike">
                <a:solidFill>
                  <a:schemeClr val="dk1"/>
                </a:solidFill>
                <a:latin typeface="Calibri"/>
                <a:ea typeface="Calibri"/>
                <a:cs typeface="Calibri"/>
                <a:sym typeface="Calibri"/>
              </a:rPr>
              <a:t> pero </a:t>
            </a:r>
            <a:r>
              <a:rPr lang="es-ES"/>
              <a:t>sí</a:t>
            </a:r>
            <a:r>
              <a:rPr b="0" i="0" lang="es-ES" sz="2800" u="none" cap="none" strike="noStrike">
                <a:solidFill>
                  <a:schemeClr val="dk1"/>
                </a:solidFill>
                <a:latin typeface="Calibri"/>
                <a:ea typeface="Calibri"/>
                <a:cs typeface="Calibri"/>
                <a:sym typeface="Calibri"/>
              </a:rPr>
              <a:t> debe ser </a:t>
            </a:r>
            <a:r>
              <a:rPr b="1" i="0" lang="es-ES" sz="2800" u="none" cap="none" strike="noStrike">
                <a:solidFill>
                  <a:schemeClr val="dk1"/>
                </a:solidFill>
                <a:latin typeface="Calibri"/>
                <a:ea typeface="Calibri"/>
                <a:cs typeface="Calibri"/>
                <a:sym typeface="Calibri"/>
              </a:rPr>
              <a:t>correcto</a:t>
            </a:r>
            <a:r>
              <a:rPr b="0" i="0" lang="es-ES" sz="2800" u="none" cap="none" strike="noStrike">
                <a:solidFill>
                  <a:schemeClr val="dk1"/>
                </a:solidFill>
                <a:latin typeface="Calibri"/>
                <a:ea typeface="Calibri"/>
                <a:cs typeface="Calibri"/>
                <a:sym typeface="Calibri"/>
              </a:rPr>
              <a:t>. </a:t>
            </a:r>
            <a:br>
              <a:rPr b="0" i="0" lang="es-E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rPr b="0" i="0" lang="es-ES" sz="2800" u="none" cap="none" strike="noStrike">
                <a:solidFill>
                  <a:schemeClr val="dk1"/>
                </a:solidFill>
                <a:latin typeface="Calibri"/>
                <a:ea typeface="Calibri"/>
                <a:cs typeface="Calibri"/>
                <a:sym typeface="Calibri"/>
              </a:rPr>
              <a:t>Usar adecuadamente la notación y ser una descripción precisa del sistema.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628650" y="365125"/>
            <a:ext cx="7886700" cy="91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2800">
                <a:solidFill>
                  <a:srgbClr val="000066"/>
                </a:solidFill>
                <a:latin typeface="Helvetica Neue"/>
                <a:ea typeface="Helvetica Neue"/>
                <a:cs typeface="Helvetica Neue"/>
                <a:sym typeface="Helvetica Neue"/>
              </a:rPr>
              <a:t>UML</a:t>
            </a:r>
            <a:endParaRPr b="1" sz="2800">
              <a:solidFill>
                <a:srgbClr val="000066"/>
              </a:solidFill>
              <a:latin typeface="Helvetica Neue"/>
              <a:ea typeface="Helvetica Neue"/>
              <a:cs typeface="Helvetica Neue"/>
              <a:sym typeface="Helvetica Neue"/>
            </a:endParaRPr>
          </a:p>
        </p:txBody>
      </p:sp>
      <p:sp>
        <p:nvSpPr>
          <p:cNvPr id="180" name="Google Shape;180;p27"/>
          <p:cNvSpPr txBox="1"/>
          <p:nvPr>
            <p:ph idx="1" type="body"/>
          </p:nvPr>
        </p:nvSpPr>
        <p:spPr>
          <a:xfrm>
            <a:off x="457200" y="1149850"/>
            <a:ext cx="8229600" cy="4107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El lenguaje de modelado unificado UML es un conjunto compuesto por 13 diferentes tipos de diagramas para modelar sistemas de software.</a:t>
            </a:r>
            <a:endParaRPr/>
          </a:p>
          <a:p>
            <a:pPr indent="-228600" lvl="0" marL="228600" marR="0" rtl="0" algn="l">
              <a:lnSpc>
                <a:spcPct val="8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Surgió en la década de los 90 como un modelado orientado a objetos.</a:t>
            </a:r>
            <a:endParaRPr/>
          </a:p>
          <a:p>
            <a:pPr indent="-228600" lvl="0" marL="228600" marR="0" rtl="0" algn="l">
              <a:lnSpc>
                <a:spcPct val="8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Fue revisado en 1990 y finalizado en el 2004, este fue llamado UML 2.0.</a:t>
            </a:r>
            <a:endParaRPr/>
          </a:p>
          <a:p>
            <a:pPr indent="-228600" lvl="0" marL="228600" marR="0" rtl="0" algn="l">
              <a:lnSpc>
                <a:spcPct val="80000"/>
              </a:lnSpc>
              <a:spcBef>
                <a:spcPts val="1000"/>
              </a:spcBef>
              <a:spcAft>
                <a:spcPts val="0"/>
              </a:spcAft>
              <a:buClr>
                <a:schemeClr val="dk1"/>
              </a:buClr>
              <a:buSzPts val="2590"/>
              <a:buFont typeface="Arial"/>
              <a:buChar char="•"/>
            </a:pPr>
            <a:r>
              <a:rPr b="1" i="0" lang="es-ES" sz="2590" u="none" cap="none" strike="noStrike">
                <a:solidFill>
                  <a:schemeClr val="dk1"/>
                </a:solidFill>
                <a:latin typeface="Calibri"/>
                <a:ea typeface="Calibri"/>
                <a:cs typeface="Calibri"/>
                <a:sym typeface="Calibri"/>
              </a:rPr>
              <a:t>Es aceptado universalmente como el enfoque </a:t>
            </a:r>
            <a:endParaRPr b="1" i="0" sz="2590" u="none" cap="none" strike="noStrik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SzPts val="2800"/>
              <a:buNone/>
            </a:pPr>
            <a:r>
              <a:rPr b="1" i="0" lang="es-ES" sz="2590" u="none" cap="none" strike="noStrike">
                <a:solidFill>
                  <a:schemeClr val="dk1"/>
                </a:solidFill>
                <a:latin typeface="Calibri"/>
                <a:ea typeface="Calibri"/>
                <a:cs typeface="Calibri"/>
                <a:sym typeface="Calibri"/>
              </a:rPr>
              <a:t>estándar para modelar sistemas. </a:t>
            </a:r>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En contexto</a:t>
            </a:r>
            <a:endParaRPr b="1" sz="2800">
              <a:solidFill>
                <a:srgbClr val="000066"/>
              </a:solidFill>
              <a:latin typeface="Helvetica Neue"/>
              <a:ea typeface="Helvetica Neue"/>
              <a:cs typeface="Helvetica Neue"/>
              <a:sym typeface="Helvetica Neue"/>
            </a:endParaRPr>
          </a:p>
        </p:txBody>
      </p:sp>
      <p:sp>
        <p:nvSpPr>
          <p:cNvPr id="186" name="Google Shape;186;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Es importante modelar para representar la solución de software que queremos implementar.</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“Modelar sistemas” es un proceso para generar “modelos abstractos” o “representaciones” de un sistema.</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UML (Lenguaje de Modelado Unificado) es una notación </a:t>
            </a:r>
            <a:r>
              <a:rPr lang="es-ES"/>
              <a:t>gráfica</a:t>
            </a:r>
            <a:r>
              <a:rPr b="0" i="0" lang="es-ES" sz="2800" u="none" cap="none" strike="noStrike">
                <a:solidFill>
                  <a:schemeClr val="dk1"/>
                </a:solidFill>
                <a:latin typeface="Calibri"/>
                <a:ea typeface="Calibri"/>
                <a:cs typeface="Calibri"/>
                <a:sym typeface="Calibri"/>
              </a:rPr>
              <a:t> para representar sistemas.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2800">
                <a:solidFill>
                  <a:srgbClr val="000066"/>
                </a:solidFill>
                <a:latin typeface="Helvetica Neue"/>
                <a:ea typeface="Helvetica Neue"/>
                <a:cs typeface="Helvetica Neue"/>
                <a:sym typeface="Helvetica Neue"/>
              </a:rPr>
              <a:t>Para qué usarlo (1)…</a:t>
            </a:r>
            <a:endParaRPr b="1" sz="2800">
              <a:solidFill>
                <a:srgbClr val="000066"/>
              </a:solidFill>
              <a:latin typeface="Helvetica Neue"/>
              <a:ea typeface="Helvetica Neue"/>
              <a:cs typeface="Helvetica Neue"/>
              <a:sym typeface="Helvetica Neue"/>
            </a:endParaRPr>
          </a:p>
        </p:txBody>
      </p:sp>
      <p:sp>
        <p:nvSpPr>
          <p:cNvPr id="192" name="Google Shape;192;p29"/>
          <p:cNvSpPr txBox="1"/>
          <p:nvPr>
            <p:ph idx="1" type="body"/>
          </p:nvPr>
        </p:nvSpPr>
        <p:spPr>
          <a:xfrm>
            <a:off x="628650" y="1506301"/>
            <a:ext cx="7886700" cy="4670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Como medio para facilitar la discusión sobre el sistema existente o propuesto;</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Como una forma de documentar un sistema existente;</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Como una descripción detallada del sistema</a:t>
            </a:r>
            <a:r>
              <a:rPr lang="es-ES"/>
              <a:t> que permita g</a:t>
            </a:r>
            <a:r>
              <a:rPr b="0" i="0" lang="es-ES" sz="2800" u="none" cap="none" strike="noStrike">
                <a:solidFill>
                  <a:schemeClr val="dk1"/>
                </a:solidFill>
                <a:latin typeface="Calibri"/>
                <a:ea typeface="Calibri"/>
                <a:cs typeface="Calibri"/>
                <a:sym typeface="Calibri"/>
              </a:rPr>
              <a:t>enerar una implementación del sistema;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Para qué usarlo (2)…</a:t>
            </a:r>
            <a:endParaRPr b="1" sz="2800">
              <a:solidFill>
                <a:srgbClr val="000066"/>
              </a:solidFill>
              <a:latin typeface="Helvetica Neue"/>
              <a:ea typeface="Helvetica Neue"/>
              <a:cs typeface="Helvetica Neue"/>
              <a:sym typeface="Helvetica Neue"/>
            </a:endParaRPr>
          </a:p>
        </p:txBody>
      </p:sp>
      <p:sp>
        <p:nvSpPr>
          <p:cNvPr id="198" name="Google Shape;198;p30"/>
          <p:cNvSpPr txBox="1"/>
          <p:nvPr>
            <p:ph idx="1" type="body"/>
          </p:nvPr>
        </p:nvSpPr>
        <p:spPr>
          <a:xfrm>
            <a:off x="628650" y="1690700"/>
            <a:ext cx="78867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Para aclarar lo que el sistema hace;</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Permite conducir los </a:t>
            </a:r>
            <a:r>
              <a:rPr b="1" i="0" lang="es-ES" sz="2800" u="none" cap="none" strike="noStrike">
                <a:solidFill>
                  <a:schemeClr val="dk1"/>
                </a:solidFill>
                <a:latin typeface="Calibri"/>
                <a:ea typeface="Calibri"/>
                <a:cs typeface="Calibri"/>
                <a:sym typeface="Calibri"/>
              </a:rPr>
              <a:t>requisitos</a:t>
            </a:r>
            <a:r>
              <a:rPr b="0" i="0" lang="es-ES" sz="2800" u="none" cap="none" strike="noStrike">
                <a:solidFill>
                  <a:schemeClr val="dk1"/>
                </a:solidFill>
                <a:latin typeface="Calibri"/>
                <a:ea typeface="Calibri"/>
                <a:cs typeface="Calibri"/>
                <a:sym typeface="Calibri"/>
              </a:rPr>
              <a:t> para etapas posteriores del proyecto;</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Explicar los </a:t>
            </a:r>
            <a:r>
              <a:rPr b="1" i="0" lang="es-ES" sz="2800" u="none" cap="none" strike="noStrike">
                <a:solidFill>
                  <a:schemeClr val="dk1"/>
                </a:solidFill>
                <a:latin typeface="Calibri"/>
                <a:ea typeface="Calibri"/>
                <a:cs typeface="Calibri"/>
                <a:sym typeface="Calibri"/>
              </a:rPr>
              <a:t>requisitos</a:t>
            </a:r>
            <a:r>
              <a:rPr b="0" i="0" lang="es-ES" sz="2800" u="none" cap="none" strike="noStrike">
                <a:solidFill>
                  <a:schemeClr val="dk1"/>
                </a:solidFill>
                <a:latin typeface="Calibri"/>
                <a:ea typeface="Calibri"/>
                <a:cs typeface="Calibri"/>
                <a:sym typeface="Calibri"/>
              </a:rPr>
              <a:t> propuestos a otros participantes;</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Discutir el sistema y documentarlo para después ser implementado.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s-ES" sz="2800">
                <a:solidFill>
                  <a:srgbClr val="000066"/>
                </a:solidFill>
                <a:latin typeface="Helvetica Neue"/>
                <a:ea typeface="Helvetica Neue"/>
                <a:cs typeface="Helvetica Neue"/>
                <a:sym typeface="Helvetica Neue"/>
              </a:rPr>
              <a:t>Modelos en UML</a:t>
            </a:r>
            <a:endParaRPr b="1" sz="2800">
              <a:solidFill>
                <a:srgbClr val="000066"/>
              </a:solidFill>
              <a:latin typeface="Helvetica Neue"/>
              <a:ea typeface="Helvetica Neue"/>
              <a:cs typeface="Helvetica Neue"/>
              <a:sym typeface="Helvetica Neue"/>
            </a:endParaRPr>
          </a:p>
        </p:txBody>
      </p:sp>
      <p:sp>
        <p:nvSpPr>
          <p:cNvPr id="204" name="Google Shape;204;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de interacción</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estructurales</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Modelos de comportamiento</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nvSpPr>
        <p:spPr>
          <a:xfrm>
            <a:off x="161178" y="2519241"/>
            <a:ext cx="5697748"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000000"/>
                </a:solidFill>
                <a:latin typeface="Calibri"/>
                <a:ea typeface="Calibri"/>
                <a:cs typeface="Calibri"/>
                <a:sym typeface="Calibri"/>
              </a:rPr>
              <a:t>Silvia Lozano Argel</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Docente | Escuela de Ingeniería | Informática y Sistemas</a:t>
            </a:r>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Correo: slozanoa@eafit.edu.co</a:t>
            </a:r>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
        <p:nvSpPr>
          <p:cNvPr id="91" name="Google Shape;91;p14"/>
          <p:cNvSpPr txBox="1"/>
          <p:nvPr/>
        </p:nvSpPr>
        <p:spPr>
          <a:xfrm>
            <a:off x="122358" y="3468799"/>
            <a:ext cx="5736568" cy="64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800" u="none" cap="none" strike="noStrike">
                <a:solidFill>
                  <a:srgbClr val="000000"/>
                </a:solidFill>
                <a:latin typeface="Calibri"/>
                <a:ea typeface="Calibri"/>
                <a:cs typeface="Calibri"/>
                <a:sym typeface="Calibri"/>
              </a:rPr>
              <a:t>Luis Fernando Londoño</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Docente | Escuela de Ingeniería | Informática y Sistemas</a:t>
            </a:r>
            <a:endParaRPr/>
          </a:p>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Correo: lflondono@eafit.edu.co</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a:p>
            <a:pPr indent="0" lvl="0" marL="0" marR="0" rtl="0" algn="ctr">
              <a:lnSpc>
                <a:spcPct val="70000"/>
              </a:lnSpc>
              <a:spcBef>
                <a:spcPts val="100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a:p>
            <a:pPr indent="0" lvl="0" marL="0" marR="0" rtl="0" algn="ctr">
              <a:lnSpc>
                <a:spcPct val="70000"/>
              </a:lnSpc>
              <a:spcBef>
                <a:spcPts val="1000"/>
              </a:spcBef>
              <a:spcAft>
                <a:spcPts val="0"/>
              </a:spcAft>
              <a:buClr>
                <a:srgbClr val="000000"/>
              </a:buClr>
              <a:buSzPts val="1679"/>
              <a:buFont typeface="Arial"/>
              <a:buNone/>
            </a:pPr>
            <a:r>
              <a:t/>
            </a:r>
            <a:endParaRPr b="0" i="0" sz="1679" u="none" cap="none" strike="noStrike">
              <a:solidFill>
                <a:srgbClr val="000000"/>
              </a:solidFill>
              <a:latin typeface="Calibri"/>
              <a:ea typeface="Calibri"/>
              <a:cs typeface="Calibri"/>
              <a:sym typeface="Calibri"/>
            </a:endParaRPr>
          </a:p>
        </p:txBody>
      </p:sp>
      <p:sp>
        <p:nvSpPr>
          <p:cNvPr id="92" name="Google Shape;92;p14"/>
          <p:cNvSpPr txBox="1"/>
          <p:nvPr/>
        </p:nvSpPr>
        <p:spPr>
          <a:xfrm>
            <a:off x="685799" y="28124"/>
            <a:ext cx="77724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2790"/>
              <a:buFont typeface="Arial"/>
              <a:buNone/>
            </a:pPr>
            <a:r>
              <a:rPr b="1" i="0" lang="es-ES" sz="2790" u="none" cap="none" strike="noStrike">
                <a:solidFill>
                  <a:schemeClr val="dk1"/>
                </a:solidFill>
                <a:latin typeface="Calibri"/>
                <a:ea typeface="Calibri"/>
                <a:cs typeface="Calibri"/>
                <a:sym typeface="Calibri"/>
              </a:rPr>
              <a:t>ESCUELA DE INGENIERÍA</a:t>
            </a:r>
            <a:br>
              <a:rPr b="1" i="0" lang="es-ES" sz="2790" u="none" cap="none" strike="noStrike">
                <a:solidFill>
                  <a:schemeClr val="dk1"/>
                </a:solidFill>
                <a:latin typeface="Calibri"/>
                <a:ea typeface="Calibri"/>
                <a:cs typeface="Calibri"/>
                <a:sym typeface="Calibri"/>
              </a:rPr>
            </a:br>
            <a:r>
              <a:rPr b="1" i="0" lang="es-ES" sz="2790" u="none" cap="none" strike="noStrike">
                <a:solidFill>
                  <a:schemeClr val="dk1"/>
                </a:solidFill>
                <a:latin typeface="Calibri"/>
                <a:ea typeface="Calibri"/>
                <a:cs typeface="Calibri"/>
                <a:sym typeface="Calibri"/>
              </a:rPr>
              <a:t>DEPARTAMENTO DE INGENIERÍA DE SISTEMAS</a:t>
            </a:r>
            <a:br>
              <a:rPr b="1" i="0" lang="es-ES" sz="2790" u="none" cap="none" strike="noStrike">
                <a:solidFill>
                  <a:schemeClr val="dk1"/>
                </a:solidFill>
                <a:latin typeface="Calibri"/>
                <a:ea typeface="Calibri"/>
                <a:cs typeface="Calibri"/>
                <a:sym typeface="Calibri"/>
              </a:rPr>
            </a:br>
            <a:br>
              <a:rPr b="1" i="0" lang="es-ES" sz="2790" u="none" cap="none" strike="noStrike">
                <a:solidFill>
                  <a:schemeClr val="dk1"/>
                </a:solidFill>
                <a:latin typeface="Calibri"/>
                <a:ea typeface="Calibri"/>
                <a:cs typeface="Calibri"/>
                <a:sym typeface="Calibri"/>
              </a:rPr>
            </a:br>
            <a:r>
              <a:rPr b="1" i="0" lang="es-ES" sz="2700" u="none" cap="none" strike="noStrike">
                <a:solidFill>
                  <a:schemeClr val="dk1"/>
                </a:solidFill>
                <a:latin typeface="Calibri"/>
                <a:ea typeface="Calibri"/>
                <a:cs typeface="Calibri"/>
                <a:sym typeface="Calibri"/>
              </a:rPr>
              <a:t>ST0243 </a:t>
            </a:r>
            <a:r>
              <a:rPr b="0" i="0" lang="es-ES" sz="2700" u="none" cap="none" strike="noStrike">
                <a:solidFill>
                  <a:schemeClr val="dk1"/>
                </a:solidFill>
                <a:latin typeface="Calibri"/>
                <a:ea typeface="Calibri"/>
                <a:cs typeface="Calibri"/>
                <a:sym typeface="Calibri"/>
              </a:rPr>
              <a:t>PRINCIPIOS DE DESARROLLO DE SOFTWARE</a:t>
            </a:r>
            <a:br>
              <a:rPr b="1" i="0" lang="es-ES" sz="2790" u="none" cap="none" strike="noStrike">
                <a:solidFill>
                  <a:schemeClr val="dk1"/>
                </a:solidFill>
                <a:latin typeface="Calibri"/>
                <a:ea typeface="Calibri"/>
                <a:cs typeface="Calibri"/>
                <a:sym typeface="Calibri"/>
              </a:rPr>
            </a:br>
            <a:r>
              <a:rPr b="1" i="0" lang="es-ES" sz="2600" u="none" cap="none" strike="noStrike">
                <a:solidFill>
                  <a:schemeClr val="dk1"/>
                </a:solidFill>
                <a:latin typeface="Calibri"/>
                <a:ea typeface="Calibri"/>
                <a:cs typeface="Calibri"/>
                <a:sym typeface="Calibri"/>
              </a:rPr>
              <a:t>Unidad 3: </a:t>
            </a:r>
            <a:r>
              <a:rPr b="1" i="0" lang="es-ES" sz="2400" u="none" cap="none" strike="noStrike">
                <a:solidFill>
                  <a:schemeClr val="dk1"/>
                </a:solidFill>
                <a:latin typeface="Arial"/>
                <a:ea typeface="Arial"/>
                <a:cs typeface="Arial"/>
                <a:sym typeface="Arial"/>
              </a:rPr>
              <a:t>Modelado del sistema</a:t>
            </a:r>
            <a:endParaRPr b="0" i="0" sz="2600" u="none" cap="none" strike="noStrike">
              <a:solidFill>
                <a:schemeClr val="dk1"/>
              </a:solidFill>
              <a:latin typeface="Arial"/>
              <a:ea typeface="Arial"/>
              <a:cs typeface="Arial"/>
              <a:sym typeface="Arial"/>
            </a:endParaRPr>
          </a:p>
        </p:txBody>
      </p:sp>
      <p:sp>
        <p:nvSpPr>
          <p:cNvPr id="93" name="Google Shape;93;p14"/>
          <p:cNvSpPr txBox="1"/>
          <p:nvPr/>
        </p:nvSpPr>
        <p:spPr>
          <a:xfrm>
            <a:off x="3519249" y="4391046"/>
            <a:ext cx="5624751" cy="143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00"/>
              <a:buFont typeface="Arial"/>
              <a:buNone/>
            </a:pPr>
            <a:r>
              <a:rPr b="1" i="0" lang="es-ES" sz="1800" u="none" cap="none" strike="noStrike">
                <a:solidFill>
                  <a:srgbClr val="000000"/>
                </a:solidFill>
                <a:latin typeface="Calibri"/>
                <a:ea typeface="Calibri"/>
                <a:cs typeface="Calibri"/>
                <a:sym typeface="Calibri"/>
              </a:rPr>
              <a:t>Paola Vallejo</a:t>
            </a:r>
            <a:endParaRPr b="1"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Docente | Escuela de Ingeniería | Informática y Sistemas</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Correo: pvallej3@eafit.edu.co  | Oficina: Bloque 19 – 409 </a:t>
            </a:r>
            <a:endParaRPr b="0" i="0" sz="1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s-ES" sz="1800" u="none" cap="none" strike="noStrike">
                <a:solidFill>
                  <a:srgbClr val="000000"/>
                </a:solidFill>
                <a:latin typeface="Calibri"/>
                <a:ea typeface="Calibri"/>
                <a:cs typeface="Calibri"/>
                <a:sym typeface="Calibri"/>
              </a:rPr>
              <a:t>Tel: (+57) (4) 261 95 00</a:t>
            </a:r>
            <a:r>
              <a:rPr b="0" i="0" lang="es-ES" sz="1800" u="none" cap="none" strike="noStrike">
                <a:solidFill>
                  <a:srgbClr val="000000"/>
                </a:solidFill>
                <a:highlight>
                  <a:srgbClr val="FFFFFF"/>
                </a:highlight>
                <a:latin typeface="Calibri"/>
                <a:ea typeface="Calibri"/>
                <a:cs typeface="Calibri"/>
                <a:sym typeface="Calibri"/>
              </a:rPr>
              <a:t> </a:t>
            </a:r>
            <a:r>
              <a:rPr b="0" i="0" lang="es-ES" sz="1800" u="none" cap="none" strike="noStrike">
                <a:solidFill>
                  <a:srgbClr val="000000"/>
                </a:solidFill>
                <a:latin typeface="Calibri"/>
                <a:ea typeface="Calibri"/>
                <a:cs typeface="Calibri"/>
                <a:sym typeface="Calibri"/>
              </a:rPr>
              <a:t>Ext. 8820</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Calibri"/>
              <a:buNone/>
            </a:pPr>
            <a:r>
              <a:rPr b="1" lang="es-ES" sz="2800">
                <a:solidFill>
                  <a:srgbClr val="000066"/>
                </a:solidFill>
                <a:latin typeface="Helvetica Neue"/>
                <a:ea typeface="Helvetica Neue"/>
                <a:cs typeface="Helvetica Neue"/>
                <a:sym typeface="Helvetica Neue"/>
              </a:rPr>
              <a:t>Referencias</a:t>
            </a:r>
            <a:endParaRPr b="1" sz="2800">
              <a:solidFill>
                <a:srgbClr val="000066"/>
              </a:solidFill>
              <a:latin typeface="Helvetica Neue"/>
              <a:ea typeface="Helvetica Neue"/>
              <a:cs typeface="Helvetica Neue"/>
              <a:sym typeface="Helvetica Neue"/>
            </a:endParaRPr>
          </a:p>
        </p:txBody>
      </p:sp>
      <p:sp>
        <p:nvSpPr>
          <p:cNvPr id="210" name="Google Shape;210;p32"/>
          <p:cNvSpPr txBox="1"/>
          <p:nvPr>
            <p:ph idx="1" type="body"/>
          </p:nvPr>
        </p:nvSpPr>
        <p:spPr>
          <a:xfrm>
            <a:off x="270925" y="1383175"/>
            <a:ext cx="8568300" cy="43512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90000"/>
              </a:lnSpc>
              <a:spcBef>
                <a:spcPts val="0"/>
              </a:spcBef>
              <a:spcAft>
                <a:spcPts val="0"/>
              </a:spcAft>
              <a:buClr>
                <a:schemeClr val="dk1"/>
              </a:buClr>
              <a:buSzPts val="1800"/>
              <a:buFont typeface="Calibri"/>
              <a:buAutoNum type="arabicPeriod"/>
            </a:pPr>
            <a:r>
              <a:rPr lang="es-ES" sz="1800"/>
              <a:t>http://www.uml.org/what-is-uml.htm</a:t>
            </a:r>
            <a:endParaRPr sz="1800"/>
          </a:p>
          <a:p>
            <a:pPr indent="-419100" lvl="0" marL="457200" marR="0" rtl="0" algn="l">
              <a:lnSpc>
                <a:spcPct val="90000"/>
              </a:lnSpc>
              <a:spcBef>
                <a:spcPts val="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Leite, J.C.S.P., Livro Vivo : Engenharia de Requisitos, http://livrodeengenhariaderequisitos.blogspot.com/, 2007</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Notas de clase Julio Cesar Sampaio do Prado Leite http://www-di.inf.puc-rio.br/~julio/</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Pressman, Roger S. </a:t>
            </a:r>
            <a:r>
              <a:rPr b="0" i="1" lang="es-ES" sz="1800" u="none" cap="none" strike="noStrike">
                <a:solidFill>
                  <a:schemeClr val="dk1"/>
                </a:solidFill>
                <a:latin typeface="Calibri"/>
                <a:ea typeface="Calibri"/>
                <a:cs typeface="Calibri"/>
                <a:sym typeface="Calibri"/>
              </a:rPr>
              <a:t>Ingeniería del Software: Un enfoque práctico</a:t>
            </a:r>
            <a:r>
              <a:rPr b="0" i="0" lang="es-ES" sz="1800" u="none" cap="none" strike="noStrike">
                <a:solidFill>
                  <a:schemeClr val="dk1"/>
                </a:solidFill>
                <a:latin typeface="Calibri"/>
                <a:ea typeface="Calibri"/>
                <a:cs typeface="Calibri"/>
                <a:sym typeface="Calibri"/>
              </a:rPr>
              <a:t>. Mc Graw Hill, Séptima Edición 2010.</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none" cap="none" strike="noStrike">
                <a:solidFill>
                  <a:schemeClr val="dk1"/>
                </a:solidFill>
                <a:latin typeface="Calibri"/>
                <a:ea typeface="Calibri"/>
                <a:cs typeface="Calibri"/>
                <a:sym typeface="Calibri"/>
              </a:rPr>
              <a:t>Sommerville, Ian. </a:t>
            </a:r>
            <a:r>
              <a:rPr b="0" i="1" lang="es-ES" sz="1800" u="none" cap="none" strike="noStrike">
                <a:solidFill>
                  <a:schemeClr val="dk1"/>
                </a:solidFill>
                <a:latin typeface="Calibri"/>
                <a:ea typeface="Calibri"/>
                <a:cs typeface="Calibri"/>
                <a:sym typeface="Calibri"/>
              </a:rPr>
              <a:t>Ingeniería del software</a:t>
            </a:r>
            <a:r>
              <a:rPr b="0" i="0" lang="es-ES" sz="1800" u="none" cap="none" strike="noStrike">
                <a:solidFill>
                  <a:schemeClr val="dk1"/>
                </a:solidFill>
                <a:latin typeface="Calibri"/>
                <a:ea typeface="Calibri"/>
                <a:cs typeface="Calibri"/>
                <a:sym typeface="Calibri"/>
              </a:rPr>
              <a:t>. Pearson Educación, Novena Edición, 2011.</a:t>
            </a:r>
            <a:endParaRPr sz="1800"/>
          </a:p>
          <a:p>
            <a:pPr indent="-419100" lvl="0" marL="457200" marR="0" rtl="0" algn="l">
              <a:lnSpc>
                <a:spcPct val="90000"/>
              </a:lnSpc>
              <a:spcBef>
                <a:spcPts val="1000"/>
              </a:spcBef>
              <a:spcAft>
                <a:spcPts val="0"/>
              </a:spcAft>
              <a:buClr>
                <a:schemeClr val="dk1"/>
              </a:buClr>
              <a:buSzPts val="1800"/>
              <a:buFont typeface="Calibri"/>
              <a:buAutoNum type="arabicPeriod"/>
            </a:pPr>
            <a:r>
              <a:rPr b="0" i="0" lang="es-ES" sz="1800" u="sng" cap="none" strike="noStrike">
                <a:solidFill>
                  <a:schemeClr val="hlink"/>
                </a:solidFill>
                <a:latin typeface="Calibri"/>
                <a:ea typeface="Calibri"/>
                <a:cs typeface="Calibri"/>
                <a:sym typeface="Calibri"/>
                <a:hlinkClick r:id="rId3"/>
              </a:rPr>
              <a:t>http://www.slideshare.net/123jou/actividad2-diagrama-de-casos-de-uso-del-negocio-y-del-sistema?related=3</a:t>
            </a:r>
            <a:endParaRPr b="0" i="0" sz="1800" u="none" cap="none" strike="noStrike">
              <a:solidFill>
                <a:schemeClr val="dk1"/>
              </a:solidFill>
              <a:latin typeface="Calibri"/>
              <a:ea typeface="Calibri"/>
              <a:cs typeface="Calibri"/>
              <a:sym typeface="Calibri"/>
            </a:endParaRPr>
          </a:p>
          <a:p>
            <a:pPr indent="-419100" lvl="0" marL="457200" marR="0" rtl="0" algn="l">
              <a:lnSpc>
                <a:spcPct val="90000"/>
              </a:lnSpc>
              <a:spcBef>
                <a:spcPts val="1000"/>
              </a:spcBef>
              <a:spcAft>
                <a:spcPts val="0"/>
              </a:spcAft>
              <a:buClr>
                <a:schemeClr val="dk1"/>
              </a:buClr>
              <a:buSzPts val="1800"/>
              <a:buFont typeface="Calibri"/>
              <a:buAutoNum type="arabicPeriod"/>
            </a:pPr>
            <a:r>
              <a:rPr lang="es-ES" sz="1800"/>
              <a:t>CARLOS MARIO ZAPATA JARAMILLO. LOS JUEGOS DE CLASE NO TECNOLÓGICOS COMO UNA ESTRATEGIA DIDÁCTICA PARA LA ENSEÑANZA DE LA INGENIERÍA DE SOFTWARE. 2007. Pag 35-40.</a:t>
            </a:r>
            <a:endParaRPr b="0" i="0" sz="1800" u="none" cap="none" strike="noStrike">
              <a:solidFill>
                <a:schemeClr val="dk1"/>
              </a:solidFill>
              <a:latin typeface="Calibri"/>
              <a:ea typeface="Calibri"/>
              <a:cs typeface="Calibri"/>
              <a:sym typeface="Calibri"/>
            </a:endParaRPr>
          </a:p>
          <a:p>
            <a:pPr indent="-304800" lvl="0" marL="457200" marR="0" rtl="0" algn="l">
              <a:lnSpc>
                <a:spcPct val="90000"/>
              </a:lnSpc>
              <a:spcBef>
                <a:spcPts val="1000"/>
              </a:spcBef>
              <a:spcAft>
                <a:spcPts val="0"/>
              </a:spcAft>
              <a:buClr>
                <a:schemeClr val="dk1"/>
              </a:buClr>
              <a:buSzPts val="2400"/>
              <a:buFont typeface="Calibri"/>
              <a:buNone/>
            </a:pPr>
            <a:r>
              <a:t/>
            </a:r>
            <a:endParaRPr b="0" i="0" sz="1800" u="none" cap="none" strike="noStrike">
              <a:solidFill>
                <a:schemeClr val="dk1"/>
              </a:solidFill>
              <a:latin typeface="Calibri"/>
              <a:ea typeface="Calibri"/>
              <a:cs typeface="Calibri"/>
              <a:sym typeface="Calibri"/>
            </a:endParaRPr>
          </a:p>
          <a:p>
            <a:pPr indent="-304800" lvl="0" marL="457200" marR="0" rtl="0" algn="l">
              <a:lnSpc>
                <a:spcPct val="90000"/>
              </a:lnSpc>
              <a:spcBef>
                <a:spcPts val="100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alpha val="34901"/>
          </a:srgbClr>
        </a:solidFill>
      </p:bgPr>
    </p:bg>
    <p:spTree>
      <p:nvGrpSpPr>
        <p:cNvPr id="97" name="Shape 97"/>
        <p:cNvGrpSpPr/>
        <p:nvPr/>
      </p:nvGrpSpPr>
      <p:grpSpPr>
        <a:xfrm>
          <a:off x="0" y="0"/>
          <a:ext cx="0" cy="0"/>
          <a:chOff x="0" y="0"/>
          <a:chExt cx="0" cy="0"/>
        </a:xfrm>
      </p:grpSpPr>
      <p:sp>
        <p:nvSpPr>
          <p:cNvPr id="98" name="Google Shape;98;p15"/>
          <p:cNvSpPr txBox="1"/>
          <p:nvPr/>
        </p:nvSpPr>
        <p:spPr>
          <a:xfrm>
            <a:off x="6350650" y="6502275"/>
            <a:ext cx="73479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nvSpPr>
        <p:spPr>
          <a:xfrm>
            <a:off x="4517100" y="5792637"/>
            <a:ext cx="4626900" cy="1065363"/>
          </a:xfrm>
          <a:prstGeom prst="rect">
            <a:avLst/>
          </a:prstGeom>
          <a:solidFill>
            <a:srgbClr val="EFEA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Nombre: El hombre de Vitruvio</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Autor:  amparopons</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Fuente </a:t>
            </a:r>
            <a:r>
              <a:rPr b="0" i="0" lang="es-ES" sz="1100" u="sng" cap="none" strike="noStrike">
                <a:solidFill>
                  <a:schemeClr val="hlink"/>
                </a:solidFill>
                <a:latin typeface="Arial"/>
                <a:ea typeface="Arial"/>
                <a:cs typeface="Arial"/>
                <a:sym typeface="Arial"/>
                <a:hlinkClick r:id="rId3"/>
              </a:rPr>
              <a:t>https://www.flickr.com/photos/amparopons/3593536890</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Licencia: CC BY-NC 2.0</a:t>
            </a:r>
            <a:endParaRPr/>
          </a:p>
        </p:txBody>
      </p:sp>
      <p:pic>
        <p:nvPicPr>
          <p:cNvPr id="100" name="Google Shape;100;p15"/>
          <p:cNvPicPr preferRelativeResize="0"/>
          <p:nvPr/>
        </p:nvPicPr>
        <p:blipFill rotWithShape="1">
          <a:blip r:embed="rId4">
            <a:alphaModFix/>
          </a:blip>
          <a:srcRect b="0" l="0" r="0" t="0"/>
          <a:stretch/>
        </p:blipFill>
        <p:spPr>
          <a:xfrm>
            <a:off x="1757136" y="178150"/>
            <a:ext cx="5519928" cy="5614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p:nvPr/>
        </p:nvSpPr>
        <p:spPr>
          <a:xfrm>
            <a:off x="1036320" y="3624969"/>
            <a:ext cx="7139730" cy="6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s-ES" sz="1800" u="none" cap="none" strike="noStrike">
                <a:solidFill>
                  <a:schemeClr val="dk1"/>
                </a:solidFill>
                <a:latin typeface="Arial"/>
                <a:ea typeface="Arial"/>
                <a:cs typeface="Arial"/>
                <a:sym typeface="Arial"/>
              </a:rPr>
              <a:t>En La Última Cena,</a:t>
            </a:r>
            <a:r>
              <a:rPr b="1" i="0" lang="es-ES" sz="1800" u="none" cap="none" strike="noStrike">
                <a:solidFill>
                  <a:schemeClr val="dk1"/>
                </a:solidFill>
                <a:latin typeface="Arial"/>
                <a:ea typeface="Arial"/>
                <a:cs typeface="Arial"/>
                <a:sym typeface="Arial"/>
              </a:rPr>
              <a:t> Da Vinci</a:t>
            </a:r>
            <a:r>
              <a:rPr b="1" i="1" lang="es-ES" sz="1800" u="none" cap="none" strike="noStrike">
                <a:solidFill>
                  <a:schemeClr val="dk1"/>
                </a:solidFill>
                <a:latin typeface="Arial"/>
                <a:ea typeface="Arial"/>
                <a:cs typeface="Arial"/>
                <a:sym typeface="Arial"/>
              </a:rPr>
              <a:t> </a:t>
            </a:r>
            <a:r>
              <a:rPr b="1" i="0" lang="es-ES" sz="1800" u="none" cap="none" strike="noStrike">
                <a:solidFill>
                  <a:schemeClr val="dk1"/>
                </a:solidFill>
                <a:latin typeface="Arial"/>
                <a:ea typeface="Arial"/>
                <a:cs typeface="Arial"/>
                <a:sym typeface="Arial"/>
              </a:rPr>
              <a:t>muestra claramente las emociones de Jesús y sus seguidores, tal como en la vida real.</a:t>
            </a:r>
            <a:endParaRPr b="1" i="0" sz="2800" u="none" cap="none" strike="noStrike">
              <a:solidFill>
                <a:schemeClr val="dk1"/>
              </a:solidFill>
              <a:latin typeface="Arial"/>
              <a:ea typeface="Arial"/>
              <a:cs typeface="Arial"/>
              <a:sym typeface="Arial"/>
            </a:endParaRPr>
          </a:p>
        </p:txBody>
      </p:sp>
      <p:pic>
        <p:nvPicPr>
          <p:cNvPr id="106" name="Google Shape;106;p16"/>
          <p:cNvPicPr preferRelativeResize="0"/>
          <p:nvPr/>
        </p:nvPicPr>
        <p:blipFill rotWithShape="1">
          <a:blip r:embed="rId3">
            <a:alphaModFix/>
          </a:blip>
          <a:srcRect b="0" l="0" r="0" t="0"/>
          <a:stretch/>
        </p:blipFill>
        <p:spPr>
          <a:xfrm>
            <a:off x="163581" y="155277"/>
            <a:ext cx="8885208" cy="3280521"/>
          </a:xfrm>
          <a:prstGeom prst="rect">
            <a:avLst/>
          </a:prstGeom>
          <a:noFill/>
          <a:ln>
            <a:noFill/>
          </a:ln>
        </p:spPr>
      </p:pic>
      <p:sp>
        <p:nvSpPr>
          <p:cNvPr id="107" name="Google Shape;107;p16"/>
          <p:cNvSpPr txBox="1"/>
          <p:nvPr/>
        </p:nvSpPr>
        <p:spPr>
          <a:xfrm>
            <a:off x="4517100" y="4602192"/>
            <a:ext cx="4626900" cy="10653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Nombre: The Last Supper</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Autor: Walter A. aue</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Fuente </a:t>
            </a:r>
            <a:r>
              <a:rPr b="0" i="0" lang="es-ES" sz="1100" u="sng" cap="none" strike="noStrike">
                <a:solidFill>
                  <a:schemeClr val="hlink"/>
                </a:solidFill>
                <a:latin typeface="Arial"/>
                <a:ea typeface="Arial"/>
                <a:cs typeface="Arial"/>
                <a:sym typeface="Arial"/>
                <a:hlinkClick r:id="rId4"/>
              </a:rPr>
              <a:t>https://www.flickr.com/photos/walter_a_aue/5707193240</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Licencia: CC BY-NC-ND 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p:nvPr/>
        </p:nvSpPr>
        <p:spPr>
          <a:xfrm>
            <a:off x="4071668" y="951625"/>
            <a:ext cx="4271910" cy="6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s-ES" sz="1800" u="none" cap="none" strike="noStrike">
                <a:solidFill>
                  <a:schemeClr val="dk1"/>
                </a:solidFill>
                <a:latin typeface="Arial"/>
                <a:ea typeface="Arial"/>
                <a:cs typeface="Arial"/>
                <a:sym typeface="Arial"/>
              </a:rPr>
              <a:t>En </a:t>
            </a:r>
            <a:r>
              <a:rPr b="1" i="0" lang="es-ES" sz="1800" u="none" cap="none" strike="noStrike">
                <a:solidFill>
                  <a:schemeClr val="dk1"/>
                </a:solidFill>
                <a:latin typeface="Arial"/>
                <a:ea typeface="Arial"/>
                <a:cs typeface="Arial"/>
                <a:sym typeface="Arial"/>
              </a:rPr>
              <a:t>la escultura</a:t>
            </a:r>
            <a:r>
              <a:rPr b="1" i="1" lang="es-ES" sz="1800" u="none" cap="none" strike="noStrike">
                <a:solidFill>
                  <a:schemeClr val="dk1"/>
                </a:solidFill>
                <a:latin typeface="Arial"/>
                <a:ea typeface="Arial"/>
                <a:cs typeface="Arial"/>
                <a:sym typeface="Arial"/>
              </a:rPr>
              <a:t> El Moisés</a:t>
            </a:r>
            <a:r>
              <a:rPr b="1" i="0" lang="es-ES" sz="1800" u="none" cap="none" strike="noStrike">
                <a:solidFill>
                  <a:schemeClr val="dk1"/>
                </a:solidFill>
                <a:latin typeface="Arial"/>
                <a:ea typeface="Arial"/>
                <a:cs typeface="Arial"/>
                <a:sym typeface="Arial"/>
              </a:rPr>
              <a:t>, Miguel Ángel  incluye detalles de venas y músculos tan iguales como en la vida real.</a:t>
            </a:r>
            <a:endParaRPr b="1" i="0" sz="1800" u="none" cap="none" strike="noStrike">
              <a:solidFill>
                <a:schemeClr val="dk1"/>
              </a:solidFill>
              <a:latin typeface="Arial"/>
              <a:ea typeface="Arial"/>
              <a:cs typeface="Arial"/>
              <a:sym typeface="Arial"/>
            </a:endParaRPr>
          </a:p>
        </p:txBody>
      </p:sp>
      <p:pic>
        <p:nvPicPr>
          <p:cNvPr id="113" name="Google Shape;113;p17"/>
          <p:cNvPicPr preferRelativeResize="0"/>
          <p:nvPr/>
        </p:nvPicPr>
        <p:blipFill rotWithShape="1">
          <a:blip r:embed="rId3">
            <a:alphaModFix/>
          </a:blip>
          <a:srcRect b="0" l="0" r="0" t="0"/>
          <a:stretch/>
        </p:blipFill>
        <p:spPr>
          <a:xfrm>
            <a:off x="293520" y="202762"/>
            <a:ext cx="3519356" cy="5259697"/>
          </a:xfrm>
          <a:prstGeom prst="rect">
            <a:avLst/>
          </a:prstGeom>
          <a:noFill/>
          <a:ln>
            <a:noFill/>
          </a:ln>
        </p:spPr>
      </p:pic>
      <p:sp>
        <p:nvSpPr>
          <p:cNvPr id="114" name="Google Shape;114;p17"/>
          <p:cNvSpPr txBox="1"/>
          <p:nvPr/>
        </p:nvSpPr>
        <p:spPr>
          <a:xfrm>
            <a:off x="4071668" y="4397096"/>
            <a:ext cx="4626900" cy="10653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Nombre: El Moisés 3</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Autor: Alejo</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Fuente </a:t>
            </a:r>
            <a:r>
              <a:rPr b="0" i="0" lang="es-ES" sz="1100" u="sng" cap="none" strike="noStrike">
                <a:solidFill>
                  <a:schemeClr val="hlink"/>
                </a:solidFill>
                <a:latin typeface="Arial"/>
                <a:ea typeface="Arial"/>
                <a:cs typeface="Arial"/>
                <a:sym typeface="Arial"/>
                <a:hlinkClick r:id="rId4"/>
              </a:rPr>
              <a:t>https://www.flickr.com/photos/62187907@N00/3133213640</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Licencia: CC BY-NC-ND 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0" r="0" t="0"/>
          <a:stretch/>
        </p:blipFill>
        <p:spPr>
          <a:xfrm>
            <a:off x="301924" y="127238"/>
            <a:ext cx="5693143" cy="4269857"/>
          </a:xfrm>
          <a:prstGeom prst="rect">
            <a:avLst/>
          </a:prstGeom>
          <a:noFill/>
          <a:ln>
            <a:noFill/>
          </a:ln>
        </p:spPr>
      </p:pic>
      <p:sp>
        <p:nvSpPr>
          <p:cNvPr id="120" name="Google Shape;120;p18"/>
          <p:cNvSpPr txBox="1"/>
          <p:nvPr/>
        </p:nvSpPr>
        <p:spPr>
          <a:xfrm>
            <a:off x="4278702" y="4655888"/>
            <a:ext cx="4626900" cy="10653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Nombre: Metro</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Autor: ReneCG</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Fuente </a:t>
            </a:r>
            <a:r>
              <a:rPr b="0" i="0" lang="es-ES" sz="1100" u="sng" cap="none" strike="noStrike">
                <a:solidFill>
                  <a:schemeClr val="hlink"/>
                </a:solidFill>
                <a:latin typeface="Arial"/>
                <a:ea typeface="Arial"/>
                <a:cs typeface="Arial"/>
                <a:sym typeface="Arial"/>
                <a:hlinkClick r:id="rId4"/>
              </a:rPr>
              <a:t>https://www.flickr.com/photos/rene_olivares/4789400804</a:t>
            </a:r>
            <a:endParaRPr b="0" i="0" sz="1100" u="none" cap="none" strike="noStrike">
              <a:solidFill>
                <a:srgbClr val="7F7F7F"/>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100"/>
              <a:buFont typeface="Arial"/>
              <a:buNone/>
            </a:pPr>
            <a:r>
              <a:rPr b="0" i="0" lang="es-ES" sz="1100" u="none" cap="none" strike="noStrike">
                <a:solidFill>
                  <a:srgbClr val="7F7F7F"/>
                </a:solidFill>
                <a:latin typeface="Arial"/>
                <a:ea typeface="Arial"/>
                <a:cs typeface="Arial"/>
                <a:sym typeface="Arial"/>
              </a:rPr>
              <a:t>Licencia: CC BY-NC 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grpSp>
        <p:nvGrpSpPr>
          <p:cNvPr id="125" name="Google Shape;125;p19"/>
          <p:cNvGrpSpPr/>
          <p:nvPr/>
        </p:nvGrpSpPr>
        <p:grpSpPr>
          <a:xfrm>
            <a:off x="1866898" y="1066822"/>
            <a:ext cx="5410200" cy="4724369"/>
            <a:chOff x="1752600" y="1295399"/>
            <a:chExt cx="5410200" cy="4724369"/>
          </a:xfrm>
        </p:grpSpPr>
        <p:pic>
          <p:nvPicPr>
            <p:cNvPr id="126" name="Google Shape;126;p19"/>
            <p:cNvPicPr preferRelativeResize="0"/>
            <p:nvPr/>
          </p:nvPicPr>
          <p:blipFill rotWithShape="1">
            <a:blip r:embed="rId3">
              <a:alphaModFix/>
            </a:blip>
            <a:srcRect b="0" l="0" r="0" t="0"/>
            <a:stretch/>
          </p:blipFill>
          <p:spPr>
            <a:xfrm>
              <a:off x="1752600" y="1295399"/>
              <a:ext cx="5410200" cy="3994200"/>
            </a:xfrm>
            <a:prstGeom prst="rect">
              <a:avLst/>
            </a:prstGeom>
            <a:noFill/>
            <a:ln cap="flat" cmpd="sng" w="19050">
              <a:solidFill>
                <a:schemeClr val="dk1"/>
              </a:solidFill>
              <a:prstDash val="solid"/>
              <a:miter lim="8000"/>
              <a:headEnd len="sm" w="sm" type="none"/>
              <a:tailEnd len="sm" w="sm" type="none"/>
            </a:ln>
            <a:effectLst>
              <a:outerShdw blurRad="50800" rotWithShape="0" algn="tl" dir="2700000" dist="38100">
                <a:srgbClr val="000000">
                  <a:alpha val="40000"/>
                </a:srgbClr>
              </a:outerShdw>
            </a:effectLst>
          </p:spPr>
        </p:pic>
        <p:sp>
          <p:nvSpPr>
            <p:cNvPr id="127" name="Google Shape;127;p19"/>
            <p:cNvSpPr txBox="1"/>
            <p:nvPr/>
          </p:nvSpPr>
          <p:spPr>
            <a:xfrm>
              <a:off x="3308457" y="5650468"/>
              <a:ext cx="2223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alibri"/>
                  <a:ea typeface="Calibri"/>
                  <a:cs typeface="Calibri"/>
                  <a:sym typeface="Calibri"/>
                </a:rPr>
                <a:t>Hélice de Helicóptero</a:t>
              </a:r>
              <a:endParaRPr b="0" i="0" sz="1400" u="none" cap="none" strike="noStrike">
                <a:solidFill>
                  <a:srgbClr val="000000"/>
                </a:solidFill>
                <a:latin typeface="Arial"/>
                <a:ea typeface="Arial"/>
                <a:cs typeface="Arial"/>
                <a:sym typeface="Arial"/>
              </a:endParaRPr>
            </a:p>
          </p:txBody>
        </p:sp>
      </p:grpSp>
      <p:sp>
        <p:nvSpPr>
          <p:cNvPr id="128" name="Google Shape;128;p19"/>
          <p:cNvSpPr txBox="1"/>
          <p:nvPr/>
        </p:nvSpPr>
        <p:spPr>
          <a:xfrm>
            <a:off x="2632500" y="311625"/>
            <a:ext cx="3879000" cy="636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rgbClr val="000066"/>
                </a:solidFill>
                <a:latin typeface="Helvetica Neue"/>
                <a:ea typeface="Helvetica Neue"/>
                <a:cs typeface="Helvetica Neue"/>
                <a:sym typeface="Helvetica Neue"/>
              </a:rPr>
              <a:t>Modelos, bocetos ...</a:t>
            </a:r>
            <a:endParaRPr b="1" i="0" sz="3200" u="none" cap="none" strike="noStrike">
              <a:solidFill>
                <a:srgbClr val="000066"/>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25"/>
                                        </p:tgtEl>
                                        <p:attrNameLst>
                                          <p:attrName>ppt_w</p:attrName>
                                        </p:attrNameLst>
                                      </p:cBhvr>
                                      <p:tavLst>
                                        <p:tav fmla="" tm="0">
                                          <p:val>
                                            <p:strVal val="#ppt_w"/>
                                          </p:val>
                                        </p:tav>
                                        <p:tav fmla="" tm="100000">
                                          <p:val>
                                            <p:strVal val="0"/>
                                          </p:val>
                                        </p:tav>
                                      </p:tavLst>
                                    </p:anim>
                                    <p:anim calcmode="lin" valueType="num">
                                      <p:cBhvr additive="base">
                                        <p:cTn dur="500"/>
                                        <p:tgtEl>
                                          <p:spTgt spid="125"/>
                                        </p:tgtEl>
                                        <p:attrNameLst>
                                          <p:attrName>ppt_h</p:attrName>
                                        </p:attrNameLst>
                                      </p:cBhvr>
                                      <p:tavLst>
                                        <p:tav fmla="" tm="0">
                                          <p:val>
                                            <p:strVal val="#ppt_h"/>
                                          </p:val>
                                        </p:tav>
                                        <p:tav fmla="" tm="100000">
                                          <p:val>
                                            <p:strVal val="0"/>
                                          </p:val>
                                        </p:tav>
                                      </p:tavLst>
                                    </p:anim>
                                    <p:set>
                                      <p:cBhvr>
                                        <p:cTn dur="1" fill="hold">
                                          <p:stCondLst>
                                            <p:cond delay="500"/>
                                          </p:stCondLst>
                                        </p:cTn>
                                        <p:tgtEl>
                                          <p:spTgt spid="125"/>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pSp>
        <p:nvGrpSpPr>
          <p:cNvPr id="133" name="Google Shape;133;p20"/>
          <p:cNvGrpSpPr/>
          <p:nvPr/>
        </p:nvGrpSpPr>
        <p:grpSpPr>
          <a:xfrm>
            <a:off x="2362198" y="1010397"/>
            <a:ext cx="4419600" cy="4712701"/>
            <a:chOff x="2286000" y="1295399"/>
            <a:chExt cx="4419600" cy="4712701"/>
          </a:xfrm>
        </p:grpSpPr>
        <p:sp>
          <p:nvSpPr>
            <p:cNvPr id="134" name="Google Shape;134;p20"/>
            <p:cNvSpPr txBox="1"/>
            <p:nvPr/>
          </p:nvSpPr>
          <p:spPr>
            <a:xfrm>
              <a:off x="3733800" y="5638800"/>
              <a:ext cx="1990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alibri"/>
                  <a:ea typeface="Calibri"/>
                  <a:cs typeface="Calibri"/>
                  <a:sym typeface="Calibri"/>
                </a:rPr>
                <a:t>La Ballesta Gigante</a:t>
              </a:r>
              <a:endParaRPr b="0" i="0" sz="1400" u="none" cap="none" strike="noStrike">
                <a:solidFill>
                  <a:srgbClr val="000000"/>
                </a:solidFill>
                <a:latin typeface="Arial"/>
                <a:ea typeface="Arial"/>
                <a:cs typeface="Arial"/>
                <a:sym typeface="Arial"/>
              </a:endParaRPr>
            </a:p>
          </p:txBody>
        </p:sp>
        <p:pic>
          <p:nvPicPr>
            <p:cNvPr id="135" name="Google Shape;135;p20"/>
            <p:cNvPicPr preferRelativeResize="0"/>
            <p:nvPr/>
          </p:nvPicPr>
          <p:blipFill rotWithShape="1">
            <a:blip r:embed="rId3">
              <a:alphaModFix/>
            </a:blip>
            <a:srcRect b="0" l="0" r="0" t="0"/>
            <a:stretch/>
          </p:blipFill>
          <p:spPr>
            <a:xfrm>
              <a:off x="2286000" y="1295399"/>
              <a:ext cx="4419600" cy="4009200"/>
            </a:xfrm>
            <a:prstGeom prst="rect">
              <a:avLst/>
            </a:prstGeom>
            <a:noFill/>
            <a:ln cap="flat" cmpd="sng" w="19050">
              <a:solidFill>
                <a:schemeClr val="dk1"/>
              </a:solidFill>
              <a:prstDash val="solid"/>
              <a:miter lim="8000"/>
              <a:headEnd len="sm" w="sm" type="none"/>
              <a:tailEnd len="sm" w="sm" type="none"/>
            </a:ln>
            <a:effectLst>
              <a:outerShdw blurRad="50800" rotWithShape="0" algn="tl" dir="2700000" dist="38100">
                <a:srgbClr val="000000">
                  <a:alpha val="40000"/>
                </a:srgbClr>
              </a:outerShdw>
            </a:effectLst>
          </p:spPr>
        </p:pic>
      </p:grpSp>
      <p:sp>
        <p:nvSpPr>
          <p:cNvPr id="136" name="Google Shape;136;p20"/>
          <p:cNvSpPr txBox="1"/>
          <p:nvPr/>
        </p:nvSpPr>
        <p:spPr>
          <a:xfrm>
            <a:off x="1474650" y="268850"/>
            <a:ext cx="6410100" cy="636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200"/>
              <a:buFont typeface="Arial"/>
              <a:buNone/>
            </a:pPr>
            <a:r>
              <a:rPr b="1" i="0" lang="es-ES" sz="3200" u="none" cap="none" strike="noStrike">
                <a:solidFill>
                  <a:srgbClr val="000066"/>
                </a:solidFill>
                <a:latin typeface="Helvetica Neue"/>
                <a:ea typeface="Helvetica Neue"/>
                <a:cs typeface="Helvetica Neue"/>
                <a:sym typeface="Helvetica Neue"/>
              </a:rPr>
              <a:t>Modelos, bocetos ...</a:t>
            </a:r>
            <a:endParaRPr b="1" i="0" sz="3200" u="none" cap="none" strike="noStrike">
              <a:solidFill>
                <a:srgbClr val="000066"/>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33"/>
                                        </p:tgtEl>
                                        <p:attrNameLst>
                                          <p:attrName>ppt_w</p:attrName>
                                        </p:attrNameLst>
                                      </p:cBhvr>
                                      <p:tavLst>
                                        <p:tav fmla="" tm="0">
                                          <p:val>
                                            <p:strVal val="#ppt_w"/>
                                          </p:val>
                                        </p:tav>
                                        <p:tav fmla="" tm="100000">
                                          <p:val>
                                            <p:strVal val="0"/>
                                          </p:val>
                                        </p:tav>
                                      </p:tavLst>
                                    </p:anim>
                                    <p:anim calcmode="lin" valueType="num">
                                      <p:cBhvr additive="base">
                                        <p:cTn dur="500"/>
                                        <p:tgtEl>
                                          <p:spTgt spid="133"/>
                                        </p:tgtEl>
                                        <p:attrNameLst>
                                          <p:attrName>ppt_h</p:attrName>
                                        </p:attrNameLst>
                                      </p:cBhvr>
                                      <p:tavLst>
                                        <p:tav fmla="" tm="0">
                                          <p:val>
                                            <p:strVal val="#ppt_h"/>
                                          </p:val>
                                        </p:tav>
                                        <p:tav fmla="" tm="100000">
                                          <p:val>
                                            <p:strVal val="0"/>
                                          </p:val>
                                        </p:tav>
                                      </p:tavLst>
                                    </p:anim>
                                    <p:set>
                                      <p:cBhvr>
                                        <p:cTn dur="1" fill="hold">
                                          <p:stCondLst>
                                            <p:cond delay="500"/>
                                          </p:stCondLst>
                                        </p:cTn>
                                        <p:tgtEl>
                                          <p:spTgt spid="13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ppt_w</p:attrName>
                                        </p:attrNameLst>
                                      </p:cBhvr>
                                      <p:tavLst>
                                        <p:tav fmla="" tm="0">
                                          <p:val>
                                            <p:strVal val="0"/>
                                          </p:val>
                                        </p:tav>
                                        <p:tav fmla="" tm="100000">
                                          <p:val>
                                            <p:strVal val="#ppt_w"/>
                                          </p:val>
                                        </p:tav>
                                      </p:tavLst>
                                    </p:anim>
                                    <p:anim calcmode="lin" valueType="num">
                                      <p:cBhvr additive="base">
                                        <p:cTn dur="500"/>
                                        <p:tgtEl>
                                          <p:spTgt spid="1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grpSp>
        <p:nvGrpSpPr>
          <p:cNvPr id="141" name="Google Shape;141;p21"/>
          <p:cNvGrpSpPr/>
          <p:nvPr/>
        </p:nvGrpSpPr>
        <p:grpSpPr>
          <a:xfrm>
            <a:off x="1252648" y="976760"/>
            <a:ext cx="6933300" cy="4712690"/>
            <a:chOff x="1066800" y="1295400"/>
            <a:chExt cx="6933300" cy="4712690"/>
          </a:xfrm>
        </p:grpSpPr>
        <p:sp>
          <p:nvSpPr>
            <p:cNvPr id="142" name="Google Shape;142;p21"/>
            <p:cNvSpPr txBox="1"/>
            <p:nvPr/>
          </p:nvSpPr>
          <p:spPr>
            <a:xfrm>
              <a:off x="2965252" y="5638790"/>
              <a:ext cx="3222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alibri"/>
                  <a:ea typeface="Calibri"/>
                  <a:cs typeface="Calibri"/>
                  <a:sym typeface="Calibri"/>
                </a:rPr>
                <a:t>Tanque de Transporte</a:t>
              </a:r>
              <a:endParaRPr b="0" i="0" sz="1400" u="none" cap="none" strike="noStrike">
                <a:solidFill>
                  <a:srgbClr val="000000"/>
                </a:solidFill>
                <a:latin typeface="Arial"/>
                <a:ea typeface="Arial"/>
                <a:cs typeface="Arial"/>
                <a:sym typeface="Arial"/>
              </a:endParaRPr>
            </a:p>
          </p:txBody>
        </p:sp>
        <p:pic>
          <p:nvPicPr>
            <p:cNvPr id="143" name="Google Shape;143;p21"/>
            <p:cNvPicPr preferRelativeResize="0"/>
            <p:nvPr/>
          </p:nvPicPr>
          <p:blipFill rotWithShape="1">
            <a:blip r:embed="rId3">
              <a:alphaModFix/>
            </a:blip>
            <a:srcRect b="0" l="0" r="0" t="0"/>
            <a:stretch/>
          </p:blipFill>
          <p:spPr>
            <a:xfrm>
              <a:off x="1066800" y="1295400"/>
              <a:ext cx="6933300" cy="4038600"/>
            </a:xfrm>
            <a:prstGeom prst="rect">
              <a:avLst/>
            </a:prstGeom>
            <a:noFill/>
            <a:ln cap="flat" cmpd="sng" w="19050">
              <a:solidFill>
                <a:schemeClr val="dk1"/>
              </a:solidFill>
              <a:prstDash val="solid"/>
              <a:miter lim="8000"/>
              <a:headEnd len="sm" w="sm" type="none"/>
              <a:tailEnd len="sm" w="sm" type="none"/>
            </a:ln>
            <a:effectLst>
              <a:outerShdw blurRad="50800" rotWithShape="0" algn="tl" dir="2700000" dist="38100">
                <a:srgbClr val="000000">
                  <a:alpha val="40000"/>
                </a:srgbClr>
              </a:outerShdw>
            </a:effectLst>
          </p:spPr>
        </p:pic>
      </p:grpSp>
      <p:sp>
        <p:nvSpPr>
          <p:cNvPr id="144" name="Google Shape;144;p21"/>
          <p:cNvSpPr txBox="1"/>
          <p:nvPr/>
        </p:nvSpPr>
        <p:spPr>
          <a:xfrm>
            <a:off x="1474650" y="268850"/>
            <a:ext cx="6711300" cy="636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s-ES" sz="3200" u="none" cap="none" strike="noStrike">
                <a:solidFill>
                  <a:srgbClr val="000066"/>
                </a:solidFill>
                <a:latin typeface="Helvetica Neue"/>
                <a:ea typeface="Helvetica Neue"/>
                <a:cs typeface="Helvetica Neue"/>
                <a:sym typeface="Helvetica Neue"/>
              </a:rPr>
              <a:t>Modelos, bocetos ...</a:t>
            </a:r>
            <a:endParaRPr b="1" i="0" sz="3200" u="none" cap="none" strike="noStrike">
              <a:solidFill>
                <a:srgbClr val="0000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ppt_w</p:attrName>
                                        </p:attrNameLst>
                                      </p:cBhvr>
                                      <p:tavLst>
                                        <p:tav fmla="" tm="0">
                                          <p:val>
                                            <p:strVal val="0"/>
                                          </p:val>
                                        </p:tav>
                                        <p:tav fmla="" tm="100000">
                                          <p:val>
                                            <p:strVal val="#ppt_w"/>
                                          </p:val>
                                        </p:tav>
                                      </p:tavLst>
                                    </p:anim>
                                    <p:anim calcmode="lin" valueType="num">
                                      <p:cBhvr additive="base">
                                        <p:cTn dur="500"/>
                                        <p:tgtEl>
                                          <p:spTgt spid="14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41"/>
                                        </p:tgtEl>
                                        <p:attrNameLst>
                                          <p:attrName>ppt_w</p:attrName>
                                        </p:attrNameLst>
                                      </p:cBhvr>
                                      <p:tavLst>
                                        <p:tav fmla="" tm="0">
                                          <p:val>
                                            <p:strVal val="#ppt_w"/>
                                          </p:val>
                                        </p:tav>
                                        <p:tav fmla="" tm="100000">
                                          <p:val>
                                            <p:strVal val="0"/>
                                          </p:val>
                                        </p:tav>
                                      </p:tavLst>
                                    </p:anim>
                                    <p:anim calcmode="lin" valueType="num">
                                      <p:cBhvr additive="base">
                                        <p:cTn dur="500"/>
                                        <p:tgtEl>
                                          <p:spTgt spid="141"/>
                                        </p:tgtEl>
                                        <p:attrNameLst>
                                          <p:attrName>ppt_h</p:attrName>
                                        </p:attrNameLst>
                                      </p:cBhvr>
                                      <p:tavLst>
                                        <p:tav fmla="" tm="0">
                                          <p:val>
                                            <p:strVal val="#ppt_h"/>
                                          </p:val>
                                        </p:tav>
                                        <p:tav fmla="" tm="100000">
                                          <p:val>
                                            <p:strVal val="0"/>
                                          </p:val>
                                        </p:tav>
                                      </p:tavLst>
                                    </p:anim>
                                    <p:set>
                                      <p:cBhvr>
                                        <p:cTn dur="1" fill="hold">
                                          <p:stCondLst>
                                            <p:cond delay="500"/>
                                          </p:stCondLst>
                                        </p:cTn>
                                        <p:tgtEl>
                                          <p:spTgt spid="14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ppt_w</p:attrName>
                                        </p:attrNameLst>
                                      </p:cBhvr>
                                      <p:tavLst>
                                        <p:tav fmla="" tm="0">
                                          <p:val>
                                            <p:strVal val="0"/>
                                          </p:val>
                                        </p:tav>
                                        <p:tav fmla="" tm="100000">
                                          <p:val>
                                            <p:strVal val="#ppt_w"/>
                                          </p:val>
                                        </p:tav>
                                      </p:tavLst>
                                    </p:anim>
                                    <p:anim calcmode="lin" valueType="num">
                                      <p:cBhvr additive="base">
                                        <p:cTn dur="500"/>
                                        <p:tgtEl>
                                          <p:spTgt spid="1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esentación2">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