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Hammersmith One"/>
      <p:regular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ammersmithOn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212db5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6212d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6212db5c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2f583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2f58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0651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2606515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06515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6065150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60651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6065150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06515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26065150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606515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26065150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06515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6065150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60651505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6065150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06515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26065150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0651505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06515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e3bb6d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e3bb6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e3bb6d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e3bb6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lograr una buena experiencia digital de usuario es necesario hacer uso de los dos lados del cerebro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</a:pPr>
            <a:r>
              <a:rPr lang="es-ES" sz="1200">
                <a:latin typeface="Helvetica Neue"/>
                <a:ea typeface="Helvetica Neue"/>
                <a:cs typeface="Helvetica Neue"/>
                <a:sym typeface="Helvetica Neue"/>
              </a:rPr>
              <a:t>Generar ideas rápidamente, cuestionarlas, iterar, explorar nuevas vías. El objetivo es ensayar y no se ponen límites a la creatividad.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2286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</a:pPr>
            <a:r>
              <a:rPr b="1" i="1" lang="es-ES" sz="1200">
                <a:latin typeface="Helvetica Neue"/>
                <a:ea typeface="Helvetica Neue"/>
                <a:cs typeface="Helvetica Neue"/>
                <a:sym typeface="Helvetica Neue"/>
              </a:rPr>
              <a:t>Es un bosquejo estático en baja calidad de un diseño.</a:t>
            </a:r>
            <a:endParaRPr b="1" i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2286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</a:pPr>
            <a:r>
              <a:rPr lang="es-ES" sz="1200">
                <a:latin typeface="Helvetica Neue"/>
                <a:ea typeface="Helvetica Neue"/>
                <a:cs typeface="Helvetica Neue"/>
                <a:sym typeface="Helvetica Neue"/>
              </a:rPr>
              <a:t>Un sketch en teoría es un dibujo rápido o bosquejo de guía general que no tiene porque tener muchos detalles y que reproduce un concepto, idea, o generalidad de un proyecto de una manera muy sencilla. Por generalidad se realiza a mano con lápiz y borrador por su facilidad en el momento de plasmar una base o punto de partida.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2286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</a:pPr>
            <a:r>
              <a:rPr lang="es-ES" sz="1200">
                <a:latin typeface="Helvetica Neue"/>
                <a:ea typeface="Helvetica Neue"/>
                <a:cs typeface="Helvetica Neue"/>
                <a:sym typeface="Helvetica Neue"/>
              </a:rPr>
              <a:t>El entregable es una imagen, o un papel.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900">
                <a:solidFill>
                  <a:srgbClr val="676767"/>
                </a:solidFill>
                <a:highlight>
                  <a:srgbClr val="FFFFFF"/>
                </a:highlight>
              </a:rPr>
              <a:t>Es una representación estática en baja calidad de un diseño.</a:t>
            </a:r>
            <a:endParaRPr b="1" i="1"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En esta representación se definen para una fácil comprensión: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900">
                <a:solidFill>
                  <a:srgbClr val="676767"/>
                </a:solidFill>
                <a:highlight>
                  <a:srgbClr val="FFFFFF"/>
                </a:highlight>
              </a:rPr>
              <a:t>-  ¿qué? </a:t>
            </a: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Los principales grupos de contenido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900">
                <a:solidFill>
                  <a:srgbClr val="676767"/>
                </a:solidFill>
                <a:highlight>
                  <a:srgbClr val="FFFFFF"/>
                </a:highlight>
              </a:rPr>
              <a:t>- ¿dónde? </a:t>
            </a: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La estructura de la información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900">
                <a:solidFill>
                  <a:srgbClr val="676767"/>
                </a:solidFill>
                <a:highlight>
                  <a:srgbClr val="FFFFFF"/>
                </a:highlight>
              </a:rPr>
              <a:t>- ¿cómo?</a:t>
            </a: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 La descripción y visualización básica del usuario – interacción de la interfaz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Los Wireframes no son solo un conjunto de cuadros grises, aunque puedan verse exactamente así. Considere a los Wireframes como la columna vertebral de su diseño donde tendrá una representación de cada parte importante del producto final.El entregable es una imagen.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2" name="Google Shape;22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065150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606515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900">
                <a:solidFill>
                  <a:srgbClr val="676767"/>
                </a:solidFill>
                <a:highlight>
                  <a:srgbClr val="FFFFFF"/>
                </a:highlight>
              </a:rPr>
              <a:t>Representación estática de un diseño en calidad media o alta</a:t>
            </a:r>
            <a:endParaRPr b="1" i="1"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– Representa la estructura de la información, visualiza el contenido y demuestra las funcionalidades básicas de una manera estática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– Permite revisar la parte visual real del proyecto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16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>
                <a:solidFill>
                  <a:srgbClr val="676767"/>
                </a:solidFill>
                <a:highlight>
                  <a:srgbClr val="FFFFFF"/>
                </a:highlight>
              </a:rPr>
              <a:t>El entregable es una imagen.</a:t>
            </a:r>
            <a:endParaRPr sz="90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60651505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6065150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respuesta: b.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8525" y="6440483"/>
            <a:ext cx="439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/>
              <a:t> </a:t>
            </a:r>
            <a:r>
              <a:rPr b="1" lang="es-ES" sz="1100">
                <a:solidFill>
                  <a:srgbClr val="252525"/>
                </a:solidFill>
                <a:highlight>
                  <a:srgbClr val="FFFFFF"/>
                </a:highlight>
              </a:rPr>
              <a:t>© </a:t>
            </a:r>
            <a:r>
              <a:rPr b="1" lang="es-ES" sz="900"/>
              <a:t>2015-2018 Silvia Lozano Argel | </a:t>
            </a:r>
            <a:r>
              <a:rPr b="1" lang="es-ES" sz="900">
                <a:solidFill>
                  <a:schemeClr val="dk1"/>
                </a:solidFill>
              </a:rPr>
              <a:t>Unidad 1 , Presentación 1</a:t>
            </a:r>
            <a:endParaRPr b="1" sz="9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/>
        </p:nvSpPr>
        <p:spPr>
          <a:xfrm>
            <a:off x="58525" y="6440483"/>
            <a:ext cx="439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8525" y="6440483"/>
            <a:ext cx="439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900">
                <a:solidFill>
                  <a:schemeClr val="dk1"/>
                </a:solidFill>
              </a:rPr>
              <a:t> </a:t>
            </a:r>
            <a:r>
              <a:rPr b="1" lang="es-ES" sz="1100">
                <a:solidFill>
                  <a:srgbClr val="252525"/>
                </a:solidFill>
                <a:highlight>
                  <a:srgbClr val="FFFFFF"/>
                </a:highlight>
              </a:rPr>
              <a:t>© </a:t>
            </a:r>
            <a:r>
              <a:rPr b="1" lang="es-ES" sz="900">
                <a:solidFill>
                  <a:schemeClr val="dk1"/>
                </a:solidFill>
              </a:rPr>
              <a:t>2015-2018 Silvia Lozano Argel | Unidad 1 , Presentación 1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29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58525" y="6440483"/>
            <a:ext cx="439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hannel9.msdn.com/posts/Design-Day-del-3-Think-Sketch-Wireframe-Prototype" TargetMode="External"/><Relationship Id="rId4" Type="http://schemas.openxmlformats.org/officeDocument/2006/relationships/hyperlink" Target="http://www.otherwiseonline.net/diferencias-entre-sketch-mockup-wireframe-prototipo/" TargetMode="External"/><Relationship Id="rId5" Type="http://schemas.openxmlformats.org/officeDocument/2006/relationships/hyperlink" Target="http://www.creativebloq.com/wireframes/top-wireframing-tools-11121302" TargetMode="External"/><Relationship Id="rId6" Type="http://schemas.openxmlformats.org/officeDocument/2006/relationships/hyperlink" Target="http://mosaic.uoc.edu/2015/09/15/proceso-de-desarrollo-de-un-proyecto-digital/" TargetMode="External"/><Relationship Id="rId7" Type="http://schemas.openxmlformats.org/officeDocument/2006/relationships/hyperlink" Target="http://www.sparxsystems.com.au/resources/uml2_tutorial/uml2_sequencediagram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ctrTitle"/>
          </p:nvPr>
        </p:nvSpPr>
        <p:spPr>
          <a:xfrm>
            <a:off x="685800" y="22959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ST0243</a:t>
            </a:r>
            <a:br>
              <a:rPr b="0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Principios en Desarrollo de Software</a:t>
            </a:r>
            <a:br>
              <a:rPr b="0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2800"/>
              <a:t>Diagrama de Secuencias y Creación de Prototipo</a:t>
            </a:r>
            <a:r>
              <a:rPr b="1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1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769" y="555985"/>
            <a:ext cx="4673700" cy="17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Prototipos</a:t>
            </a:r>
            <a:endParaRPr b="1" i="0" sz="4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4127100" y="566675"/>
            <a:ext cx="4915800" cy="5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de interfaz, aspecto visual, funcional.</a:t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Evolución de los diseños.</a:t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navegable del producto final. </a:t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Calidad entre media y alta.</a:t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4950"/>
            <a:ext cx="3965275" cy="37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Prototipado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Versión inicial de un sistema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software y se usa para demostrar conceptos, tratar opciones de diseño y encontrar más sobre el problema y sus posibles soluciones.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controlar costos y los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interesados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sistema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 por anticipado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prototipo durante el proceso de software.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de un prototipo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611550" y="1335425"/>
            <a:ext cx="7886700" cy="4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</a:pPr>
            <a:r>
              <a:rPr b="0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Funcionalidad limitada.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</a:pPr>
            <a:r>
              <a:rPr b="0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Poca fiabilidad.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</a:pPr>
            <a:r>
              <a:rPr b="0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de funcionalidad pobres.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</a:pPr>
            <a:r>
              <a:rPr b="0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Alto grado de participación del usuario el cual evalúa los prototipos, propone mejoras y detalla requisitos.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•"/>
            </a:pPr>
            <a:r>
              <a:rPr b="1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Alto grado de participación del analista de sistemas, ya que en muchos casos los usuarios no pueden indicar los requisitos sin tener experiencia con el sistema.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Helvetica Neue"/>
              <a:buChar char="•"/>
            </a:pPr>
            <a:r>
              <a:rPr b="1" i="0" lang="es-ES" sz="22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prototipo da mayor conocimiento al usuario y analistas ayudando a que el usuario aprenda a utilizar el sistema.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prototipo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95536" y="148478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presenta al cliente un prototipo para su experimentación.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al cliente a establecer claramente los requisitos.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los desarrolladores a: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la especificación.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sobre problemas que se presentarán durante el diseño e implementación del sistema.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el producto.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Examinar viabilidad y utilidad de la aplicación.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prototipos (i)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Prototipado de interfaz de usuario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pantallas.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Prototipado funcional (operacional):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 algunas funciones, y a medida que se comprueba que son las apropiadas, se corrigen, refinan, y se añaden otras.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rendimiento: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evalúan el rendimiento de una aplicación crítica.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prototipos (ii)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628650" y="1419676"/>
            <a:ext cx="78867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Rápido o desechable</a:t>
            </a:r>
            <a:r>
              <a:rPr b="0" i="1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Sirve al análisis y validación de los requisitos.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se redacta la especificación del sistema y se desecha el prototipo.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se desarrolla siguiendo un paradigma diferente.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cuando el prototipo no se desecha, y termina convirtiéndose en el sistema final.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Evolutivos</a:t>
            </a:r>
            <a:r>
              <a:rPr b="0" i="1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Comienza con un sistema relativamente simple que implementa los requisitos más importantes o mejor conocidos.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prototipo se aumenta o cambia en cuanto se descubren nuevos requisitos.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 se convierte en el sistema requerido.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s-E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se usa en el desarrollo de sitios Webs y en aplicaciones de comercio electrónico.</a:t>
            </a:r>
            <a:endParaRPr/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prototipos (iii)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 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completamente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alguna de las funciones.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 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parcialmente</a:t>
            </a:r>
            <a:r>
              <a:rPr b="0" i="0" lang="es-E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funciones.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628650" y="1063375"/>
            <a:ext cx="7886700" cy="5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Realizar sketch de un pantallazo de la idea para la práctica del curso.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Y usar Cacoo o balsamiq para realizar wireframe y mockup desde ese sketch.</a:t>
            </a:r>
            <a:endParaRPr/>
          </a:p>
        </p:txBody>
      </p:sp>
      <p:sp>
        <p:nvSpPr>
          <p:cNvPr id="293" name="Google Shape;293;p4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latin typeface="Rubik One"/>
                <a:ea typeface="Rubik One"/>
                <a:cs typeface="Rubik One"/>
                <a:sym typeface="Rubik One"/>
              </a:rPr>
              <a:t>Práctica</a:t>
            </a:r>
            <a:r>
              <a:rPr b="1" lang="es-ES" sz="3600">
                <a:solidFill>
                  <a:srgbClr val="000000"/>
                </a:solidFill>
                <a:latin typeface="Rubik One"/>
                <a:ea typeface="Rubik One"/>
                <a:cs typeface="Rubik One"/>
                <a:sym typeface="Rubik One"/>
              </a:rPr>
              <a:t> concreta</a:t>
            </a:r>
            <a:endParaRPr b="1" sz="3600">
              <a:solidFill>
                <a:srgbClr val="000000"/>
              </a:solidFill>
              <a:latin typeface="Rubik One"/>
              <a:ea typeface="Rubik One"/>
              <a:cs typeface="Rubik One"/>
              <a:sym typeface="Rubik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628650" y="1488101"/>
            <a:ext cx="78867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Generadores de interfaz (4GLs, Visual Basic, etc.).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/>
              <a:t>Balsamiq, draw io, wireframe.cc, wireframe sketcher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CASE.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       Formularios, pantallas, generación de código…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Bocetos en papel.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de dibujo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       Harward Graphics, etc.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PowerPoint.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Architect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ubik One"/>
                <a:ea typeface="Rubik One"/>
                <a:cs typeface="Rubik One"/>
                <a:sym typeface="Rubik One"/>
              </a:rPr>
              <a:t>Conexiones</a:t>
            </a:r>
            <a:endParaRPr>
              <a:latin typeface="Rubik One"/>
              <a:ea typeface="Rubik One"/>
              <a:cs typeface="Rubik One"/>
              <a:sym typeface="Rubik One"/>
            </a:endParaRPr>
          </a:p>
        </p:txBody>
      </p:sp>
      <p:sp>
        <p:nvSpPr>
          <p:cNvPr id="195" name="Google Shape;195;p33"/>
          <p:cNvSpPr txBox="1"/>
          <p:nvPr>
            <p:ph idx="4294967295" type="body"/>
          </p:nvPr>
        </p:nvSpPr>
        <p:spPr>
          <a:xfrm>
            <a:off x="457200" y="1340967"/>
            <a:ext cx="8229600" cy="5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Hammersmith One"/>
                <a:ea typeface="Hammersmith One"/>
                <a:cs typeface="Hammersmith One"/>
                <a:sym typeface="Hammersmith One"/>
              </a:rPr>
              <a:t>El objetivo es identificar los conocimientos previos  y  sus metas de aprendizaje sobre Prototipado Software. 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Hammersmith One"/>
                <a:ea typeface="Hammersmith One"/>
                <a:cs typeface="Hammersmith One"/>
                <a:sym typeface="Hammersmith One"/>
              </a:rPr>
              <a:t>Conectar unos con otros.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Hammersmith One"/>
                <a:ea typeface="Hammersmith One"/>
                <a:cs typeface="Hammersmith One"/>
                <a:sym typeface="Hammersmith One"/>
              </a:rPr>
              <a:t>1. Formar grupos de 3 personas.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Hammersmith One"/>
                <a:ea typeface="Hammersmith One"/>
                <a:cs typeface="Hammersmith One"/>
                <a:sym typeface="Hammersmith One"/>
              </a:rPr>
              <a:t>2. Cada uno debe escribir una oración describiendo que desea aprender sobre el tema y 3 hechos que conozca sobre el tema y luego comparta con su grupo lo que escribió. 10 min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ES"/>
              <a:t>Referencias bibliográficas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Pressman, Roger S.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del Software: Un enfoque práctico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Mc Graw Hill, Séptima Edición 2010.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Sommerville, Ian.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del software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Pearson Educación, Novena Edición, 2011.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http://www.SoftwareEngineering-9.com/Web/UML/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ES"/>
              <a:t>Referencias bibliográficas</a:t>
            </a: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628650" y="1400326"/>
            <a:ext cx="78867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1.</a:t>
            </a:r>
            <a:r>
              <a:rPr lang="es-ES" sz="2400" u="sng">
                <a:solidFill>
                  <a:schemeClr val="hlink"/>
                </a:solidFill>
                <a:hlinkClick r:id="rId3"/>
              </a:rPr>
              <a:t>https://channel9.msdn.com/posts/Design-Day-del-3-Think-Sketch-Wireframe-Prototype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2.</a:t>
            </a:r>
            <a:r>
              <a:rPr lang="es-ES" sz="2400" u="sng">
                <a:solidFill>
                  <a:schemeClr val="hlink"/>
                </a:solidFill>
                <a:hlinkClick r:id="rId4"/>
              </a:rPr>
              <a:t>http://www.otherwiseonline.net/diferencias-entre-sketch-mockup-wireframe-prototipo/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3.</a:t>
            </a:r>
            <a:r>
              <a:rPr lang="es-ES" sz="2400" u="sng">
                <a:solidFill>
                  <a:schemeClr val="hlink"/>
                </a:solidFill>
                <a:hlinkClick r:id="rId5"/>
              </a:rPr>
              <a:t>http://www.creativebloq.com/wireframes/top-wireframing-tools-11121302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4.</a:t>
            </a:r>
            <a:r>
              <a:rPr lang="es-ES" sz="2400" u="sng">
                <a:solidFill>
                  <a:schemeClr val="hlink"/>
                </a:solidFill>
                <a:hlinkClick r:id="rId6"/>
              </a:rPr>
              <a:t>http://mosaic.uoc.edu/2015/09/15/proceso-de-desarrollo-de-un-proyecto-digital/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 u="sng">
                <a:solidFill>
                  <a:schemeClr val="hlink"/>
                </a:solidFill>
                <a:hlinkClick r:id="rId7"/>
              </a:rPr>
              <a:t>http://www.sparxsystems.com.au/resources/uml2_tutorial/uml2_sequencediagram.html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s-ES" sz="6000" u="none" cap="none" strike="noStrike">
                <a:solidFill>
                  <a:srgbClr val="FFFFFF"/>
                </a:solidFill>
                <a:latin typeface="Rubik One"/>
                <a:ea typeface="Rubik One"/>
                <a:cs typeface="Rubik One"/>
                <a:sym typeface="Rubik One"/>
              </a:rPr>
              <a:t>Prototipos </a:t>
            </a:r>
            <a:endParaRPr b="0" i="0" sz="6000" u="none" cap="none" strike="noStrike">
              <a:solidFill>
                <a:srgbClr val="FFFFFF"/>
              </a:solidFill>
              <a:latin typeface="Rubik One"/>
              <a:ea typeface="Rubik One"/>
              <a:cs typeface="Rubik One"/>
              <a:sym typeface="Rubik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227975" y="2317875"/>
            <a:ext cx="8719800" cy="22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hay alternativa de no diseñar.</a:t>
            </a: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hay un buen o mal diseño.</a:t>
            </a: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05275" y="598100"/>
            <a:ext cx="2557800" cy="28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Helvetica Neue"/>
                <a:ea typeface="Helvetica Neue"/>
                <a:cs typeface="Helvetica Neue"/>
                <a:sym typeface="Helvetica Neue"/>
              </a:rPr>
              <a:t>ESTRUCTURA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FUNCIONAL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RACIONAL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LÓGICA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SECUENCIAL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975" y="273075"/>
            <a:ext cx="4581525" cy="55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>
            <p:ph type="title"/>
          </p:nvPr>
        </p:nvSpPr>
        <p:spPr>
          <a:xfrm>
            <a:off x="7019500" y="699200"/>
            <a:ext cx="2044800" cy="28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Helvetica Neue"/>
                <a:ea typeface="Helvetica Neue"/>
                <a:cs typeface="Helvetica Neue"/>
                <a:sym typeface="Helvetica Neue"/>
              </a:rPr>
              <a:t>ESENCIA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EMOCIONAL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INTUITIVO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SIMULTÁNEO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Helvetica Neue"/>
                <a:ea typeface="Helvetica Neue"/>
                <a:cs typeface="Helvetica Neue"/>
                <a:sym typeface="Helvetica Neue"/>
              </a:rPr>
              <a:t>INSPIRACIÓN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60950" y="365125"/>
            <a:ext cx="470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Sketches (Bocetos)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628650" y="3056125"/>
            <a:ext cx="78867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Dibujo rápido sin muchos detalles. Estático. Baja calidad. A mano. Entregable imagen en papel o digital.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25" y="-775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Wireframes</a:t>
            </a:r>
            <a:endParaRPr b="1" i="0" sz="4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628650" y="1463000"/>
            <a:ext cx="34956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latin typeface="Helvetica Neue"/>
                <a:ea typeface="Helvetica Neue"/>
                <a:cs typeface="Helvetica Neue"/>
                <a:sym typeface="Helvetica Neue"/>
              </a:rPr>
              <a:t>Estático. Columna vertebral del diseño. Entregable: imagen 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400" y="1010200"/>
            <a:ext cx="5019600" cy="5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Mockup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445225" y="1690825"/>
            <a:ext cx="3176100" cy="4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estática. Calidad media o alta.</a:t>
            </a:r>
            <a:endParaRPr b="1" i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1666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Entregable: imagen.</a:t>
            </a:r>
            <a:endParaRPr b="1" i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200" y="0"/>
            <a:ext cx="5623800" cy="5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66666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One-Minute </a:t>
            </a:r>
            <a:r>
              <a:rPr lang="es-ES" sz="3600">
                <a:solidFill>
                  <a:srgbClr val="66666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CONCEPT review</a:t>
            </a:r>
            <a:endParaRPr sz="3600">
              <a:solidFill>
                <a:srgbClr val="66666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mmersmith One"/>
              <a:buAutoNum type="arabicPeriod"/>
            </a:pPr>
            <a:r>
              <a:rPr lang="es-ES" sz="18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¿Cual de las siguientes afirmaciones NO caracteriza a </a:t>
            </a:r>
            <a:r>
              <a:rPr lang="es-ES" sz="1800">
                <a:latin typeface="Hammersmith One"/>
                <a:ea typeface="Hammersmith One"/>
                <a:cs typeface="Hammersmith One"/>
                <a:sym typeface="Hammersmith One"/>
              </a:rPr>
              <a:t>un wireframe</a:t>
            </a:r>
            <a:r>
              <a:rPr lang="es-ES" sz="18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? Selecciona la respuesta correcta. </a:t>
            </a:r>
            <a:endParaRPr sz="180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mmersmith One"/>
              <a:buAutoNum type="alphaLcPeriod"/>
            </a:pPr>
            <a:r>
              <a:rPr lang="es-ES" sz="1800">
                <a:latin typeface="Hammersmith One"/>
                <a:ea typeface="Hammersmith One"/>
                <a:cs typeface="Hammersmith One"/>
                <a:sym typeface="Hammersmith One"/>
              </a:rPr>
              <a:t>Útil para ilustrar un concepto de interfaz.</a:t>
            </a:r>
            <a:endParaRPr sz="18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mmersmith One"/>
              <a:buAutoNum type="alphaLcPeriod"/>
            </a:pPr>
            <a:r>
              <a:rPr lang="es-ES" sz="1800">
                <a:latin typeface="Hammersmith One"/>
                <a:ea typeface="Hammersmith One"/>
                <a:cs typeface="Hammersmith One"/>
                <a:sym typeface="Hammersmith One"/>
              </a:rPr>
              <a:t>Se puede realizar a mano en un papel</a:t>
            </a:r>
            <a:endParaRPr sz="18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mmersmith One"/>
              <a:buAutoNum type="alphaLcPeriod"/>
            </a:pPr>
            <a:r>
              <a:rPr lang="es-ES" sz="1800">
                <a:latin typeface="Hammersmith One"/>
                <a:ea typeface="Hammersmith One"/>
                <a:cs typeface="Hammersmith One"/>
                <a:sym typeface="Hammersmith One"/>
              </a:rPr>
              <a:t>Representación estática en baja calidad de un diseño</a:t>
            </a:r>
            <a:endParaRPr sz="18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mmersmith One"/>
              <a:buAutoNum type="alphaLcPeriod"/>
            </a:pPr>
            <a:r>
              <a:rPr lang="es-ES" sz="1800">
                <a:latin typeface="Hammersmith One"/>
                <a:ea typeface="Hammersmith One"/>
                <a:cs typeface="Hammersmith One"/>
                <a:sym typeface="Hammersmith One"/>
              </a:rPr>
              <a:t>Su entregable es una imagen digital</a:t>
            </a:r>
            <a:endParaRPr sz="180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ón2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esentación2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