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9144000"/>
  <p:notesSz cx="6858000" cy="9144000"/>
  <p:embeddedFontLst>
    <p:embeddedFont>
      <p:font typeface="Helvetica Neue"/>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HelveticaNeue-bold.fntdata"/><Relationship Id="rId12" Type="http://schemas.openxmlformats.org/officeDocument/2006/relationships/slide" Target="slides/slide8.xml"/><Relationship Id="rId34" Type="http://schemas.openxmlformats.org/officeDocument/2006/relationships/font" Target="fonts/HelveticaNeue-regular.fntdata"/><Relationship Id="rId15" Type="http://schemas.openxmlformats.org/officeDocument/2006/relationships/slide" Target="slides/slide11.xml"/><Relationship Id="rId37" Type="http://schemas.openxmlformats.org/officeDocument/2006/relationships/font" Target="fonts/HelveticaNeue-boldItalic.fntdata"/><Relationship Id="rId14" Type="http://schemas.openxmlformats.org/officeDocument/2006/relationships/slide" Target="slides/slide10.xml"/><Relationship Id="rId36" Type="http://schemas.openxmlformats.org/officeDocument/2006/relationships/font" Target="fonts/HelveticaNeue-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7" name="Google Shape;147;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3" name="Google Shape;153;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0" name="Google Shape;160;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6" name="Google Shape;166;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2" name="Google Shape;172;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9" name="Google Shape;179;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6" name="Google Shape;186;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2" name="Google Shape;192;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9: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1" name="Google Shape;201;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87" name="Google Shape;87;p2: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20: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7" name="Google Shape;207;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21: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4" name="Google Shape;214;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ES"/>
              <a:t>https://users.dcc.uchile.cl/~psalinas/uml/casosuso.html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28: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4" name="Google Shape;254;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5" name="Google Shape;95;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2" name="Google Shape;102;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5: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Times New Roman"/>
                <a:ea typeface="Times New Roman"/>
                <a:cs typeface="Times New Roman"/>
                <a:sym typeface="Times New Roman"/>
              </a:rPr>
              <a:t>Luiz Marcio Cysneiros</a:t>
            </a:r>
            <a:endParaRPr b="0" i="0" sz="1400" u="none" cap="none" strike="noStrike">
              <a:solidFill>
                <a:srgbClr val="000000"/>
              </a:solidFill>
              <a:latin typeface="Arial"/>
              <a:ea typeface="Arial"/>
              <a:cs typeface="Arial"/>
              <a:sym typeface="Arial"/>
            </a:endParaRPr>
          </a:p>
        </p:txBody>
      </p:sp>
      <p:sp>
        <p:nvSpPr>
          <p:cNvPr id="108" name="Google Shape;108;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09" name="Google Shape;109;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 name="Google Shape;110;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7" name="Google Shape;117;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4" name="Google Shape;124;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5" name="Google Shape;135;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365126"/>
            <a:ext cx="7886700" cy="1325563"/>
          </a:xfrm>
          <a:prstGeom prst="rect">
            <a:avLst/>
          </a:prstGeom>
          <a:noFill/>
          <a:ln>
            <a:noFill/>
          </a:ln>
        </p:spPr>
        <p:txBody>
          <a:bodyPr anchorCtr="0" anchor="ctr" bIns="91425" lIns="91425" spcFirstLastPara="1" rIns="91425" wrap="square" tIns="91425"/>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0" name="Google Shape;70;p11"/>
          <p:cNvSpPr txBox="1"/>
          <p:nvPr>
            <p:ph idx="1" type="body"/>
          </p:nvPr>
        </p:nvSpPr>
        <p:spPr>
          <a:xfrm rot="5400000">
            <a:off x="2396331" y="57944"/>
            <a:ext cx="4351338" cy="7886700"/>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623593" y="2285206"/>
            <a:ext cx="5811838" cy="1971675"/>
          </a:xfrm>
          <a:prstGeom prst="rect">
            <a:avLst/>
          </a:prstGeom>
          <a:noFill/>
          <a:ln>
            <a:noFill/>
          </a:ln>
        </p:spPr>
        <p:txBody>
          <a:bodyPr anchorCtr="0" anchor="ctr" bIns="91425" lIns="91425" spcFirstLastPara="1" rIns="91425" wrap="square" tIns="91425"/>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6" name="Google Shape;76;p12"/>
          <p:cNvSpPr txBox="1"/>
          <p:nvPr>
            <p:ph idx="1" type="body"/>
          </p:nvPr>
        </p:nvSpPr>
        <p:spPr>
          <a:xfrm rot="5400000">
            <a:off x="623093" y="370681"/>
            <a:ext cx="5811838" cy="5800725"/>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1122363"/>
            <a:ext cx="7772400" cy="2387600"/>
          </a:xfrm>
          <a:prstGeom prst="rect">
            <a:avLst/>
          </a:prstGeom>
          <a:noFill/>
          <a:ln>
            <a:noFill/>
          </a:ln>
        </p:spPr>
        <p:txBody>
          <a:bodyPr anchorCtr="0" anchor="b" bIns="91425" lIns="91425" spcFirstLastPara="1" rIns="91425" wrap="square" tIns="91425"/>
          <a:lstStyle>
            <a:lvl1pPr lvl="0" marR="0" algn="ctr">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7" name="Google Shape;17;p3"/>
          <p:cNvSpPr txBox="1"/>
          <p:nvPr>
            <p:ph idx="1" type="subTitle"/>
          </p:nvPr>
        </p:nvSpPr>
        <p:spPr>
          <a:xfrm>
            <a:off x="1143000" y="3602038"/>
            <a:ext cx="6858000" cy="1655762"/>
          </a:xfrm>
          <a:prstGeom prst="rect">
            <a:avLst/>
          </a:prstGeom>
          <a:noFill/>
          <a:ln>
            <a:noFill/>
          </a:ln>
        </p:spPr>
        <p:txBody>
          <a:bodyPr anchorCtr="0" anchor="t" bIns="91425" lIns="91425" spcFirstLastPara="1" rIns="91425" wrap="square" tIns="91425"/>
          <a:lstStyle>
            <a:lvl1pPr lvl="0" marR="0" algn="ctr">
              <a:lnSpc>
                <a:spcPct val="90000"/>
              </a:lnSpc>
              <a:spcBef>
                <a:spcPts val="1000"/>
              </a:spcBef>
              <a:spcAft>
                <a:spcPts val="0"/>
              </a:spcAft>
              <a:buClr>
                <a:schemeClr val="dk1"/>
              </a:buClr>
              <a:buSzPts val="28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4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p3"/>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3"/>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28650" y="365126"/>
            <a:ext cx="7886700" cy="1325563"/>
          </a:xfrm>
          <a:prstGeom prst="rect">
            <a:avLst/>
          </a:prstGeom>
          <a:noFill/>
          <a:ln>
            <a:noFill/>
          </a:ln>
        </p:spPr>
        <p:txBody>
          <a:bodyPr anchorCtr="0" anchor="ctr" bIns="91425" lIns="91425" spcFirstLastPara="1" rIns="91425" wrap="square" tIns="91425"/>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3" name="Google Shape;23;p4"/>
          <p:cNvSpPr txBox="1"/>
          <p:nvPr>
            <p:ph idx="1" type="body"/>
          </p:nvPr>
        </p:nvSpPr>
        <p:spPr>
          <a:xfrm>
            <a:off x="628650" y="1825625"/>
            <a:ext cx="7886700" cy="4351338"/>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4"/>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4"/>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27" name="Shape 27"/>
        <p:cNvGrpSpPr/>
        <p:nvPr/>
      </p:nvGrpSpPr>
      <p:grpSpPr>
        <a:xfrm>
          <a:off x="0" y="0"/>
          <a:ext cx="0" cy="0"/>
          <a:chOff x="0" y="0"/>
          <a:chExt cx="0" cy="0"/>
        </a:xfrm>
      </p:grpSpPr>
      <p:sp>
        <p:nvSpPr>
          <p:cNvPr id="28" name="Google Shape;28;p5"/>
          <p:cNvSpPr txBox="1"/>
          <p:nvPr>
            <p:ph type="title"/>
          </p:nvPr>
        </p:nvSpPr>
        <p:spPr>
          <a:xfrm>
            <a:off x="628650" y="365126"/>
            <a:ext cx="7886700" cy="1325563"/>
          </a:xfrm>
          <a:prstGeom prst="rect">
            <a:avLst/>
          </a:prstGeom>
          <a:noFill/>
          <a:ln>
            <a:noFill/>
          </a:ln>
        </p:spPr>
        <p:txBody>
          <a:bodyPr anchorCtr="0" anchor="ctr" bIns="91425" lIns="91425" spcFirstLastPara="1" rIns="91425" wrap="square" tIns="91425"/>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9" name="Google Shape;29;p5"/>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5"/>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32" name="Shape 32"/>
        <p:cNvGrpSpPr/>
        <p:nvPr/>
      </p:nvGrpSpPr>
      <p:grpSpPr>
        <a:xfrm>
          <a:off x="0" y="0"/>
          <a:ext cx="0" cy="0"/>
          <a:chOff x="0" y="0"/>
          <a:chExt cx="0" cy="0"/>
        </a:xfrm>
      </p:grpSpPr>
      <p:sp>
        <p:nvSpPr>
          <p:cNvPr id="33" name="Google Shape;33;p6"/>
          <p:cNvSpPr txBox="1"/>
          <p:nvPr>
            <p:ph type="title"/>
          </p:nvPr>
        </p:nvSpPr>
        <p:spPr>
          <a:xfrm>
            <a:off x="623888" y="1709739"/>
            <a:ext cx="7886700" cy="2852737"/>
          </a:xfrm>
          <a:prstGeom prst="rect">
            <a:avLst/>
          </a:prstGeom>
          <a:noFill/>
          <a:ln>
            <a:noFill/>
          </a:ln>
        </p:spPr>
        <p:txBody>
          <a:bodyPr anchorCtr="0" anchor="b" bIns="91425" lIns="91425" spcFirstLastPara="1" rIns="91425" wrap="square" tIns="91425"/>
          <a:lstStyle>
            <a:lvl1pPr lvl="0" marR="0" algn="l">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4" name="Google Shape;34;p6"/>
          <p:cNvSpPr txBox="1"/>
          <p:nvPr>
            <p:ph idx="1" type="body"/>
          </p:nvPr>
        </p:nvSpPr>
        <p:spPr>
          <a:xfrm>
            <a:off x="623888" y="4589464"/>
            <a:ext cx="7886700" cy="1500187"/>
          </a:xfrm>
          <a:prstGeom prst="rect">
            <a:avLst/>
          </a:prstGeom>
          <a:noFill/>
          <a:ln>
            <a:noFill/>
          </a:ln>
        </p:spPr>
        <p:txBody>
          <a:bodyPr anchorCtr="0" anchor="t" bIns="91425" lIns="91425" spcFirstLastPara="1" rIns="91425" wrap="square" tIns="91425"/>
          <a:lstStyle>
            <a:lvl1pPr indent="-228600" lvl="0" marL="457200" marR="0" algn="l">
              <a:lnSpc>
                <a:spcPct val="90000"/>
              </a:lnSpc>
              <a:spcBef>
                <a:spcPts val="1000"/>
              </a:spcBef>
              <a:spcAft>
                <a:spcPts val="0"/>
              </a:spcAft>
              <a:buClr>
                <a:schemeClr val="dk1"/>
              </a:buClr>
              <a:buSzPts val="2800"/>
              <a:buFont typeface="Arial"/>
              <a:buNone/>
              <a:defRPr b="0"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sp>
        <p:nvSpPr>
          <p:cNvPr id="35" name="Google Shape;35;p6"/>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6"/>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8" name="Shape 38"/>
        <p:cNvGrpSpPr/>
        <p:nvPr/>
      </p:nvGrpSpPr>
      <p:grpSpPr>
        <a:xfrm>
          <a:off x="0" y="0"/>
          <a:ext cx="0" cy="0"/>
          <a:chOff x="0" y="0"/>
          <a:chExt cx="0" cy="0"/>
        </a:xfrm>
      </p:grpSpPr>
      <p:sp>
        <p:nvSpPr>
          <p:cNvPr id="39" name="Google Shape;39;p7"/>
          <p:cNvSpPr txBox="1"/>
          <p:nvPr>
            <p:ph type="title"/>
          </p:nvPr>
        </p:nvSpPr>
        <p:spPr>
          <a:xfrm>
            <a:off x="628650" y="365126"/>
            <a:ext cx="7886700" cy="1325563"/>
          </a:xfrm>
          <a:prstGeom prst="rect">
            <a:avLst/>
          </a:prstGeom>
          <a:noFill/>
          <a:ln>
            <a:noFill/>
          </a:ln>
        </p:spPr>
        <p:txBody>
          <a:bodyPr anchorCtr="0" anchor="ctr" bIns="91425" lIns="91425" spcFirstLastPara="1" rIns="91425" wrap="square" tIns="91425"/>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0" name="Google Shape;40;p7"/>
          <p:cNvSpPr txBox="1"/>
          <p:nvPr>
            <p:ph idx="1" type="body"/>
          </p:nvPr>
        </p:nvSpPr>
        <p:spPr>
          <a:xfrm>
            <a:off x="628650" y="1825625"/>
            <a:ext cx="3886200" cy="4351338"/>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7"/>
          <p:cNvSpPr txBox="1"/>
          <p:nvPr>
            <p:ph idx="2" type="body"/>
          </p:nvPr>
        </p:nvSpPr>
        <p:spPr>
          <a:xfrm>
            <a:off x="4629150" y="1825625"/>
            <a:ext cx="3886200" cy="4351338"/>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7"/>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7"/>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5" name="Shape 45"/>
        <p:cNvGrpSpPr/>
        <p:nvPr/>
      </p:nvGrpSpPr>
      <p:grpSpPr>
        <a:xfrm>
          <a:off x="0" y="0"/>
          <a:ext cx="0" cy="0"/>
          <a:chOff x="0" y="0"/>
          <a:chExt cx="0" cy="0"/>
        </a:xfrm>
      </p:grpSpPr>
      <p:sp>
        <p:nvSpPr>
          <p:cNvPr id="46" name="Google Shape;46;p8"/>
          <p:cNvSpPr txBox="1"/>
          <p:nvPr>
            <p:ph type="title"/>
          </p:nvPr>
        </p:nvSpPr>
        <p:spPr>
          <a:xfrm>
            <a:off x="629841" y="365126"/>
            <a:ext cx="7886700" cy="1325563"/>
          </a:xfrm>
          <a:prstGeom prst="rect">
            <a:avLst/>
          </a:prstGeom>
          <a:noFill/>
          <a:ln>
            <a:noFill/>
          </a:ln>
        </p:spPr>
        <p:txBody>
          <a:bodyPr anchorCtr="0" anchor="ctr" bIns="91425" lIns="91425" spcFirstLastPara="1" rIns="91425" wrap="square" tIns="91425"/>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7" name="Google Shape;47;p8"/>
          <p:cNvSpPr txBox="1"/>
          <p:nvPr>
            <p:ph idx="1" type="body"/>
          </p:nvPr>
        </p:nvSpPr>
        <p:spPr>
          <a:xfrm>
            <a:off x="629842" y="1681163"/>
            <a:ext cx="3868340" cy="823912"/>
          </a:xfrm>
          <a:prstGeom prst="rect">
            <a:avLst/>
          </a:prstGeom>
          <a:noFill/>
          <a:ln>
            <a:noFill/>
          </a:ln>
        </p:spPr>
        <p:txBody>
          <a:bodyPr anchorCtr="0" anchor="b" bIns="91425" lIns="91425" spcFirstLastPara="1" rIns="91425" wrap="square" tIns="91425"/>
          <a:lstStyle>
            <a:lvl1pPr indent="-228600" lvl="0" marL="457200" marR="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48" name="Google Shape;48;p8"/>
          <p:cNvSpPr txBox="1"/>
          <p:nvPr>
            <p:ph idx="2" type="body"/>
          </p:nvPr>
        </p:nvSpPr>
        <p:spPr>
          <a:xfrm>
            <a:off x="629842" y="2505075"/>
            <a:ext cx="3868340" cy="3684588"/>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9" name="Google Shape;49;p8"/>
          <p:cNvSpPr txBox="1"/>
          <p:nvPr>
            <p:ph idx="3" type="body"/>
          </p:nvPr>
        </p:nvSpPr>
        <p:spPr>
          <a:xfrm>
            <a:off x="4629150" y="1681163"/>
            <a:ext cx="3887391" cy="823912"/>
          </a:xfrm>
          <a:prstGeom prst="rect">
            <a:avLst/>
          </a:prstGeom>
          <a:noFill/>
          <a:ln>
            <a:noFill/>
          </a:ln>
        </p:spPr>
        <p:txBody>
          <a:bodyPr anchorCtr="0" anchor="b" bIns="91425" lIns="91425" spcFirstLastPara="1" rIns="91425" wrap="square" tIns="91425"/>
          <a:lstStyle>
            <a:lvl1pPr indent="-228600" lvl="0" marL="457200" marR="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50" name="Google Shape;50;p8"/>
          <p:cNvSpPr txBox="1"/>
          <p:nvPr>
            <p:ph idx="4" type="body"/>
          </p:nvPr>
        </p:nvSpPr>
        <p:spPr>
          <a:xfrm>
            <a:off x="4629150" y="2505075"/>
            <a:ext cx="3887391" cy="3684588"/>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1" name="Google Shape;51;p8"/>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457200"/>
            <a:ext cx="2949178" cy="1600200"/>
          </a:xfrm>
          <a:prstGeom prst="rect">
            <a:avLst/>
          </a:prstGeom>
          <a:noFill/>
          <a:ln>
            <a:noFill/>
          </a:ln>
        </p:spPr>
        <p:txBody>
          <a:bodyPr anchorCtr="0" anchor="b" bIns="91425" lIns="91425" spcFirstLastPara="1" rIns="91425" wrap="square" tIns="91425"/>
          <a:lstStyle>
            <a:lvl1pPr lvl="0" marR="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6" name="Google Shape;56;p9"/>
          <p:cNvSpPr txBox="1"/>
          <p:nvPr>
            <p:ph idx="1" type="body"/>
          </p:nvPr>
        </p:nvSpPr>
        <p:spPr>
          <a:xfrm>
            <a:off x="3887391" y="987426"/>
            <a:ext cx="4629150" cy="4873625"/>
          </a:xfrm>
          <a:prstGeom prst="rect">
            <a:avLst/>
          </a:prstGeom>
          <a:noFill/>
          <a:ln>
            <a:noFill/>
          </a:ln>
        </p:spPr>
        <p:txBody>
          <a:bodyPr anchorCtr="0" anchor="t" bIns="91425" lIns="91425" spcFirstLastPara="1" rIns="91425" wrap="square" tIns="91425"/>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629841" y="2057400"/>
            <a:ext cx="2949178" cy="3811588"/>
          </a:xfrm>
          <a:prstGeom prst="rect">
            <a:avLst/>
          </a:prstGeom>
          <a:noFill/>
          <a:ln>
            <a:noFill/>
          </a:ln>
        </p:spPr>
        <p:txBody>
          <a:bodyPr anchorCtr="0" anchor="t" bIns="91425" lIns="91425" spcFirstLastPara="1" rIns="91425" wrap="square" tIns="91425"/>
          <a:lstStyle>
            <a:lvl1pPr indent="-228600" lvl="0" marL="457200" marR="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457200"/>
            <a:ext cx="2949178" cy="1600200"/>
          </a:xfrm>
          <a:prstGeom prst="rect">
            <a:avLst/>
          </a:prstGeom>
          <a:noFill/>
          <a:ln>
            <a:noFill/>
          </a:ln>
        </p:spPr>
        <p:txBody>
          <a:bodyPr anchorCtr="0" anchor="b" bIns="91425" lIns="91425" spcFirstLastPara="1" rIns="91425" wrap="square" tIns="91425"/>
          <a:lstStyle>
            <a:lvl1pPr lvl="0" marR="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3" name="Google Shape;63;p10"/>
          <p:cNvSpPr/>
          <p:nvPr>
            <p:ph idx="2" type="pic"/>
          </p:nvPr>
        </p:nvSpPr>
        <p:spPr>
          <a:xfrm>
            <a:off x="3887391" y="987426"/>
            <a:ext cx="462915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629841" y="2057400"/>
            <a:ext cx="2949178" cy="3811588"/>
          </a:xfrm>
          <a:prstGeom prst="rect">
            <a:avLst/>
          </a:prstGeom>
          <a:noFill/>
          <a:ln>
            <a:noFill/>
          </a:ln>
        </p:spPr>
        <p:txBody>
          <a:bodyPr anchorCtr="0" anchor="t" bIns="91425" lIns="91425" spcFirstLastPara="1" rIns="91425" wrap="square" tIns="91425"/>
          <a:lstStyle>
            <a:lvl1pPr indent="-228600" lvl="0" marL="457200" marR="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365126"/>
            <a:ext cx="78867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825625"/>
            <a:ext cx="78867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jp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www.slideshare.net/123jou/actividad2-diagrama-de-casos-de-uso-del-negocio-y-del-sistema?related=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3" name="Shape 8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2"/>
          <p:cNvPicPr preferRelativeResize="0"/>
          <p:nvPr/>
        </p:nvPicPr>
        <p:blipFill rotWithShape="1">
          <a:blip r:embed="rId3">
            <a:alphaModFix/>
          </a:blip>
          <a:srcRect b="0" l="0" r="0" t="0"/>
          <a:stretch/>
        </p:blipFill>
        <p:spPr>
          <a:xfrm>
            <a:off x="48516" y="150125"/>
            <a:ext cx="5519771" cy="2224585"/>
          </a:xfrm>
          <a:prstGeom prst="rect">
            <a:avLst/>
          </a:prstGeom>
          <a:noFill/>
          <a:ln>
            <a:noFill/>
          </a:ln>
        </p:spPr>
      </p:pic>
      <p:pic>
        <p:nvPicPr>
          <p:cNvPr id="144" name="Google Shape;144;p22"/>
          <p:cNvPicPr preferRelativeResize="0"/>
          <p:nvPr/>
        </p:nvPicPr>
        <p:blipFill rotWithShape="1">
          <a:blip r:embed="rId4">
            <a:alphaModFix/>
          </a:blip>
          <a:srcRect b="0" l="0" r="0" t="0"/>
          <a:stretch/>
        </p:blipFill>
        <p:spPr>
          <a:xfrm>
            <a:off x="3603009" y="2374710"/>
            <a:ext cx="5442011" cy="3364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s-ES" sz="3200">
                <a:solidFill>
                  <a:srgbClr val="000066"/>
                </a:solidFill>
                <a:latin typeface="Helvetica Neue"/>
                <a:ea typeface="Helvetica Neue"/>
                <a:cs typeface="Helvetica Neue"/>
                <a:sym typeface="Helvetica Neue"/>
              </a:rPr>
              <a:t>Ejemplo casos de Uso para el EJ1 (MHC-PMS)…II</a:t>
            </a:r>
            <a:endParaRPr b="1" sz="3200">
              <a:solidFill>
                <a:srgbClr val="000066"/>
              </a:solidFill>
              <a:latin typeface="Helvetica Neue"/>
              <a:ea typeface="Helvetica Neue"/>
              <a:cs typeface="Helvetica Neue"/>
              <a:sym typeface="Helvetica Neue"/>
            </a:endParaRPr>
          </a:p>
        </p:txBody>
      </p:sp>
      <p:pic>
        <p:nvPicPr>
          <p:cNvPr descr="Use Case Diagram.png" id="150" name="Google Shape;150;p23"/>
          <p:cNvPicPr preferRelativeResize="0"/>
          <p:nvPr/>
        </p:nvPicPr>
        <p:blipFill rotWithShape="1">
          <a:blip r:embed="rId3">
            <a:alphaModFix/>
          </a:blip>
          <a:srcRect b="0" l="0" r="0" t="0"/>
          <a:stretch/>
        </p:blipFill>
        <p:spPr>
          <a:xfrm>
            <a:off x="1212918" y="1018322"/>
            <a:ext cx="6718200" cy="4629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descr="new doc 28_1.jpg" id="155" name="Google Shape;155;p24"/>
          <p:cNvPicPr preferRelativeResize="0"/>
          <p:nvPr/>
        </p:nvPicPr>
        <p:blipFill rotWithShape="1">
          <a:blip r:embed="rId3">
            <a:alphaModFix/>
          </a:blip>
          <a:srcRect b="0" l="0" r="0" t="0"/>
          <a:stretch/>
        </p:blipFill>
        <p:spPr>
          <a:xfrm rot="-5400000">
            <a:off x="3352521" y="-1679478"/>
            <a:ext cx="1863587" cy="6858000"/>
          </a:xfrm>
          <a:prstGeom prst="rect">
            <a:avLst/>
          </a:prstGeom>
          <a:noFill/>
          <a:ln>
            <a:noFill/>
          </a:ln>
        </p:spPr>
      </p:pic>
      <p:sp>
        <p:nvSpPr>
          <p:cNvPr id="156" name="Google Shape;156;p24"/>
          <p:cNvSpPr txBox="1"/>
          <p:nvPr>
            <p:ph type="title"/>
          </p:nvPr>
        </p:nvSpPr>
        <p:spPr>
          <a:xfrm>
            <a:off x="152400" y="0"/>
            <a:ext cx="826383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Calibri"/>
              <a:buNone/>
            </a:pPr>
            <a:r>
              <a:rPr b="1" lang="es-ES" sz="3200">
                <a:solidFill>
                  <a:srgbClr val="000066"/>
                </a:solidFill>
                <a:latin typeface="Helvetica Neue"/>
                <a:ea typeface="Helvetica Neue"/>
                <a:cs typeface="Helvetica Neue"/>
                <a:sym typeface="Helvetica Neue"/>
              </a:rPr>
              <a:t>Estructura de un caso de uso simple</a:t>
            </a:r>
            <a:endParaRPr b="1" sz="3200">
              <a:solidFill>
                <a:srgbClr val="000066"/>
              </a:solidFill>
              <a:latin typeface="Helvetica Neue"/>
              <a:ea typeface="Helvetica Neue"/>
              <a:cs typeface="Helvetica Neue"/>
              <a:sym typeface="Helvetica Neue"/>
            </a:endParaRPr>
          </a:p>
        </p:txBody>
      </p:sp>
      <p:pic>
        <p:nvPicPr>
          <p:cNvPr descr="new doc 28_2.jpg" id="157" name="Google Shape;157;p24"/>
          <p:cNvPicPr preferRelativeResize="0"/>
          <p:nvPr/>
        </p:nvPicPr>
        <p:blipFill rotWithShape="1">
          <a:blip r:embed="rId4">
            <a:alphaModFix/>
          </a:blip>
          <a:srcRect b="0" l="0" r="0" t="0"/>
          <a:stretch/>
        </p:blipFill>
        <p:spPr>
          <a:xfrm rot="-5400000">
            <a:off x="2832848" y="-386486"/>
            <a:ext cx="3505200" cy="88660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s-ES" sz="3200">
                <a:solidFill>
                  <a:srgbClr val="000066"/>
                </a:solidFill>
                <a:latin typeface="Helvetica Neue"/>
                <a:ea typeface="Helvetica Neue"/>
                <a:cs typeface="Helvetica Neue"/>
                <a:sym typeface="Helvetica Neue"/>
              </a:rPr>
              <a:t>Varios casos de uso que involucran un mismo actor</a:t>
            </a:r>
            <a:endParaRPr b="1" sz="3200">
              <a:solidFill>
                <a:srgbClr val="000066"/>
              </a:solidFill>
              <a:latin typeface="Helvetica Neue"/>
              <a:ea typeface="Helvetica Neue"/>
              <a:cs typeface="Helvetica Neue"/>
              <a:sym typeface="Helvetica Neue"/>
            </a:endParaRPr>
          </a:p>
        </p:txBody>
      </p:sp>
      <p:pic>
        <p:nvPicPr>
          <p:cNvPr descr="new doc 29_1.jpg" id="163" name="Google Shape;163;p25"/>
          <p:cNvPicPr preferRelativeResize="0"/>
          <p:nvPr/>
        </p:nvPicPr>
        <p:blipFill rotWithShape="1">
          <a:blip r:embed="rId3">
            <a:alphaModFix/>
          </a:blip>
          <a:srcRect b="0" l="0" r="0" t="0"/>
          <a:stretch/>
        </p:blipFill>
        <p:spPr>
          <a:xfrm>
            <a:off x="2411760" y="1701551"/>
            <a:ext cx="3075542" cy="374441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628650" y="365126"/>
            <a:ext cx="8335838"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Calibri"/>
              <a:buNone/>
            </a:pPr>
            <a:r>
              <a:rPr b="1" lang="es-ES" sz="3200">
                <a:solidFill>
                  <a:srgbClr val="000066"/>
                </a:solidFill>
                <a:latin typeface="Helvetica Neue"/>
                <a:ea typeface="Helvetica Neue"/>
                <a:cs typeface="Helvetica Neue"/>
                <a:sym typeface="Helvetica Neue"/>
              </a:rPr>
              <a:t>Heurísticas para crear casos de uso</a:t>
            </a:r>
            <a:endParaRPr b="1" sz="3200">
              <a:solidFill>
                <a:srgbClr val="000066"/>
              </a:solidFill>
              <a:latin typeface="Helvetica Neue"/>
              <a:ea typeface="Helvetica Neue"/>
              <a:cs typeface="Helvetica Neue"/>
              <a:sym typeface="Helvetica Neue"/>
            </a:endParaRPr>
          </a:p>
        </p:txBody>
      </p:sp>
      <p:sp>
        <p:nvSpPr>
          <p:cNvPr id="169" name="Google Shape;169;p26"/>
          <p:cNvSpPr txBox="1"/>
          <p:nvPr>
            <p:ph idx="1" type="body"/>
          </p:nvPr>
        </p:nvSpPr>
        <p:spPr>
          <a:xfrm>
            <a:off x="457200" y="1600201"/>
            <a:ext cx="8229600" cy="3276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800"/>
              <a:buFont typeface="Arial"/>
              <a:buNone/>
            </a:pPr>
            <a:r>
              <a:rPr b="1" i="0" lang="es-ES" sz="2800" u="none" cap="none" strike="noStrike">
                <a:solidFill>
                  <a:schemeClr val="dk1"/>
                </a:solidFill>
                <a:latin typeface="Calibri"/>
                <a:ea typeface="Calibri"/>
                <a:cs typeface="Calibri"/>
                <a:sym typeface="Calibri"/>
              </a:rPr>
              <a:t>Definir los actores (1)</a:t>
            </a:r>
            <a:endParaRPr/>
          </a:p>
          <a:p>
            <a:pPr indent="0" lvl="0" marL="0" marR="0" rtl="0" algn="l">
              <a:lnSpc>
                <a:spcPct val="80000"/>
              </a:lnSpc>
              <a:spcBef>
                <a:spcPts val="1000"/>
              </a:spcBef>
              <a:spcAft>
                <a:spcPts val="0"/>
              </a:spcAft>
              <a:buClr>
                <a:schemeClr val="dk1"/>
              </a:buClr>
              <a:buSzPts val="2800"/>
              <a:buFont typeface="Arial"/>
              <a:buNone/>
            </a:pPr>
            <a:r>
              <a:t/>
            </a:r>
            <a:endParaRPr b="1" i="0" sz="2800" u="none" cap="none" strike="noStrike">
              <a:solidFill>
                <a:schemeClr val="dk1"/>
              </a:solidFill>
              <a:latin typeface="Calibri"/>
              <a:ea typeface="Calibri"/>
              <a:cs typeface="Calibri"/>
              <a:sym typeface="Calibri"/>
            </a:endParaRPr>
          </a:p>
          <a:p>
            <a:pPr indent="-228600" lvl="0" marL="228600" marR="0" rtl="0" algn="l">
              <a:lnSpc>
                <a:spcPct val="80000"/>
              </a:lnSpc>
              <a:spcBef>
                <a:spcPts val="100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Actores que estén involucrados en las historias.</a:t>
            </a:r>
            <a:endParaRPr/>
          </a:p>
          <a:p>
            <a:pPr indent="-228600" lvl="0" marL="228600" marR="0" rtl="0" algn="l">
              <a:lnSpc>
                <a:spcPct val="80000"/>
              </a:lnSpc>
              <a:spcBef>
                <a:spcPts val="1000"/>
              </a:spcBef>
              <a:spcAft>
                <a:spcPts val="0"/>
              </a:spcAft>
              <a:buClr>
                <a:srgbClr val="0432FF"/>
              </a:buClr>
              <a:buSzPts val="2800"/>
              <a:buFont typeface="Arial"/>
              <a:buChar char="•"/>
            </a:pPr>
            <a:r>
              <a:rPr b="1" i="0" lang="es-ES" sz="2800" u="none" cap="none" strike="noStrike">
                <a:solidFill>
                  <a:srgbClr val="0432FF"/>
                </a:solidFill>
                <a:latin typeface="Calibri"/>
                <a:ea typeface="Calibri"/>
                <a:cs typeface="Calibri"/>
                <a:sym typeface="Calibri"/>
              </a:rPr>
              <a:t>Actores son aquellas personas o dispositivos que usarán el sistema.</a:t>
            </a:r>
            <a:endParaRPr/>
          </a:p>
          <a:p>
            <a:pPr indent="-228600" lvl="0" marL="228600" marR="0" rtl="0" algn="l">
              <a:lnSpc>
                <a:spcPct val="80000"/>
              </a:lnSpc>
              <a:spcBef>
                <a:spcPts val="100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Todo actor tiene uno o más objetivos cuando usa el sistema.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628650" y="365126"/>
            <a:ext cx="8191822"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s-ES" sz="3200">
                <a:solidFill>
                  <a:srgbClr val="000066"/>
                </a:solidFill>
                <a:latin typeface="Helvetica Neue"/>
                <a:ea typeface="Helvetica Neue"/>
                <a:cs typeface="Helvetica Neue"/>
                <a:sym typeface="Helvetica Neue"/>
              </a:rPr>
              <a:t>Heurísticas para crear casos de uso</a:t>
            </a:r>
            <a:endParaRPr b="1" sz="3200">
              <a:solidFill>
                <a:srgbClr val="000066"/>
              </a:solidFill>
              <a:latin typeface="Helvetica Neue"/>
              <a:ea typeface="Helvetica Neue"/>
              <a:cs typeface="Helvetica Neue"/>
              <a:sym typeface="Helvetica Neue"/>
            </a:endParaRPr>
          </a:p>
        </p:txBody>
      </p:sp>
      <p:sp>
        <p:nvSpPr>
          <p:cNvPr id="175" name="Google Shape;175;p2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1" i="0" lang="es-ES" sz="2800" u="none" cap="none" strike="noStrike">
                <a:solidFill>
                  <a:schemeClr val="dk1"/>
                </a:solidFill>
                <a:latin typeface="Calibri"/>
                <a:ea typeface="Calibri"/>
                <a:cs typeface="Calibri"/>
                <a:sym typeface="Calibri"/>
              </a:rPr>
              <a:t>Definir los actores (2)</a:t>
            </a:r>
            <a:endParaRPr b="1"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Un usuario puede tener uno o más papeles dentro del sistema.</a:t>
            </a:r>
            <a:endParaRPr/>
          </a:p>
          <a:p>
            <a:pPr indent="-228600" lvl="0" marL="228600" marR="0" rtl="0" algn="l">
              <a:lnSpc>
                <a:spcPct val="90000"/>
              </a:lnSpc>
              <a:spcBef>
                <a:spcPts val="100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Existen actores secundarios, estos dan apoyo al sistema, para que los actores primarios puedan hacer su trabajo.</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1" i="0" sz="2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descr="Screen Shot 2015-04-16 at 20.04.27.png" id="181" name="Google Shape;181;p28"/>
          <p:cNvPicPr preferRelativeResize="0"/>
          <p:nvPr/>
        </p:nvPicPr>
        <p:blipFill rotWithShape="1">
          <a:blip r:embed="rId3">
            <a:alphaModFix/>
          </a:blip>
          <a:srcRect b="0" l="0" r="0" t="0"/>
          <a:stretch/>
        </p:blipFill>
        <p:spPr>
          <a:xfrm>
            <a:off x="2235632" y="4520343"/>
            <a:ext cx="5372100" cy="2225264"/>
          </a:xfrm>
          <a:prstGeom prst="rect">
            <a:avLst/>
          </a:prstGeom>
          <a:noFill/>
          <a:ln>
            <a:noFill/>
          </a:ln>
        </p:spPr>
      </p:pic>
      <p:sp>
        <p:nvSpPr>
          <p:cNvPr id="182" name="Google Shape;182;p28"/>
          <p:cNvSpPr txBox="1"/>
          <p:nvPr>
            <p:ph type="title"/>
          </p:nvPr>
        </p:nvSpPr>
        <p:spPr>
          <a:xfrm>
            <a:off x="628650" y="365125"/>
            <a:ext cx="7886700" cy="841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Calibri"/>
              <a:buNone/>
            </a:pPr>
            <a:r>
              <a:rPr b="1" lang="es-ES" sz="3200">
                <a:solidFill>
                  <a:srgbClr val="000066"/>
                </a:solidFill>
                <a:latin typeface="Helvetica Neue"/>
                <a:ea typeface="Helvetica Neue"/>
                <a:cs typeface="Helvetica Neue"/>
                <a:sym typeface="Helvetica Neue"/>
              </a:rPr>
              <a:t>Organización</a:t>
            </a:r>
            <a:endParaRPr b="1" sz="3200">
              <a:solidFill>
                <a:srgbClr val="000066"/>
              </a:solidFill>
              <a:latin typeface="Helvetica Neue"/>
              <a:ea typeface="Helvetica Neue"/>
              <a:cs typeface="Helvetica Neue"/>
              <a:sym typeface="Helvetica Neue"/>
            </a:endParaRPr>
          </a:p>
        </p:txBody>
      </p:sp>
      <p:sp>
        <p:nvSpPr>
          <p:cNvPr id="183" name="Google Shape;183;p28"/>
          <p:cNvSpPr txBox="1"/>
          <p:nvPr>
            <p:ph idx="1" type="body"/>
          </p:nvPr>
        </p:nvSpPr>
        <p:spPr>
          <a:xfrm>
            <a:off x="457200" y="1121350"/>
            <a:ext cx="8229600" cy="3755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432FF"/>
              </a:buClr>
              <a:buSzPts val="2800"/>
              <a:buFont typeface="Arial"/>
              <a:buNone/>
            </a:pPr>
            <a:r>
              <a:rPr b="1" i="0" lang="es-ES" sz="3791" u="none" cap="none" strike="noStrike">
                <a:solidFill>
                  <a:srgbClr val="0432FF"/>
                </a:solidFill>
                <a:latin typeface="Calibri"/>
                <a:ea typeface="Calibri"/>
                <a:cs typeface="Calibri"/>
                <a:sym typeface="Calibri"/>
              </a:rPr>
              <a:t>Inclusión:</a:t>
            </a:r>
            <a:endParaRPr/>
          </a:p>
          <a:p>
            <a:pPr indent="0" lvl="0" marL="0" marR="0" rtl="0" algn="l">
              <a:lnSpc>
                <a:spcPct val="80000"/>
              </a:lnSpc>
              <a:spcBef>
                <a:spcPts val="1000"/>
              </a:spcBef>
              <a:spcAft>
                <a:spcPts val="0"/>
              </a:spcAft>
              <a:buClr>
                <a:schemeClr val="dk1"/>
              </a:buClr>
              <a:buSzPts val="2800"/>
              <a:buFont typeface="Arial"/>
              <a:buNone/>
            </a:pPr>
            <a:r>
              <a:rPr b="0" i="0" lang="es-ES" sz="2590" u="none" cap="none" strike="noStrike">
                <a:solidFill>
                  <a:schemeClr val="dk1"/>
                </a:solidFill>
                <a:latin typeface="Calibri"/>
                <a:ea typeface="Calibri"/>
                <a:cs typeface="Calibri"/>
                <a:sym typeface="Calibri"/>
              </a:rPr>
              <a:t>El </a:t>
            </a:r>
            <a:r>
              <a:rPr b="1" i="0" lang="es-ES" sz="2590" u="none" cap="none" strike="noStrike">
                <a:solidFill>
                  <a:schemeClr val="dk1"/>
                </a:solidFill>
                <a:latin typeface="Calibri"/>
                <a:ea typeface="Calibri"/>
                <a:cs typeface="Calibri"/>
                <a:sym typeface="Calibri"/>
              </a:rPr>
              <a:t>workflow</a:t>
            </a:r>
            <a:r>
              <a:rPr b="0" i="0" lang="es-ES" sz="2590" u="none" cap="none" strike="noStrike">
                <a:solidFill>
                  <a:schemeClr val="dk1"/>
                </a:solidFill>
                <a:latin typeface="Calibri"/>
                <a:ea typeface="Calibri"/>
                <a:cs typeface="Calibri"/>
                <a:sym typeface="Calibri"/>
              </a:rPr>
              <a:t> del proceso entero está en el caso de uso base y el (los) caso(s) de uso incluido(s).</a:t>
            </a:r>
            <a:endParaRPr/>
          </a:p>
          <a:p>
            <a:pPr indent="0" lvl="0" marL="0" marR="0" rtl="0" algn="l">
              <a:lnSpc>
                <a:spcPct val="80000"/>
              </a:lnSpc>
              <a:spcBef>
                <a:spcPts val="1000"/>
              </a:spcBef>
              <a:spcAft>
                <a:spcPts val="0"/>
              </a:spcAft>
              <a:buClr>
                <a:schemeClr val="dk1"/>
              </a:buClr>
              <a:buSzPts val="2800"/>
              <a:buFont typeface="Arial"/>
              <a:buNone/>
            </a:pPr>
            <a:r>
              <a:rPr b="0" i="0" lang="es-ES" sz="2590" u="none" cap="none" strike="noStrike">
                <a:solidFill>
                  <a:schemeClr val="dk1"/>
                </a:solidFill>
                <a:latin typeface="Calibri"/>
                <a:ea typeface="Calibri"/>
                <a:cs typeface="Calibri"/>
                <a:sym typeface="Calibri"/>
              </a:rPr>
              <a:t>Se usa para </a:t>
            </a:r>
            <a:r>
              <a:rPr b="1" i="0" lang="es-ES" sz="2590" u="none" cap="none" strike="noStrike">
                <a:solidFill>
                  <a:schemeClr val="dk1"/>
                </a:solidFill>
                <a:latin typeface="Calibri"/>
                <a:ea typeface="Calibri"/>
                <a:cs typeface="Calibri"/>
                <a:sym typeface="Calibri"/>
              </a:rPr>
              <a:t>evitar describir el mismo flujo de eventos </a:t>
            </a:r>
            <a:r>
              <a:rPr b="0" i="0" lang="es-ES" sz="2590" u="none" cap="none" strike="noStrike">
                <a:solidFill>
                  <a:schemeClr val="dk1"/>
                </a:solidFill>
                <a:latin typeface="Calibri"/>
                <a:ea typeface="Calibri"/>
                <a:cs typeface="Calibri"/>
                <a:sym typeface="Calibri"/>
              </a:rPr>
              <a:t>repetidas veces, poniendo el comportamiento común en un caso de uso aparte.</a:t>
            </a:r>
            <a:endParaRPr/>
          </a:p>
          <a:p>
            <a:pPr indent="0" lvl="0" marL="0" marR="0" rtl="0" algn="l">
              <a:lnSpc>
                <a:spcPct val="80000"/>
              </a:lnSpc>
              <a:spcBef>
                <a:spcPts val="1000"/>
              </a:spcBef>
              <a:spcAft>
                <a:spcPts val="0"/>
              </a:spcAft>
              <a:buClr>
                <a:schemeClr val="dk1"/>
              </a:buClr>
              <a:buSzPts val="2800"/>
              <a:buFont typeface="Arial"/>
              <a:buNone/>
            </a:pPr>
            <a:r>
              <a:rPr b="0" i="0" lang="es-ES" sz="2590" u="none" cap="none" strike="noStrike">
                <a:solidFill>
                  <a:schemeClr val="dk1"/>
                </a:solidFill>
                <a:latin typeface="Calibri"/>
                <a:ea typeface="Calibri"/>
                <a:cs typeface="Calibri"/>
                <a:sym typeface="Calibri"/>
              </a:rPr>
              <a:t>Se representa con la dependencia estereotipada &lt;&lt;include&gt;&gt;</a:t>
            </a:r>
            <a:endParaRPr b="0" i="0" sz="259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s-ES" sz="3200">
                <a:solidFill>
                  <a:srgbClr val="000066"/>
                </a:solidFill>
                <a:latin typeface="Helvetica Neue"/>
                <a:ea typeface="Helvetica Neue"/>
                <a:cs typeface="Helvetica Neue"/>
                <a:sym typeface="Helvetica Neue"/>
              </a:rPr>
              <a:t>Organización</a:t>
            </a:r>
            <a:endParaRPr b="1" sz="3200">
              <a:solidFill>
                <a:srgbClr val="000066"/>
              </a:solidFill>
              <a:latin typeface="Helvetica Neue"/>
              <a:ea typeface="Helvetica Neue"/>
              <a:cs typeface="Helvetica Neue"/>
              <a:sym typeface="Helvetica Neue"/>
            </a:endParaRPr>
          </a:p>
        </p:txBody>
      </p:sp>
      <p:sp>
        <p:nvSpPr>
          <p:cNvPr id="189" name="Google Shape;189;p29"/>
          <p:cNvSpPr txBox="1"/>
          <p:nvPr>
            <p:ph idx="1" type="body"/>
          </p:nvPr>
        </p:nvSpPr>
        <p:spPr>
          <a:xfrm>
            <a:off x="628650" y="1513025"/>
            <a:ext cx="8055000" cy="3864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s-ES" sz="2800" u="none" cap="none" strike="noStrike">
                <a:solidFill>
                  <a:schemeClr val="dk1"/>
                </a:solidFill>
                <a:latin typeface="Calibri"/>
                <a:ea typeface="Calibri"/>
                <a:cs typeface="Calibri"/>
                <a:sym typeface="Calibri"/>
              </a:rPr>
              <a:t>La </a:t>
            </a:r>
            <a:r>
              <a:rPr b="1" i="0" lang="es-ES" sz="2800" u="none" cap="none" strike="noStrike">
                <a:solidFill>
                  <a:schemeClr val="dk1"/>
                </a:solidFill>
                <a:latin typeface="Calibri"/>
                <a:ea typeface="Calibri"/>
                <a:cs typeface="Calibri"/>
                <a:sym typeface="Calibri"/>
              </a:rPr>
              <a:t>inclusión</a:t>
            </a:r>
            <a:r>
              <a:rPr b="0" i="0" lang="es-ES" sz="2800" u="none" cap="none" strike="noStrike">
                <a:solidFill>
                  <a:schemeClr val="dk1"/>
                </a:solidFill>
                <a:latin typeface="Calibri"/>
                <a:ea typeface="Calibri"/>
                <a:cs typeface="Calibri"/>
                <a:sym typeface="Calibri"/>
              </a:rPr>
              <a:t> se justifica cuando:</a:t>
            </a:r>
            <a:endParaRPr/>
          </a:p>
          <a:p>
            <a:pPr indent="0" lvl="0" marL="0" marR="0" rtl="0" algn="l">
              <a:lnSpc>
                <a:spcPct val="90000"/>
              </a:lnSpc>
              <a:spcBef>
                <a:spcPts val="1000"/>
              </a:spcBef>
              <a:spcAft>
                <a:spcPts val="0"/>
              </a:spcAft>
              <a:buClr>
                <a:schemeClr val="dk1"/>
              </a:buClr>
              <a:buSzPts val="2800"/>
              <a:buFont typeface="Arial"/>
              <a:buNone/>
            </a:pPr>
            <a:r>
              <a:rPr b="0" i="0" lang="es-ES" sz="2800" u="none" cap="none" strike="noStrike">
                <a:solidFill>
                  <a:schemeClr val="dk1"/>
                </a:solidFill>
                <a:latin typeface="Calibri"/>
                <a:ea typeface="Calibri"/>
                <a:cs typeface="Calibri"/>
                <a:sym typeface="Calibri"/>
              </a:rPr>
              <a:t>Se puede reutilizar en otros casos de uso el comportamiento incluido en el caso de uso base.</a:t>
            </a:r>
            <a:endParaRPr/>
          </a:p>
          <a:p>
            <a:pPr indent="0" lvl="0" marL="0" marR="0" rtl="0" algn="l">
              <a:lnSpc>
                <a:spcPct val="90000"/>
              </a:lnSpc>
              <a:spcBef>
                <a:spcPts val="1000"/>
              </a:spcBef>
              <a:spcAft>
                <a:spcPts val="0"/>
              </a:spcAft>
              <a:buClr>
                <a:schemeClr val="dk1"/>
              </a:buClr>
              <a:buSzPts val="2800"/>
              <a:buFont typeface="Arial"/>
              <a:buNone/>
            </a:pPr>
            <a:r>
              <a:rPr b="0" i="0" lang="es-ES" sz="2800" u="none" cap="none" strike="noStrike">
                <a:solidFill>
                  <a:schemeClr val="dk1"/>
                </a:solidFill>
                <a:latin typeface="Calibri"/>
                <a:ea typeface="Calibri"/>
                <a:cs typeface="Calibri"/>
                <a:sym typeface="Calibri"/>
              </a:rPr>
              <a:t>Simplifica la </a:t>
            </a:r>
            <a:r>
              <a:rPr lang="es-ES"/>
              <a:t>comprensión</a:t>
            </a:r>
            <a:r>
              <a:rPr b="0" i="0" lang="es-ES" sz="2800" u="none" cap="none" strike="noStrike">
                <a:solidFill>
                  <a:schemeClr val="dk1"/>
                </a:solidFill>
                <a:latin typeface="Calibri"/>
                <a:ea typeface="Calibri"/>
                <a:cs typeface="Calibri"/>
                <a:sym typeface="Calibri"/>
              </a:rPr>
              <a:t> del caso de uso base.</a:t>
            </a:r>
            <a:endParaRPr/>
          </a:p>
          <a:p>
            <a:pPr indent="0" lvl="0" marL="0" marR="0" rtl="0" algn="l">
              <a:lnSpc>
                <a:spcPct val="90000"/>
              </a:lnSpc>
              <a:spcBef>
                <a:spcPts val="1000"/>
              </a:spcBef>
              <a:spcAft>
                <a:spcPts val="0"/>
              </a:spcAft>
              <a:buClr>
                <a:schemeClr val="dk1"/>
              </a:buClr>
              <a:buSzPts val="2800"/>
              <a:buFont typeface="Arial"/>
              <a:buNone/>
            </a:pPr>
            <a:r>
              <a:rPr b="0" i="0" lang="es-ES" sz="2800" u="none" cap="none" strike="noStrike">
                <a:solidFill>
                  <a:schemeClr val="dk1"/>
                </a:solidFill>
                <a:latin typeface="Calibri"/>
                <a:ea typeface="Calibri"/>
                <a:cs typeface="Calibri"/>
                <a:sym typeface="Calibri"/>
              </a:rPr>
              <a:t>O sea, es bueno para reutilizar o para crear casos de uso que participan pero que no interactúan con el actor.</a:t>
            </a:r>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467544" y="175675"/>
            <a:ext cx="78867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Calibri"/>
              <a:buNone/>
            </a:pPr>
            <a:r>
              <a:rPr b="1" lang="es-ES" sz="3200">
                <a:solidFill>
                  <a:srgbClr val="000066"/>
                </a:solidFill>
                <a:latin typeface="Helvetica Neue"/>
                <a:ea typeface="Helvetica Neue"/>
                <a:cs typeface="Helvetica Neue"/>
                <a:sym typeface="Helvetica Neue"/>
              </a:rPr>
              <a:t>Organización</a:t>
            </a:r>
            <a:endParaRPr b="1" sz="3200">
              <a:solidFill>
                <a:srgbClr val="000066"/>
              </a:solidFill>
              <a:latin typeface="Helvetica Neue"/>
              <a:ea typeface="Helvetica Neue"/>
              <a:cs typeface="Helvetica Neue"/>
              <a:sym typeface="Helvetica Neue"/>
            </a:endParaRPr>
          </a:p>
        </p:txBody>
      </p:sp>
      <p:sp>
        <p:nvSpPr>
          <p:cNvPr id="195" name="Google Shape;195;p30"/>
          <p:cNvSpPr txBox="1"/>
          <p:nvPr>
            <p:ph idx="1" type="body"/>
          </p:nvPr>
        </p:nvSpPr>
        <p:spPr>
          <a:xfrm>
            <a:off x="628650" y="1340768"/>
            <a:ext cx="7886700" cy="435133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s-ES" sz="2800" u="none" cap="none" strike="noStrike">
                <a:solidFill>
                  <a:schemeClr val="dk1"/>
                </a:solidFill>
                <a:latin typeface="Calibri"/>
                <a:ea typeface="Calibri"/>
                <a:cs typeface="Calibri"/>
                <a:sym typeface="Calibri"/>
              </a:rPr>
              <a:t>Ejemplo de include</a:t>
            </a:r>
            <a:endParaRPr b="0" i="0" sz="2800" u="none" cap="none" strike="noStrike">
              <a:solidFill>
                <a:schemeClr val="dk1"/>
              </a:solidFill>
              <a:latin typeface="Calibri"/>
              <a:ea typeface="Calibri"/>
              <a:cs typeface="Calibri"/>
              <a:sym typeface="Calibri"/>
            </a:endParaRPr>
          </a:p>
        </p:txBody>
      </p:sp>
      <p:pic>
        <p:nvPicPr>
          <p:cNvPr id="196" name="Google Shape;196;p30"/>
          <p:cNvPicPr preferRelativeResize="0"/>
          <p:nvPr/>
        </p:nvPicPr>
        <p:blipFill rotWithShape="1">
          <a:blip r:embed="rId3">
            <a:alphaModFix/>
          </a:blip>
          <a:srcRect b="0" l="0" r="0" t="0"/>
          <a:stretch/>
        </p:blipFill>
        <p:spPr>
          <a:xfrm>
            <a:off x="1331640" y="1988840"/>
            <a:ext cx="6724228" cy="3808512"/>
          </a:xfrm>
          <a:prstGeom prst="rect">
            <a:avLst/>
          </a:prstGeom>
          <a:noFill/>
          <a:ln>
            <a:noFill/>
          </a:ln>
        </p:spPr>
      </p:pic>
      <p:sp>
        <p:nvSpPr>
          <p:cNvPr id="197" name="Google Shape;197;p30"/>
          <p:cNvSpPr/>
          <p:nvPr/>
        </p:nvSpPr>
        <p:spPr>
          <a:xfrm>
            <a:off x="2051720" y="4797152"/>
            <a:ext cx="936104" cy="64807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8" name="Google Shape;198;p30"/>
          <p:cNvSpPr txBox="1"/>
          <p:nvPr/>
        </p:nvSpPr>
        <p:spPr>
          <a:xfrm>
            <a:off x="1763688" y="4869160"/>
            <a:ext cx="150777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s-ES" sz="2000" u="none" cap="none" strike="noStrike">
                <a:solidFill>
                  <a:srgbClr val="3F3F3F"/>
                </a:solidFill>
                <a:latin typeface="Calibri"/>
                <a:ea typeface="Calibri"/>
                <a:cs typeface="Calibri"/>
                <a:sym typeface="Calibri"/>
              </a:rPr>
              <a:t>Sacar Dinero</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628650" y="365125"/>
            <a:ext cx="7886700" cy="955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Calibri"/>
              <a:buNone/>
            </a:pPr>
            <a:r>
              <a:rPr b="1" lang="es-ES" sz="3200">
                <a:solidFill>
                  <a:srgbClr val="000066"/>
                </a:solidFill>
                <a:latin typeface="Helvetica Neue"/>
                <a:ea typeface="Helvetica Neue"/>
                <a:cs typeface="Helvetica Neue"/>
                <a:sym typeface="Helvetica Neue"/>
              </a:rPr>
              <a:t>Organización</a:t>
            </a:r>
            <a:endParaRPr b="1" sz="3200">
              <a:solidFill>
                <a:srgbClr val="000066"/>
              </a:solidFill>
              <a:latin typeface="Helvetica Neue"/>
              <a:ea typeface="Helvetica Neue"/>
              <a:cs typeface="Helvetica Neue"/>
              <a:sym typeface="Helvetica Neue"/>
            </a:endParaRPr>
          </a:p>
        </p:txBody>
      </p:sp>
      <p:sp>
        <p:nvSpPr>
          <p:cNvPr id="204" name="Google Shape;204;p31"/>
          <p:cNvSpPr txBox="1"/>
          <p:nvPr>
            <p:ph idx="1" type="body"/>
          </p:nvPr>
        </p:nvSpPr>
        <p:spPr>
          <a:xfrm>
            <a:off x="628650" y="1320926"/>
            <a:ext cx="7886700" cy="485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432FF"/>
              </a:buClr>
              <a:buSzPts val="2800"/>
              <a:buFont typeface="Arial"/>
              <a:buNone/>
            </a:pPr>
            <a:r>
              <a:rPr b="1" i="0" lang="es-ES" sz="3600" u="none" cap="none" strike="noStrike">
                <a:solidFill>
                  <a:srgbClr val="0432FF"/>
                </a:solidFill>
                <a:latin typeface="Calibri"/>
                <a:ea typeface="Calibri"/>
                <a:cs typeface="Calibri"/>
                <a:sym typeface="Calibri"/>
              </a:rPr>
              <a:t>Extensión:</a:t>
            </a:r>
            <a:endParaRPr/>
          </a:p>
          <a:p>
            <a:pPr indent="0" lvl="0" marL="0" marR="0" rtl="0" algn="l">
              <a:lnSpc>
                <a:spcPct val="90000"/>
              </a:lnSpc>
              <a:spcBef>
                <a:spcPts val="1000"/>
              </a:spcBef>
              <a:spcAft>
                <a:spcPts val="0"/>
              </a:spcAft>
              <a:buClr>
                <a:schemeClr val="dk1"/>
              </a:buClr>
              <a:buSzPts val="2800"/>
              <a:buFont typeface="Arial"/>
              <a:buNone/>
            </a:pPr>
            <a:r>
              <a:rPr b="0" i="1" lang="es-ES" sz="2800" u="none" cap="none" strike="noStrike">
                <a:solidFill>
                  <a:schemeClr val="dk1"/>
                </a:solidFill>
                <a:latin typeface="Calibri"/>
                <a:ea typeface="Calibri"/>
                <a:cs typeface="Calibri"/>
                <a:sym typeface="Calibri"/>
              </a:rPr>
              <a:t>Para modelar un workflow complejo o un sub-flujo separado, que raramente ocurre u ocurre bajo ciertas condiciones.</a:t>
            </a:r>
            <a:endParaRPr/>
          </a:p>
          <a:p>
            <a:pPr indent="0" lvl="0" marL="0" marR="0" rtl="0" algn="l">
              <a:lnSpc>
                <a:spcPct val="90000"/>
              </a:lnSpc>
              <a:spcBef>
                <a:spcPts val="1000"/>
              </a:spcBef>
              <a:spcAft>
                <a:spcPts val="0"/>
              </a:spcAft>
              <a:buClr>
                <a:schemeClr val="dk1"/>
              </a:buClr>
              <a:buSzPts val="2800"/>
              <a:buFont typeface="Arial"/>
              <a:buNone/>
            </a:pPr>
            <a:r>
              <a:rPr b="0" i="0" lang="es-ES" sz="2800" u="none" cap="none" strike="noStrike">
                <a:solidFill>
                  <a:schemeClr val="dk1"/>
                </a:solidFill>
                <a:latin typeface="Calibri"/>
                <a:ea typeface="Calibri"/>
                <a:cs typeface="Calibri"/>
                <a:sym typeface="Calibri"/>
              </a:rPr>
              <a:t>Se usa esta relación cuando se tiene un caso de uso que es similar a otro, pero que hace un poco más.</a:t>
            </a:r>
            <a:endParaRPr/>
          </a:p>
          <a:p>
            <a:pPr indent="0" lvl="0" marL="0" marR="0" rtl="0" algn="l">
              <a:lnSpc>
                <a:spcPct val="90000"/>
              </a:lnSpc>
              <a:spcBef>
                <a:spcPts val="1000"/>
              </a:spcBef>
              <a:spcAft>
                <a:spcPts val="0"/>
              </a:spcAft>
              <a:buClr>
                <a:schemeClr val="dk1"/>
              </a:buClr>
              <a:buSzPts val="2800"/>
              <a:buFont typeface="Arial"/>
              <a:buNone/>
            </a:pPr>
            <a:r>
              <a:rPr b="0" i="0" lang="es-ES" sz="2800" u="none" cap="none" strike="noStrike">
                <a:solidFill>
                  <a:schemeClr val="dk1"/>
                </a:solidFill>
                <a:latin typeface="Calibri"/>
                <a:ea typeface="Calibri"/>
                <a:cs typeface="Calibri"/>
                <a:sym typeface="Calibri"/>
              </a:rPr>
              <a:t>Flujos distintos que pueden ejecutarse en base a la selección del actor.</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4"/>
          <p:cNvSpPr txBox="1"/>
          <p:nvPr/>
        </p:nvSpPr>
        <p:spPr>
          <a:xfrm>
            <a:off x="161178" y="2519241"/>
            <a:ext cx="5697748"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rgbClr val="000000"/>
                </a:solidFill>
                <a:latin typeface="Calibri"/>
                <a:ea typeface="Calibri"/>
                <a:cs typeface="Calibri"/>
                <a:sym typeface="Calibri"/>
              </a:rPr>
              <a:t>Silvia Lozano Argel</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ES" sz="1800" u="none" cap="none" strike="noStrike">
                <a:solidFill>
                  <a:srgbClr val="000000"/>
                </a:solidFill>
                <a:latin typeface="Calibri"/>
                <a:ea typeface="Calibri"/>
                <a:cs typeface="Calibri"/>
                <a:sym typeface="Calibri"/>
              </a:rPr>
              <a:t>Docente | Escuela de Ingeniería | Informática y Sistemas</a:t>
            </a:r>
            <a:endParaRPr/>
          </a:p>
          <a:p>
            <a:pPr indent="0" lvl="0" marL="0" marR="0" rtl="0" algn="l">
              <a:lnSpc>
                <a:spcPct val="100000"/>
              </a:lnSpc>
              <a:spcBef>
                <a:spcPts val="0"/>
              </a:spcBef>
              <a:spcAft>
                <a:spcPts val="0"/>
              </a:spcAft>
              <a:buNone/>
            </a:pPr>
            <a:r>
              <a:rPr b="0" i="0" lang="es-ES" sz="1800" u="none" cap="none" strike="noStrike">
                <a:solidFill>
                  <a:srgbClr val="000000"/>
                </a:solidFill>
                <a:latin typeface="Calibri"/>
                <a:ea typeface="Calibri"/>
                <a:cs typeface="Calibri"/>
                <a:sym typeface="Calibri"/>
              </a:rPr>
              <a:t>Correo: slozanoa@eafit.edu.co</a:t>
            </a:r>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p:txBody>
      </p:sp>
      <p:sp>
        <p:nvSpPr>
          <p:cNvPr id="90" name="Google Shape;90;p14"/>
          <p:cNvSpPr txBox="1"/>
          <p:nvPr/>
        </p:nvSpPr>
        <p:spPr>
          <a:xfrm>
            <a:off x="122358" y="3468799"/>
            <a:ext cx="5736568" cy="647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800" u="none" cap="none" strike="noStrike">
                <a:solidFill>
                  <a:srgbClr val="000000"/>
                </a:solidFill>
                <a:latin typeface="Calibri"/>
                <a:ea typeface="Calibri"/>
                <a:cs typeface="Calibri"/>
                <a:sym typeface="Calibri"/>
              </a:rPr>
              <a:t>Luis Fernando Londoño</a:t>
            </a:r>
            <a:endParaRPr b="1"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None/>
            </a:pPr>
            <a:r>
              <a:rPr b="0" i="0" lang="es-ES" sz="1800" u="none" cap="none" strike="noStrike">
                <a:solidFill>
                  <a:srgbClr val="000000"/>
                </a:solidFill>
                <a:latin typeface="Calibri"/>
                <a:ea typeface="Calibri"/>
                <a:cs typeface="Calibri"/>
                <a:sym typeface="Calibri"/>
              </a:rPr>
              <a:t>Docente | Escuela de Ingeniería | Informática y Sistemas</a:t>
            </a:r>
            <a:endParaRPr/>
          </a:p>
          <a:p>
            <a:pPr indent="0" lvl="0" marL="0" marR="0" rtl="0" algn="l">
              <a:lnSpc>
                <a:spcPct val="100000"/>
              </a:lnSpc>
              <a:spcBef>
                <a:spcPts val="0"/>
              </a:spcBef>
              <a:spcAft>
                <a:spcPts val="0"/>
              </a:spcAft>
              <a:buNone/>
            </a:pPr>
            <a:r>
              <a:rPr b="0" i="0" lang="es-ES" sz="1800" u="none" cap="none" strike="noStrike">
                <a:solidFill>
                  <a:srgbClr val="000000"/>
                </a:solidFill>
                <a:latin typeface="Calibri"/>
                <a:ea typeface="Calibri"/>
                <a:cs typeface="Calibri"/>
                <a:sym typeface="Calibri"/>
              </a:rPr>
              <a:t>Correo: lflondono@eafit.edu.co</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rgbClr val="000000"/>
              </a:solidFill>
              <a:latin typeface="Calibri"/>
              <a:ea typeface="Calibri"/>
              <a:cs typeface="Calibri"/>
              <a:sym typeface="Calibri"/>
            </a:endParaRPr>
          </a:p>
          <a:p>
            <a:pPr indent="0" lvl="0" marL="0" marR="0" rtl="0" algn="ctr">
              <a:lnSpc>
                <a:spcPct val="70000"/>
              </a:lnSpc>
              <a:spcBef>
                <a:spcPts val="1000"/>
              </a:spcBef>
              <a:spcAft>
                <a:spcPts val="0"/>
              </a:spcAft>
              <a:buClr>
                <a:srgbClr val="000000"/>
              </a:buClr>
              <a:buSzPts val="1679"/>
              <a:buFont typeface="Arial"/>
              <a:buNone/>
            </a:pPr>
            <a:r>
              <a:t/>
            </a:r>
            <a:endParaRPr b="0" i="0" sz="1679" u="none" cap="none" strike="noStrike">
              <a:solidFill>
                <a:srgbClr val="000000"/>
              </a:solidFill>
              <a:latin typeface="Calibri"/>
              <a:ea typeface="Calibri"/>
              <a:cs typeface="Calibri"/>
              <a:sym typeface="Calibri"/>
            </a:endParaRPr>
          </a:p>
          <a:p>
            <a:pPr indent="0" lvl="0" marL="0" marR="0" rtl="0" algn="ctr">
              <a:lnSpc>
                <a:spcPct val="70000"/>
              </a:lnSpc>
              <a:spcBef>
                <a:spcPts val="1000"/>
              </a:spcBef>
              <a:spcAft>
                <a:spcPts val="0"/>
              </a:spcAft>
              <a:buClr>
                <a:srgbClr val="000000"/>
              </a:buClr>
              <a:buSzPts val="1679"/>
              <a:buFont typeface="Arial"/>
              <a:buNone/>
            </a:pPr>
            <a:r>
              <a:t/>
            </a:r>
            <a:endParaRPr b="0" i="0" sz="1679" u="none" cap="none" strike="noStrike">
              <a:solidFill>
                <a:srgbClr val="000000"/>
              </a:solidFill>
              <a:latin typeface="Calibri"/>
              <a:ea typeface="Calibri"/>
              <a:cs typeface="Calibri"/>
              <a:sym typeface="Calibri"/>
            </a:endParaRPr>
          </a:p>
        </p:txBody>
      </p:sp>
      <p:sp>
        <p:nvSpPr>
          <p:cNvPr id="91" name="Google Shape;91;p14"/>
          <p:cNvSpPr txBox="1"/>
          <p:nvPr/>
        </p:nvSpPr>
        <p:spPr>
          <a:xfrm>
            <a:off x="685799" y="28124"/>
            <a:ext cx="77724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2790"/>
              <a:buFont typeface="Arial"/>
              <a:buNone/>
            </a:pPr>
            <a:r>
              <a:rPr b="1" i="0" lang="es-ES" sz="2790" u="none" cap="none" strike="noStrike">
                <a:solidFill>
                  <a:schemeClr val="dk1"/>
                </a:solidFill>
                <a:latin typeface="Calibri"/>
                <a:ea typeface="Calibri"/>
                <a:cs typeface="Calibri"/>
                <a:sym typeface="Calibri"/>
              </a:rPr>
              <a:t>ESCUELA DE INGENIERÍA</a:t>
            </a:r>
            <a:br>
              <a:rPr b="1" i="0" lang="es-ES" sz="2790" u="none" cap="none" strike="noStrike">
                <a:solidFill>
                  <a:schemeClr val="dk1"/>
                </a:solidFill>
                <a:latin typeface="Calibri"/>
                <a:ea typeface="Calibri"/>
                <a:cs typeface="Calibri"/>
                <a:sym typeface="Calibri"/>
              </a:rPr>
            </a:br>
            <a:r>
              <a:rPr b="1" i="0" lang="es-ES" sz="2790" u="none" cap="none" strike="noStrike">
                <a:solidFill>
                  <a:schemeClr val="dk1"/>
                </a:solidFill>
                <a:latin typeface="Calibri"/>
                <a:ea typeface="Calibri"/>
                <a:cs typeface="Calibri"/>
                <a:sym typeface="Calibri"/>
              </a:rPr>
              <a:t>DEPARTAMENTO DE INGENIERÍA DE SISTEMAS</a:t>
            </a:r>
            <a:br>
              <a:rPr b="1" i="0" lang="es-ES" sz="2790" u="none" cap="none" strike="noStrike">
                <a:solidFill>
                  <a:schemeClr val="dk1"/>
                </a:solidFill>
                <a:latin typeface="Calibri"/>
                <a:ea typeface="Calibri"/>
                <a:cs typeface="Calibri"/>
                <a:sym typeface="Calibri"/>
              </a:rPr>
            </a:br>
            <a:br>
              <a:rPr b="1" i="0" lang="es-ES" sz="2790" u="none" cap="none" strike="noStrike">
                <a:solidFill>
                  <a:schemeClr val="dk1"/>
                </a:solidFill>
                <a:latin typeface="Calibri"/>
                <a:ea typeface="Calibri"/>
                <a:cs typeface="Calibri"/>
                <a:sym typeface="Calibri"/>
              </a:rPr>
            </a:br>
            <a:r>
              <a:rPr b="1" i="0" lang="es-ES" sz="2700" u="none" cap="none" strike="noStrike">
                <a:solidFill>
                  <a:schemeClr val="dk1"/>
                </a:solidFill>
                <a:latin typeface="Calibri"/>
                <a:ea typeface="Calibri"/>
                <a:cs typeface="Calibri"/>
                <a:sym typeface="Calibri"/>
              </a:rPr>
              <a:t>ST0243 </a:t>
            </a:r>
            <a:r>
              <a:rPr b="0" i="0" lang="es-ES" sz="2700" u="none" cap="none" strike="noStrike">
                <a:solidFill>
                  <a:schemeClr val="dk1"/>
                </a:solidFill>
                <a:latin typeface="Calibri"/>
                <a:ea typeface="Calibri"/>
                <a:cs typeface="Calibri"/>
                <a:sym typeface="Calibri"/>
              </a:rPr>
              <a:t>PRINCIPIOS DE DESARROLLO DE SOFTWARE</a:t>
            </a:r>
            <a:br>
              <a:rPr b="1" i="0" lang="es-ES" sz="2790" u="none" cap="none" strike="noStrike">
                <a:solidFill>
                  <a:schemeClr val="dk1"/>
                </a:solidFill>
                <a:latin typeface="Calibri"/>
                <a:ea typeface="Calibri"/>
                <a:cs typeface="Calibri"/>
                <a:sym typeface="Calibri"/>
              </a:rPr>
            </a:br>
            <a:r>
              <a:rPr b="1" i="0" lang="es-ES" sz="2600" u="none" cap="none" strike="noStrike">
                <a:solidFill>
                  <a:schemeClr val="dk1"/>
                </a:solidFill>
                <a:latin typeface="Calibri"/>
                <a:ea typeface="Calibri"/>
                <a:cs typeface="Calibri"/>
                <a:sym typeface="Calibri"/>
              </a:rPr>
              <a:t>Unidad 3: </a:t>
            </a:r>
            <a:r>
              <a:rPr b="1" i="0" lang="es-ES" sz="2400" u="none" cap="none" strike="noStrike">
                <a:solidFill>
                  <a:schemeClr val="dk1"/>
                </a:solidFill>
                <a:latin typeface="Arial"/>
                <a:ea typeface="Arial"/>
                <a:cs typeface="Arial"/>
                <a:sym typeface="Arial"/>
              </a:rPr>
              <a:t>Diagrama de casos de uso</a:t>
            </a:r>
            <a:endParaRPr b="0" i="0" sz="2600" u="none" cap="none" strike="noStrike">
              <a:solidFill>
                <a:schemeClr val="dk1"/>
              </a:solidFill>
              <a:latin typeface="Arial"/>
              <a:ea typeface="Arial"/>
              <a:cs typeface="Arial"/>
              <a:sym typeface="Arial"/>
            </a:endParaRPr>
          </a:p>
        </p:txBody>
      </p:sp>
      <p:sp>
        <p:nvSpPr>
          <p:cNvPr id="92" name="Google Shape;92;p14"/>
          <p:cNvSpPr txBox="1"/>
          <p:nvPr/>
        </p:nvSpPr>
        <p:spPr>
          <a:xfrm>
            <a:off x="3519249" y="4391046"/>
            <a:ext cx="5624751" cy="14331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100"/>
              <a:buFont typeface="Arial"/>
              <a:buNone/>
            </a:pPr>
            <a:r>
              <a:rPr b="1" i="0" lang="es-ES" sz="1800" u="none" cap="none" strike="noStrike">
                <a:solidFill>
                  <a:srgbClr val="000000"/>
                </a:solidFill>
                <a:latin typeface="Calibri"/>
                <a:ea typeface="Calibri"/>
                <a:cs typeface="Calibri"/>
                <a:sym typeface="Calibri"/>
              </a:rPr>
              <a:t>Paola Vallejo</a:t>
            </a:r>
            <a:endParaRPr b="1" i="0" sz="18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rPr b="0" i="0" lang="es-ES" sz="1800" u="none" cap="none" strike="noStrike">
                <a:solidFill>
                  <a:srgbClr val="000000"/>
                </a:solidFill>
                <a:latin typeface="Calibri"/>
                <a:ea typeface="Calibri"/>
                <a:cs typeface="Calibri"/>
                <a:sym typeface="Calibri"/>
              </a:rPr>
              <a:t>Docente | Escuela de Ingeniería | Informática y Sistemas</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rPr b="0" i="0" lang="es-ES" sz="1800" u="none" cap="none" strike="noStrike">
                <a:solidFill>
                  <a:srgbClr val="000000"/>
                </a:solidFill>
                <a:latin typeface="Calibri"/>
                <a:ea typeface="Calibri"/>
                <a:cs typeface="Calibri"/>
                <a:sym typeface="Calibri"/>
              </a:rPr>
              <a:t>Correo: pvallej3@eafit.edu.co  | Oficina: Bloque 19 – 409 </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rPr b="0" i="0" lang="es-ES" sz="1800" u="none" cap="none" strike="noStrike">
                <a:solidFill>
                  <a:srgbClr val="000000"/>
                </a:solidFill>
                <a:latin typeface="Calibri"/>
                <a:ea typeface="Calibri"/>
                <a:cs typeface="Calibri"/>
                <a:sym typeface="Calibri"/>
              </a:rPr>
              <a:t>Tel: (+57) (4) 261 95 00</a:t>
            </a:r>
            <a:r>
              <a:rPr b="0" i="0" lang="es-ES" sz="1800" u="none" cap="none" strike="noStrike">
                <a:solidFill>
                  <a:srgbClr val="000000"/>
                </a:solidFill>
                <a:highlight>
                  <a:srgbClr val="FFFFFF"/>
                </a:highlight>
                <a:latin typeface="Calibri"/>
                <a:ea typeface="Calibri"/>
                <a:cs typeface="Calibri"/>
                <a:sym typeface="Calibri"/>
              </a:rPr>
              <a:t> </a:t>
            </a:r>
            <a:r>
              <a:rPr b="0" i="0" lang="es-ES" sz="1800" u="none" cap="none" strike="noStrike">
                <a:solidFill>
                  <a:srgbClr val="000000"/>
                </a:solidFill>
                <a:latin typeface="Calibri"/>
                <a:ea typeface="Calibri"/>
                <a:cs typeface="Calibri"/>
                <a:sym typeface="Calibri"/>
              </a:rPr>
              <a:t>Ext. 8820</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Calibri"/>
              <a:buNone/>
            </a:pPr>
            <a:r>
              <a:rPr b="1" lang="es-ES" sz="3200">
                <a:solidFill>
                  <a:srgbClr val="000066"/>
                </a:solidFill>
                <a:latin typeface="Helvetica Neue"/>
                <a:ea typeface="Helvetica Neue"/>
                <a:cs typeface="Helvetica Neue"/>
                <a:sym typeface="Helvetica Neue"/>
              </a:rPr>
              <a:t>Organización	</a:t>
            </a:r>
            <a:endParaRPr b="1" sz="3200">
              <a:solidFill>
                <a:srgbClr val="000066"/>
              </a:solidFill>
              <a:latin typeface="Helvetica Neue"/>
              <a:ea typeface="Helvetica Neue"/>
              <a:cs typeface="Helvetica Neue"/>
              <a:sym typeface="Helvetica Neue"/>
            </a:endParaRPr>
          </a:p>
        </p:txBody>
      </p:sp>
      <p:sp>
        <p:nvSpPr>
          <p:cNvPr id="210" name="Google Shape;210;p32"/>
          <p:cNvSpPr txBox="1"/>
          <p:nvPr>
            <p:ph idx="1" type="body"/>
          </p:nvPr>
        </p:nvSpPr>
        <p:spPr>
          <a:xfrm>
            <a:off x="827584" y="1484784"/>
            <a:ext cx="7886700" cy="435133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s-ES" sz="2800" u="none" cap="none" strike="noStrike">
                <a:solidFill>
                  <a:schemeClr val="dk1"/>
                </a:solidFill>
                <a:latin typeface="Calibri"/>
                <a:ea typeface="Calibri"/>
                <a:cs typeface="Calibri"/>
                <a:sym typeface="Calibri"/>
              </a:rPr>
              <a:t>Ejemplo Extensión</a:t>
            </a:r>
            <a:endParaRPr b="0" i="0" sz="2800" u="none" cap="none" strike="noStrike">
              <a:solidFill>
                <a:schemeClr val="dk1"/>
              </a:solidFill>
              <a:latin typeface="Calibri"/>
              <a:ea typeface="Calibri"/>
              <a:cs typeface="Calibri"/>
              <a:sym typeface="Calibri"/>
            </a:endParaRPr>
          </a:p>
        </p:txBody>
      </p:sp>
      <p:pic>
        <p:nvPicPr>
          <p:cNvPr descr="Screen Shot 2015-04-16 at 20.25.49.png" id="211" name="Google Shape;211;p32"/>
          <p:cNvPicPr preferRelativeResize="0"/>
          <p:nvPr/>
        </p:nvPicPr>
        <p:blipFill rotWithShape="1">
          <a:blip r:embed="rId3">
            <a:alphaModFix/>
          </a:blip>
          <a:srcRect b="0" l="0" r="0" t="0"/>
          <a:stretch/>
        </p:blipFill>
        <p:spPr>
          <a:xfrm>
            <a:off x="827584" y="1907240"/>
            <a:ext cx="7391400" cy="3846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125264" y="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s-ES" sz="3200">
                <a:solidFill>
                  <a:srgbClr val="000066"/>
                </a:solidFill>
                <a:latin typeface="Helvetica Neue"/>
                <a:ea typeface="Helvetica Neue"/>
                <a:cs typeface="Helvetica Neue"/>
                <a:sym typeface="Helvetica Neue"/>
              </a:rPr>
              <a:t>Diferencia entre include y extend</a:t>
            </a:r>
            <a:endParaRPr b="1" sz="3200">
              <a:solidFill>
                <a:srgbClr val="000066"/>
              </a:solidFill>
              <a:latin typeface="Helvetica Neue"/>
              <a:ea typeface="Helvetica Neue"/>
              <a:cs typeface="Helvetica Neue"/>
              <a:sym typeface="Helvetica Neue"/>
            </a:endParaRPr>
          </a:p>
        </p:txBody>
      </p:sp>
      <p:pic>
        <p:nvPicPr>
          <p:cNvPr descr="Screen Shot 2015-04-20 at 15.28.05.png" id="217" name="Google Shape;217;p33"/>
          <p:cNvPicPr preferRelativeResize="0"/>
          <p:nvPr/>
        </p:nvPicPr>
        <p:blipFill rotWithShape="1">
          <a:blip r:embed="rId3">
            <a:alphaModFix/>
          </a:blip>
          <a:srcRect b="0" l="0" r="0" t="0"/>
          <a:stretch/>
        </p:blipFill>
        <p:spPr>
          <a:xfrm>
            <a:off x="1537059" y="1016000"/>
            <a:ext cx="6375400" cy="1955800"/>
          </a:xfrm>
          <a:prstGeom prst="rect">
            <a:avLst/>
          </a:prstGeom>
          <a:noFill/>
          <a:ln>
            <a:noFill/>
          </a:ln>
        </p:spPr>
      </p:pic>
      <p:pic>
        <p:nvPicPr>
          <p:cNvPr descr="Screen Shot 2015-04-20 at 15.27.54.png" id="218" name="Google Shape;218;p33"/>
          <p:cNvPicPr preferRelativeResize="0"/>
          <p:nvPr/>
        </p:nvPicPr>
        <p:blipFill rotWithShape="1">
          <a:blip r:embed="rId4">
            <a:alphaModFix/>
          </a:blip>
          <a:srcRect b="0" l="0" r="0" t="0"/>
          <a:stretch/>
        </p:blipFill>
        <p:spPr>
          <a:xfrm>
            <a:off x="1547664" y="4889500"/>
            <a:ext cx="5702300" cy="1955800"/>
          </a:xfrm>
          <a:prstGeom prst="rect">
            <a:avLst/>
          </a:prstGeom>
          <a:noFill/>
          <a:ln>
            <a:noFill/>
          </a:ln>
        </p:spPr>
      </p:pic>
      <p:pic>
        <p:nvPicPr>
          <p:cNvPr descr="Screen Shot 2015-04-20 at 15.27.40.png" id="219" name="Google Shape;219;p33"/>
          <p:cNvPicPr preferRelativeResize="0"/>
          <p:nvPr/>
        </p:nvPicPr>
        <p:blipFill rotWithShape="1">
          <a:blip r:embed="rId5">
            <a:alphaModFix/>
          </a:blip>
          <a:srcRect b="0" l="0" r="0" t="0"/>
          <a:stretch/>
        </p:blipFill>
        <p:spPr>
          <a:xfrm>
            <a:off x="1547664" y="2971800"/>
            <a:ext cx="6807200" cy="1917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4"/>
          <p:cNvSpPr txBox="1"/>
          <p:nvPr>
            <p:ph idx="1" type="body"/>
          </p:nvPr>
        </p:nvSpPr>
        <p:spPr>
          <a:xfrm>
            <a:off x="338675" y="304800"/>
            <a:ext cx="8432700" cy="5871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400"/>
              <a:buNone/>
            </a:pPr>
            <a:r>
              <a:rPr b="1" lang="es-ES" sz="3200">
                <a:solidFill>
                  <a:srgbClr val="000066"/>
                </a:solidFill>
                <a:latin typeface="Helvetica Neue"/>
                <a:ea typeface="Helvetica Neue"/>
                <a:cs typeface="Helvetica Neue"/>
                <a:sym typeface="Helvetica Neue"/>
              </a:rPr>
              <a:t>El juego de la consistencia </a:t>
            </a:r>
            <a:endParaRPr b="1" sz="3200">
              <a:solidFill>
                <a:srgbClr val="000066"/>
              </a:solidFill>
              <a:latin typeface="Helvetica Neue"/>
              <a:ea typeface="Helvetica Neue"/>
              <a:cs typeface="Helvetica Neue"/>
              <a:sym typeface="Helvetica Neue"/>
            </a:endParaRPr>
          </a:p>
          <a:p>
            <a:pPr indent="-50800" lvl="0" marL="228600" rtl="0" algn="l">
              <a:lnSpc>
                <a:spcPct val="90000"/>
              </a:lnSpc>
              <a:spcBef>
                <a:spcPts val="1000"/>
              </a:spcBef>
              <a:spcAft>
                <a:spcPts val="0"/>
              </a:spcAft>
              <a:buClr>
                <a:schemeClr val="dk1"/>
              </a:buClr>
              <a:buSzPts val="1100"/>
              <a:buFont typeface="Arial"/>
              <a:buNone/>
            </a:pPr>
            <a:r>
              <a:rPr b="1" lang="es-ES" sz="2400"/>
              <a:t> Objetivo del juego </a:t>
            </a:r>
            <a:endParaRPr b="1" sz="2400"/>
          </a:p>
          <a:p>
            <a:pPr indent="-50800" lvl="0" marL="228600" rtl="0" algn="l">
              <a:lnSpc>
                <a:spcPct val="90000"/>
              </a:lnSpc>
              <a:spcBef>
                <a:spcPts val="1000"/>
              </a:spcBef>
              <a:spcAft>
                <a:spcPts val="0"/>
              </a:spcAft>
              <a:buClr>
                <a:schemeClr val="dk1"/>
              </a:buClr>
              <a:buSzPts val="1100"/>
              <a:buFont typeface="Arial"/>
              <a:buNone/>
            </a:pPr>
            <a:r>
              <a:rPr lang="es-ES" sz="2400"/>
              <a:t>Llenar correctamente las plantillas predefinidas de los diagramas (diagrama de clases, diagrama de casos de uso y diagrama de secuencias), correspondientes al modelo verbal de un problema específico. Se debe usar una cantidad también predefinida de palabras para los diagramas correspondientes. Como una observación importante, se debe notar que las plantillas corresponden a una de las muchas maneras en las cuales se podría traducir el modelo verbal entregado. Sin embargo, por efectos de simplicidad en las reglas del juego, se limita a este único juego de plantillas para facilitar el proceso de conteo de puntos y determinación del ganador. </a:t>
            </a:r>
            <a:endParaRPr sz="2400"/>
          </a:p>
          <a:p>
            <a:pPr indent="-50800" lvl="0" marL="228600" rtl="0" algn="l">
              <a:lnSpc>
                <a:spcPct val="90000"/>
              </a:lnSpc>
              <a:spcBef>
                <a:spcPts val="1000"/>
              </a:spcBef>
              <a:spcAft>
                <a:spcPts val="0"/>
              </a:spcAft>
              <a:buClr>
                <a:schemeClr val="dk1"/>
              </a:buClr>
              <a:buSzPts val="1100"/>
              <a:buFont typeface="Arial"/>
              <a:buNone/>
            </a:pPr>
            <a:r>
              <a:rPr lang="es-ES" sz="2400"/>
              <a:t> </a:t>
            </a:r>
            <a:endParaRPr sz="2400"/>
          </a:p>
          <a:p>
            <a:pPr indent="-50800" lvl="0" marL="228600" rtl="0" algn="l">
              <a:lnSpc>
                <a:spcPct val="90000"/>
              </a:lnSpc>
              <a:spcBef>
                <a:spcPts val="1000"/>
              </a:spcBef>
              <a:spcAft>
                <a:spcPts val="0"/>
              </a:spcAft>
              <a:buClr>
                <a:schemeClr val="dk1"/>
              </a:buClr>
              <a:buSzPts val="1100"/>
              <a:buFont typeface="Arial"/>
              <a:buNone/>
            </a:pPr>
            <a:r>
              <a:t/>
            </a:r>
            <a:endParaRPr sz="1200"/>
          </a:p>
          <a:p>
            <a:pPr indent="-50800" lvl="0" marL="228600" rtl="0" algn="l">
              <a:lnSpc>
                <a:spcPct val="90000"/>
              </a:lnSpc>
              <a:spcBef>
                <a:spcPts val="1000"/>
              </a:spcBef>
              <a:spcAft>
                <a:spcPts val="0"/>
              </a:spcAft>
              <a:buClr>
                <a:schemeClr val="dk1"/>
              </a:buClr>
              <a:buSzPts val="1100"/>
              <a:buFont typeface="Arial"/>
              <a:buNone/>
            </a:pPr>
            <a:r>
              <a:rPr lang="es-ES" sz="1200"/>
              <a:t> </a:t>
            </a:r>
            <a:endParaRPr sz="1200"/>
          </a:p>
          <a:p>
            <a:pPr indent="-50800" lvl="0" marL="228600" rtl="0" algn="l">
              <a:lnSpc>
                <a:spcPct val="90000"/>
              </a:lnSpc>
              <a:spcBef>
                <a:spcPts val="1000"/>
              </a:spcBef>
              <a:spcAft>
                <a:spcPts val="0"/>
              </a:spcAft>
              <a:buSzPts val="2800"/>
              <a:buNone/>
            </a:pPr>
            <a:r>
              <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8" name="Shape 228"/>
        <p:cNvGrpSpPr/>
        <p:nvPr/>
      </p:nvGrpSpPr>
      <p:grpSpPr>
        <a:xfrm>
          <a:off x="0" y="0"/>
          <a:ext cx="0" cy="0"/>
          <a:chOff x="0" y="0"/>
          <a:chExt cx="0" cy="0"/>
        </a:xfrm>
      </p:grpSpPr>
      <p:sp>
        <p:nvSpPr>
          <p:cNvPr id="229" name="Google Shape;229;p35"/>
          <p:cNvSpPr txBox="1"/>
          <p:nvPr>
            <p:ph idx="1" type="body"/>
          </p:nvPr>
        </p:nvSpPr>
        <p:spPr>
          <a:xfrm>
            <a:off x="628650" y="778925"/>
            <a:ext cx="7886700" cy="5397900"/>
          </a:xfrm>
          <a:prstGeom prst="rect">
            <a:avLst/>
          </a:prstGeom>
          <a:noFill/>
          <a:ln>
            <a:noFill/>
          </a:ln>
        </p:spPr>
        <p:txBody>
          <a:bodyPr anchorCtr="0" anchor="t" bIns="91425" lIns="91425" spcFirstLastPara="1" rIns="91425" wrap="square" tIns="91425">
            <a:noAutofit/>
          </a:bodyPr>
          <a:lstStyle/>
          <a:p>
            <a:pPr indent="-50800" lvl="0" marL="228600" rtl="0" algn="l">
              <a:lnSpc>
                <a:spcPct val="90000"/>
              </a:lnSpc>
              <a:spcBef>
                <a:spcPts val="1000"/>
              </a:spcBef>
              <a:spcAft>
                <a:spcPts val="0"/>
              </a:spcAft>
              <a:buSzPts val="2800"/>
              <a:buNone/>
            </a:pPr>
            <a:r>
              <a:rPr b="1" lang="es-ES" sz="1400"/>
              <a:t>Reglas de juego </a:t>
            </a:r>
            <a:endParaRPr b="1" sz="1400"/>
          </a:p>
          <a:p>
            <a:pPr indent="-50800" lvl="0" marL="228600" rtl="0" algn="l">
              <a:lnSpc>
                <a:spcPct val="90000"/>
              </a:lnSpc>
              <a:spcBef>
                <a:spcPts val="1000"/>
              </a:spcBef>
              <a:spcAft>
                <a:spcPts val="0"/>
              </a:spcAft>
              <a:buSzPts val="2800"/>
              <a:buNone/>
            </a:pPr>
            <a:r>
              <a:rPr lang="es-ES" sz="1800"/>
              <a:t> Los jugadores se distribuyen en equipos de tres personas.  A cada grupo, se le hace entrega de un modelo verbal, la plantilla de diagrama y  un listado de palabras. </a:t>
            </a:r>
            <a:endParaRPr sz="1800"/>
          </a:p>
          <a:p>
            <a:pPr indent="-50800" lvl="0" marL="228600" rtl="0" algn="l">
              <a:lnSpc>
                <a:spcPct val="90000"/>
              </a:lnSpc>
              <a:spcBef>
                <a:spcPts val="1000"/>
              </a:spcBef>
              <a:spcAft>
                <a:spcPts val="0"/>
              </a:spcAft>
              <a:buSzPts val="2800"/>
              <a:buNone/>
            </a:pPr>
            <a:r>
              <a:rPr lang="es-ES" sz="1800"/>
              <a:t> El director del juego anuncia el inicio de un tiempo de 15 minutos, en los cuales los equipos se deben dedicar a completar el diagrama, llenando la lista de palabras con las las diferentes palabras ya usadas en el diagrama. </a:t>
            </a:r>
            <a:endParaRPr sz="1800"/>
          </a:p>
          <a:p>
            <a:pPr indent="-50800" lvl="0" marL="228600" rtl="0" algn="l">
              <a:lnSpc>
                <a:spcPct val="90000"/>
              </a:lnSpc>
              <a:spcBef>
                <a:spcPts val="1000"/>
              </a:spcBef>
              <a:spcAft>
                <a:spcPts val="0"/>
              </a:spcAft>
              <a:buSzPts val="2800"/>
              <a:buNone/>
            </a:pPr>
            <a:r>
              <a:rPr lang="es-ES" sz="1800"/>
              <a:t>No se pueden usar más casillas de las que aparecen en la lista de palabras. </a:t>
            </a:r>
            <a:endParaRPr sz="1800"/>
          </a:p>
          <a:p>
            <a:pPr indent="-50800" lvl="0" marL="228600" rtl="0" algn="l">
              <a:lnSpc>
                <a:spcPct val="90000"/>
              </a:lnSpc>
              <a:spcBef>
                <a:spcPts val="1000"/>
              </a:spcBef>
              <a:spcAft>
                <a:spcPts val="0"/>
              </a:spcAft>
              <a:buSzPts val="2800"/>
              <a:buNone/>
            </a:pPr>
            <a:r>
              <a:rPr lang="es-ES" sz="1800"/>
              <a:t>En cualquier momento antes de finalizar el tiempo correspondiente, los equipos pueden entregar sus resultados.  </a:t>
            </a:r>
            <a:endParaRPr sz="1800"/>
          </a:p>
          <a:p>
            <a:pPr indent="-50800" lvl="0" marL="228600" rtl="0" algn="l">
              <a:lnSpc>
                <a:spcPct val="90000"/>
              </a:lnSpc>
              <a:spcBef>
                <a:spcPts val="1000"/>
              </a:spcBef>
              <a:spcAft>
                <a:spcPts val="0"/>
              </a:spcAft>
              <a:buClr>
                <a:schemeClr val="dk1"/>
              </a:buClr>
              <a:buSzPts val="1100"/>
              <a:buFont typeface="Arial"/>
              <a:buNone/>
            </a:pPr>
            <a:r>
              <a:rPr b="1" lang="es-ES" sz="1800"/>
              <a:t>Manejo de una máquina que fabrica y vende café. </a:t>
            </a:r>
            <a:endParaRPr b="1" sz="1800"/>
          </a:p>
          <a:p>
            <a:pPr indent="-50800" lvl="0" marL="228600" rtl="0" algn="l">
              <a:lnSpc>
                <a:spcPct val="90000"/>
              </a:lnSpc>
              <a:spcBef>
                <a:spcPts val="1000"/>
              </a:spcBef>
              <a:spcAft>
                <a:spcPts val="0"/>
              </a:spcAft>
              <a:buClr>
                <a:schemeClr val="dk1"/>
              </a:buClr>
              <a:buSzPts val="1100"/>
              <a:buFont typeface="Arial"/>
              <a:buNone/>
            </a:pPr>
            <a:r>
              <a:rPr lang="es-ES" sz="1800"/>
              <a:t>El cliente entrega dinero que se recibe en la máquina. El cliente escoge el azúcar y escoge el producto, el cual tiene tres tipos que son: tinto, café y capuchino. Cada producto tiene un precio. Cuando el cliente haya escogido el producto y el azúcar y cuando haya entregado el dinero, la máquina prepara el producto. La máquina entrega el cambio, imprime el recibo y realiza el reporte que incluye la cantidad (clasificada en dinero y producto). El operario solicita el reporte y realiza el mantenimiento que se aplica a la máquina. </a:t>
            </a:r>
            <a:endParaRPr sz="1800"/>
          </a:p>
          <a:p>
            <a:pPr indent="-50800" lvl="0" marL="228600" rtl="0" algn="l">
              <a:lnSpc>
                <a:spcPct val="90000"/>
              </a:lnSpc>
              <a:spcBef>
                <a:spcPts val="1000"/>
              </a:spcBef>
              <a:spcAft>
                <a:spcPts val="0"/>
              </a:spcAft>
              <a:buClr>
                <a:schemeClr val="dk1"/>
              </a:buClr>
              <a:buSzPts val="1100"/>
              <a:buFont typeface="Arial"/>
              <a:buNone/>
            </a:pPr>
            <a:r>
              <a:rPr lang="es-ES" sz="1400"/>
              <a:t> </a:t>
            </a:r>
            <a:endParaRPr sz="1400"/>
          </a:p>
          <a:p>
            <a:pPr indent="-50800" lvl="0" marL="228600" rtl="0" algn="l">
              <a:lnSpc>
                <a:spcPct val="90000"/>
              </a:lnSpc>
              <a:spcBef>
                <a:spcPts val="1000"/>
              </a:spcBef>
              <a:spcAft>
                <a:spcPts val="0"/>
              </a:spcAft>
              <a:buSzPts val="2800"/>
              <a:buNone/>
            </a:pPr>
            <a:r>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3" name="Shape 233"/>
        <p:cNvGrpSpPr/>
        <p:nvPr/>
      </p:nvGrpSpPr>
      <p:grpSpPr>
        <a:xfrm>
          <a:off x="0" y="0"/>
          <a:ext cx="0" cy="0"/>
          <a:chOff x="0" y="0"/>
          <a:chExt cx="0" cy="0"/>
        </a:xfrm>
      </p:grpSpPr>
      <p:pic>
        <p:nvPicPr>
          <p:cNvPr id="234" name="Google Shape;234;p36"/>
          <p:cNvPicPr preferRelativeResize="0"/>
          <p:nvPr/>
        </p:nvPicPr>
        <p:blipFill rotWithShape="1">
          <a:blip r:embed="rId3">
            <a:alphaModFix/>
          </a:blip>
          <a:srcRect b="0" l="0" r="0" t="0"/>
          <a:stretch/>
        </p:blipFill>
        <p:spPr>
          <a:xfrm>
            <a:off x="0" y="310931"/>
            <a:ext cx="9143999" cy="623613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pic>
        <p:nvPicPr>
          <p:cNvPr id="239" name="Google Shape;239;p37"/>
          <p:cNvPicPr preferRelativeResize="0"/>
          <p:nvPr/>
        </p:nvPicPr>
        <p:blipFill rotWithShape="1">
          <a:blip r:embed="rId3">
            <a:alphaModFix/>
          </a:blip>
          <a:srcRect b="0" l="0" r="0" t="0"/>
          <a:stretch/>
        </p:blipFill>
        <p:spPr>
          <a:xfrm>
            <a:off x="0" y="595181"/>
            <a:ext cx="9144000" cy="630811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3" name="Shape 243"/>
        <p:cNvGrpSpPr/>
        <p:nvPr/>
      </p:nvGrpSpPr>
      <p:grpSpPr>
        <a:xfrm>
          <a:off x="0" y="0"/>
          <a:ext cx="0" cy="0"/>
          <a:chOff x="0" y="0"/>
          <a:chExt cx="0" cy="0"/>
        </a:xfrm>
      </p:grpSpPr>
      <p:pic>
        <p:nvPicPr>
          <p:cNvPr id="244" name="Google Shape;244;p38"/>
          <p:cNvPicPr preferRelativeResize="0"/>
          <p:nvPr/>
        </p:nvPicPr>
        <p:blipFill rotWithShape="1">
          <a:blip r:embed="rId3">
            <a:alphaModFix/>
          </a:blip>
          <a:srcRect b="0" l="0" r="0" t="0"/>
          <a:stretch/>
        </p:blipFill>
        <p:spPr>
          <a:xfrm>
            <a:off x="606449" y="1201350"/>
            <a:ext cx="3996851" cy="4744675"/>
          </a:xfrm>
          <a:prstGeom prst="rect">
            <a:avLst/>
          </a:prstGeom>
          <a:noFill/>
          <a:ln>
            <a:noFill/>
          </a:ln>
        </p:spPr>
      </p:pic>
      <p:pic>
        <p:nvPicPr>
          <p:cNvPr id="245" name="Google Shape;245;p38"/>
          <p:cNvPicPr preferRelativeResize="0"/>
          <p:nvPr/>
        </p:nvPicPr>
        <p:blipFill rotWithShape="1">
          <a:blip r:embed="rId3">
            <a:alphaModFix/>
          </a:blip>
          <a:srcRect b="0" l="0" r="0" t="0"/>
          <a:stretch/>
        </p:blipFill>
        <p:spPr>
          <a:xfrm>
            <a:off x="4187874" y="1098400"/>
            <a:ext cx="4083575" cy="4847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9" name="Shape 249"/>
        <p:cNvGrpSpPr/>
        <p:nvPr/>
      </p:nvGrpSpPr>
      <p:grpSpPr>
        <a:xfrm>
          <a:off x="0" y="0"/>
          <a:ext cx="0" cy="0"/>
          <a:chOff x="0" y="0"/>
          <a:chExt cx="0" cy="0"/>
        </a:xfrm>
      </p:grpSpPr>
      <p:pic>
        <p:nvPicPr>
          <p:cNvPr id="250" name="Google Shape;250;p39"/>
          <p:cNvPicPr preferRelativeResize="0"/>
          <p:nvPr/>
        </p:nvPicPr>
        <p:blipFill rotWithShape="1">
          <a:blip r:embed="rId3">
            <a:alphaModFix/>
          </a:blip>
          <a:srcRect b="0" l="0" r="0" t="0"/>
          <a:stretch/>
        </p:blipFill>
        <p:spPr>
          <a:xfrm>
            <a:off x="377050" y="1088849"/>
            <a:ext cx="3727450" cy="4160475"/>
          </a:xfrm>
          <a:prstGeom prst="rect">
            <a:avLst/>
          </a:prstGeom>
          <a:noFill/>
          <a:ln>
            <a:noFill/>
          </a:ln>
        </p:spPr>
      </p:pic>
      <p:pic>
        <p:nvPicPr>
          <p:cNvPr id="251" name="Google Shape;251;p39"/>
          <p:cNvPicPr preferRelativeResize="0"/>
          <p:nvPr/>
        </p:nvPicPr>
        <p:blipFill rotWithShape="1">
          <a:blip r:embed="rId3">
            <a:alphaModFix/>
          </a:blip>
          <a:srcRect b="0" l="0" r="0" t="0"/>
          <a:stretch/>
        </p:blipFill>
        <p:spPr>
          <a:xfrm>
            <a:off x="4661200" y="1173499"/>
            <a:ext cx="3727450" cy="4160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s-ES" sz="3200">
                <a:solidFill>
                  <a:srgbClr val="000066"/>
                </a:solidFill>
                <a:latin typeface="Helvetica Neue"/>
                <a:ea typeface="Helvetica Neue"/>
                <a:cs typeface="Helvetica Neue"/>
                <a:sym typeface="Helvetica Neue"/>
              </a:rPr>
              <a:t>Referencias</a:t>
            </a:r>
            <a:endParaRPr b="1" sz="3200">
              <a:solidFill>
                <a:srgbClr val="000066"/>
              </a:solidFill>
              <a:latin typeface="Helvetica Neue"/>
              <a:ea typeface="Helvetica Neue"/>
              <a:cs typeface="Helvetica Neue"/>
              <a:sym typeface="Helvetica Neue"/>
            </a:endParaRPr>
          </a:p>
        </p:txBody>
      </p:sp>
      <p:sp>
        <p:nvSpPr>
          <p:cNvPr id="257" name="Google Shape;257;p40"/>
          <p:cNvSpPr txBox="1"/>
          <p:nvPr>
            <p:ph idx="1" type="body"/>
          </p:nvPr>
        </p:nvSpPr>
        <p:spPr>
          <a:xfrm>
            <a:off x="270925" y="1383175"/>
            <a:ext cx="8568300" cy="4351200"/>
          </a:xfrm>
          <a:prstGeom prst="rect">
            <a:avLst/>
          </a:prstGeom>
          <a:noFill/>
          <a:ln>
            <a:noFill/>
          </a:ln>
        </p:spPr>
        <p:txBody>
          <a:bodyPr anchorCtr="0" anchor="t" bIns="45700" lIns="91425" spcFirstLastPara="1" rIns="91425" wrap="square" tIns="45700">
            <a:noAutofit/>
          </a:bodyPr>
          <a:lstStyle/>
          <a:p>
            <a:pPr indent="-419100" lvl="0" marL="457200" marR="0" rtl="0" algn="l">
              <a:lnSpc>
                <a:spcPct val="90000"/>
              </a:lnSpc>
              <a:spcBef>
                <a:spcPts val="0"/>
              </a:spcBef>
              <a:spcAft>
                <a:spcPts val="0"/>
              </a:spcAft>
              <a:buClr>
                <a:schemeClr val="dk1"/>
              </a:buClr>
              <a:buSzPts val="1800"/>
              <a:buFont typeface="Calibri"/>
              <a:buAutoNum type="arabicPeriod"/>
            </a:pPr>
            <a:r>
              <a:rPr lang="es-ES" sz="1800"/>
              <a:t>http://www.uml.org/what-is-uml.htm</a:t>
            </a:r>
            <a:endParaRPr sz="1800"/>
          </a:p>
          <a:p>
            <a:pPr indent="-419100" lvl="0" marL="457200" marR="0" rtl="0" algn="l">
              <a:lnSpc>
                <a:spcPct val="90000"/>
              </a:lnSpc>
              <a:spcBef>
                <a:spcPts val="0"/>
              </a:spcBef>
              <a:spcAft>
                <a:spcPts val="0"/>
              </a:spcAft>
              <a:buClr>
                <a:schemeClr val="dk1"/>
              </a:buClr>
              <a:buSzPts val="1800"/>
              <a:buFont typeface="Calibri"/>
              <a:buAutoNum type="arabicPeriod"/>
            </a:pPr>
            <a:r>
              <a:rPr b="0" i="0" lang="es-ES" sz="1800" u="none" cap="none" strike="noStrike">
                <a:solidFill>
                  <a:schemeClr val="dk1"/>
                </a:solidFill>
                <a:latin typeface="Calibri"/>
                <a:ea typeface="Calibri"/>
                <a:cs typeface="Calibri"/>
                <a:sym typeface="Calibri"/>
              </a:rPr>
              <a:t>Leite, J.C.S.P., Livro Vivo : Engenharia de Requisitos, http://livrodeengenhariaderequisitos.blogspot.com/, 2007</a:t>
            </a:r>
            <a:endParaRPr sz="1800"/>
          </a:p>
          <a:p>
            <a:pPr indent="-419100" lvl="0" marL="457200" marR="0" rtl="0" algn="l">
              <a:lnSpc>
                <a:spcPct val="90000"/>
              </a:lnSpc>
              <a:spcBef>
                <a:spcPts val="1000"/>
              </a:spcBef>
              <a:spcAft>
                <a:spcPts val="0"/>
              </a:spcAft>
              <a:buClr>
                <a:schemeClr val="dk1"/>
              </a:buClr>
              <a:buSzPts val="1800"/>
              <a:buFont typeface="Calibri"/>
              <a:buAutoNum type="arabicPeriod"/>
            </a:pPr>
            <a:r>
              <a:rPr b="0" i="0" lang="es-ES" sz="1800" u="none" cap="none" strike="noStrike">
                <a:solidFill>
                  <a:schemeClr val="dk1"/>
                </a:solidFill>
                <a:latin typeface="Calibri"/>
                <a:ea typeface="Calibri"/>
                <a:cs typeface="Calibri"/>
                <a:sym typeface="Calibri"/>
              </a:rPr>
              <a:t>Notas de clase Julio Cesar Sampaio do Prado Leite http://www-di.inf.puc-rio.br/~julio/</a:t>
            </a:r>
            <a:endParaRPr sz="1800"/>
          </a:p>
          <a:p>
            <a:pPr indent="-419100" lvl="0" marL="457200" marR="0" rtl="0" algn="l">
              <a:lnSpc>
                <a:spcPct val="90000"/>
              </a:lnSpc>
              <a:spcBef>
                <a:spcPts val="1000"/>
              </a:spcBef>
              <a:spcAft>
                <a:spcPts val="0"/>
              </a:spcAft>
              <a:buClr>
                <a:schemeClr val="dk1"/>
              </a:buClr>
              <a:buSzPts val="1800"/>
              <a:buFont typeface="Calibri"/>
              <a:buAutoNum type="arabicPeriod"/>
            </a:pPr>
            <a:r>
              <a:rPr b="0" i="0" lang="es-ES" sz="1800" u="none" cap="none" strike="noStrike">
                <a:solidFill>
                  <a:schemeClr val="dk1"/>
                </a:solidFill>
                <a:latin typeface="Calibri"/>
                <a:ea typeface="Calibri"/>
                <a:cs typeface="Calibri"/>
                <a:sym typeface="Calibri"/>
              </a:rPr>
              <a:t>Pressman, Roger S. </a:t>
            </a:r>
            <a:r>
              <a:rPr b="0" i="1" lang="es-ES" sz="1800" u="none" cap="none" strike="noStrike">
                <a:solidFill>
                  <a:schemeClr val="dk1"/>
                </a:solidFill>
                <a:latin typeface="Calibri"/>
                <a:ea typeface="Calibri"/>
                <a:cs typeface="Calibri"/>
                <a:sym typeface="Calibri"/>
              </a:rPr>
              <a:t>Ingeniería del Software: Un enfoque práctico</a:t>
            </a:r>
            <a:r>
              <a:rPr b="0" i="0" lang="es-ES" sz="1800" u="none" cap="none" strike="noStrike">
                <a:solidFill>
                  <a:schemeClr val="dk1"/>
                </a:solidFill>
                <a:latin typeface="Calibri"/>
                <a:ea typeface="Calibri"/>
                <a:cs typeface="Calibri"/>
                <a:sym typeface="Calibri"/>
              </a:rPr>
              <a:t>. Mc Graw Hill, Séptima Edición 2010.</a:t>
            </a:r>
            <a:endParaRPr sz="1800"/>
          </a:p>
          <a:p>
            <a:pPr indent="-419100" lvl="0" marL="457200" marR="0" rtl="0" algn="l">
              <a:lnSpc>
                <a:spcPct val="90000"/>
              </a:lnSpc>
              <a:spcBef>
                <a:spcPts val="1000"/>
              </a:spcBef>
              <a:spcAft>
                <a:spcPts val="0"/>
              </a:spcAft>
              <a:buClr>
                <a:schemeClr val="dk1"/>
              </a:buClr>
              <a:buSzPts val="1800"/>
              <a:buFont typeface="Calibri"/>
              <a:buAutoNum type="arabicPeriod"/>
            </a:pPr>
            <a:r>
              <a:rPr b="0" i="0" lang="es-ES" sz="1800" u="none" cap="none" strike="noStrike">
                <a:solidFill>
                  <a:schemeClr val="dk1"/>
                </a:solidFill>
                <a:latin typeface="Calibri"/>
                <a:ea typeface="Calibri"/>
                <a:cs typeface="Calibri"/>
                <a:sym typeface="Calibri"/>
              </a:rPr>
              <a:t>Sommerville, Ian. </a:t>
            </a:r>
            <a:r>
              <a:rPr b="0" i="1" lang="es-ES" sz="1800" u="none" cap="none" strike="noStrike">
                <a:solidFill>
                  <a:schemeClr val="dk1"/>
                </a:solidFill>
                <a:latin typeface="Calibri"/>
                <a:ea typeface="Calibri"/>
                <a:cs typeface="Calibri"/>
                <a:sym typeface="Calibri"/>
              </a:rPr>
              <a:t>Ingeniería del software</a:t>
            </a:r>
            <a:r>
              <a:rPr b="0" i="0" lang="es-ES" sz="1800" u="none" cap="none" strike="noStrike">
                <a:solidFill>
                  <a:schemeClr val="dk1"/>
                </a:solidFill>
                <a:latin typeface="Calibri"/>
                <a:ea typeface="Calibri"/>
                <a:cs typeface="Calibri"/>
                <a:sym typeface="Calibri"/>
              </a:rPr>
              <a:t>. Pearson Educación, Novena Edición, 2011.</a:t>
            </a:r>
            <a:endParaRPr sz="1800"/>
          </a:p>
          <a:p>
            <a:pPr indent="-419100" lvl="0" marL="457200" marR="0" rtl="0" algn="l">
              <a:lnSpc>
                <a:spcPct val="90000"/>
              </a:lnSpc>
              <a:spcBef>
                <a:spcPts val="1000"/>
              </a:spcBef>
              <a:spcAft>
                <a:spcPts val="0"/>
              </a:spcAft>
              <a:buClr>
                <a:schemeClr val="dk1"/>
              </a:buClr>
              <a:buSzPts val="1800"/>
              <a:buFont typeface="Calibri"/>
              <a:buAutoNum type="arabicPeriod"/>
            </a:pPr>
            <a:r>
              <a:rPr b="0" i="0" lang="es-ES" sz="1800" u="sng" cap="none" strike="noStrike">
                <a:solidFill>
                  <a:schemeClr val="hlink"/>
                </a:solidFill>
                <a:latin typeface="Calibri"/>
                <a:ea typeface="Calibri"/>
                <a:cs typeface="Calibri"/>
                <a:sym typeface="Calibri"/>
                <a:hlinkClick r:id="rId3"/>
              </a:rPr>
              <a:t>http://www.slideshare.net/123jou/actividad2-diagrama-de-casos-de-uso-del-negocio-y-del-sistema?related=3</a:t>
            </a:r>
            <a:endParaRPr b="0" i="0" sz="1800" u="none" cap="none" strike="noStrike">
              <a:solidFill>
                <a:schemeClr val="dk1"/>
              </a:solidFill>
              <a:latin typeface="Calibri"/>
              <a:ea typeface="Calibri"/>
              <a:cs typeface="Calibri"/>
              <a:sym typeface="Calibri"/>
            </a:endParaRPr>
          </a:p>
          <a:p>
            <a:pPr indent="-419100" lvl="0" marL="457200" marR="0" rtl="0" algn="l">
              <a:lnSpc>
                <a:spcPct val="90000"/>
              </a:lnSpc>
              <a:spcBef>
                <a:spcPts val="1000"/>
              </a:spcBef>
              <a:spcAft>
                <a:spcPts val="0"/>
              </a:spcAft>
              <a:buClr>
                <a:schemeClr val="dk1"/>
              </a:buClr>
              <a:buSzPts val="1800"/>
              <a:buFont typeface="Calibri"/>
              <a:buAutoNum type="arabicPeriod"/>
            </a:pPr>
            <a:r>
              <a:rPr lang="es-ES" sz="1800"/>
              <a:t>CARLOS MARIO ZAPATA JARAMILLO. LOS JUEGOS DE CLASE NO TECNOLÓGICOS COMO UNA ESTRATEGIA DIDÁCTICA PARA LA ENSEÑANZA DE LA INGENIERÍA DE SOFTWARE. 2007. Pag 35-40.</a:t>
            </a:r>
            <a:endParaRPr b="0" i="0" sz="1800" u="none" cap="none" strike="noStrike">
              <a:solidFill>
                <a:schemeClr val="dk1"/>
              </a:solidFill>
              <a:latin typeface="Calibri"/>
              <a:ea typeface="Calibri"/>
              <a:cs typeface="Calibri"/>
              <a:sym typeface="Calibri"/>
            </a:endParaRPr>
          </a:p>
          <a:p>
            <a:pPr indent="-304800" lvl="0" marL="457200" marR="0" rtl="0" algn="l">
              <a:lnSpc>
                <a:spcPct val="90000"/>
              </a:lnSpc>
              <a:spcBef>
                <a:spcPts val="1000"/>
              </a:spcBef>
              <a:spcAft>
                <a:spcPts val="0"/>
              </a:spcAft>
              <a:buClr>
                <a:schemeClr val="dk1"/>
              </a:buClr>
              <a:buSzPts val="2400"/>
              <a:buFont typeface="Calibri"/>
              <a:buNone/>
            </a:pPr>
            <a:r>
              <a:t/>
            </a:r>
            <a:endParaRPr b="0" i="0" sz="1800" u="none" cap="none" strike="noStrike">
              <a:solidFill>
                <a:schemeClr val="dk1"/>
              </a:solidFill>
              <a:latin typeface="Calibri"/>
              <a:ea typeface="Calibri"/>
              <a:cs typeface="Calibri"/>
              <a:sym typeface="Calibri"/>
            </a:endParaRPr>
          </a:p>
          <a:p>
            <a:pPr indent="-304800" lvl="0" marL="457200" marR="0" rtl="0" algn="l">
              <a:lnSpc>
                <a:spcPct val="90000"/>
              </a:lnSpc>
              <a:spcBef>
                <a:spcPts val="100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1"/>
          <p:cNvSpPr txBox="1"/>
          <p:nvPr/>
        </p:nvSpPr>
        <p:spPr>
          <a:xfrm>
            <a:off x="685800" y="1122363"/>
            <a:ext cx="77724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1400"/>
              <a:buFont typeface="Calibri"/>
              <a:buNone/>
            </a:pPr>
            <a:r>
              <a:rPr b="0" i="0" lang="es-ES" sz="5500" u="none" cap="none" strike="noStrike">
                <a:solidFill>
                  <a:schemeClr val="dk1"/>
                </a:solidFill>
                <a:latin typeface="Calibri"/>
                <a:ea typeface="Calibri"/>
                <a:cs typeface="Calibri"/>
                <a:sym typeface="Calibri"/>
              </a:rPr>
              <a:t>FIN TEMA</a:t>
            </a:r>
            <a:endParaRPr b="0" i="0" sz="4400" u="none" cap="none" strike="noStrike">
              <a:solidFill>
                <a:schemeClr val="dk1"/>
              </a:solidFill>
              <a:latin typeface="Calibri"/>
              <a:ea typeface="Calibri"/>
              <a:cs typeface="Calibri"/>
              <a:sym typeface="Calibri"/>
            </a:endParaRPr>
          </a:p>
        </p:txBody>
      </p:sp>
      <p:sp>
        <p:nvSpPr>
          <p:cNvPr id="263" name="Google Shape;263;p41"/>
          <p:cNvSpPr txBox="1"/>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898989"/>
              </a:buClr>
              <a:buSzPts val="2800"/>
              <a:buFont typeface="Arial"/>
              <a:buNone/>
            </a:pPr>
            <a:r>
              <a:rPr b="1" i="0" lang="es-ES" sz="2000" u="none" cap="none" strike="noStrike">
                <a:solidFill>
                  <a:srgbClr val="898989"/>
                </a:solidFill>
                <a:latin typeface="Calibri"/>
                <a:ea typeface="Calibri"/>
                <a:cs typeface="Calibri"/>
                <a:sym typeface="Calibri"/>
              </a:rPr>
              <a:t>PRINCIPIOS DE DESARROLLO DE SOFTWARE</a:t>
            </a:r>
            <a:endParaRPr b="0" i="0" sz="2800" u="none" cap="none" strike="noStrike">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rgbClr val="898989"/>
              </a:buClr>
              <a:buSzPts val="2800"/>
              <a:buFont typeface="Arial"/>
              <a:buNone/>
            </a:pPr>
            <a:r>
              <a:rPr b="1" i="0" lang="es-ES" sz="2000" u="none" cap="none" strike="noStrike">
                <a:solidFill>
                  <a:srgbClr val="898989"/>
                </a:solidFill>
                <a:latin typeface="Calibri"/>
                <a:ea typeface="Calibri"/>
                <a:cs typeface="Calibri"/>
                <a:sym typeface="Calibri"/>
              </a:rPr>
              <a:t>Unidad 3: </a:t>
            </a:r>
            <a:r>
              <a:rPr b="0" i="0" lang="es-ES" sz="2000" u="none" cap="none" strike="noStrike">
                <a:solidFill>
                  <a:srgbClr val="898989"/>
                </a:solidFill>
                <a:latin typeface="Calibri"/>
                <a:ea typeface="Calibri"/>
                <a:cs typeface="Calibri"/>
                <a:sym typeface="Calibri"/>
              </a:rPr>
              <a:t>Diagrama de casos de uso</a:t>
            </a:r>
            <a:endParaRPr b="0" i="0" sz="2000" u="none" cap="none" strike="noStrike">
              <a:solidFill>
                <a:srgbClr val="898989"/>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Calibri"/>
              <a:buNone/>
            </a:pPr>
            <a:r>
              <a:rPr b="1" lang="es-ES" sz="3200">
                <a:solidFill>
                  <a:srgbClr val="000066"/>
                </a:solidFill>
                <a:latin typeface="Helvetica Neue"/>
                <a:ea typeface="Helvetica Neue"/>
                <a:cs typeface="Helvetica Neue"/>
                <a:sym typeface="Helvetica Neue"/>
              </a:rPr>
              <a:t>Modelos en UML</a:t>
            </a:r>
            <a:endParaRPr b="1" sz="3200">
              <a:solidFill>
                <a:srgbClr val="000066"/>
              </a:solidFill>
              <a:latin typeface="Helvetica Neue"/>
              <a:ea typeface="Helvetica Neue"/>
              <a:cs typeface="Helvetica Neue"/>
              <a:sym typeface="Helvetica Neue"/>
            </a:endParaRPr>
          </a:p>
        </p:txBody>
      </p:sp>
      <p:sp>
        <p:nvSpPr>
          <p:cNvPr id="98" name="Google Shape;98;p15"/>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100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Modelos de interacción</a:t>
            </a:r>
            <a:endParaRPr/>
          </a:p>
          <a:p>
            <a:pPr indent="-228600" lvl="0" marL="228600" marR="0" rtl="0" algn="l">
              <a:lnSpc>
                <a:spcPct val="90000"/>
              </a:lnSpc>
              <a:spcBef>
                <a:spcPts val="100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Modelos estructurales</a:t>
            </a:r>
            <a:endParaRPr/>
          </a:p>
          <a:p>
            <a:pPr indent="-228600" lvl="0" marL="228600" marR="0" rtl="0" algn="l">
              <a:lnSpc>
                <a:spcPct val="90000"/>
              </a:lnSpc>
              <a:spcBef>
                <a:spcPts val="100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Modelos de comportamiento</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99" name="Google Shape;99;p15"/>
          <p:cNvPicPr preferRelativeResize="0"/>
          <p:nvPr/>
        </p:nvPicPr>
        <p:blipFill rotWithShape="1">
          <a:blip r:embed="rId3">
            <a:alphaModFix/>
          </a:blip>
          <a:srcRect b="0" l="0" r="0" t="0"/>
          <a:stretch/>
        </p:blipFill>
        <p:spPr>
          <a:xfrm>
            <a:off x="5517925" y="1675850"/>
            <a:ext cx="3174000" cy="358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Calibri"/>
              <a:buNone/>
            </a:pPr>
            <a:r>
              <a:rPr b="1" lang="es-ES" sz="3200">
                <a:solidFill>
                  <a:srgbClr val="000066"/>
                </a:solidFill>
                <a:latin typeface="Helvetica Neue"/>
                <a:ea typeface="Helvetica Neue"/>
                <a:cs typeface="Helvetica Neue"/>
                <a:sym typeface="Helvetica Neue"/>
              </a:rPr>
              <a:t>Escenarios</a:t>
            </a:r>
            <a:endParaRPr b="1" sz="3200">
              <a:solidFill>
                <a:srgbClr val="000066"/>
              </a:solidFill>
              <a:latin typeface="Helvetica Neue"/>
              <a:ea typeface="Helvetica Neue"/>
              <a:cs typeface="Helvetica Neue"/>
              <a:sym typeface="Helvetica Neue"/>
            </a:endParaRPr>
          </a:p>
        </p:txBody>
      </p:sp>
      <p:sp>
        <p:nvSpPr>
          <p:cNvPr id="105" name="Google Shape;105;p16"/>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i="0" lang="es-ES" sz="2800" u="none" cap="none" strike="noStrike">
                <a:solidFill>
                  <a:schemeClr val="dk1"/>
                </a:solidFill>
              </a:rPr>
              <a:t>Describir </a:t>
            </a:r>
            <a:r>
              <a:rPr b="1" i="0" lang="es-ES" sz="2800" u="none" cap="none" strike="noStrike">
                <a:solidFill>
                  <a:schemeClr val="accent6"/>
                </a:solidFill>
              </a:rPr>
              <a:t>situaciones</a:t>
            </a:r>
            <a:r>
              <a:rPr i="0" lang="es-ES" sz="2800" u="none" cap="none" strike="noStrike">
                <a:solidFill>
                  <a:schemeClr val="accent6"/>
                </a:solidFill>
              </a:rPr>
              <a:t> </a:t>
            </a:r>
            <a:r>
              <a:rPr i="0" lang="es-ES" sz="2800" u="none" cap="none" strike="noStrike">
                <a:solidFill>
                  <a:schemeClr val="dk1"/>
                </a:solidFill>
              </a:rPr>
              <a:t>del macrosistema.</a:t>
            </a:r>
            <a:endParaRPr/>
          </a:p>
          <a:p>
            <a:pPr indent="-228600" lvl="0" marL="228600" marR="0" rtl="0" algn="l">
              <a:lnSpc>
                <a:spcPct val="90000"/>
              </a:lnSpc>
              <a:spcBef>
                <a:spcPts val="1000"/>
              </a:spcBef>
              <a:spcAft>
                <a:spcPts val="0"/>
              </a:spcAft>
              <a:buClr>
                <a:schemeClr val="dk1"/>
              </a:buClr>
              <a:buSzPts val="2800"/>
              <a:buFont typeface="Arial"/>
              <a:buChar char="•"/>
            </a:pPr>
            <a:r>
              <a:rPr i="0" lang="es-ES" sz="2800" u="none" cap="none" strike="noStrike">
                <a:solidFill>
                  <a:schemeClr val="dk1"/>
                </a:solidFill>
              </a:rPr>
              <a:t>Describir </a:t>
            </a:r>
            <a:r>
              <a:rPr b="1" i="0" lang="es-ES" sz="2800" u="none" cap="none" strike="noStrike">
                <a:solidFill>
                  <a:schemeClr val="accent6"/>
                </a:solidFill>
              </a:rPr>
              <a:t>situaciones</a:t>
            </a:r>
            <a:r>
              <a:rPr i="0" lang="es-ES" sz="2800" u="none" cap="none" strike="noStrike">
                <a:solidFill>
                  <a:schemeClr val="accent6"/>
                </a:solidFill>
              </a:rPr>
              <a:t> </a:t>
            </a:r>
            <a:r>
              <a:rPr i="0" lang="es-ES" sz="2800" u="none" cap="none" strike="noStrike">
                <a:solidFill>
                  <a:schemeClr val="dk1"/>
                </a:solidFill>
              </a:rPr>
              <a:t>y sus relacion</a:t>
            </a:r>
            <a:r>
              <a:rPr lang="es-ES"/>
              <a:t>es</a:t>
            </a:r>
            <a:r>
              <a:rPr i="0" lang="es-ES" sz="2800" u="none" cap="none" strike="noStrike">
                <a:solidFill>
                  <a:schemeClr val="dk1"/>
                </a:solidFill>
              </a:rPr>
              <a:t> con el sistema a ser construido.</a:t>
            </a:r>
            <a:endParaRPr/>
          </a:p>
          <a:p>
            <a:pPr indent="-228600" lvl="0" marL="228600" marR="0" rtl="0" algn="l">
              <a:lnSpc>
                <a:spcPct val="90000"/>
              </a:lnSpc>
              <a:spcBef>
                <a:spcPts val="1000"/>
              </a:spcBef>
              <a:spcAft>
                <a:spcPts val="0"/>
              </a:spcAft>
              <a:buClr>
                <a:schemeClr val="dk1"/>
              </a:buClr>
              <a:buSzPts val="2800"/>
              <a:buFont typeface="Calibri"/>
              <a:buChar char="•"/>
            </a:pPr>
            <a:r>
              <a:rPr i="0" lang="es-ES" sz="2800" u="none" cap="none" strike="noStrike">
                <a:solidFill>
                  <a:schemeClr val="dk1"/>
                </a:solidFill>
              </a:rPr>
              <a:t>Pueden ser utilizados para describir la interacción entre componentes del sistema.</a:t>
            </a:r>
            <a:endParaRPr/>
          </a:p>
          <a:p>
            <a:pPr indent="-228600" lvl="0" marL="228600" marR="0" rtl="0" algn="l">
              <a:lnSpc>
                <a:spcPct val="90000"/>
              </a:lnSpc>
              <a:spcBef>
                <a:spcPts val="1000"/>
              </a:spcBef>
              <a:spcAft>
                <a:spcPts val="0"/>
              </a:spcAft>
              <a:buClr>
                <a:srgbClr val="0000FF"/>
              </a:buClr>
              <a:buSzPts val="2800"/>
              <a:buFont typeface="Calibri"/>
              <a:buChar char="•"/>
            </a:pPr>
            <a:r>
              <a:rPr b="1" i="0" lang="es-ES" sz="2800" u="none" cap="none" strike="noStrike">
                <a:solidFill>
                  <a:srgbClr val="0000FF"/>
                </a:solidFill>
              </a:rPr>
              <a:t>Utilizan lenguaje natural semi-estru</a:t>
            </a:r>
            <a:r>
              <a:rPr b="1" lang="es-ES">
                <a:solidFill>
                  <a:srgbClr val="0000FF"/>
                </a:solidFill>
              </a:rPr>
              <a:t>c</a:t>
            </a:r>
            <a:r>
              <a:rPr b="1" i="0" lang="es-ES" sz="2800" u="none" cap="none" strike="noStrike">
                <a:solidFill>
                  <a:srgbClr val="0000FF"/>
                </a:solidFill>
              </a:rPr>
              <a:t>turad</a:t>
            </a:r>
            <a:r>
              <a:rPr b="1" lang="es-ES">
                <a:solidFill>
                  <a:srgbClr val="0000FF"/>
                </a:solidFill>
              </a:rPr>
              <a:t>o</a:t>
            </a:r>
            <a:r>
              <a:rPr b="1" i="0" lang="es-ES" sz="2800" u="none" cap="none" strike="noStrike">
                <a:solidFill>
                  <a:srgbClr val="0000FF"/>
                </a:solidFill>
              </a:rPr>
              <a:t>.</a:t>
            </a:r>
            <a:endParaRPr b="1" i="0" sz="2800" u="none" cap="none" strike="noStrike">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fld id="{00000000-1234-1234-1234-123412341234}" type="slidenum">
              <a:rPr lang="es-E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113" name="Google Shape;113;p17"/>
          <p:cNvSpPr txBox="1"/>
          <p:nvPr>
            <p:ph type="title"/>
          </p:nvPr>
        </p:nvSpPr>
        <p:spPr>
          <a:xfrm>
            <a:off x="628650" y="208850"/>
            <a:ext cx="7886700" cy="869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s-ES" sz="3200">
                <a:solidFill>
                  <a:srgbClr val="000066"/>
                </a:solidFill>
                <a:latin typeface="Helvetica Neue"/>
                <a:ea typeface="Helvetica Neue"/>
                <a:cs typeface="Helvetica Neue"/>
                <a:sym typeface="Helvetica Neue"/>
              </a:rPr>
              <a:t>Estructura de Escenarios</a:t>
            </a:r>
            <a:endParaRPr b="1" sz="3200">
              <a:solidFill>
                <a:srgbClr val="000066"/>
              </a:solidFill>
              <a:latin typeface="Helvetica Neue"/>
              <a:ea typeface="Helvetica Neue"/>
              <a:cs typeface="Helvetica Neue"/>
              <a:sym typeface="Helvetica Neue"/>
            </a:endParaRPr>
          </a:p>
        </p:txBody>
      </p:sp>
      <p:sp>
        <p:nvSpPr>
          <p:cNvPr id="114" name="Google Shape;114;p17"/>
          <p:cNvSpPr txBox="1"/>
          <p:nvPr>
            <p:ph idx="1" type="body"/>
          </p:nvPr>
        </p:nvSpPr>
        <p:spPr>
          <a:xfrm>
            <a:off x="533400" y="993000"/>
            <a:ext cx="8305800" cy="4505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i="0" lang="es-ES" sz="1900" u="none" cap="none" strike="noStrike">
                <a:solidFill>
                  <a:schemeClr val="dk1"/>
                </a:solidFill>
              </a:rPr>
              <a:t>Características de las Situaciones:</a:t>
            </a:r>
            <a:endParaRPr i="0" sz="1900" u="none" cap="none" strike="noStrike">
              <a:solidFill>
                <a:schemeClr val="dk1"/>
              </a:solidFill>
            </a:endParaRPr>
          </a:p>
          <a:p>
            <a:pPr indent="-247650" lvl="1" marL="685800" marR="0" rtl="0" algn="l">
              <a:lnSpc>
                <a:spcPct val="90000"/>
              </a:lnSpc>
              <a:spcBef>
                <a:spcPts val="500"/>
              </a:spcBef>
              <a:spcAft>
                <a:spcPts val="0"/>
              </a:spcAft>
              <a:buClr>
                <a:schemeClr val="dk1"/>
              </a:buClr>
              <a:buSzPts val="1900"/>
              <a:buFont typeface="Arial"/>
              <a:buChar char="•"/>
            </a:pPr>
            <a:r>
              <a:rPr b="1" i="0" lang="es-ES" sz="1900" u="none" cap="none" strike="noStrike">
                <a:solidFill>
                  <a:schemeClr val="dk1"/>
                </a:solidFill>
              </a:rPr>
              <a:t>Propósito </a:t>
            </a:r>
            <a:r>
              <a:rPr i="0" lang="es-ES" sz="1900" u="none" cap="none" strike="noStrike">
                <a:solidFill>
                  <a:schemeClr val="dk1"/>
                </a:solidFill>
              </a:rPr>
              <a:t>- una situación trata de la satisfacción de un objetivo.</a:t>
            </a:r>
            <a:endParaRPr sz="1900"/>
          </a:p>
          <a:p>
            <a:pPr indent="-247650" lvl="1" marL="685800" marR="0" rtl="0" algn="l">
              <a:lnSpc>
                <a:spcPct val="90000"/>
              </a:lnSpc>
              <a:spcBef>
                <a:spcPts val="500"/>
              </a:spcBef>
              <a:spcAft>
                <a:spcPts val="0"/>
              </a:spcAft>
              <a:buClr>
                <a:schemeClr val="dk1"/>
              </a:buClr>
              <a:buSzPts val="1900"/>
              <a:buFont typeface="Arial"/>
              <a:buChar char="•"/>
            </a:pPr>
            <a:r>
              <a:rPr b="1" i="0" lang="es-ES" sz="1900" u="none" cap="none" strike="noStrike">
                <a:solidFill>
                  <a:schemeClr val="dk1"/>
                </a:solidFill>
              </a:rPr>
              <a:t>Actores</a:t>
            </a:r>
            <a:r>
              <a:rPr i="0" lang="es-ES" sz="1900" u="none" cap="none" strike="noStrike">
                <a:solidFill>
                  <a:schemeClr val="dk1"/>
                </a:solidFill>
              </a:rPr>
              <a:t> - una situación involucra un número identificado de actores (personas o aparatos o organizaciones).</a:t>
            </a:r>
            <a:endParaRPr sz="1900"/>
          </a:p>
          <a:p>
            <a:pPr indent="-247650" lvl="1" marL="685800" marR="0" rtl="0" algn="l">
              <a:lnSpc>
                <a:spcPct val="90000"/>
              </a:lnSpc>
              <a:spcBef>
                <a:spcPts val="500"/>
              </a:spcBef>
              <a:spcAft>
                <a:spcPts val="0"/>
              </a:spcAft>
              <a:buClr>
                <a:schemeClr val="dk1"/>
              </a:buClr>
              <a:buSzPts val="1900"/>
              <a:buFont typeface="Arial"/>
              <a:buChar char="•"/>
            </a:pPr>
            <a:r>
              <a:rPr b="1" i="0" lang="es-ES" sz="1900" u="none" cap="none" strike="noStrike">
                <a:solidFill>
                  <a:schemeClr val="dk1"/>
                </a:solidFill>
              </a:rPr>
              <a:t>Recursos</a:t>
            </a:r>
            <a:r>
              <a:rPr i="0" lang="es-ES" sz="1900" u="none" cap="none" strike="noStrike">
                <a:solidFill>
                  <a:schemeClr val="dk1"/>
                </a:solidFill>
              </a:rPr>
              <a:t> - elementos que son necesarios en una situación.</a:t>
            </a:r>
            <a:endParaRPr sz="1900"/>
          </a:p>
          <a:p>
            <a:pPr indent="-247650" lvl="1" marL="685800" marR="0" rtl="0" algn="l">
              <a:lnSpc>
                <a:spcPct val="90000"/>
              </a:lnSpc>
              <a:spcBef>
                <a:spcPts val="500"/>
              </a:spcBef>
              <a:spcAft>
                <a:spcPts val="0"/>
              </a:spcAft>
              <a:buClr>
                <a:schemeClr val="dk1"/>
              </a:buClr>
              <a:buSzPts val="1900"/>
              <a:buFont typeface="Arial"/>
              <a:buChar char="•"/>
            </a:pPr>
            <a:r>
              <a:rPr b="1" i="0" lang="es-ES" sz="1900" u="none" cap="none" strike="noStrike">
                <a:solidFill>
                  <a:schemeClr val="dk1"/>
                </a:solidFill>
              </a:rPr>
              <a:t>Tiempo</a:t>
            </a:r>
            <a:r>
              <a:rPr i="0" lang="es-ES" sz="1900" u="none" cap="none" strike="noStrike">
                <a:solidFill>
                  <a:schemeClr val="dk1"/>
                </a:solidFill>
              </a:rPr>
              <a:t> - representan un momento específico.</a:t>
            </a:r>
            <a:endParaRPr sz="1900"/>
          </a:p>
          <a:p>
            <a:pPr indent="-247650" lvl="1" marL="685800" marR="0" rtl="0" algn="l">
              <a:lnSpc>
                <a:spcPct val="90000"/>
              </a:lnSpc>
              <a:spcBef>
                <a:spcPts val="500"/>
              </a:spcBef>
              <a:spcAft>
                <a:spcPts val="0"/>
              </a:spcAft>
              <a:buClr>
                <a:schemeClr val="dk1"/>
              </a:buClr>
              <a:buSzPts val="1900"/>
              <a:buFont typeface="Arial"/>
              <a:buChar char="•"/>
            </a:pPr>
            <a:r>
              <a:rPr b="1" i="0" lang="es-ES" sz="1900" u="none" cap="none" strike="noStrike">
                <a:solidFill>
                  <a:schemeClr val="dk1"/>
                </a:solidFill>
              </a:rPr>
              <a:t>Lugar</a:t>
            </a:r>
            <a:r>
              <a:rPr i="0" lang="es-ES" sz="1900" u="none" cap="none" strike="noStrike">
                <a:solidFill>
                  <a:schemeClr val="dk1"/>
                </a:solidFill>
              </a:rPr>
              <a:t> - acontecen en un contexto geográfico.</a:t>
            </a:r>
            <a:endParaRPr sz="1900"/>
          </a:p>
          <a:p>
            <a:pPr indent="-247650" lvl="1" marL="685800" marR="0" rtl="0" algn="l">
              <a:lnSpc>
                <a:spcPct val="90000"/>
              </a:lnSpc>
              <a:spcBef>
                <a:spcPts val="500"/>
              </a:spcBef>
              <a:spcAft>
                <a:spcPts val="0"/>
              </a:spcAft>
              <a:buClr>
                <a:schemeClr val="dk1"/>
              </a:buClr>
              <a:buSzPts val="1900"/>
              <a:buFont typeface="Arial"/>
              <a:buChar char="•"/>
            </a:pPr>
            <a:r>
              <a:rPr b="1" i="0" lang="es-ES" sz="1900" u="none" cap="none" strike="noStrike">
                <a:solidFill>
                  <a:schemeClr val="dk1"/>
                </a:solidFill>
              </a:rPr>
              <a:t>Restricciones</a:t>
            </a:r>
            <a:r>
              <a:rPr i="0" lang="es-ES" sz="1900" u="none" cap="none" strike="noStrike">
                <a:solidFill>
                  <a:schemeClr val="dk1"/>
                </a:solidFill>
              </a:rPr>
              <a:t>- pueden existir pre-condiciones</a:t>
            </a:r>
            <a:endParaRPr sz="1900"/>
          </a:p>
          <a:p>
            <a:pPr indent="-247650" lvl="1" marL="685800" marR="0" rtl="0" algn="l">
              <a:lnSpc>
                <a:spcPct val="90000"/>
              </a:lnSpc>
              <a:spcBef>
                <a:spcPts val="500"/>
              </a:spcBef>
              <a:spcAft>
                <a:spcPts val="0"/>
              </a:spcAft>
              <a:buClr>
                <a:schemeClr val="dk1"/>
              </a:buClr>
              <a:buSzPts val="1900"/>
              <a:buFont typeface="Arial"/>
              <a:buChar char="•"/>
            </a:pPr>
            <a:r>
              <a:rPr b="1" i="0" lang="es-ES" sz="1900" u="none" cap="none" strike="noStrike">
                <a:solidFill>
                  <a:schemeClr val="dk1"/>
                </a:solidFill>
              </a:rPr>
              <a:t>Independientes a manera individual </a:t>
            </a:r>
            <a:r>
              <a:rPr i="0" lang="es-ES" sz="1900" u="none" cap="none" strike="noStrike">
                <a:solidFill>
                  <a:schemeClr val="dk1"/>
                </a:solidFill>
              </a:rPr>
              <a:t>-  necesitan ser entendidos por </a:t>
            </a:r>
            <a:r>
              <a:rPr lang="es-ES" sz="1900"/>
              <a:t>sí</a:t>
            </a:r>
            <a:r>
              <a:rPr i="0" lang="es-ES" sz="1900" u="none" cap="none" strike="noStrike">
                <a:solidFill>
                  <a:schemeClr val="dk1"/>
                </a:solidFill>
              </a:rPr>
              <a:t> solos.</a:t>
            </a:r>
            <a:endParaRPr sz="1900"/>
          </a:p>
          <a:p>
            <a:pPr indent="-247650" lvl="1" marL="685800" marR="0" rtl="0" algn="l">
              <a:lnSpc>
                <a:spcPct val="90000"/>
              </a:lnSpc>
              <a:spcBef>
                <a:spcPts val="500"/>
              </a:spcBef>
              <a:spcAft>
                <a:spcPts val="0"/>
              </a:spcAft>
              <a:buClr>
                <a:schemeClr val="dk1"/>
              </a:buClr>
              <a:buSzPts val="1900"/>
              <a:buFont typeface="Arial"/>
              <a:buChar char="•"/>
            </a:pPr>
            <a:r>
              <a:rPr b="1" i="0" lang="es-ES" sz="1900" u="none" cap="none" strike="noStrike">
                <a:solidFill>
                  <a:schemeClr val="dk1"/>
                </a:solidFill>
              </a:rPr>
              <a:t>Inter-relacionados a manera global </a:t>
            </a:r>
            <a:r>
              <a:rPr i="0" lang="es-ES" sz="1900" u="none" cap="none" strike="noStrike">
                <a:solidFill>
                  <a:schemeClr val="dk1"/>
                </a:solidFill>
              </a:rPr>
              <a:t>– son relacionados con otras situaciones, pero independientes.</a:t>
            </a:r>
            <a:endParaRPr sz="1900"/>
          </a:p>
          <a:p>
            <a:pPr indent="-247650" lvl="1" marL="685800" marR="0" rtl="0" algn="l">
              <a:lnSpc>
                <a:spcPct val="90000"/>
              </a:lnSpc>
              <a:spcBef>
                <a:spcPts val="500"/>
              </a:spcBef>
              <a:spcAft>
                <a:spcPts val="0"/>
              </a:spcAft>
              <a:buClr>
                <a:schemeClr val="dk1"/>
              </a:buClr>
              <a:buSzPts val="1900"/>
              <a:buFont typeface="Arial"/>
              <a:buChar char="•"/>
            </a:pPr>
            <a:r>
              <a:rPr b="1" i="0" lang="es-ES" sz="1900" u="none" cap="none" strike="noStrike">
                <a:solidFill>
                  <a:schemeClr val="dk1"/>
                </a:solidFill>
              </a:rPr>
              <a:t>Concretos</a:t>
            </a:r>
            <a:r>
              <a:rPr i="0" lang="es-ES" sz="1900" u="none" cap="none" strike="noStrike">
                <a:solidFill>
                  <a:schemeClr val="dk1"/>
                </a:solidFill>
              </a:rPr>
              <a:t> – son relacionados a la realidad.</a:t>
            </a:r>
            <a:endParaRPr sz="1900"/>
          </a:p>
          <a:p>
            <a:pPr indent="-247650" lvl="1" marL="685800" marR="0" rtl="0" algn="l">
              <a:lnSpc>
                <a:spcPct val="90000"/>
              </a:lnSpc>
              <a:spcBef>
                <a:spcPts val="500"/>
              </a:spcBef>
              <a:spcAft>
                <a:spcPts val="0"/>
              </a:spcAft>
              <a:buClr>
                <a:schemeClr val="dk1"/>
              </a:buClr>
              <a:buSzPts val="1900"/>
              <a:buFont typeface="Arial"/>
              <a:buChar char="•"/>
            </a:pPr>
            <a:r>
              <a:rPr b="1" i="0" lang="es-ES" sz="1900" u="none" cap="none" strike="noStrike">
                <a:solidFill>
                  <a:schemeClr val="dk1"/>
                </a:solidFill>
              </a:rPr>
              <a:t>Alternativos</a:t>
            </a:r>
            <a:r>
              <a:rPr i="0" lang="es-ES" sz="1900" u="none" cap="none" strike="noStrike">
                <a:solidFill>
                  <a:schemeClr val="dk1"/>
                </a:solidFill>
              </a:rPr>
              <a:t> – pueden llevar a acciones alternativas.</a:t>
            </a:r>
            <a:endParaRPr i="0" sz="1900" u="none" cap="none" strike="noStrike">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fld id="{00000000-1234-1234-1234-123412341234}" type="slidenum">
              <a:rPr lang="es-E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120" name="Google Shape;120;p18"/>
          <p:cNvSpPr txBox="1"/>
          <p:nvPr>
            <p:ph type="title"/>
          </p:nvPr>
        </p:nvSpPr>
        <p:spPr>
          <a:xfrm>
            <a:off x="628625" y="265300"/>
            <a:ext cx="7886700" cy="670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Calibri"/>
              <a:buNone/>
            </a:pPr>
            <a:r>
              <a:rPr b="1" lang="es-ES" sz="3200">
                <a:solidFill>
                  <a:srgbClr val="000066"/>
                </a:solidFill>
                <a:latin typeface="Helvetica Neue"/>
                <a:ea typeface="Helvetica Neue"/>
                <a:cs typeface="Helvetica Neue"/>
                <a:sym typeface="Helvetica Neue"/>
              </a:rPr>
              <a:t>Escenarios - Ejemplo</a:t>
            </a:r>
            <a:endParaRPr b="1" sz="3200">
              <a:solidFill>
                <a:srgbClr val="000066"/>
              </a:solidFill>
              <a:latin typeface="Helvetica Neue"/>
              <a:ea typeface="Helvetica Neue"/>
              <a:cs typeface="Helvetica Neue"/>
              <a:sym typeface="Helvetica Neue"/>
            </a:endParaRPr>
          </a:p>
        </p:txBody>
      </p:sp>
      <p:sp>
        <p:nvSpPr>
          <p:cNvPr id="121" name="Google Shape;121;p18"/>
          <p:cNvSpPr txBox="1"/>
          <p:nvPr>
            <p:ph idx="1" type="body"/>
          </p:nvPr>
        </p:nvSpPr>
        <p:spPr>
          <a:xfrm>
            <a:off x="251525" y="936100"/>
            <a:ext cx="8640900" cy="48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s-ES" sz="1600" u="none" cap="none" strike="noStrike">
                <a:solidFill>
                  <a:schemeClr val="dk1"/>
                </a:solidFill>
              </a:rPr>
              <a:t>Título: </a:t>
            </a:r>
            <a:r>
              <a:rPr i="0" lang="es-ES" sz="1600" u="sng" cap="none" strike="noStrike">
                <a:solidFill>
                  <a:schemeClr val="dk1"/>
                </a:solidFill>
              </a:rPr>
              <a:t>La tienda confirma ficha de registro</a:t>
            </a:r>
            <a:endParaRPr i="0" sz="1600" u="none" cap="none" strike="noStrike">
              <a:solidFill>
                <a:schemeClr val="dk1"/>
              </a:solidFill>
            </a:endParaRPr>
          </a:p>
          <a:p>
            <a:pPr indent="0" lvl="0" marL="0" marR="0" rtl="0" algn="l">
              <a:lnSpc>
                <a:spcPct val="100000"/>
              </a:lnSpc>
              <a:spcBef>
                <a:spcPts val="0"/>
              </a:spcBef>
              <a:spcAft>
                <a:spcPts val="0"/>
              </a:spcAft>
              <a:buClr>
                <a:schemeClr val="dk1"/>
              </a:buClr>
              <a:buSzPts val="2800"/>
              <a:buFont typeface="Arial"/>
              <a:buNone/>
            </a:pPr>
            <a:r>
              <a:rPr b="1" i="0" lang="es-ES" sz="1600" u="none" cap="none" strike="noStrike">
                <a:solidFill>
                  <a:schemeClr val="dk1"/>
                </a:solidFill>
              </a:rPr>
              <a:t>Objetivo: </a:t>
            </a:r>
            <a:r>
              <a:rPr i="0" lang="es-ES" sz="1600" u="none" cap="none" strike="noStrike">
                <a:solidFill>
                  <a:schemeClr val="dk1"/>
                </a:solidFill>
              </a:rPr>
              <a:t>Verificar si la</a:t>
            </a:r>
            <a:r>
              <a:rPr lang="es-ES" sz="1600"/>
              <a:t> </a:t>
            </a:r>
            <a:r>
              <a:rPr i="0" lang="es-ES" sz="1600" u="none" cap="none" strike="noStrike">
                <a:solidFill>
                  <a:schemeClr val="dk1"/>
                </a:solidFill>
              </a:rPr>
              <a:t>informaci</a:t>
            </a:r>
            <a:r>
              <a:rPr lang="es-ES" sz="1600"/>
              <a:t>ón </a:t>
            </a:r>
            <a:r>
              <a:rPr i="0" lang="es-ES" sz="1600" u="none" cap="none" strike="noStrike">
                <a:solidFill>
                  <a:schemeClr val="dk1"/>
                </a:solidFill>
              </a:rPr>
              <a:t>de la ficha de registro está correcta</a:t>
            </a:r>
            <a:endParaRPr sz="1600"/>
          </a:p>
          <a:p>
            <a:pPr indent="0" lvl="0" marL="0" marR="0" rtl="0" algn="l">
              <a:lnSpc>
                <a:spcPct val="100000"/>
              </a:lnSpc>
              <a:spcBef>
                <a:spcPts val="0"/>
              </a:spcBef>
              <a:spcAft>
                <a:spcPts val="0"/>
              </a:spcAft>
              <a:buClr>
                <a:schemeClr val="dk1"/>
              </a:buClr>
              <a:buSzPts val="2800"/>
              <a:buFont typeface="Arial"/>
              <a:buNone/>
            </a:pPr>
            <a:r>
              <a:rPr b="1" i="0" lang="es-ES" sz="1600" u="none" cap="none" strike="noStrike">
                <a:solidFill>
                  <a:schemeClr val="dk1"/>
                </a:solidFill>
              </a:rPr>
              <a:t>Contexto: </a:t>
            </a:r>
            <a:r>
              <a:rPr i="0" lang="es-ES" sz="1600" u="sng" cap="none" strike="noStrike">
                <a:solidFill>
                  <a:schemeClr val="dk1"/>
                </a:solidFill>
              </a:rPr>
              <a:t>Cliente</a:t>
            </a:r>
            <a:r>
              <a:rPr i="0" lang="es-ES" sz="1600" u="none" cap="none" strike="noStrike">
                <a:solidFill>
                  <a:schemeClr val="dk1"/>
                </a:solidFill>
              </a:rPr>
              <a:t> entrega </a:t>
            </a:r>
            <a:r>
              <a:rPr i="0" lang="es-ES" sz="1600" u="sng" cap="none" strike="noStrike">
                <a:solidFill>
                  <a:schemeClr val="dk1"/>
                </a:solidFill>
              </a:rPr>
              <a:t>ficha de registro</a:t>
            </a:r>
            <a:r>
              <a:rPr i="0" lang="es-ES" sz="1600" u="none" cap="none" strike="noStrike">
                <a:solidFill>
                  <a:schemeClr val="dk1"/>
                </a:solidFill>
              </a:rPr>
              <a:t> y presenta </a:t>
            </a:r>
            <a:r>
              <a:rPr lang="es-ES" sz="1600" u="sng"/>
              <a:t>cédula</a:t>
            </a:r>
            <a:r>
              <a:rPr i="0" lang="es-ES" sz="1600" u="sng" cap="none" strike="noStrike">
                <a:solidFill>
                  <a:schemeClr val="dk1"/>
                </a:solidFill>
              </a:rPr>
              <a:t> de ciudadanía</a:t>
            </a:r>
            <a:r>
              <a:rPr i="0" lang="es-ES" sz="1600" u="none" cap="none" strike="noStrike">
                <a:solidFill>
                  <a:schemeClr val="dk1"/>
                </a:solidFill>
              </a:rPr>
              <a:t> para </a:t>
            </a:r>
            <a:r>
              <a:rPr i="0" lang="es-ES" sz="1600" u="sng" cap="none" strike="noStrike">
                <a:solidFill>
                  <a:schemeClr val="dk1"/>
                </a:solidFill>
              </a:rPr>
              <a:t>la tienda</a:t>
            </a:r>
            <a:endParaRPr i="0" sz="1600" u="none" cap="none" strike="noStrike">
              <a:solidFill>
                <a:schemeClr val="dk1"/>
              </a:solidFill>
            </a:endParaRPr>
          </a:p>
          <a:p>
            <a:pPr indent="0" lvl="0" marL="0" marR="0" rtl="0" algn="l">
              <a:lnSpc>
                <a:spcPct val="100000"/>
              </a:lnSpc>
              <a:spcBef>
                <a:spcPts val="0"/>
              </a:spcBef>
              <a:spcAft>
                <a:spcPts val="0"/>
              </a:spcAft>
              <a:buClr>
                <a:schemeClr val="dk1"/>
              </a:buClr>
              <a:buSzPts val="2800"/>
              <a:buFont typeface="Arial"/>
              <a:buNone/>
            </a:pPr>
            <a:r>
              <a:rPr b="1" i="0" lang="es-ES" sz="1600" u="none" cap="none" strike="noStrike">
                <a:solidFill>
                  <a:schemeClr val="dk1"/>
                </a:solidFill>
              </a:rPr>
              <a:t>Actores: </a:t>
            </a:r>
            <a:r>
              <a:rPr i="0" lang="es-ES" sz="1600" u="sng" cap="none" strike="noStrike">
                <a:solidFill>
                  <a:schemeClr val="dk1"/>
                </a:solidFill>
              </a:rPr>
              <a:t>Tienda</a:t>
            </a:r>
            <a:endParaRPr i="0" sz="1600" u="none" cap="none" strike="noStrike">
              <a:solidFill>
                <a:schemeClr val="dk1"/>
              </a:solidFill>
            </a:endParaRPr>
          </a:p>
          <a:p>
            <a:pPr indent="0" lvl="0" marL="0" marR="0" rtl="0" algn="l">
              <a:lnSpc>
                <a:spcPct val="100000"/>
              </a:lnSpc>
              <a:spcBef>
                <a:spcPts val="0"/>
              </a:spcBef>
              <a:spcAft>
                <a:spcPts val="0"/>
              </a:spcAft>
              <a:buClr>
                <a:schemeClr val="dk1"/>
              </a:buClr>
              <a:buSzPts val="2800"/>
              <a:buFont typeface="Arial"/>
              <a:buNone/>
            </a:pPr>
            <a:r>
              <a:rPr b="1" i="0" lang="es-ES" sz="1600" u="none" cap="none" strike="noStrike">
                <a:solidFill>
                  <a:schemeClr val="dk1"/>
                </a:solidFill>
              </a:rPr>
              <a:t>Recursos: </a:t>
            </a:r>
            <a:r>
              <a:rPr lang="es-ES" sz="1600" u="sng"/>
              <a:t>Cédula</a:t>
            </a:r>
            <a:r>
              <a:rPr i="0" lang="es-ES" sz="1600" u="sng" cap="none" strike="noStrike">
                <a:solidFill>
                  <a:schemeClr val="dk1"/>
                </a:solidFill>
              </a:rPr>
              <a:t> de ciudadanía</a:t>
            </a:r>
            <a:r>
              <a:rPr i="0" lang="es-ES" sz="1600" u="none" cap="none" strike="noStrike">
                <a:solidFill>
                  <a:schemeClr val="dk1"/>
                </a:solidFill>
              </a:rPr>
              <a:t>, </a:t>
            </a:r>
            <a:r>
              <a:rPr i="0" lang="es-ES" sz="1600" u="sng" cap="none" strike="noStrike">
                <a:solidFill>
                  <a:schemeClr val="dk1"/>
                </a:solidFill>
              </a:rPr>
              <a:t>ficha de registro</a:t>
            </a:r>
            <a:r>
              <a:rPr i="0" lang="es-ES" sz="1600" u="none" cap="none" strike="noStrike">
                <a:solidFill>
                  <a:schemeClr val="dk1"/>
                </a:solidFill>
              </a:rPr>
              <a:t> </a:t>
            </a:r>
            <a:endParaRPr sz="1600"/>
          </a:p>
          <a:p>
            <a:pPr indent="0" lvl="0" marL="0" marR="0" rtl="0" algn="l">
              <a:lnSpc>
                <a:spcPct val="100000"/>
              </a:lnSpc>
              <a:spcBef>
                <a:spcPts val="0"/>
              </a:spcBef>
              <a:spcAft>
                <a:spcPts val="0"/>
              </a:spcAft>
              <a:buClr>
                <a:schemeClr val="dk1"/>
              </a:buClr>
              <a:buSzPts val="2800"/>
              <a:buFont typeface="Arial"/>
              <a:buNone/>
            </a:pPr>
            <a:r>
              <a:rPr b="1" i="0" lang="es-ES" sz="1600" u="none" cap="none" strike="noStrike">
                <a:solidFill>
                  <a:schemeClr val="dk1"/>
                </a:solidFill>
              </a:rPr>
              <a:t>Restricción</a:t>
            </a:r>
            <a:r>
              <a:rPr i="0" lang="es-ES" sz="1600" u="none" cap="none" strike="noStrike">
                <a:solidFill>
                  <a:schemeClr val="dk1"/>
                </a:solidFill>
              </a:rPr>
              <a:t>: debe tener </a:t>
            </a:r>
            <a:r>
              <a:rPr i="0" lang="es-ES" sz="1600" u="sng" cap="none" strike="noStrike">
                <a:solidFill>
                  <a:schemeClr val="dk1"/>
                </a:solidFill>
              </a:rPr>
              <a:t>precisión del valor</a:t>
            </a:r>
            <a:r>
              <a:rPr i="0" lang="es-ES" sz="1600" u="none" cap="none" strike="noStrike">
                <a:solidFill>
                  <a:schemeClr val="dk1"/>
                </a:solidFill>
              </a:rPr>
              <a:t>.</a:t>
            </a:r>
            <a:endParaRPr sz="1600"/>
          </a:p>
          <a:p>
            <a:pPr indent="0" lvl="0" marL="0" marR="0" rtl="0" algn="l">
              <a:lnSpc>
                <a:spcPct val="100000"/>
              </a:lnSpc>
              <a:spcBef>
                <a:spcPts val="0"/>
              </a:spcBef>
              <a:spcAft>
                <a:spcPts val="0"/>
              </a:spcAft>
              <a:buClr>
                <a:schemeClr val="dk1"/>
              </a:buClr>
              <a:buSzPts val="2800"/>
              <a:buFont typeface="Arial"/>
              <a:buNone/>
            </a:pPr>
            <a:r>
              <a:rPr b="1" i="0" lang="es-ES" sz="1600" u="none" cap="none" strike="noStrike">
                <a:solidFill>
                  <a:schemeClr val="dk1"/>
                </a:solidFill>
              </a:rPr>
              <a:t>Episodios:</a:t>
            </a:r>
            <a:endParaRPr b="1" sz="1600"/>
          </a:p>
          <a:p>
            <a:pPr indent="-228600" lvl="0" marL="228600" marR="0" rtl="0" algn="l">
              <a:lnSpc>
                <a:spcPct val="100000"/>
              </a:lnSpc>
              <a:spcBef>
                <a:spcPts val="0"/>
              </a:spcBef>
              <a:spcAft>
                <a:spcPts val="0"/>
              </a:spcAft>
              <a:buClr>
                <a:schemeClr val="dk1"/>
              </a:buClr>
              <a:buSzPts val="1600"/>
              <a:buFont typeface="Calibri"/>
              <a:buChar char="•"/>
            </a:pPr>
            <a:r>
              <a:rPr i="0" lang="es-ES" sz="1600" u="sng" cap="none" strike="noStrike">
                <a:solidFill>
                  <a:schemeClr val="dk1"/>
                </a:solidFill>
              </a:rPr>
              <a:t>La tienda </a:t>
            </a:r>
            <a:r>
              <a:rPr i="0" lang="es-ES" sz="1600" u="none" cap="none" strike="noStrike">
                <a:solidFill>
                  <a:schemeClr val="dk1"/>
                </a:solidFill>
              </a:rPr>
              <a:t>verifica el número de </a:t>
            </a:r>
            <a:r>
              <a:rPr lang="es-ES" sz="1600"/>
              <a:t>cédula</a:t>
            </a:r>
            <a:r>
              <a:rPr i="0" lang="es-ES" sz="1600" u="none" cap="none" strike="noStrike">
                <a:solidFill>
                  <a:schemeClr val="dk1"/>
                </a:solidFill>
              </a:rPr>
              <a:t> presente en la </a:t>
            </a:r>
            <a:r>
              <a:rPr i="0" lang="es-ES" sz="1600" u="sng" cap="none" strike="noStrike">
                <a:solidFill>
                  <a:schemeClr val="dk1"/>
                </a:solidFill>
              </a:rPr>
              <a:t>ficha de registro </a:t>
            </a:r>
            <a:r>
              <a:rPr i="0" lang="es-ES" sz="1600" u="none" cap="none" strike="noStrike">
                <a:solidFill>
                  <a:schemeClr val="dk1"/>
                </a:solidFill>
              </a:rPr>
              <a:t>con la </a:t>
            </a:r>
            <a:r>
              <a:rPr lang="es-ES" sz="1600" u="sng"/>
              <a:t>cédula</a:t>
            </a:r>
            <a:r>
              <a:rPr i="0" lang="es-ES" sz="1600" u="sng" cap="none" strike="noStrike">
                <a:solidFill>
                  <a:schemeClr val="dk1"/>
                </a:solidFill>
              </a:rPr>
              <a:t> física</a:t>
            </a:r>
            <a:r>
              <a:rPr i="0" lang="es-ES" sz="1600" u="none" cap="none" strike="noStrike">
                <a:solidFill>
                  <a:schemeClr val="dk1"/>
                </a:solidFill>
              </a:rPr>
              <a:t> del </a:t>
            </a:r>
            <a:r>
              <a:rPr i="0" lang="es-ES" sz="1600" u="sng" cap="none" strike="noStrike">
                <a:solidFill>
                  <a:schemeClr val="dk1"/>
                </a:solidFill>
              </a:rPr>
              <a:t>cliente</a:t>
            </a:r>
            <a:endParaRPr i="0" sz="1600" u="none" cap="none" strike="noStrike">
              <a:solidFill>
                <a:schemeClr val="dk1"/>
              </a:solidFill>
            </a:endParaRPr>
          </a:p>
          <a:p>
            <a:pPr indent="-6350" lvl="1" marL="400050" marR="0" rtl="0" algn="l">
              <a:lnSpc>
                <a:spcPct val="100000"/>
              </a:lnSpc>
              <a:spcBef>
                <a:spcPts val="0"/>
              </a:spcBef>
              <a:spcAft>
                <a:spcPts val="0"/>
              </a:spcAft>
              <a:buClr>
                <a:schemeClr val="dk1"/>
              </a:buClr>
              <a:buSzPts val="2400"/>
              <a:buFont typeface="Arial"/>
              <a:buNone/>
            </a:pPr>
            <a:r>
              <a:rPr i="0" lang="es-ES" sz="1600" u="none" cap="none" strike="noStrike">
                <a:solidFill>
                  <a:schemeClr val="dk1"/>
                </a:solidFill>
              </a:rPr>
              <a:t> </a:t>
            </a:r>
            <a:r>
              <a:rPr b="1" i="0" lang="es-ES" sz="1600" u="none" cap="none" strike="noStrike">
                <a:solidFill>
                  <a:schemeClr val="dk1"/>
                </a:solidFill>
              </a:rPr>
              <a:t>Restricción</a:t>
            </a:r>
            <a:r>
              <a:rPr i="0" lang="es-ES" sz="1600" u="none" cap="none" strike="noStrike">
                <a:solidFill>
                  <a:schemeClr val="dk1"/>
                </a:solidFill>
              </a:rPr>
              <a:t>: </a:t>
            </a:r>
            <a:r>
              <a:rPr i="0" lang="es-ES" sz="1600" u="sng" cap="none" strike="noStrike">
                <a:solidFill>
                  <a:schemeClr val="dk1"/>
                </a:solidFill>
              </a:rPr>
              <a:t>ficha de registro </a:t>
            </a:r>
            <a:r>
              <a:rPr i="0" lang="es-ES" sz="1600" u="none" cap="none" strike="noStrike">
                <a:solidFill>
                  <a:schemeClr val="dk1"/>
                </a:solidFill>
              </a:rPr>
              <a:t>debe tener </a:t>
            </a:r>
            <a:r>
              <a:rPr i="0" lang="es-ES" sz="1600" u="sng" cap="none" strike="noStrike">
                <a:solidFill>
                  <a:schemeClr val="dk1"/>
                </a:solidFill>
              </a:rPr>
              <a:t>precisión de valor</a:t>
            </a:r>
            <a:r>
              <a:rPr i="0" lang="es-ES" sz="1600" u="none" cap="none" strike="noStrike">
                <a:solidFill>
                  <a:schemeClr val="dk1"/>
                </a:solidFill>
              </a:rPr>
              <a:t>, siendo la estrategia de satisfacción la </a:t>
            </a:r>
            <a:r>
              <a:rPr i="0" lang="es-ES" sz="1600" u="sng" cap="none" strike="noStrike">
                <a:solidFill>
                  <a:schemeClr val="dk1"/>
                </a:solidFill>
              </a:rPr>
              <a:t>validación</a:t>
            </a:r>
            <a:endParaRPr i="0" sz="1600" u="none" cap="none" strike="noStrike">
              <a:solidFill>
                <a:schemeClr val="dk1"/>
              </a:solidFill>
            </a:endParaRPr>
          </a:p>
          <a:p>
            <a:pPr indent="-228600" lvl="0" marL="228600" marR="0" rtl="0" algn="l">
              <a:lnSpc>
                <a:spcPct val="100000"/>
              </a:lnSpc>
              <a:spcBef>
                <a:spcPts val="0"/>
              </a:spcBef>
              <a:spcAft>
                <a:spcPts val="0"/>
              </a:spcAft>
              <a:buClr>
                <a:schemeClr val="dk1"/>
              </a:buClr>
              <a:buSzPts val="1600"/>
              <a:buFont typeface="Calibri"/>
              <a:buChar char="•"/>
            </a:pPr>
            <a:r>
              <a:rPr i="0" lang="es-ES" sz="1600" u="sng" cap="none" strike="noStrike">
                <a:solidFill>
                  <a:schemeClr val="dk1"/>
                </a:solidFill>
              </a:rPr>
              <a:t>La tienda</a:t>
            </a:r>
            <a:r>
              <a:rPr i="0" lang="es-ES" sz="1600" u="none" cap="none" strike="noStrike">
                <a:solidFill>
                  <a:schemeClr val="dk1"/>
                </a:solidFill>
              </a:rPr>
              <a:t> verifica la dirección y el teléfono de contacto presentes en la </a:t>
            </a:r>
            <a:r>
              <a:rPr i="0" lang="es-ES" sz="1600" u="sng" cap="none" strike="noStrike">
                <a:solidFill>
                  <a:schemeClr val="dk1"/>
                </a:solidFill>
              </a:rPr>
              <a:t>ficha de registro</a:t>
            </a:r>
            <a:r>
              <a:rPr i="0" lang="es-ES" sz="1600" u="none" cap="none" strike="noStrike">
                <a:solidFill>
                  <a:schemeClr val="dk1"/>
                </a:solidFill>
              </a:rPr>
              <a:t>, llamando al teléfono de contacto.</a:t>
            </a:r>
            <a:endParaRPr sz="1600"/>
          </a:p>
          <a:p>
            <a:pPr indent="-6350" lvl="1" marL="400050" marR="0" rtl="0" algn="l">
              <a:lnSpc>
                <a:spcPct val="100000"/>
              </a:lnSpc>
              <a:spcBef>
                <a:spcPts val="0"/>
              </a:spcBef>
              <a:spcAft>
                <a:spcPts val="0"/>
              </a:spcAft>
              <a:buClr>
                <a:schemeClr val="dk1"/>
              </a:buClr>
              <a:buSzPts val="2400"/>
              <a:buFont typeface="Arial"/>
              <a:buNone/>
            </a:pPr>
            <a:r>
              <a:rPr b="1" i="0" lang="es-ES" sz="1600" u="none" cap="none" strike="noStrike">
                <a:solidFill>
                  <a:schemeClr val="dk1"/>
                </a:solidFill>
              </a:rPr>
              <a:t>Restricción</a:t>
            </a:r>
            <a:r>
              <a:rPr i="0" lang="es-ES" sz="1600" u="none" cap="none" strike="noStrike">
                <a:solidFill>
                  <a:schemeClr val="dk1"/>
                </a:solidFill>
              </a:rPr>
              <a:t>: </a:t>
            </a:r>
            <a:r>
              <a:rPr i="0" lang="es-ES" sz="1600" u="sng" cap="none" strike="noStrike">
                <a:solidFill>
                  <a:schemeClr val="dk1"/>
                </a:solidFill>
              </a:rPr>
              <a:t>ficha de registro</a:t>
            </a:r>
            <a:r>
              <a:rPr i="0" lang="es-ES" sz="1600" u="none" cap="none" strike="noStrike">
                <a:solidFill>
                  <a:schemeClr val="dk1"/>
                </a:solidFill>
              </a:rPr>
              <a:t> debe tener </a:t>
            </a:r>
            <a:r>
              <a:rPr i="0" lang="es-ES" sz="1600" u="sng" cap="none" strike="noStrike">
                <a:solidFill>
                  <a:schemeClr val="dk1"/>
                </a:solidFill>
              </a:rPr>
              <a:t>precisión de valor</a:t>
            </a:r>
            <a:r>
              <a:rPr i="0" lang="es-ES" sz="1600" u="none" cap="none" strike="noStrike">
                <a:solidFill>
                  <a:schemeClr val="dk1"/>
                </a:solidFill>
              </a:rPr>
              <a:t>, siendo la estrategia de satisfacción</a:t>
            </a:r>
            <a:r>
              <a:rPr lang="es-ES" sz="1600"/>
              <a:t> la </a:t>
            </a:r>
            <a:r>
              <a:rPr i="0" lang="es-ES" sz="1600" u="sng" cap="none" strike="noStrike">
                <a:solidFill>
                  <a:schemeClr val="dk1"/>
                </a:solidFill>
              </a:rPr>
              <a:t>validación.</a:t>
            </a:r>
            <a:endParaRPr i="0" sz="1600" u="sng" cap="none" strike="noStrike">
              <a:solidFill>
                <a:schemeClr val="dk1"/>
              </a:solidFill>
            </a:endParaRPr>
          </a:p>
          <a:p>
            <a:pPr indent="-228600" lvl="0" marL="228600" rtl="0" algn="l">
              <a:lnSpc>
                <a:spcPct val="100000"/>
              </a:lnSpc>
              <a:spcBef>
                <a:spcPts val="0"/>
              </a:spcBef>
              <a:spcAft>
                <a:spcPts val="0"/>
              </a:spcAft>
              <a:buClr>
                <a:schemeClr val="dk1"/>
              </a:buClr>
              <a:buSzPts val="1600"/>
              <a:buFont typeface="Calibri"/>
              <a:buChar char="•"/>
            </a:pPr>
            <a:r>
              <a:rPr lang="es-ES" sz="1600" u="sng"/>
              <a:t>La tienda </a:t>
            </a:r>
            <a:r>
              <a:rPr lang="es-ES" sz="1600"/>
              <a:t>llena los campos de la </a:t>
            </a:r>
            <a:r>
              <a:rPr lang="es-ES" sz="1600" u="sng"/>
              <a:t>ficha de registro</a:t>
            </a:r>
            <a:r>
              <a:rPr lang="es-ES" sz="1600"/>
              <a:t> no informados por el </a:t>
            </a:r>
            <a:r>
              <a:rPr lang="es-ES" sz="1600" u="sng"/>
              <a:t>cliente</a:t>
            </a:r>
            <a:r>
              <a:rPr lang="es-ES" sz="1600"/>
              <a:t> con la sigla ‘NE’ (no existente)</a:t>
            </a:r>
            <a:endParaRPr sz="1600"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s-ES" sz="3200">
                <a:solidFill>
                  <a:srgbClr val="000066"/>
                </a:solidFill>
                <a:latin typeface="Helvetica Neue"/>
                <a:ea typeface="Helvetica Neue"/>
                <a:cs typeface="Helvetica Neue"/>
                <a:sym typeface="Helvetica Neue"/>
              </a:rPr>
              <a:t>Casos de Uso</a:t>
            </a:r>
            <a:endParaRPr b="1" sz="3200">
              <a:solidFill>
                <a:srgbClr val="000066"/>
              </a:solidFill>
              <a:latin typeface="Helvetica Neue"/>
              <a:ea typeface="Helvetica Neue"/>
              <a:cs typeface="Helvetica Neue"/>
              <a:sym typeface="Helvetica Neue"/>
            </a:endParaRPr>
          </a:p>
        </p:txBody>
      </p:sp>
      <p:sp>
        <p:nvSpPr>
          <p:cNvPr id="127" name="Google Shape;127;p19"/>
          <p:cNvSpPr txBox="1"/>
          <p:nvPr>
            <p:ph idx="1" type="body"/>
          </p:nvPr>
        </p:nvSpPr>
        <p:spPr>
          <a:xfrm>
            <a:off x="539552" y="1484784"/>
            <a:ext cx="7886700" cy="435133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s-ES" sz="2590" u="none" cap="none" strike="noStrike">
                <a:solidFill>
                  <a:schemeClr val="dk1"/>
                </a:solidFill>
                <a:latin typeface="Calibri"/>
                <a:ea typeface="Calibri"/>
                <a:cs typeface="Calibri"/>
                <a:sym typeface="Calibri"/>
              </a:rPr>
              <a:t>Exponen las interacciones entre un sistema y su entorno.</a:t>
            </a:r>
            <a:endParaRPr/>
          </a:p>
          <a:p>
            <a:pPr indent="-228600" lvl="0" marL="228600" marR="0" rtl="0" algn="l">
              <a:lnSpc>
                <a:spcPct val="90000"/>
              </a:lnSpc>
              <a:spcBef>
                <a:spcPts val="1000"/>
              </a:spcBef>
              <a:spcAft>
                <a:spcPts val="0"/>
              </a:spcAft>
              <a:buClr>
                <a:schemeClr val="dk1"/>
              </a:buClr>
              <a:buSzPts val="2590"/>
              <a:buFont typeface="Arial"/>
              <a:buChar char="•"/>
            </a:pPr>
            <a:r>
              <a:rPr b="0" i="0" lang="es-ES" sz="2590" u="none" cap="none" strike="noStrike">
                <a:solidFill>
                  <a:schemeClr val="dk1"/>
                </a:solidFill>
                <a:latin typeface="Calibri"/>
                <a:ea typeface="Calibri"/>
                <a:cs typeface="Calibri"/>
                <a:sym typeface="Calibri"/>
              </a:rPr>
              <a:t>Narra una historia estilizada sobre cómo interactúa un usuario final (que tiene cierto número de roles posibles) con el sistema en circunstancias específicas.</a:t>
            </a:r>
            <a:endParaRPr/>
          </a:p>
          <a:p>
            <a:pPr indent="-228600" lvl="0" marL="228600" marR="0" rtl="0" algn="l">
              <a:lnSpc>
                <a:spcPct val="90000"/>
              </a:lnSpc>
              <a:spcBef>
                <a:spcPts val="1000"/>
              </a:spcBef>
              <a:spcAft>
                <a:spcPts val="0"/>
              </a:spcAft>
              <a:buClr>
                <a:schemeClr val="dk1"/>
              </a:buClr>
              <a:buSzPts val="2590"/>
              <a:buFont typeface="Arial"/>
              <a:buChar char="•"/>
            </a:pPr>
            <a:r>
              <a:rPr b="0" i="0" lang="es-ES" sz="2590" u="none" cap="none" strike="noStrike">
                <a:solidFill>
                  <a:schemeClr val="dk1"/>
                </a:solidFill>
                <a:latin typeface="Calibri"/>
                <a:ea typeface="Calibri"/>
                <a:cs typeface="Calibri"/>
                <a:sym typeface="Calibri"/>
              </a:rPr>
              <a:t>Un caso de uso ilustra el software o sistema desde el punto de vista del usuario final.</a:t>
            </a:r>
            <a:endParaRPr/>
          </a:p>
          <a:p>
            <a:pPr indent="-228600" lvl="0" marL="228600" marR="0" rtl="0" algn="l">
              <a:lnSpc>
                <a:spcPct val="90000"/>
              </a:lnSpc>
              <a:spcBef>
                <a:spcPts val="1000"/>
              </a:spcBef>
              <a:spcAft>
                <a:spcPts val="0"/>
              </a:spcAft>
              <a:buClr>
                <a:schemeClr val="dk1"/>
              </a:buClr>
              <a:buSzPts val="2590"/>
              <a:buFont typeface="Arial"/>
              <a:buChar char="•"/>
            </a:pPr>
            <a:r>
              <a:rPr b="0" i="0" lang="es-ES" sz="2590" u="none" cap="none" strike="noStrike">
                <a:solidFill>
                  <a:schemeClr val="dk1"/>
                </a:solidFill>
                <a:latin typeface="Calibri"/>
                <a:ea typeface="Calibri"/>
                <a:cs typeface="Calibri"/>
                <a:sym typeface="Calibri"/>
              </a:rPr>
              <a:t>Requiere conocer los actores. </a:t>
            </a:r>
            <a:endParaRPr b="1" i="0" sz="2590" u="none" cap="none" strike="noStrike">
              <a:solidFill>
                <a:srgbClr val="FF0000"/>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1" i="0" sz="2590" u="none" cap="none" strike="noStrike">
              <a:solidFill>
                <a:srgbClr val="FF0000"/>
              </a:solidFill>
              <a:latin typeface="Times New Roman"/>
              <a:ea typeface="Times New Roman"/>
              <a:cs typeface="Times New Roman"/>
              <a:sym typeface="Times New Roman"/>
            </a:endParaRPr>
          </a:p>
          <a:p>
            <a:pPr indent="0" lvl="0" marL="0" marR="0" rtl="0" algn="ctr">
              <a:lnSpc>
                <a:spcPct val="90000"/>
              </a:lnSpc>
              <a:spcBef>
                <a:spcPts val="1000"/>
              </a:spcBef>
              <a:spcAft>
                <a:spcPts val="0"/>
              </a:spcAft>
              <a:buClr>
                <a:srgbClr val="0000FF"/>
              </a:buClr>
              <a:buSzPts val="2800"/>
              <a:buFont typeface="Arial"/>
              <a:buNone/>
            </a:pPr>
            <a:r>
              <a:rPr b="1" i="0" lang="es-ES" sz="2590" u="none" cap="none" strike="noStrike">
                <a:solidFill>
                  <a:srgbClr val="0000FF"/>
                </a:solidFill>
              </a:rPr>
              <a:t>Utilizan lenguaje natural semi-estruturad</a:t>
            </a:r>
            <a:r>
              <a:rPr b="1" lang="es-ES" sz="2590">
                <a:solidFill>
                  <a:srgbClr val="0000FF"/>
                </a:solidFill>
              </a:rPr>
              <a:t>o</a:t>
            </a:r>
            <a:endParaRPr b="1" i="0" sz="2590" u="none" cap="none" strike="noStrike">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id="132" name="Google Shape;132;p20"/>
          <p:cNvPicPr preferRelativeResize="0"/>
          <p:nvPr/>
        </p:nvPicPr>
        <p:blipFill rotWithShape="1">
          <a:blip r:embed="rId3">
            <a:alphaModFix/>
          </a:blip>
          <a:srcRect b="0" l="0" r="0" t="0"/>
          <a:stretch/>
        </p:blipFill>
        <p:spPr>
          <a:xfrm>
            <a:off x="777921" y="0"/>
            <a:ext cx="7104427" cy="57593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628650" y="137550"/>
            <a:ext cx="7886700" cy="48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Calibri"/>
              <a:buNone/>
            </a:pPr>
            <a:r>
              <a:rPr b="1" lang="es-ES" sz="3200">
                <a:solidFill>
                  <a:srgbClr val="000066"/>
                </a:solidFill>
                <a:latin typeface="Helvetica Neue"/>
                <a:ea typeface="Helvetica Neue"/>
                <a:cs typeface="Helvetica Neue"/>
                <a:sym typeface="Helvetica Neue"/>
              </a:rPr>
              <a:t>Estructura de un Caso de Uso</a:t>
            </a:r>
            <a:endParaRPr b="1" sz="3200">
              <a:solidFill>
                <a:srgbClr val="000066"/>
              </a:solidFill>
              <a:latin typeface="Helvetica Neue"/>
              <a:ea typeface="Helvetica Neue"/>
              <a:cs typeface="Helvetica Neue"/>
              <a:sym typeface="Helvetica Neue"/>
            </a:endParaRPr>
          </a:p>
        </p:txBody>
      </p:sp>
      <p:sp>
        <p:nvSpPr>
          <p:cNvPr id="138" name="Google Shape;138;p21"/>
          <p:cNvSpPr txBox="1"/>
          <p:nvPr>
            <p:ph idx="1" type="body"/>
          </p:nvPr>
        </p:nvSpPr>
        <p:spPr>
          <a:xfrm>
            <a:off x="484959" y="1308979"/>
            <a:ext cx="7886700" cy="48903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SzPts val="2800"/>
              <a:buFont typeface="Arial"/>
              <a:buNone/>
            </a:pPr>
            <a:r>
              <a:rPr b="0" i="0" lang="es-ES" sz="1750" u="none" cap="none" strike="noStrike">
                <a:solidFill>
                  <a:schemeClr val="dk1"/>
                </a:solidFill>
                <a:latin typeface="Calibri"/>
                <a:ea typeface="Calibri"/>
                <a:cs typeface="Calibri"/>
                <a:sym typeface="Calibri"/>
              </a:rPr>
              <a:t>Nombre Caso de uso</a:t>
            </a:r>
            <a:endParaRPr/>
          </a:p>
          <a:p>
            <a:pPr indent="0" lvl="0" marL="0" marR="0" rtl="0" algn="l">
              <a:lnSpc>
                <a:spcPct val="70000"/>
              </a:lnSpc>
              <a:spcBef>
                <a:spcPts val="1000"/>
              </a:spcBef>
              <a:spcAft>
                <a:spcPts val="0"/>
              </a:spcAft>
              <a:buClr>
                <a:schemeClr val="dk1"/>
              </a:buClr>
              <a:buSzPts val="2800"/>
              <a:buFont typeface="Arial"/>
              <a:buNone/>
            </a:pPr>
            <a:r>
              <a:rPr b="0" i="0" lang="es-ES" sz="1750" u="none" cap="none" strike="noStrike">
                <a:solidFill>
                  <a:schemeClr val="dk1"/>
                </a:solidFill>
                <a:latin typeface="Calibri"/>
                <a:ea typeface="Calibri"/>
                <a:cs typeface="Calibri"/>
                <a:sym typeface="Calibri"/>
              </a:rPr>
              <a:t>Actor principal/secundarios</a:t>
            </a:r>
            <a:endParaRPr/>
          </a:p>
          <a:p>
            <a:pPr indent="0" lvl="0" marL="0" marR="0" rtl="0" algn="l">
              <a:lnSpc>
                <a:spcPct val="70000"/>
              </a:lnSpc>
              <a:spcBef>
                <a:spcPts val="1000"/>
              </a:spcBef>
              <a:spcAft>
                <a:spcPts val="0"/>
              </a:spcAft>
              <a:buClr>
                <a:schemeClr val="dk1"/>
              </a:buClr>
              <a:buSzPts val="2800"/>
              <a:buFont typeface="Arial"/>
              <a:buNone/>
            </a:pPr>
            <a:r>
              <a:rPr b="0" i="0" lang="es-ES" sz="1750" u="none" cap="none" strike="noStrike">
                <a:solidFill>
                  <a:schemeClr val="dk1"/>
                </a:solidFill>
                <a:latin typeface="Calibri"/>
                <a:ea typeface="Calibri"/>
                <a:cs typeface="Calibri"/>
                <a:sym typeface="Calibri"/>
              </a:rPr>
              <a:t>Objetivo en contexto </a:t>
            </a:r>
            <a:endParaRPr sz="1750"/>
          </a:p>
          <a:p>
            <a:pPr indent="0" lvl="0" marL="0" marR="0" rtl="0" algn="l">
              <a:lnSpc>
                <a:spcPct val="70000"/>
              </a:lnSpc>
              <a:spcBef>
                <a:spcPts val="1000"/>
              </a:spcBef>
              <a:spcAft>
                <a:spcPts val="0"/>
              </a:spcAft>
              <a:buClr>
                <a:schemeClr val="dk1"/>
              </a:buClr>
              <a:buSzPts val="2800"/>
              <a:buFont typeface="Arial"/>
              <a:buNone/>
            </a:pPr>
            <a:r>
              <a:rPr lang="es-ES" sz="1750"/>
              <a:t>D</a:t>
            </a:r>
            <a:r>
              <a:rPr b="0" i="0" lang="es-ES" sz="1750" u="none" cap="none" strike="noStrike">
                <a:solidFill>
                  <a:schemeClr val="dk1"/>
                </a:solidFill>
                <a:latin typeface="Calibri"/>
                <a:ea typeface="Calibri"/>
                <a:cs typeface="Calibri"/>
                <a:sym typeface="Calibri"/>
              </a:rPr>
              <a:t>escripción</a:t>
            </a:r>
            <a:endParaRPr/>
          </a:p>
          <a:p>
            <a:pPr indent="0" lvl="0" marL="0" marR="0" rtl="0" algn="l">
              <a:lnSpc>
                <a:spcPct val="70000"/>
              </a:lnSpc>
              <a:spcBef>
                <a:spcPts val="1000"/>
              </a:spcBef>
              <a:spcAft>
                <a:spcPts val="0"/>
              </a:spcAft>
              <a:buClr>
                <a:schemeClr val="dk1"/>
              </a:buClr>
              <a:buSzPts val="2800"/>
              <a:buFont typeface="Arial"/>
              <a:buNone/>
            </a:pPr>
            <a:r>
              <a:rPr b="0" i="0" lang="es-ES" sz="1750" u="none" cap="none" strike="noStrike">
                <a:solidFill>
                  <a:schemeClr val="dk1"/>
                </a:solidFill>
                <a:latin typeface="Calibri"/>
                <a:ea typeface="Calibri"/>
                <a:cs typeface="Calibri"/>
                <a:sym typeface="Calibri"/>
              </a:rPr>
              <a:t>Precondiciones </a:t>
            </a:r>
            <a:endParaRPr/>
          </a:p>
          <a:p>
            <a:pPr indent="0" lvl="0" marL="0" marR="0" rtl="0" algn="l">
              <a:lnSpc>
                <a:spcPct val="70000"/>
              </a:lnSpc>
              <a:spcBef>
                <a:spcPts val="1000"/>
              </a:spcBef>
              <a:spcAft>
                <a:spcPts val="0"/>
              </a:spcAft>
              <a:buClr>
                <a:schemeClr val="dk1"/>
              </a:buClr>
              <a:buSzPts val="2800"/>
              <a:buFont typeface="Arial"/>
              <a:buNone/>
            </a:pPr>
            <a:r>
              <a:rPr b="0" i="0" lang="es-ES" sz="1750" u="none" cap="none" strike="noStrike">
                <a:solidFill>
                  <a:schemeClr val="dk1"/>
                </a:solidFill>
                <a:latin typeface="Calibri"/>
                <a:ea typeface="Calibri"/>
                <a:cs typeface="Calibri"/>
                <a:sym typeface="Calibri"/>
              </a:rPr>
              <a:t>Disparador</a:t>
            </a:r>
            <a:endParaRPr/>
          </a:p>
          <a:p>
            <a:pPr indent="0" lvl="0" marL="0" marR="0" rtl="0" algn="l">
              <a:lnSpc>
                <a:spcPct val="70000"/>
              </a:lnSpc>
              <a:spcBef>
                <a:spcPts val="1000"/>
              </a:spcBef>
              <a:spcAft>
                <a:spcPts val="0"/>
              </a:spcAft>
              <a:buClr>
                <a:schemeClr val="dk1"/>
              </a:buClr>
              <a:buSzPts val="2800"/>
              <a:buFont typeface="Arial"/>
              <a:buNone/>
            </a:pPr>
            <a:r>
              <a:rPr b="1" i="0" lang="es-ES" sz="1750" u="none" cap="none" strike="noStrike">
                <a:solidFill>
                  <a:schemeClr val="dk1"/>
                </a:solidFill>
                <a:latin typeface="Calibri"/>
                <a:ea typeface="Calibri"/>
                <a:cs typeface="Calibri"/>
                <a:sym typeface="Calibri"/>
              </a:rPr>
              <a:t>Escenarios ( el sistema… el usuario... El sistema... El usuario...) normal </a:t>
            </a:r>
            <a:r>
              <a:rPr b="1" lang="es-ES" sz="1750"/>
              <a:t>y alternos</a:t>
            </a:r>
            <a:endParaRPr b="1" i="0" sz="175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2800"/>
              <a:buFont typeface="Arial"/>
              <a:buNone/>
            </a:pPr>
            <a:r>
              <a:rPr b="0" i="0" lang="es-ES" sz="1750" u="none" cap="none" strike="noStrike">
                <a:solidFill>
                  <a:schemeClr val="dk1"/>
                </a:solidFill>
                <a:latin typeface="Calibri"/>
                <a:ea typeface="Calibri"/>
                <a:cs typeface="Calibri"/>
                <a:sym typeface="Calibri"/>
              </a:rPr>
              <a:t>Excepciones </a:t>
            </a:r>
            <a:endParaRPr/>
          </a:p>
          <a:p>
            <a:pPr indent="0" lvl="0" marL="0" marR="0" rtl="0" algn="l">
              <a:lnSpc>
                <a:spcPct val="70000"/>
              </a:lnSpc>
              <a:spcBef>
                <a:spcPts val="1000"/>
              </a:spcBef>
              <a:spcAft>
                <a:spcPts val="0"/>
              </a:spcAft>
              <a:buClr>
                <a:schemeClr val="dk1"/>
              </a:buClr>
              <a:buSzPts val="2800"/>
              <a:buFont typeface="Arial"/>
              <a:buNone/>
            </a:pPr>
            <a:r>
              <a:rPr b="0" i="0" lang="es-ES" sz="1750" u="none" cap="none" strike="noStrike">
                <a:solidFill>
                  <a:schemeClr val="dk1"/>
                </a:solidFill>
                <a:latin typeface="Calibri"/>
                <a:ea typeface="Calibri"/>
                <a:cs typeface="Calibri"/>
                <a:sym typeface="Calibri"/>
              </a:rPr>
              <a:t>Prioridad</a:t>
            </a:r>
            <a:endParaRPr/>
          </a:p>
          <a:p>
            <a:pPr indent="0" lvl="0" marL="0" marR="0" rtl="0" algn="l">
              <a:lnSpc>
                <a:spcPct val="70000"/>
              </a:lnSpc>
              <a:spcBef>
                <a:spcPts val="1000"/>
              </a:spcBef>
              <a:spcAft>
                <a:spcPts val="0"/>
              </a:spcAft>
              <a:buClr>
                <a:schemeClr val="dk1"/>
              </a:buClr>
              <a:buSzPts val="2800"/>
              <a:buFont typeface="Arial"/>
              <a:buNone/>
            </a:pPr>
            <a:r>
              <a:rPr b="0" i="0" lang="es-ES" sz="1750" u="none" cap="none" strike="noStrike">
                <a:solidFill>
                  <a:schemeClr val="dk1"/>
                </a:solidFill>
                <a:latin typeface="Calibri"/>
                <a:ea typeface="Calibri"/>
                <a:cs typeface="Calibri"/>
                <a:sym typeface="Calibri"/>
              </a:rPr>
              <a:t>Frecuencia de uso</a:t>
            </a:r>
            <a:endParaRPr/>
          </a:p>
          <a:p>
            <a:pPr indent="0" lvl="0" marL="0" marR="0" rtl="0" algn="l">
              <a:lnSpc>
                <a:spcPct val="70000"/>
              </a:lnSpc>
              <a:spcBef>
                <a:spcPts val="1000"/>
              </a:spcBef>
              <a:spcAft>
                <a:spcPts val="0"/>
              </a:spcAft>
              <a:buClr>
                <a:schemeClr val="dk1"/>
              </a:buClr>
              <a:buSzPts val="2800"/>
              <a:buFont typeface="Arial"/>
              <a:buNone/>
            </a:pPr>
            <a:r>
              <a:rPr lang="es-ES" sz="1750"/>
              <a:t>Poscondiciones</a:t>
            </a:r>
            <a:endParaRPr/>
          </a:p>
          <a:p>
            <a:pPr indent="-117475" lvl="0" marL="228600" marR="0" rtl="0" algn="l">
              <a:lnSpc>
                <a:spcPct val="70000"/>
              </a:lnSpc>
              <a:spcBef>
                <a:spcPts val="1000"/>
              </a:spcBef>
              <a:spcAft>
                <a:spcPts val="0"/>
              </a:spcAft>
              <a:buClr>
                <a:schemeClr val="dk1"/>
              </a:buClr>
              <a:buSzPts val="1750"/>
              <a:buFont typeface="Arial"/>
              <a:buNone/>
            </a:pPr>
            <a:r>
              <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entación2">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