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8" r:id="rId2"/>
  </p:sldMasterIdLst>
  <p:notesMasterIdLst>
    <p:notesMasterId r:id="rId25"/>
  </p:notesMasterIdLst>
  <p:sldIdLst>
    <p:sldId id="296"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95" r:id="rId23"/>
    <p:sldId id="297" r:id="rId24"/>
  </p:sldIdLst>
  <p:sldSz cx="9144000" cy="6858000" type="screen4x3"/>
  <p:notesSz cx="6858000" cy="9144000"/>
  <p:embeddedFontLst>
    <p:embeddedFont>
      <p:font typeface="Helvetica" panose="020B0604020202020204" pitchFamily="34" charset="0"/>
      <p:regular r:id="rId26"/>
      <p:bold r:id="rId27"/>
      <p:italic r:id="rId28"/>
      <p:boldItalic r:id="rId29"/>
    </p:embeddedFont>
    <p:embeddedFont>
      <p:font typeface="Hammersmith One" panose="020B0604020202020204" charset="0"/>
      <p:regular r:id="rId30"/>
    </p:embeddedFont>
    <p:embeddedFont>
      <p:font typeface="Helvetica Neue"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116703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6212db5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126212db5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6" name="Google Shape;186;g126212db5c_0_0: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Font typeface="Calibri"/>
              <a:buNone/>
            </a:pPr>
            <a:fld id="{00000000-1234-1234-1234-123412341234}" type="slidenum">
              <a:rPr lang="es-E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294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5e3bb6d7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25e3bb6d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Los diagramas de secuencia se construyen a partir de la información del diagrama de clases y del diagrama de casos de uso.</a:t>
            </a:r>
            <a:endParaRPr/>
          </a:p>
        </p:txBody>
      </p:sp>
    </p:spTree>
    <p:extLst>
      <p:ext uri="{BB962C8B-B14F-4D97-AF65-F5344CB8AC3E}">
        <p14:creationId xmlns:p14="http://schemas.microsoft.com/office/powerpoint/2010/main" val="999834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5e3bb6d7_0_1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25e3bb6d7_0_14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Estudiemos este caso de uso. Describe un sistema que abre una puerta en respuesta a los ladridos de un perrito.</a:t>
            </a:r>
            <a:endParaRPr/>
          </a:p>
        </p:txBody>
      </p:sp>
      <p:sp>
        <p:nvSpPr>
          <p:cNvPr id="303" name="Google Shape;303;g125e3bb6d7_0_1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s-ES"/>
              <a:t>12</a:t>
            </a:fld>
            <a:endParaRPr/>
          </a:p>
        </p:txBody>
      </p:sp>
    </p:spTree>
    <p:extLst>
      <p:ext uri="{BB962C8B-B14F-4D97-AF65-F5344CB8AC3E}">
        <p14:creationId xmlns:p14="http://schemas.microsoft.com/office/powerpoint/2010/main" val="1986308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5e3bb6d7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5e3bb6d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desde el punto de vista del dueño del perro</a:t>
            </a:r>
            <a:endParaRPr/>
          </a:p>
        </p:txBody>
      </p:sp>
    </p:spTree>
    <p:extLst>
      <p:ext uri="{BB962C8B-B14F-4D97-AF65-F5344CB8AC3E}">
        <p14:creationId xmlns:p14="http://schemas.microsoft.com/office/powerpoint/2010/main" val="114283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60651505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6065150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Ahora veamos las interacciones desde el punto de vista del Perro.</a:t>
            </a:r>
            <a:endParaRPr/>
          </a:p>
          <a:p>
            <a:pPr marL="0" lvl="0" indent="0" algn="l" rtl="0">
              <a:spcBef>
                <a:spcPts val="0"/>
              </a:spcBef>
              <a:spcAft>
                <a:spcPts val="0"/>
              </a:spcAft>
              <a:buNone/>
            </a:pPr>
            <a:r>
              <a:rPr lang="es-ES"/>
              <a:t>Recordemos que esta es la primero versión, se puede detallar más.</a:t>
            </a:r>
            <a:endParaRPr/>
          </a:p>
        </p:txBody>
      </p:sp>
    </p:spTree>
    <p:extLst>
      <p:ext uri="{BB962C8B-B14F-4D97-AF65-F5344CB8AC3E}">
        <p14:creationId xmlns:p14="http://schemas.microsoft.com/office/powerpoint/2010/main" val="2157000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Actividad: Realizar el diagrama de secuencia asociado a este ejemplo (15 minutos para hacerlo)</a:t>
            </a:r>
            <a:endParaRPr/>
          </a:p>
          <a:p>
            <a:pPr marL="0" lvl="0" indent="0" algn="l" rtl="0">
              <a:spcBef>
                <a:spcPts val="0"/>
              </a:spcBef>
              <a:spcAft>
                <a:spcPts val="0"/>
              </a:spcAft>
              <a:buNone/>
            </a:pPr>
            <a:r>
              <a:rPr lang="es-ES"/>
              <a:t>Veamos otro ejemplo. Acá se describe un caso de uso con su flujo “normal”</a:t>
            </a:r>
            <a:endParaRPr/>
          </a:p>
        </p:txBody>
      </p:sp>
      <p:sp>
        <p:nvSpPr>
          <p:cNvPr id="347" name="Google Shape;34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4030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Aca se describen los pasos de las excepciones</a:t>
            </a:r>
            <a:endParaRPr/>
          </a:p>
        </p:txBody>
      </p:sp>
      <p:sp>
        <p:nvSpPr>
          <p:cNvPr id="354" name="Google Shape;35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8852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Otros elementos de describen este caso de uso</a:t>
            </a:r>
            <a:endParaRPr/>
          </a:p>
        </p:txBody>
      </p:sp>
      <p:sp>
        <p:nvSpPr>
          <p:cNvPr id="360" name="Google Shape;36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352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Una posible solución...</a:t>
            </a:r>
            <a:endParaRPr/>
          </a:p>
        </p:txBody>
      </p:sp>
      <p:sp>
        <p:nvSpPr>
          <p:cNvPr id="366" name="Google Shape;36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179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¿quién se anima a “leer” este diagrama?</a:t>
            </a:r>
            <a:endParaRPr/>
          </a:p>
          <a:p>
            <a:pPr marL="0" lvl="0" indent="0" algn="l" rtl="0">
              <a:spcBef>
                <a:spcPts val="0"/>
              </a:spcBef>
              <a:spcAft>
                <a:spcPts val="0"/>
              </a:spcAft>
              <a:buNone/>
            </a:pPr>
            <a:r>
              <a:rPr lang="es-ES"/>
              <a:t>MHCPMS-DB: es una base de datos médicos</a:t>
            </a:r>
            <a:endParaRPr/>
          </a:p>
        </p:txBody>
      </p:sp>
      <p:sp>
        <p:nvSpPr>
          <p:cNvPr id="372" name="Google Shape;37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4349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Más ejemplos</a:t>
            </a:r>
            <a:endParaRPr/>
          </a:p>
        </p:txBody>
      </p:sp>
      <p:sp>
        <p:nvSpPr>
          <p:cNvPr id="378" name="Google Shape;37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51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Estos son los tipos de diagramas UML organizados según su tipo: estructurales, comportamentales y de interacción.</a:t>
            </a:r>
            <a:endParaRPr/>
          </a:p>
          <a:p>
            <a:pPr marL="0" lvl="0" indent="0" algn="l" rtl="0">
              <a:spcBef>
                <a:spcPts val="0"/>
              </a:spcBef>
              <a:spcAft>
                <a:spcPts val="0"/>
              </a:spcAft>
              <a:buNone/>
            </a:pPr>
            <a:r>
              <a:rPr lang="es-ES"/>
              <a:t>Nosotros estudiaremos 1 de cada tipo: Estructura (diagrama de clases), Comportamiento (Diagramas de casos de uso) e Interacción (Diagrama de secuencia)</a:t>
            </a:r>
            <a:endParaRPr/>
          </a:p>
          <a:p>
            <a:pPr marL="0" lvl="0" indent="0" algn="l" rtl="0">
              <a:spcBef>
                <a:spcPts val="0"/>
              </a:spcBef>
              <a:spcAft>
                <a:spcPts val="0"/>
              </a:spcAft>
              <a:buNone/>
            </a:pPr>
            <a:r>
              <a:rPr lang="es-ES"/>
              <a:t>Ya estudiamos el diagrama de clases y el diagrama de casos de uso.</a:t>
            </a:r>
            <a:endParaRPr/>
          </a:p>
        </p:txBody>
      </p:sp>
      <p:sp>
        <p:nvSpPr>
          <p:cNvPr id="192" name="Google Shape;1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7403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11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Este diagrama nos permite ver cómo interactúan los objetos involucrados en una operación, lo más importante es que esas interacciones se representan en un orden temporal. La comunicación se hace mediante el paso de mensajes.</a:t>
            </a:r>
            <a:endParaRPr/>
          </a:p>
        </p:txBody>
      </p:sp>
      <p:sp>
        <p:nvSpPr>
          <p:cNvPr id="250" name="Google Shape;2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250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7eb500697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7eb50069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Identificamos las partes (gráficas) principales de un diagrama de secuencia</a:t>
            </a:r>
            <a:endParaRPr/>
          </a:p>
          <a:p>
            <a:pPr marL="457200" lvl="0" indent="-317500" algn="l" rtl="0">
              <a:spcBef>
                <a:spcPts val="0"/>
              </a:spcBef>
              <a:spcAft>
                <a:spcPts val="0"/>
              </a:spcAft>
              <a:buSzPts val="1400"/>
              <a:buAutoNum type="arabicParenR"/>
            </a:pPr>
            <a:r>
              <a:rPr lang="es-ES"/>
              <a:t>línea vertical: representa el tiempo que un objeto existe</a:t>
            </a:r>
            <a:endParaRPr/>
          </a:p>
          <a:p>
            <a:pPr marL="457200" lvl="0" indent="-317500" algn="l" rtl="0">
              <a:spcBef>
                <a:spcPts val="0"/>
              </a:spcBef>
              <a:spcAft>
                <a:spcPts val="0"/>
              </a:spcAft>
              <a:buSzPts val="1400"/>
              <a:buAutoNum type="arabicParenR"/>
            </a:pPr>
            <a:r>
              <a:rPr lang="es-ES"/>
              <a:t>muñequito</a:t>
            </a:r>
            <a:endParaRPr/>
          </a:p>
          <a:p>
            <a:pPr marL="457200" lvl="0" indent="-317500" algn="l" rtl="0">
              <a:spcBef>
                <a:spcPts val="0"/>
              </a:spcBef>
              <a:spcAft>
                <a:spcPts val="0"/>
              </a:spcAft>
              <a:buSzPts val="1400"/>
              <a:buAutoNum type="arabicParenR"/>
            </a:pPr>
            <a:r>
              <a:rPr lang="es-ES"/>
              <a:t>flecha</a:t>
            </a:r>
            <a:endParaRPr/>
          </a:p>
          <a:p>
            <a:pPr marL="457200" lvl="0" indent="-317500" algn="l" rtl="0">
              <a:spcBef>
                <a:spcPts val="0"/>
              </a:spcBef>
              <a:spcAft>
                <a:spcPts val="0"/>
              </a:spcAft>
              <a:buSzPts val="1400"/>
              <a:buAutoNum type="arabicParenR"/>
            </a:pPr>
            <a:r>
              <a:rPr lang="es-ES"/>
              <a:t>rectángulo vertical</a:t>
            </a:r>
            <a:endParaRPr/>
          </a:p>
          <a:p>
            <a:pPr marL="0" lvl="0" indent="0" algn="l" rtl="0">
              <a:spcBef>
                <a:spcPts val="0"/>
              </a:spcBef>
              <a:spcAft>
                <a:spcPts val="0"/>
              </a:spcAft>
              <a:buNone/>
            </a:pPr>
            <a:r>
              <a:rPr lang="es-ES"/>
              <a:t>14)  rectángulo con la etiqueta Bucle</a:t>
            </a:r>
            <a:endParaRPr/>
          </a:p>
          <a:p>
            <a:pPr marL="0" lvl="0" indent="0" algn="l" rtl="0">
              <a:spcBef>
                <a:spcPts val="0"/>
              </a:spcBef>
              <a:spcAft>
                <a:spcPts val="0"/>
              </a:spcAft>
              <a:buNone/>
            </a:pPr>
            <a:r>
              <a:rPr lang="es-ES"/>
              <a:t>devolución: flecha punteada que va de izquierda a derecha</a:t>
            </a:r>
            <a:endParaRPr/>
          </a:p>
          <a:p>
            <a:pPr marL="0" lvl="0" indent="0" algn="l" rtl="0">
              <a:spcBef>
                <a:spcPts val="0"/>
              </a:spcBef>
              <a:spcAft>
                <a:spcPts val="0"/>
              </a:spcAft>
              <a:buNone/>
            </a:pPr>
            <a:r>
              <a:rPr lang="es-ES"/>
              <a:t>12) rectángulo con etiqueta ref: hace referencia a otro diagrama de secuencias</a:t>
            </a:r>
            <a:endParaRPr/>
          </a:p>
        </p:txBody>
      </p:sp>
    </p:spTree>
    <p:extLst>
      <p:ext uri="{BB962C8B-B14F-4D97-AF65-F5344CB8AC3E}">
        <p14:creationId xmlns:p14="http://schemas.microsoft.com/office/powerpoint/2010/main" val="913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Por ahora todas las flechas serán mensajes luego veremos que esos mensajes se clasifican en varios tipos</a:t>
            </a:r>
            <a:endParaRPr/>
          </a:p>
        </p:txBody>
      </p:sp>
      <p:sp>
        <p:nvSpPr>
          <p:cNvPr id="263" name="Google Shape;26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00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5e3bb6d7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25e3bb6d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Esto es sólo un ejemplo para comprender este tipo de diagramas, pero nosotros siempre realizaremos diagramas más detallados mostrando todo lo que hay dentro del sistema.</a:t>
            </a:r>
            <a:endParaRPr/>
          </a:p>
        </p:txBody>
      </p:sp>
    </p:spTree>
    <p:extLst>
      <p:ext uri="{BB962C8B-B14F-4D97-AF65-F5344CB8AC3E}">
        <p14:creationId xmlns:p14="http://schemas.microsoft.com/office/powerpoint/2010/main" val="3162957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Este ejemplo está más detallado</a:t>
            </a:r>
            <a:endParaRPr/>
          </a:p>
        </p:txBody>
      </p:sp>
      <p:sp>
        <p:nvSpPr>
          <p:cNvPr id="276" name="Google Shape;27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9902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7c7a6fb24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7c7a6fb2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a:t>Este es un poco más complejo, </a:t>
            </a:r>
            <a:endParaRPr/>
          </a:p>
        </p:txBody>
      </p:sp>
    </p:spTree>
    <p:extLst>
      <p:ext uri="{BB962C8B-B14F-4D97-AF65-F5344CB8AC3E}">
        <p14:creationId xmlns:p14="http://schemas.microsoft.com/office/powerpoint/2010/main" val="3127829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t>En resumen ...</a:t>
            </a:r>
            <a:endParaRPr/>
          </a:p>
        </p:txBody>
      </p:sp>
      <p:sp>
        <p:nvSpPr>
          <p:cNvPr id="288" name="Google Shape;28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2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1"/>
              </a:buClr>
              <a:buSzPts val="14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dk1"/>
              </a:buClr>
              <a:buSzPts val="28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4"/>
        <p:cNvGrpSpPr/>
        <p:nvPr/>
      </p:nvGrpSpPr>
      <p:grpSpPr>
        <a:xfrm>
          <a:off x="0" y="0"/>
          <a:ext cx="0" cy="0"/>
          <a:chOff x="0" y="0"/>
          <a:chExt cx="0" cy="0"/>
        </a:xfrm>
      </p:grpSpPr>
      <p:sp>
        <p:nvSpPr>
          <p:cNvPr id="115" name="Google Shape;115;p21"/>
          <p:cNvSpPr txBox="1">
            <a:spLocks noGrp="1"/>
          </p:cNvSpPr>
          <p:nvPr>
            <p:ph type="ctrTitle"/>
          </p:nvPr>
        </p:nvSpPr>
        <p:spPr>
          <a:xfrm>
            <a:off x="685800" y="1122363"/>
            <a:ext cx="7772400" cy="23877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1"/>
              </a:buClr>
              <a:buSzPts val="1400"/>
              <a:buFont typeface="Calibri"/>
              <a:buNone/>
              <a:defRPr sz="60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16" name="Google Shape;116;p21"/>
          <p:cNvSpPr txBox="1">
            <a:spLocks noGrp="1"/>
          </p:cNvSpPr>
          <p:nvPr>
            <p:ph type="subTitle" idx="1"/>
          </p:nvPr>
        </p:nvSpPr>
        <p:spPr>
          <a:xfrm>
            <a:off x="1143000" y="3602038"/>
            <a:ext cx="6858000" cy="1655700"/>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dk1"/>
              </a:buClr>
              <a:buSzPts val="28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17" name="Google Shape;117;p21"/>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21"/>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20"/>
        <p:cNvGrpSpPr/>
        <p:nvPr/>
      </p:nvGrpSpPr>
      <p:grpSpPr>
        <a:xfrm>
          <a:off x="0" y="0"/>
          <a:ext cx="0" cy="0"/>
          <a:chOff x="0" y="0"/>
          <a:chExt cx="0" cy="0"/>
        </a:xfrm>
      </p:grpSpPr>
      <p:sp>
        <p:nvSpPr>
          <p:cNvPr id="121" name="Google Shape;121;p22"/>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2"/>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26" name="Google Shape;126;p23"/>
          <p:cNvSpPr txBox="1">
            <a:spLocks noGrp="1"/>
          </p:cNvSpPr>
          <p:nvPr>
            <p:ph type="body" idx="1"/>
          </p:nvPr>
        </p:nvSpPr>
        <p:spPr>
          <a:xfrm>
            <a:off x="628650" y="1825625"/>
            <a:ext cx="78867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23"/>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23"/>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2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623888" y="1709739"/>
            <a:ext cx="7886700" cy="28527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60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32" name="Google Shape;132;p24"/>
          <p:cNvSpPr txBox="1">
            <a:spLocks noGrp="1"/>
          </p:cNvSpPr>
          <p:nvPr>
            <p:ph type="body" idx="1"/>
          </p:nvPr>
        </p:nvSpPr>
        <p:spPr>
          <a:xfrm>
            <a:off x="623888" y="4589464"/>
            <a:ext cx="7886700" cy="15003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8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33" name="Google Shape;133;p24"/>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4" name="Google Shape;134;p24"/>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2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38" name="Google Shape;138;p25"/>
          <p:cNvSpPr txBox="1">
            <a:spLocks noGrp="1"/>
          </p:cNvSpPr>
          <p:nvPr>
            <p:ph type="body" idx="1"/>
          </p:nvPr>
        </p:nvSpPr>
        <p:spPr>
          <a:xfrm>
            <a:off x="628650" y="1825625"/>
            <a:ext cx="38862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 name="Google Shape;139;p25"/>
          <p:cNvSpPr txBox="1">
            <a:spLocks noGrp="1"/>
          </p:cNvSpPr>
          <p:nvPr>
            <p:ph type="body" idx="2"/>
          </p:nvPr>
        </p:nvSpPr>
        <p:spPr>
          <a:xfrm>
            <a:off x="4629150" y="1825625"/>
            <a:ext cx="38862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0" name="Google Shape;140;p25"/>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1" name="Google Shape;141;p25"/>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2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629841" y="365126"/>
            <a:ext cx="78867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45" name="Google Shape;145;p26"/>
          <p:cNvSpPr txBox="1">
            <a:spLocks noGrp="1"/>
          </p:cNvSpPr>
          <p:nvPr>
            <p:ph type="body" idx="1"/>
          </p:nvPr>
        </p:nvSpPr>
        <p:spPr>
          <a:xfrm>
            <a:off x="629842" y="1681163"/>
            <a:ext cx="3868200" cy="8238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46" name="Google Shape;146;p26"/>
          <p:cNvSpPr txBox="1">
            <a:spLocks noGrp="1"/>
          </p:cNvSpPr>
          <p:nvPr>
            <p:ph type="body" idx="2"/>
          </p:nvPr>
        </p:nvSpPr>
        <p:spPr>
          <a:xfrm>
            <a:off x="629842" y="2505075"/>
            <a:ext cx="3868200" cy="3684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26"/>
          <p:cNvSpPr txBox="1">
            <a:spLocks noGrp="1"/>
          </p:cNvSpPr>
          <p:nvPr>
            <p:ph type="body" idx="3"/>
          </p:nvPr>
        </p:nvSpPr>
        <p:spPr>
          <a:xfrm>
            <a:off x="4629150" y="1681163"/>
            <a:ext cx="3887400" cy="8238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48" name="Google Shape;148;p26"/>
          <p:cNvSpPr txBox="1">
            <a:spLocks noGrp="1"/>
          </p:cNvSpPr>
          <p:nvPr>
            <p:ph type="body" idx="4"/>
          </p:nvPr>
        </p:nvSpPr>
        <p:spPr>
          <a:xfrm>
            <a:off x="4629150" y="2505075"/>
            <a:ext cx="3887400" cy="3684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9" name="Google Shape;149;p26"/>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26"/>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1" name="Google Shape;151;p2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54" name="Google Shape;154;p27"/>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5" name="Google Shape;155;p27"/>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2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629841" y="457200"/>
            <a:ext cx="2949300"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59" name="Google Shape;159;p28"/>
          <p:cNvSpPr txBox="1">
            <a:spLocks noGrp="1"/>
          </p:cNvSpPr>
          <p:nvPr>
            <p:ph type="body" idx="1"/>
          </p:nvPr>
        </p:nvSpPr>
        <p:spPr>
          <a:xfrm>
            <a:off x="3887391" y="987426"/>
            <a:ext cx="4629300" cy="4873500"/>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0" name="Google Shape;160;p28"/>
          <p:cNvSpPr txBox="1">
            <a:spLocks noGrp="1"/>
          </p:cNvSpPr>
          <p:nvPr>
            <p:ph type="body" idx="2"/>
          </p:nvPr>
        </p:nvSpPr>
        <p:spPr>
          <a:xfrm>
            <a:off x="629841" y="2057400"/>
            <a:ext cx="2949300" cy="38115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61" name="Google Shape;161;p28"/>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2" name="Google Shape;162;p28"/>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3" name="Google Shape;163;p2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629841" y="457200"/>
            <a:ext cx="2949300"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66" name="Google Shape;166;p29"/>
          <p:cNvSpPr>
            <a:spLocks noGrp="1"/>
          </p:cNvSpPr>
          <p:nvPr>
            <p:ph type="pic" idx="2"/>
          </p:nvPr>
        </p:nvSpPr>
        <p:spPr>
          <a:xfrm>
            <a:off x="3887391" y="987426"/>
            <a:ext cx="4629300" cy="48735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7" name="Google Shape;167;p29"/>
          <p:cNvSpPr txBox="1">
            <a:spLocks noGrp="1"/>
          </p:cNvSpPr>
          <p:nvPr>
            <p:ph type="body" idx="1"/>
          </p:nvPr>
        </p:nvSpPr>
        <p:spPr>
          <a:xfrm>
            <a:off x="629841" y="2057400"/>
            <a:ext cx="2949300" cy="38115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68" name="Google Shape;168;p29"/>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9" name="Google Shape;169;p29"/>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0" name="Google Shape;170;p2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73" name="Google Shape;173;p30"/>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4" name="Google Shape;174;p30"/>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5" name="Google Shape;175;p30"/>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6" name="Google Shape;176;p3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rot="5400000">
            <a:off x="4623600" y="2285275"/>
            <a:ext cx="5811900" cy="19716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79" name="Google Shape;179;p31"/>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0" name="Google Shape;180;p31"/>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1" name="Google Shape;181;p31"/>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3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28650" y="365126"/>
            <a:ext cx="78867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3" name="Google Shape;23;p4"/>
          <p:cNvSpPr txBox="1">
            <a:spLocks noGrp="1"/>
          </p:cNvSpPr>
          <p:nvPr>
            <p:ph type="body" idx="1"/>
          </p:nvPr>
        </p:nvSpPr>
        <p:spPr>
          <a:xfrm>
            <a:off x="628650" y="1825625"/>
            <a:ext cx="78867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8650" y="365126"/>
            <a:ext cx="78867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9" name="Google Shape;29;p5"/>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5"/>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628650" y="365126"/>
            <a:ext cx="78867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0" name="Google Shape;40;p7"/>
          <p:cNvSpPr txBox="1">
            <a:spLocks noGrp="1"/>
          </p:cNvSpPr>
          <p:nvPr>
            <p:ph type="body" idx="1"/>
          </p:nvPr>
        </p:nvSpPr>
        <p:spPr>
          <a:xfrm>
            <a:off x="628650" y="1825625"/>
            <a:ext cx="38862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7"/>
          <p:cNvSpPr txBox="1">
            <a:spLocks noGrp="1"/>
          </p:cNvSpPr>
          <p:nvPr>
            <p:ph type="body" idx="2"/>
          </p:nvPr>
        </p:nvSpPr>
        <p:spPr>
          <a:xfrm>
            <a:off x="4629150" y="1825625"/>
            <a:ext cx="38862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629841" y="365126"/>
            <a:ext cx="78867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7" name="Google Shape;47;p8"/>
          <p:cNvSpPr txBox="1">
            <a:spLocks noGrp="1"/>
          </p:cNvSpPr>
          <p:nvPr>
            <p:ph type="body" idx="1"/>
          </p:nvPr>
        </p:nvSpPr>
        <p:spPr>
          <a:xfrm>
            <a:off x="629842" y="1681163"/>
            <a:ext cx="3868340"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body" idx="2"/>
          </p:nvPr>
        </p:nvSpPr>
        <p:spPr>
          <a:xfrm>
            <a:off x="629842" y="2505075"/>
            <a:ext cx="3868340"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body" idx="3"/>
          </p:nvPr>
        </p:nvSpPr>
        <p:spPr>
          <a:xfrm>
            <a:off x="4629150" y="1681163"/>
            <a:ext cx="3887391"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Google Shape;50;p8"/>
          <p:cNvSpPr txBox="1">
            <a:spLocks noGrp="1"/>
          </p:cNvSpPr>
          <p:nvPr>
            <p:ph type="body" idx="4"/>
          </p:nvPr>
        </p:nvSpPr>
        <p:spPr>
          <a:xfrm>
            <a:off x="4629150" y="2505075"/>
            <a:ext cx="3887391"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10" name="Google Shape;110;p20"/>
          <p:cNvSpPr txBox="1">
            <a:spLocks noGrp="1"/>
          </p:cNvSpPr>
          <p:nvPr>
            <p:ph type="body" idx="1"/>
          </p:nvPr>
        </p:nvSpPr>
        <p:spPr>
          <a:xfrm>
            <a:off x="628650" y="1825625"/>
            <a:ext cx="78867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20"/>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0"/>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2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hannel9.msdn.com/posts/Design-Day-del-3-Think-Sketch-Wireframe-Prototype" TargetMode="External"/><Relationship Id="rId7" Type="http://schemas.openxmlformats.org/officeDocument/2006/relationships/hyperlink" Target="http://www.sparxsystems.com.au/resources/uml2_tutorial/uml2_sequencediagram.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mosaic.uoc.edu/2015/09/15/proceso-de-desarrollo-de-un-proyecto-digital/" TargetMode="External"/><Relationship Id="rId5" Type="http://schemas.openxmlformats.org/officeDocument/2006/relationships/hyperlink" Target="http://www.creativebloq.com/wireframes/top-wireframing-tools-11121302" TargetMode="External"/><Relationship Id="rId4" Type="http://schemas.openxmlformats.org/officeDocument/2006/relationships/hyperlink" Target="http://www.otherwiseonline.net/diferencias-entre-sketch-mockup-wireframe-prototip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edn.embarcadero.com/article/images/31863/sequencediagno3d.gif"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18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lvl="0" algn="ctr"/>
            <a:r>
              <a:rPr lang="es-ES" sz="3200" b="1" kern="1200" dirty="0">
                <a:solidFill>
                  <a:srgbClr val="000066"/>
                </a:solidFill>
                <a:latin typeface="Helvetica" panose="020B0604020202020204" pitchFamily="34" charset="0"/>
                <a:ea typeface="+mj-ea"/>
                <a:cs typeface="Helvetica" panose="020B0604020202020204" pitchFamily="34" charset="0"/>
              </a:rPr>
              <a:t>Diagrama de Secuencia</a:t>
            </a:r>
            <a:endParaRPr sz="3200" b="1" kern="1200" dirty="0">
              <a:solidFill>
                <a:srgbClr val="000066"/>
              </a:solidFill>
              <a:latin typeface="Helvetica" panose="020B0604020202020204" pitchFamily="34" charset="0"/>
              <a:ea typeface="+mj-ea"/>
              <a:cs typeface="Helvetica" panose="020B0604020202020204" pitchFamily="34" charset="0"/>
            </a:endParaRPr>
          </a:p>
        </p:txBody>
      </p:sp>
      <p:sp>
        <p:nvSpPr>
          <p:cNvPr id="292" name="Google Shape;292;p40"/>
          <p:cNvSpPr txBox="1">
            <a:spLocks noGrp="1"/>
          </p:cNvSpPr>
          <p:nvPr>
            <p:ph type="body" idx="1"/>
          </p:nvPr>
        </p:nvSpPr>
        <p:spPr>
          <a:xfrm>
            <a:off x="628650" y="1690700"/>
            <a:ext cx="7886700" cy="4351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ES" sz="2800" b="0" i="0" u="none" strike="noStrike" cap="none" dirty="0">
                <a:solidFill>
                  <a:schemeClr val="dk1"/>
                </a:solidFill>
                <a:latin typeface="Calibri"/>
                <a:ea typeface="Calibri"/>
                <a:cs typeface="Calibri"/>
                <a:sym typeface="Calibri"/>
              </a:rPr>
              <a:t>Indica </a:t>
            </a:r>
            <a:r>
              <a:rPr lang="es-ES" dirty="0"/>
              <a:t>cómo</a:t>
            </a:r>
            <a:r>
              <a:rPr lang="es-ES" sz="2800" b="0" i="0" u="none" strike="noStrike" cap="none" dirty="0">
                <a:solidFill>
                  <a:schemeClr val="dk1"/>
                </a:solidFill>
                <a:latin typeface="Calibri"/>
                <a:ea typeface="Calibri"/>
                <a:cs typeface="Calibri"/>
                <a:sym typeface="Calibri"/>
              </a:rPr>
              <a:t> los eventos provocan transiciones de un objeto a otro.</a:t>
            </a:r>
            <a:endParaRPr dirty="0"/>
          </a:p>
          <a:p>
            <a:pPr marL="228600" marR="0" lvl="0" indent="-228600" algn="l" rtl="0">
              <a:lnSpc>
                <a:spcPct val="90000"/>
              </a:lnSpc>
              <a:spcBef>
                <a:spcPts val="1000"/>
              </a:spcBef>
              <a:spcAft>
                <a:spcPts val="0"/>
              </a:spcAft>
              <a:buClr>
                <a:schemeClr val="dk1"/>
              </a:buClr>
              <a:buSzPts val="2800"/>
              <a:buFont typeface="Arial"/>
              <a:buChar char="•"/>
            </a:pPr>
            <a:r>
              <a:rPr lang="es-ES" sz="2800" b="0" i="0" u="none" strike="noStrike" cap="none" dirty="0">
                <a:solidFill>
                  <a:schemeClr val="dk1"/>
                </a:solidFill>
                <a:latin typeface="Calibri"/>
                <a:ea typeface="Calibri"/>
                <a:cs typeface="Calibri"/>
                <a:sym typeface="Calibri"/>
              </a:rPr>
              <a:t>Representación del modo en que los eventos causan el flujo de uno a otro como función del tiempo. </a:t>
            </a: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s-ES" sz="2800" b="0" i="0" u="none" strike="noStrike" cap="none" dirty="0">
                <a:solidFill>
                  <a:schemeClr val="dk1"/>
                </a:solidFill>
                <a:latin typeface="Calibri"/>
                <a:ea typeface="Calibri"/>
                <a:cs typeface="Calibri"/>
                <a:sym typeface="Calibri"/>
              </a:rPr>
              <a:t>Versión taquigráfica del caso de uso.</a:t>
            </a:r>
            <a:endParaRPr dirty="0"/>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296"/>
        <p:cNvGrpSpPr/>
        <p:nvPr/>
      </p:nvGrpSpPr>
      <p:grpSpPr>
        <a:xfrm>
          <a:off x="0" y="0"/>
          <a:ext cx="0" cy="0"/>
          <a:chOff x="0" y="0"/>
          <a:chExt cx="0" cy="0"/>
        </a:xfrm>
      </p:grpSpPr>
      <p:sp>
        <p:nvSpPr>
          <p:cNvPr id="297" name="Google Shape;297;p41"/>
          <p:cNvSpPr txBox="1">
            <a:spLocks noGrp="1"/>
          </p:cNvSpPr>
          <p:nvPr>
            <p:ph type="title"/>
          </p:nvPr>
        </p:nvSpPr>
        <p:spPr>
          <a:xfrm>
            <a:off x="533850" y="365125"/>
            <a:ext cx="8076300" cy="1325700"/>
          </a:xfrm>
          <a:prstGeom prst="rect">
            <a:avLst/>
          </a:prstGeom>
        </p:spPr>
        <p:txBody>
          <a:bodyPr spcFirstLastPara="1" wrap="square" lIns="91425" tIns="91425" rIns="91425" bIns="91425" anchor="ctr" anchorCtr="0">
            <a:noAutofit/>
          </a:bodyPr>
          <a:lstStyle/>
          <a:p>
            <a:pPr algn="ctr"/>
            <a:r>
              <a:rPr lang="es-ES" sz="3200" b="1" kern="1200" dirty="0">
                <a:solidFill>
                  <a:srgbClr val="000066"/>
                </a:solidFill>
                <a:latin typeface="Helvetica" panose="020B0604020202020204" pitchFamily="34" charset="0"/>
                <a:ea typeface="+mj-ea"/>
                <a:cs typeface="Helvetica" panose="020B0604020202020204" pitchFamily="34" charset="0"/>
                <a:sym typeface="Helvetica Neue"/>
              </a:rPr>
              <a:t>¿De donde salen los diagramas de secuencia?</a:t>
            </a:r>
            <a:endParaRPr sz="3200" b="1" kern="1200" dirty="0">
              <a:solidFill>
                <a:srgbClr val="000066"/>
              </a:solidFill>
              <a:latin typeface="Helvetica" panose="020B0604020202020204" pitchFamily="34" charset="0"/>
              <a:ea typeface="+mj-ea"/>
              <a:cs typeface="Helvetica" panose="020B0604020202020204" pitchFamily="34" charset="0"/>
              <a:sym typeface="Helvetica Neue"/>
            </a:endParaRPr>
          </a:p>
        </p:txBody>
      </p:sp>
      <p:sp>
        <p:nvSpPr>
          <p:cNvPr id="298" name="Google Shape;298;p41"/>
          <p:cNvSpPr txBox="1">
            <a:spLocks noGrp="1"/>
          </p:cNvSpPr>
          <p:nvPr>
            <p:ph type="body" idx="1"/>
          </p:nvPr>
        </p:nvSpPr>
        <p:spPr>
          <a:xfrm>
            <a:off x="628650" y="1690825"/>
            <a:ext cx="7886700" cy="996600"/>
          </a:xfrm>
          <a:prstGeom prst="rect">
            <a:avLst/>
          </a:prstGeom>
        </p:spPr>
        <p:txBody>
          <a:bodyPr spcFirstLastPara="1" wrap="square" lIns="91425" tIns="91425" rIns="91425" bIns="91425" anchor="t" anchorCtr="0">
            <a:noAutofit/>
          </a:bodyPr>
          <a:lstStyle/>
          <a:p>
            <a:pPr marL="0" lvl="0" indent="0" algn="ctr" rtl="0">
              <a:spcBef>
                <a:spcPts val="1000"/>
              </a:spcBef>
              <a:spcAft>
                <a:spcPts val="0"/>
              </a:spcAft>
              <a:buNone/>
            </a:pPr>
            <a:r>
              <a:rPr lang="es-ES" sz="3000" b="1" dirty="0">
                <a:solidFill>
                  <a:schemeClr val="tx1">
                    <a:lumMod val="75000"/>
                    <a:lumOff val="25000"/>
                  </a:schemeClr>
                </a:solidFill>
                <a:latin typeface="Helvetica Neue"/>
                <a:ea typeface="Helvetica Neue"/>
                <a:cs typeface="Helvetica Neue"/>
                <a:sym typeface="Helvetica Neue"/>
              </a:rPr>
              <a:t>DE LOS CASOS DE USO Y LAS CLASES</a:t>
            </a:r>
            <a:endParaRPr sz="3000" b="1" dirty="0">
              <a:solidFill>
                <a:schemeClr val="tx1">
                  <a:lumMod val="75000"/>
                  <a:lumOff val="25000"/>
                </a:schemeClr>
              </a:solidFill>
              <a:latin typeface="Helvetica Neue"/>
              <a:ea typeface="Helvetica Neue"/>
              <a:cs typeface="Helvetica Neue"/>
              <a:sym typeface="Helvetica Neue"/>
            </a:endParaRPr>
          </a:p>
        </p:txBody>
      </p:sp>
      <p:pic>
        <p:nvPicPr>
          <p:cNvPr id="299" name="Google Shape;299;p41"/>
          <p:cNvPicPr preferRelativeResize="0"/>
          <p:nvPr/>
        </p:nvPicPr>
        <p:blipFill>
          <a:blip r:embed="rId3">
            <a:alphaModFix/>
          </a:blip>
          <a:stretch>
            <a:fillRect/>
          </a:stretch>
        </p:blipFill>
        <p:spPr>
          <a:xfrm>
            <a:off x="1433825" y="2386700"/>
            <a:ext cx="5381025" cy="4290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99"/>
                                        </p:tgtEl>
                                        <p:attrNameLst>
                                          <p:attrName>style.visibility</p:attrName>
                                        </p:attrNameLst>
                                      </p:cBhvr>
                                      <p:to>
                                        <p:strVal val="visible"/>
                                      </p:to>
                                    </p:set>
                                    <p:animEffect transition="in" filter="fade">
                                      <p:cBhvr>
                                        <p:cTn id="11" dur="10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2"/>
          <p:cNvSpPr txBox="1">
            <a:spLocks noGrp="1"/>
          </p:cNvSpPr>
          <p:nvPr>
            <p:ph type="body" idx="1"/>
          </p:nvPr>
        </p:nvSpPr>
        <p:spPr>
          <a:xfrm>
            <a:off x="258200" y="24950"/>
            <a:ext cx="7886700" cy="545100"/>
          </a:xfrm>
          <a:prstGeom prst="rect">
            <a:avLst/>
          </a:prstGeom>
        </p:spPr>
        <p:txBody>
          <a:bodyPr spcFirstLastPara="1" wrap="square" lIns="91425" tIns="91425" rIns="91425" bIns="91425" anchor="t" anchorCtr="0">
            <a:noAutofit/>
          </a:bodyPr>
          <a:lstStyle/>
          <a:p>
            <a:pPr marL="228600" lvl="0" indent="-50800" algn="l" rtl="0">
              <a:spcBef>
                <a:spcPts val="1000"/>
              </a:spcBef>
              <a:spcAft>
                <a:spcPts val="0"/>
              </a:spcAft>
              <a:buNone/>
            </a:pPr>
            <a:r>
              <a:rPr lang="es-ES" sz="2400"/>
              <a:t>NOMBRE: ABRIR LA PUERTA	</a:t>
            </a:r>
            <a:endParaRPr sz="2400"/>
          </a:p>
          <a:p>
            <a:pPr marL="228600" lvl="0" indent="-50800" algn="l" rtl="0">
              <a:spcBef>
                <a:spcPts val="1000"/>
              </a:spcBef>
              <a:spcAft>
                <a:spcPts val="0"/>
              </a:spcAft>
              <a:buNone/>
            </a:pPr>
            <a:endParaRPr sz="2400"/>
          </a:p>
        </p:txBody>
      </p:sp>
      <p:sp>
        <p:nvSpPr>
          <p:cNvPr id="306" name="Google Shape;306;p42"/>
          <p:cNvSpPr txBox="1"/>
          <p:nvPr/>
        </p:nvSpPr>
        <p:spPr>
          <a:xfrm>
            <a:off x="367200" y="438075"/>
            <a:ext cx="4021200" cy="5230800"/>
          </a:xfrm>
          <a:prstGeom prst="rect">
            <a:avLst/>
          </a:prstGeom>
          <a:noFill/>
          <a:ln>
            <a:noFill/>
          </a:ln>
        </p:spPr>
        <p:txBody>
          <a:bodyPr spcFirstLastPara="1" wrap="square" lIns="91425" tIns="91425" rIns="91425" bIns="91425" anchor="t" anchorCtr="0">
            <a:noAutofit/>
          </a:bodyPr>
          <a:lstStyle/>
          <a:p>
            <a:pPr marL="228600" lvl="0" indent="-50800" algn="l" rtl="0">
              <a:lnSpc>
                <a:spcPct val="90000"/>
              </a:lnSpc>
              <a:spcBef>
                <a:spcPts val="1000"/>
              </a:spcBef>
              <a:spcAft>
                <a:spcPts val="0"/>
              </a:spcAft>
              <a:buNone/>
            </a:pPr>
            <a:r>
              <a:rPr lang="es-ES" sz="1200" b="1">
                <a:solidFill>
                  <a:schemeClr val="dk1"/>
                </a:solidFill>
                <a:latin typeface="Hammersmith One"/>
                <a:ea typeface="Hammersmith One"/>
                <a:cs typeface="Hammersmith One"/>
                <a:sym typeface="Hammersmith One"/>
              </a:rPr>
              <a:t>FLUJO BÁSICO:</a:t>
            </a:r>
            <a:endParaRPr sz="1200" b="1">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1.El caso de uso inicia cuando el perro ladra para salir de la casa.</a:t>
            </a: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2. Los dueños escuchan el ladrido del perro. </a:t>
            </a:r>
            <a:endParaRPr sz="1200">
              <a:solidFill>
                <a:schemeClr val="dk1"/>
              </a:solidFill>
              <a:latin typeface="Hammersmith One"/>
              <a:ea typeface="Hammersmith One"/>
              <a:cs typeface="Hammersmith One"/>
              <a:sym typeface="Hammersmith One"/>
            </a:endParaRPr>
          </a:p>
          <a:p>
            <a:pPr marL="0" lvl="0" indent="0" algn="l" rtl="0">
              <a:lnSpc>
                <a:spcPct val="90000"/>
              </a:lnSpc>
              <a:spcBef>
                <a:spcPts val="1000"/>
              </a:spcBef>
              <a:spcAft>
                <a:spcPts val="0"/>
              </a:spcAft>
              <a:buNone/>
            </a:pPr>
            <a:r>
              <a:rPr lang="es-ES" sz="1200" b="1">
                <a:solidFill>
                  <a:schemeClr val="dk1"/>
                </a:solidFill>
                <a:latin typeface="Hammersmith One"/>
                <a:ea typeface="Hammersmith One"/>
                <a:cs typeface="Hammersmith One"/>
                <a:sym typeface="Hammersmith One"/>
              </a:rPr>
              <a:t> </a:t>
            </a:r>
            <a:r>
              <a:rPr lang="es-ES" sz="1200">
                <a:solidFill>
                  <a:schemeClr val="dk1"/>
                </a:solidFill>
                <a:latin typeface="Hammersmith One"/>
                <a:ea typeface="Hammersmith One"/>
                <a:cs typeface="Hammersmith One"/>
                <a:sym typeface="Hammersmith One"/>
              </a:rPr>
              <a:t>    3. Los dueños presionan el botón del control remoto. </a:t>
            </a: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4. La puerta se abre.  </a:t>
            </a: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5. El perro sale</a:t>
            </a: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Clr>
                <a:schemeClr val="dk1"/>
              </a:buClr>
              <a:buSzPts val="1100"/>
              <a:buFont typeface="Arial"/>
              <a:buNone/>
            </a:pPr>
            <a:r>
              <a:rPr lang="es-ES" sz="1200">
                <a:solidFill>
                  <a:schemeClr val="dk1"/>
                </a:solidFill>
                <a:latin typeface="Hammersmith One"/>
                <a:ea typeface="Hammersmith One"/>
                <a:cs typeface="Hammersmith One"/>
                <a:sym typeface="Hammersmith One"/>
              </a:rPr>
              <a:t>6. El perro hace sus necesidades</a:t>
            </a: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 6.1 La puerta se cierra automáticamente</a:t>
            </a: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  6.2 El perro ladra para entrar</a:t>
            </a: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   6.3 Los dueños escuchan el ladrido del perro. (otra vez)</a:t>
            </a: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   6.4  Los dueños presionan el botón del control remoto.</a:t>
            </a:r>
            <a:endParaRPr sz="1200" b="1">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   6.5 La puerta se abre</a:t>
            </a: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7. El perro entra a la casa  </a:t>
            </a: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8. La puerta cierra automáticamente y el caso de uso finaliza  </a:t>
            </a: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endParaRPr>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Clr>
                <a:schemeClr val="dk1"/>
              </a:buClr>
              <a:buSzPts val="1100"/>
              <a:buFont typeface="Arial"/>
              <a:buNone/>
            </a:pPr>
            <a:endParaRPr>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Clr>
                <a:schemeClr val="dk1"/>
              </a:buClr>
              <a:buSzPts val="1100"/>
              <a:buFont typeface="Arial"/>
              <a:buNone/>
            </a:pPr>
            <a:r>
              <a:rPr lang="es-ES">
                <a:solidFill>
                  <a:schemeClr val="dk1"/>
                </a:solidFill>
                <a:latin typeface="Hammersmith One"/>
                <a:ea typeface="Hammersmith One"/>
                <a:cs typeface="Hammersmith One"/>
                <a:sym typeface="Hammersmith One"/>
              </a:rPr>
              <a:t>  </a:t>
            </a:r>
            <a:endParaRPr>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endParaRPr>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Clr>
                <a:schemeClr val="dk1"/>
              </a:buClr>
              <a:buSzPts val="1100"/>
              <a:buFont typeface="Arial"/>
              <a:buNone/>
            </a:pPr>
            <a:r>
              <a:rPr lang="es-ES">
                <a:solidFill>
                  <a:schemeClr val="dk1"/>
                </a:solidFill>
                <a:latin typeface="Hammersmith One"/>
                <a:ea typeface="Hammersmith One"/>
                <a:cs typeface="Hammersmith One"/>
                <a:sym typeface="Hammersmith One"/>
              </a:rPr>
              <a:t>  </a:t>
            </a:r>
            <a:endParaRPr>
              <a:latin typeface="Hammersmith One"/>
              <a:ea typeface="Hammersmith One"/>
              <a:cs typeface="Hammersmith One"/>
              <a:sym typeface="Hammersmith One"/>
            </a:endParaRPr>
          </a:p>
        </p:txBody>
      </p:sp>
      <p:sp>
        <p:nvSpPr>
          <p:cNvPr id="307" name="Google Shape;307;p42"/>
          <p:cNvSpPr txBox="1"/>
          <p:nvPr/>
        </p:nvSpPr>
        <p:spPr>
          <a:xfrm>
            <a:off x="5665800" y="5668875"/>
            <a:ext cx="8409600" cy="631500"/>
          </a:xfrm>
          <a:prstGeom prst="rect">
            <a:avLst/>
          </a:prstGeom>
          <a:noFill/>
          <a:ln>
            <a:noFill/>
          </a:ln>
        </p:spPr>
        <p:txBody>
          <a:bodyPr spcFirstLastPara="1" wrap="square" lIns="91425" tIns="91425" rIns="91425" bIns="91425" anchor="t" anchorCtr="0">
            <a:noAutofit/>
          </a:bodyPr>
          <a:lstStyle/>
          <a:p>
            <a:pPr marL="228600" marR="0" lvl="0" indent="-50800" algn="l" rtl="0">
              <a:lnSpc>
                <a:spcPct val="90000"/>
              </a:lnSpc>
              <a:spcBef>
                <a:spcPts val="1000"/>
              </a:spcBef>
              <a:spcAft>
                <a:spcPts val="0"/>
              </a:spcAft>
              <a:buNone/>
            </a:pPr>
            <a:endParaRPr sz="2400">
              <a:solidFill>
                <a:schemeClr val="dk1"/>
              </a:solidFill>
              <a:latin typeface="Calibri"/>
              <a:ea typeface="Calibri"/>
              <a:cs typeface="Calibri"/>
              <a:sym typeface="Calibri"/>
            </a:endParaRPr>
          </a:p>
        </p:txBody>
      </p:sp>
      <p:sp>
        <p:nvSpPr>
          <p:cNvPr id="308" name="Google Shape;308;p42"/>
          <p:cNvSpPr txBox="1"/>
          <p:nvPr/>
        </p:nvSpPr>
        <p:spPr>
          <a:xfrm>
            <a:off x="4786800" y="522400"/>
            <a:ext cx="3558300" cy="5230800"/>
          </a:xfrm>
          <a:prstGeom prst="rect">
            <a:avLst/>
          </a:prstGeom>
          <a:noFill/>
          <a:ln>
            <a:noFill/>
          </a:ln>
        </p:spPr>
        <p:txBody>
          <a:bodyPr spcFirstLastPara="1" wrap="square" lIns="91425" tIns="91425" rIns="91425" bIns="91425" anchor="t" anchorCtr="0">
            <a:noAutofit/>
          </a:bodyPr>
          <a:lstStyle/>
          <a:p>
            <a:pPr marL="228600" lvl="0" indent="-50800" algn="l" rtl="0">
              <a:lnSpc>
                <a:spcPct val="90000"/>
              </a:lnSpc>
              <a:spcBef>
                <a:spcPts val="1000"/>
              </a:spcBef>
              <a:spcAft>
                <a:spcPts val="0"/>
              </a:spcAft>
              <a:buNone/>
            </a:pPr>
            <a:r>
              <a:rPr lang="es-ES" sz="1200" b="1">
                <a:solidFill>
                  <a:schemeClr val="dk1"/>
                </a:solidFill>
                <a:latin typeface="Hammersmith One"/>
                <a:ea typeface="Hammersmith One"/>
                <a:cs typeface="Hammersmith One"/>
                <a:sym typeface="Hammersmith One"/>
              </a:rPr>
              <a:t>FLUJOS ALTERNOS:</a:t>
            </a:r>
            <a:endParaRPr sz="1200" b="1">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endParaRPr sz="1200" b="1">
              <a:solidFill>
                <a:schemeClr val="dk1"/>
              </a:solidFill>
              <a:latin typeface="Hammersmith One"/>
              <a:ea typeface="Hammersmith One"/>
              <a:cs typeface="Hammersmith One"/>
              <a:sym typeface="Hammersmith One"/>
            </a:endParaRPr>
          </a:p>
          <a:p>
            <a:pPr marL="0" lvl="0" indent="0" algn="l" rtl="0">
              <a:lnSpc>
                <a:spcPct val="90000"/>
              </a:lnSpc>
              <a:spcBef>
                <a:spcPts val="1000"/>
              </a:spcBef>
              <a:spcAft>
                <a:spcPts val="0"/>
              </a:spcAft>
              <a:buNone/>
            </a:pPr>
            <a:r>
              <a:rPr lang="es-ES" sz="1200" b="1">
                <a:solidFill>
                  <a:schemeClr val="dk1"/>
                </a:solidFill>
                <a:latin typeface="Hammersmith One"/>
                <a:ea typeface="Hammersmith One"/>
                <a:cs typeface="Hammersmith One"/>
                <a:sym typeface="Hammersmith One"/>
              </a:rPr>
              <a:t>2.1 Un sensor reconoce el ladrido del perro</a:t>
            </a:r>
            <a:endParaRPr sz="1200" b="1">
              <a:solidFill>
                <a:schemeClr val="dk1"/>
              </a:solidFill>
              <a:latin typeface="Hammersmith One"/>
              <a:ea typeface="Hammersmith One"/>
              <a:cs typeface="Hammersmith One"/>
              <a:sym typeface="Hammersmith One"/>
            </a:endParaRPr>
          </a:p>
          <a:p>
            <a:pPr marL="0" lvl="0" indent="0" algn="l" rtl="0">
              <a:lnSpc>
                <a:spcPct val="90000"/>
              </a:lnSpc>
              <a:spcBef>
                <a:spcPts val="1000"/>
              </a:spcBef>
              <a:spcAft>
                <a:spcPts val="0"/>
              </a:spcAft>
              <a:buNone/>
            </a:pPr>
            <a:r>
              <a:rPr lang="es-ES" sz="1200">
                <a:solidFill>
                  <a:schemeClr val="dk1"/>
                </a:solidFill>
                <a:latin typeface="Hammersmith One"/>
                <a:ea typeface="Hammersmith One"/>
                <a:cs typeface="Hammersmith One"/>
                <a:sym typeface="Hammersmith One"/>
              </a:rPr>
              <a:t>  </a:t>
            </a:r>
            <a:endParaRPr sz="1200">
              <a:solidFill>
                <a:schemeClr val="dk1"/>
              </a:solidFill>
              <a:latin typeface="Hammersmith One"/>
              <a:ea typeface="Hammersmith One"/>
              <a:cs typeface="Hammersmith One"/>
              <a:sym typeface="Hammersmith One"/>
            </a:endParaRPr>
          </a:p>
          <a:p>
            <a:pPr marL="0" lvl="0" indent="0" algn="l" rtl="0">
              <a:lnSpc>
                <a:spcPct val="90000"/>
              </a:lnSpc>
              <a:spcBef>
                <a:spcPts val="1000"/>
              </a:spcBef>
              <a:spcAft>
                <a:spcPts val="0"/>
              </a:spcAft>
              <a:buNone/>
            </a:pPr>
            <a:r>
              <a:rPr lang="es-ES" sz="1200" b="1">
                <a:solidFill>
                  <a:schemeClr val="dk1"/>
                </a:solidFill>
                <a:latin typeface="Hammersmith One"/>
                <a:ea typeface="Hammersmith One"/>
                <a:cs typeface="Hammersmith One"/>
                <a:sym typeface="Hammersmith One"/>
              </a:rPr>
              <a:t>3.1 El sensor envía una solicitud a la puerta para abrirla</a:t>
            </a:r>
            <a:endParaRPr sz="1200" b="1">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endParaRPr sz="1200">
              <a:solidFill>
                <a:schemeClr val="dk1"/>
              </a:solidFill>
              <a:latin typeface="Hammersmith One"/>
              <a:ea typeface="Hammersmith One"/>
              <a:cs typeface="Hammersmith One"/>
              <a:sym typeface="Hammersmith One"/>
            </a:endParaRPr>
          </a:p>
          <a:p>
            <a:pPr marL="0" lvl="0" indent="0" algn="l" rtl="0">
              <a:lnSpc>
                <a:spcPct val="90000"/>
              </a:lnSpc>
              <a:spcBef>
                <a:spcPts val="1000"/>
              </a:spcBef>
              <a:spcAft>
                <a:spcPts val="0"/>
              </a:spcAft>
              <a:buNone/>
            </a:pPr>
            <a:endParaRPr sz="1200">
              <a:solidFill>
                <a:schemeClr val="dk1"/>
              </a:solidFill>
              <a:latin typeface="Hammersmith One"/>
              <a:ea typeface="Hammersmith One"/>
              <a:cs typeface="Hammersmith One"/>
              <a:sym typeface="Hammersmith One"/>
            </a:endParaRPr>
          </a:p>
          <a:p>
            <a:pPr marL="0" lvl="0" indent="0" algn="l" rtl="0">
              <a:lnSpc>
                <a:spcPct val="90000"/>
              </a:lnSpc>
              <a:spcBef>
                <a:spcPts val="1000"/>
              </a:spcBef>
              <a:spcAft>
                <a:spcPts val="0"/>
              </a:spcAft>
              <a:buNone/>
            </a:pPr>
            <a:r>
              <a:rPr lang="es-ES" sz="1200" b="1">
                <a:solidFill>
                  <a:schemeClr val="dk1"/>
                </a:solidFill>
                <a:latin typeface="Hammersmith One"/>
                <a:ea typeface="Hammersmith One"/>
                <a:cs typeface="Hammersmith One"/>
                <a:sym typeface="Hammersmith One"/>
              </a:rPr>
              <a:t>6.3.1  Un sensor reconoce el ladrido del perro</a:t>
            </a:r>
            <a:endParaRPr sz="1200">
              <a:solidFill>
                <a:schemeClr val="dk1"/>
              </a:solidFill>
              <a:latin typeface="Hammersmith One"/>
              <a:ea typeface="Hammersmith One"/>
              <a:cs typeface="Hammersmith One"/>
              <a:sym typeface="Hammersmith One"/>
            </a:endParaRPr>
          </a:p>
          <a:p>
            <a:pPr marL="0" lvl="0" indent="0" algn="l" rtl="0">
              <a:lnSpc>
                <a:spcPct val="90000"/>
              </a:lnSpc>
              <a:spcBef>
                <a:spcPts val="1000"/>
              </a:spcBef>
              <a:spcAft>
                <a:spcPts val="0"/>
              </a:spcAft>
              <a:buNone/>
            </a:pPr>
            <a:r>
              <a:rPr lang="es-ES" sz="1200" b="1">
                <a:solidFill>
                  <a:schemeClr val="dk1"/>
                </a:solidFill>
                <a:latin typeface="Hammersmith One"/>
                <a:ea typeface="Hammersmith One"/>
                <a:cs typeface="Hammersmith One"/>
                <a:sym typeface="Hammersmith One"/>
              </a:rPr>
              <a:t> </a:t>
            </a:r>
            <a:endParaRPr sz="1200" b="1">
              <a:solidFill>
                <a:schemeClr val="dk1"/>
              </a:solidFill>
              <a:latin typeface="Hammersmith One"/>
              <a:ea typeface="Hammersmith One"/>
              <a:cs typeface="Hammersmith One"/>
              <a:sym typeface="Hammersmith One"/>
            </a:endParaRPr>
          </a:p>
          <a:p>
            <a:pPr marL="0" lvl="0" indent="0" algn="l" rtl="0">
              <a:lnSpc>
                <a:spcPct val="90000"/>
              </a:lnSpc>
              <a:spcBef>
                <a:spcPts val="1000"/>
              </a:spcBef>
              <a:spcAft>
                <a:spcPts val="0"/>
              </a:spcAft>
              <a:buNone/>
            </a:pPr>
            <a:r>
              <a:rPr lang="es-ES" sz="1200" b="1">
                <a:solidFill>
                  <a:schemeClr val="dk1"/>
                </a:solidFill>
                <a:latin typeface="Hammersmith One"/>
                <a:ea typeface="Hammersmith One"/>
                <a:cs typeface="Hammersmith One"/>
                <a:sym typeface="Hammersmith One"/>
              </a:rPr>
              <a:t>6.4.1 El sensor envía una solicitud a la puerta para abrirla</a:t>
            </a:r>
            <a:endParaRPr sz="1200" b="1">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endParaRPr sz="1200">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endParaRPr>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Clr>
                <a:schemeClr val="dk1"/>
              </a:buClr>
              <a:buSzPts val="1100"/>
              <a:buFont typeface="Arial"/>
              <a:buNone/>
            </a:pPr>
            <a:endParaRPr>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Clr>
                <a:schemeClr val="dk1"/>
              </a:buClr>
              <a:buSzPts val="1100"/>
              <a:buFont typeface="Arial"/>
              <a:buNone/>
            </a:pPr>
            <a:r>
              <a:rPr lang="es-ES">
                <a:solidFill>
                  <a:schemeClr val="dk1"/>
                </a:solidFill>
                <a:latin typeface="Hammersmith One"/>
                <a:ea typeface="Hammersmith One"/>
                <a:cs typeface="Hammersmith One"/>
                <a:sym typeface="Hammersmith One"/>
              </a:rPr>
              <a:t>  </a:t>
            </a:r>
            <a:endParaRPr>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None/>
            </a:pPr>
            <a:endParaRPr>
              <a:solidFill>
                <a:schemeClr val="dk1"/>
              </a:solidFill>
              <a:latin typeface="Hammersmith One"/>
              <a:ea typeface="Hammersmith One"/>
              <a:cs typeface="Hammersmith One"/>
              <a:sym typeface="Hammersmith One"/>
            </a:endParaRPr>
          </a:p>
          <a:p>
            <a:pPr marL="228600" lvl="0" indent="-50800" algn="l" rtl="0">
              <a:lnSpc>
                <a:spcPct val="90000"/>
              </a:lnSpc>
              <a:spcBef>
                <a:spcPts val="1000"/>
              </a:spcBef>
              <a:spcAft>
                <a:spcPts val="0"/>
              </a:spcAft>
              <a:buClr>
                <a:schemeClr val="dk1"/>
              </a:buClr>
              <a:buSzPts val="1100"/>
              <a:buFont typeface="Arial"/>
              <a:buNone/>
            </a:pPr>
            <a:r>
              <a:rPr lang="es-ES">
                <a:solidFill>
                  <a:schemeClr val="dk1"/>
                </a:solidFill>
                <a:latin typeface="Hammersmith One"/>
                <a:ea typeface="Hammersmith One"/>
                <a:cs typeface="Hammersmith One"/>
                <a:sym typeface="Hammersmith One"/>
              </a:rPr>
              <a:t>  </a:t>
            </a:r>
            <a:endParaRPr>
              <a:latin typeface="Hammersmith One"/>
              <a:ea typeface="Hammersmith One"/>
              <a:cs typeface="Hammersmith One"/>
              <a:sym typeface="Hammersmith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gtEl>
                                        <p:attrNameLst>
                                          <p:attrName>style.visibility</p:attrName>
                                        </p:attrNameLst>
                                      </p:cBhvr>
                                      <p:to>
                                        <p:strVal val="visible"/>
                                      </p:to>
                                    </p:set>
                                    <p:animEffect transition="in" filter="fade">
                                      <p:cBhvr>
                                        <p:cTn id="12" dur="1000"/>
                                        <p:tgtEl>
                                          <p:spTgt spid="3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
                                        </p:tgtEl>
                                        <p:attrNameLst>
                                          <p:attrName>style.visibility</p:attrName>
                                        </p:attrNameLst>
                                      </p:cBhvr>
                                      <p:to>
                                        <p:strVal val="visible"/>
                                      </p:to>
                                    </p:set>
                                    <p:animEffect transition="in" filter="fade">
                                      <p:cBhvr>
                                        <p:cTn id="17" dur="10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3"/>
          <p:cNvSpPr txBox="1">
            <a:spLocks noGrp="1"/>
          </p:cNvSpPr>
          <p:nvPr>
            <p:ph type="title"/>
          </p:nvPr>
        </p:nvSpPr>
        <p:spPr>
          <a:xfrm>
            <a:off x="628650" y="262501"/>
            <a:ext cx="7886700" cy="1325700"/>
          </a:xfrm>
          <a:prstGeom prst="rect">
            <a:avLst/>
          </a:prstGeom>
        </p:spPr>
        <p:txBody>
          <a:bodyPr spcFirstLastPara="1" wrap="square" lIns="91425" tIns="91425" rIns="91425" bIns="91425" anchor="ctr" anchorCtr="0">
            <a:noAutofit/>
          </a:bodyPr>
          <a:lstStyle/>
          <a:p>
            <a:pPr lvl="0" algn="ctr"/>
            <a:r>
              <a:rPr lang="es-ES" sz="3200" b="1" kern="1200" dirty="0">
                <a:solidFill>
                  <a:srgbClr val="000066"/>
                </a:solidFill>
                <a:latin typeface="Helvetica" panose="020B0604020202020204" pitchFamily="34" charset="0"/>
                <a:ea typeface="+mj-ea"/>
                <a:cs typeface="Helvetica" panose="020B0604020202020204" pitchFamily="34" charset="0"/>
              </a:rPr>
              <a:t>Diagrama de secuencia -Básico</a:t>
            </a:r>
            <a:endParaRPr sz="3200" b="1" kern="1200" dirty="0">
              <a:solidFill>
                <a:srgbClr val="000066"/>
              </a:solidFill>
              <a:latin typeface="Helvetica" panose="020B0604020202020204" pitchFamily="34" charset="0"/>
              <a:ea typeface="+mj-ea"/>
              <a:cs typeface="Helvetica" panose="020B0604020202020204" pitchFamily="34" charset="0"/>
            </a:endParaRPr>
          </a:p>
        </p:txBody>
      </p:sp>
      <p:sp>
        <p:nvSpPr>
          <p:cNvPr id="314" name="Google Shape;314;p43"/>
          <p:cNvSpPr/>
          <p:nvPr/>
        </p:nvSpPr>
        <p:spPr>
          <a:xfrm>
            <a:off x="5609575" y="1368375"/>
            <a:ext cx="940500" cy="58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:Sistema</a:t>
            </a:r>
            <a:endParaRPr/>
          </a:p>
        </p:txBody>
      </p:sp>
      <p:cxnSp>
        <p:nvCxnSpPr>
          <p:cNvPr id="315" name="Google Shape;315;p43"/>
          <p:cNvCxnSpPr/>
          <p:nvPr/>
        </p:nvCxnSpPr>
        <p:spPr>
          <a:xfrm flipH="1">
            <a:off x="6002575" y="2102175"/>
            <a:ext cx="17100" cy="3454800"/>
          </a:xfrm>
          <a:prstGeom prst="straightConnector1">
            <a:avLst/>
          </a:prstGeom>
          <a:noFill/>
          <a:ln w="9525" cap="flat" cmpd="sng">
            <a:solidFill>
              <a:schemeClr val="dk2"/>
            </a:solidFill>
            <a:prstDash val="lgDash"/>
            <a:round/>
            <a:headEnd type="none" w="med" len="med"/>
            <a:tailEnd type="none" w="med" len="med"/>
          </a:ln>
        </p:spPr>
      </p:cxnSp>
      <p:cxnSp>
        <p:nvCxnSpPr>
          <p:cNvPr id="316" name="Google Shape;316;p43"/>
          <p:cNvCxnSpPr/>
          <p:nvPr/>
        </p:nvCxnSpPr>
        <p:spPr>
          <a:xfrm rot="10800000" flipH="1">
            <a:off x="2120725" y="2582625"/>
            <a:ext cx="3899100" cy="17100"/>
          </a:xfrm>
          <a:prstGeom prst="straightConnector1">
            <a:avLst/>
          </a:prstGeom>
          <a:noFill/>
          <a:ln w="9525" cap="flat" cmpd="sng">
            <a:solidFill>
              <a:schemeClr val="dk2"/>
            </a:solidFill>
            <a:prstDash val="solid"/>
            <a:round/>
            <a:headEnd type="none" w="med" len="med"/>
            <a:tailEnd type="triangle" w="med" len="med"/>
          </a:ln>
        </p:spPr>
      </p:cxnSp>
      <p:sp>
        <p:nvSpPr>
          <p:cNvPr id="317" name="Google Shape;317;p43"/>
          <p:cNvSpPr txBox="1"/>
          <p:nvPr/>
        </p:nvSpPr>
        <p:spPr>
          <a:xfrm>
            <a:off x="3235500" y="2252325"/>
            <a:ext cx="26166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t>presionarBoton()</a:t>
            </a:r>
            <a:endParaRPr/>
          </a:p>
        </p:txBody>
      </p:sp>
      <p:cxnSp>
        <p:nvCxnSpPr>
          <p:cNvPr id="318" name="Google Shape;318;p43"/>
          <p:cNvCxnSpPr/>
          <p:nvPr/>
        </p:nvCxnSpPr>
        <p:spPr>
          <a:xfrm flipH="1">
            <a:off x="2075700" y="2195475"/>
            <a:ext cx="17100" cy="3454800"/>
          </a:xfrm>
          <a:prstGeom prst="straightConnector1">
            <a:avLst/>
          </a:prstGeom>
          <a:noFill/>
          <a:ln w="9525" cap="flat" cmpd="sng">
            <a:solidFill>
              <a:schemeClr val="dk2"/>
            </a:solidFill>
            <a:prstDash val="lgDash"/>
            <a:round/>
            <a:headEnd type="none" w="med" len="med"/>
            <a:tailEnd type="none" w="med" len="med"/>
          </a:ln>
        </p:spPr>
      </p:cxnSp>
      <p:pic>
        <p:nvPicPr>
          <p:cNvPr id="319" name="Google Shape;319;p43"/>
          <p:cNvPicPr preferRelativeResize="0"/>
          <p:nvPr/>
        </p:nvPicPr>
        <p:blipFill>
          <a:blip r:embed="rId3">
            <a:alphaModFix/>
          </a:blip>
          <a:stretch>
            <a:fillRect/>
          </a:stretch>
        </p:blipFill>
        <p:spPr>
          <a:xfrm>
            <a:off x="1369875" y="1154250"/>
            <a:ext cx="1428750" cy="857250"/>
          </a:xfrm>
          <a:prstGeom prst="rect">
            <a:avLst/>
          </a:prstGeom>
          <a:noFill/>
          <a:ln>
            <a:noFill/>
          </a:ln>
        </p:spPr>
      </p:pic>
      <p:cxnSp>
        <p:nvCxnSpPr>
          <p:cNvPr id="320" name="Google Shape;320;p43"/>
          <p:cNvCxnSpPr/>
          <p:nvPr/>
        </p:nvCxnSpPr>
        <p:spPr>
          <a:xfrm rot="10800000">
            <a:off x="2103550" y="3591675"/>
            <a:ext cx="3916500" cy="0"/>
          </a:xfrm>
          <a:prstGeom prst="straightConnector1">
            <a:avLst/>
          </a:prstGeom>
          <a:noFill/>
          <a:ln w="9525" cap="flat" cmpd="sng">
            <a:solidFill>
              <a:schemeClr val="dk2"/>
            </a:solidFill>
            <a:prstDash val="dash"/>
            <a:round/>
            <a:headEnd type="none" w="med" len="med"/>
            <a:tailEnd type="triangle" w="med" len="med"/>
          </a:ln>
        </p:spPr>
      </p:cxnSp>
      <p:sp>
        <p:nvSpPr>
          <p:cNvPr id="321" name="Google Shape;321;p43"/>
          <p:cNvSpPr txBox="1"/>
          <p:nvPr/>
        </p:nvSpPr>
        <p:spPr>
          <a:xfrm>
            <a:off x="3159300" y="3242925"/>
            <a:ext cx="26166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t>puerta abierta</a:t>
            </a:r>
            <a:endParaRPr/>
          </a:p>
        </p:txBody>
      </p:sp>
      <p:sp>
        <p:nvSpPr>
          <p:cNvPr id="322" name="Google Shape;322;p43"/>
          <p:cNvSpPr txBox="1"/>
          <p:nvPr/>
        </p:nvSpPr>
        <p:spPr>
          <a:xfrm>
            <a:off x="1635300" y="1871325"/>
            <a:ext cx="8274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t>Dueño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4"/>
          <p:cNvSpPr txBox="1">
            <a:spLocks noGrp="1"/>
          </p:cNvSpPr>
          <p:nvPr>
            <p:ph type="title"/>
          </p:nvPr>
        </p:nvSpPr>
        <p:spPr>
          <a:xfrm>
            <a:off x="628650" y="110101"/>
            <a:ext cx="7886700" cy="1325700"/>
          </a:xfrm>
          <a:prstGeom prst="rect">
            <a:avLst/>
          </a:prstGeom>
        </p:spPr>
        <p:txBody>
          <a:bodyPr spcFirstLastPara="1" wrap="square" lIns="91425" tIns="91425" rIns="91425" bIns="91425" anchor="ctr" anchorCtr="0">
            <a:noAutofit/>
          </a:bodyPr>
          <a:lstStyle/>
          <a:p>
            <a:pPr algn="ctr"/>
            <a:r>
              <a:rPr lang="es-ES" sz="3200" b="1" kern="1200" dirty="0">
                <a:solidFill>
                  <a:srgbClr val="000066"/>
                </a:solidFill>
                <a:latin typeface="Helvetica" panose="020B0604020202020204" pitchFamily="34" charset="0"/>
                <a:ea typeface="+mj-ea"/>
                <a:cs typeface="Helvetica" panose="020B0604020202020204" pitchFamily="34" charset="0"/>
              </a:rPr>
              <a:t>Diagrama de secuencia - Alterno</a:t>
            </a:r>
            <a:endParaRPr sz="3200" b="1" kern="1200" dirty="0">
              <a:solidFill>
                <a:srgbClr val="000066"/>
              </a:solidFill>
              <a:latin typeface="Helvetica" panose="020B0604020202020204" pitchFamily="34" charset="0"/>
              <a:ea typeface="+mj-ea"/>
              <a:cs typeface="Helvetica" panose="020B0604020202020204" pitchFamily="34" charset="0"/>
            </a:endParaRPr>
          </a:p>
        </p:txBody>
      </p:sp>
      <p:sp>
        <p:nvSpPr>
          <p:cNvPr id="328" name="Google Shape;328;p44"/>
          <p:cNvSpPr/>
          <p:nvPr/>
        </p:nvSpPr>
        <p:spPr>
          <a:xfrm>
            <a:off x="5609575" y="1368375"/>
            <a:ext cx="940500" cy="58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:Sensor</a:t>
            </a:r>
            <a:endParaRPr/>
          </a:p>
        </p:txBody>
      </p:sp>
      <p:cxnSp>
        <p:nvCxnSpPr>
          <p:cNvPr id="329" name="Google Shape;329;p44"/>
          <p:cNvCxnSpPr/>
          <p:nvPr/>
        </p:nvCxnSpPr>
        <p:spPr>
          <a:xfrm flipH="1">
            <a:off x="6002575" y="2102175"/>
            <a:ext cx="17100" cy="3454800"/>
          </a:xfrm>
          <a:prstGeom prst="straightConnector1">
            <a:avLst/>
          </a:prstGeom>
          <a:noFill/>
          <a:ln w="9525" cap="flat" cmpd="sng">
            <a:solidFill>
              <a:schemeClr val="dk2"/>
            </a:solidFill>
            <a:prstDash val="lgDash"/>
            <a:round/>
            <a:headEnd type="none" w="med" len="med"/>
            <a:tailEnd type="none" w="med" len="med"/>
          </a:ln>
        </p:spPr>
      </p:cxnSp>
      <p:sp>
        <p:nvSpPr>
          <p:cNvPr id="330" name="Google Shape;330;p44"/>
          <p:cNvSpPr txBox="1"/>
          <p:nvPr/>
        </p:nvSpPr>
        <p:spPr>
          <a:xfrm>
            <a:off x="3234688" y="2718825"/>
            <a:ext cx="26166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t> abrirPuerta()</a:t>
            </a:r>
            <a:endParaRPr/>
          </a:p>
        </p:txBody>
      </p:sp>
      <p:sp>
        <p:nvSpPr>
          <p:cNvPr id="331" name="Google Shape;331;p44"/>
          <p:cNvSpPr txBox="1"/>
          <p:nvPr/>
        </p:nvSpPr>
        <p:spPr>
          <a:xfrm>
            <a:off x="3158488" y="3252225"/>
            <a:ext cx="26166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t> cerrarPuerta()</a:t>
            </a:r>
            <a:endParaRPr/>
          </a:p>
        </p:txBody>
      </p:sp>
      <p:cxnSp>
        <p:nvCxnSpPr>
          <p:cNvPr id="332" name="Google Shape;332;p44"/>
          <p:cNvCxnSpPr/>
          <p:nvPr/>
        </p:nvCxnSpPr>
        <p:spPr>
          <a:xfrm flipH="1">
            <a:off x="3066300" y="2195475"/>
            <a:ext cx="17100" cy="3454800"/>
          </a:xfrm>
          <a:prstGeom prst="straightConnector1">
            <a:avLst/>
          </a:prstGeom>
          <a:noFill/>
          <a:ln w="9525" cap="flat" cmpd="sng">
            <a:solidFill>
              <a:schemeClr val="dk2"/>
            </a:solidFill>
            <a:prstDash val="lgDash"/>
            <a:round/>
            <a:headEnd type="none" w="med" len="med"/>
            <a:tailEnd type="none" w="med" len="med"/>
          </a:ln>
        </p:spPr>
      </p:cxnSp>
      <p:sp>
        <p:nvSpPr>
          <p:cNvPr id="333" name="Google Shape;333;p44"/>
          <p:cNvSpPr/>
          <p:nvPr/>
        </p:nvSpPr>
        <p:spPr>
          <a:xfrm>
            <a:off x="2528400" y="1368375"/>
            <a:ext cx="940500" cy="58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:Sistema</a:t>
            </a:r>
            <a:endParaRPr/>
          </a:p>
        </p:txBody>
      </p:sp>
      <p:cxnSp>
        <p:nvCxnSpPr>
          <p:cNvPr id="334" name="Google Shape;334;p44"/>
          <p:cNvCxnSpPr/>
          <p:nvPr/>
        </p:nvCxnSpPr>
        <p:spPr>
          <a:xfrm flipH="1">
            <a:off x="932700" y="2195475"/>
            <a:ext cx="17100" cy="3454800"/>
          </a:xfrm>
          <a:prstGeom prst="straightConnector1">
            <a:avLst/>
          </a:prstGeom>
          <a:noFill/>
          <a:ln w="9525" cap="flat" cmpd="sng">
            <a:solidFill>
              <a:schemeClr val="dk2"/>
            </a:solidFill>
            <a:prstDash val="lgDash"/>
            <a:round/>
            <a:headEnd type="none" w="med" len="med"/>
            <a:tailEnd type="none" w="med" len="med"/>
          </a:ln>
        </p:spPr>
      </p:cxnSp>
      <p:pic>
        <p:nvPicPr>
          <p:cNvPr id="335" name="Google Shape;335;p44"/>
          <p:cNvPicPr preferRelativeResize="0"/>
          <p:nvPr/>
        </p:nvPicPr>
        <p:blipFill>
          <a:blip r:embed="rId3">
            <a:alphaModFix/>
          </a:blip>
          <a:stretch>
            <a:fillRect/>
          </a:stretch>
        </p:blipFill>
        <p:spPr>
          <a:xfrm>
            <a:off x="303075" y="1154250"/>
            <a:ext cx="1428750" cy="857250"/>
          </a:xfrm>
          <a:prstGeom prst="rect">
            <a:avLst/>
          </a:prstGeom>
          <a:noFill/>
          <a:ln>
            <a:noFill/>
          </a:ln>
        </p:spPr>
      </p:pic>
      <p:sp>
        <p:nvSpPr>
          <p:cNvPr id="336" name="Google Shape;336;p44"/>
          <p:cNvSpPr txBox="1"/>
          <p:nvPr/>
        </p:nvSpPr>
        <p:spPr>
          <a:xfrm>
            <a:off x="720900" y="1871325"/>
            <a:ext cx="8274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t>Perro</a:t>
            </a:r>
            <a:endParaRPr/>
          </a:p>
        </p:txBody>
      </p:sp>
      <p:cxnSp>
        <p:nvCxnSpPr>
          <p:cNvPr id="337" name="Google Shape;337;p44"/>
          <p:cNvCxnSpPr/>
          <p:nvPr/>
        </p:nvCxnSpPr>
        <p:spPr>
          <a:xfrm rot="10800000" flipH="1">
            <a:off x="1008900" y="2394425"/>
            <a:ext cx="5028300" cy="11400"/>
          </a:xfrm>
          <a:prstGeom prst="straightConnector1">
            <a:avLst/>
          </a:prstGeom>
          <a:noFill/>
          <a:ln w="9525" cap="flat" cmpd="sng">
            <a:solidFill>
              <a:schemeClr val="dk2"/>
            </a:solidFill>
            <a:prstDash val="solid"/>
            <a:round/>
            <a:headEnd type="none" w="med" len="med"/>
            <a:tailEnd type="triangle" w="med" len="med"/>
          </a:ln>
        </p:spPr>
      </p:cxnSp>
      <p:sp>
        <p:nvSpPr>
          <p:cNvPr id="338" name="Google Shape;338;p44"/>
          <p:cNvSpPr txBox="1"/>
          <p:nvPr/>
        </p:nvSpPr>
        <p:spPr>
          <a:xfrm>
            <a:off x="1253488" y="2109225"/>
            <a:ext cx="26166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t> reconocerLadrido()</a:t>
            </a:r>
            <a:endParaRPr/>
          </a:p>
        </p:txBody>
      </p:sp>
      <p:cxnSp>
        <p:nvCxnSpPr>
          <p:cNvPr id="339" name="Google Shape;339;p44"/>
          <p:cNvCxnSpPr/>
          <p:nvPr/>
        </p:nvCxnSpPr>
        <p:spPr>
          <a:xfrm rot="10800000">
            <a:off x="3082150" y="3036325"/>
            <a:ext cx="2913000" cy="11100"/>
          </a:xfrm>
          <a:prstGeom prst="straightConnector1">
            <a:avLst/>
          </a:prstGeom>
          <a:noFill/>
          <a:ln w="9525" cap="flat" cmpd="sng">
            <a:solidFill>
              <a:schemeClr val="dk2"/>
            </a:solidFill>
            <a:prstDash val="solid"/>
            <a:round/>
            <a:headEnd type="none" w="med" len="med"/>
            <a:tailEnd type="triangle" w="med" len="med"/>
          </a:ln>
        </p:spPr>
      </p:cxnSp>
      <p:cxnSp>
        <p:nvCxnSpPr>
          <p:cNvPr id="340" name="Google Shape;340;p44"/>
          <p:cNvCxnSpPr/>
          <p:nvPr/>
        </p:nvCxnSpPr>
        <p:spPr>
          <a:xfrm rot="10800000">
            <a:off x="3082150" y="3645925"/>
            <a:ext cx="2913000" cy="11100"/>
          </a:xfrm>
          <a:prstGeom prst="straightConnector1">
            <a:avLst/>
          </a:prstGeom>
          <a:noFill/>
          <a:ln w="9525" cap="flat" cmpd="sng">
            <a:solidFill>
              <a:schemeClr val="dk2"/>
            </a:solidFill>
            <a:prstDash val="solid"/>
            <a:round/>
            <a:headEnd type="none" w="med" len="med"/>
            <a:tailEnd type="triangle" w="med" len="med"/>
          </a:ln>
        </p:spPr>
      </p:cxnSp>
      <p:cxnSp>
        <p:nvCxnSpPr>
          <p:cNvPr id="341" name="Google Shape;341;p44"/>
          <p:cNvCxnSpPr/>
          <p:nvPr/>
        </p:nvCxnSpPr>
        <p:spPr>
          <a:xfrm flipH="1">
            <a:off x="967288" y="3264975"/>
            <a:ext cx="2115000" cy="3300"/>
          </a:xfrm>
          <a:prstGeom prst="straightConnector1">
            <a:avLst/>
          </a:prstGeom>
          <a:noFill/>
          <a:ln w="9525" cap="flat" cmpd="sng">
            <a:solidFill>
              <a:schemeClr val="dk2"/>
            </a:solidFill>
            <a:prstDash val="dash"/>
            <a:round/>
            <a:headEnd type="none" w="med" len="med"/>
            <a:tailEnd type="triangle" w="med" len="med"/>
          </a:ln>
        </p:spPr>
      </p:cxnSp>
      <p:cxnSp>
        <p:nvCxnSpPr>
          <p:cNvPr id="342" name="Google Shape;342;p44"/>
          <p:cNvCxnSpPr/>
          <p:nvPr/>
        </p:nvCxnSpPr>
        <p:spPr>
          <a:xfrm flipH="1">
            <a:off x="967288" y="3874575"/>
            <a:ext cx="2115000" cy="3300"/>
          </a:xfrm>
          <a:prstGeom prst="straightConnector1">
            <a:avLst/>
          </a:prstGeom>
          <a:noFill/>
          <a:ln w="9525" cap="flat" cmpd="sng">
            <a:solidFill>
              <a:schemeClr val="dk2"/>
            </a:solidFill>
            <a:prstDash val="dash"/>
            <a:round/>
            <a:headEnd type="none" w="med" len="med"/>
            <a:tailEnd type="triangle" w="med" len="med"/>
          </a:ln>
        </p:spPr>
      </p:cxnSp>
      <p:sp>
        <p:nvSpPr>
          <p:cNvPr id="343" name="Google Shape;343;p44"/>
          <p:cNvSpPr txBox="1"/>
          <p:nvPr/>
        </p:nvSpPr>
        <p:spPr>
          <a:xfrm>
            <a:off x="1414950" y="3471525"/>
            <a:ext cx="14289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t>puerta cerrada</a:t>
            </a:r>
            <a:endParaRPr/>
          </a:p>
        </p:txBody>
      </p:sp>
      <p:sp>
        <p:nvSpPr>
          <p:cNvPr id="344" name="Google Shape;344;p44"/>
          <p:cNvSpPr txBox="1"/>
          <p:nvPr/>
        </p:nvSpPr>
        <p:spPr>
          <a:xfrm>
            <a:off x="1414950" y="2938125"/>
            <a:ext cx="14289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a:t>puerta abierta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45"/>
          <p:cNvPicPr preferRelativeResize="0"/>
          <p:nvPr/>
        </p:nvPicPr>
        <p:blipFill>
          <a:blip r:embed="rId3">
            <a:alphaModFix/>
          </a:blip>
          <a:stretch>
            <a:fillRect/>
          </a:stretch>
        </p:blipFill>
        <p:spPr>
          <a:xfrm>
            <a:off x="771975" y="0"/>
            <a:ext cx="7023461" cy="5167125"/>
          </a:xfrm>
          <a:prstGeom prst="rect">
            <a:avLst/>
          </a:prstGeom>
          <a:noFill/>
          <a:ln>
            <a:noFill/>
          </a:ln>
        </p:spPr>
      </p:pic>
      <p:sp>
        <p:nvSpPr>
          <p:cNvPr id="350" name="Google Shape;350;p45"/>
          <p:cNvSpPr txBox="1">
            <a:spLocks noGrp="1"/>
          </p:cNvSpPr>
          <p:nvPr>
            <p:ph type="title"/>
          </p:nvPr>
        </p:nvSpPr>
        <p:spPr>
          <a:xfrm>
            <a:off x="2158125" y="-98675"/>
            <a:ext cx="5949900" cy="885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s-ES" sz="3600"/>
              <a:t>Ejemplo 2...</a:t>
            </a:r>
            <a:endParaRPr sz="3600" b="0" i="0" u="none" strike="noStrike" cap="none">
              <a:solidFill>
                <a:schemeClr val="dk1"/>
              </a:solidFill>
              <a:latin typeface="Calibri"/>
              <a:ea typeface="Calibri"/>
              <a:cs typeface="Calibri"/>
              <a:sym typeface="Calibri"/>
            </a:endParaRPr>
          </a:p>
        </p:txBody>
      </p:sp>
      <p:sp>
        <p:nvSpPr>
          <p:cNvPr id="351" name="Google Shape;351;p45"/>
          <p:cNvSpPr txBox="1">
            <a:spLocks noGrp="1"/>
          </p:cNvSpPr>
          <p:nvPr>
            <p:ph type="body" idx="1"/>
          </p:nvPr>
        </p:nvSpPr>
        <p:spPr>
          <a:xfrm>
            <a:off x="628650" y="5039750"/>
            <a:ext cx="7886700" cy="4705800"/>
          </a:xfrm>
          <a:prstGeom prst="rect">
            <a:avLst/>
          </a:prstGeom>
          <a:noFill/>
          <a:ln>
            <a:noFill/>
          </a:ln>
        </p:spPr>
        <p:txBody>
          <a:bodyPr spcFirstLastPara="1" wrap="square" lIns="91425" tIns="45700" rIns="91425" bIns="45700" anchor="t" anchorCtr="0">
            <a:noAutofit/>
          </a:bodyPr>
          <a:lstStyle/>
          <a:p>
            <a:pPr marL="25400" marR="0" lvl="0" indent="0" algn="l" rtl="0">
              <a:lnSpc>
                <a:spcPct val="90000"/>
              </a:lnSpc>
              <a:spcBef>
                <a:spcPts val="0"/>
              </a:spcBef>
              <a:spcAft>
                <a:spcPts val="0"/>
              </a:spcAft>
              <a:buClr>
                <a:schemeClr val="dk1"/>
              </a:buClr>
              <a:buSzPts val="2400"/>
              <a:buNone/>
            </a:pPr>
            <a:r>
              <a:rPr lang="es-ES" sz="2400" b="0" i="0" u="none" strike="noStrike" cap="none" dirty="0">
                <a:solidFill>
                  <a:schemeClr val="dk1"/>
                </a:solidFill>
                <a:latin typeface="Calibri"/>
                <a:ea typeface="Calibri"/>
                <a:cs typeface="Calibri"/>
                <a:sym typeface="Calibri"/>
              </a:rPr>
              <a:t>Presenta una historia de alto nivel de</a:t>
            </a:r>
            <a:r>
              <a:rPr lang="es-ES" sz="2400" dirty="0"/>
              <a:t> </a:t>
            </a:r>
            <a:r>
              <a:rPr lang="es-ES" sz="2400" b="0" i="0" u="none" strike="noStrike" cap="none" dirty="0">
                <a:solidFill>
                  <a:schemeClr val="dk1"/>
                </a:solidFill>
                <a:latin typeface="Calibri"/>
                <a:ea typeface="Calibri"/>
                <a:cs typeface="Calibri"/>
                <a:sym typeface="Calibri"/>
              </a:rPr>
              <a:t>la interacción entre el usuario y el sistema. </a:t>
            </a:r>
            <a:endParaRPr sz="2400" dirty="0"/>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s-ES" sz="3200" b="1" kern="1200" dirty="0">
                <a:solidFill>
                  <a:srgbClr val="000066"/>
                </a:solidFill>
                <a:latin typeface="Helvetica" panose="020B0604020202020204" pitchFamily="34" charset="0"/>
                <a:ea typeface="+mj-ea"/>
                <a:cs typeface="Helvetica" panose="020B0604020202020204" pitchFamily="34" charset="0"/>
              </a:rPr>
              <a:t>Caso de uso básico (2)</a:t>
            </a:r>
            <a:endParaRPr sz="3200" b="1" kern="1200" dirty="0">
              <a:solidFill>
                <a:srgbClr val="000066"/>
              </a:solidFill>
              <a:latin typeface="Helvetica" panose="020B0604020202020204" pitchFamily="34" charset="0"/>
              <a:ea typeface="+mj-ea"/>
              <a:cs typeface="Helvetica" panose="020B0604020202020204" pitchFamily="34" charset="0"/>
            </a:endParaRPr>
          </a:p>
        </p:txBody>
      </p:sp>
      <p:pic>
        <p:nvPicPr>
          <p:cNvPr id="357" name="Google Shape;357;p46"/>
          <p:cNvPicPr preferRelativeResize="0"/>
          <p:nvPr/>
        </p:nvPicPr>
        <p:blipFill>
          <a:blip r:embed="rId3">
            <a:alphaModFix/>
          </a:blip>
          <a:stretch>
            <a:fillRect/>
          </a:stretch>
        </p:blipFill>
        <p:spPr>
          <a:xfrm>
            <a:off x="80000" y="1835575"/>
            <a:ext cx="8866651" cy="306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7"/>
          <p:cNvSpPr txBox="1">
            <a:spLocks noGrp="1"/>
          </p:cNvSpPr>
          <p:nvPr>
            <p:ph type="title"/>
          </p:nvPr>
        </p:nvSpPr>
        <p:spPr>
          <a:xfrm>
            <a:off x="628638" y="217126"/>
            <a:ext cx="7886700" cy="1325700"/>
          </a:xfrm>
          <a:prstGeom prst="rect">
            <a:avLst/>
          </a:prstGeom>
          <a:noFill/>
          <a:ln>
            <a:noFill/>
          </a:ln>
        </p:spPr>
        <p:txBody>
          <a:bodyPr spcFirstLastPara="1" wrap="square" lIns="91425" tIns="45700" rIns="91425" bIns="45700" anchor="ctr" anchorCtr="0">
            <a:noAutofit/>
          </a:bodyPr>
          <a:lstStyle/>
          <a:p>
            <a:r>
              <a:rPr lang="es-ES" sz="3200" b="1" kern="1200" dirty="0">
                <a:solidFill>
                  <a:srgbClr val="000066"/>
                </a:solidFill>
                <a:latin typeface="Helvetica" panose="020B0604020202020204" pitchFamily="34" charset="0"/>
                <a:ea typeface="+mj-ea"/>
                <a:cs typeface="Helvetica" panose="020B0604020202020204" pitchFamily="34" charset="0"/>
              </a:rPr>
              <a:t>Caso de uso básico (3)</a:t>
            </a:r>
            <a:endParaRPr sz="3200" b="1" kern="1200" dirty="0">
              <a:solidFill>
                <a:srgbClr val="000066"/>
              </a:solidFill>
              <a:latin typeface="Helvetica" panose="020B0604020202020204" pitchFamily="34" charset="0"/>
              <a:ea typeface="+mj-ea"/>
              <a:cs typeface="Helvetica" panose="020B0604020202020204" pitchFamily="34" charset="0"/>
            </a:endParaRPr>
          </a:p>
        </p:txBody>
      </p:sp>
      <p:pic>
        <p:nvPicPr>
          <p:cNvPr id="363" name="Google Shape;363;p47"/>
          <p:cNvPicPr preferRelativeResize="0"/>
          <p:nvPr/>
        </p:nvPicPr>
        <p:blipFill>
          <a:blip r:embed="rId3">
            <a:alphaModFix/>
          </a:blip>
          <a:stretch>
            <a:fillRect/>
          </a:stretch>
        </p:blipFill>
        <p:spPr>
          <a:xfrm>
            <a:off x="130638" y="1296300"/>
            <a:ext cx="8882726" cy="4490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8"/>
          <p:cNvSpPr txBox="1">
            <a:spLocks noGrp="1"/>
          </p:cNvSpPr>
          <p:nvPr>
            <p:ph type="title"/>
          </p:nvPr>
        </p:nvSpPr>
        <p:spPr>
          <a:xfrm>
            <a:off x="611560" y="188640"/>
            <a:ext cx="7886700" cy="1325563"/>
          </a:xfrm>
          <a:prstGeom prst="rect">
            <a:avLst/>
          </a:prstGeom>
          <a:noFill/>
          <a:ln>
            <a:noFill/>
          </a:ln>
        </p:spPr>
        <p:txBody>
          <a:bodyPr spcFirstLastPara="1" wrap="square" lIns="91425" tIns="45700" rIns="91425" bIns="45700" anchor="ctr" anchorCtr="0">
            <a:noAutofit/>
          </a:bodyPr>
          <a:lstStyle/>
          <a:p>
            <a:pPr lvl="0"/>
            <a:r>
              <a:rPr lang="es-ES" sz="2800" b="1" kern="1200" dirty="0">
                <a:solidFill>
                  <a:srgbClr val="000066"/>
                </a:solidFill>
                <a:latin typeface="Helvetica" panose="020B0604020202020204" pitchFamily="34" charset="0"/>
                <a:ea typeface="+mj-ea"/>
                <a:cs typeface="Helvetica" panose="020B0604020202020204" pitchFamily="34" charset="0"/>
              </a:rPr>
              <a:t>Diagrama de Secuencia (parcial) para la función </a:t>
            </a:r>
            <a:r>
              <a:rPr lang="es-ES" sz="2800" b="1" kern="1200" dirty="0" err="1">
                <a:solidFill>
                  <a:srgbClr val="000066"/>
                </a:solidFill>
                <a:latin typeface="Helvetica" panose="020B0604020202020204" pitchFamily="34" charset="0"/>
                <a:ea typeface="+mj-ea"/>
                <a:cs typeface="Helvetica" panose="020B0604020202020204" pitchFamily="34" charset="0"/>
              </a:rPr>
              <a:t>CasaSegura</a:t>
            </a:r>
            <a:r>
              <a:rPr lang="es-ES" sz="2800" b="1" kern="1200" dirty="0">
                <a:solidFill>
                  <a:srgbClr val="000066"/>
                </a:solidFill>
                <a:latin typeface="Helvetica" panose="020B0604020202020204" pitchFamily="34" charset="0"/>
                <a:ea typeface="+mj-ea"/>
                <a:cs typeface="Helvetica" panose="020B0604020202020204" pitchFamily="34" charset="0"/>
              </a:rPr>
              <a:t> (</a:t>
            </a:r>
            <a:r>
              <a:rPr lang="es-ES" sz="2800" b="1" kern="1200" dirty="0" err="1">
                <a:solidFill>
                  <a:srgbClr val="000066"/>
                </a:solidFill>
                <a:latin typeface="Helvetica" panose="020B0604020202020204" pitchFamily="34" charset="0"/>
                <a:ea typeface="+mj-ea"/>
                <a:cs typeface="Helvetica" panose="020B0604020202020204" pitchFamily="34" charset="0"/>
              </a:rPr>
              <a:t>Pressman</a:t>
            </a:r>
            <a:r>
              <a:rPr lang="es-ES" sz="2800" b="1" kern="1200" dirty="0">
                <a:solidFill>
                  <a:srgbClr val="000066"/>
                </a:solidFill>
                <a:latin typeface="Helvetica" panose="020B0604020202020204" pitchFamily="34" charset="0"/>
                <a:ea typeface="+mj-ea"/>
                <a:cs typeface="Helvetica" panose="020B0604020202020204" pitchFamily="34" charset="0"/>
              </a:rPr>
              <a:t>, </a:t>
            </a:r>
            <a:r>
              <a:rPr lang="es-ES" sz="2800" b="1" kern="1200" dirty="0" err="1">
                <a:solidFill>
                  <a:srgbClr val="000066"/>
                </a:solidFill>
                <a:latin typeface="Helvetica" panose="020B0604020202020204" pitchFamily="34" charset="0"/>
                <a:ea typeface="+mj-ea"/>
                <a:cs typeface="Helvetica" panose="020B0604020202020204" pitchFamily="34" charset="0"/>
              </a:rPr>
              <a:t>pag</a:t>
            </a:r>
            <a:r>
              <a:rPr lang="es-ES" sz="2800" b="1" kern="1200" dirty="0">
                <a:solidFill>
                  <a:srgbClr val="000066"/>
                </a:solidFill>
                <a:latin typeface="Helvetica" panose="020B0604020202020204" pitchFamily="34" charset="0"/>
                <a:ea typeface="+mj-ea"/>
                <a:cs typeface="Helvetica" panose="020B0604020202020204" pitchFamily="34" charset="0"/>
              </a:rPr>
              <a:t> 168</a:t>
            </a:r>
            <a:r>
              <a:rPr lang="es-ES" sz="2800" b="1" kern="1200" dirty="0" smtClean="0">
                <a:solidFill>
                  <a:srgbClr val="000066"/>
                </a:solidFill>
                <a:latin typeface="Helvetica" panose="020B0604020202020204" pitchFamily="34" charset="0"/>
                <a:ea typeface="+mj-ea"/>
                <a:cs typeface="Helvetica" panose="020B0604020202020204" pitchFamily="34" charset="0"/>
              </a:rPr>
              <a:t>) </a:t>
            </a:r>
            <a:endParaRPr sz="2800" b="1" kern="1200" dirty="0">
              <a:solidFill>
                <a:srgbClr val="000066"/>
              </a:solidFill>
              <a:latin typeface="Helvetica" panose="020B0604020202020204" pitchFamily="34" charset="0"/>
              <a:ea typeface="+mj-ea"/>
              <a:cs typeface="Helvetica" panose="020B0604020202020204" pitchFamily="34" charset="0"/>
            </a:endParaRPr>
          </a:p>
        </p:txBody>
      </p:sp>
      <p:pic>
        <p:nvPicPr>
          <p:cNvPr id="369" name="Google Shape;369;p48" descr="Nuevo doc 8_5.jpg"/>
          <p:cNvPicPr preferRelativeResize="0"/>
          <p:nvPr/>
        </p:nvPicPr>
        <p:blipFill rotWithShape="1">
          <a:blip r:embed="rId3">
            <a:alphaModFix/>
          </a:blip>
          <a:srcRect/>
          <a:stretch/>
        </p:blipFill>
        <p:spPr>
          <a:xfrm>
            <a:off x="611550" y="1329000"/>
            <a:ext cx="7696500" cy="451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9"/>
          <p:cNvSpPr txBox="1">
            <a:spLocks noGrp="1"/>
          </p:cNvSpPr>
          <p:nvPr>
            <p:ph type="title"/>
          </p:nvPr>
        </p:nvSpPr>
        <p:spPr>
          <a:xfrm>
            <a:off x="184600" y="1799693"/>
            <a:ext cx="2763316" cy="42363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Font typeface="Calibri"/>
              <a:buNone/>
            </a:pPr>
            <a:r>
              <a:rPr lang="es-ES" sz="2800" b="1" kern="1200" dirty="0">
                <a:solidFill>
                  <a:srgbClr val="000066"/>
                </a:solidFill>
                <a:latin typeface="Helvetica" panose="020B0604020202020204" pitchFamily="34" charset="0"/>
                <a:ea typeface="+mj-ea"/>
                <a:cs typeface="Helvetica" panose="020B0604020202020204" pitchFamily="34" charset="0"/>
              </a:rPr>
              <a:t>Diagrama de Secuencia para </a:t>
            </a:r>
            <a:endParaRPr sz="2800" b="1" kern="1200" dirty="0">
              <a:solidFill>
                <a:srgbClr val="000066"/>
              </a:solidFill>
              <a:latin typeface="Helvetica" panose="020B0604020202020204" pitchFamily="34" charset="0"/>
              <a:ea typeface="+mj-ea"/>
              <a:cs typeface="Helvetica" panose="020B0604020202020204" pitchFamily="34" charset="0"/>
            </a:endParaRPr>
          </a:p>
          <a:p>
            <a:pPr marL="0" marR="0" lvl="0" indent="0" algn="l" rtl="0">
              <a:lnSpc>
                <a:spcPct val="90000"/>
              </a:lnSpc>
              <a:spcBef>
                <a:spcPts val="0"/>
              </a:spcBef>
              <a:spcAft>
                <a:spcPts val="0"/>
              </a:spcAft>
              <a:buClr>
                <a:schemeClr val="dk1"/>
              </a:buClr>
              <a:buFont typeface="Calibri"/>
              <a:buNone/>
            </a:pPr>
            <a:r>
              <a:rPr lang="es-ES" sz="2800" b="1" kern="1200" dirty="0">
                <a:solidFill>
                  <a:srgbClr val="000066"/>
                </a:solidFill>
                <a:latin typeface="Helvetica" panose="020B0604020202020204" pitchFamily="34" charset="0"/>
                <a:ea typeface="+mj-ea"/>
                <a:cs typeface="Helvetica" panose="020B0604020202020204" pitchFamily="34" charset="0"/>
              </a:rPr>
              <a:t>“ver información</a:t>
            </a:r>
            <a:endParaRPr sz="2800" b="1" kern="1200" dirty="0">
              <a:solidFill>
                <a:srgbClr val="000066"/>
              </a:solidFill>
              <a:latin typeface="Helvetica" panose="020B0604020202020204" pitchFamily="34" charset="0"/>
              <a:ea typeface="+mj-ea"/>
              <a:cs typeface="Helvetica" panose="020B0604020202020204" pitchFamily="34" charset="0"/>
            </a:endParaRPr>
          </a:p>
          <a:p>
            <a:pPr marL="0" marR="0" lvl="0" indent="0" algn="l" rtl="0">
              <a:lnSpc>
                <a:spcPct val="90000"/>
              </a:lnSpc>
              <a:spcBef>
                <a:spcPts val="0"/>
              </a:spcBef>
              <a:spcAft>
                <a:spcPts val="0"/>
              </a:spcAft>
              <a:buClr>
                <a:schemeClr val="dk1"/>
              </a:buClr>
              <a:buFont typeface="Calibri"/>
              <a:buNone/>
            </a:pPr>
            <a:r>
              <a:rPr lang="es-ES" sz="2800" b="1" kern="1200" dirty="0">
                <a:solidFill>
                  <a:srgbClr val="000066"/>
                </a:solidFill>
                <a:latin typeface="Helvetica" panose="020B0604020202020204" pitchFamily="34" charset="0"/>
                <a:ea typeface="+mj-ea"/>
                <a:cs typeface="Helvetica" panose="020B0604020202020204" pitchFamily="34" charset="0"/>
              </a:rPr>
              <a:t> del paciente” (</a:t>
            </a:r>
            <a:r>
              <a:rPr lang="es-ES" sz="2800" b="1" kern="1200" dirty="0" err="1">
                <a:solidFill>
                  <a:srgbClr val="000066"/>
                </a:solidFill>
                <a:latin typeface="Helvetica" panose="020B0604020202020204" pitchFamily="34" charset="0"/>
                <a:ea typeface="+mj-ea"/>
                <a:cs typeface="Helvetica" panose="020B0604020202020204" pitchFamily="34" charset="0"/>
              </a:rPr>
              <a:t>Sommerville</a:t>
            </a:r>
            <a:r>
              <a:rPr lang="es-ES" sz="2800" b="1" kern="1200" dirty="0">
                <a:solidFill>
                  <a:srgbClr val="000066"/>
                </a:solidFill>
                <a:latin typeface="Helvetica" panose="020B0604020202020204" pitchFamily="34" charset="0"/>
                <a:ea typeface="+mj-ea"/>
                <a:cs typeface="Helvetica" panose="020B0604020202020204" pitchFamily="34" charset="0"/>
              </a:rPr>
              <a:t>, </a:t>
            </a:r>
            <a:r>
              <a:rPr lang="es-ES" sz="2800" b="1" kern="1200" dirty="0" err="1">
                <a:solidFill>
                  <a:srgbClr val="000066"/>
                </a:solidFill>
                <a:latin typeface="Helvetica" panose="020B0604020202020204" pitchFamily="34" charset="0"/>
                <a:ea typeface="+mj-ea"/>
                <a:cs typeface="Helvetica" panose="020B0604020202020204" pitchFamily="34" charset="0"/>
              </a:rPr>
              <a:t>Pag</a:t>
            </a:r>
            <a:r>
              <a:rPr lang="es-ES" sz="2800" b="1" kern="1200" dirty="0">
                <a:solidFill>
                  <a:srgbClr val="000066"/>
                </a:solidFill>
                <a:latin typeface="Helvetica" panose="020B0604020202020204" pitchFamily="34" charset="0"/>
                <a:ea typeface="+mj-ea"/>
                <a:cs typeface="Helvetica" panose="020B0604020202020204" pitchFamily="34" charset="0"/>
              </a:rPr>
              <a:t> 127)</a:t>
            </a:r>
            <a:endParaRPr sz="2800" b="1" kern="1200" dirty="0">
              <a:solidFill>
                <a:srgbClr val="000066"/>
              </a:solidFill>
              <a:latin typeface="Helvetica" panose="020B0604020202020204" pitchFamily="34" charset="0"/>
              <a:ea typeface="+mj-ea"/>
              <a:cs typeface="Helvetica" panose="020B0604020202020204" pitchFamily="34" charset="0"/>
            </a:endParaRPr>
          </a:p>
        </p:txBody>
      </p:sp>
      <p:pic>
        <p:nvPicPr>
          <p:cNvPr id="375" name="Google Shape;375;p49" descr="Nuevo doc 8_3.jpg"/>
          <p:cNvPicPr preferRelativeResize="0"/>
          <p:nvPr/>
        </p:nvPicPr>
        <p:blipFill rotWithShape="1">
          <a:blip r:embed="rId3">
            <a:alphaModFix/>
          </a:blip>
          <a:srcRect/>
          <a:stretch/>
        </p:blipFill>
        <p:spPr>
          <a:xfrm rot="-5400000">
            <a:off x="3270175" y="-490875"/>
            <a:ext cx="5300700" cy="628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5" name="Google Shape;90;p13"/>
          <p:cNvSpPr txBox="1"/>
          <p:nvPr/>
        </p:nvSpPr>
        <p:spPr>
          <a:xfrm>
            <a:off x="161178" y="2519241"/>
            <a:ext cx="5697748" cy="6462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800" b="1" dirty="0">
                <a:latin typeface="Calibri"/>
                <a:ea typeface="Calibri"/>
                <a:cs typeface="Calibri"/>
                <a:sym typeface="Calibri"/>
              </a:rPr>
              <a:t>Silvia Lozano </a:t>
            </a:r>
            <a:r>
              <a:rPr lang="en-US" sz="1800" b="1" dirty="0" err="1" smtClean="0">
                <a:latin typeface="Calibri"/>
                <a:ea typeface="Calibri"/>
                <a:cs typeface="Calibri"/>
                <a:sym typeface="Calibri"/>
              </a:rPr>
              <a:t>Argel</a:t>
            </a:r>
            <a:endParaRPr lang="en-US" sz="1800" b="1" dirty="0" smtClean="0">
              <a:latin typeface="Calibri"/>
              <a:ea typeface="Calibri"/>
              <a:cs typeface="Calibri"/>
              <a:sym typeface="Calibri"/>
            </a:endParaRPr>
          </a:p>
          <a:p>
            <a:r>
              <a:rPr lang="es-CO" sz="1800" dirty="0">
                <a:latin typeface="Calibri"/>
                <a:ea typeface="Calibri"/>
                <a:cs typeface="Calibri"/>
                <a:sym typeface="Calibri"/>
              </a:rPr>
              <a:t>Docente | Escuela de Ingeniería | Informática y </a:t>
            </a:r>
            <a:r>
              <a:rPr lang="es-CO" sz="1800" dirty="0" smtClean="0">
                <a:latin typeface="Calibri"/>
                <a:ea typeface="Calibri"/>
                <a:cs typeface="Calibri"/>
                <a:sym typeface="Calibri"/>
              </a:rPr>
              <a:t>Sistemas</a:t>
            </a:r>
          </a:p>
          <a:p>
            <a:pPr lvl="0"/>
            <a:r>
              <a:rPr lang="es-CO" sz="1800" dirty="0" smtClean="0">
                <a:latin typeface="Calibri"/>
                <a:ea typeface="Calibri"/>
                <a:cs typeface="Calibri"/>
                <a:sym typeface="Calibri"/>
              </a:rPr>
              <a:t>Correo: </a:t>
            </a:r>
            <a:r>
              <a:rPr lang="en-US" sz="1800" dirty="0">
                <a:latin typeface="Calibri"/>
                <a:ea typeface="Calibri"/>
                <a:cs typeface="Calibri"/>
                <a:sym typeface="Calibri"/>
              </a:rPr>
              <a:t>slozanoa@eafit.edu.co</a:t>
            </a:r>
          </a:p>
          <a:p>
            <a:pPr algn="ctr"/>
            <a:endParaRPr lang="es-CO" sz="1800" dirty="0">
              <a:latin typeface="Calibri"/>
              <a:ea typeface="Calibri"/>
              <a:cs typeface="Calibri"/>
              <a:sym typeface="Calibri"/>
            </a:endParaRPr>
          </a:p>
          <a:p>
            <a:pPr marL="0" marR="0" lvl="0" indent="0" algn="ctr" rtl="0">
              <a:spcBef>
                <a:spcPts val="0"/>
              </a:spcBef>
              <a:spcAft>
                <a:spcPts val="0"/>
              </a:spcAft>
              <a:buNone/>
            </a:pPr>
            <a:endParaRPr sz="1800" b="1" dirty="0">
              <a:latin typeface="Calibri"/>
              <a:ea typeface="Calibri"/>
              <a:cs typeface="Calibri"/>
            </a:endParaRPr>
          </a:p>
        </p:txBody>
      </p:sp>
      <p:sp>
        <p:nvSpPr>
          <p:cNvPr id="6" name="Google Shape;92;p13"/>
          <p:cNvSpPr txBox="1"/>
          <p:nvPr/>
        </p:nvSpPr>
        <p:spPr>
          <a:xfrm>
            <a:off x="122358" y="3468799"/>
            <a:ext cx="5736568" cy="647700"/>
          </a:xfrm>
          <a:prstGeom prst="rect">
            <a:avLst/>
          </a:prstGeom>
          <a:noFill/>
          <a:ln>
            <a:noFill/>
          </a:ln>
        </p:spPr>
        <p:txBody>
          <a:bodyPr spcFirstLastPara="1" wrap="square" lIns="91425" tIns="45700" rIns="91425" bIns="45700" anchor="t" anchorCtr="0">
            <a:noAutofit/>
          </a:bodyPr>
          <a:lstStyle/>
          <a:p>
            <a:r>
              <a:rPr lang="en-US" sz="1800" b="1" dirty="0">
                <a:latin typeface="Calibri"/>
                <a:ea typeface="Calibri"/>
                <a:cs typeface="Calibri"/>
                <a:sym typeface="Calibri"/>
              </a:rPr>
              <a:t>Luis Fernando </a:t>
            </a:r>
            <a:r>
              <a:rPr lang="en-US" sz="1800" b="1" dirty="0" err="1" smtClean="0">
                <a:latin typeface="Calibri"/>
                <a:ea typeface="Calibri"/>
                <a:cs typeface="Calibri"/>
                <a:sym typeface="Calibri"/>
              </a:rPr>
              <a:t>Londoño</a:t>
            </a:r>
            <a:endParaRPr lang="en-US" sz="1800" b="1" dirty="0" smtClean="0">
              <a:latin typeface="Calibri"/>
              <a:ea typeface="Calibri"/>
              <a:cs typeface="Calibri"/>
              <a:sym typeface="Calibri"/>
            </a:endParaRPr>
          </a:p>
          <a:p>
            <a:pPr algn="ctr"/>
            <a:r>
              <a:rPr lang="es-CO" sz="1800" dirty="0">
                <a:latin typeface="Calibri"/>
                <a:ea typeface="Calibri"/>
                <a:cs typeface="Calibri"/>
                <a:sym typeface="Calibri"/>
              </a:rPr>
              <a:t>Docente | Escuela de Ingeniería | Informática y </a:t>
            </a:r>
            <a:r>
              <a:rPr lang="es-CO" sz="1800" dirty="0" smtClean="0">
                <a:latin typeface="Calibri"/>
                <a:ea typeface="Calibri"/>
                <a:cs typeface="Calibri"/>
                <a:sym typeface="Calibri"/>
              </a:rPr>
              <a:t>Sistemas</a:t>
            </a:r>
          </a:p>
          <a:p>
            <a:r>
              <a:rPr lang="es-CO" sz="1800" dirty="0" smtClean="0">
                <a:latin typeface="Calibri"/>
                <a:ea typeface="Calibri"/>
                <a:cs typeface="Calibri"/>
                <a:sym typeface="Calibri"/>
              </a:rPr>
              <a:t>Correo: </a:t>
            </a:r>
            <a:r>
              <a:rPr lang="en-US" sz="1800" dirty="0">
                <a:latin typeface="Calibri"/>
                <a:ea typeface="Calibri"/>
                <a:cs typeface="Calibri"/>
                <a:sym typeface="Calibri"/>
              </a:rPr>
              <a:t>lflondono@eafit.edu.co</a:t>
            </a:r>
            <a:endParaRPr lang="es-CO" sz="1800" dirty="0">
              <a:latin typeface="Calibri"/>
              <a:ea typeface="Calibri"/>
              <a:cs typeface="Calibri"/>
              <a:sym typeface="Calibri"/>
            </a:endParaRPr>
          </a:p>
          <a:p>
            <a:pPr algn="ctr"/>
            <a:endParaRPr sz="1800" b="1" dirty="0">
              <a:latin typeface="Calibri"/>
              <a:ea typeface="Calibri"/>
              <a:cs typeface="Calibri"/>
              <a:sym typeface="Calibri"/>
            </a:endParaRPr>
          </a:p>
          <a:p>
            <a:pPr marL="0" lvl="0" indent="0" algn="ctr" rtl="0">
              <a:spcBef>
                <a:spcPts val="0"/>
              </a:spcBef>
              <a:spcAft>
                <a:spcPts val="0"/>
              </a:spcAft>
              <a:buNone/>
            </a:pPr>
            <a:endParaRPr sz="1679" dirty="0">
              <a:solidFill>
                <a:srgbClr val="000000"/>
              </a:solidFill>
              <a:latin typeface="Calibri"/>
              <a:ea typeface="Calibri"/>
              <a:cs typeface="Calibri"/>
              <a:sym typeface="Calibri"/>
            </a:endParaRPr>
          </a:p>
          <a:p>
            <a:pPr marL="0" lvl="0" indent="0" algn="ctr" rtl="0">
              <a:lnSpc>
                <a:spcPct val="70000"/>
              </a:lnSpc>
              <a:spcBef>
                <a:spcPts val="1000"/>
              </a:spcBef>
              <a:spcAft>
                <a:spcPts val="0"/>
              </a:spcAft>
              <a:buNone/>
            </a:pPr>
            <a:endParaRPr sz="1679" dirty="0">
              <a:solidFill>
                <a:srgbClr val="000000"/>
              </a:solidFill>
              <a:latin typeface="Calibri"/>
              <a:ea typeface="Calibri"/>
              <a:cs typeface="Calibri"/>
              <a:sym typeface="Calibri"/>
            </a:endParaRPr>
          </a:p>
          <a:p>
            <a:pPr marL="0" lvl="0" indent="0" algn="ctr" rtl="0">
              <a:lnSpc>
                <a:spcPct val="70000"/>
              </a:lnSpc>
              <a:spcBef>
                <a:spcPts val="1000"/>
              </a:spcBef>
              <a:spcAft>
                <a:spcPts val="0"/>
              </a:spcAft>
              <a:buNone/>
            </a:pPr>
            <a:endParaRPr sz="1679" dirty="0">
              <a:solidFill>
                <a:srgbClr val="000000"/>
              </a:solidFill>
              <a:latin typeface="Calibri"/>
              <a:ea typeface="Calibri"/>
              <a:cs typeface="Calibri"/>
              <a:sym typeface="Calibri"/>
            </a:endParaRPr>
          </a:p>
        </p:txBody>
      </p:sp>
      <p:sp>
        <p:nvSpPr>
          <p:cNvPr id="7" name="Google Shape;89;p13"/>
          <p:cNvSpPr txBox="1">
            <a:spLocks/>
          </p:cNvSpPr>
          <p:nvPr/>
        </p:nvSpPr>
        <p:spPr>
          <a:xfrm>
            <a:off x="685799" y="28124"/>
            <a:ext cx="7772400" cy="2387600"/>
          </a:xfrm>
          <a:prstGeom prst="rect">
            <a:avLst/>
          </a:prstGeom>
          <a:noFill/>
          <a:ln>
            <a:noFill/>
          </a:ln>
        </p:spPr>
        <p:txBody>
          <a:bodyPr spcFirstLastPara="1" vert="horz" wrap="square" lIns="91425" tIns="45700" rIns="91425" bIns="4570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dk1"/>
              </a:buClr>
            </a:pPr>
            <a:r>
              <a:rPr lang="es-CO" sz="2790" b="1" dirty="0" smtClean="0">
                <a:solidFill>
                  <a:schemeClr val="dk1"/>
                </a:solidFill>
                <a:latin typeface="Calibri"/>
                <a:ea typeface="Calibri"/>
                <a:cs typeface="Calibri"/>
                <a:sym typeface="Calibri"/>
              </a:rPr>
              <a:t>ESCUELA DE INGENIERÍA</a:t>
            </a:r>
            <a:br>
              <a:rPr lang="es-CO" sz="2790" b="1" dirty="0" smtClean="0">
                <a:solidFill>
                  <a:schemeClr val="dk1"/>
                </a:solidFill>
                <a:latin typeface="Calibri"/>
                <a:ea typeface="Calibri"/>
                <a:cs typeface="Calibri"/>
                <a:sym typeface="Calibri"/>
              </a:rPr>
            </a:br>
            <a:r>
              <a:rPr lang="es-CO" sz="2790" b="1" dirty="0" smtClean="0">
                <a:solidFill>
                  <a:schemeClr val="dk1"/>
                </a:solidFill>
                <a:latin typeface="Calibri"/>
                <a:ea typeface="Calibri"/>
                <a:cs typeface="Calibri"/>
                <a:sym typeface="Calibri"/>
              </a:rPr>
              <a:t>DEPARTAMENTO DE INGENIERÍA DE SISTEMAS</a:t>
            </a:r>
            <a:br>
              <a:rPr lang="es-CO" sz="2790" b="1" dirty="0" smtClean="0">
                <a:solidFill>
                  <a:schemeClr val="dk1"/>
                </a:solidFill>
                <a:latin typeface="Calibri"/>
                <a:ea typeface="Calibri"/>
                <a:cs typeface="Calibri"/>
                <a:sym typeface="Calibri"/>
              </a:rPr>
            </a:br>
            <a:r>
              <a:rPr lang="es-CO" sz="2790" b="1" dirty="0" smtClean="0">
                <a:solidFill>
                  <a:schemeClr val="dk1"/>
                </a:solidFill>
                <a:latin typeface="Calibri"/>
                <a:ea typeface="Calibri"/>
                <a:cs typeface="Calibri"/>
                <a:sym typeface="Calibri"/>
              </a:rPr>
              <a:t/>
            </a:r>
            <a:br>
              <a:rPr lang="es-CO" sz="2790" b="1" dirty="0" smtClean="0">
                <a:solidFill>
                  <a:schemeClr val="dk1"/>
                </a:solidFill>
                <a:latin typeface="Calibri"/>
                <a:ea typeface="Calibri"/>
                <a:cs typeface="Calibri"/>
                <a:sym typeface="Calibri"/>
              </a:rPr>
            </a:br>
            <a:r>
              <a:rPr lang="es-CO" sz="2700" b="1" dirty="0" smtClean="0">
                <a:solidFill>
                  <a:schemeClr val="dk1"/>
                </a:solidFill>
                <a:latin typeface="Calibri"/>
                <a:ea typeface="Calibri"/>
                <a:cs typeface="Calibri"/>
                <a:sym typeface="Calibri"/>
              </a:rPr>
              <a:t>ST0243 </a:t>
            </a:r>
            <a:r>
              <a:rPr lang="es-CO" sz="2700" dirty="0" smtClean="0">
                <a:solidFill>
                  <a:schemeClr val="dk1"/>
                </a:solidFill>
                <a:latin typeface="Calibri"/>
                <a:ea typeface="Calibri"/>
                <a:cs typeface="Calibri"/>
                <a:sym typeface="Calibri"/>
              </a:rPr>
              <a:t>PRINCIPIOS DE DESARROLLO DE SOFTWARE</a:t>
            </a:r>
            <a:r>
              <a:rPr lang="es-CO" sz="2790" b="1" dirty="0" smtClean="0">
                <a:solidFill>
                  <a:schemeClr val="dk1"/>
                </a:solidFill>
                <a:latin typeface="Calibri"/>
                <a:ea typeface="Calibri"/>
                <a:cs typeface="Calibri"/>
                <a:sym typeface="Calibri"/>
              </a:rPr>
              <a:t/>
            </a:r>
            <a:br>
              <a:rPr lang="es-CO" sz="2790" b="1" dirty="0" smtClean="0">
                <a:solidFill>
                  <a:schemeClr val="dk1"/>
                </a:solidFill>
                <a:latin typeface="Calibri"/>
                <a:ea typeface="Calibri"/>
                <a:cs typeface="Calibri"/>
                <a:sym typeface="Calibri"/>
              </a:rPr>
            </a:br>
            <a:r>
              <a:rPr lang="es-CO" sz="2600" b="1" dirty="0" smtClean="0">
                <a:solidFill>
                  <a:schemeClr val="dk1"/>
                </a:solidFill>
                <a:latin typeface="Calibri"/>
                <a:ea typeface="Calibri"/>
                <a:cs typeface="Calibri"/>
                <a:sym typeface="Calibri"/>
              </a:rPr>
              <a:t>Unidad </a:t>
            </a:r>
            <a:r>
              <a:rPr lang="es-CO" sz="2600" b="1" dirty="0">
                <a:solidFill>
                  <a:schemeClr val="dk1"/>
                </a:solidFill>
                <a:latin typeface="Calibri"/>
                <a:ea typeface="Calibri"/>
                <a:cs typeface="Calibri"/>
                <a:sym typeface="Calibri"/>
              </a:rPr>
              <a:t>3</a:t>
            </a:r>
            <a:r>
              <a:rPr lang="es-CO" sz="2600" b="1" dirty="0" smtClean="0">
                <a:solidFill>
                  <a:schemeClr val="dk1"/>
                </a:solidFill>
                <a:latin typeface="Calibri"/>
                <a:ea typeface="Calibri"/>
                <a:cs typeface="Calibri"/>
                <a:sym typeface="Calibri"/>
              </a:rPr>
              <a:t>: </a:t>
            </a:r>
            <a:r>
              <a:rPr lang="en" sz="2400" b="1" dirty="0" smtClean="0">
                <a:solidFill>
                  <a:schemeClr val="dk1"/>
                </a:solidFill>
              </a:rPr>
              <a:t>Diagrama de </a:t>
            </a:r>
            <a:r>
              <a:rPr lang="en" sz="2400" b="1" dirty="0" smtClean="0">
                <a:solidFill>
                  <a:schemeClr val="dk1"/>
                </a:solidFill>
              </a:rPr>
              <a:t>secuencia</a:t>
            </a:r>
            <a:endParaRPr lang="es-CO" sz="2600" dirty="0"/>
          </a:p>
        </p:txBody>
      </p:sp>
      <p:sp>
        <p:nvSpPr>
          <p:cNvPr id="8" name="Google Shape;90;p13"/>
          <p:cNvSpPr txBox="1"/>
          <p:nvPr/>
        </p:nvSpPr>
        <p:spPr>
          <a:xfrm>
            <a:off x="3519249" y="4391046"/>
            <a:ext cx="5624751" cy="14331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SzPts val="1100"/>
              <a:buNone/>
            </a:pPr>
            <a:r>
              <a:rPr lang="es-ES" sz="1800" b="1" dirty="0">
                <a:solidFill>
                  <a:srgbClr val="000000"/>
                </a:solidFill>
                <a:latin typeface="Calibri"/>
                <a:ea typeface="Calibri"/>
                <a:cs typeface="Calibri"/>
                <a:sym typeface="Calibri"/>
              </a:rPr>
              <a:t>Paola Vallejo</a:t>
            </a:r>
            <a:endParaRPr sz="1800" b="1" dirty="0">
              <a:solidFill>
                <a:srgbClr val="000000"/>
              </a:solidFill>
              <a:latin typeface="Calibri"/>
              <a:ea typeface="Calibri"/>
              <a:cs typeface="Calibri"/>
              <a:sym typeface="Calibri"/>
            </a:endParaRPr>
          </a:p>
          <a:p>
            <a:pPr marL="0" lvl="0" indent="0" rtl="0">
              <a:lnSpc>
                <a:spcPct val="115000"/>
              </a:lnSpc>
              <a:spcBef>
                <a:spcPts val="0"/>
              </a:spcBef>
              <a:spcAft>
                <a:spcPts val="0"/>
              </a:spcAft>
              <a:buSzPts val="1100"/>
              <a:buNone/>
            </a:pPr>
            <a:r>
              <a:rPr lang="es-ES" sz="1800" dirty="0">
                <a:solidFill>
                  <a:srgbClr val="000000"/>
                </a:solidFill>
                <a:latin typeface="Calibri"/>
                <a:ea typeface="Calibri"/>
                <a:cs typeface="Calibri"/>
                <a:sym typeface="Calibri"/>
              </a:rPr>
              <a:t>Docente | Escuela de Ingeniería | Informática y Sistemas</a:t>
            </a:r>
            <a:endParaRPr sz="1800" dirty="0">
              <a:solidFill>
                <a:srgbClr val="000000"/>
              </a:solidFill>
              <a:latin typeface="Calibri"/>
              <a:ea typeface="Calibri"/>
              <a:cs typeface="Calibri"/>
              <a:sym typeface="Calibri"/>
            </a:endParaRPr>
          </a:p>
          <a:p>
            <a:pPr marL="0" lvl="0" indent="0" rtl="0">
              <a:lnSpc>
                <a:spcPct val="115000"/>
              </a:lnSpc>
              <a:spcBef>
                <a:spcPts val="0"/>
              </a:spcBef>
              <a:spcAft>
                <a:spcPts val="0"/>
              </a:spcAft>
              <a:buSzPts val="1100"/>
              <a:buNone/>
            </a:pPr>
            <a:r>
              <a:rPr lang="es-ES" sz="1800" dirty="0">
                <a:solidFill>
                  <a:srgbClr val="000000"/>
                </a:solidFill>
                <a:latin typeface="Calibri"/>
                <a:ea typeface="Calibri"/>
                <a:cs typeface="Calibri"/>
                <a:sym typeface="Calibri"/>
              </a:rPr>
              <a:t>Correo: pvallej3@eafit.edu.co  | Oficina: Bloque 19 – 409 </a:t>
            </a:r>
            <a:endParaRPr sz="1800" dirty="0">
              <a:solidFill>
                <a:srgbClr val="000000"/>
              </a:solidFill>
              <a:latin typeface="Calibri"/>
              <a:ea typeface="Calibri"/>
              <a:cs typeface="Calibri"/>
              <a:sym typeface="Calibri"/>
            </a:endParaRPr>
          </a:p>
          <a:p>
            <a:pPr marL="0" lvl="0" indent="0" rtl="0">
              <a:lnSpc>
                <a:spcPct val="115000"/>
              </a:lnSpc>
              <a:spcBef>
                <a:spcPts val="0"/>
              </a:spcBef>
              <a:spcAft>
                <a:spcPts val="0"/>
              </a:spcAft>
              <a:buSzPts val="1100"/>
              <a:buNone/>
            </a:pPr>
            <a:r>
              <a:rPr lang="es-ES" sz="1800" dirty="0">
                <a:solidFill>
                  <a:srgbClr val="000000"/>
                </a:solidFill>
                <a:latin typeface="Calibri"/>
                <a:ea typeface="Calibri"/>
                <a:cs typeface="Calibri"/>
                <a:sym typeface="Calibri"/>
              </a:rPr>
              <a:t>Tel: (+57) (4) 261 95 00</a:t>
            </a:r>
            <a:r>
              <a:rPr lang="es-ES" sz="1800" dirty="0">
                <a:solidFill>
                  <a:srgbClr val="000000"/>
                </a:solidFill>
                <a:highlight>
                  <a:srgbClr val="FFFFFF"/>
                </a:highlight>
                <a:latin typeface="Calibri"/>
                <a:ea typeface="Calibri"/>
                <a:cs typeface="Calibri"/>
                <a:sym typeface="Calibri"/>
              </a:rPr>
              <a:t> </a:t>
            </a:r>
            <a:r>
              <a:rPr lang="es-ES" sz="1800" dirty="0">
                <a:solidFill>
                  <a:srgbClr val="000000"/>
                </a:solidFill>
                <a:latin typeface="Calibri"/>
                <a:ea typeface="Calibri"/>
                <a:cs typeface="Calibri"/>
                <a:sym typeface="Calibri"/>
              </a:rPr>
              <a:t>Ext. 8820</a:t>
            </a:r>
            <a:endParaRPr sz="1800" dirty="0">
              <a:solidFill>
                <a:srgbClr val="000000"/>
              </a:solidFill>
              <a:latin typeface="Calibri"/>
              <a:ea typeface="Calibri"/>
              <a:cs typeface="Calibri"/>
              <a:sym typeface="Calibri"/>
            </a:endParaRPr>
          </a:p>
          <a:p>
            <a:pPr marL="0" marR="0" lvl="0" indent="0" algn="ctr"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50" descr="Nuevo doc 10_1.jpg"/>
          <p:cNvPicPr preferRelativeResize="0"/>
          <p:nvPr/>
        </p:nvPicPr>
        <p:blipFill rotWithShape="1">
          <a:blip r:embed="rId3">
            <a:alphaModFix/>
          </a:blip>
          <a:srcRect/>
          <a:stretch/>
        </p:blipFill>
        <p:spPr>
          <a:xfrm>
            <a:off x="327275" y="164450"/>
            <a:ext cx="6940200" cy="5608200"/>
          </a:xfrm>
          <a:prstGeom prst="rect">
            <a:avLst/>
          </a:prstGeom>
          <a:noFill/>
          <a:ln>
            <a:noFill/>
          </a:ln>
        </p:spPr>
      </p:pic>
      <p:sp>
        <p:nvSpPr>
          <p:cNvPr id="381" name="Google Shape;381;p50"/>
          <p:cNvSpPr txBox="1">
            <a:spLocks noGrp="1"/>
          </p:cNvSpPr>
          <p:nvPr>
            <p:ph type="title"/>
          </p:nvPr>
        </p:nvSpPr>
        <p:spPr>
          <a:xfrm>
            <a:off x="7200200" y="1392900"/>
            <a:ext cx="1779300" cy="29868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ES" sz="2800" b="1" kern="1200" dirty="0">
                <a:solidFill>
                  <a:srgbClr val="000066"/>
                </a:solidFill>
                <a:latin typeface="Helvetica" panose="020B0604020202020204" pitchFamily="34" charset="0"/>
                <a:ea typeface="+mj-ea"/>
                <a:cs typeface="Helvetica" panose="020B0604020202020204" pitchFamily="34" charset="0"/>
              </a:rPr>
              <a:t>Diagrama de Secuencia para transferir datos. (</a:t>
            </a:r>
            <a:r>
              <a:rPr lang="es-ES" sz="2800" b="1" kern="1200" dirty="0" err="1">
                <a:solidFill>
                  <a:srgbClr val="000066"/>
                </a:solidFill>
                <a:latin typeface="Helvetica" panose="020B0604020202020204" pitchFamily="34" charset="0"/>
                <a:ea typeface="+mj-ea"/>
                <a:cs typeface="Helvetica" panose="020B0604020202020204" pitchFamily="34" charset="0"/>
              </a:rPr>
              <a:t>Sommerville</a:t>
            </a:r>
            <a:r>
              <a:rPr lang="es-ES" sz="2800" b="1" kern="1200" dirty="0">
                <a:solidFill>
                  <a:srgbClr val="000066"/>
                </a:solidFill>
                <a:latin typeface="Helvetica" panose="020B0604020202020204" pitchFamily="34" charset="0"/>
                <a:ea typeface="+mj-ea"/>
                <a:cs typeface="Helvetica" panose="020B0604020202020204" pitchFamily="34" charset="0"/>
              </a:rPr>
              <a:t>, </a:t>
            </a:r>
            <a:r>
              <a:rPr lang="es-ES" sz="2800" b="1" kern="1200" dirty="0" err="1">
                <a:solidFill>
                  <a:srgbClr val="000066"/>
                </a:solidFill>
                <a:latin typeface="Helvetica" panose="020B0604020202020204" pitchFamily="34" charset="0"/>
                <a:ea typeface="+mj-ea"/>
                <a:cs typeface="Helvetica" panose="020B0604020202020204" pitchFamily="34" charset="0"/>
              </a:rPr>
              <a:t>Pag</a:t>
            </a:r>
            <a:r>
              <a:rPr lang="es-ES" sz="2800" b="1" kern="1200" dirty="0">
                <a:solidFill>
                  <a:srgbClr val="000066"/>
                </a:solidFill>
                <a:latin typeface="Helvetica" panose="020B0604020202020204" pitchFamily="34" charset="0"/>
                <a:ea typeface="+mj-ea"/>
                <a:cs typeface="Helvetica" panose="020B0604020202020204" pitchFamily="34" charset="0"/>
              </a:rPr>
              <a:t> 128)</a:t>
            </a:r>
            <a:endParaRPr sz="2800" b="1" kern="1200" dirty="0">
              <a:solidFill>
                <a:srgbClr val="000066"/>
              </a:solidFill>
              <a:latin typeface="Helvetica" panose="020B0604020202020204" pitchFamily="34" charset="0"/>
              <a:ea typeface="+mj-ea"/>
              <a:cs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algn="ctr"/>
            <a:r>
              <a:rPr lang="es-ES" sz="3200" b="1" kern="1200" dirty="0">
                <a:solidFill>
                  <a:srgbClr val="000066"/>
                </a:solidFill>
                <a:latin typeface="Helvetica" panose="020B0604020202020204" pitchFamily="34" charset="0"/>
                <a:ea typeface="+mj-ea"/>
                <a:cs typeface="Helvetica" panose="020B0604020202020204" pitchFamily="34" charset="0"/>
              </a:rPr>
              <a:t>Referencias bibliográficas </a:t>
            </a:r>
            <a:endParaRPr sz="3200" b="1" kern="1200" dirty="0">
              <a:solidFill>
                <a:srgbClr val="000066"/>
              </a:solidFill>
              <a:latin typeface="Helvetica" panose="020B0604020202020204" pitchFamily="34" charset="0"/>
              <a:ea typeface="+mj-ea"/>
              <a:cs typeface="Helvetica" panose="020B0604020202020204" pitchFamily="34" charset="0"/>
            </a:endParaRPr>
          </a:p>
        </p:txBody>
      </p:sp>
      <p:sp>
        <p:nvSpPr>
          <p:cNvPr id="508" name="Google Shape;508;p71"/>
          <p:cNvSpPr txBox="1">
            <a:spLocks noGrp="1"/>
          </p:cNvSpPr>
          <p:nvPr>
            <p:ph type="body" idx="1"/>
          </p:nvPr>
        </p:nvSpPr>
        <p:spPr>
          <a:xfrm>
            <a:off x="628650" y="1400326"/>
            <a:ext cx="7886700" cy="4776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None/>
            </a:pPr>
            <a:r>
              <a:rPr lang="es-ES" sz="2400"/>
              <a:t>1.</a:t>
            </a:r>
            <a:r>
              <a:rPr lang="es-ES" sz="2400" u="sng">
                <a:solidFill>
                  <a:schemeClr val="hlink"/>
                </a:solidFill>
                <a:hlinkClick r:id="rId3"/>
              </a:rPr>
              <a:t>https://channel9.msdn.com/posts/Design-Day-del-3-Think-Sketch-Wireframe-Prototype</a:t>
            </a:r>
            <a:endParaRPr sz="2400"/>
          </a:p>
          <a:p>
            <a:pPr marL="0" marR="0" lvl="0" indent="0" algn="l" rtl="0">
              <a:lnSpc>
                <a:spcPct val="90000"/>
              </a:lnSpc>
              <a:spcBef>
                <a:spcPts val="1000"/>
              </a:spcBef>
              <a:spcAft>
                <a:spcPts val="0"/>
              </a:spcAft>
              <a:buNone/>
            </a:pPr>
            <a:r>
              <a:rPr lang="es-ES" sz="2400"/>
              <a:t>2.</a:t>
            </a:r>
            <a:r>
              <a:rPr lang="es-ES" sz="2400" u="sng">
                <a:solidFill>
                  <a:schemeClr val="hlink"/>
                </a:solidFill>
                <a:hlinkClick r:id="rId4"/>
              </a:rPr>
              <a:t>http://www.otherwiseonline.net/diferencias-entre-sketch-mockup-wireframe-prototipo/</a:t>
            </a:r>
            <a:endParaRPr sz="2400"/>
          </a:p>
          <a:p>
            <a:pPr marL="0" marR="0" lvl="0" indent="0" algn="l" rtl="0">
              <a:lnSpc>
                <a:spcPct val="90000"/>
              </a:lnSpc>
              <a:spcBef>
                <a:spcPts val="1000"/>
              </a:spcBef>
              <a:spcAft>
                <a:spcPts val="0"/>
              </a:spcAft>
              <a:buNone/>
            </a:pPr>
            <a:r>
              <a:rPr lang="es-ES" sz="2400"/>
              <a:t>3.</a:t>
            </a:r>
            <a:r>
              <a:rPr lang="es-ES" sz="2400" u="sng">
                <a:solidFill>
                  <a:schemeClr val="hlink"/>
                </a:solidFill>
                <a:hlinkClick r:id="rId5"/>
              </a:rPr>
              <a:t>http://www.creativebloq.com/wireframes/top-wireframing-tools-11121302</a:t>
            </a:r>
            <a:endParaRPr sz="2400"/>
          </a:p>
          <a:p>
            <a:pPr marL="0" marR="0" lvl="0" indent="0" algn="l" rtl="0">
              <a:lnSpc>
                <a:spcPct val="90000"/>
              </a:lnSpc>
              <a:spcBef>
                <a:spcPts val="1000"/>
              </a:spcBef>
              <a:spcAft>
                <a:spcPts val="0"/>
              </a:spcAft>
              <a:buNone/>
            </a:pPr>
            <a:r>
              <a:rPr lang="es-ES" sz="2400"/>
              <a:t>4.</a:t>
            </a:r>
            <a:r>
              <a:rPr lang="es-ES" sz="2400" u="sng">
                <a:solidFill>
                  <a:schemeClr val="hlink"/>
                </a:solidFill>
                <a:hlinkClick r:id="rId6"/>
              </a:rPr>
              <a:t>http://mosaic.uoc.edu/2015/09/15/proceso-de-desarrollo-de-un-proyecto-digital/</a:t>
            </a:r>
            <a:endParaRPr sz="2400"/>
          </a:p>
          <a:p>
            <a:pPr marL="0" marR="0" lvl="0" indent="0" algn="l" rtl="0">
              <a:lnSpc>
                <a:spcPct val="90000"/>
              </a:lnSpc>
              <a:spcBef>
                <a:spcPts val="1000"/>
              </a:spcBef>
              <a:spcAft>
                <a:spcPts val="0"/>
              </a:spcAft>
              <a:buNone/>
            </a:pPr>
            <a:r>
              <a:rPr lang="es-ES" sz="2400" u="sng">
                <a:solidFill>
                  <a:schemeClr val="hlink"/>
                </a:solidFill>
                <a:hlinkClick r:id="rId7"/>
              </a:rPr>
              <a:t>http://www.sparxsystems.com.au/resources/uml2_tutorial/uml2_sequencediagram.html</a:t>
            </a:r>
            <a:endParaRPr sz="2400"/>
          </a:p>
          <a:p>
            <a:pPr marL="0" marR="0" lvl="0" indent="0" algn="l" rtl="0">
              <a:lnSpc>
                <a:spcPct val="90000"/>
              </a:lnSpc>
              <a:spcBef>
                <a:spcPts val="1000"/>
              </a:spcBef>
              <a:spcAft>
                <a:spcPts val="0"/>
              </a:spcAft>
              <a:buNone/>
            </a:pP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11;p56"/>
          <p:cNvSpPr txBox="1">
            <a:spLocks/>
          </p:cNvSpPr>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5500" smtClean="0"/>
              <a:t>FIN TEMA</a:t>
            </a:r>
            <a:endParaRPr lang="en-US" dirty="0"/>
          </a:p>
        </p:txBody>
      </p:sp>
      <p:sp>
        <p:nvSpPr>
          <p:cNvPr id="5" name="Google Shape;612;p56"/>
          <p:cNvSpPr txBox="1">
            <a:spLocks/>
          </p:cNvSpPr>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Clr>
                <a:srgbClr val="898989"/>
              </a:buClr>
              <a:buFont typeface="Arial"/>
              <a:buNone/>
            </a:pPr>
            <a:r>
              <a:rPr lang="es-CO" sz="2000" b="1" dirty="0" smtClean="0">
                <a:solidFill>
                  <a:srgbClr val="898989"/>
                </a:solidFill>
              </a:rPr>
              <a:t>PRINCIPIOS DE DESARROLLO DE SOFTWARE</a:t>
            </a:r>
            <a:endParaRPr lang="es-CO" dirty="0" smtClean="0"/>
          </a:p>
          <a:p>
            <a:pPr marL="0" indent="0" algn="ctr">
              <a:buClr>
                <a:srgbClr val="898989"/>
              </a:buClr>
              <a:buFont typeface="Arial"/>
              <a:buNone/>
            </a:pPr>
            <a:r>
              <a:rPr lang="es-CO" sz="2000" b="1" dirty="0" smtClean="0">
                <a:solidFill>
                  <a:srgbClr val="898989"/>
                </a:solidFill>
              </a:rPr>
              <a:t>Unidad 3: </a:t>
            </a:r>
            <a:r>
              <a:rPr lang="es-CO" sz="2000" dirty="0" smtClean="0">
                <a:solidFill>
                  <a:srgbClr val="898989"/>
                </a:solidFill>
              </a:rPr>
              <a:t>Diagrama de </a:t>
            </a:r>
            <a:r>
              <a:rPr lang="es-CO" sz="2000" dirty="0" smtClean="0">
                <a:solidFill>
                  <a:srgbClr val="898989"/>
                </a:solidFill>
              </a:rPr>
              <a:t>secuencia</a:t>
            </a:r>
            <a:endParaRPr lang="es-CO" sz="2000" dirty="0">
              <a:solidFill>
                <a:srgbClr val="898989"/>
              </a:solidFill>
            </a:endParaRPr>
          </a:p>
        </p:txBody>
      </p:sp>
    </p:spTree>
    <p:extLst>
      <p:ext uri="{BB962C8B-B14F-4D97-AF65-F5344CB8AC3E}">
        <p14:creationId xmlns:p14="http://schemas.microsoft.com/office/powerpoint/2010/main" val="153475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755576" y="0"/>
            <a:ext cx="7886700" cy="13255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Font typeface="Calibri"/>
              <a:buNone/>
            </a:pPr>
            <a:r>
              <a:rPr lang="es-ES" sz="3200" b="1" kern="1200" dirty="0">
                <a:solidFill>
                  <a:srgbClr val="000066"/>
                </a:solidFill>
                <a:latin typeface="Helvetica" panose="020B0604020202020204" pitchFamily="34" charset="0"/>
                <a:ea typeface="+mj-ea"/>
                <a:cs typeface="Helvetica" panose="020B0604020202020204" pitchFamily="34" charset="0"/>
              </a:rPr>
              <a:t>Diagramas de UML</a:t>
            </a:r>
            <a:endParaRPr sz="3200" b="1" kern="1200" dirty="0">
              <a:solidFill>
                <a:srgbClr val="000066"/>
              </a:solidFill>
              <a:latin typeface="Helvetica" panose="020B0604020202020204" pitchFamily="34" charset="0"/>
              <a:ea typeface="+mj-ea"/>
              <a:cs typeface="Helvetica" panose="020B0604020202020204" pitchFamily="34" charset="0"/>
            </a:endParaRPr>
          </a:p>
        </p:txBody>
      </p:sp>
      <p:grpSp>
        <p:nvGrpSpPr>
          <p:cNvPr id="195" name="Google Shape;195;p33"/>
          <p:cNvGrpSpPr/>
          <p:nvPr/>
        </p:nvGrpSpPr>
        <p:grpSpPr>
          <a:xfrm>
            <a:off x="1523412" y="1127237"/>
            <a:ext cx="5509969" cy="4676203"/>
            <a:chOff x="1271892" y="2493"/>
            <a:chExt cx="5509969" cy="4676203"/>
          </a:xfrm>
        </p:grpSpPr>
        <p:sp>
          <p:nvSpPr>
            <p:cNvPr id="196" name="Google Shape;196;p33"/>
            <p:cNvSpPr/>
            <p:nvPr/>
          </p:nvSpPr>
          <p:spPr>
            <a:xfrm>
              <a:off x="4004026" y="1986431"/>
              <a:ext cx="822711" cy="822711"/>
            </a:xfrm>
            <a:prstGeom prst="ellipse">
              <a:avLst/>
            </a:prstGeom>
            <a:gradFill>
              <a:gsLst>
                <a:gs pos="0">
                  <a:srgbClr val="FFDC9B"/>
                </a:gs>
                <a:gs pos="50000">
                  <a:srgbClr val="FFD68D"/>
                </a:gs>
                <a:gs pos="100000">
                  <a:srgbClr val="FFD47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txBox="1"/>
            <p:nvPr/>
          </p:nvSpPr>
          <p:spPr>
            <a:xfrm>
              <a:off x="4124509" y="2106914"/>
              <a:ext cx="581745" cy="581745"/>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UML</a:t>
              </a:r>
              <a:endParaRPr sz="1000" b="0" i="0" u="none" strike="noStrike" cap="none">
                <a:solidFill>
                  <a:schemeClr val="dk1"/>
                </a:solidFill>
                <a:latin typeface="Calibri"/>
                <a:ea typeface="Calibri"/>
                <a:cs typeface="Calibri"/>
                <a:sym typeface="Calibri"/>
              </a:endParaRPr>
            </a:p>
          </p:txBody>
        </p:sp>
        <p:sp>
          <p:nvSpPr>
            <p:cNvPr id="198" name="Google Shape;198;p33"/>
            <p:cNvSpPr/>
            <p:nvPr/>
          </p:nvSpPr>
          <p:spPr>
            <a:xfrm rot="-5400000">
              <a:off x="4153904" y="1295965"/>
              <a:ext cx="522957" cy="423821"/>
            </a:xfrm>
            <a:prstGeom prst="rightArrow">
              <a:avLst>
                <a:gd name="adj1" fmla="val 60000"/>
                <a:gd name="adj2" fmla="val 50000"/>
              </a:avLst>
            </a:prstGeom>
            <a:gradFill>
              <a:gsLst>
                <a:gs pos="0">
                  <a:srgbClr val="A6B6DE"/>
                </a:gs>
                <a:gs pos="50000">
                  <a:srgbClr val="97AAD8"/>
                </a:gs>
                <a:gs pos="100000">
                  <a:srgbClr val="859CD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3"/>
            <p:cNvSpPr txBox="1"/>
            <p:nvPr/>
          </p:nvSpPr>
          <p:spPr>
            <a:xfrm rot="-5400000">
              <a:off x="4217477" y="1444302"/>
              <a:ext cx="395811" cy="25429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200" name="Google Shape;200;p33"/>
            <p:cNvSpPr/>
            <p:nvPr/>
          </p:nvSpPr>
          <p:spPr>
            <a:xfrm>
              <a:off x="3916769" y="2493"/>
              <a:ext cx="997226" cy="997226"/>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txBox="1"/>
            <p:nvPr/>
          </p:nvSpPr>
          <p:spPr>
            <a:xfrm>
              <a:off x="4062809" y="148533"/>
              <a:ext cx="705146" cy="705146"/>
            </a:xfrm>
            <a:prstGeom prst="rect">
              <a:avLst/>
            </a:prstGeom>
            <a:solidFill>
              <a:srgbClr val="FFD966"/>
            </a:solid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casos de uso </a:t>
              </a:r>
              <a:endParaRPr sz="1000" b="0" i="0" u="none" strike="noStrike" cap="none">
                <a:solidFill>
                  <a:schemeClr val="dk1"/>
                </a:solidFill>
                <a:latin typeface="Calibri"/>
                <a:ea typeface="Calibri"/>
                <a:cs typeface="Calibri"/>
                <a:sym typeface="Calibri"/>
              </a:endParaRPr>
            </a:p>
          </p:txBody>
        </p:sp>
        <p:sp>
          <p:nvSpPr>
            <p:cNvPr id="202" name="Google Shape;202;p33"/>
            <p:cNvSpPr/>
            <p:nvPr/>
          </p:nvSpPr>
          <p:spPr>
            <a:xfrm rot="-3000000">
              <a:off x="4725927" y="1504164"/>
              <a:ext cx="522957" cy="423821"/>
            </a:xfrm>
            <a:prstGeom prst="rightArrow">
              <a:avLst>
                <a:gd name="adj1" fmla="val 60000"/>
                <a:gd name="adj2" fmla="val 50000"/>
              </a:avLst>
            </a:prstGeom>
            <a:gradFill>
              <a:gsLst>
                <a:gs pos="0">
                  <a:srgbClr val="A6C2DC"/>
                </a:gs>
                <a:gs pos="50000">
                  <a:srgbClr val="97B8D6"/>
                </a:gs>
                <a:gs pos="100000">
                  <a:srgbClr val="85AFD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3"/>
            <p:cNvSpPr txBox="1"/>
            <p:nvPr/>
          </p:nvSpPr>
          <p:spPr>
            <a:xfrm rot="-3000000">
              <a:off x="4748636" y="1637628"/>
              <a:ext cx="395811" cy="25429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204" name="Google Shape;204;p33"/>
            <p:cNvSpPr/>
            <p:nvPr/>
          </p:nvSpPr>
          <p:spPr>
            <a:xfrm>
              <a:off x="5135932" y="446232"/>
              <a:ext cx="997226" cy="997226"/>
            </a:xfrm>
            <a:prstGeom prst="ellipse">
              <a:avLst/>
            </a:pr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3"/>
            <p:cNvSpPr txBox="1"/>
            <p:nvPr/>
          </p:nvSpPr>
          <p:spPr>
            <a:xfrm>
              <a:off x="5281972" y="592272"/>
              <a:ext cx="705146" cy="705146"/>
            </a:xfrm>
            <a:prstGeom prst="rect">
              <a:avLst/>
            </a:prstGeom>
            <a:solidFill>
              <a:srgbClr val="8E7CC3"/>
            </a:solid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clases </a:t>
              </a:r>
              <a:endParaRPr sz="1000" b="0" i="0" u="none" strike="noStrike" cap="none">
                <a:solidFill>
                  <a:schemeClr val="dk1"/>
                </a:solidFill>
                <a:latin typeface="Calibri"/>
                <a:ea typeface="Calibri"/>
                <a:cs typeface="Calibri"/>
                <a:sym typeface="Calibri"/>
              </a:endParaRPr>
            </a:p>
          </p:txBody>
        </p:sp>
        <p:sp>
          <p:nvSpPr>
            <p:cNvPr id="206" name="Google Shape;206;p33"/>
            <p:cNvSpPr/>
            <p:nvPr/>
          </p:nvSpPr>
          <p:spPr>
            <a:xfrm rot="-600000">
              <a:off x="5030295" y="2031344"/>
              <a:ext cx="522957" cy="423821"/>
            </a:xfrm>
            <a:prstGeom prst="rightArrow">
              <a:avLst>
                <a:gd name="adj1" fmla="val 60000"/>
                <a:gd name="adj2" fmla="val 50000"/>
              </a:avLst>
            </a:prstGeom>
            <a:gradFill>
              <a:gsLst>
                <a:gs pos="0">
                  <a:srgbClr val="A5D3DA"/>
                </a:gs>
                <a:gs pos="50000">
                  <a:srgbClr val="97CBD4"/>
                </a:gs>
                <a:gs pos="100000">
                  <a:srgbClr val="85C6D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txBox="1"/>
            <p:nvPr/>
          </p:nvSpPr>
          <p:spPr>
            <a:xfrm rot="-600000">
              <a:off x="5031261" y="2127147"/>
              <a:ext cx="395811" cy="25429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208" name="Google Shape;208;p33"/>
            <p:cNvSpPr/>
            <p:nvPr/>
          </p:nvSpPr>
          <p:spPr>
            <a:xfrm>
              <a:off x="5784635" y="1569818"/>
              <a:ext cx="997226" cy="997226"/>
            </a:xfrm>
            <a:prstGeom prst="ellipse">
              <a:avLst/>
            </a:pr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3"/>
            <p:cNvSpPr txBox="1"/>
            <p:nvPr/>
          </p:nvSpPr>
          <p:spPr>
            <a:xfrm>
              <a:off x="5930675" y="1715858"/>
              <a:ext cx="705146" cy="705146"/>
            </a:xfrm>
            <a:prstGeom prst="rect">
              <a:avLst/>
            </a:prstGeom>
            <a:solidFill>
              <a:srgbClr val="8E7CC3"/>
            </a:solid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objetos </a:t>
              </a:r>
              <a:endParaRPr sz="1000" b="0" i="0" u="none" strike="noStrike" cap="none">
                <a:solidFill>
                  <a:schemeClr val="dk1"/>
                </a:solidFill>
                <a:latin typeface="Calibri"/>
                <a:ea typeface="Calibri"/>
                <a:cs typeface="Calibri"/>
                <a:sym typeface="Calibri"/>
              </a:endParaRPr>
            </a:p>
          </p:txBody>
        </p:sp>
        <p:sp>
          <p:nvSpPr>
            <p:cNvPr id="210" name="Google Shape;210;p33"/>
            <p:cNvSpPr/>
            <p:nvPr/>
          </p:nvSpPr>
          <p:spPr>
            <a:xfrm rot="1800000">
              <a:off x="4924589" y="2630831"/>
              <a:ext cx="522957" cy="423821"/>
            </a:xfrm>
            <a:prstGeom prst="rightArrow">
              <a:avLst>
                <a:gd name="adj1" fmla="val 60000"/>
                <a:gd name="adj2" fmla="val 50000"/>
              </a:avLst>
            </a:prstGeom>
            <a:gradFill>
              <a:gsLst>
                <a:gs pos="0">
                  <a:srgbClr val="A5DAD2"/>
                </a:gs>
                <a:gs pos="50000">
                  <a:srgbClr val="97D3CA"/>
                </a:gs>
                <a:gs pos="100000">
                  <a:srgbClr val="84D1C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3"/>
            <p:cNvSpPr txBox="1"/>
            <p:nvPr/>
          </p:nvSpPr>
          <p:spPr>
            <a:xfrm rot="1800000">
              <a:off x="4933106" y="2683809"/>
              <a:ext cx="395811" cy="25429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212" name="Google Shape;212;p33"/>
            <p:cNvSpPr/>
            <p:nvPr/>
          </p:nvSpPr>
          <p:spPr>
            <a:xfrm>
              <a:off x="1271892" y="1057213"/>
              <a:ext cx="997200" cy="997200"/>
            </a:xfrm>
            <a:prstGeom prst="ellipse">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txBox="1"/>
            <p:nvPr/>
          </p:nvSpPr>
          <p:spPr>
            <a:xfrm>
              <a:off x="1417932" y="1203253"/>
              <a:ext cx="705000" cy="705000"/>
            </a:xfrm>
            <a:prstGeom prst="rect">
              <a:avLst/>
            </a:prstGeom>
            <a:solidFill>
              <a:srgbClr val="FFFF00"/>
            </a:solid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secuencia </a:t>
              </a:r>
              <a:endParaRPr sz="1000" b="0" i="0" u="none" strike="noStrike" cap="none">
                <a:solidFill>
                  <a:schemeClr val="dk1"/>
                </a:solidFill>
                <a:latin typeface="Calibri"/>
                <a:ea typeface="Calibri"/>
                <a:cs typeface="Calibri"/>
                <a:sym typeface="Calibri"/>
              </a:endParaRPr>
            </a:p>
          </p:txBody>
        </p:sp>
        <p:sp>
          <p:nvSpPr>
            <p:cNvPr id="214" name="Google Shape;214;p33"/>
            <p:cNvSpPr/>
            <p:nvPr/>
          </p:nvSpPr>
          <p:spPr>
            <a:xfrm rot="4200000">
              <a:off x="4458271" y="3022119"/>
              <a:ext cx="522957" cy="423821"/>
            </a:xfrm>
            <a:prstGeom prst="rightArrow">
              <a:avLst>
                <a:gd name="adj1" fmla="val 60000"/>
                <a:gd name="adj2" fmla="val 50000"/>
              </a:avLst>
            </a:prstGeom>
            <a:gradFill>
              <a:gsLst>
                <a:gs pos="0">
                  <a:srgbClr val="A5D8C1"/>
                </a:gs>
                <a:gs pos="50000">
                  <a:srgbClr val="97D1B7"/>
                </a:gs>
                <a:gs pos="100000">
                  <a:srgbClr val="84CFA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txBox="1"/>
            <p:nvPr/>
          </p:nvSpPr>
          <p:spPr>
            <a:xfrm rot="4200000">
              <a:off x="4500101" y="3047144"/>
              <a:ext cx="395811" cy="25429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216" name="Google Shape;216;p33"/>
            <p:cNvSpPr/>
            <p:nvPr/>
          </p:nvSpPr>
          <p:spPr>
            <a:xfrm>
              <a:off x="2675344" y="453331"/>
              <a:ext cx="1140000" cy="997200"/>
            </a:xfrm>
            <a:prstGeom prst="ellipse">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txBox="1"/>
            <p:nvPr/>
          </p:nvSpPr>
          <p:spPr>
            <a:xfrm>
              <a:off x="2834043" y="633781"/>
              <a:ext cx="822600" cy="636300"/>
            </a:xfrm>
            <a:prstGeom prst="rect">
              <a:avLst/>
            </a:prstGeom>
            <a:solidFill>
              <a:srgbClr val="FFFF00"/>
            </a:solid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co</a:t>
              </a:r>
              <a:r>
                <a:rPr lang="es-ES" sz="1000">
                  <a:solidFill>
                    <a:schemeClr val="dk1"/>
                  </a:solidFill>
                  <a:latin typeface="Calibri"/>
                  <a:ea typeface="Calibri"/>
                  <a:cs typeface="Calibri"/>
                  <a:sym typeface="Calibri"/>
                </a:rPr>
                <a:t>municación</a:t>
              </a:r>
              <a:endParaRPr sz="1000" b="0" i="0" u="none" strike="noStrike" cap="none">
                <a:solidFill>
                  <a:schemeClr val="dk1"/>
                </a:solidFill>
                <a:latin typeface="Calibri"/>
                <a:ea typeface="Calibri"/>
                <a:cs typeface="Calibri"/>
                <a:sym typeface="Calibri"/>
              </a:endParaRPr>
            </a:p>
          </p:txBody>
        </p:sp>
        <p:sp>
          <p:nvSpPr>
            <p:cNvPr id="218" name="Google Shape;218;p33"/>
            <p:cNvSpPr/>
            <p:nvPr/>
          </p:nvSpPr>
          <p:spPr>
            <a:xfrm rot="6600000">
              <a:off x="3849536" y="3022119"/>
              <a:ext cx="522957" cy="423821"/>
            </a:xfrm>
            <a:prstGeom prst="rightArrow">
              <a:avLst>
                <a:gd name="adj1" fmla="val 60000"/>
                <a:gd name="adj2" fmla="val 50000"/>
              </a:avLst>
            </a:prstGeom>
            <a:gradFill>
              <a:gsLst>
                <a:gs pos="0">
                  <a:srgbClr val="A5D7B3"/>
                </a:gs>
                <a:gs pos="50000">
                  <a:srgbClr val="97D1A7"/>
                </a:gs>
                <a:gs pos="100000">
                  <a:srgbClr val="84CE99"/>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txBox="1"/>
            <p:nvPr/>
          </p:nvSpPr>
          <p:spPr>
            <a:xfrm rot="-4200000">
              <a:off x="3934852" y="3047144"/>
              <a:ext cx="395811" cy="25429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220" name="Google Shape;220;p33"/>
            <p:cNvSpPr/>
            <p:nvPr/>
          </p:nvSpPr>
          <p:spPr>
            <a:xfrm>
              <a:off x="3268066" y="3681470"/>
              <a:ext cx="997226" cy="997226"/>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txBox="1"/>
            <p:nvPr/>
          </p:nvSpPr>
          <p:spPr>
            <a:xfrm>
              <a:off x="3414106" y="3827510"/>
              <a:ext cx="705146" cy="705146"/>
            </a:xfrm>
            <a:prstGeom prst="rect">
              <a:avLst/>
            </a:prstGeom>
            <a:solidFill>
              <a:srgbClr val="FFD966"/>
            </a:solid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estados </a:t>
              </a:r>
              <a:endParaRPr sz="1000" b="0" i="0" u="none" strike="noStrike" cap="none">
                <a:solidFill>
                  <a:schemeClr val="dk1"/>
                </a:solidFill>
                <a:latin typeface="Calibri"/>
                <a:ea typeface="Calibri"/>
                <a:cs typeface="Calibri"/>
                <a:sym typeface="Calibri"/>
              </a:endParaRPr>
            </a:p>
          </p:txBody>
        </p:sp>
        <p:sp>
          <p:nvSpPr>
            <p:cNvPr id="222" name="Google Shape;222;p33"/>
            <p:cNvSpPr/>
            <p:nvPr/>
          </p:nvSpPr>
          <p:spPr>
            <a:xfrm rot="9000000">
              <a:off x="3383218" y="2630831"/>
              <a:ext cx="522957" cy="423821"/>
            </a:xfrm>
            <a:prstGeom prst="rightArrow">
              <a:avLst>
                <a:gd name="adj1" fmla="val 60000"/>
                <a:gd name="adj2" fmla="val 50000"/>
              </a:avLst>
            </a:prstGeom>
            <a:gradFill>
              <a:gsLst>
                <a:gs pos="0">
                  <a:srgbClr val="A4D6A8"/>
                </a:gs>
                <a:gs pos="50000">
                  <a:srgbClr val="97CF9A"/>
                </a:gs>
                <a:gs pos="100000">
                  <a:srgbClr val="84CB89"/>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txBox="1"/>
            <p:nvPr/>
          </p:nvSpPr>
          <p:spPr>
            <a:xfrm rot="-1800000">
              <a:off x="3501847" y="2683809"/>
              <a:ext cx="395811" cy="25429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224" name="Google Shape;224;p33"/>
            <p:cNvSpPr/>
            <p:nvPr/>
          </p:nvSpPr>
          <p:spPr>
            <a:xfrm>
              <a:off x="2274196" y="2847513"/>
              <a:ext cx="997226" cy="997226"/>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p:cNvSpPr txBox="1"/>
            <p:nvPr/>
          </p:nvSpPr>
          <p:spPr>
            <a:xfrm>
              <a:off x="2420236" y="2993553"/>
              <a:ext cx="705146" cy="705146"/>
            </a:xfrm>
            <a:prstGeom prst="rect">
              <a:avLst/>
            </a:prstGeom>
            <a:solidFill>
              <a:srgbClr val="FFD966"/>
            </a:solid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actividad </a:t>
              </a:r>
              <a:endParaRPr sz="1000" b="0" i="0" u="none" strike="noStrike" cap="none">
                <a:solidFill>
                  <a:schemeClr val="dk1"/>
                </a:solidFill>
                <a:latin typeface="Calibri"/>
                <a:ea typeface="Calibri"/>
                <a:cs typeface="Calibri"/>
                <a:sym typeface="Calibri"/>
              </a:endParaRPr>
            </a:p>
          </p:txBody>
        </p:sp>
        <p:sp>
          <p:nvSpPr>
            <p:cNvPr id="226" name="Google Shape;226;p33"/>
            <p:cNvSpPr/>
            <p:nvPr/>
          </p:nvSpPr>
          <p:spPr>
            <a:xfrm rot="-10200000">
              <a:off x="3360771" y="2040786"/>
              <a:ext cx="463537" cy="423821"/>
            </a:xfrm>
            <a:prstGeom prst="rightArrow">
              <a:avLst>
                <a:gd name="adj1" fmla="val 60000"/>
                <a:gd name="adj2" fmla="val 50000"/>
              </a:avLst>
            </a:prstGeom>
            <a:gradFill>
              <a:gsLst>
                <a:gs pos="0">
                  <a:srgbClr val="A9D4A4"/>
                </a:gs>
                <a:gs pos="50000">
                  <a:srgbClr val="9BCD97"/>
                </a:gs>
                <a:gs pos="100000">
                  <a:srgbClr val="8AC98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txBox="1"/>
            <p:nvPr/>
          </p:nvSpPr>
          <p:spPr>
            <a:xfrm rot="600000">
              <a:off x="3486951" y="2136589"/>
              <a:ext cx="336391" cy="25429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228" name="Google Shape;228;p33"/>
            <p:cNvSpPr/>
            <p:nvPr/>
          </p:nvSpPr>
          <p:spPr>
            <a:xfrm rot="-7800000">
              <a:off x="3581880" y="1504164"/>
              <a:ext cx="522957" cy="423821"/>
            </a:xfrm>
            <a:prstGeom prst="rightArrow">
              <a:avLst>
                <a:gd name="adj1" fmla="val 60000"/>
                <a:gd name="adj2" fmla="val 50000"/>
              </a:avLst>
            </a:prstGeom>
            <a:gradFill>
              <a:gsLst>
                <a:gs pos="0">
                  <a:srgbClr val="B3D3A4"/>
                </a:gs>
                <a:gs pos="50000">
                  <a:srgbClr val="A7CB97"/>
                </a:gs>
                <a:gs pos="100000">
                  <a:srgbClr val="9AC68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txBox="1"/>
            <p:nvPr/>
          </p:nvSpPr>
          <p:spPr>
            <a:xfrm rot="3000000">
              <a:off x="3686317" y="1637628"/>
              <a:ext cx="395811" cy="25429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dk1"/>
                </a:solidFill>
                <a:latin typeface="Calibri"/>
                <a:ea typeface="Calibri"/>
                <a:cs typeface="Calibri"/>
                <a:sym typeface="Calibri"/>
              </a:endParaRPr>
            </a:p>
          </p:txBody>
        </p:sp>
        <p:sp>
          <p:nvSpPr>
            <p:cNvPr id="230" name="Google Shape;230;p33"/>
            <p:cNvSpPr/>
            <p:nvPr/>
          </p:nvSpPr>
          <p:spPr>
            <a:xfrm>
              <a:off x="4574919" y="3539457"/>
              <a:ext cx="997200" cy="997200"/>
            </a:xfrm>
            <a:prstGeom prst="ellipse">
              <a:avLst/>
            </a:pr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txBox="1"/>
            <p:nvPr/>
          </p:nvSpPr>
          <p:spPr>
            <a:xfrm>
              <a:off x="4720959" y="3685497"/>
              <a:ext cx="705000" cy="705000"/>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despliegue </a:t>
              </a:r>
              <a:endParaRPr sz="1000" b="0" i="0" u="none" strike="noStrike" cap="none">
                <a:solidFill>
                  <a:schemeClr val="dk1"/>
                </a:solidFill>
                <a:latin typeface="Calibri"/>
                <a:ea typeface="Calibri"/>
                <a:cs typeface="Calibri"/>
                <a:sym typeface="Calibri"/>
              </a:endParaRPr>
            </a:p>
          </p:txBody>
        </p:sp>
      </p:grpSp>
      <p:sp>
        <p:nvSpPr>
          <p:cNvPr id="232" name="Google Shape;232;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sp>
        <p:nvSpPr>
          <p:cNvPr id="233" name="Google Shape;233;p33"/>
          <p:cNvSpPr/>
          <p:nvPr/>
        </p:nvSpPr>
        <p:spPr>
          <a:xfrm>
            <a:off x="7226551" y="2430772"/>
            <a:ext cx="1232700" cy="968400"/>
          </a:xfrm>
          <a:prstGeom prst="ellipse">
            <a:avLst/>
          </a:pr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p:nvPr/>
        </p:nvSpPr>
        <p:spPr>
          <a:xfrm>
            <a:off x="7406993" y="2572531"/>
            <a:ext cx="871800" cy="684900"/>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a:t>
            </a:r>
            <a:r>
              <a:rPr lang="es-ES" sz="1000">
                <a:solidFill>
                  <a:schemeClr val="dk1"/>
                </a:solidFill>
                <a:latin typeface="Calibri"/>
                <a:ea typeface="Calibri"/>
                <a:cs typeface="Calibri"/>
                <a:sym typeface="Calibri"/>
              </a:rPr>
              <a:t>Estructura Compuesta</a:t>
            </a:r>
            <a:endParaRPr sz="1000" b="0" i="0" u="none" strike="noStrike" cap="none">
              <a:solidFill>
                <a:schemeClr val="dk1"/>
              </a:solidFill>
              <a:latin typeface="Calibri"/>
              <a:ea typeface="Calibri"/>
              <a:cs typeface="Calibri"/>
              <a:sym typeface="Calibri"/>
            </a:endParaRPr>
          </a:p>
        </p:txBody>
      </p:sp>
      <p:grpSp>
        <p:nvGrpSpPr>
          <p:cNvPr id="235" name="Google Shape;235;p33"/>
          <p:cNvGrpSpPr/>
          <p:nvPr/>
        </p:nvGrpSpPr>
        <p:grpSpPr>
          <a:xfrm>
            <a:off x="1910812" y="1108557"/>
            <a:ext cx="997200" cy="997200"/>
            <a:chOff x="5559342" y="2847513"/>
            <a:chExt cx="997200" cy="997200"/>
          </a:xfrm>
        </p:grpSpPr>
        <p:sp>
          <p:nvSpPr>
            <p:cNvPr id="236" name="Google Shape;236;p33"/>
            <p:cNvSpPr/>
            <p:nvPr/>
          </p:nvSpPr>
          <p:spPr>
            <a:xfrm>
              <a:off x="5559342" y="2847513"/>
              <a:ext cx="997200" cy="997200"/>
            </a:xfrm>
            <a:prstGeom prst="ellipse">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txBox="1"/>
            <p:nvPr/>
          </p:nvSpPr>
          <p:spPr>
            <a:xfrm>
              <a:off x="5705382" y="2993553"/>
              <a:ext cx="705000" cy="705000"/>
            </a:xfrm>
            <a:prstGeom prst="rect">
              <a:avLst/>
            </a:prstGeom>
            <a:solidFill>
              <a:srgbClr val="FFFF00"/>
            </a:solid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a:t>
              </a:r>
              <a:r>
                <a:rPr lang="es-ES" sz="1000">
                  <a:solidFill>
                    <a:schemeClr val="dk1"/>
                  </a:solidFill>
                  <a:latin typeface="Calibri"/>
                  <a:ea typeface="Calibri"/>
                  <a:cs typeface="Calibri"/>
                  <a:sym typeface="Calibri"/>
                </a:rPr>
                <a:t>Interacción Global</a:t>
              </a:r>
              <a:endParaRPr sz="1000" b="0" i="0" u="none" strike="noStrike" cap="none">
                <a:solidFill>
                  <a:schemeClr val="dk1"/>
                </a:solidFill>
                <a:latin typeface="Calibri"/>
                <a:ea typeface="Calibri"/>
                <a:cs typeface="Calibri"/>
                <a:sym typeface="Calibri"/>
              </a:endParaRPr>
            </a:p>
          </p:txBody>
        </p:sp>
      </p:grpSp>
      <p:grpSp>
        <p:nvGrpSpPr>
          <p:cNvPr id="238" name="Google Shape;238;p33"/>
          <p:cNvGrpSpPr/>
          <p:nvPr/>
        </p:nvGrpSpPr>
        <p:grpSpPr>
          <a:xfrm>
            <a:off x="2563312" y="2778007"/>
            <a:ext cx="997200" cy="997200"/>
            <a:chOff x="5559342" y="2847513"/>
            <a:chExt cx="997200" cy="997200"/>
          </a:xfrm>
        </p:grpSpPr>
        <p:sp>
          <p:nvSpPr>
            <p:cNvPr id="239" name="Google Shape;239;p33"/>
            <p:cNvSpPr/>
            <p:nvPr/>
          </p:nvSpPr>
          <p:spPr>
            <a:xfrm>
              <a:off x="5559342" y="2847513"/>
              <a:ext cx="997200" cy="997200"/>
            </a:xfrm>
            <a:prstGeom prst="ellipse">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txBox="1"/>
            <p:nvPr/>
          </p:nvSpPr>
          <p:spPr>
            <a:xfrm>
              <a:off x="5705382" y="2993553"/>
              <a:ext cx="705000" cy="705000"/>
            </a:xfrm>
            <a:prstGeom prst="rect">
              <a:avLst/>
            </a:prstGeom>
            <a:solidFill>
              <a:srgbClr val="FFFF00"/>
            </a:solid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a:t>
              </a:r>
              <a:r>
                <a:rPr lang="es-ES" sz="1000">
                  <a:solidFill>
                    <a:schemeClr val="dk1"/>
                  </a:solidFill>
                  <a:latin typeface="Calibri"/>
                  <a:ea typeface="Calibri"/>
                  <a:cs typeface="Calibri"/>
                  <a:sym typeface="Calibri"/>
                </a:rPr>
                <a:t>de Tiempos</a:t>
              </a:r>
              <a:endParaRPr sz="1000" b="0" i="0" u="none" strike="noStrike" cap="none">
                <a:solidFill>
                  <a:schemeClr val="dk1"/>
                </a:solidFill>
                <a:latin typeface="Calibri"/>
                <a:ea typeface="Calibri"/>
                <a:cs typeface="Calibri"/>
                <a:sym typeface="Calibri"/>
              </a:endParaRPr>
            </a:p>
          </p:txBody>
        </p:sp>
      </p:grpSp>
      <p:sp>
        <p:nvSpPr>
          <p:cNvPr id="241" name="Google Shape;241;p33"/>
          <p:cNvSpPr/>
          <p:nvPr/>
        </p:nvSpPr>
        <p:spPr>
          <a:xfrm>
            <a:off x="6515776" y="1101297"/>
            <a:ext cx="1232700" cy="968400"/>
          </a:xfrm>
          <a:prstGeom prst="ellipse">
            <a:avLst/>
          </a:pr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txBox="1"/>
          <p:nvPr/>
        </p:nvSpPr>
        <p:spPr>
          <a:xfrm>
            <a:off x="6696218" y="1243056"/>
            <a:ext cx="871800" cy="684900"/>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a:t>
            </a:r>
            <a:r>
              <a:rPr lang="es-ES" sz="1000">
                <a:solidFill>
                  <a:schemeClr val="dk1"/>
                </a:solidFill>
                <a:latin typeface="Calibri"/>
                <a:ea typeface="Calibri"/>
                <a:cs typeface="Calibri"/>
                <a:sym typeface="Calibri"/>
              </a:rPr>
              <a:t>Paquetes</a:t>
            </a:r>
            <a:endParaRPr sz="1000" b="0" i="0" u="none" strike="noStrike" cap="none">
              <a:solidFill>
                <a:schemeClr val="dk1"/>
              </a:solidFill>
              <a:latin typeface="Calibri"/>
              <a:ea typeface="Calibri"/>
              <a:cs typeface="Calibri"/>
              <a:sym typeface="Calibri"/>
            </a:endParaRPr>
          </a:p>
        </p:txBody>
      </p:sp>
      <p:sp>
        <p:nvSpPr>
          <p:cNvPr id="243" name="Google Shape;243;p33"/>
          <p:cNvSpPr/>
          <p:nvPr/>
        </p:nvSpPr>
        <p:spPr>
          <a:xfrm>
            <a:off x="256600" y="3534275"/>
            <a:ext cx="1232700" cy="3651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a:t>Estructura</a:t>
            </a:r>
            <a:endParaRPr/>
          </a:p>
        </p:txBody>
      </p:sp>
      <p:sp>
        <p:nvSpPr>
          <p:cNvPr id="244" name="Google Shape;244;p33"/>
          <p:cNvSpPr/>
          <p:nvPr/>
        </p:nvSpPr>
        <p:spPr>
          <a:xfrm>
            <a:off x="256600" y="3946250"/>
            <a:ext cx="1232700" cy="3651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000" b="1"/>
              <a:t>Comportamiento</a:t>
            </a:r>
            <a:endParaRPr sz="1000" b="1"/>
          </a:p>
        </p:txBody>
      </p:sp>
      <p:sp>
        <p:nvSpPr>
          <p:cNvPr id="245" name="Google Shape;245;p33"/>
          <p:cNvSpPr/>
          <p:nvPr/>
        </p:nvSpPr>
        <p:spPr>
          <a:xfrm>
            <a:off x="256600" y="4358225"/>
            <a:ext cx="1232700" cy="365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ES" sz="1000" b="1"/>
              <a:t>Interacción</a:t>
            </a:r>
            <a:endParaRPr sz="1000" b="1"/>
          </a:p>
        </p:txBody>
      </p:sp>
      <p:sp>
        <p:nvSpPr>
          <p:cNvPr id="246" name="Google Shape;246;p33"/>
          <p:cNvSpPr/>
          <p:nvPr/>
        </p:nvSpPr>
        <p:spPr>
          <a:xfrm>
            <a:off x="5720176" y="3881222"/>
            <a:ext cx="1232700" cy="968400"/>
          </a:xfrm>
          <a:prstGeom prst="ellipse">
            <a:avLst/>
          </a:pr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txBox="1"/>
          <p:nvPr/>
        </p:nvSpPr>
        <p:spPr>
          <a:xfrm>
            <a:off x="5900618" y="4022981"/>
            <a:ext cx="871800" cy="684900"/>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None/>
            </a:pPr>
            <a:r>
              <a:rPr lang="es-ES" sz="1000" b="0" i="0" u="none" strike="noStrike" cap="none">
                <a:solidFill>
                  <a:schemeClr val="dk1"/>
                </a:solidFill>
                <a:latin typeface="Calibri"/>
                <a:ea typeface="Calibri"/>
                <a:cs typeface="Calibri"/>
                <a:sym typeface="Calibri"/>
              </a:rPr>
              <a:t>Diagramas de componentes </a:t>
            </a:r>
            <a:endParaRPr sz="10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683568" y="7"/>
            <a:ext cx="7886700" cy="1325700"/>
          </a:xfrm>
          <a:prstGeom prst="rect">
            <a:avLst/>
          </a:prstGeom>
          <a:noFill/>
          <a:ln>
            <a:noFill/>
          </a:ln>
        </p:spPr>
        <p:txBody>
          <a:bodyPr spcFirstLastPara="1" wrap="square" lIns="91425" tIns="45700" rIns="91425" bIns="45700" anchor="ctr" anchorCtr="0">
            <a:noAutofit/>
          </a:bodyPr>
          <a:lstStyle/>
          <a:p>
            <a:pPr algn="ctr"/>
            <a:r>
              <a:rPr lang="es-ES" sz="3200" b="1" kern="1200" dirty="0">
                <a:solidFill>
                  <a:srgbClr val="000066"/>
                </a:solidFill>
                <a:latin typeface="Helvetica" panose="020B0604020202020204" pitchFamily="34" charset="0"/>
                <a:ea typeface="+mj-ea"/>
                <a:cs typeface="Helvetica" panose="020B0604020202020204" pitchFamily="34" charset="0"/>
              </a:rPr>
              <a:t>Diagramas de Secuencia</a:t>
            </a:r>
            <a:endParaRPr sz="3200" b="1" kern="1200" dirty="0">
              <a:solidFill>
                <a:srgbClr val="000066"/>
              </a:solidFill>
              <a:latin typeface="Helvetica" panose="020B0604020202020204" pitchFamily="34" charset="0"/>
              <a:ea typeface="+mj-ea"/>
              <a:cs typeface="Helvetica" panose="020B0604020202020204" pitchFamily="34" charset="0"/>
            </a:endParaRPr>
          </a:p>
        </p:txBody>
      </p:sp>
      <p:sp>
        <p:nvSpPr>
          <p:cNvPr id="253" name="Google Shape;253;p34"/>
          <p:cNvSpPr txBox="1">
            <a:spLocks noGrp="1"/>
          </p:cNvSpPr>
          <p:nvPr>
            <p:ph type="body" idx="1"/>
          </p:nvPr>
        </p:nvSpPr>
        <p:spPr>
          <a:xfrm>
            <a:off x="628660" y="1306342"/>
            <a:ext cx="7886700" cy="4351200"/>
          </a:xfrm>
          <a:prstGeom prst="rect">
            <a:avLst/>
          </a:prstGeom>
          <a:noFill/>
          <a:ln>
            <a:noFill/>
          </a:ln>
        </p:spPr>
        <p:txBody>
          <a:bodyPr spcFirstLastPara="1" wrap="square" lIns="91425" tIns="45700" rIns="91425" bIns="45700" anchor="t" anchorCtr="0">
            <a:noAutofit/>
          </a:bodyPr>
          <a:lstStyle/>
          <a:p>
            <a:pPr marL="0" marR="0" lvl="0" indent="0" algn="just" rtl="0">
              <a:lnSpc>
                <a:spcPct val="80000"/>
              </a:lnSpc>
              <a:spcBef>
                <a:spcPts val="1000"/>
              </a:spcBef>
              <a:spcAft>
                <a:spcPts val="0"/>
              </a:spcAft>
              <a:buNone/>
            </a:pPr>
            <a:r>
              <a:rPr lang="es-ES" sz="2590"/>
              <a:t>D</a:t>
            </a:r>
            <a:r>
              <a:rPr lang="es-ES" sz="2590" b="0" i="0" u="none" strike="noStrike" cap="none">
                <a:solidFill>
                  <a:schemeClr val="dk1"/>
                </a:solidFill>
                <a:latin typeface="Calibri"/>
                <a:ea typeface="Calibri"/>
                <a:cs typeface="Calibri"/>
                <a:sym typeface="Calibri"/>
              </a:rPr>
              <a:t>iagrama de </a:t>
            </a:r>
            <a:r>
              <a:rPr lang="es-ES" sz="2590" b="1" i="0" u="none" strike="noStrike" cap="none">
                <a:solidFill>
                  <a:srgbClr val="FF0000"/>
                </a:solidFill>
                <a:latin typeface="Calibri"/>
                <a:ea typeface="Calibri"/>
                <a:cs typeface="Calibri"/>
                <a:sym typeface="Calibri"/>
              </a:rPr>
              <a:t>interacción</a:t>
            </a:r>
            <a:r>
              <a:rPr lang="es-ES" sz="2590" b="0" i="0" u="none" strike="noStrike" cap="none">
                <a:solidFill>
                  <a:srgbClr val="FF0000"/>
                </a:solidFill>
                <a:latin typeface="Calibri"/>
                <a:ea typeface="Calibri"/>
                <a:cs typeface="Calibri"/>
                <a:sym typeface="Calibri"/>
              </a:rPr>
              <a:t> </a:t>
            </a:r>
            <a:r>
              <a:rPr lang="es-ES" sz="2590" b="0" i="0" u="none" strike="noStrike" cap="none">
                <a:solidFill>
                  <a:schemeClr val="dk1"/>
                </a:solidFill>
                <a:latin typeface="Calibri"/>
                <a:ea typeface="Calibri"/>
                <a:cs typeface="Calibri"/>
                <a:sym typeface="Calibri"/>
              </a:rPr>
              <a:t>que detalla cómo se realizan las operaciones, lo que se envían los ob</a:t>
            </a:r>
            <a:r>
              <a:rPr lang="es-ES" sz="2590"/>
              <a:t>jetos en l</a:t>
            </a:r>
            <a:r>
              <a:rPr lang="es-ES" sz="2590" b="0" i="0" u="none" strike="noStrike" cap="none">
                <a:solidFill>
                  <a:schemeClr val="dk1"/>
                </a:solidFill>
                <a:latin typeface="Calibri"/>
                <a:ea typeface="Calibri"/>
                <a:cs typeface="Calibri"/>
                <a:sym typeface="Calibri"/>
              </a:rPr>
              <a:t>os </a:t>
            </a:r>
            <a:r>
              <a:rPr lang="es-ES" sz="2590" b="1" i="0" u="none" strike="noStrike" cap="none">
                <a:solidFill>
                  <a:srgbClr val="0000FF"/>
                </a:solidFill>
                <a:latin typeface="Calibri"/>
                <a:ea typeface="Calibri"/>
                <a:cs typeface="Calibri"/>
                <a:sym typeface="Calibri"/>
              </a:rPr>
              <a:t>mensajes y cuándo. </a:t>
            </a:r>
            <a:endParaRPr sz="2590" b="1" i="0" u="none" strike="noStrike" cap="none">
              <a:solidFill>
                <a:srgbClr val="0000FF"/>
              </a:solidFill>
              <a:latin typeface="Calibri"/>
              <a:ea typeface="Calibri"/>
              <a:cs typeface="Calibri"/>
              <a:sym typeface="Calibri"/>
            </a:endParaRPr>
          </a:p>
          <a:p>
            <a:pPr marL="228600" marR="0" lvl="0" indent="-228600" algn="just" rtl="0">
              <a:lnSpc>
                <a:spcPct val="80000"/>
              </a:lnSpc>
              <a:spcBef>
                <a:spcPts val="1000"/>
              </a:spcBef>
              <a:spcAft>
                <a:spcPts val="0"/>
              </a:spcAft>
              <a:buClr>
                <a:schemeClr val="dk1"/>
              </a:buClr>
              <a:buSzPts val="2590"/>
              <a:buFont typeface="Arial"/>
              <a:buChar char="•"/>
            </a:pPr>
            <a:r>
              <a:rPr lang="es-ES" sz="2590"/>
              <a:t>S</a:t>
            </a:r>
            <a:r>
              <a:rPr lang="es-ES" sz="2590" b="0" i="0" u="none" strike="noStrike" cap="none">
                <a:solidFill>
                  <a:schemeClr val="dk1"/>
                </a:solidFill>
                <a:latin typeface="Calibri"/>
                <a:ea typeface="Calibri"/>
                <a:cs typeface="Calibri"/>
                <a:sym typeface="Calibri"/>
              </a:rPr>
              <a:t>e organizan en </a:t>
            </a:r>
            <a:r>
              <a:rPr lang="es-ES" sz="2590" b="1" i="0" u="none" strike="noStrike" cap="none">
                <a:solidFill>
                  <a:srgbClr val="0000FF"/>
                </a:solidFill>
                <a:latin typeface="Calibri"/>
                <a:ea typeface="Calibri"/>
                <a:cs typeface="Calibri"/>
                <a:sym typeface="Calibri"/>
              </a:rPr>
              <a:t>función del tiempo.</a:t>
            </a:r>
            <a:r>
              <a:rPr lang="es-ES" sz="2590" b="0" i="0" u="none" strike="noStrike" cap="none">
                <a:solidFill>
                  <a:schemeClr val="dk1"/>
                </a:solidFill>
                <a:latin typeface="Calibri"/>
                <a:ea typeface="Calibri"/>
                <a:cs typeface="Calibri"/>
                <a:sym typeface="Calibri"/>
              </a:rPr>
              <a:t> El tiempo avanza a medida que avanza la ejecución. </a:t>
            </a:r>
            <a:endParaRPr sz="2590" b="0" i="0" u="none" strike="noStrike" cap="none">
              <a:solidFill>
                <a:schemeClr val="dk1"/>
              </a:solidFill>
              <a:latin typeface="Calibri"/>
              <a:ea typeface="Calibri"/>
              <a:cs typeface="Calibri"/>
              <a:sym typeface="Calibri"/>
            </a:endParaRPr>
          </a:p>
          <a:p>
            <a:pPr marL="228600" marR="0" lvl="0" indent="-228600" algn="l" rtl="0">
              <a:lnSpc>
                <a:spcPct val="80000"/>
              </a:lnSpc>
              <a:spcBef>
                <a:spcPts val="1000"/>
              </a:spcBef>
              <a:spcAft>
                <a:spcPts val="0"/>
              </a:spcAft>
              <a:buClr>
                <a:schemeClr val="dk1"/>
              </a:buClr>
              <a:buSzPts val="2590"/>
              <a:buFont typeface="Arial"/>
              <a:buChar char="•"/>
            </a:pPr>
            <a:r>
              <a:rPr lang="es-ES" sz="2590" b="0" i="0" u="none" strike="noStrike" cap="none">
                <a:solidFill>
                  <a:schemeClr val="dk1"/>
                </a:solidFill>
                <a:latin typeface="Calibri"/>
                <a:ea typeface="Calibri"/>
                <a:cs typeface="Calibri"/>
                <a:sym typeface="Calibri"/>
              </a:rPr>
              <a:t>Los </a:t>
            </a:r>
            <a:r>
              <a:rPr lang="es-ES" sz="2590" b="1" i="0" u="none" strike="noStrike" cap="none">
                <a:solidFill>
                  <a:srgbClr val="FF0000"/>
                </a:solidFill>
                <a:latin typeface="Calibri"/>
                <a:ea typeface="Calibri"/>
                <a:cs typeface="Calibri"/>
                <a:sym typeface="Calibri"/>
              </a:rPr>
              <a:t>objetos</a:t>
            </a:r>
            <a:r>
              <a:rPr lang="es-ES" sz="2590" b="0" i="0" u="none" strike="noStrike" cap="none">
                <a:solidFill>
                  <a:srgbClr val="FF0000"/>
                </a:solidFill>
                <a:latin typeface="Calibri"/>
                <a:ea typeface="Calibri"/>
                <a:cs typeface="Calibri"/>
                <a:sym typeface="Calibri"/>
              </a:rPr>
              <a:t> </a:t>
            </a:r>
            <a:r>
              <a:rPr lang="es-ES" sz="2590" b="0" i="0" u="none" strike="noStrike" cap="none">
                <a:solidFill>
                  <a:schemeClr val="dk1"/>
                </a:solidFill>
                <a:latin typeface="Calibri"/>
                <a:ea typeface="Calibri"/>
                <a:cs typeface="Calibri"/>
                <a:sym typeface="Calibri"/>
              </a:rPr>
              <a:t>involucrados en la operación se enumeran de izquierda a derecha según el momento en que toman parte en la secuencia de mensajes.</a:t>
            </a:r>
            <a:endParaRPr sz="2590" b="0" i="0" u="none" strike="noStrike" cap="none">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Font typeface="Arial"/>
              <a:buNone/>
            </a:pPr>
            <a:endParaRPr sz="259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531675" y="198875"/>
            <a:ext cx="7886700" cy="795300"/>
          </a:xfrm>
          <a:prstGeom prst="rect">
            <a:avLst/>
          </a:prstGeom>
        </p:spPr>
        <p:txBody>
          <a:bodyPr spcFirstLastPara="1" wrap="square" lIns="91425" tIns="91425" rIns="91425" bIns="91425" anchor="ctr" anchorCtr="0">
            <a:noAutofit/>
          </a:bodyPr>
          <a:lstStyle/>
          <a:p>
            <a:pPr lvl="0" algn="ctr"/>
            <a:r>
              <a:rPr lang="es-ES" sz="3200" b="1" kern="1200" dirty="0">
                <a:solidFill>
                  <a:srgbClr val="000066"/>
                </a:solidFill>
                <a:latin typeface="Helvetica" panose="020B0604020202020204" pitchFamily="34" charset="0"/>
                <a:ea typeface="+mj-ea"/>
                <a:cs typeface="Helvetica" panose="020B0604020202020204" pitchFamily="34" charset="0"/>
              </a:rPr>
              <a:t>Veamos un ejemplo (partes)</a:t>
            </a:r>
            <a:endParaRPr sz="3200" b="1" kern="1200" dirty="0">
              <a:solidFill>
                <a:srgbClr val="000066"/>
              </a:solidFill>
              <a:latin typeface="Helvetica" panose="020B0604020202020204" pitchFamily="34" charset="0"/>
              <a:ea typeface="+mj-ea"/>
              <a:cs typeface="Helvetica" panose="020B0604020202020204" pitchFamily="34" charset="0"/>
            </a:endParaRPr>
          </a:p>
        </p:txBody>
      </p:sp>
      <p:pic>
        <p:nvPicPr>
          <p:cNvPr id="259" name="Google Shape;259;p35"/>
          <p:cNvPicPr preferRelativeResize="0"/>
          <p:nvPr/>
        </p:nvPicPr>
        <p:blipFill>
          <a:blip r:embed="rId3">
            <a:alphaModFix/>
          </a:blip>
          <a:stretch>
            <a:fillRect/>
          </a:stretch>
        </p:blipFill>
        <p:spPr>
          <a:xfrm>
            <a:off x="383100" y="933400"/>
            <a:ext cx="5404150" cy="4892075"/>
          </a:xfrm>
          <a:prstGeom prst="rect">
            <a:avLst/>
          </a:prstGeom>
          <a:noFill/>
          <a:ln>
            <a:noFill/>
          </a:ln>
        </p:spPr>
      </p:pic>
      <p:sp>
        <p:nvSpPr>
          <p:cNvPr id="260" name="Google Shape;260;p35"/>
          <p:cNvSpPr txBox="1">
            <a:spLocks noGrp="1"/>
          </p:cNvSpPr>
          <p:nvPr>
            <p:ph type="body" idx="1"/>
          </p:nvPr>
        </p:nvSpPr>
        <p:spPr>
          <a:xfrm>
            <a:off x="6029425" y="1070775"/>
            <a:ext cx="2689800" cy="4586700"/>
          </a:xfrm>
          <a:prstGeom prst="rect">
            <a:avLst/>
          </a:prstGeom>
          <a:noFill/>
          <a:ln>
            <a:noFill/>
          </a:ln>
        </p:spPr>
        <p:txBody>
          <a:bodyPr spcFirstLastPara="1" wrap="square" lIns="91425" tIns="45700" rIns="91425" bIns="45700" anchor="t" anchorCtr="0">
            <a:noAutofit/>
          </a:bodyPr>
          <a:lstStyle/>
          <a:p>
            <a:pPr marL="457200" marR="0" lvl="0" indent="-393065" algn="l" rtl="0">
              <a:lnSpc>
                <a:spcPct val="80000"/>
              </a:lnSpc>
              <a:spcBef>
                <a:spcPts val="1000"/>
              </a:spcBef>
              <a:spcAft>
                <a:spcPts val="0"/>
              </a:spcAft>
              <a:buClr>
                <a:schemeClr val="dk1"/>
              </a:buClr>
              <a:buSzPts val="2590"/>
              <a:buFont typeface="Calibri"/>
              <a:buAutoNum type="arabicParenR"/>
            </a:pPr>
            <a:r>
              <a:rPr lang="es-ES" sz="2590" dirty="0"/>
              <a:t>Línea de vida</a:t>
            </a:r>
            <a:endParaRPr sz="2590" dirty="0"/>
          </a:p>
          <a:p>
            <a:pPr marL="457200" marR="0" lvl="0" indent="-393065" algn="l" rtl="0">
              <a:lnSpc>
                <a:spcPct val="80000"/>
              </a:lnSpc>
              <a:spcBef>
                <a:spcPts val="0"/>
              </a:spcBef>
              <a:spcAft>
                <a:spcPts val="0"/>
              </a:spcAft>
              <a:buSzPts val="2590"/>
              <a:buAutoNum type="arabicParenR"/>
            </a:pPr>
            <a:r>
              <a:rPr lang="es-ES" sz="2590" dirty="0"/>
              <a:t>Actor</a:t>
            </a:r>
            <a:endParaRPr sz="2590" dirty="0"/>
          </a:p>
          <a:p>
            <a:pPr marL="457200" marR="0" lvl="0" indent="-393065" algn="l" rtl="0">
              <a:lnSpc>
                <a:spcPct val="80000"/>
              </a:lnSpc>
              <a:spcBef>
                <a:spcPts val="0"/>
              </a:spcBef>
              <a:spcAft>
                <a:spcPts val="0"/>
              </a:spcAft>
              <a:buSzPts val="2590"/>
              <a:buAutoNum type="arabicParenR"/>
            </a:pPr>
            <a:r>
              <a:rPr lang="es-ES" sz="2590" dirty="0"/>
              <a:t>Mensaje</a:t>
            </a:r>
            <a:endParaRPr sz="2590" dirty="0"/>
          </a:p>
          <a:p>
            <a:pPr marL="457200" marR="0" lvl="0" indent="-393065" algn="l" rtl="0">
              <a:lnSpc>
                <a:spcPct val="80000"/>
              </a:lnSpc>
              <a:spcBef>
                <a:spcPts val="0"/>
              </a:spcBef>
              <a:spcAft>
                <a:spcPts val="0"/>
              </a:spcAft>
              <a:buSzPts val="2590"/>
              <a:buAutoNum type="arabicParenR"/>
            </a:pPr>
            <a:r>
              <a:rPr lang="es-ES" sz="2590" dirty="0"/>
              <a:t>Ejecución</a:t>
            </a:r>
            <a:endParaRPr sz="2590" dirty="0"/>
          </a:p>
          <a:p>
            <a:pPr marL="0" marR="0" lvl="0" indent="0" algn="l" rtl="0">
              <a:lnSpc>
                <a:spcPct val="80000"/>
              </a:lnSpc>
              <a:spcBef>
                <a:spcPts val="1000"/>
              </a:spcBef>
              <a:spcAft>
                <a:spcPts val="0"/>
              </a:spcAft>
              <a:buNone/>
            </a:pPr>
            <a:r>
              <a:rPr lang="es-ES" sz="2590" dirty="0"/>
              <a:t>14) </a:t>
            </a:r>
            <a:r>
              <a:rPr lang="es-ES" sz="2590" dirty="0" smtClean="0"/>
              <a:t>Ciclo</a:t>
            </a:r>
            <a:endParaRPr sz="2590" dirty="0"/>
          </a:p>
          <a:p>
            <a:pPr marL="0" marR="0" lvl="0" indent="0" algn="l" rtl="0">
              <a:lnSpc>
                <a:spcPct val="80000"/>
              </a:lnSpc>
              <a:spcBef>
                <a:spcPts val="1000"/>
              </a:spcBef>
              <a:spcAft>
                <a:spcPts val="0"/>
              </a:spcAft>
              <a:buNone/>
            </a:pPr>
            <a:r>
              <a:rPr lang="es-ES" sz="2590" dirty="0"/>
              <a:t>12) </a:t>
            </a:r>
            <a:r>
              <a:rPr lang="es-ES" sz="2590" dirty="0" err="1"/>
              <a:t>ref</a:t>
            </a:r>
            <a:endParaRPr sz="2590" dirty="0"/>
          </a:p>
          <a:p>
            <a:pPr marL="0" marR="0" lvl="0" indent="0" algn="l" rtl="0">
              <a:lnSpc>
                <a:spcPct val="80000"/>
              </a:lnSpc>
              <a:spcBef>
                <a:spcPts val="1000"/>
              </a:spcBef>
              <a:spcAft>
                <a:spcPts val="0"/>
              </a:spcAft>
              <a:buNone/>
            </a:pPr>
            <a:endParaRPr sz="259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algn="ctr"/>
            <a:r>
              <a:rPr lang="es-ES" sz="3200" b="1" kern="1200" dirty="0">
                <a:solidFill>
                  <a:srgbClr val="000066"/>
                </a:solidFill>
                <a:latin typeface="Helvetica" panose="020B0604020202020204" pitchFamily="34" charset="0"/>
                <a:ea typeface="+mj-ea"/>
                <a:cs typeface="Helvetica" panose="020B0604020202020204" pitchFamily="34" charset="0"/>
              </a:rPr>
              <a:t>Lectura del Diagrama</a:t>
            </a:r>
            <a:endParaRPr sz="3200" b="1" kern="1200" dirty="0">
              <a:solidFill>
                <a:srgbClr val="000066"/>
              </a:solidFill>
              <a:latin typeface="Helvetica" panose="020B0604020202020204" pitchFamily="34" charset="0"/>
              <a:ea typeface="+mj-ea"/>
              <a:cs typeface="Helvetica" panose="020B0604020202020204" pitchFamily="34" charset="0"/>
            </a:endParaRPr>
          </a:p>
        </p:txBody>
      </p:sp>
      <p:sp>
        <p:nvSpPr>
          <p:cNvPr id="266" name="Google Shape;266;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sp>
        <p:nvSpPr>
          <p:cNvPr id="267" name="Google Shape;267;p3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s-ES" sz="2800" b="0" i="0" u="none" strike="noStrike" cap="none" dirty="0">
                <a:solidFill>
                  <a:schemeClr val="dk1"/>
                </a:solidFill>
                <a:latin typeface="Calibri"/>
                <a:ea typeface="Calibri"/>
                <a:cs typeface="Calibri"/>
                <a:sym typeface="Calibri"/>
              </a:rPr>
              <a:t>Cada </a:t>
            </a:r>
            <a:r>
              <a:rPr lang="es-ES" sz="2800" b="1" i="0" u="none" strike="noStrike" cap="none" dirty="0">
                <a:solidFill>
                  <a:srgbClr val="FF0000"/>
                </a:solidFill>
                <a:latin typeface="Calibri"/>
                <a:ea typeface="Calibri"/>
                <a:cs typeface="Calibri"/>
                <a:sym typeface="Calibri"/>
              </a:rPr>
              <a:t>línea vertical </a:t>
            </a:r>
            <a:r>
              <a:rPr lang="es-ES" sz="2800" b="0" i="0" u="none" strike="noStrike" cap="none" dirty="0">
                <a:solidFill>
                  <a:schemeClr val="dk1"/>
                </a:solidFill>
                <a:latin typeface="Calibri"/>
                <a:ea typeface="Calibri"/>
                <a:cs typeface="Calibri"/>
                <a:sym typeface="Calibri"/>
              </a:rPr>
              <a:t>de puntos es una </a:t>
            </a:r>
            <a:r>
              <a:rPr lang="es-ES" sz="2800" b="1" i="0" u="none" strike="noStrike" cap="none" dirty="0">
                <a:solidFill>
                  <a:srgbClr val="0000FF"/>
                </a:solidFill>
                <a:latin typeface="Calibri"/>
                <a:ea typeface="Calibri"/>
                <a:cs typeface="Calibri"/>
                <a:sym typeface="Calibri"/>
              </a:rPr>
              <a:t>línea de vida</a:t>
            </a:r>
            <a:r>
              <a:rPr lang="es-ES" sz="2800" b="0" i="0" u="none" strike="noStrike" cap="none" dirty="0">
                <a:solidFill>
                  <a:schemeClr val="dk1"/>
                </a:solidFill>
                <a:latin typeface="Calibri"/>
                <a:ea typeface="Calibri"/>
                <a:cs typeface="Calibri"/>
                <a:sym typeface="Calibri"/>
              </a:rPr>
              <a:t>, que representa el tiempo que un objeto existe.</a:t>
            </a: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0"/>
              </a:spcBef>
              <a:spcAft>
                <a:spcPts val="0"/>
              </a:spcAft>
              <a:buClr>
                <a:schemeClr val="dk1"/>
              </a:buClr>
              <a:buSzPts val="2800"/>
              <a:buFont typeface="Arial"/>
              <a:buChar char="•"/>
            </a:pPr>
            <a:r>
              <a:rPr lang="es-ES" sz="2800" b="0" i="0" u="none" strike="noStrike" cap="none" dirty="0">
                <a:solidFill>
                  <a:schemeClr val="dk1"/>
                </a:solidFill>
                <a:latin typeface="Calibri"/>
                <a:ea typeface="Calibri"/>
                <a:cs typeface="Calibri"/>
                <a:sym typeface="Calibri"/>
              </a:rPr>
              <a:t>Cada </a:t>
            </a:r>
            <a:r>
              <a:rPr lang="es-ES" sz="2800" b="1" i="0" u="none" strike="noStrike" cap="none" dirty="0">
                <a:solidFill>
                  <a:srgbClr val="FF0000"/>
                </a:solidFill>
                <a:latin typeface="Calibri"/>
                <a:ea typeface="Calibri"/>
                <a:cs typeface="Calibri"/>
                <a:sym typeface="Calibri"/>
              </a:rPr>
              <a:t>flecha</a:t>
            </a:r>
            <a:r>
              <a:rPr lang="es-ES" sz="2800" b="0" i="0" u="none" strike="noStrike" cap="none" dirty="0">
                <a:solidFill>
                  <a:schemeClr val="dk1"/>
                </a:solidFill>
                <a:latin typeface="Calibri"/>
                <a:ea typeface="Calibri"/>
                <a:cs typeface="Calibri"/>
                <a:sym typeface="Calibri"/>
              </a:rPr>
              <a:t> es una llamada de </a:t>
            </a:r>
            <a:r>
              <a:rPr lang="es-ES" b="1" dirty="0">
                <a:solidFill>
                  <a:srgbClr val="0000FF"/>
                </a:solidFill>
              </a:rPr>
              <a:t>mensaje.</a:t>
            </a:r>
            <a:r>
              <a:rPr lang="es-ES" sz="2800" b="0" i="0" u="none" strike="noStrike" cap="none" dirty="0">
                <a:solidFill>
                  <a:schemeClr val="dk1"/>
                </a:solidFill>
                <a:latin typeface="Calibri"/>
                <a:ea typeface="Calibri"/>
                <a:cs typeface="Calibri"/>
                <a:sym typeface="Calibri"/>
              </a:rPr>
              <a:t> </a:t>
            </a: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0"/>
              </a:spcBef>
              <a:spcAft>
                <a:spcPts val="0"/>
              </a:spcAft>
              <a:buClr>
                <a:schemeClr val="dk1"/>
              </a:buClr>
              <a:buSzPts val="2800"/>
              <a:buFont typeface="Arial"/>
              <a:buChar char="•"/>
            </a:pPr>
            <a:r>
              <a:rPr lang="es-ES" dirty="0"/>
              <a:t>La </a:t>
            </a:r>
            <a:r>
              <a:rPr lang="es-ES" b="1" dirty="0">
                <a:solidFill>
                  <a:srgbClr val="FF0000"/>
                </a:solidFill>
              </a:rPr>
              <a:t>barra de activación </a:t>
            </a:r>
            <a:r>
              <a:rPr lang="es-ES" dirty="0"/>
              <a:t>representa la </a:t>
            </a:r>
            <a:r>
              <a:rPr lang="es-ES" b="1" dirty="0">
                <a:solidFill>
                  <a:srgbClr val="0000FF"/>
                </a:solidFill>
              </a:rPr>
              <a:t>duración </a:t>
            </a:r>
            <a:r>
              <a:rPr lang="es-ES" dirty="0"/>
              <a:t>de la ejecución del </a:t>
            </a:r>
            <a:r>
              <a:rPr lang="es-ES" dirty="0" smtClean="0"/>
              <a:t>mensaje.</a:t>
            </a:r>
            <a:endParaRPr dirty="0"/>
          </a:p>
          <a:p>
            <a:pPr marL="228600" marR="0" lvl="0" indent="-228600" algn="l" rtl="0">
              <a:lnSpc>
                <a:spcPct val="90000"/>
              </a:lnSpc>
              <a:spcBef>
                <a:spcPts val="1000"/>
              </a:spcBef>
              <a:spcAft>
                <a:spcPts val="0"/>
              </a:spcAft>
              <a:buClr>
                <a:schemeClr val="dk1"/>
              </a:buClr>
              <a:buSzPts val="2800"/>
              <a:buFont typeface="Arial"/>
              <a:buChar char="•"/>
            </a:pPr>
            <a:r>
              <a:rPr lang="es-ES" sz="2800" b="0" i="0" u="none" strike="noStrike" cap="none" dirty="0">
                <a:solidFill>
                  <a:schemeClr val="dk1"/>
                </a:solidFill>
                <a:latin typeface="Calibri"/>
                <a:ea typeface="Calibri"/>
                <a:cs typeface="Calibri"/>
                <a:sym typeface="Calibri"/>
              </a:rPr>
              <a:t>Una flecha va desde el emisor hasta la parte superior de la  barra activación del mensaje en </a:t>
            </a:r>
            <a:r>
              <a:rPr lang="es-ES" b="1" dirty="0">
                <a:solidFill>
                  <a:srgbClr val="0000FF"/>
                </a:solidFill>
              </a:rPr>
              <a:t>línea de vida</a:t>
            </a:r>
            <a:r>
              <a:rPr lang="es-ES" sz="2800" b="0" i="0" u="none" strike="noStrike" cap="none" dirty="0">
                <a:solidFill>
                  <a:schemeClr val="dk1"/>
                </a:solidFill>
                <a:latin typeface="Calibri"/>
                <a:ea typeface="Calibri"/>
                <a:cs typeface="Calibri"/>
                <a:sym typeface="Calibri"/>
              </a:rPr>
              <a:t> del receptor. </a:t>
            </a:r>
            <a:endParaRPr sz="2800" b="0" i="0" u="none" strike="noStrike" cap="none" dirty="0">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317850" y="244300"/>
            <a:ext cx="8311800" cy="1492800"/>
          </a:xfrm>
          <a:prstGeom prst="rect">
            <a:avLst/>
          </a:prstGeom>
        </p:spPr>
        <p:txBody>
          <a:bodyPr spcFirstLastPara="1" wrap="square" lIns="91425" tIns="91425" rIns="91425" bIns="91425" anchor="ctr" anchorCtr="0">
            <a:noAutofit/>
          </a:bodyPr>
          <a:lstStyle/>
          <a:p>
            <a:pPr lvl="0" algn="ctr"/>
            <a:r>
              <a:rPr lang="es-ES" sz="3200" b="1" kern="1200" dirty="0">
                <a:solidFill>
                  <a:srgbClr val="000066"/>
                </a:solidFill>
                <a:latin typeface="Helvetica" panose="020B0604020202020204" pitchFamily="34" charset="0"/>
                <a:ea typeface="+mj-ea"/>
                <a:cs typeface="Helvetica" panose="020B0604020202020204" pitchFamily="34" charset="0"/>
              </a:rPr>
              <a:t>Diagramas de secuencia del sistema… Alto nivel</a:t>
            </a:r>
            <a:endParaRPr sz="3200" b="1" kern="1200" dirty="0">
              <a:solidFill>
                <a:srgbClr val="000066"/>
              </a:solidFill>
              <a:latin typeface="Helvetica" panose="020B0604020202020204" pitchFamily="34" charset="0"/>
              <a:ea typeface="+mj-ea"/>
              <a:cs typeface="Helvetica" panose="020B0604020202020204" pitchFamily="34" charset="0"/>
            </a:endParaRPr>
          </a:p>
        </p:txBody>
      </p:sp>
      <p:pic>
        <p:nvPicPr>
          <p:cNvPr id="273" name="Google Shape;273;p37"/>
          <p:cNvPicPr preferRelativeResize="0"/>
          <p:nvPr/>
        </p:nvPicPr>
        <p:blipFill>
          <a:blip r:embed="rId3">
            <a:alphaModFix/>
          </a:blip>
          <a:stretch>
            <a:fillRect/>
          </a:stretch>
        </p:blipFill>
        <p:spPr>
          <a:xfrm>
            <a:off x="1054584" y="1737100"/>
            <a:ext cx="6860566" cy="395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8"/>
          <p:cNvSpPr txBox="1">
            <a:spLocks noGrp="1"/>
          </p:cNvSpPr>
          <p:nvPr>
            <p:ph type="title"/>
          </p:nvPr>
        </p:nvSpPr>
        <p:spPr>
          <a:xfrm>
            <a:off x="684225" y="0"/>
            <a:ext cx="8162100" cy="1325700"/>
          </a:xfrm>
          <a:prstGeom prst="rect">
            <a:avLst/>
          </a:prstGeom>
          <a:noFill/>
          <a:ln>
            <a:noFill/>
          </a:ln>
        </p:spPr>
        <p:txBody>
          <a:bodyPr spcFirstLastPara="1" wrap="square" lIns="91425" tIns="45700" rIns="91425" bIns="45700" anchor="ctr" anchorCtr="0">
            <a:noAutofit/>
          </a:bodyPr>
          <a:lstStyle/>
          <a:p>
            <a:pPr algn="ctr"/>
            <a:r>
              <a:rPr lang="es-ES" sz="3200" b="1" kern="1200" dirty="0">
                <a:solidFill>
                  <a:srgbClr val="000066"/>
                </a:solidFill>
                <a:latin typeface="Helvetica" panose="020B0604020202020204" pitchFamily="34" charset="0"/>
                <a:ea typeface="+mj-ea"/>
                <a:cs typeface="Helvetica" panose="020B0604020202020204" pitchFamily="34" charset="0"/>
              </a:rPr>
              <a:t>Diagrama de Secuencias en Diseño</a:t>
            </a:r>
            <a:endParaRPr sz="3200" b="1" kern="1200" dirty="0">
              <a:solidFill>
                <a:srgbClr val="000066"/>
              </a:solidFill>
              <a:latin typeface="Helvetica" panose="020B0604020202020204" pitchFamily="34" charset="0"/>
              <a:ea typeface="+mj-ea"/>
              <a:cs typeface="Helvetica" panose="020B0604020202020204" pitchFamily="34" charset="0"/>
            </a:endParaRPr>
          </a:p>
        </p:txBody>
      </p:sp>
      <p:sp>
        <p:nvSpPr>
          <p:cNvPr id="279" name="Google Shape;279;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1200" b="0" i="0" u="none" strike="noStrike" cap="none">
                <a:solidFill>
                  <a:srgbClr val="888888"/>
                </a:solidFill>
                <a:latin typeface="Calibri"/>
                <a:ea typeface="Calibri"/>
                <a:cs typeface="Calibri"/>
                <a:sym typeface="Calibri"/>
              </a:rPr>
              <a:t>8</a:t>
            </a:fld>
            <a:endParaRPr sz="1200" b="0" i="0" u="none" strike="noStrike" cap="none">
              <a:solidFill>
                <a:srgbClr val="888888"/>
              </a:solidFill>
              <a:latin typeface="Calibri"/>
              <a:ea typeface="Calibri"/>
              <a:cs typeface="Calibri"/>
              <a:sym typeface="Calibri"/>
            </a:endParaRPr>
          </a:p>
        </p:txBody>
      </p:sp>
      <p:pic>
        <p:nvPicPr>
          <p:cNvPr id="280" name="Google Shape;280;p38" descr="Click to see full-sized image">
            <a:hlinkClick r:id="rId3"/>
          </p:cNvPr>
          <p:cNvPicPr preferRelativeResize="0"/>
          <p:nvPr/>
        </p:nvPicPr>
        <p:blipFill rotWithShape="1">
          <a:blip r:embed="rId4">
            <a:alphaModFix/>
          </a:blip>
          <a:srcRect/>
          <a:stretch/>
        </p:blipFill>
        <p:spPr>
          <a:xfrm>
            <a:off x="684225" y="1061875"/>
            <a:ext cx="7686900" cy="454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9"/>
          <p:cNvPicPr preferRelativeResize="0"/>
          <p:nvPr/>
        </p:nvPicPr>
        <p:blipFill>
          <a:blip r:embed="rId3">
            <a:alphaModFix/>
          </a:blip>
          <a:stretch>
            <a:fillRect/>
          </a:stretch>
        </p:blipFill>
        <p:spPr>
          <a:xfrm>
            <a:off x="444713" y="135473"/>
            <a:ext cx="8254576" cy="5598051"/>
          </a:xfrm>
          <a:prstGeom prst="rect">
            <a:avLst/>
          </a:prstGeom>
          <a:noFill/>
          <a:ln>
            <a:noFill/>
          </a:ln>
        </p:spPr>
      </p:pic>
    </p:spTree>
  </p:cSld>
  <p:clrMapOvr>
    <a:masterClrMapping/>
  </p:clrMapOvr>
</p:sld>
</file>

<file path=ppt/theme/theme1.xml><?xml version="1.0" encoding="utf-8"?>
<a:theme xmlns:a="http://schemas.openxmlformats.org/drawingml/2006/main" name="Presentación2">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ción2">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1039</Words>
  <Application>Microsoft Office PowerPoint</Application>
  <PresentationFormat>Presentación en pantalla (4:3)</PresentationFormat>
  <Paragraphs>162</Paragraphs>
  <Slides>22</Slides>
  <Notes>20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22</vt:i4>
      </vt:variant>
    </vt:vector>
  </HeadingPairs>
  <TitlesOfParts>
    <vt:vector size="29" baseType="lpstr">
      <vt:lpstr>Arial</vt:lpstr>
      <vt:lpstr>Helvetica</vt:lpstr>
      <vt:lpstr>Hammersmith One</vt:lpstr>
      <vt:lpstr>Helvetica Neue</vt:lpstr>
      <vt:lpstr>Calibri</vt:lpstr>
      <vt:lpstr>Presentación2</vt:lpstr>
      <vt:lpstr>Presentación2</vt:lpstr>
      <vt:lpstr>Presentación de PowerPoint</vt:lpstr>
      <vt:lpstr>Presentación de PowerPoint</vt:lpstr>
      <vt:lpstr>Diagramas de UML</vt:lpstr>
      <vt:lpstr>Diagramas de Secuencia</vt:lpstr>
      <vt:lpstr>Veamos un ejemplo (partes)</vt:lpstr>
      <vt:lpstr>Lectura del Diagrama</vt:lpstr>
      <vt:lpstr>Diagramas de secuencia del sistema… Alto nivel</vt:lpstr>
      <vt:lpstr>Diagrama de Secuencias en Diseño</vt:lpstr>
      <vt:lpstr>Presentación de PowerPoint</vt:lpstr>
      <vt:lpstr>Diagrama de Secuencia</vt:lpstr>
      <vt:lpstr>¿De donde salen los diagramas de secuencia?</vt:lpstr>
      <vt:lpstr>Presentación de PowerPoint</vt:lpstr>
      <vt:lpstr>Diagrama de secuencia -Básico</vt:lpstr>
      <vt:lpstr>Diagrama de secuencia - Alterno</vt:lpstr>
      <vt:lpstr>Ejemplo 2...</vt:lpstr>
      <vt:lpstr>Caso de uso básico (2)</vt:lpstr>
      <vt:lpstr>Caso de uso básico (3)</vt:lpstr>
      <vt:lpstr>Diagrama de Secuencia (parcial) para la función CasaSegura (Pressman, pag 168) </vt:lpstr>
      <vt:lpstr>Diagrama de Secuencia para  “ver información  del paciente” (Sommerville, Pag 127)</vt:lpstr>
      <vt:lpstr>Diagrama de Secuencia para transferir datos. (Sommerville, Pag 128)</vt:lpstr>
      <vt:lpstr>Referencias bibliográficas </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ST0243 Principios en Desarrollo de Software  Diagrama de Secuencias y Creación de Prototipo</dc:title>
  <dc:creator>MI PC</dc:creator>
  <cp:lastModifiedBy>MI PC</cp:lastModifiedBy>
  <cp:revision>4</cp:revision>
  <dcterms:modified xsi:type="dcterms:W3CDTF">2018-10-31T10:07:45Z</dcterms:modified>
</cp:coreProperties>
</file>