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 \subseteq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\exists S . S \subseteq A \land \sum_{x\in S} x = a</a:t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739ec3b8_0_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 \subseteq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\exists S . S \subseteq A \land \sum_{x\in S} x = a</a:t>
            </a:r>
            <a:endParaRPr/>
          </a:p>
        </p:txBody>
      </p:sp>
      <p:sp>
        <p:nvSpPr>
          <p:cNvPr id="156" name="Google Shape;156;g3a739ec3b8_0_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86f913f3_0_2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 \subseteq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\exists S . S \subseteq A \land \sum_{x\in S} x = a</a:t>
            </a:r>
            <a:endParaRPr/>
          </a:p>
        </p:txBody>
      </p:sp>
      <p:sp>
        <p:nvSpPr>
          <p:cNvPr id="163" name="Google Shape;163;g3a86f913f3_0_2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 \subseteq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\exists S . S \subseteq A \land \sum_{x\in S} x =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S \subset A \leftrightarrow x\in S \rightarrow x\in A\\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P(A) = \{S, S \subseteq A \}\\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|P(A)| =</a:t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5167341e_0_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68" name="Google Shape;68;g3a5167341e_0_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a86f913f3_0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77" name="Google Shape;77;g3a86f913f3_0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86f913f3_0_1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84" name="Google Shape;84;g3a86f913f3_0_1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a86f913f3_0_1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90" name="Google Shape;90;g3a86f913f3_0_1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5167341e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a5167341e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Q9HjeFD62Uk" TargetMode="External"/><Relationship Id="rId5" Type="http://schemas.openxmlformats.org/officeDocument/2006/relationships/hyperlink" Target="https://visualgo.net/bn/recursion?slide=1" TargetMode="External"/><Relationship Id="rId6" Type="http://schemas.openxmlformats.org/officeDocument/2006/relationships/hyperlink" Target="https://www.dyclassroom.com/recursion-algorithm/greatest-common-divisor-gc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2664000" y="1152000"/>
            <a:ext cx="3024000" cy="504000"/>
          </a:xfrm>
          <a:prstGeom prst="flowChartAlternateProcess">
            <a:avLst/>
          </a:prstGeom>
          <a:solidFill>
            <a:srgbClr val="00AAA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Encontrar MCD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2592000" y="2147400"/>
            <a:ext cx="3168000" cy="660600"/>
          </a:xfrm>
          <a:prstGeom prst="flowChartInputOutput">
            <a:avLst/>
          </a:prstGeom>
          <a:solidFill>
            <a:srgbClr val="BD7CB5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Entradas p y q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Enteros positivos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384000" y="3096000"/>
            <a:ext cx="1584000" cy="1440000"/>
          </a:xfrm>
          <a:prstGeom prst="flowChartDecision">
            <a:avLst/>
          </a:prstGeom>
          <a:solidFill>
            <a:srgbClr val="FFF2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Condición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clausura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5832000" y="3312000"/>
            <a:ext cx="1440000" cy="1008000"/>
          </a:xfrm>
          <a:prstGeom prst="flowChartPunchedTape">
            <a:avLst/>
          </a:prstGeom>
          <a:solidFill>
            <a:srgbClr val="0066B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Salida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576000" y="3528000"/>
            <a:ext cx="2232000" cy="720000"/>
          </a:xfrm>
          <a:prstGeom prst="flowChartProcess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Condición cambiante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3"/>
          <p:cNvCxnSpPr>
            <a:stCxn id="125" idx="0"/>
            <a:endCxn id="121" idx="1"/>
          </p:cNvCxnSpPr>
          <p:nvPr/>
        </p:nvCxnSpPr>
        <p:spPr>
          <a:xfrm rot="-5400000">
            <a:off x="1116000" y="1980000"/>
            <a:ext cx="2124000" cy="97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3"/>
          <p:cNvCxnSpPr>
            <a:stCxn id="121" idx="2"/>
            <a:endCxn id="122" idx="1"/>
          </p:cNvCxnSpPr>
          <p:nvPr/>
        </p:nvCxnSpPr>
        <p:spPr>
          <a:xfrm flipH="1" rot="-5400000">
            <a:off x="3930600" y="1901400"/>
            <a:ext cx="491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23"/>
          <p:cNvCxnSpPr>
            <a:stCxn id="122" idx="4"/>
            <a:endCxn id="123" idx="0"/>
          </p:cNvCxnSpPr>
          <p:nvPr/>
        </p:nvCxnSpPr>
        <p:spPr>
          <a:xfrm flipH="1" rot="-5400000">
            <a:off x="4032300" y="2951700"/>
            <a:ext cx="28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3"/>
          <p:cNvCxnSpPr>
            <a:stCxn id="123" idx="2"/>
            <a:endCxn id="125" idx="2"/>
          </p:cNvCxnSpPr>
          <p:nvPr/>
        </p:nvCxnSpPr>
        <p:spPr>
          <a:xfrm flipH="1" rot="5400000">
            <a:off x="2790000" y="3150000"/>
            <a:ext cx="288000" cy="248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3"/>
          <p:cNvCxnSpPr>
            <a:stCxn id="123" idx="3"/>
            <a:endCxn id="124" idx="1"/>
          </p:cNvCxnSpPr>
          <p:nvPr/>
        </p:nvCxnSpPr>
        <p:spPr>
          <a:xfrm>
            <a:off x="4968000" y="3816000"/>
            <a:ext cx="864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3"/>
          <p:cNvSpPr/>
          <p:nvPr/>
        </p:nvSpPr>
        <p:spPr>
          <a:xfrm>
            <a:off x="216000" y="2016000"/>
            <a:ext cx="1872000" cy="792000"/>
          </a:xfrm>
          <a:prstGeom prst="wedgeEllipseCallout">
            <a:avLst>
              <a:gd fmla="val 12083" name="adj1"/>
              <a:gd fmla="val 132143" name="adj2"/>
            </a:avLst>
          </a:prstGeom>
          <a:solidFill>
            <a:srgbClr val="EF413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Utilización %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276120" y="226440"/>
            <a:ext cx="69188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2664000" y="1152000"/>
            <a:ext cx="3024000" cy="504000"/>
          </a:xfrm>
          <a:prstGeom prst="flowChartAlternateProcess">
            <a:avLst/>
          </a:prstGeom>
          <a:solidFill>
            <a:srgbClr val="00AAA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Encontrar MCD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2592000" y="2147400"/>
            <a:ext cx="3168000" cy="660600"/>
          </a:xfrm>
          <a:prstGeom prst="flowChartInputOutput">
            <a:avLst/>
          </a:prstGeom>
          <a:solidFill>
            <a:srgbClr val="BD7CB5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Entradas p y q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Enteros positivos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3384000" y="3096000"/>
            <a:ext cx="1584000" cy="1440000"/>
          </a:xfrm>
          <a:prstGeom prst="flowChartDecision">
            <a:avLst/>
          </a:prstGeom>
          <a:solidFill>
            <a:srgbClr val="FFF2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5832000" y="3312000"/>
            <a:ext cx="1440000" cy="1008000"/>
          </a:xfrm>
          <a:prstGeom prst="flowChartPunchedTape">
            <a:avLst/>
          </a:prstGeom>
          <a:solidFill>
            <a:srgbClr val="0066B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576000" y="3528000"/>
            <a:ext cx="2232000" cy="720000"/>
          </a:xfrm>
          <a:prstGeom prst="flowChartProcess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4"/>
          <p:cNvCxnSpPr>
            <a:stCxn id="141" idx="0"/>
            <a:endCxn id="137" idx="1"/>
          </p:cNvCxnSpPr>
          <p:nvPr/>
        </p:nvCxnSpPr>
        <p:spPr>
          <a:xfrm rot="-5400000">
            <a:off x="1116000" y="1980000"/>
            <a:ext cx="2124000" cy="97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4"/>
          <p:cNvCxnSpPr>
            <a:stCxn id="137" idx="2"/>
            <a:endCxn id="138" idx="1"/>
          </p:cNvCxnSpPr>
          <p:nvPr/>
        </p:nvCxnSpPr>
        <p:spPr>
          <a:xfrm flipH="1" rot="-5400000">
            <a:off x="3930600" y="1901400"/>
            <a:ext cx="491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4"/>
          <p:cNvCxnSpPr>
            <a:stCxn id="138" idx="4"/>
            <a:endCxn id="139" idx="0"/>
          </p:cNvCxnSpPr>
          <p:nvPr/>
        </p:nvCxnSpPr>
        <p:spPr>
          <a:xfrm flipH="1" rot="-5400000">
            <a:off x="4032300" y="2951700"/>
            <a:ext cx="28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4"/>
          <p:cNvCxnSpPr>
            <a:stCxn id="139" idx="2"/>
            <a:endCxn id="141" idx="2"/>
          </p:cNvCxnSpPr>
          <p:nvPr/>
        </p:nvCxnSpPr>
        <p:spPr>
          <a:xfrm flipH="1" rot="5400000">
            <a:off x="2790000" y="3150000"/>
            <a:ext cx="288000" cy="248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4"/>
          <p:cNvCxnSpPr>
            <a:stCxn id="139" idx="3"/>
            <a:endCxn id="140" idx="1"/>
          </p:cNvCxnSpPr>
          <p:nvPr/>
        </p:nvCxnSpPr>
        <p:spPr>
          <a:xfrm>
            <a:off x="4968000" y="3816000"/>
            <a:ext cx="864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4"/>
          <p:cNvSpPr/>
          <p:nvPr/>
        </p:nvSpPr>
        <p:spPr>
          <a:xfrm>
            <a:off x="276120" y="226440"/>
            <a:ext cx="69188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276120" y="226440"/>
            <a:ext cx="69188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75" y="986476"/>
            <a:ext cx="8107725" cy="45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0" y="1691280"/>
            <a:ext cx="9143640" cy="351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904563"/>
            <a:ext cx="85344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0" y="1691280"/>
            <a:ext cx="9143640" cy="351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25" y="803638"/>
            <a:ext cx="74104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2664000" y="936000"/>
            <a:ext cx="3024000" cy="504000"/>
          </a:xfrm>
          <a:prstGeom prst="flowChartAlternateProcess">
            <a:avLst/>
          </a:prstGeom>
          <a:solidFill>
            <a:srgbClr val="00AAA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Entrada al sum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592000" y="1728000"/>
            <a:ext cx="3168000" cy="720000"/>
          </a:xfrm>
          <a:prstGeom prst="flowChartInputOutput">
            <a:avLst/>
          </a:prstGeom>
          <a:solidFill>
            <a:srgbClr val="BD7CB5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      Entradas num[], target,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 Start.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3312000" y="2579760"/>
            <a:ext cx="1728000" cy="1308240"/>
          </a:xfrm>
          <a:prstGeom prst="flowChartDecision">
            <a:avLst/>
          </a:prstGeom>
          <a:solidFill>
            <a:srgbClr val="FFF2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3456000" y="4752000"/>
            <a:ext cx="1440000" cy="1008000"/>
          </a:xfrm>
          <a:prstGeom prst="flowChartPunchedTape">
            <a:avLst/>
          </a:prstGeom>
          <a:solidFill>
            <a:srgbClr val="0066B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1008000" y="3672000"/>
            <a:ext cx="2232000" cy="720000"/>
          </a:xfrm>
          <a:prstGeom prst="flowChartProcess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8"/>
          <p:cNvCxnSpPr>
            <a:stCxn id="176" idx="0"/>
            <a:endCxn id="172" idx="1"/>
          </p:cNvCxnSpPr>
          <p:nvPr/>
        </p:nvCxnSpPr>
        <p:spPr>
          <a:xfrm rot="-5400000">
            <a:off x="1152000" y="2160000"/>
            <a:ext cx="2484000" cy="54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8"/>
          <p:cNvCxnSpPr>
            <a:stCxn id="172" idx="2"/>
            <a:endCxn id="173" idx="1"/>
          </p:cNvCxnSpPr>
          <p:nvPr/>
        </p:nvCxnSpPr>
        <p:spPr>
          <a:xfrm flipH="1" rot="-5400000">
            <a:off x="4032300" y="1583700"/>
            <a:ext cx="28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8"/>
          <p:cNvCxnSpPr>
            <a:stCxn id="173" idx="4"/>
            <a:endCxn id="174" idx="0"/>
          </p:cNvCxnSpPr>
          <p:nvPr/>
        </p:nvCxnSpPr>
        <p:spPr>
          <a:xfrm flipH="1" rot="-5400000">
            <a:off x="4110450" y="2513550"/>
            <a:ext cx="131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8"/>
          <p:cNvCxnSpPr>
            <a:stCxn id="174" idx="2"/>
            <a:endCxn id="176" idx="2"/>
          </p:cNvCxnSpPr>
          <p:nvPr/>
        </p:nvCxnSpPr>
        <p:spPr>
          <a:xfrm rot="5400000">
            <a:off x="2898000" y="3114000"/>
            <a:ext cx="504000" cy="205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28"/>
          <p:cNvSpPr/>
          <p:nvPr/>
        </p:nvSpPr>
        <p:spPr>
          <a:xfrm>
            <a:off x="5544000" y="3672000"/>
            <a:ext cx="2304000" cy="720000"/>
          </a:xfrm>
          <a:prstGeom prst="flowChartProcess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8"/>
          <p:cNvCxnSpPr>
            <a:stCxn id="174" idx="2"/>
            <a:endCxn id="181" idx="2"/>
          </p:cNvCxnSpPr>
          <p:nvPr/>
        </p:nvCxnSpPr>
        <p:spPr>
          <a:xfrm flipH="1" rot="-5400000">
            <a:off x="5184000" y="2880000"/>
            <a:ext cx="504000" cy="252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8"/>
          <p:cNvCxnSpPr>
            <a:stCxn id="181" idx="0"/>
            <a:endCxn id="172" idx="3"/>
          </p:cNvCxnSpPr>
          <p:nvPr/>
        </p:nvCxnSpPr>
        <p:spPr>
          <a:xfrm flipH="1" rot="5400000">
            <a:off x="4950000" y="1926000"/>
            <a:ext cx="24840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8"/>
          <p:cNvCxnSpPr>
            <a:endCxn id="175" idx="0"/>
          </p:cNvCxnSpPr>
          <p:nvPr/>
        </p:nvCxnSpPr>
        <p:spPr>
          <a:xfrm rot="5400000">
            <a:off x="4051650" y="4705350"/>
            <a:ext cx="271800" cy="2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28"/>
          <p:cNvSpPr/>
          <p:nvPr/>
        </p:nvSpPr>
        <p:spPr>
          <a:xfrm>
            <a:off x="276120" y="226440"/>
            <a:ext cx="69188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3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980" y="2071790"/>
            <a:ext cx="5038200" cy="27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775" y="1042365"/>
            <a:ext cx="64960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786190"/>
            <a:ext cx="427672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266775" y="2338300"/>
            <a:ext cx="17262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P(</a:t>
            </a:r>
            <a:r>
              <a:rPr lang="es-CO" sz="3000"/>
              <a:t>{1,2,3}) =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3</a:t>
            </a:r>
            <a:endParaRPr sz="3000"/>
          </a:p>
        </p:txBody>
      </p:sp>
      <p:sp>
        <p:nvSpPr>
          <p:cNvPr id="195" name="Google Shape;195;p29"/>
          <p:cNvSpPr txBox="1"/>
          <p:nvPr/>
        </p:nvSpPr>
        <p:spPr>
          <a:xfrm>
            <a:off x="1590975" y="3271850"/>
            <a:ext cx="12867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1,2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1,3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2,3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1,2,3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vacío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2664000" y="936000"/>
            <a:ext cx="3024000" cy="504000"/>
          </a:xfrm>
          <a:prstGeom prst="flowChartAlternateProcess">
            <a:avLst/>
          </a:prstGeom>
          <a:solidFill>
            <a:srgbClr val="00AAA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Entrada al combinationsAux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2592000" y="1728000"/>
            <a:ext cx="3168000" cy="720000"/>
          </a:xfrm>
          <a:prstGeom prst="flowChartInputOutput">
            <a:avLst/>
          </a:prstGeom>
          <a:solidFill>
            <a:srgbClr val="BD7CB5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      Entradas prefix, 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3312000" y="2579760"/>
            <a:ext cx="1728000" cy="1308240"/>
          </a:xfrm>
          <a:prstGeom prst="flowChartDecision">
            <a:avLst/>
          </a:prstGeom>
          <a:solidFill>
            <a:srgbClr val="FFF2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3456000" y="4752000"/>
            <a:ext cx="1440000" cy="1008000"/>
          </a:xfrm>
          <a:prstGeom prst="flowChartPunchedTape">
            <a:avLst/>
          </a:prstGeom>
          <a:solidFill>
            <a:srgbClr val="0066B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1008000" y="3672000"/>
            <a:ext cx="2232000" cy="720000"/>
          </a:xfrm>
          <a:prstGeom prst="flowChartProcess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30"/>
          <p:cNvCxnSpPr>
            <a:stCxn id="204" idx="0"/>
            <a:endCxn id="200" idx="1"/>
          </p:cNvCxnSpPr>
          <p:nvPr/>
        </p:nvCxnSpPr>
        <p:spPr>
          <a:xfrm rot="-5400000">
            <a:off x="1152000" y="2160000"/>
            <a:ext cx="2484000" cy="54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30"/>
          <p:cNvCxnSpPr>
            <a:stCxn id="200" idx="2"/>
            <a:endCxn id="201" idx="1"/>
          </p:cNvCxnSpPr>
          <p:nvPr/>
        </p:nvCxnSpPr>
        <p:spPr>
          <a:xfrm flipH="1" rot="-5400000">
            <a:off x="4032300" y="1583700"/>
            <a:ext cx="28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30"/>
          <p:cNvCxnSpPr>
            <a:stCxn id="201" idx="4"/>
            <a:endCxn id="202" idx="0"/>
          </p:cNvCxnSpPr>
          <p:nvPr/>
        </p:nvCxnSpPr>
        <p:spPr>
          <a:xfrm flipH="1" rot="-5400000">
            <a:off x="4110450" y="2513550"/>
            <a:ext cx="131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30"/>
          <p:cNvCxnSpPr>
            <a:stCxn id="202" idx="2"/>
            <a:endCxn id="204" idx="2"/>
          </p:cNvCxnSpPr>
          <p:nvPr/>
        </p:nvCxnSpPr>
        <p:spPr>
          <a:xfrm rot="5400000">
            <a:off x="2898000" y="3114000"/>
            <a:ext cx="504000" cy="205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30"/>
          <p:cNvSpPr/>
          <p:nvPr/>
        </p:nvSpPr>
        <p:spPr>
          <a:xfrm>
            <a:off x="5544000" y="3672000"/>
            <a:ext cx="2304000" cy="720000"/>
          </a:xfrm>
          <a:prstGeom prst="flowChartProcess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30"/>
          <p:cNvCxnSpPr>
            <a:stCxn id="202" idx="2"/>
            <a:endCxn id="209" idx="2"/>
          </p:cNvCxnSpPr>
          <p:nvPr/>
        </p:nvCxnSpPr>
        <p:spPr>
          <a:xfrm flipH="1" rot="-5400000">
            <a:off x="5184000" y="2880000"/>
            <a:ext cx="504000" cy="252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0"/>
          <p:cNvCxnSpPr>
            <a:stCxn id="209" idx="0"/>
            <a:endCxn id="200" idx="3"/>
          </p:cNvCxnSpPr>
          <p:nvPr/>
        </p:nvCxnSpPr>
        <p:spPr>
          <a:xfrm flipH="1" rot="5400000">
            <a:off x="4950000" y="1926000"/>
            <a:ext cx="24840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30"/>
          <p:cNvCxnSpPr>
            <a:endCxn id="203" idx="0"/>
          </p:cNvCxnSpPr>
          <p:nvPr/>
        </p:nvCxnSpPr>
        <p:spPr>
          <a:xfrm rot="5400000">
            <a:off x="4051650" y="4705350"/>
            <a:ext cx="271800" cy="2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30"/>
          <p:cNvSpPr/>
          <p:nvPr/>
        </p:nvSpPr>
        <p:spPr>
          <a:xfrm>
            <a:off x="276120" y="226440"/>
            <a:ext cx="69188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3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276120" y="226440"/>
            <a:ext cx="69188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Factorial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76" y="882875"/>
            <a:ext cx="6729525" cy="44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Factorial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956040"/>
            <a:ext cx="57150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266775" y="1490875"/>
            <a:ext cx="16635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A, B, C, D,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A, B, D, C,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A,D,B,C,A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A, C, B, D,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A,D,C,B,A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A, C, D, B,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534450" y="3308875"/>
            <a:ext cx="7344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3!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= 3x2x1</a:t>
            </a:r>
            <a:endParaRPr sz="3000"/>
          </a:p>
        </p:txBody>
      </p:sp>
      <p:sp>
        <p:nvSpPr>
          <p:cNvPr id="74" name="Google Shape;74;p16"/>
          <p:cNvSpPr txBox="1"/>
          <p:nvPr/>
        </p:nvSpPr>
        <p:spPr>
          <a:xfrm>
            <a:off x="5743775" y="329550"/>
            <a:ext cx="2291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/>
              <a:t>(n-1)!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Factorial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78825" y="1930275"/>
            <a:ext cx="61047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/>
              <a:t>n! = nx(n-1)!</a:t>
            </a:r>
            <a:endParaRPr sz="6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12475"/>
            <a:ext cx="8839199" cy="191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Fibonacci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04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Fibonacci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" y="2505674"/>
            <a:ext cx="7886750" cy="18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160" y="1862520"/>
            <a:ext cx="5943240" cy="3323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276120" y="226440"/>
            <a:ext cx="69188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920" y="1043400"/>
            <a:ext cx="7048080" cy="32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1312175" y="4509550"/>
            <a:ext cx="6709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Video: </a:t>
            </a:r>
            <a:r>
              <a:rPr lang="es-CO" u="sng">
                <a:solidFill>
                  <a:schemeClr val="hlink"/>
                </a:solidFill>
                <a:hlinkClick r:id="rId4"/>
              </a:rPr>
              <a:t>https://www.youtube.com/watch?v=Q9HjeFD62Uk</a:t>
            </a:r>
            <a:r>
              <a:rPr lang="es-C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Simulador: </a:t>
            </a:r>
            <a:r>
              <a:rPr lang="es-CO" u="sng">
                <a:solidFill>
                  <a:schemeClr val="hlink"/>
                </a:solidFill>
                <a:hlinkClick r:id="rId5"/>
              </a:rPr>
              <a:t>https://visualgo.net/bn/recursion?slide=1</a:t>
            </a:r>
            <a:r>
              <a:rPr lang="es-CO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Video: </a:t>
            </a:r>
            <a:r>
              <a:rPr lang="es-CO" u="sng">
                <a:solidFill>
                  <a:schemeClr val="hlink"/>
                </a:solidFill>
                <a:hlinkClick r:id="rId6"/>
              </a:rPr>
              <a:t>https://www.dyclassroom.com/recursion-algorithm/greatest-common-divisor-gcd</a:t>
            </a:r>
            <a:r>
              <a:rPr lang="es-CO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400" u="none" cap="none" strike="noStrike">
                <a:latin typeface="Arial"/>
                <a:ea typeface="Arial"/>
                <a:cs typeface="Arial"/>
                <a:sym typeface="Arial"/>
              </a:rPr>
              <a:t>Notación flujos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3024000" y="1368000"/>
            <a:ext cx="2592000" cy="720000"/>
          </a:xfrm>
          <a:prstGeom prst="flowChartAlternateProcess">
            <a:avLst/>
          </a:prstGeom>
          <a:solidFill>
            <a:srgbClr val="00AAA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INICIO Y FIN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288000" y="2808000"/>
            <a:ext cx="2448000" cy="792000"/>
          </a:xfrm>
          <a:prstGeom prst="flowChartInputOutput">
            <a:avLst/>
          </a:prstGeom>
          <a:solidFill>
            <a:srgbClr val="BD7CB5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Entradas al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proceso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6408000" y="2232000"/>
            <a:ext cx="1584000" cy="1728000"/>
          </a:xfrm>
          <a:prstGeom prst="flowChartDecision">
            <a:avLst/>
          </a:prstGeom>
          <a:solidFill>
            <a:srgbClr val="FFF2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Condiciones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3528000" y="4392000"/>
            <a:ext cx="2088000" cy="936000"/>
          </a:xfrm>
          <a:prstGeom prst="flowChartPunchedTape">
            <a:avLst/>
          </a:prstGeom>
          <a:solidFill>
            <a:srgbClr val="0066B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Salidas, retorno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3168000" y="2592000"/>
            <a:ext cx="2448000" cy="936000"/>
          </a:xfrm>
          <a:prstGeom prst="flowChartProcess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Porcesos y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Arial"/>
                <a:ea typeface="Arial"/>
                <a:cs typeface="Arial"/>
                <a:sym typeface="Arial"/>
              </a:rPr>
              <a:t>operaciones lógicas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