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B71B17-2FFC-4CC4-8F9E-FF96BB159436}">
  <a:tblStyle styleId="{19B71B17-2FFC-4CC4-8F9E-FF96BB1594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c8579970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67" name="Google Shape;67;g3ec8579970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ec8579970_0_6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74" name="Google Shape;74;g3ec8579970_0_6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c8579970_0_8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80" name="Google Shape;80;g3ec8579970_0_8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c8579970_0_6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87" name="Google Shape;87;g3ec8579970_0_6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c8579970_0_7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94" name="Google Shape;94;g3ec8579970_0_7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c8579970_0_9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100" name="Google Shape;100;g3ec8579970_0_9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c8579970_0_9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T(n)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0 &amp; \text{if $n=1$}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                    	1 &amp; \text{if $n=2$}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T(\Floor{n/2}) + T(\Ceil{n/2}) + 2 &amp; \text{if $n&gt;2$}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\]</a:t>
            </a:r>
            <a:endParaRPr/>
          </a:p>
        </p:txBody>
      </p:sp>
      <p:sp>
        <p:nvSpPr>
          <p:cNvPr id="105" name="Google Shape;105;g3ec8579970_0_9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AUTOLAYOUT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326950" y="348900"/>
            <a:ext cx="5717400" cy="602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153250" y="215900"/>
            <a:ext cx="2690700" cy="45465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wolframalpha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olframalpha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://www.wolframalpha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olframalpha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olframalpha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4"/>
          <p:cNvCxnSpPr/>
          <p:nvPr/>
        </p:nvCxnSpPr>
        <p:spPr>
          <a:xfrm>
            <a:off x="6984000" y="2148480"/>
            <a:ext cx="0" cy="20995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24"/>
          <p:cNvSpPr txBox="1"/>
          <p:nvPr/>
        </p:nvSpPr>
        <p:spPr>
          <a:xfrm>
            <a:off x="3600000" y="360000"/>
            <a:ext cx="230400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3000" strike="noStrike">
                <a:latin typeface="Arial"/>
                <a:ea typeface="Arial"/>
                <a:cs typeface="Arial"/>
                <a:sym typeface="Arial"/>
              </a:rPr>
              <a:t>groupsum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1447560" y="14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{19B71B17-2FFC-4CC4-8F9E-FF96BB159436}</a:tableStyleId>
              </a:tblPr>
              <a:tblGrid>
                <a:gridCol w="2263325"/>
                <a:gridCol w="2263325"/>
                <a:gridCol w="1988650"/>
              </a:tblGrid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4"/>
          <p:cNvSpPr/>
          <p:nvPr/>
        </p:nvSpPr>
        <p:spPr>
          <a:xfrm>
            <a:off x="360000" y="3528000"/>
            <a:ext cx="1224000" cy="100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target=7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944000" y="3024000"/>
            <a:ext cx="1224000" cy="864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7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944000" y="4248000"/>
            <a:ext cx="1224000" cy="864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4"/>
          <p:cNvCxnSpPr/>
          <p:nvPr/>
        </p:nvCxnSpPr>
        <p:spPr>
          <a:xfrm>
            <a:off x="2592000" y="2148480"/>
            <a:ext cx="0" cy="7315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24"/>
          <p:cNvSpPr/>
          <p:nvPr/>
        </p:nvSpPr>
        <p:spPr>
          <a:xfrm>
            <a:off x="4248000" y="3024000"/>
            <a:ext cx="1224000" cy="864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4248000" y="4248000"/>
            <a:ext cx="1224000" cy="864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4"/>
          <p:cNvCxnSpPr/>
          <p:nvPr/>
        </p:nvCxnSpPr>
        <p:spPr>
          <a:xfrm>
            <a:off x="4824000" y="2148480"/>
            <a:ext cx="0" cy="7315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24"/>
          <p:cNvCxnSpPr/>
          <p:nvPr/>
        </p:nvCxnSpPr>
        <p:spPr>
          <a:xfrm>
            <a:off x="3168000" y="3456000"/>
            <a:ext cx="108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24"/>
          <p:cNvCxnSpPr/>
          <p:nvPr/>
        </p:nvCxnSpPr>
        <p:spPr>
          <a:xfrm>
            <a:off x="3168000" y="4665960"/>
            <a:ext cx="108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24"/>
          <p:cNvCxnSpPr/>
          <p:nvPr/>
        </p:nvCxnSpPr>
        <p:spPr>
          <a:xfrm flipH="1" rot="10800000">
            <a:off x="1368000" y="3456000"/>
            <a:ext cx="57600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24"/>
          <p:cNvCxnSpPr/>
          <p:nvPr/>
        </p:nvCxnSpPr>
        <p:spPr>
          <a:xfrm>
            <a:off x="1296000" y="4464000"/>
            <a:ext cx="64800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p24"/>
          <p:cNvSpPr/>
          <p:nvPr/>
        </p:nvSpPr>
        <p:spPr>
          <a:xfrm>
            <a:off x="6413040" y="3024000"/>
            <a:ext cx="1224000" cy="864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6408000" y="4248000"/>
            <a:ext cx="1224000" cy="864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>
            <a:off x="5472000" y="3456000"/>
            <a:ext cx="94104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5466960" y="4680000"/>
            <a:ext cx="94104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24"/>
          <p:cNvSpPr/>
          <p:nvPr/>
        </p:nvSpPr>
        <p:spPr>
          <a:xfrm>
            <a:off x="5750850" y="113763"/>
            <a:ext cx="3240000" cy="1008000"/>
          </a:xfrm>
          <a:prstGeom prst="wedgeRoundRectCallout">
            <a:avLst>
              <a:gd fmla="val -55958" name="adj1"/>
              <a:gd fmla="val 79508" name="adj2"/>
              <a:gd fmla="val 16667" name="adj3"/>
            </a:avLst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Le resto el </a:t>
            </a:r>
            <a:r>
              <a:rPr lang="es-CO" sz="1800"/>
              <a:t>número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 al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Target. Si es 0 </a:t>
            </a:r>
            <a:r>
              <a:rPr lang="es-CO" sz="1800"/>
              <a:t>devuelve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 verdadero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7992000" y="4680000"/>
            <a:ext cx="834600" cy="720000"/>
          </a:xfrm>
          <a:prstGeom prst="smileyFace">
            <a:avLst>
              <a:gd fmla="val 9282" name="adj"/>
            </a:avLst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true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4"/>
          <p:cNvCxnSpPr/>
          <p:nvPr/>
        </p:nvCxnSpPr>
        <p:spPr>
          <a:xfrm>
            <a:off x="7632000" y="4680000"/>
            <a:ext cx="432000" cy="28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-4259" l="17613" r="20949" t="4259"/>
          <a:stretch/>
        </p:blipFill>
        <p:spPr>
          <a:xfrm>
            <a:off x="281175" y="596125"/>
            <a:ext cx="5717250" cy="602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6153250" y="215900"/>
            <a:ext cx="2690700" cy="45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s-CO" strike="noStrike"/>
              <a:t>Fibonacci</a:t>
            </a:r>
            <a:endParaRPr b="0" strike="noStrike"/>
          </a:p>
        </p:txBody>
      </p:sp>
      <p:sp>
        <p:nvSpPr>
          <p:cNvPr id="154" name="Google Shape;154;p25"/>
          <p:cNvSpPr/>
          <p:nvPr/>
        </p:nvSpPr>
        <p:spPr>
          <a:xfrm>
            <a:off x="6954875" y="2051375"/>
            <a:ext cx="2232000" cy="792000"/>
          </a:xfrm>
          <a:prstGeom prst="wedgeRoundRectCallout">
            <a:avLst>
              <a:gd fmla="val -53240" name="adj1"/>
              <a:gd fmla="val 83481" name="adj2"/>
              <a:gd fmla="val 16667" name="adj3"/>
            </a:avLst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Click a la imagen,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video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Factorial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040"/>
            <a:ext cx="8839199" cy="18461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574750" y="3013200"/>
            <a:ext cx="7328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4"/>
              </a:rPr>
              <a:t>http://www.wolframalpha.com/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c_2 + T(n-1)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c_2*n + c_1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Factorial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433500" y="1114300"/>
            <a:ext cx="7328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3"/>
              </a:rPr>
              <a:t>http://www.wolframalpha.com/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c_2 + T(n-1)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c_2*n + c_1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es O(</a:t>
            </a:r>
            <a:r>
              <a:rPr lang="es-CO" sz="2400">
                <a:solidFill>
                  <a:schemeClr val="dk1"/>
                </a:solidFill>
              </a:rPr>
              <a:t>c_2*n + c_1), por definición de 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T(n) es O(c_2*n), por Regla de la Suma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T(n) es O(n), por Regla del Producto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Array6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125" y="3557775"/>
            <a:ext cx="8839201" cy="183996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480600" y="1161375"/>
            <a:ext cx="7328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4"/>
              </a:rPr>
              <a:t>http://www.wolframalpha.com/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c_2 + T(n-1)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c_2*n + c_1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Hanoi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574750" y="3013200"/>
            <a:ext cx="7328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3"/>
              </a:rPr>
              <a:t>http://www.wolframalpha.com/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T(n-1) + T(n-1)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c_2*2^(n-1)</a:t>
            </a:r>
            <a:endParaRPr sz="24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25" y="1141663"/>
            <a:ext cx="8839198" cy="1533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2F5597"/>
                </a:solidFill>
              </a:rPr>
              <a:t>Hanoi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02125" y="1098600"/>
            <a:ext cx="7328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 u="sng">
                <a:solidFill>
                  <a:schemeClr val="hlink"/>
                </a:solidFill>
                <a:hlinkClick r:id="rId3"/>
              </a:rPr>
              <a:t>http://www.wolframalpha.com/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T(n-1) + T(n-1)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= c_2*2^(n-1)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T(n) es O(</a:t>
            </a:r>
            <a:r>
              <a:rPr lang="es-CO" sz="2400">
                <a:solidFill>
                  <a:schemeClr val="dk1"/>
                </a:solidFill>
              </a:rPr>
              <a:t>c_2*2^(n-1)), por Definición de 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T(n) es O(2^(n-1)) , por Regla del Producto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T(n) es O(2^n), por Regla del Producto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0" y="0"/>
            <a:ext cx="7757051" cy="57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2530300" y="1675225"/>
            <a:ext cx="22617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O-notation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http://bigocheatsheet.com/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288000" y="463320"/>
            <a:ext cx="2808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800" u="none" cap="none" strike="noStrike">
                <a:latin typeface="Arial"/>
                <a:ea typeface="Arial"/>
                <a:cs typeface="Arial"/>
                <a:sym typeface="Arial"/>
              </a:rPr>
              <a:t>ArrayMax</a:t>
            </a:r>
            <a:endParaRPr b="0" sz="3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360000" y="1368000"/>
            <a:ext cx="5904000" cy="3384000"/>
          </a:xfrm>
          <a:prstGeom prst="rect">
            <a:avLst/>
          </a:prstGeom>
          <a:solidFill>
            <a:srgbClr val="00E3E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1008000" y="1800000"/>
            <a:ext cx="4752000" cy="2448000"/>
          </a:xfrm>
          <a:prstGeom prst="rect">
            <a:avLst/>
          </a:prstGeom>
          <a:solidFill>
            <a:srgbClr val="7C007C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1584000" y="2088000"/>
            <a:ext cx="3672000" cy="1872000"/>
          </a:xfrm>
          <a:prstGeom prst="rect">
            <a:avLst/>
          </a:prstGeom>
          <a:solidFill>
            <a:srgbClr val="C462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2304000" y="2520000"/>
            <a:ext cx="2304000" cy="936000"/>
          </a:xfrm>
          <a:prstGeom prst="rect">
            <a:avLst/>
          </a:prstGeom>
          <a:solidFill>
            <a:srgbClr val="00D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3321000" y="343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{19B71B17-2FFC-4CC4-8F9E-FF96BB159436}</a:tableStyleId>
              </a:tblPr>
              <a:tblGrid>
                <a:gridCol w="1268650"/>
                <a:gridCol w="1268650"/>
                <a:gridCol w="1268650"/>
                <a:gridCol w="1269725"/>
              </a:tblGrid>
              <a:tr h="7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3"/>
          <p:cNvSpPr txBox="1"/>
          <p:nvPr/>
        </p:nvSpPr>
        <p:spPr>
          <a:xfrm>
            <a:off x="576000" y="1512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ArrayMax(3,{3,5,8})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1224000" y="178272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rPr>
              <a:t>ArrayMax(2,{,5,8})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1656000" y="2160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ArrayMax(1,{8})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2304000" y="2808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Return 8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6408000" y="1800000"/>
            <a:ext cx="237600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ArrayMax(n, arr[]){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N &gt; arr[]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max=n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