
<file path=[Content_Types].xml><?xml version="1.0" encoding="utf-8"?>
<Types xmlns="http://schemas.openxmlformats.org/package/2006/content-types">
  <Override PartName="/_rels/.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8.png" ContentType="image/png"/>
  <Override PartName="/ppt/media/image7.png" ContentType="image/png"/>
  <Override PartName="/ppt/media/image5.png" ContentType="image/png"/>
  <Override PartName="/ppt/media/image6.png" ContentType="image/png"/>
  <Override PartName="/ppt/media/image1.jpeg" ContentType="image/jpeg"/>
  <Override PartName="/ppt/media/image3.png" ContentType="image/png"/>
  <Override PartName="/ppt/media/image2.jpeg" ContentType="image/jpe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CO"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s-CO"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s-CO"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CO"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s-CO"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s-CO"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s-CO"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s-CO"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CO"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s-CO"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s-CO"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s-CO"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s-CO"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s-CO"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s-CO"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CO"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s-CO"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CO"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s-CO"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CO"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s-CO"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s-CO"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CO"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s-CO"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CO"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s-CO"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s-CO"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s-CO"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CO"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s-CO"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s-CO"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s-CO"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s-CO"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s-CO"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s-CO"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s-CO"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b="0" lang="es-CO" sz="4400" spc="-1" strike="noStrike">
                <a:latin typeface="Arial"/>
              </a:rPr>
              <a:t>Click to edit the title text </a:t>
            </a:r>
            <a:r>
              <a:rPr b="0" lang="es-CO" sz="4400" spc="-1" strike="noStrike">
                <a:latin typeface="Arial"/>
              </a:rPr>
              <a:t>format</a:t>
            </a:r>
            <a:endParaRPr b="0" lang="es-CO"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CO" sz="3200" spc="-1" strike="noStrike">
                <a:latin typeface="Arial"/>
              </a:rPr>
              <a:t>Click to edit the outline text format</a:t>
            </a:r>
            <a:endParaRPr b="0" lang="es-CO" sz="3200" spc="-1" strike="noStrike">
              <a:latin typeface="Arial"/>
            </a:endParaRPr>
          </a:p>
          <a:p>
            <a:pPr lvl="1" marL="864000" indent="-324000">
              <a:spcBef>
                <a:spcPts val="1134"/>
              </a:spcBef>
              <a:buClr>
                <a:srgbClr val="000000"/>
              </a:buClr>
              <a:buSzPct val="75000"/>
              <a:buFont typeface="Symbol" charset="2"/>
              <a:buChar char=""/>
            </a:pPr>
            <a:r>
              <a:rPr b="0" lang="es-CO" sz="2800" spc="-1" strike="noStrike">
                <a:latin typeface="Arial"/>
              </a:rPr>
              <a:t>Second Outline Level</a:t>
            </a:r>
            <a:endParaRPr b="0" lang="es-CO" sz="2800" spc="-1" strike="noStrike">
              <a:latin typeface="Arial"/>
            </a:endParaRPr>
          </a:p>
          <a:p>
            <a:pPr lvl="2" marL="1296000" indent="-288000">
              <a:spcBef>
                <a:spcPts val="850"/>
              </a:spcBef>
              <a:buClr>
                <a:srgbClr val="000000"/>
              </a:buClr>
              <a:buSzPct val="45000"/>
              <a:buFont typeface="Wingdings" charset="2"/>
              <a:buChar char=""/>
            </a:pPr>
            <a:r>
              <a:rPr b="0" lang="es-CO" sz="2400" spc="-1" strike="noStrike">
                <a:latin typeface="Arial"/>
              </a:rPr>
              <a:t>Third Outline Level</a:t>
            </a:r>
            <a:endParaRPr b="0" lang="es-CO" sz="2400" spc="-1" strike="noStrike">
              <a:latin typeface="Arial"/>
            </a:endParaRPr>
          </a:p>
          <a:p>
            <a:pPr lvl="3" marL="1728000" indent="-216000">
              <a:spcBef>
                <a:spcPts val="567"/>
              </a:spcBef>
              <a:buClr>
                <a:srgbClr val="000000"/>
              </a:buClr>
              <a:buSzPct val="75000"/>
              <a:buFont typeface="Symbol" charset="2"/>
              <a:buChar char=""/>
            </a:pPr>
            <a:r>
              <a:rPr b="0" lang="es-CO" sz="2000" spc="-1" strike="noStrike">
                <a:latin typeface="Arial"/>
              </a:rPr>
              <a:t>Fourth Outline Level</a:t>
            </a:r>
            <a:endParaRPr b="0" lang="es-CO" sz="2000" spc="-1" strike="noStrike">
              <a:latin typeface="Arial"/>
            </a:endParaRPr>
          </a:p>
          <a:p>
            <a:pPr lvl="4" marL="2160000" indent="-216000">
              <a:spcBef>
                <a:spcPts val="283"/>
              </a:spcBef>
              <a:buClr>
                <a:srgbClr val="000000"/>
              </a:buClr>
              <a:buSzPct val="45000"/>
              <a:buFont typeface="Wingdings" charset="2"/>
              <a:buChar char=""/>
            </a:pPr>
            <a:r>
              <a:rPr b="0" lang="es-CO" sz="2000" spc="-1" strike="noStrike">
                <a:latin typeface="Arial"/>
              </a:rPr>
              <a:t>Fifth Outline Level</a:t>
            </a:r>
            <a:endParaRPr b="0" lang="es-CO" sz="2000" spc="-1" strike="noStrike">
              <a:latin typeface="Arial"/>
            </a:endParaRPr>
          </a:p>
          <a:p>
            <a:pPr lvl="5" marL="2592000" indent="-216000">
              <a:spcBef>
                <a:spcPts val="283"/>
              </a:spcBef>
              <a:buClr>
                <a:srgbClr val="000000"/>
              </a:buClr>
              <a:buSzPct val="45000"/>
              <a:buFont typeface="Wingdings" charset="2"/>
              <a:buChar char=""/>
            </a:pPr>
            <a:r>
              <a:rPr b="0" lang="es-CO" sz="2000" spc="-1" strike="noStrike">
                <a:latin typeface="Arial"/>
              </a:rPr>
              <a:t>Sixth Outline Level</a:t>
            </a:r>
            <a:endParaRPr b="0" lang="es-CO" sz="2000" spc="-1" strike="noStrike">
              <a:latin typeface="Arial"/>
            </a:endParaRPr>
          </a:p>
          <a:p>
            <a:pPr lvl="6" marL="3024000" indent="-216000">
              <a:spcBef>
                <a:spcPts val="283"/>
              </a:spcBef>
              <a:buClr>
                <a:srgbClr val="000000"/>
              </a:buClr>
              <a:buSzPct val="45000"/>
              <a:buFont typeface="Wingdings" charset="2"/>
              <a:buChar char=""/>
            </a:pPr>
            <a:r>
              <a:rPr b="0" lang="es-CO" sz="2000" spc="-1" strike="noStrike">
                <a:latin typeface="Arial"/>
              </a:rPr>
              <a:t>Seventh Outline Level</a:t>
            </a:r>
            <a:endParaRPr b="0" lang="es-CO"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TextShape 1"/>
          <p:cNvSpPr txBox="1"/>
          <p:nvPr/>
        </p:nvSpPr>
        <p:spPr>
          <a:xfrm>
            <a:off x="2736000" y="504000"/>
            <a:ext cx="3168000" cy="657360"/>
          </a:xfrm>
          <a:prstGeom prst="rect">
            <a:avLst/>
          </a:prstGeom>
          <a:noFill/>
          <a:ln>
            <a:noFill/>
          </a:ln>
        </p:spPr>
        <p:txBody>
          <a:bodyPr lIns="90000" rIns="90000" tIns="45000" bIns="45000"/>
          <a:p>
            <a:r>
              <a:rPr b="0" lang="es-CO" sz="4000" spc="-1" strike="noStrike">
                <a:latin typeface="Arial"/>
              </a:rPr>
              <a:t>ArrayList</a:t>
            </a:r>
            <a:endParaRPr b="0" lang="es-CO" sz="4000" spc="-1" strike="noStrike">
              <a:latin typeface="Arial"/>
            </a:endParaRPr>
          </a:p>
        </p:txBody>
      </p:sp>
      <p:pic>
        <p:nvPicPr>
          <p:cNvPr id="39" name="" descr=""/>
          <p:cNvPicPr/>
          <p:nvPr/>
        </p:nvPicPr>
        <p:blipFill>
          <a:blip r:embed="rId1"/>
          <a:srcRect l="6131" t="29454" r="34234" b="48932"/>
          <a:stretch/>
        </p:blipFill>
        <p:spPr>
          <a:xfrm>
            <a:off x="288360" y="1512360"/>
            <a:ext cx="8130600" cy="1655640"/>
          </a:xfrm>
          <a:prstGeom prst="rect">
            <a:avLst/>
          </a:prstGeom>
          <a:ln>
            <a:noFill/>
          </a:ln>
        </p:spPr>
      </p:pic>
      <p:sp>
        <p:nvSpPr>
          <p:cNvPr id="40" name="TextShape 2"/>
          <p:cNvSpPr txBox="1"/>
          <p:nvPr/>
        </p:nvSpPr>
        <p:spPr>
          <a:xfrm>
            <a:off x="504000" y="3456000"/>
            <a:ext cx="7704000" cy="602280"/>
          </a:xfrm>
          <a:prstGeom prst="rect">
            <a:avLst/>
          </a:prstGeom>
          <a:noFill/>
          <a:ln>
            <a:noFill/>
          </a:ln>
        </p:spPr>
        <p:txBody>
          <a:bodyPr lIns="90000" rIns="90000" tIns="45000" bIns="45000"/>
          <a:p>
            <a:r>
              <a:rPr b="0" lang="es-CO" sz="1800" spc="-1" strike="noStrike">
                <a:latin typeface="Arial"/>
              </a:rPr>
              <a:t>Cuando se declara un ArrayList este viene con un tamaño por defecto y valores vacios por supuesto</a:t>
            </a:r>
            <a:endParaRPr b="0" lang="es-CO" sz="1800" spc="-1" strike="noStrike">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2736000" y="504000"/>
            <a:ext cx="3168000" cy="657360"/>
          </a:xfrm>
          <a:prstGeom prst="rect">
            <a:avLst/>
          </a:prstGeom>
          <a:noFill/>
          <a:ln>
            <a:noFill/>
          </a:ln>
        </p:spPr>
        <p:txBody>
          <a:bodyPr lIns="90000" rIns="90000" tIns="45000" bIns="45000"/>
          <a:p>
            <a:r>
              <a:rPr b="0" lang="es-CO" sz="4000" spc="-1" strike="noStrike">
                <a:latin typeface="Arial"/>
              </a:rPr>
              <a:t>ArrayList</a:t>
            </a:r>
            <a:endParaRPr b="0" lang="es-CO" sz="4000" spc="-1" strike="noStrike">
              <a:latin typeface="Arial"/>
            </a:endParaRPr>
          </a:p>
        </p:txBody>
      </p:sp>
      <p:sp>
        <p:nvSpPr>
          <p:cNvPr id="42" name="TextShape 2"/>
          <p:cNvSpPr txBox="1"/>
          <p:nvPr/>
        </p:nvSpPr>
        <p:spPr>
          <a:xfrm>
            <a:off x="504000" y="3456000"/>
            <a:ext cx="7704000" cy="1114200"/>
          </a:xfrm>
          <a:prstGeom prst="rect">
            <a:avLst/>
          </a:prstGeom>
          <a:noFill/>
          <a:ln>
            <a:noFill/>
          </a:ln>
        </p:spPr>
        <p:txBody>
          <a:bodyPr lIns="90000" rIns="90000" tIns="45000" bIns="45000"/>
          <a:p>
            <a:r>
              <a:rPr b="0" lang="es-CO" sz="1800" spc="-1" strike="noStrike">
                <a:latin typeface="Arial"/>
              </a:rPr>
              <a:t>Insertar un elemento, esto se consigue de dos maneras:</a:t>
            </a:r>
            <a:endParaRPr b="0" lang="es-CO" sz="1800" spc="-1" strike="noStrike">
              <a:latin typeface="Arial"/>
            </a:endParaRPr>
          </a:p>
          <a:p>
            <a:r>
              <a:rPr b="0" lang="es-CO" sz="1800" spc="-1" strike="noStrike">
                <a:latin typeface="Arial"/>
              </a:rPr>
              <a:t>1. la función add(elemento) no recibe posición y se agrega a la cola</a:t>
            </a:r>
            <a:endParaRPr b="0" lang="es-CO" sz="1800" spc="-1" strike="noStrike">
              <a:latin typeface="Arial"/>
            </a:endParaRPr>
          </a:p>
          <a:p>
            <a:r>
              <a:rPr b="0" lang="es-CO" sz="1800" spc="-1" strike="noStrike">
                <a:latin typeface="Arial"/>
              </a:rPr>
              <a:t>2. la función add(index, elemento) se agrega en la posición index, de este modo el elemeto que estaba en dicha posición se corre a la derecha</a:t>
            </a:r>
            <a:endParaRPr b="0" lang="es-CO" sz="1800" spc="-1" strike="noStrike">
              <a:latin typeface="Arial"/>
            </a:endParaRPr>
          </a:p>
        </p:txBody>
      </p:sp>
      <p:pic>
        <p:nvPicPr>
          <p:cNvPr id="43" name="" descr=""/>
          <p:cNvPicPr/>
          <p:nvPr/>
        </p:nvPicPr>
        <p:blipFill>
          <a:blip r:embed="rId1"/>
          <a:srcRect l="5304" t="34749" r="34472" b="47840"/>
          <a:stretch/>
        </p:blipFill>
        <p:spPr>
          <a:xfrm>
            <a:off x="432000" y="1224000"/>
            <a:ext cx="8207640" cy="1800000"/>
          </a:xfrm>
          <a:prstGeom prst="rect">
            <a:avLst/>
          </a:prstGeom>
          <a:ln>
            <a:noFill/>
          </a:ln>
        </p:spPr>
      </p:pic>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2736000" y="504000"/>
            <a:ext cx="3168000" cy="657360"/>
          </a:xfrm>
          <a:prstGeom prst="rect">
            <a:avLst/>
          </a:prstGeom>
          <a:noFill/>
          <a:ln>
            <a:noFill/>
          </a:ln>
        </p:spPr>
        <p:txBody>
          <a:bodyPr lIns="90000" rIns="90000" tIns="45000" bIns="45000"/>
          <a:p>
            <a:r>
              <a:rPr b="0" lang="es-CO" sz="4000" spc="-1" strike="noStrike">
                <a:latin typeface="Arial"/>
              </a:rPr>
              <a:t>ArrayList</a:t>
            </a:r>
            <a:endParaRPr b="0" lang="es-CO" sz="4000" spc="-1" strike="noStrike">
              <a:latin typeface="Arial"/>
            </a:endParaRPr>
          </a:p>
        </p:txBody>
      </p:sp>
      <p:sp>
        <p:nvSpPr>
          <p:cNvPr id="45" name="TextShape 2"/>
          <p:cNvSpPr txBox="1"/>
          <p:nvPr/>
        </p:nvSpPr>
        <p:spPr>
          <a:xfrm>
            <a:off x="504000" y="3456000"/>
            <a:ext cx="7704000" cy="602280"/>
          </a:xfrm>
          <a:prstGeom prst="rect">
            <a:avLst/>
          </a:prstGeom>
          <a:noFill/>
          <a:ln>
            <a:noFill/>
          </a:ln>
        </p:spPr>
        <p:txBody>
          <a:bodyPr lIns="90000" rIns="90000" tIns="45000" bIns="45000"/>
          <a:p>
            <a:r>
              <a:rPr b="0" lang="es-CO" sz="1800" spc="-1" strike="noStrike">
                <a:latin typeface="Arial"/>
              </a:rPr>
              <a:t>De este modo se utiliza añade el elemento 6 en la posicion 0, de no ser puesta esta posición se agragaría al final</a:t>
            </a:r>
            <a:endParaRPr b="0" lang="es-CO" sz="1800" spc="-1" strike="noStrike">
              <a:latin typeface="Arial"/>
            </a:endParaRPr>
          </a:p>
        </p:txBody>
      </p:sp>
      <p:pic>
        <p:nvPicPr>
          <p:cNvPr id="46" name="" descr=""/>
          <p:cNvPicPr/>
          <p:nvPr/>
        </p:nvPicPr>
        <p:blipFill>
          <a:blip r:embed="rId1"/>
          <a:srcRect l="6134" t="35625" r="34207" b="47997"/>
          <a:stretch/>
        </p:blipFill>
        <p:spPr>
          <a:xfrm>
            <a:off x="936000" y="1728000"/>
            <a:ext cx="7488000" cy="1296000"/>
          </a:xfrm>
          <a:prstGeom prst="rect">
            <a:avLst/>
          </a:prstGeom>
          <a:ln>
            <a:noFill/>
          </a:ln>
        </p:spPr>
      </p:pic>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2736000" y="504000"/>
            <a:ext cx="3168000" cy="657360"/>
          </a:xfrm>
          <a:prstGeom prst="rect">
            <a:avLst/>
          </a:prstGeom>
          <a:noFill/>
          <a:ln>
            <a:noFill/>
          </a:ln>
        </p:spPr>
        <p:txBody>
          <a:bodyPr lIns="90000" rIns="90000" tIns="45000" bIns="45000"/>
          <a:p>
            <a:r>
              <a:rPr b="0" lang="es-CO" sz="4000" spc="-1" strike="noStrike">
                <a:latin typeface="Arial"/>
              </a:rPr>
              <a:t>ArrayList</a:t>
            </a:r>
            <a:endParaRPr b="0" lang="es-CO" sz="4000" spc="-1" strike="noStrike">
              <a:latin typeface="Arial"/>
            </a:endParaRPr>
          </a:p>
        </p:txBody>
      </p:sp>
      <p:sp>
        <p:nvSpPr>
          <p:cNvPr id="48" name="TextShape 2"/>
          <p:cNvSpPr txBox="1"/>
          <p:nvPr/>
        </p:nvSpPr>
        <p:spPr>
          <a:xfrm>
            <a:off x="504000" y="3456000"/>
            <a:ext cx="7704000" cy="602280"/>
          </a:xfrm>
          <a:prstGeom prst="rect">
            <a:avLst/>
          </a:prstGeom>
          <a:noFill/>
          <a:ln>
            <a:noFill/>
          </a:ln>
        </p:spPr>
        <p:txBody>
          <a:bodyPr lIns="90000" rIns="90000" tIns="45000" bIns="45000"/>
          <a:p>
            <a:r>
              <a:rPr b="0" lang="es-CO" sz="1800" spc="-1" strike="noStrike">
                <a:latin typeface="Arial"/>
              </a:rPr>
              <a:t>Aqui se agrega el elemento en la posición 2 que es la última, por lo que esta posición es redundante</a:t>
            </a:r>
            <a:endParaRPr b="0" lang="es-CO" sz="1800" spc="-1" strike="noStrike">
              <a:latin typeface="Arial"/>
            </a:endParaRPr>
          </a:p>
        </p:txBody>
      </p:sp>
      <p:pic>
        <p:nvPicPr>
          <p:cNvPr id="49" name="" descr=""/>
          <p:cNvPicPr/>
          <p:nvPr/>
        </p:nvPicPr>
        <p:blipFill>
          <a:blip r:embed="rId1"/>
          <a:srcRect l="5763" t="33312" r="34613" b="44449"/>
          <a:stretch/>
        </p:blipFill>
        <p:spPr>
          <a:xfrm>
            <a:off x="504000" y="1512000"/>
            <a:ext cx="7776000" cy="1728000"/>
          </a:xfrm>
          <a:prstGeom prst="rect">
            <a:avLst/>
          </a:prstGeom>
          <a:ln>
            <a:noFill/>
          </a:ln>
        </p:spPr>
      </p:pic>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Shape 1"/>
          <p:cNvSpPr txBox="1"/>
          <p:nvPr/>
        </p:nvSpPr>
        <p:spPr>
          <a:xfrm>
            <a:off x="2736000" y="504000"/>
            <a:ext cx="3168000" cy="657360"/>
          </a:xfrm>
          <a:prstGeom prst="rect">
            <a:avLst/>
          </a:prstGeom>
          <a:noFill/>
          <a:ln>
            <a:noFill/>
          </a:ln>
        </p:spPr>
        <p:txBody>
          <a:bodyPr lIns="90000" rIns="90000" tIns="45000" bIns="45000"/>
          <a:p>
            <a:r>
              <a:rPr b="0" lang="es-CO" sz="4000" spc="-1" strike="noStrike">
                <a:latin typeface="Arial"/>
              </a:rPr>
              <a:t>ArrayList</a:t>
            </a:r>
            <a:endParaRPr b="0" lang="es-CO" sz="4000" spc="-1" strike="noStrike">
              <a:latin typeface="Arial"/>
            </a:endParaRPr>
          </a:p>
        </p:txBody>
      </p:sp>
      <p:sp>
        <p:nvSpPr>
          <p:cNvPr id="51" name="TextShape 2"/>
          <p:cNvSpPr txBox="1"/>
          <p:nvPr/>
        </p:nvSpPr>
        <p:spPr>
          <a:xfrm>
            <a:off x="504000" y="3456000"/>
            <a:ext cx="7704000" cy="858240"/>
          </a:xfrm>
          <a:prstGeom prst="rect">
            <a:avLst/>
          </a:prstGeom>
          <a:noFill/>
          <a:ln>
            <a:noFill/>
          </a:ln>
        </p:spPr>
        <p:txBody>
          <a:bodyPr lIns="90000" rIns="90000" tIns="45000" bIns="45000"/>
          <a:p>
            <a:r>
              <a:rPr b="0" lang="es-CO" sz="1800" spc="-1" strike="noStrike">
                <a:latin typeface="Arial"/>
              </a:rPr>
              <a:t>Aqui se agrega el elemento en la posición 3 que es la última, por lo que esta posición es redundante y se llena el arreglo. Sin embargo que pasa si agregamos un elemento más? </a:t>
            </a:r>
            <a:endParaRPr b="0" lang="es-CO" sz="1800" spc="-1" strike="noStrike">
              <a:latin typeface="Arial"/>
            </a:endParaRPr>
          </a:p>
        </p:txBody>
      </p:sp>
      <p:pic>
        <p:nvPicPr>
          <p:cNvPr id="52" name="" descr=""/>
          <p:cNvPicPr/>
          <p:nvPr/>
        </p:nvPicPr>
        <p:blipFill>
          <a:blip r:embed="rId1"/>
          <a:srcRect l="5550" t="33317" r="34262" b="45832"/>
          <a:stretch/>
        </p:blipFill>
        <p:spPr>
          <a:xfrm>
            <a:off x="936000" y="1368000"/>
            <a:ext cx="7056000" cy="1737000"/>
          </a:xfrm>
          <a:prstGeom prst="rect">
            <a:avLst/>
          </a:prstGeom>
          <a:ln>
            <a:noFill/>
          </a:ln>
        </p:spPr>
      </p:pic>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Shape 1"/>
          <p:cNvSpPr txBox="1"/>
          <p:nvPr/>
        </p:nvSpPr>
        <p:spPr>
          <a:xfrm>
            <a:off x="2736000" y="504000"/>
            <a:ext cx="3168000" cy="657360"/>
          </a:xfrm>
          <a:prstGeom prst="rect">
            <a:avLst/>
          </a:prstGeom>
          <a:noFill/>
          <a:ln>
            <a:noFill/>
          </a:ln>
        </p:spPr>
        <p:txBody>
          <a:bodyPr lIns="90000" rIns="90000" tIns="45000" bIns="45000"/>
          <a:p>
            <a:r>
              <a:rPr b="0" lang="es-CO" sz="4000" spc="-1" strike="noStrike">
                <a:latin typeface="Arial"/>
              </a:rPr>
              <a:t>ArrayList</a:t>
            </a:r>
            <a:endParaRPr b="0" lang="es-CO" sz="4000" spc="-1" strike="noStrike">
              <a:latin typeface="Arial"/>
            </a:endParaRPr>
          </a:p>
        </p:txBody>
      </p:sp>
      <p:sp>
        <p:nvSpPr>
          <p:cNvPr id="54" name="TextShape 2"/>
          <p:cNvSpPr txBox="1"/>
          <p:nvPr/>
        </p:nvSpPr>
        <p:spPr>
          <a:xfrm>
            <a:off x="504000" y="3456000"/>
            <a:ext cx="7704000" cy="858240"/>
          </a:xfrm>
          <a:prstGeom prst="rect">
            <a:avLst/>
          </a:prstGeom>
          <a:noFill/>
          <a:ln>
            <a:noFill/>
          </a:ln>
        </p:spPr>
        <p:txBody>
          <a:bodyPr lIns="90000" rIns="90000" tIns="45000" bIns="45000"/>
          <a:p>
            <a:r>
              <a:rPr b="0" lang="es-CO" sz="1800" spc="-1" strike="noStrike">
                <a:latin typeface="Arial"/>
              </a:rPr>
              <a:t>El tamaño se incrementa al ingresar un nuevo elemento. Esta es la caracteristica base por la cual usar ArrayList es tan útil, por que posee tamaño dinamico, no es estático tal como un arreglo convencional.</a:t>
            </a:r>
            <a:endParaRPr b="0" lang="es-CO" sz="1800" spc="-1" strike="noStrike">
              <a:latin typeface="Arial"/>
            </a:endParaRPr>
          </a:p>
        </p:txBody>
      </p:sp>
      <p:pic>
        <p:nvPicPr>
          <p:cNvPr id="55" name="" descr=""/>
          <p:cNvPicPr/>
          <p:nvPr/>
        </p:nvPicPr>
        <p:blipFill>
          <a:blip r:embed="rId1"/>
          <a:srcRect l="6115" t="37288" r="33673" b="46112"/>
          <a:stretch/>
        </p:blipFill>
        <p:spPr>
          <a:xfrm>
            <a:off x="984600" y="1152000"/>
            <a:ext cx="7079400" cy="180000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LibreOffice/6.0.3.2$Linux_X86_64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2018-07-12T15:59:23Z</dcterms:created>
  <dc:creator/>
  <dc:description/>
  <dc:language>es-CO</dc:language>
  <cp:lastModifiedBy/>
  <dcterms:modified xsi:type="dcterms:W3CDTF">2018-07-12T16:15:28Z</dcterms:modified>
  <cp:revision>2</cp:revision>
  <dc:subject/>
  <dc:title>eafit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ntentTypeId">
    <vt:lpwstr>0x010100F955263290692D4784D72EA0A35C6260</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Presentación en pantalla (4:3)</vt:lpwstr>
  </property>
  <property fmtid="{D5CDD505-2E9C-101B-9397-08002B2CF9AE}" pid="10" name="ScaleCrop">
    <vt:bool>0</vt:bool>
  </property>
  <property fmtid="{D5CDD505-2E9C-101B-9397-08002B2CF9AE}" pid="11" name="ShareDoc">
    <vt:bool>0</vt:bool>
  </property>
  <property fmtid="{D5CDD505-2E9C-101B-9397-08002B2CF9AE}" pid="12" name="Slides">
    <vt:i4>3</vt:i4>
  </property>
</Properties>
</file>