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latin typeface="Arial"/>
              </a:rPr>
              <a:t>Click to edit the title </a:t>
            </a:r>
            <a:r>
              <a:rPr b="0" lang="es-CO" sz="4400" spc="-1" strike="noStrike">
                <a:latin typeface="Arial"/>
              </a:rPr>
              <a:t>text format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Click to edit the outline text format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Second Outline Level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Third Outline Level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Fourth Outline Level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Fifth Outline Level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Sixth Outline Level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Seventh Outline Level</a:t>
            </a:r>
            <a:endParaRPr b="0" lang="es-C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2592000" y="1800000"/>
            <a:ext cx="2592000" cy="936000"/>
            <a:chOff x="2592000" y="1800000"/>
            <a:chExt cx="2592000" cy="936000"/>
          </a:xfrm>
        </p:grpSpPr>
        <p:sp>
          <p:nvSpPr>
            <p:cNvPr id="39" name="CustomShape 2"/>
            <p:cNvSpPr/>
            <p:nvPr/>
          </p:nvSpPr>
          <p:spPr>
            <a:xfrm>
              <a:off x="2592000" y="1800000"/>
              <a:ext cx="1814400" cy="936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5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406400" y="1800000"/>
              <a:ext cx="777600" cy="936000"/>
            </a:xfrm>
            <a:custGeom>
              <a:avLst/>
              <a:gdLst/>
              <a:ahLst/>
              <a:rect l="0" t="0" r="r" b="b"/>
              <a:pathLst>
                <a:path w="2162" h="2602">
                  <a:moveTo>
                    <a:pt x="0" y="0"/>
                  </a:moveTo>
                  <a:lnTo>
                    <a:pt x="1860" y="0"/>
                  </a:lnTo>
                  <a:lnTo>
                    <a:pt x="2161" y="1300"/>
                  </a:lnTo>
                  <a:lnTo>
                    <a:pt x="1860" y="2601"/>
                  </a:lnTo>
                  <a:lnTo>
                    <a:pt x="0" y="2601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Nodo: </a:t>
              </a:r>
              <a:endParaRPr b="0" lang="es-CO" sz="1800" spc="-1" strike="noStrike">
                <a:latin typeface="Arial"/>
              </a:endParaRPr>
            </a:p>
            <a:p>
              <a:pPr algn="ctr"/>
              <a:r>
                <a:rPr b="0" lang="es-CO" sz="1800" spc="-1" strike="noStrike">
                  <a:latin typeface="Arial"/>
                </a:rPr>
                <a:t>id_nodo</a:t>
              </a:r>
              <a:endParaRPr b="0" lang="es-CO" sz="1800" spc="-1" strike="noStrike">
                <a:latin typeface="Arial"/>
              </a:endParaRPr>
            </a:p>
          </p:txBody>
        </p:sp>
      </p:grpSp>
      <p:sp>
        <p:nvSpPr>
          <p:cNvPr id="41" name="CustomShape 4"/>
          <p:cNvSpPr/>
          <p:nvPr/>
        </p:nvSpPr>
        <p:spPr>
          <a:xfrm>
            <a:off x="5400000" y="936000"/>
            <a:ext cx="1728000" cy="576000"/>
          </a:xfrm>
          <a:prstGeom prst="wedgeRoundRectCallout">
            <a:avLst>
              <a:gd name="adj1" fmla="val -60787"/>
              <a:gd name="adj2" fmla="val 142064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Este es un nodo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66360" y="2808000"/>
            <a:ext cx="107964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19962"/>
              <a:gd name="adj6" fmla="val -9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Este es el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Nodo 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siguiente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flipH="1">
            <a:off x="2213280" y="3528000"/>
            <a:ext cx="1079640" cy="1079640"/>
          </a:xfrm>
          <a:prstGeom prst="borderCallout2">
            <a:avLst>
              <a:gd name="adj1" fmla="val 18750"/>
              <a:gd name="adj2" fmla="val -8333"/>
              <a:gd name="adj3" fmla="val 18518"/>
              <a:gd name="adj4" fmla="val -16666"/>
              <a:gd name="adj5" fmla="val -99962"/>
              <a:gd name="adj6" fmla="val -3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Este es el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 </a:t>
            </a:r>
            <a:r>
              <a:rPr b="0" lang="es-CO" sz="1800" spc="-1" strike="noStrike">
                <a:latin typeface="Arial"/>
              </a:rPr>
              <a:t>dato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44" name="TextShape 7"/>
          <p:cNvSpPr txBox="1"/>
          <p:nvPr/>
        </p:nvSpPr>
        <p:spPr>
          <a:xfrm>
            <a:off x="1296000" y="36036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96000" y="36000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  <p:grpSp>
        <p:nvGrpSpPr>
          <p:cNvPr id="46" name="Group 2"/>
          <p:cNvGrpSpPr/>
          <p:nvPr/>
        </p:nvGrpSpPr>
        <p:grpSpPr>
          <a:xfrm>
            <a:off x="1080000" y="2376000"/>
            <a:ext cx="2592000" cy="936000"/>
            <a:chOff x="1080000" y="2376000"/>
            <a:chExt cx="2592000" cy="936000"/>
          </a:xfrm>
        </p:grpSpPr>
        <p:sp>
          <p:nvSpPr>
            <p:cNvPr id="47" name="CustomShape 3"/>
            <p:cNvSpPr/>
            <p:nvPr/>
          </p:nvSpPr>
          <p:spPr>
            <a:xfrm>
              <a:off x="1080000" y="2376000"/>
              <a:ext cx="1814400" cy="936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5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48" name="CustomShape 4"/>
            <p:cNvSpPr/>
            <p:nvPr/>
          </p:nvSpPr>
          <p:spPr>
            <a:xfrm>
              <a:off x="2894400" y="2376000"/>
              <a:ext cx="777600" cy="936000"/>
            </a:xfrm>
            <a:custGeom>
              <a:avLst/>
              <a:gdLst/>
              <a:ahLst/>
              <a:rect l="0" t="0" r="r" b="b"/>
              <a:pathLst>
                <a:path w="2162" h="2602">
                  <a:moveTo>
                    <a:pt x="0" y="0"/>
                  </a:moveTo>
                  <a:lnTo>
                    <a:pt x="1860" y="0"/>
                  </a:lnTo>
                  <a:lnTo>
                    <a:pt x="2161" y="1300"/>
                  </a:lnTo>
                  <a:lnTo>
                    <a:pt x="1860" y="2601"/>
                  </a:lnTo>
                  <a:lnTo>
                    <a:pt x="0" y="2601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" name="Group 5"/>
          <p:cNvGrpSpPr/>
          <p:nvPr/>
        </p:nvGrpSpPr>
        <p:grpSpPr>
          <a:xfrm>
            <a:off x="5328000" y="2448000"/>
            <a:ext cx="2592000" cy="936000"/>
            <a:chOff x="5328000" y="2448000"/>
            <a:chExt cx="2592000" cy="936000"/>
          </a:xfrm>
        </p:grpSpPr>
        <p:sp>
          <p:nvSpPr>
            <p:cNvPr id="50" name="CustomShape 6"/>
            <p:cNvSpPr/>
            <p:nvPr/>
          </p:nvSpPr>
          <p:spPr>
            <a:xfrm>
              <a:off x="5328000" y="2448000"/>
              <a:ext cx="1814400" cy="936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6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51" name="CustomShape 7"/>
            <p:cNvSpPr/>
            <p:nvPr/>
          </p:nvSpPr>
          <p:spPr>
            <a:xfrm>
              <a:off x="7142400" y="2448000"/>
              <a:ext cx="777600" cy="936000"/>
            </a:xfrm>
            <a:custGeom>
              <a:avLst/>
              <a:gdLst/>
              <a:ahLst/>
              <a:rect l="0" t="0" r="r" b="b"/>
              <a:pathLst>
                <a:path w="2162" h="2602">
                  <a:moveTo>
                    <a:pt x="0" y="0"/>
                  </a:moveTo>
                  <a:lnTo>
                    <a:pt x="1860" y="0"/>
                  </a:lnTo>
                  <a:lnTo>
                    <a:pt x="2161" y="1300"/>
                  </a:lnTo>
                  <a:lnTo>
                    <a:pt x="1860" y="2601"/>
                  </a:lnTo>
                  <a:lnTo>
                    <a:pt x="0" y="2601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CustomShape 8"/>
          <p:cNvSpPr/>
          <p:nvPr/>
        </p:nvSpPr>
        <p:spPr>
          <a:xfrm>
            <a:off x="3240000" y="2736000"/>
            <a:ext cx="2088000" cy="216000"/>
          </a:xfrm>
          <a:custGeom>
            <a:avLst/>
            <a:gdLst/>
            <a:ahLst/>
            <a:rect l="0" t="0" r="r" b="b"/>
            <a:pathLst>
              <a:path w="5802" h="602">
                <a:moveTo>
                  <a:pt x="0" y="150"/>
                </a:moveTo>
                <a:lnTo>
                  <a:pt x="4350" y="150"/>
                </a:lnTo>
                <a:lnTo>
                  <a:pt x="4350" y="0"/>
                </a:lnTo>
                <a:lnTo>
                  <a:pt x="5801" y="300"/>
                </a:lnTo>
                <a:lnTo>
                  <a:pt x="4350" y="601"/>
                </a:lnTo>
                <a:lnTo>
                  <a:pt x="4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9"/>
          <p:cNvSpPr txBox="1"/>
          <p:nvPr/>
        </p:nvSpPr>
        <p:spPr>
          <a:xfrm>
            <a:off x="2304000" y="1296000"/>
            <a:ext cx="504000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El nodo siguiente, es un apuntador a otro nodo, para que ambos queden relacionados</a:t>
            </a:r>
            <a:endParaRPr b="0" lang="es-CO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296000" y="36000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3384000" y="2304000"/>
            <a:ext cx="2592000" cy="936000"/>
            <a:chOff x="3384000" y="2304000"/>
            <a:chExt cx="2592000" cy="936000"/>
          </a:xfrm>
        </p:grpSpPr>
        <p:sp>
          <p:nvSpPr>
            <p:cNvPr id="56" name="CustomShape 3"/>
            <p:cNvSpPr/>
            <p:nvPr/>
          </p:nvSpPr>
          <p:spPr>
            <a:xfrm>
              <a:off x="3384000" y="2304000"/>
              <a:ext cx="1814400" cy="936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Cabeza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57" name="CustomShape 4"/>
            <p:cNvSpPr/>
            <p:nvPr/>
          </p:nvSpPr>
          <p:spPr>
            <a:xfrm>
              <a:off x="5198400" y="2304000"/>
              <a:ext cx="777600" cy="936000"/>
            </a:xfrm>
            <a:custGeom>
              <a:avLst/>
              <a:gdLst/>
              <a:ahLst/>
              <a:rect l="0" t="0" r="r" b="b"/>
              <a:pathLst>
                <a:path w="2162" h="2602">
                  <a:moveTo>
                    <a:pt x="0" y="0"/>
                  </a:moveTo>
                  <a:lnTo>
                    <a:pt x="1860" y="0"/>
                  </a:lnTo>
                  <a:lnTo>
                    <a:pt x="2161" y="1300"/>
                  </a:lnTo>
                  <a:lnTo>
                    <a:pt x="1860" y="2601"/>
                  </a:lnTo>
                  <a:lnTo>
                    <a:pt x="0" y="2601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TextShape 5"/>
          <p:cNvSpPr txBox="1"/>
          <p:nvPr/>
        </p:nvSpPr>
        <p:spPr>
          <a:xfrm>
            <a:off x="2304000" y="1296000"/>
            <a:ext cx="504000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Se acostumbra a tener un nodo cabecera que se enlace al primer nodo creado como punto de referencia en la lista</a:t>
            </a:r>
            <a:endParaRPr b="0" lang="es-CO" sz="1800" spc="-1" strike="noStrike">
              <a:latin typeface="Arial"/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2376000" y="3816000"/>
            <a:ext cx="1152000" cy="648000"/>
            <a:chOff x="2376000" y="3816000"/>
            <a:chExt cx="1152000" cy="648000"/>
          </a:xfrm>
        </p:grpSpPr>
        <p:sp>
          <p:nvSpPr>
            <p:cNvPr id="60" name="CustomShape 7"/>
            <p:cNvSpPr/>
            <p:nvPr/>
          </p:nvSpPr>
          <p:spPr>
            <a:xfrm>
              <a:off x="2376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8"/>
            <p:cNvSpPr/>
            <p:nvPr/>
          </p:nvSpPr>
          <p:spPr>
            <a:xfrm>
              <a:off x="3182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" name="Group 9"/>
          <p:cNvGrpSpPr/>
          <p:nvPr/>
        </p:nvGrpSpPr>
        <p:grpSpPr>
          <a:xfrm>
            <a:off x="4680000" y="3816000"/>
            <a:ext cx="1152000" cy="648000"/>
            <a:chOff x="4680000" y="3816000"/>
            <a:chExt cx="1152000" cy="648000"/>
          </a:xfrm>
        </p:grpSpPr>
        <p:sp>
          <p:nvSpPr>
            <p:cNvPr id="63" name="CustomShape 10"/>
            <p:cNvSpPr/>
            <p:nvPr/>
          </p:nvSpPr>
          <p:spPr>
            <a:xfrm>
              <a:off x="4680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1"/>
            <p:cNvSpPr/>
            <p:nvPr/>
          </p:nvSpPr>
          <p:spPr>
            <a:xfrm>
              <a:off x="5486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roup 12"/>
          <p:cNvGrpSpPr/>
          <p:nvPr/>
        </p:nvGrpSpPr>
        <p:grpSpPr>
          <a:xfrm>
            <a:off x="3528000" y="3816000"/>
            <a:ext cx="1152000" cy="648000"/>
            <a:chOff x="3528000" y="3816000"/>
            <a:chExt cx="1152000" cy="648000"/>
          </a:xfrm>
        </p:grpSpPr>
        <p:sp>
          <p:nvSpPr>
            <p:cNvPr id="66" name="CustomShape 13"/>
            <p:cNvSpPr/>
            <p:nvPr/>
          </p:nvSpPr>
          <p:spPr>
            <a:xfrm>
              <a:off x="3528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14"/>
            <p:cNvSpPr/>
            <p:nvPr/>
          </p:nvSpPr>
          <p:spPr>
            <a:xfrm>
              <a:off x="4334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Group 15"/>
          <p:cNvGrpSpPr/>
          <p:nvPr/>
        </p:nvGrpSpPr>
        <p:grpSpPr>
          <a:xfrm>
            <a:off x="5832000" y="3816000"/>
            <a:ext cx="1152000" cy="648000"/>
            <a:chOff x="5832000" y="3816000"/>
            <a:chExt cx="1152000" cy="648000"/>
          </a:xfrm>
        </p:grpSpPr>
        <p:sp>
          <p:nvSpPr>
            <p:cNvPr id="69" name="CustomShape 16"/>
            <p:cNvSpPr/>
            <p:nvPr/>
          </p:nvSpPr>
          <p:spPr>
            <a:xfrm>
              <a:off x="5832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7"/>
            <p:cNvSpPr/>
            <p:nvPr/>
          </p:nvSpPr>
          <p:spPr>
            <a:xfrm>
              <a:off x="6638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8"/>
          <p:cNvGrpSpPr/>
          <p:nvPr/>
        </p:nvGrpSpPr>
        <p:grpSpPr>
          <a:xfrm>
            <a:off x="6984000" y="3816000"/>
            <a:ext cx="1152000" cy="648000"/>
            <a:chOff x="6984000" y="3816000"/>
            <a:chExt cx="1152000" cy="648000"/>
          </a:xfrm>
        </p:grpSpPr>
        <p:sp>
          <p:nvSpPr>
            <p:cNvPr id="72" name="CustomShape 19"/>
            <p:cNvSpPr/>
            <p:nvPr/>
          </p:nvSpPr>
          <p:spPr>
            <a:xfrm>
              <a:off x="698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20"/>
            <p:cNvSpPr/>
            <p:nvPr/>
          </p:nvSpPr>
          <p:spPr>
            <a:xfrm>
              <a:off x="779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-</a:t>
              </a:r>
              <a:endParaRPr b="0" lang="es-CO" sz="1800" spc="-1" strike="noStrike">
                <a:latin typeface="Arial"/>
              </a:endParaRPr>
            </a:p>
          </p:txBody>
        </p:sp>
      </p:grpSp>
      <p:grpSp>
        <p:nvGrpSpPr>
          <p:cNvPr id="74" name="Group 21"/>
          <p:cNvGrpSpPr/>
          <p:nvPr/>
        </p:nvGrpSpPr>
        <p:grpSpPr>
          <a:xfrm>
            <a:off x="1224000" y="3816000"/>
            <a:ext cx="1152000" cy="648000"/>
            <a:chOff x="1224000" y="3816000"/>
            <a:chExt cx="1152000" cy="648000"/>
          </a:xfrm>
        </p:grpSpPr>
        <p:sp>
          <p:nvSpPr>
            <p:cNvPr id="75" name="CustomShape 22"/>
            <p:cNvSpPr/>
            <p:nvPr/>
          </p:nvSpPr>
          <p:spPr>
            <a:xfrm>
              <a:off x="122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23"/>
            <p:cNvSpPr/>
            <p:nvPr/>
          </p:nvSpPr>
          <p:spPr>
            <a:xfrm>
              <a:off x="203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77" name="Line 24"/>
          <p:cNvCxnSpPr>
            <a:stCxn id="55" idx="3"/>
            <a:endCxn id="74" idx="1"/>
          </p:cNvCxnSpPr>
          <p:nvPr/>
        </p:nvCxnSpPr>
        <p:spPr>
          <a:xfrm flipH="1">
            <a:off x="1224000" y="2772000"/>
            <a:ext cx="4752360" cy="1368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6000" y="36000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304000" y="1296000"/>
            <a:ext cx="504000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Para eliminar un nodo solo basta con cortar sus enlaces y dar la referencia de su nodo siguiente al nodo anterior</a:t>
            </a:r>
            <a:endParaRPr b="0" lang="es-CO" sz="1800" spc="-1" strike="noStrike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4248000" y="3744000"/>
            <a:ext cx="1152000" cy="648000"/>
            <a:chOff x="4248000" y="3744000"/>
            <a:chExt cx="1152000" cy="648000"/>
          </a:xfrm>
        </p:grpSpPr>
        <p:sp>
          <p:nvSpPr>
            <p:cNvPr id="81" name="CustomShape 4"/>
            <p:cNvSpPr/>
            <p:nvPr/>
          </p:nvSpPr>
          <p:spPr>
            <a:xfrm>
              <a:off x="4248000" y="3744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5"/>
            <p:cNvSpPr/>
            <p:nvPr/>
          </p:nvSpPr>
          <p:spPr>
            <a:xfrm>
              <a:off x="5054400" y="3744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6"/>
          <p:cNvGrpSpPr/>
          <p:nvPr/>
        </p:nvGrpSpPr>
        <p:grpSpPr>
          <a:xfrm>
            <a:off x="6984000" y="3816000"/>
            <a:ext cx="1152000" cy="648000"/>
            <a:chOff x="6984000" y="3816000"/>
            <a:chExt cx="1152000" cy="648000"/>
          </a:xfrm>
        </p:grpSpPr>
        <p:sp>
          <p:nvSpPr>
            <p:cNvPr id="84" name="CustomShape 7"/>
            <p:cNvSpPr/>
            <p:nvPr/>
          </p:nvSpPr>
          <p:spPr>
            <a:xfrm>
              <a:off x="698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"/>
            <p:cNvSpPr/>
            <p:nvPr/>
          </p:nvSpPr>
          <p:spPr>
            <a:xfrm>
              <a:off x="779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-</a:t>
              </a:r>
              <a:endParaRPr b="0" lang="es-CO" sz="1800" spc="-1" strike="noStrike">
                <a:latin typeface="Arial"/>
              </a:endParaRPr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1224000" y="3816000"/>
            <a:ext cx="1152000" cy="648000"/>
            <a:chOff x="1224000" y="3816000"/>
            <a:chExt cx="1152000" cy="648000"/>
          </a:xfrm>
        </p:grpSpPr>
        <p:sp>
          <p:nvSpPr>
            <p:cNvPr id="87" name="CustomShape 10"/>
            <p:cNvSpPr/>
            <p:nvPr/>
          </p:nvSpPr>
          <p:spPr>
            <a:xfrm>
              <a:off x="122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1"/>
            <p:cNvSpPr/>
            <p:nvPr/>
          </p:nvSpPr>
          <p:spPr>
            <a:xfrm>
              <a:off x="203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ustomShape 12"/>
          <p:cNvSpPr/>
          <p:nvPr/>
        </p:nvSpPr>
        <p:spPr>
          <a:xfrm>
            <a:off x="2376000" y="4104000"/>
            <a:ext cx="1800000" cy="144000"/>
          </a:xfrm>
          <a:custGeom>
            <a:avLst/>
            <a:gdLst/>
            <a:ahLst/>
            <a:rect l="0" t="0" r="r" b="b"/>
            <a:pathLst>
              <a:path w="5002" h="402">
                <a:moveTo>
                  <a:pt x="0" y="100"/>
                </a:moveTo>
                <a:lnTo>
                  <a:pt x="3750" y="100"/>
                </a:lnTo>
                <a:lnTo>
                  <a:pt x="3750" y="0"/>
                </a:lnTo>
                <a:lnTo>
                  <a:pt x="5001" y="200"/>
                </a:lnTo>
                <a:lnTo>
                  <a:pt x="3750" y="401"/>
                </a:lnTo>
                <a:lnTo>
                  <a:pt x="37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5400000" y="4104000"/>
            <a:ext cx="1584000" cy="144000"/>
          </a:xfrm>
          <a:custGeom>
            <a:avLst/>
            <a:gdLst/>
            <a:ahLst/>
            <a:rect l="0" t="0" r="r" b="b"/>
            <a:pathLst>
              <a:path w="4402" h="402">
                <a:moveTo>
                  <a:pt x="0" y="100"/>
                </a:moveTo>
                <a:lnTo>
                  <a:pt x="3300" y="100"/>
                </a:lnTo>
                <a:lnTo>
                  <a:pt x="3300" y="0"/>
                </a:lnTo>
                <a:lnTo>
                  <a:pt x="4401" y="200"/>
                </a:lnTo>
                <a:lnTo>
                  <a:pt x="3300" y="401"/>
                </a:lnTo>
                <a:lnTo>
                  <a:pt x="33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 rot="3291600">
            <a:off x="2785320" y="3693240"/>
            <a:ext cx="761760" cy="690480"/>
          </a:xfrm>
          <a:custGeom>
            <a:avLst/>
            <a:gdLst/>
            <a:ahLst/>
            <a:rect l="0" t="0" r="r" b="b"/>
            <a:pathLst>
              <a:path w="2119" h="1920">
                <a:moveTo>
                  <a:pt x="0" y="960"/>
                </a:moveTo>
                <a:lnTo>
                  <a:pt x="811" y="790"/>
                </a:lnTo>
                <a:lnTo>
                  <a:pt x="713" y="0"/>
                </a:lnTo>
                <a:lnTo>
                  <a:pt x="1183" y="790"/>
                </a:lnTo>
                <a:lnTo>
                  <a:pt x="2118" y="958"/>
                </a:lnTo>
                <a:lnTo>
                  <a:pt x="1305" y="1128"/>
                </a:lnTo>
                <a:lnTo>
                  <a:pt x="1405" y="1919"/>
                </a:lnTo>
                <a:lnTo>
                  <a:pt x="933" y="1128"/>
                </a:lnTo>
                <a:lnTo>
                  <a:pt x="0" y="960"/>
                </a:lnTo>
              </a:path>
            </a:pathLst>
          </a:custGeom>
          <a:solidFill>
            <a:srgbClr val="d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5"/>
          <p:cNvSpPr/>
          <p:nvPr/>
        </p:nvSpPr>
        <p:spPr>
          <a:xfrm rot="3291600">
            <a:off x="5669280" y="3693240"/>
            <a:ext cx="761760" cy="690480"/>
          </a:xfrm>
          <a:custGeom>
            <a:avLst/>
            <a:gdLst/>
            <a:ahLst/>
            <a:rect l="0" t="0" r="r" b="b"/>
            <a:pathLst>
              <a:path w="2118" h="1919">
                <a:moveTo>
                  <a:pt x="0" y="960"/>
                </a:moveTo>
                <a:lnTo>
                  <a:pt x="811" y="790"/>
                </a:lnTo>
                <a:lnTo>
                  <a:pt x="712" y="0"/>
                </a:lnTo>
                <a:lnTo>
                  <a:pt x="1183" y="790"/>
                </a:lnTo>
                <a:lnTo>
                  <a:pt x="2117" y="958"/>
                </a:lnTo>
                <a:lnTo>
                  <a:pt x="1305" y="1128"/>
                </a:lnTo>
                <a:lnTo>
                  <a:pt x="1404" y="1918"/>
                </a:lnTo>
                <a:lnTo>
                  <a:pt x="933" y="1128"/>
                </a:lnTo>
                <a:lnTo>
                  <a:pt x="0" y="960"/>
                </a:lnTo>
              </a:path>
            </a:pathLst>
          </a:custGeom>
          <a:solidFill>
            <a:srgbClr val="d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93" name="Line 16"/>
          <p:cNvCxnSpPr>
            <a:stCxn id="86" idx="0"/>
            <a:endCxn id="83" idx="0"/>
          </p:cNvCxnSpPr>
          <p:nvPr/>
        </p:nvCxnSpPr>
        <p:spPr>
          <a:xfrm>
            <a:off x="1800000" y="3816000"/>
            <a:ext cx="5760360" cy="360"/>
          </a:xfrm>
          <a:prstGeom prst="bentConnector3">
            <a:avLst/>
          </a:prstGeom>
          <a:ln w="57240">
            <a:solidFill>
              <a:srgbClr val="00b4b4"/>
            </a:solidFill>
            <a:round/>
            <a:tailEnd len="med" type="triangle" w="med"/>
          </a:ln>
        </p:spPr>
      </p:cxn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6000" y="36000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  <p:grpSp>
        <p:nvGrpSpPr>
          <p:cNvPr id="95" name="Group 2"/>
          <p:cNvGrpSpPr/>
          <p:nvPr/>
        </p:nvGrpSpPr>
        <p:grpSpPr>
          <a:xfrm>
            <a:off x="3384000" y="2304000"/>
            <a:ext cx="2592000" cy="936000"/>
            <a:chOff x="3384000" y="2304000"/>
            <a:chExt cx="2592000" cy="936000"/>
          </a:xfrm>
        </p:grpSpPr>
        <p:sp>
          <p:nvSpPr>
            <p:cNvPr id="96" name="CustomShape 3"/>
            <p:cNvSpPr/>
            <p:nvPr/>
          </p:nvSpPr>
          <p:spPr>
            <a:xfrm>
              <a:off x="3384000" y="2304000"/>
              <a:ext cx="1814400" cy="936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5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97" name="CustomShape 4"/>
            <p:cNvSpPr/>
            <p:nvPr/>
          </p:nvSpPr>
          <p:spPr>
            <a:xfrm>
              <a:off x="5198400" y="2304000"/>
              <a:ext cx="777600" cy="936000"/>
            </a:xfrm>
            <a:custGeom>
              <a:avLst/>
              <a:gdLst/>
              <a:ahLst/>
              <a:rect l="0" t="0" r="r" b="b"/>
              <a:pathLst>
                <a:path w="2162" h="2602">
                  <a:moveTo>
                    <a:pt x="0" y="0"/>
                  </a:moveTo>
                  <a:lnTo>
                    <a:pt x="1860" y="0"/>
                  </a:lnTo>
                  <a:lnTo>
                    <a:pt x="2161" y="1300"/>
                  </a:lnTo>
                  <a:lnTo>
                    <a:pt x="1860" y="2601"/>
                  </a:lnTo>
                  <a:lnTo>
                    <a:pt x="0" y="2601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TextShape 5"/>
          <p:cNvSpPr txBox="1"/>
          <p:nvPr/>
        </p:nvSpPr>
        <p:spPr>
          <a:xfrm>
            <a:off x="2304000" y="1296000"/>
            <a:ext cx="504000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latin typeface="Arial"/>
              </a:rPr>
              <a:t>Insertar un elemento se hace mediante enlaces</a:t>
            </a:r>
            <a:endParaRPr b="0" lang="es-CO" sz="1800" spc="-1" strike="noStrike">
              <a:latin typeface="Arial"/>
            </a:endParaRPr>
          </a:p>
        </p:txBody>
      </p:sp>
      <p:grpSp>
        <p:nvGrpSpPr>
          <p:cNvPr id="99" name="Group 6"/>
          <p:cNvGrpSpPr/>
          <p:nvPr/>
        </p:nvGrpSpPr>
        <p:grpSpPr>
          <a:xfrm>
            <a:off x="4176000" y="3816000"/>
            <a:ext cx="1152000" cy="648000"/>
            <a:chOff x="4176000" y="3816000"/>
            <a:chExt cx="1152000" cy="648000"/>
          </a:xfrm>
        </p:grpSpPr>
        <p:sp>
          <p:nvSpPr>
            <p:cNvPr id="100" name="CustomShape 7"/>
            <p:cNvSpPr/>
            <p:nvPr/>
          </p:nvSpPr>
          <p:spPr>
            <a:xfrm>
              <a:off x="4176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6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101" name="CustomShape 8"/>
            <p:cNvSpPr/>
            <p:nvPr/>
          </p:nvSpPr>
          <p:spPr>
            <a:xfrm>
              <a:off x="4982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" name="Group 9"/>
          <p:cNvGrpSpPr/>
          <p:nvPr/>
        </p:nvGrpSpPr>
        <p:grpSpPr>
          <a:xfrm>
            <a:off x="6984000" y="3816000"/>
            <a:ext cx="1152000" cy="648000"/>
            <a:chOff x="6984000" y="3816000"/>
            <a:chExt cx="1152000" cy="648000"/>
          </a:xfrm>
        </p:grpSpPr>
        <p:sp>
          <p:nvSpPr>
            <p:cNvPr id="103" name="CustomShape 10"/>
            <p:cNvSpPr/>
            <p:nvPr/>
          </p:nvSpPr>
          <p:spPr>
            <a:xfrm>
              <a:off x="698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7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104" name="CustomShape 11"/>
            <p:cNvSpPr/>
            <p:nvPr/>
          </p:nvSpPr>
          <p:spPr>
            <a:xfrm>
              <a:off x="779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-</a:t>
              </a:r>
              <a:endParaRPr b="0" lang="es-CO" sz="1800" spc="-1" strike="noStrike">
                <a:latin typeface="Arial"/>
              </a:endParaRPr>
            </a:p>
          </p:txBody>
        </p:sp>
      </p:grpSp>
      <p:grpSp>
        <p:nvGrpSpPr>
          <p:cNvPr id="105" name="Group 12"/>
          <p:cNvGrpSpPr/>
          <p:nvPr/>
        </p:nvGrpSpPr>
        <p:grpSpPr>
          <a:xfrm>
            <a:off x="1224000" y="3816000"/>
            <a:ext cx="1152000" cy="648000"/>
            <a:chOff x="1224000" y="3816000"/>
            <a:chExt cx="1152000" cy="648000"/>
          </a:xfrm>
        </p:grpSpPr>
        <p:sp>
          <p:nvSpPr>
            <p:cNvPr id="106" name="CustomShape 13"/>
            <p:cNvSpPr/>
            <p:nvPr/>
          </p:nvSpPr>
          <p:spPr>
            <a:xfrm>
              <a:off x="1224000" y="3816000"/>
              <a:ext cx="806400" cy="648000"/>
            </a:xfrm>
            <a:prstGeom prst="flowChartProcess">
              <a:avLst/>
            </a:pr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s-CO" sz="1800" spc="-1" strike="noStrike">
                  <a:latin typeface="Arial"/>
                </a:rPr>
                <a:t>4</a:t>
              </a:r>
              <a:endParaRPr b="0" lang="es-CO" sz="1800" spc="-1" strike="noStrike">
                <a:latin typeface="Arial"/>
              </a:endParaRPr>
            </a:p>
          </p:txBody>
        </p:sp>
        <p:sp>
          <p:nvSpPr>
            <p:cNvPr id="107" name="CustomShape 14"/>
            <p:cNvSpPr/>
            <p:nvPr/>
          </p:nvSpPr>
          <p:spPr>
            <a:xfrm>
              <a:off x="2030400" y="3816000"/>
              <a:ext cx="345600" cy="648000"/>
            </a:xfrm>
            <a:custGeom>
              <a:avLst/>
              <a:gdLst/>
              <a:ahLst/>
              <a:rect l="0" t="0" r="r" b="b"/>
              <a:pathLst>
                <a:path w="962" h="1801">
                  <a:moveTo>
                    <a:pt x="0" y="0"/>
                  </a:moveTo>
                  <a:lnTo>
                    <a:pt x="659" y="0"/>
                  </a:lnTo>
                  <a:lnTo>
                    <a:pt x="961" y="900"/>
                  </a:lnTo>
                  <a:lnTo>
                    <a:pt x="659" y="1800"/>
                  </a:lnTo>
                  <a:lnTo>
                    <a:pt x="0" y="1800"/>
                  </a:lnTo>
                  <a:lnTo>
                    <a:pt x="0" y="0"/>
                  </a:lnTo>
                </a:path>
              </a:pathLst>
            </a:custGeom>
            <a:solidFill>
              <a:srgbClr val="00e3e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5"/>
          <p:cNvSpPr/>
          <p:nvPr/>
        </p:nvSpPr>
        <p:spPr>
          <a:xfrm>
            <a:off x="2376000" y="4104000"/>
            <a:ext cx="1656000" cy="144000"/>
          </a:xfrm>
          <a:custGeom>
            <a:avLst/>
            <a:gdLst/>
            <a:ahLst/>
            <a:rect l="0" t="0" r="r" b="b"/>
            <a:pathLst>
              <a:path w="4602" h="402">
                <a:moveTo>
                  <a:pt x="0" y="100"/>
                </a:moveTo>
                <a:lnTo>
                  <a:pt x="3450" y="100"/>
                </a:lnTo>
                <a:lnTo>
                  <a:pt x="3450" y="0"/>
                </a:lnTo>
                <a:lnTo>
                  <a:pt x="4601" y="200"/>
                </a:lnTo>
                <a:lnTo>
                  <a:pt x="3450" y="401"/>
                </a:lnTo>
                <a:lnTo>
                  <a:pt x="34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6"/>
          <p:cNvSpPr/>
          <p:nvPr/>
        </p:nvSpPr>
        <p:spPr>
          <a:xfrm>
            <a:off x="5328000" y="4032000"/>
            <a:ext cx="1656000" cy="216000"/>
          </a:xfrm>
          <a:custGeom>
            <a:avLst/>
            <a:gdLst/>
            <a:ahLst/>
            <a:rect l="0" t="0" r="r" b="b"/>
            <a:pathLst>
              <a:path w="4602" h="602">
                <a:moveTo>
                  <a:pt x="0" y="150"/>
                </a:moveTo>
                <a:lnTo>
                  <a:pt x="3450" y="150"/>
                </a:lnTo>
                <a:lnTo>
                  <a:pt x="3450" y="0"/>
                </a:lnTo>
                <a:lnTo>
                  <a:pt x="4601" y="300"/>
                </a:lnTo>
                <a:lnTo>
                  <a:pt x="3450" y="601"/>
                </a:lnTo>
                <a:lnTo>
                  <a:pt x="34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7"/>
          <p:cNvSpPr/>
          <p:nvPr/>
        </p:nvSpPr>
        <p:spPr>
          <a:xfrm rot="19960800">
            <a:off x="2218320" y="3215880"/>
            <a:ext cx="1296360" cy="255960"/>
          </a:xfrm>
          <a:custGeom>
            <a:avLst/>
            <a:gdLst/>
            <a:ahLst/>
            <a:rect l="0" t="0" r="r" b="b"/>
            <a:pathLst>
              <a:path w="3694" h="714">
                <a:moveTo>
                  <a:pt x="184" y="179"/>
                </a:moveTo>
                <a:lnTo>
                  <a:pt x="2885" y="179"/>
                </a:lnTo>
                <a:lnTo>
                  <a:pt x="2977" y="0"/>
                </a:lnTo>
                <a:lnTo>
                  <a:pt x="3693" y="356"/>
                </a:lnTo>
                <a:lnTo>
                  <a:pt x="2610" y="713"/>
                </a:lnTo>
                <a:lnTo>
                  <a:pt x="2702" y="534"/>
                </a:lnTo>
                <a:lnTo>
                  <a:pt x="0" y="535"/>
                </a:lnTo>
                <a:lnTo>
                  <a:pt x="184" y="17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8"/>
          <p:cNvSpPr/>
          <p:nvPr/>
        </p:nvSpPr>
        <p:spPr>
          <a:xfrm rot="19186200">
            <a:off x="5073480" y="3391200"/>
            <a:ext cx="792000" cy="274680"/>
          </a:xfrm>
          <a:custGeom>
            <a:avLst/>
            <a:gdLst/>
            <a:ahLst/>
            <a:rect l="0" t="0" r="r" b="b"/>
            <a:pathLst>
              <a:path w="2364" h="767">
                <a:moveTo>
                  <a:pt x="2040" y="194"/>
                </a:moveTo>
                <a:lnTo>
                  <a:pt x="389" y="192"/>
                </a:lnTo>
                <a:lnTo>
                  <a:pt x="228" y="0"/>
                </a:lnTo>
                <a:lnTo>
                  <a:pt x="0" y="382"/>
                </a:lnTo>
                <a:lnTo>
                  <a:pt x="874" y="766"/>
                </a:lnTo>
                <a:lnTo>
                  <a:pt x="712" y="575"/>
                </a:lnTo>
                <a:lnTo>
                  <a:pt x="2363" y="577"/>
                </a:lnTo>
                <a:lnTo>
                  <a:pt x="2040" y="19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9"/>
          <p:cNvSpPr/>
          <p:nvPr/>
        </p:nvSpPr>
        <p:spPr>
          <a:xfrm rot="3291600">
            <a:off x="2785680" y="3693600"/>
            <a:ext cx="761760" cy="690480"/>
          </a:xfrm>
          <a:custGeom>
            <a:avLst/>
            <a:gdLst/>
            <a:ahLst/>
            <a:rect l="0" t="0" r="r" b="b"/>
            <a:pathLst>
              <a:path w="2118" h="1919">
                <a:moveTo>
                  <a:pt x="0" y="960"/>
                </a:moveTo>
                <a:lnTo>
                  <a:pt x="811" y="790"/>
                </a:lnTo>
                <a:lnTo>
                  <a:pt x="712" y="0"/>
                </a:lnTo>
                <a:lnTo>
                  <a:pt x="1183" y="790"/>
                </a:lnTo>
                <a:lnTo>
                  <a:pt x="2117" y="958"/>
                </a:lnTo>
                <a:lnTo>
                  <a:pt x="1305" y="1128"/>
                </a:lnTo>
                <a:lnTo>
                  <a:pt x="1404" y="1918"/>
                </a:lnTo>
                <a:lnTo>
                  <a:pt x="933" y="1128"/>
                </a:lnTo>
                <a:lnTo>
                  <a:pt x="0" y="960"/>
                </a:lnTo>
              </a:path>
            </a:pathLst>
          </a:custGeom>
          <a:solidFill>
            <a:srgbClr val="d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96000" y="360000"/>
            <a:ext cx="5688000" cy="8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3000" spc="-1" strike="noStrike">
                <a:latin typeface="Arial"/>
              </a:rPr>
              <a:t>Listas simplemente enlanzadas</a:t>
            </a:r>
            <a:endParaRPr b="0" lang="es-CO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51440" y="1021680"/>
            <a:ext cx="5775840" cy="41623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6624000" y="1296000"/>
            <a:ext cx="2520000" cy="1368000"/>
          </a:xfrm>
          <a:prstGeom prst="wedgeEllipseCallout">
            <a:avLst>
              <a:gd name="adj1" fmla="val -56726"/>
              <a:gd name="adj2" fmla="val 3205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CO" sz="1800" spc="-1" strike="noStrike">
                <a:latin typeface="Arial"/>
              </a:rPr>
              <a:t>Simulador listas 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enlazadas</a:t>
            </a:r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Click a la imagen</a:t>
            </a:r>
            <a:endParaRPr b="0" lang="es-CO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2018-07-12T16:39:29Z</dcterms:created>
  <dc:creator/>
  <dc:description/>
  <dc:language>es-CO</dc:language>
  <cp:lastModifiedBy/>
  <dcterms:modified xsi:type="dcterms:W3CDTF">2018-07-12T17:05:40Z</dcterms:modified>
  <cp:revision>2</cp:revision>
  <dc:subject/>
  <dc:title>eafit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0x010100F955263290692D4784D72EA0A35C6260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