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567F0B2-4415-4B03-B0B5-917515CA62E9}">
  <a:tblStyle styleId="{1567F0B2-4415-4B03-B0B5-917515CA62E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f47943cda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3f47943cda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f47943cda_0_2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f47943cda_0_2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">
  <p:cSld name="AUTOLAYOUT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317425" y="1257300"/>
            <a:ext cx="2350800" cy="41664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2745898" y="1257300"/>
            <a:ext cx="2350800" cy="41664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3528000" y="144000"/>
            <a:ext cx="1440000" cy="65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4000" u="none" cap="none" strike="noStrike">
                <a:latin typeface="Arial"/>
                <a:ea typeface="Arial"/>
                <a:cs typeface="Arial"/>
                <a:sym typeface="Arial"/>
              </a:rPr>
              <a:t>Pilas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3">
            <a:alphaModFix/>
          </a:blip>
          <a:srcRect b="18778" l="24839" r="28442" t="30716"/>
          <a:stretch/>
        </p:blipFill>
        <p:spPr>
          <a:xfrm>
            <a:off x="216000" y="1080000"/>
            <a:ext cx="4434840" cy="359964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/>
        </p:nvSpPr>
        <p:spPr>
          <a:xfrm>
            <a:off x="4752000" y="720720"/>
            <a:ext cx="4392000" cy="137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Las pilas tienen la </a:t>
            </a:r>
            <a:r>
              <a:rPr lang="es-CO" sz="1800"/>
              <a:t>característica</a:t>
            </a: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 de que el </a:t>
            </a:r>
            <a:r>
              <a:rPr lang="es-CO" sz="1800"/>
              <a:t>último</a:t>
            </a: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 elemento ingresado es el primero que sale tal como un pila de trastes o canastas, cuál sacarías primero?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4">
            <a:alphaModFix/>
          </a:blip>
          <a:srcRect b="0" l="26979" r="30562" t="6865"/>
          <a:stretch/>
        </p:blipFill>
        <p:spPr>
          <a:xfrm>
            <a:off x="6417150" y="1909875"/>
            <a:ext cx="2232001" cy="29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3528000" y="144000"/>
            <a:ext cx="1800000" cy="122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4000" strike="noStrike">
                <a:latin typeface="Arial"/>
                <a:ea typeface="Arial"/>
                <a:cs typeface="Arial"/>
                <a:sym typeface="Arial"/>
              </a:rPr>
              <a:t>Colas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4752000" y="720720"/>
            <a:ext cx="4392000" cy="137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Las colas tienen la </a:t>
            </a:r>
            <a:r>
              <a:rPr lang="es-CO" sz="1800"/>
              <a:t>característica</a:t>
            </a: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 de que el primer elemento ingresado es el primero que sale tal como una fila en un banco, a quién atenderías primero?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045" y="1089510"/>
            <a:ext cx="4433400" cy="359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 rotWithShape="1">
          <a:blip r:embed="rId4">
            <a:alphaModFix/>
          </a:blip>
          <a:srcRect b="1599" l="7927" r="8337" t="8364"/>
          <a:stretch/>
        </p:blipFill>
        <p:spPr>
          <a:xfrm>
            <a:off x="4767840" y="1944000"/>
            <a:ext cx="4016160" cy="3095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0" l="11257" r="11265" t="0"/>
          <a:stretch/>
        </p:blipFill>
        <p:spPr>
          <a:xfrm>
            <a:off x="5691900" y="1373629"/>
            <a:ext cx="3137946" cy="4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7425" y="1257300"/>
            <a:ext cx="2350800" cy="416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0" lang="es-CO" strike="noStrike"/>
              <a:t>Pilas </a:t>
            </a:r>
            <a:endParaRPr b="0" strike="noStrike"/>
          </a:p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2745898" y="1257300"/>
            <a:ext cx="2350800" cy="416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trike="noStrike"/>
              <a:t>Métodos principales:</a:t>
            </a:r>
            <a:endParaRPr b="0" strike="noStrike"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trike="noStrike"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0" lang="es-CO" strike="noStrike"/>
              <a:t>Push(elemento), se utiliza para agregar un elemento</a:t>
            </a:r>
            <a:endParaRPr b="0" strike="noStrike"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trike="noStrike"/>
          </a:p>
          <a:p>
            <a:pPr indent="0" lvl="0" marL="0" marR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s-CO" strike="noStrike"/>
              <a:t>Pop(), se utiliza para sacar el elemento</a:t>
            </a:r>
            <a:endParaRPr b="0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813050" y="398525"/>
            <a:ext cx="76710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4000" strike="noStrike">
                <a:latin typeface="Arial"/>
                <a:ea typeface="Arial"/>
                <a:cs typeface="Arial"/>
                <a:sym typeface="Arial"/>
              </a:rPr>
              <a:t>Pilas para simular la recursi</a:t>
            </a:r>
            <a:r>
              <a:rPr lang="es-CO" sz="4000"/>
              <a:t>ón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925" y="1239025"/>
            <a:ext cx="6511175" cy="42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2808000" y="398520"/>
            <a:ext cx="3816000" cy="104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4000" strike="noStrike">
                <a:latin typeface="Arial"/>
                <a:ea typeface="Arial"/>
                <a:cs typeface="Arial"/>
                <a:sym typeface="Arial"/>
              </a:rPr>
              <a:t>Pilas 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720000" y="1224000"/>
            <a:ext cx="3096000" cy="20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2000" strike="noStrike">
                <a:latin typeface="Arial"/>
                <a:ea typeface="Arial"/>
                <a:cs typeface="Arial"/>
                <a:sym typeface="Arial"/>
              </a:rPr>
              <a:t>Notación polaca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2000" strike="noStrike">
                <a:latin typeface="Arial"/>
                <a:ea typeface="Arial"/>
                <a:cs typeface="Arial"/>
                <a:sym typeface="Arial"/>
              </a:rPr>
              <a:t>Calcular, 2 4 2 * /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2000" strike="noStrike">
                <a:latin typeface="Arial"/>
                <a:ea typeface="Arial"/>
                <a:cs typeface="Arial"/>
                <a:sym typeface="Arial"/>
              </a:rPr>
              <a:t>Es un tipo de cálculo posfijo de este modo lo </a:t>
            </a:r>
            <a:r>
              <a:rPr lang="es-CO" sz="2000"/>
              <a:t>más</a:t>
            </a:r>
            <a:r>
              <a:rPr b="0" lang="es-CO" sz="2000" strike="noStrike">
                <a:latin typeface="Arial"/>
                <a:ea typeface="Arial"/>
                <a:cs typeface="Arial"/>
                <a:sym typeface="Arial"/>
              </a:rPr>
              <a:t> coherente es poner los </a:t>
            </a:r>
            <a:r>
              <a:rPr lang="es-CO" sz="2000"/>
              <a:t>números</a:t>
            </a:r>
            <a:r>
              <a:rPr b="0" lang="es-CO" sz="2000" strike="noStrike">
                <a:latin typeface="Arial"/>
                <a:ea typeface="Arial"/>
                <a:cs typeface="Arial"/>
                <a:sym typeface="Arial"/>
              </a:rPr>
              <a:t> en una pila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" name="Google Shape;100;p20"/>
          <p:cNvGraphicFramePr/>
          <p:nvPr/>
        </p:nvGraphicFramePr>
        <p:xfrm>
          <a:off x="1063080" y="3449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{1567F0B2-4415-4B03-B0B5-917515CA62E9}</a:tableStyleId>
              </a:tblPr>
              <a:tblGrid>
                <a:gridCol w="937450"/>
              </a:tblGrid>
              <a:tr h="719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4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33"/>
                    </a:solidFill>
                  </a:tcPr>
                </a:tc>
              </a:tr>
              <a:tr h="719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4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66"/>
                    </a:solidFill>
                  </a:tcPr>
                </a:tc>
              </a:tr>
              <a:tr h="72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4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cxnSp>
        <p:nvCxnSpPr>
          <p:cNvPr id="101" name="Google Shape;101;p20"/>
          <p:cNvCxnSpPr/>
          <p:nvPr/>
        </p:nvCxnSpPr>
        <p:spPr>
          <a:xfrm rot="5400000">
            <a:off x="1633250" y="3864125"/>
            <a:ext cx="1031400" cy="298500"/>
          </a:xfrm>
          <a:prstGeom prst="bentConnector3">
            <a:avLst>
              <a:gd fmla="val 98538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" name="Google Shape;102;p20"/>
          <p:cNvSpPr txBox="1"/>
          <p:nvPr/>
        </p:nvSpPr>
        <p:spPr>
          <a:xfrm>
            <a:off x="4248000" y="3801240"/>
            <a:ext cx="2736000" cy="1790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2000" strike="noStrike">
                <a:latin typeface="Arial"/>
                <a:ea typeface="Arial"/>
                <a:cs typeface="Arial"/>
                <a:sym typeface="Arial"/>
              </a:rPr>
              <a:t>Luego cuando </a:t>
            </a:r>
            <a:r>
              <a:rPr lang="es-CO" sz="2000"/>
              <a:t>encuentre</a:t>
            </a:r>
            <a:r>
              <a:rPr b="0" lang="es-CO" sz="2000" strike="noStrike">
                <a:latin typeface="Arial"/>
                <a:ea typeface="Arial"/>
                <a:cs typeface="Arial"/>
                <a:sym typeface="Arial"/>
              </a:rPr>
              <a:t> operadores saca de la pilas los dos </a:t>
            </a:r>
            <a:r>
              <a:rPr lang="es-CO" sz="2000"/>
              <a:t>últimos</a:t>
            </a:r>
            <a:r>
              <a:rPr b="0" lang="es-CO" sz="2000" strike="noStrike">
                <a:latin typeface="Arial"/>
                <a:ea typeface="Arial"/>
                <a:cs typeface="Arial"/>
                <a:sym typeface="Arial"/>
              </a:rPr>
              <a:t> elementos ingresados y les aplicas ese operador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3" name="Google Shape;103;p20"/>
          <p:cNvGraphicFramePr/>
          <p:nvPr/>
        </p:nvGraphicFramePr>
        <p:xfrm>
          <a:off x="4191840" y="125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{1567F0B2-4415-4B03-B0B5-917515CA62E9}</a:tableStyleId>
              </a:tblPr>
              <a:tblGrid>
                <a:gridCol w="937450"/>
              </a:tblGrid>
              <a:tr h="719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4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33"/>
                    </a:solidFill>
                  </a:tcPr>
                </a:tc>
              </a:tr>
              <a:tr h="719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4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66"/>
                    </a:solidFill>
                  </a:tcPr>
                </a:tc>
              </a:tr>
              <a:tr h="72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/>
                        <a:t>2</a:t>
                      </a:r>
                      <a:endParaRPr b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104" name="Google Shape;104;p20"/>
          <p:cNvSpPr txBox="1"/>
          <p:nvPr/>
        </p:nvSpPr>
        <p:spPr>
          <a:xfrm>
            <a:off x="5264650" y="1818475"/>
            <a:ext cx="432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 strike="noStrike">
                <a:latin typeface="Arial"/>
                <a:ea typeface="Arial"/>
                <a:cs typeface="Arial"/>
                <a:sym typeface="Arial"/>
              </a:rPr>
              <a:t>*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20"/>
          <p:cNvCxnSpPr/>
          <p:nvPr/>
        </p:nvCxnSpPr>
        <p:spPr>
          <a:xfrm>
            <a:off x="5128920" y="1440000"/>
            <a:ext cx="27108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" name="Google Shape;106;p20"/>
          <p:cNvCxnSpPr/>
          <p:nvPr/>
        </p:nvCxnSpPr>
        <p:spPr>
          <a:xfrm flipH="1" rot="10800000">
            <a:off x="5128920" y="2199050"/>
            <a:ext cx="271200" cy="43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07" name="Google Shape;107;p20"/>
          <p:cNvGraphicFramePr/>
          <p:nvPr/>
        </p:nvGraphicFramePr>
        <p:xfrm>
          <a:off x="5832000" y="165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{1567F0B2-4415-4B03-B0B5-917515CA62E9}</a:tableStyleId>
              </a:tblPr>
              <a:tblGrid>
                <a:gridCol w="937450"/>
              </a:tblGrid>
              <a:tr h="719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4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33"/>
                    </a:solidFill>
                  </a:tcPr>
                </a:tc>
              </a:tr>
              <a:tr h="72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4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  <p:sp>
        <p:nvSpPr>
          <p:cNvPr id="108" name="Google Shape;108;p20"/>
          <p:cNvSpPr txBox="1"/>
          <p:nvPr/>
        </p:nvSpPr>
        <p:spPr>
          <a:xfrm>
            <a:off x="7040150" y="2119325"/>
            <a:ext cx="4320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 strike="noStrike">
                <a:latin typeface="Arial"/>
                <a:ea typeface="Arial"/>
                <a:cs typeface="Arial"/>
                <a:sym typeface="Arial"/>
              </a:rPr>
              <a:t>/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20"/>
          <p:cNvCxnSpPr/>
          <p:nvPr/>
        </p:nvCxnSpPr>
        <p:spPr>
          <a:xfrm>
            <a:off x="6769080" y="2007000"/>
            <a:ext cx="27108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" name="Google Shape;110;p20"/>
          <p:cNvCxnSpPr/>
          <p:nvPr/>
        </p:nvCxnSpPr>
        <p:spPr>
          <a:xfrm flipH="1" rot="10800000">
            <a:off x="6769080" y="2511000"/>
            <a:ext cx="271080" cy="43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11" name="Google Shape;111;p20"/>
          <p:cNvGraphicFramePr/>
          <p:nvPr/>
        </p:nvGraphicFramePr>
        <p:xfrm>
          <a:off x="7663680" y="2054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{1567F0B2-4415-4B03-B0B5-917515CA62E9}</a:tableStyleId>
              </a:tblPr>
              <a:tblGrid>
                <a:gridCol w="937450"/>
              </a:tblGrid>
              <a:tr h="72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4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33"/>
                    </a:solidFill>
                  </a:tcPr>
                </a:tc>
              </a:tr>
            </a:tbl>
          </a:graphicData>
        </a:graphic>
      </p:graphicFrame>
      <p:cxnSp>
        <p:nvCxnSpPr>
          <p:cNvPr id="112" name="Google Shape;112;p20"/>
          <p:cNvCxnSpPr/>
          <p:nvPr/>
        </p:nvCxnSpPr>
        <p:spPr>
          <a:xfrm>
            <a:off x="5631838" y="2054875"/>
            <a:ext cx="216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" name="Google Shape;113;p20"/>
          <p:cNvCxnSpPr/>
          <p:nvPr/>
        </p:nvCxnSpPr>
        <p:spPr>
          <a:xfrm>
            <a:off x="6769080" y="2007000"/>
            <a:ext cx="27108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" name="Google Shape;114;p20"/>
          <p:cNvCxnSpPr/>
          <p:nvPr/>
        </p:nvCxnSpPr>
        <p:spPr>
          <a:xfrm>
            <a:off x="7344000" y="2448000"/>
            <a:ext cx="31968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596275" y="534650"/>
            <a:ext cx="4000200" cy="14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3000" strike="noStrike">
                <a:latin typeface="Arial"/>
                <a:ea typeface="Arial"/>
                <a:cs typeface="Arial"/>
                <a:sym typeface="Arial"/>
              </a:rPr>
              <a:t>Notación polaca</a:t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3000" strike="noStrike">
                <a:latin typeface="Arial"/>
                <a:ea typeface="Arial"/>
                <a:cs typeface="Arial"/>
                <a:sym typeface="Arial"/>
              </a:rPr>
              <a:t>Calcular, </a:t>
            </a:r>
            <a:r>
              <a:rPr lang="es-CO" sz="3000"/>
              <a:t>5 6 12 7 * + 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