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3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6" r:id="rId9"/>
    <p:sldId id="275" r:id="rId10"/>
    <p:sldId id="287" r:id="rId11"/>
    <p:sldId id="278" r:id="rId12"/>
    <p:sldId id="279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82" r:id="rId26"/>
    <p:sldId id="280" r:id="rId27"/>
    <p:sldId id="284" r:id="rId28"/>
    <p:sldId id="285" r:id="rId29"/>
    <p:sldId id="286" r:id="rId30"/>
    <p:sldId id="288" r:id="rId31"/>
    <p:sldId id="289" r:id="rId3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1CB90-70A3-4E07-BA44-61595080CB9B}" type="datetimeFigureOut">
              <a:rPr lang="es-CO" smtClean="0"/>
              <a:t>19/08/2019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B163C-0E3A-4CDA-B07B-CDBC3A43CB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5969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B163C-0E3A-4CDA-B07B-CDBC3A43CBA8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533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B163C-0E3A-4CDA-B07B-CDBC3A43CBA8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534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FBB2-144A-4DC8-A3BE-168D0B7889A6}" type="datetimeFigureOut">
              <a:rPr lang="es-CO" smtClean="0"/>
              <a:t>19/08/2019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2267-B11A-4E0C-BB85-20902B976D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FBB2-144A-4DC8-A3BE-168D0B7889A6}" type="datetimeFigureOut">
              <a:rPr lang="es-CO" smtClean="0"/>
              <a:t>19/08/2019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2267-B11A-4E0C-BB85-20902B976D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FBB2-144A-4DC8-A3BE-168D0B7889A6}" type="datetimeFigureOut">
              <a:rPr lang="es-CO" smtClean="0"/>
              <a:t>19/08/2019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2267-B11A-4E0C-BB85-20902B976D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FBB2-144A-4DC8-A3BE-168D0B7889A6}" type="datetimeFigureOut">
              <a:rPr lang="es-CO" smtClean="0"/>
              <a:t>19/08/2019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2267-B11A-4E0C-BB85-20902B976D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FBB2-144A-4DC8-A3BE-168D0B7889A6}" type="datetimeFigureOut">
              <a:rPr lang="es-CO" smtClean="0"/>
              <a:t>19/08/2019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2267-B11A-4E0C-BB85-20902B976D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FBB2-144A-4DC8-A3BE-168D0B7889A6}" type="datetimeFigureOut">
              <a:rPr lang="es-CO" smtClean="0"/>
              <a:t>19/08/2019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2267-B11A-4E0C-BB85-20902B976D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FBB2-144A-4DC8-A3BE-168D0B7889A6}" type="datetimeFigureOut">
              <a:rPr lang="es-CO" smtClean="0"/>
              <a:t>19/08/2019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2267-B11A-4E0C-BB85-20902B976D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FBB2-144A-4DC8-A3BE-168D0B7889A6}" type="datetimeFigureOut">
              <a:rPr lang="es-CO" smtClean="0"/>
              <a:t>19/08/2019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2267-B11A-4E0C-BB85-20902B976D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FBB2-144A-4DC8-A3BE-168D0B7889A6}" type="datetimeFigureOut">
              <a:rPr lang="es-CO" smtClean="0"/>
              <a:t>19/08/2019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2267-B11A-4E0C-BB85-20902B976D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FBB2-144A-4DC8-A3BE-168D0B7889A6}" type="datetimeFigureOut">
              <a:rPr lang="es-CO" smtClean="0"/>
              <a:t>19/08/2019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2267-B11A-4E0C-BB85-20902B976D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FBB2-144A-4DC8-A3BE-168D0B7889A6}" type="datetimeFigureOut">
              <a:rPr lang="es-CO" smtClean="0"/>
              <a:t>19/08/2019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2267-B11A-4E0C-BB85-20902B976D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FBB2-144A-4DC8-A3BE-168D0B7889A6}" type="datetimeFigureOut">
              <a:rPr lang="es-CO" smtClean="0"/>
              <a:t>19/08/2019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92267-B11A-4E0C-BB85-20902B976D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es.logicalis.com/analytics/bid/370963/Gesti-n-de-la-base-de-dato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smtClean="0"/>
              <a:t>Modelo Relacional</a:t>
            </a:r>
            <a:br>
              <a:rPr lang="es-CO" b="1" dirty="0" smtClean="0"/>
            </a:br>
            <a:r>
              <a:rPr lang="es-CO" b="1" dirty="0" smtClean="0"/>
              <a:t>Base de Datos</a:t>
            </a:r>
            <a:endParaRPr lang="es-CO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 smtClean="0"/>
          </a:p>
          <a:p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2339752" y="4509120"/>
            <a:ext cx="186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Bibiana Rodríguez</a:t>
            </a:r>
          </a:p>
          <a:p>
            <a:r>
              <a:rPr lang="es-CO" dirty="0" smtClean="0"/>
              <a:t>2019-2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4362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44624"/>
            <a:ext cx="7886700" cy="903634"/>
          </a:xfrm>
        </p:spPr>
        <p:txBody>
          <a:bodyPr>
            <a:normAutofit/>
          </a:bodyPr>
          <a:lstStyle/>
          <a:p>
            <a:r>
              <a:rPr lang="es-CO" dirty="0" smtClean="0"/>
              <a:t>Modelo Relacional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8077" y="1124744"/>
            <a:ext cx="8407846" cy="4608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b="1" dirty="0" smtClean="0"/>
              <a:t>Restricción </a:t>
            </a:r>
            <a:r>
              <a:rPr lang="es-CO" b="1" dirty="0"/>
              <a:t>de </a:t>
            </a:r>
            <a:r>
              <a:rPr lang="es-CO" b="1" dirty="0" smtClean="0"/>
              <a:t>integridad</a:t>
            </a:r>
            <a:endParaRPr lang="es-CO" dirty="0"/>
          </a:p>
          <a:p>
            <a:pPr marL="0" indent="0">
              <a:buNone/>
            </a:pPr>
            <a:r>
              <a:rPr lang="es-CO" b="1" dirty="0" smtClean="0"/>
              <a:t>2.  De Entidad o relaciones: </a:t>
            </a:r>
            <a:r>
              <a:rPr lang="es-CO" dirty="0" smtClean="0"/>
              <a:t>Son restricciones que se aplican a la tabla de forma general.</a:t>
            </a:r>
          </a:p>
          <a:p>
            <a:pPr marL="971550" lvl="1" indent="-514350">
              <a:buAutoNum type="alphaLcPeriod"/>
            </a:pPr>
            <a:r>
              <a:rPr lang="es-CO" dirty="0" smtClean="0"/>
              <a:t>Claves únicas: Tiene la misma característica que una clave primaria en cuanto a que no se puede repetir un registro con el mismo valor para una columna identificada como Clave única (UQ). </a:t>
            </a:r>
          </a:p>
          <a:p>
            <a:pPr marL="971550" lvl="1" indent="-514350">
              <a:buAutoNum type="alphaLcPeriod"/>
            </a:pPr>
            <a:r>
              <a:rPr lang="es-CO" dirty="0" smtClean="0"/>
              <a:t>Pero a diferencia de la clave primaria, la clave única si puede recibir datos nulos. </a:t>
            </a:r>
          </a:p>
          <a:p>
            <a:pPr marL="457200" lvl="1" indent="0">
              <a:buNone/>
            </a:pPr>
            <a:endParaRPr lang="es-CO" b="1" dirty="0" smtClean="0"/>
          </a:p>
          <a:p>
            <a:pPr marL="457200" lvl="1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57125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3281"/>
            <a:ext cx="7886700" cy="903634"/>
          </a:xfrm>
        </p:spPr>
        <p:txBody>
          <a:bodyPr>
            <a:normAutofit/>
          </a:bodyPr>
          <a:lstStyle/>
          <a:p>
            <a:r>
              <a:rPr lang="es-CO" dirty="0" smtClean="0"/>
              <a:t>Modelo Relacional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8077" y="1124744"/>
            <a:ext cx="8407846" cy="4608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b="1" dirty="0" smtClean="0"/>
              <a:t>Restricción </a:t>
            </a:r>
            <a:r>
              <a:rPr lang="es-CO" b="1" dirty="0"/>
              <a:t>de </a:t>
            </a:r>
            <a:r>
              <a:rPr lang="es-CO" b="1" dirty="0" smtClean="0"/>
              <a:t>integridad</a:t>
            </a:r>
            <a:endParaRPr lang="es-CO" dirty="0"/>
          </a:p>
          <a:p>
            <a:r>
              <a:rPr lang="es-CO" b="1" dirty="0" smtClean="0"/>
              <a:t>De integridad: </a:t>
            </a:r>
            <a:r>
              <a:rPr lang="es-CO" i="1" dirty="0" smtClean="0"/>
              <a:t>La </a:t>
            </a:r>
            <a:r>
              <a:rPr lang="es-CO" i="1" dirty="0"/>
              <a:t>BD no debe contener valores de </a:t>
            </a:r>
            <a:r>
              <a:rPr lang="es-CO" i="1" dirty="0" smtClean="0"/>
              <a:t>clave </a:t>
            </a:r>
            <a:r>
              <a:rPr lang="es-ES" i="1" dirty="0" smtClean="0"/>
              <a:t>ajena sin concordancia</a:t>
            </a:r>
            <a:endParaRPr lang="es-CO" dirty="0" smtClean="0"/>
          </a:p>
          <a:p>
            <a:r>
              <a:rPr lang="es-CO" dirty="0"/>
              <a:t>La BD no debe contener un </a:t>
            </a:r>
            <a:r>
              <a:rPr lang="es-CO" b="1" dirty="0" smtClean="0"/>
              <a:t>valor no nulo de </a:t>
            </a:r>
            <a:r>
              <a:rPr lang="es-CO" b="1" dirty="0"/>
              <a:t>clave ajena </a:t>
            </a:r>
            <a:r>
              <a:rPr lang="es-CO" dirty="0"/>
              <a:t>para el cual no existe </a:t>
            </a:r>
            <a:r>
              <a:rPr lang="es-CO" dirty="0" smtClean="0"/>
              <a:t>un valor </a:t>
            </a:r>
            <a:r>
              <a:rPr lang="es-CO" dirty="0"/>
              <a:t>concordante de la clave primaria en </a:t>
            </a:r>
            <a:r>
              <a:rPr lang="es-CO" dirty="0" smtClean="0"/>
              <a:t>la </a:t>
            </a:r>
            <a:r>
              <a:rPr lang="es-ES" dirty="0" smtClean="0"/>
              <a:t>relación </a:t>
            </a:r>
            <a:r>
              <a:rPr lang="es-ES" dirty="0"/>
              <a:t>objetivo pertinente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CO" sz="3200" b="1" dirty="0" smtClean="0"/>
              <a:t>Importante:</a:t>
            </a:r>
          </a:p>
          <a:p>
            <a:r>
              <a:rPr lang="es-CO" dirty="0"/>
              <a:t>Una </a:t>
            </a:r>
            <a:r>
              <a:rPr lang="es-CO" b="1" dirty="0"/>
              <a:t>clave ajena </a:t>
            </a:r>
            <a:r>
              <a:rPr lang="es-CO" dirty="0"/>
              <a:t>dada y la </a:t>
            </a:r>
            <a:r>
              <a:rPr lang="es-CO" b="1" dirty="0"/>
              <a:t>clave </a:t>
            </a:r>
            <a:r>
              <a:rPr lang="es-CO" b="1" dirty="0" smtClean="0"/>
              <a:t>primaria correspondiente </a:t>
            </a:r>
            <a:r>
              <a:rPr lang="es-CO" dirty="0"/>
              <a:t>deben definirse sobre </a:t>
            </a:r>
            <a:r>
              <a:rPr lang="es-CO" dirty="0" smtClean="0"/>
              <a:t>el </a:t>
            </a:r>
            <a:r>
              <a:rPr lang="es-ES" b="1" dirty="0" smtClean="0"/>
              <a:t>mismo </a:t>
            </a:r>
            <a:r>
              <a:rPr lang="es-ES" b="1" dirty="0"/>
              <a:t>dominio</a:t>
            </a:r>
            <a:r>
              <a:rPr lang="es-ES" dirty="0"/>
              <a:t>.</a:t>
            </a:r>
            <a:endParaRPr lang="es-CO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CO" b="1" dirty="0"/>
          </a:p>
          <a:p>
            <a:pPr marL="457200" lvl="1" indent="0">
              <a:buNone/>
            </a:pPr>
            <a:endParaRPr lang="es-CO" b="1" dirty="0" smtClean="0"/>
          </a:p>
          <a:p>
            <a:pPr marL="457200" lvl="1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8755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3281"/>
            <a:ext cx="7886700" cy="903634"/>
          </a:xfrm>
        </p:spPr>
        <p:txBody>
          <a:bodyPr>
            <a:normAutofit/>
          </a:bodyPr>
          <a:lstStyle/>
          <a:p>
            <a:r>
              <a:rPr lang="es-CO" dirty="0" smtClean="0"/>
              <a:t>Modelo Relacional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8077" y="1124744"/>
            <a:ext cx="8407846" cy="4608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b="1" dirty="0" smtClean="0"/>
              <a:t>Restricción </a:t>
            </a:r>
            <a:r>
              <a:rPr lang="es-CO" b="1" dirty="0"/>
              <a:t>de </a:t>
            </a:r>
            <a:r>
              <a:rPr lang="es-CO" b="1" dirty="0" smtClean="0"/>
              <a:t>integridad</a:t>
            </a:r>
            <a:endParaRPr lang="es-CO" dirty="0"/>
          </a:p>
          <a:p>
            <a:r>
              <a:rPr lang="es-CO" b="1" dirty="0" smtClean="0"/>
              <a:t>Ejemplo De integridad:</a:t>
            </a:r>
            <a:endParaRPr lang="es-ES" dirty="0" smtClean="0"/>
          </a:p>
          <a:p>
            <a:pPr marL="0" indent="0">
              <a:buNone/>
            </a:pPr>
            <a:endParaRPr lang="es-CO" b="1" dirty="0"/>
          </a:p>
          <a:p>
            <a:pPr marL="457200" lvl="1" indent="0">
              <a:buNone/>
            </a:pPr>
            <a:endParaRPr lang="es-CO" b="1" dirty="0" smtClean="0"/>
          </a:p>
          <a:p>
            <a:pPr marL="457200" lvl="1" indent="0">
              <a:buNone/>
            </a:pPr>
            <a:endParaRPr lang="es-CO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1982"/>
          <a:stretch/>
        </p:blipFill>
        <p:spPr>
          <a:xfrm>
            <a:off x="827585" y="2400300"/>
            <a:ext cx="2808312" cy="13167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861048"/>
            <a:ext cx="3744416" cy="155315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419872" y="5085184"/>
            <a:ext cx="4680520" cy="32901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3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Cómo pasar del MERE al Modelo Relacional</a:t>
            </a:r>
            <a:endParaRPr lang="es-CO" dirty="0"/>
          </a:p>
        </p:txBody>
      </p:sp>
      <p:grpSp>
        <p:nvGrpSpPr>
          <p:cNvPr id="30" name="29 Grupo"/>
          <p:cNvGrpSpPr/>
          <p:nvPr/>
        </p:nvGrpSpPr>
        <p:grpSpPr>
          <a:xfrm>
            <a:off x="395536" y="1946593"/>
            <a:ext cx="5976664" cy="820599"/>
            <a:chOff x="603202" y="1844824"/>
            <a:chExt cx="6734834" cy="820599"/>
          </a:xfrm>
        </p:grpSpPr>
        <p:sp>
          <p:nvSpPr>
            <p:cNvPr id="4" name="3 Rectángulo"/>
            <p:cNvSpPr/>
            <p:nvPr/>
          </p:nvSpPr>
          <p:spPr>
            <a:xfrm>
              <a:off x="3184879" y="2049296"/>
              <a:ext cx="165618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Estudiante</a:t>
              </a:r>
              <a:endParaRPr lang="es-CO" dirty="0"/>
            </a:p>
          </p:txBody>
        </p:sp>
        <p:sp>
          <p:nvSpPr>
            <p:cNvPr id="5" name="4 Elipse"/>
            <p:cNvSpPr/>
            <p:nvPr/>
          </p:nvSpPr>
          <p:spPr>
            <a:xfrm>
              <a:off x="683567" y="1844824"/>
              <a:ext cx="2078747" cy="282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u="sng" dirty="0" err="1" smtClean="0"/>
                <a:t>Cod_estud</a:t>
              </a:r>
              <a:endParaRPr lang="es-CO" u="sng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5364088" y="1844824"/>
              <a:ext cx="194421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n</a:t>
              </a:r>
              <a:r>
                <a:rPr lang="es-CO" dirty="0" smtClean="0"/>
                <a:t>ombres</a:t>
              </a:r>
              <a:endParaRPr lang="es-CO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603202" y="2377391"/>
              <a:ext cx="194421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apellidos</a:t>
              </a:r>
              <a:endParaRPr lang="es-CO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5393820" y="2377391"/>
              <a:ext cx="194421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pensum</a:t>
              </a:r>
              <a:endParaRPr lang="es-CO" dirty="0"/>
            </a:p>
          </p:txBody>
        </p:sp>
        <p:cxnSp>
          <p:nvCxnSpPr>
            <p:cNvPr id="10" name="9 Conector recto"/>
            <p:cNvCxnSpPr>
              <a:stCxn id="5" idx="6"/>
              <a:endCxn id="4" idx="1"/>
            </p:cNvCxnSpPr>
            <p:nvPr/>
          </p:nvCxnSpPr>
          <p:spPr>
            <a:xfrm>
              <a:off x="2762314" y="1985952"/>
              <a:ext cx="422565" cy="279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>
              <a:stCxn id="7" idx="6"/>
              <a:endCxn id="4" idx="1"/>
            </p:cNvCxnSpPr>
            <p:nvPr/>
          </p:nvCxnSpPr>
          <p:spPr>
            <a:xfrm flipV="1">
              <a:off x="2547418" y="2265320"/>
              <a:ext cx="637461" cy="256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>
              <a:stCxn id="4" idx="3"/>
              <a:endCxn id="6" idx="2"/>
            </p:cNvCxnSpPr>
            <p:nvPr/>
          </p:nvCxnSpPr>
          <p:spPr>
            <a:xfrm flipV="1">
              <a:off x="4841063" y="1988840"/>
              <a:ext cx="523025" cy="276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4" idx="3"/>
              <a:endCxn id="8" idx="2"/>
            </p:cNvCxnSpPr>
            <p:nvPr/>
          </p:nvCxnSpPr>
          <p:spPr>
            <a:xfrm>
              <a:off x="4841063" y="2265320"/>
              <a:ext cx="552757" cy="256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27 CuadroTexto"/>
          <p:cNvSpPr txBox="1"/>
          <p:nvPr/>
        </p:nvSpPr>
        <p:spPr>
          <a:xfrm>
            <a:off x="628650" y="3364142"/>
            <a:ext cx="5296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/>
              <a:t>Estudiantes(</a:t>
            </a:r>
            <a:r>
              <a:rPr lang="es-CO" sz="2000" u="sng" dirty="0" err="1" smtClean="0"/>
              <a:t>codigo</a:t>
            </a:r>
            <a:r>
              <a:rPr lang="es-CO" sz="2000" dirty="0" smtClean="0"/>
              <a:t>, nombres, apellidos, pensum)</a:t>
            </a:r>
            <a:endParaRPr lang="es-CO" sz="2000" dirty="0"/>
          </a:p>
        </p:txBody>
      </p:sp>
      <p:graphicFrame>
        <p:nvGraphicFramePr>
          <p:cNvPr id="29" name="2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734814"/>
              </p:ext>
            </p:extLst>
          </p:nvPr>
        </p:nvGraphicFramePr>
        <p:xfrm>
          <a:off x="827584" y="3912685"/>
          <a:ext cx="20922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Estudiantes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-</a:t>
                      </a:r>
                      <a:r>
                        <a:rPr lang="es-CO" dirty="0" err="1" smtClean="0"/>
                        <a:t>cod_estud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pk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-nombres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-apellidos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-pensum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30 Cerrar llave"/>
          <p:cNvSpPr/>
          <p:nvPr/>
        </p:nvSpPr>
        <p:spPr>
          <a:xfrm>
            <a:off x="6372200" y="3501008"/>
            <a:ext cx="432000" cy="2325808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31 CuadroTexto"/>
          <p:cNvSpPr txBox="1"/>
          <p:nvPr/>
        </p:nvSpPr>
        <p:spPr>
          <a:xfrm>
            <a:off x="7020224" y="238748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MERE</a:t>
            </a:r>
            <a:endParaRPr lang="es-CO" b="1" dirty="0"/>
          </a:p>
        </p:txBody>
      </p:sp>
      <p:sp>
        <p:nvSpPr>
          <p:cNvPr id="33" name="32 Cerrar llave"/>
          <p:cNvSpPr/>
          <p:nvPr/>
        </p:nvSpPr>
        <p:spPr>
          <a:xfrm>
            <a:off x="6372200" y="1844920"/>
            <a:ext cx="432000" cy="151207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33 CuadroTexto"/>
          <p:cNvSpPr txBox="1"/>
          <p:nvPr/>
        </p:nvSpPr>
        <p:spPr>
          <a:xfrm>
            <a:off x="6847160" y="4452338"/>
            <a:ext cx="146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Modelo</a:t>
            </a:r>
          </a:p>
          <a:p>
            <a:r>
              <a:rPr lang="es-CO" b="1" dirty="0" smtClean="0"/>
              <a:t>Relacional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2504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5740" y="621049"/>
            <a:ext cx="7886700" cy="710693"/>
          </a:xfrm>
        </p:spPr>
        <p:txBody>
          <a:bodyPr/>
          <a:lstStyle/>
          <a:p>
            <a:r>
              <a:rPr lang="es-CO" dirty="0" smtClean="0"/>
              <a:t>Del MERE al modelo Relacional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8701" y="1378534"/>
            <a:ext cx="8075240" cy="532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600" dirty="0" smtClean="0"/>
              <a:t>Cuando el identificador de la entidad sea compuesto</a:t>
            </a:r>
            <a:endParaRPr lang="es-CO" sz="2600" dirty="0"/>
          </a:p>
        </p:txBody>
      </p:sp>
      <p:grpSp>
        <p:nvGrpSpPr>
          <p:cNvPr id="22" name="21 Grupo"/>
          <p:cNvGrpSpPr/>
          <p:nvPr/>
        </p:nvGrpSpPr>
        <p:grpSpPr>
          <a:xfrm>
            <a:off x="528247" y="2181997"/>
            <a:ext cx="6896775" cy="862852"/>
            <a:chOff x="1004134" y="2477798"/>
            <a:chExt cx="7040458" cy="862852"/>
          </a:xfrm>
        </p:grpSpPr>
        <p:sp>
          <p:nvSpPr>
            <p:cNvPr id="4" name="3 Rectángulo"/>
            <p:cNvSpPr/>
            <p:nvPr/>
          </p:nvSpPr>
          <p:spPr>
            <a:xfrm>
              <a:off x="3541732" y="2680429"/>
              <a:ext cx="1944216" cy="422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Materia</a:t>
              </a:r>
              <a:endParaRPr lang="es-CO" dirty="0"/>
            </a:p>
          </p:txBody>
        </p:sp>
        <p:sp>
          <p:nvSpPr>
            <p:cNvPr id="5" name="4 Elipse"/>
            <p:cNvSpPr/>
            <p:nvPr/>
          </p:nvSpPr>
          <p:spPr>
            <a:xfrm>
              <a:off x="1115616" y="2502914"/>
              <a:ext cx="1656184" cy="355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u="sng" dirty="0" smtClean="0"/>
                <a:t>semestre</a:t>
              </a:r>
              <a:endParaRPr lang="es-CO" u="sng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1004134" y="2985619"/>
              <a:ext cx="2215836" cy="355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u="sng" dirty="0" err="1" smtClean="0"/>
                <a:t>Cod_materia</a:t>
              </a:r>
              <a:endParaRPr lang="es-CO" u="sng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5940152" y="2477798"/>
              <a:ext cx="2088232" cy="355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err="1" smtClean="0"/>
                <a:t>Nombre_mat</a:t>
              </a:r>
              <a:endParaRPr lang="es-CO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5956360" y="2985618"/>
              <a:ext cx="2088232" cy="355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err="1" smtClean="0"/>
                <a:t>Nro_creditos</a:t>
              </a:r>
              <a:endParaRPr lang="es-CO" dirty="0"/>
            </a:p>
          </p:txBody>
        </p:sp>
        <p:cxnSp>
          <p:nvCxnSpPr>
            <p:cNvPr id="10" name="9 Conector recto"/>
            <p:cNvCxnSpPr>
              <a:stCxn id="5" idx="6"/>
              <a:endCxn id="4" idx="1"/>
            </p:cNvCxnSpPr>
            <p:nvPr/>
          </p:nvCxnSpPr>
          <p:spPr>
            <a:xfrm>
              <a:off x="2771800" y="2680430"/>
              <a:ext cx="769932" cy="211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>
              <a:stCxn id="6" idx="6"/>
              <a:endCxn id="4" idx="1"/>
            </p:cNvCxnSpPr>
            <p:nvPr/>
          </p:nvCxnSpPr>
          <p:spPr>
            <a:xfrm flipV="1">
              <a:off x="3219970" y="2891444"/>
              <a:ext cx="321762" cy="271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>
              <a:stCxn id="4" idx="3"/>
              <a:endCxn id="8" idx="2"/>
            </p:cNvCxnSpPr>
            <p:nvPr/>
          </p:nvCxnSpPr>
          <p:spPr>
            <a:xfrm>
              <a:off x="5485948" y="2891444"/>
              <a:ext cx="470412" cy="271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>
              <a:stCxn id="4" idx="3"/>
              <a:endCxn id="7" idx="2"/>
            </p:cNvCxnSpPr>
            <p:nvPr/>
          </p:nvCxnSpPr>
          <p:spPr>
            <a:xfrm flipV="1">
              <a:off x="5485948" y="2655314"/>
              <a:ext cx="454204" cy="236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2 Marcador de contenido"/>
          <p:cNvSpPr txBox="1">
            <a:spLocks/>
          </p:cNvSpPr>
          <p:nvPr/>
        </p:nvSpPr>
        <p:spPr>
          <a:xfrm>
            <a:off x="528247" y="3383997"/>
            <a:ext cx="6870491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dirty="0" smtClean="0"/>
              <a:t>Materias(</a:t>
            </a:r>
            <a:r>
              <a:rPr lang="es-CO" sz="2000" u="sng" dirty="0" err="1" smtClean="0"/>
              <a:t>semestre,cod_materia</a:t>
            </a:r>
            <a:r>
              <a:rPr lang="es-CO" sz="2000" dirty="0" err="1" smtClean="0"/>
              <a:t>,nombre_mat,nro_creditos</a:t>
            </a:r>
            <a:r>
              <a:rPr lang="es-CO" sz="2000" dirty="0" smtClean="0"/>
              <a:t>)</a:t>
            </a:r>
            <a:endParaRPr lang="es-CO" sz="2000" dirty="0"/>
          </a:p>
        </p:txBody>
      </p:sp>
      <p:graphicFrame>
        <p:nvGraphicFramePr>
          <p:cNvPr id="27" name="2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69160"/>
              </p:ext>
            </p:extLst>
          </p:nvPr>
        </p:nvGraphicFramePr>
        <p:xfrm>
          <a:off x="570527" y="3877116"/>
          <a:ext cx="19923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Materias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Semestre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Pk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Cod_materia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pk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Nombre_mat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Nro_creditos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31 Cerrar llave"/>
          <p:cNvSpPr/>
          <p:nvPr/>
        </p:nvSpPr>
        <p:spPr>
          <a:xfrm>
            <a:off x="7308304" y="3901155"/>
            <a:ext cx="432000" cy="1904109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32 CuadroTexto"/>
          <p:cNvSpPr txBox="1"/>
          <p:nvPr/>
        </p:nvSpPr>
        <p:spPr>
          <a:xfrm>
            <a:off x="8022287" y="255335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MERE</a:t>
            </a:r>
            <a:endParaRPr lang="es-CO" b="1" dirty="0"/>
          </a:p>
        </p:txBody>
      </p:sp>
      <p:sp>
        <p:nvSpPr>
          <p:cNvPr id="34" name="33 Cerrar llave"/>
          <p:cNvSpPr/>
          <p:nvPr/>
        </p:nvSpPr>
        <p:spPr>
          <a:xfrm>
            <a:off x="7388557" y="1957981"/>
            <a:ext cx="432000" cy="151207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34 CuadroTexto"/>
          <p:cNvSpPr txBox="1"/>
          <p:nvPr/>
        </p:nvSpPr>
        <p:spPr>
          <a:xfrm>
            <a:off x="7820557" y="4154583"/>
            <a:ext cx="146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Modelo</a:t>
            </a:r>
          </a:p>
          <a:p>
            <a:r>
              <a:rPr lang="es-CO" b="1" dirty="0" smtClean="0"/>
              <a:t>Relacional</a:t>
            </a:r>
            <a:endParaRPr lang="es-CO" b="1" dirty="0"/>
          </a:p>
        </p:txBody>
      </p:sp>
      <p:sp>
        <p:nvSpPr>
          <p:cNvPr id="36" name="35 Nube"/>
          <p:cNvSpPr/>
          <p:nvPr/>
        </p:nvSpPr>
        <p:spPr>
          <a:xfrm>
            <a:off x="4227279" y="4332708"/>
            <a:ext cx="2304256" cy="102976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Clave primaria Compuesta</a:t>
            </a:r>
            <a:endParaRPr lang="es-CO" dirty="0"/>
          </a:p>
        </p:txBody>
      </p:sp>
      <p:cxnSp>
        <p:nvCxnSpPr>
          <p:cNvPr id="38" name="37 Conector recto de flecha"/>
          <p:cNvCxnSpPr/>
          <p:nvPr/>
        </p:nvCxnSpPr>
        <p:spPr>
          <a:xfrm flipH="1" flipV="1">
            <a:off x="2559273" y="4762587"/>
            <a:ext cx="1796703" cy="38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8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Del MERE al modelo Relacional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259559"/>
          </a:xfrm>
        </p:spPr>
        <p:txBody>
          <a:bodyPr>
            <a:normAutofit lnSpcReduction="10000"/>
          </a:bodyPr>
          <a:lstStyle/>
          <a:p>
            <a:r>
              <a:rPr lang="es-CO" b="1" dirty="0" smtClean="0"/>
              <a:t>Entidades Fuertes</a:t>
            </a:r>
          </a:p>
          <a:p>
            <a:pPr marL="0" indent="0">
              <a:buNone/>
            </a:pPr>
            <a:endParaRPr lang="es-CO" b="1" dirty="0" smtClean="0"/>
          </a:p>
          <a:p>
            <a:pPr lvl="1"/>
            <a:r>
              <a:rPr lang="es-CO" dirty="0" smtClean="0"/>
              <a:t>Para cada una de las entidades Fuertes del MERE se define una relación</a:t>
            </a:r>
          </a:p>
          <a:p>
            <a:pPr lvl="1"/>
            <a:r>
              <a:rPr lang="es-CO" dirty="0" smtClean="0"/>
              <a:t>En dicha Relación se incluyen todos los atributos </a:t>
            </a:r>
            <a:r>
              <a:rPr lang="es-CO" dirty="0" err="1" smtClean="0"/>
              <a:t>univalorados</a:t>
            </a:r>
            <a:r>
              <a:rPr lang="es-CO" dirty="0" smtClean="0"/>
              <a:t> de la entidad fuerte</a:t>
            </a:r>
          </a:p>
          <a:p>
            <a:pPr lvl="1"/>
            <a:r>
              <a:rPr lang="es-CO" dirty="0" smtClean="0"/>
              <a:t>También se incluyen todos los atributos simples que componen cada uno de los atributos compuestos en caso que aplique.</a:t>
            </a:r>
          </a:p>
        </p:txBody>
      </p:sp>
    </p:spTree>
    <p:extLst>
      <p:ext uri="{BB962C8B-B14F-4D97-AF65-F5344CB8AC3E}">
        <p14:creationId xmlns:p14="http://schemas.microsoft.com/office/powerpoint/2010/main" val="2322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63830" cy="1325563"/>
          </a:xfrm>
        </p:spPr>
        <p:txBody>
          <a:bodyPr/>
          <a:lstStyle/>
          <a:p>
            <a:r>
              <a:rPr lang="es-CO" dirty="0" smtClean="0"/>
              <a:t>Del MERE al modelo Relacional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47591"/>
          </a:xfrm>
        </p:spPr>
        <p:txBody>
          <a:bodyPr>
            <a:normAutofit/>
          </a:bodyPr>
          <a:lstStyle/>
          <a:p>
            <a:r>
              <a:rPr lang="es-CO" sz="3200" b="1" dirty="0" smtClean="0"/>
              <a:t>Entidades débiles</a:t>
            </a:r>
          </a:p>
          <a:p>
            <a:pPr lvl="1"/>
            <a:r>
              <a:rPr lang="es-CO" dirty="0" smtClean="0"/>
              <a:t>Por cada entidad débil del MERE se define una relación</a:t>
            </a:r>
          </a:p>
          <a:p>
            <a:pPr lvl="1"/>
            <a:r>
              <a:rPr lang="es-CO" dirty="0" smtClean="0"/>
              <a:t>Dicha relación debe tener los atributos propios de la entidad débil mas los atributos que conforman los identificadores de la entidad(des) de la cual depende la entidad débil</a:t>
            </a:r>
          </a:p>
          <a:p>
            <a:pPr lvl="1"/>
            <a:r>
              <a:rPr lang="es-CO" dirty="0" smtClean="0"/>
              <a:t>La clave primara de la relación está formada por los atributos identificadores de las entidades que depende mas los atributos identificadores de la entidad débil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06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690" y="74290"/>
            <a:ext cx="8229600" cy="922114"/>
          </a:xfrm>
        </p:spPr>
        <p:txBody>
          <a:bodyPr/>
          <a:lstStyle/>
          <a:p>
            <a:r>
              <a:rPr lang="es-CO" dirty="0" smtClean="0"/>
              <a:t>Del MERE al modelo Relacional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826" y="988153"/>
            <a:ext cx="2986525" cy="515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/>
              <a:t>Entidades débiles</a:t>
            </a:r>
          </a:p>
          <a:p>
            <a:endParaRPr lang="es-CO" dirty="0"/>
          </a:p>
        </p:txBody>
      </p:sp>
      <p:grpSp>
        <p:nvGrpSpPr>
          <p:cNvPr id="32" name="31 Grupo"/>
          <p:cNvGrpSpPr/>
          <p:nvPr/>
        </p:nvGrpSpPr>
        <p:grpSpPr>
          <a:xfrm>
            <a:off x="127462" y="1717778"/>
            <a:ext cx="4114134" cy="1516514"/>
            <a:chOff x="97826" y="2077492"/>
            <a:chExt cx="4114134" cy="1516514"/>
          </a:xfrm>
        </p:grpSpPr>
        <p:sp>
          <p:nvSpPr>
            <p:cNvPr id="7" name="6 Rectángulo"/>
            <p:cNvSpPr/>
            <p:nvPr/>
          </p:nvSpPr>
          <p:spPr>
            <a:xfrm>
              <a:off x="2940008" y="2483907"/>
              <a:ext cx="1271952" cy="422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Materia</a:t>
              </a:r>
              <a:endParaRPr lang="es-CO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948392" y="2077492"/>
              <a:ext cx="1622384" cy="355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u="sng" dirty="0" smtClean="0"/>
                <a:t>semestre</a:t>
              </a:r>
              <a:endParaRPr lang="es-CO" u="sng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282865" y="2879261"/>
              <a:ext cx="2170615" cy="355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u="sng" dirty="0" err="1" smtClean="0"/>
                <a:t>Cod_materia</a:t>
              </a:r>
              <a:endParaRPr lang="es-CO" u="sng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97826" y="2483907"/>
              <a:ext cx="2045615" cy="355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err="1" smtClean="0"/>
                <a:t>Nombre_mat</a:t>
              </a:r>
              <a:endParaRPr lang="es-CO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525160" y="3238975"/>
              <a:ext cx="2045615" cy="355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err="1" smtClean="0"/>
                <a:t>Nro_creditos</a:t>
              </a:r>
              <a:endParaRPr lang="es-CO" dirty="0"/>
            </a:p>
          </p:txBody>
        </p:sp>
        <p:cxnSp>
          <p:nvCxnSpPr>
            <p:cNvPr id="12" name="11 Conector recto"/>
            <p:cNvCxnSpPr>
              <a:stCxn id="8" idx="6"/>
              <a:endCxn id="7" idx="1"/>
            </p:cNvCxnSpPr>
            <p:nvPr/>
          </p:nvCxnSpPr>
          <p:spPr>
            <a:xfrm>
              <a:off x="2570776" y="2255008"/>
              <a:ext cx="369232" cy="439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>
              <a:stCxn id="9" idx="6"/>
              <a:endCxn id="7" idx="1"/>
            </p:cNvCxnSpPr>
            <p:nvPr/>
          </p:nvCxnSpPr>
          <p:spPr>
            <a:xfrm flipV="1">
              <a:off x="2453480" y="2694922"/>
              <a:ext cx="486528" cy="361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>
              <a:stCxn id="7" idx="1"/>
              <a:endCxn id="11" idx="2"/>
            </p:cNvCxnSpPr>
            <p:nvPr/>
          </p:nvCxnSpPr>
          <p:spPr>
            <a:xfrm flipH="1">
              <a:off x="525160" y="2694922"/>
              <a:ext cx="2414848" cy="7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stCxn id="7" idx="1"/>
              <a:endCxn id="10" idx="6"/>
            </p:cNvCxnSpPr>
            <p:nvPr/>
          </p:nvCxnSpPr>
          <p:spPr>
            <a:xfrm flipH="1" flipV="1">
              <a:off x="2143441" y="2661423"/>
              <a:ext cx="796567" cy="33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39 Decisión"/>
          <p:cNvSpPr/>
          <p:nvPr/>
        </p:nvSpPr>
        <p:spPr>
          <a:xfrm>
            <a:off x="4504244" y="1806258"/>
            <a:ext cx="1440516" cy="9821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tiene</a:t>
            </a:r>
            <a:endParaRPr lang="es-CO" dirty="0"/>
          </a:p>
        </p:txBody>
      </p:sp>
      <p:grpSp>
        <p:nvGrpSpPr>
          <p:cNvPr id="70" name="69 Grupo"/>
          <p:cNvGrpSpPr/>
          <p:nvPr/>
        </p:nvGrpSpPr>
        <p:grpSpPr>
          <a:xfrm>
            <a:off x="5560704" y="1197799"/>
            <a:ext cx="3416631" cy="2051049"/>
            <a:chOff x="5556659" y="1636618"/>
            <a:chExt cx="3416631" cy="2051049"/>
          </a:xfrm>
        </p:grpSpPr>
        <p:sp>
          <p:nvSpPr>
            <p:cNvPr id="35" name="34 Marco"/>
            <p:cNvSpPr/>
            <p:nvPr/>
          </p:nvSpPr>
          <p:spPr>
            <a:xfrm>
              <a:off x="6316492" y="2483907"/>
              <a:ext cx="1656184" cy="47341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Grupo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41" name="40 Elipse"/>
            <p:cNvSpPr/>
            <p:nvPr/>
          </p:nvSpPr>
          <p:spPr>
            <a:xfrm>
              <a:off x="5556659" y="1636618"/>
              <a:ext cx="2088232" cy="448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err="1" smtClean="0"/>
                <a:t>Cod_grupo</a:t>
              </a:r>
              <a:endParaRPr lang="es-CO" dirty="0"/>
            </a:p>
          </p:txBody>
        </p:sp>
        <p:cxnSp>
          <p:nvCxnSpPr>
            <p:cNvPr id="43" name="42 Conector recto"/>
            <p:cNvCxnSpPr>
              <a:stCxn id="35" idx="0"/>
              <a:endCxn id="41" idx="4"/>
            </p:cNvCxnSpPr>
            <p:nvPr/>
          </p:nvCxnSpPr>
          <p:spPr>
            <a:xfrm flipH="1" flipV="1">
              <a:off x="6600775" y="2085310"/>
              <a:ext cx="543809" cy="3985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44 Elipse"/>
            <p:cNvSpPr/>
            <p:nvPr/>
          </p:nvSpPr>
          <p:spPr>
            <a:xfrm>
              <a:off x="5598902" y="3238975"/>
              <a:ext cx="1683804" cy="448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err="1" smtClean="0"/>
                <a:t>Cupo_min</a:t>
              </a:r>
              <a:endParaRPr lang="es-CO" dirty="0"/>
            </a:p>
          </p:txBody>
        </p:sp>
        <p:sp>
          <p:nvSpPr>
            <p:cNvPr id="46" name="45 Elipse"/>
            <p:cNvSpPr/>
            <p:nvPr/>
          </p:nvSpPr>
          <p:spPr>
            <a:xfrm>
              <a:off x="7317106" y="3234292"/>
              <a:ext cx="1656184" cy="448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err="1" smtClean="0"/>
                <a:t>Cupo_max</a:t>
              </a:r>
              <a:endParaRPr lang="es-CO" dirty="0"/>
            </a:p>
          </p:txBody>
        </p:sp>
        <p:cxnSp>
          <p:nvCxnSpPr>
            <p:cNvPr id="48" name="47 Conector recto"/>
            <p:cNvCxnSpPr>
              <a:stCxn id="35" idx="2"/>
              <a:endCxn id="45" idx="0"/>
            </p:cNvCxnSpPr>
            <p:nvPr/>
          </p:nvCxnSpPr>
          <p:spPr>
            <a:xfrm flipH="1">
              <a:off x="6440804" y="2957320"/>
              <a:ext cx="703780" cy="281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recto"/>
            <p:cNvCxnSpPr>
              <a:stCxn id="35" idx="2"/>
              <a:endCxn id="46" idx="0"/>
            </p:cNvCxnSpPr>
            <p:nvPr/>
          </p:nvCxnSpPr>
          <p:spPr>
            <a:xfrm>
              <a:off x="7144584" y="2957320"/>
              <a:ext cx="1000614" cy="276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55 Conector recto"/>
          <p:cNvCxnSpPr>
            <a:stCxn id="7" idx="3"/>
            <a:endCxn id="40" idx="1"/>
          </p:cNvCxnSpPr>
          <p:nvPr/>
        </p:nvCxnSpPr>
        <p:spPr>
          <a:xfrm flipV="1">
            <a:off x="4241596" y="2297315"/>
            <a:ext cx="262648" cy="3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>
            <a:stCxn id="40" idx="3"/>
            <a:endCxn id="35" idx="1"/>
          </p:cNvCxnSpPr>
          <p:nvPr/>
        </p:nvCxnSpPr>
        <p:spPr>
          <a:xfrm flipV="1">
            <a:off x="5944760" y="2281795"/>
            <a:ext cx="375777" cy="15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2 Marcador de contenido"/>
          <p:cNvSpPr txBox="1">
            <a:spLocks/>
          </p:cNvSpPr>
          <p:nvPr/>
        </p:nvSpPr>
        <p:spPr>
          <a:xfrm>
            <a:off x="258120" y="3503891"/>
            <a:ext cx="8229600" cy="33833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O" dirty="0" smtClean="0"/>
              <a:t>Grupos(</a:t>
            </a:r>
            <a:r>
              <a:rPr lang="es-CO" dirty="0" err="1" smtClean="0"/>
              <a:t>s</a:t>
            </a:r>
            <a:r>
              <a:rPr lang="es-CO" u="sng" dirty="0" err="1" smtClean="0"/>
              <a:t>emestre,cod_materia,cod_grupo</a:t>
            </a:r>
            <a:r>
              <a:rPr lang="es-CO" dirty="0" err="1" smtClean="0"/>
              <a:t>,cupo_min,cupo_max</a:t>
            </a:r>
            <a:r>
              <a:rPr lang="es-CO" dirty="0" smtClean="0"/>
              <a:t>)</a:t>
            </a:r>
          </a:p>
          <a:p>
            <a:endParaRPr lang="es-CO" dirty="0"/>
          </a:p>
        </p:txBody>
      </p:sp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868477"/>
              </p:ext>
            </p:extLst>
          </p:nvPr>
        </p:nvGraphicFramePr>
        <p:xfrm>
          <a:off x="1091720" y="3899245"/>
          <a:ext cx="2162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Grupos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semestre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Pk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Cod_materia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Pk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Cod_grupo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pk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Cupo_min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Cupo_max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02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s-CO" dirty="0" smtClean="0"/>
              <a:t>Del MERE al modelo Relacional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95" y="1196753"/>
            <a:ext cx="8968409" cy="14807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b="1" dirty="0" smtClean="0"/>
              <a:t>Transformación de vínculos 1:N</a:t>
            </a:r>
          </a:p>
          <a:p>
            <a:pPr marL="457200" lvl="1" indent="0">
              <a:buNone/>
            </a:pPr>
            <a:r>
              <a:rPr lang="es-CO" dirty="0" smtClean="0"/>
              <a:t>Por cada vínculo1:N entre dos entidades (no débiles), se añade el identificador de la entidad del lado 1 del vínculo como atributo de la relación del dado N del vínculo.</a:t>
            </a:r>
          </a:p>
        </p:txBody>
      </p:sp>
      <p:grpSp>
        <p:nvGrpSpPr>
          <p:cNvPr id="4" name="3 Grupo"/>
          <p:cNvGrpSpPr/>
          <p:nvPr/>
        </p:nvGrpSpPr>
        <p:grpSpPr>
          <a:xfrm>
            <a:off x="38195" y="2874998"/>
            <a:ext cx="3870870" cy="1516514"/>
            <a:chOff x="97826" y="2077492"/>
            <a:chExt cx="3870870" cy="1516514"/>
          </a:xfrm>
        </p:grpSpPr>
        <p:sp>
          <p:nvSpPr>
            <p:cNvPr id="5" name="4 Rectángulo"/>
            <p:cNvSpPr/>
            <p:nvPr/>
          </p:nvSpPr>
          <p:spPr>
            <a:xfrm>
              <a:off x="2696744" y="2537505"/>
              <a:ext cx="1271952" cy="422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Materia</a:t>
              </a:r>
              <a:endParaRPr lang="es-CO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948392" y="2077492"/>
              <a:ext cx="1622384" cy="355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u="sng" dirty="0" smtClean="0"/>
                <a:t>semestre</a:t>
              </a:r>
              <a:endParaRPr lang="es-CO" u="sng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282865" y="2879261"/>
              <a:ext cx="2170615" cy="355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u="sng" dirty="0" err="1" smtClean="0"/>
                <a:t>Cod_materia</a:t>
              </a:r>
              <a:endParaRPr lang="es-CO" u="sng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97826" y="2483907"/>
              <a:ext cx="2045615" cy="355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u="sng" dirty="0" err="1" smtClean="0"/>
                <a:t>Nombre_mat</a:t>
              </a:r>
              <a:endParaRPr lang="es-CO" u="sng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525160" y="3238975"/>
              <a:ext cx="2045615" cy="355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u="sng" dirty="0" err="1" smtClean="0"/>
                <a:t>Nro_creditos</a:t>
              </a:r>
              <a:endParaRPr lang="es-CO" u="sng" dirty="0"/>
            </a:p>
          </p:txBody>
        </p:sp>
        <p:cxnSp>
          <p:nvCxnSpPr>
            <p:cNvPr id="10" name="9 Conector recto"/>
            <p:cNvCxnSpPr>
              <a:stCxn id="6" idx="6"/>
              <a:endCxn id="5" idx="1"/>
            </p:cNvCxnSpPr>
            <p:nvPr/>
          </p:nvCxnSpPr>
          <p:spPr>
            <a:xfrm>
              <a:off x="2570776" y="2255008"/>
              <a:ext cx="125968" cy="493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>
              <a:stCxn id="7" idx="6"/>
              <a:endCxn id="5" idx="1"/>
            </p:cNvCxnSpPr>
            <p:nvPr/>
          </p:nvCxnSpPr>
          <p:spPr>
            <a:xfrm flipV="1">
              <a:off x="2453480" y="2748520"/>
              <a:ext cx="243264" cy="308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>
              <a:stCxn id="5" idx="1"/>
              <a:endCxn id="9" idx="2"/>
            </p:cNvCxnSpPr>
            <p:nvPr/>
          </p:nvCxnSpPr>
          <p:spPr>
            <a:xfrm flipH="1">
              <a:off x="525160" y="2748520"/>
              <a:ext cx="2171584" cy="667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>
              <a:stCxn id="5" idx="1"/>
              <a:endCxn id="8" idx="2"/>
            </p:cNvCxnSpPr>
            <p:nvPr/>
          </p:nvCxnSpPr>
          <p:spPr>
            <a:xfrm flipH="1" flipV="1">
              <a:off x="97826" y="2661423"/>
              <a:ext cx="2598918" cy="87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49 Grupo"/>
          <p:cNvGrpSpPr/>
          <p:nvPr/>
        </p:nvGrpSpPr>
        <p:grpSpPr>
          <a:xfrm>
            <a:off x="6039044" y="2598716"/>
            <a:ext cx="2837688" cy="1957775"/>
            <a:chOff x="6099243" y="3274972"/>
            <a:chExt cx="2837688" cy="1957775"/>
          </a:xfrm>
        </p:grpSpPr>
        <p:sp>
          <p:nvSpPr>
            <p:cNvPr id="14" name="13 Rectángulo"/>
            <p:cNvSpPr/>
            <p:nvPr/>
          </p:nvSpPr>
          <p:spPr>
            <a:xfrm>
              <a:off x="7395387" y="4039271"/>
              <a:ext cx="1296144" cy="473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err="1" smtClean="0"/>
                <a:t>Dpto</a:t>
              </a:r>
              <a:endParaRPr lang="es-CO" dirty="0"/>
            </a:p>
            <a:p>
              <a:pPr algn="ctr"/>
              <a:r>
                <a:rPr lang="es-CO" dirty="0" err="1" smtClean="0"/>
                <a:t>Academico</a:t>
              </a:r>
              <a:endParaRPr lang="es-CO" dirty="0"/>
            </a:p>
          </p:txBody>
        </p:sp>
        <p:sp>
          <p:nvSpPr>
            <p:cNvPr id="15" name="14 Elipse"/>
            <p:cNvSpPr/>
            <p:nvPr/>
          </p:nvSpPr>
          <p:spPr>
            <a:xfrm>
              <a:off x="6099243" y="3274972"/>
              <a:ext cx="1944216" cy="403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err="1" smtClean="0"/>
                <a:t>Cod_depto</a:t>
              </a:r>
              <a:endParaRPr lang="es-CO" dirty="0"/>
            </a:p>
          </p:txBody>
        </p:sp>
        <p:sp>
          <p:nvSpPr>
            <p:cNvPr id="16" name="15 Elipse"/>
            <p:cNvSpPr/>
            <p:nvPr/>
          </p:nvSpPr>
          <p:spPr>
            <a:xfrm>
              <a:off x="6488659" y="4873033"/>
              <a:ext cx="2448272" cy="3597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err="1" smtClean="0"/>
                <a:t>Nombre_depto</a:t>
              </a:r>
              <a:endParaRPr lang="es-CO" dirty="0"/>
            </a:p>
          </p:txBody>
        </p:sp>
        <p:cxnSp>
          <p:nvCxnSpPr>
            <p:cNvPr id="18" name="17 Conector recto"/>
            <p:cNvCxnSpPr>
              <a:stCxn id="14" idx="3"/>
              <a:endCxn id="15" idx="4"/>
            </p:cNvCxnSpPr>
            <p:nvPr/>
          </p:nvCxnSpPr>
          <p:spPr>
            <a:xfrm flipH="1" flipV="1">
              <a:off x="7071351" y="3678524"/>
              <a:ext cx="1620180" cy="597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>
              <a:stCxn id="14" idx="3"/>
              <a:endCxn id="16" idx="0"/>
            </p:cNvCxnSpPr>
            <p:nvPr/>
          </p:nvCxnSpPr>
          <p:spPr>
            <a:xfrm flipH="1">
              <a:off x="7712795" y="4275978"/>
              <a:ext cx="978736" cy="597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21 Rombo"/>
          <p:cNvSpPr/>
          <p:nvPr/>
        </p:nvSpPr>
        <p:spPr>
          <a:xfrm>
            <a:off x="4244311" y="3331346"/>
            <a:ext cx="2480828" cy="52701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pertenece</a:t>
            </a:r>
            <a:endParaRPr lang="es-CO" dirty="0"/>
          </a:p>
        </p:txBody>
      </p:sp>
      <p:cxnSp>
        <p:nvCxnSpPr>
          <p:cNvPr id="32" name="31 Conector recto"/>
          <p:cNvCxnSpPr>
            <a:stCxn id="5" idx="3"/>
            <a:endCxn id="22" idx="1"/>
          </p:cNvCxnSpPr>
          <p:nvPr/>
        </p:nvCxnSpPr>
        <p:spPr>
          <a:xfrm>
            <a:off x="3909065" y="3546026"/>
            <a:ext cx="335246" cy="4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22" idx="3"/>
            <a:endCxn id="14" idx="1"/>
          </p:cNvCxnSpPr>
          <p:nvPr/>
        </p:nvCxnSpPr>
        <p:spPr>
          <a:xfrm>
            <a:off x="6725139" y="3594852"/>
            <a:ext cx="610049" cy="4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318867" y="4898985"/>
            <a:ext cx="785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Materias(</a:t>
            </a:r>
            <a:r>
              <a:rPr lang="es-CO" u="sng" dirty="0" err="1" smtClean="0"/>
              <a:t>semestre,cod_materia</a:t>
            </a:r>
            <a:r>
              <a:rPr lang="es-CO" dirty="0" err="1" smtClean="0"/>
              <a:t>,nombre_mat,nro_creditos,</a:t>
            </a:r>
            <a:r>
              <a:rPr lang="es-CO" i="1" dirty="0" err="1" smtClean="0"/>
              <a:t>cod_depto</a:t>
            </a:r>
            <a:r>
              <a:rPr lang="es-CO" dirty="0" smtClean="0"/>
              <a:t>)</a:t>
            </a:r>
            <a:endParaRPr lang="es-CO" dirty="0"/>
          </a:p>
        </p:txBody>
      </p:sp>
      <p:cxnSp>
        <p:nvCxnSpPr>
          <p:cNvPr id="48" name="47 Conector angular"/>
          <p:cNvCxnSpPr/>
          <p:nvPr/>
        </p:nvCxnSpPr>
        <p:spPr>
          <a:xfrm>
            <a:off x="6300192" y="5204431"/>
            <a:ext cx="709706" cy="4715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6655045" y="5423678"/>
            <a:ext cx="222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De </a:t>
            </a:r>
            <a:r>
              <a:rPr lang="es-CO" dirty="0" err="1" smtClean="0"/>
              <a:t>dpto_academico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82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922114"/>
          </a:xfrm>
        </p:spPr>
        <p:txBody>
          <a:bodyPr/>
          <a:lstStyle/>
          <a:p>
            <a:r>
              <a:rPr lang="es-CO" dirty="0" smtClean="0"/>
              <a:t>Del MERE al modelo Relacional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1" y="1196753"/>
            <a:ext cx="8729113" cy="2952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 smtClean="0"/>
              <a:t>Transformación de vínculos 1:1</a:t>
            </a:r>
          </a:p>
          <a:p>
            <a:pPr lvl="1"/>
            <a:r>
              <a:rPr lang="es-CO" dirty="0" smtClean="0"/>
              <a:t>Se añada a cualquiera de las dos relaciones la clave primara de la otra relación a modo de clave foránea.</a:t>
            </a:r>
          </a:p>
          <a:p>
            <a:pPr lvl="1"/>
            <a:r>
              <a:rPr lang="es-CO" dirty="0" smtClean="0"/>
              <a:t>Se debe especificar una restricción que define que la clave foránea debe ser única. No se puede repetir, de lo contrario sería un vinculo 1:N</a:t>
            </a:r>
            <a:endParaRPr lang="es-CO" dirty="0"/>
          </a:p>
        </p:txBody>
      </p:sp>
      <p:grpSp>
        <p:nvGrpSpPr>
          <p:cNvPr id="4" name="3 Grupo"/>
          <p:cNvGrpSpPr/>
          <p:nvPr/>
        </p:nvGrpSpPr>
        <p:grpSpPr>
          <a:xfrm>
            <a:off x="444174" y="3429000"/>
            <a:ext cx="2448272" cy="1659247"/>
            <a:chOff x="5955227" y="3274972"/>
            <a:chExt cx="2448272" cy="1659247"/>
          </a:xfrm>
        </p:grpSpPr>
        <p:sp>
          <p:nvSpPr>
            <p:cNvPr id="5" name="4 Rectángulo"/>
            <p:cNvSpPr/>
            <p:nvPr/>
          </p:nvSpPr>
          <p:spPr>
            <a:xfrm>
              <a:off x="6776271" y="3928594"/>
              <a:ext cx="1296144" cy="473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err="1" smtClean="0"/>
                <a:t>Depto</a:t>
              </a:r>
              <a:endParaRPr lang="es-CO" dirty="0"/>
            </a:p>
            <a:p>
              <a:pPr algn="ctr"/>
              <a:r>
                <a:rPr lang="es-CO" dirty="0" err="1" smtClean="0"/>
                <a:t>Academico</a:t>
              </a:r>
              <a:endParaRPr lang="es-CO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6099243" y="3274972"/>
              <a:ext cx="1944216" cy="403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err="1" smtClean="0"/>
                <a:t>Cod_depto</a:t>
              </a:r>
              <a:endParaRPr lang="es-CO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5955227" y="4574505"/>
              <a:ext cx="2448272" cy="3597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err="1" smtClean="0"/>
                <a:t>Nombre_depto</a:t>
              </a:r>
              <a:endParaRPr lang="es-CO" dirty="0"/>
            </a:p>
          </p:txBody>
        </p:sp>
        <p:cxnSp>
          <p:nvCxnSpPr>
            <p:cNvPr id="8" name="7 Conector recto"/>
            <p:cNvCxnSpPr>
              <a:stCxn id="5" idx="3"/>
              <a:endCxn id="6" idx="4"/>
            </p:cNvCxnSpPr>
            <p:nvPr/>
          </p:nvCxnSpPr>
          <p:spPr>
            <a:xfrm flipH="1" flipV="1">
              <a:off x="7071351" y="3678524"/>
              <a:ext cx="1001064" cy="486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>
              <a:stCxn id="5" idx="2"/>
              <a:endCxn id="7" idx="0"/>
            </p:cNvCxnSpPr>
            <p:nvPr/>
          </p:nvCxnSpPr>
          <p:spPr>
            <a:xfrm flipH="1">
              <a:off x="7179363" y="4402007"/>
              <a:ext cx="244980" cy="172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14 Rombo"/>
          <p:cNvSpPr/>
          <p:nvPr/>
        </p:nvSpPr>
        <p:spPr>
          <a:xfrm>
            <a:off x="3771706" y="3996372"/>
            <a:ext cx="1800200" cy="64591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Tiene</a:t>
            </a:r>
          </a:p>
          <a:p>
            <a:pPr algn="ctr"/>
            <a:r>
              <a:rPr lang="es-CO" dirty="0" smtClean="0"/>
              <a:t>jefe</a:t>
            </a:r>
            <a:endParaRPr lang="es-CO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79511" y="5210908"/>
            <a:ext cx="6588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err="1" smtClean="0"/>
              <a:t>Depto_academico</a:t>
            </a:r>
            <a:r>
              <a:rPr lang="es-CO" sz="2000" dirty="0" smtClean="0"/>
              <a:t>(</a:t>
            </a:r>
            <a:r>
              <a:rPr lang="es-CO" sz="2000" u="sng" dirty="0" err="1" smtClean="0"/>
              <a:t>cod_depto</a:t>
            </a:r>
            <a:r>
              <a:rPr lang="es-CO" sz="2000" dirty="0" err="1" smtClean="0"/>
              <a:t>,nombre_depto</a:t>
            </a:r>
            <a:r>
              <a:rPr lang="es-CO" sz="2000" dirty="0" smtClean="0"/>
              <a:t>, </a:t>
            </a:r>
            <a:r>
              <a:rPr lang="es-CO" sz="2000" dirty="0" err="1" smtClean="0"/>
              <a:t>cedula_emp</a:t>
            </a:r>
            <a:r>
              <a:rPr lang="es-CO" sz="2000" dirty="0" smtClean="0"/>
              <a:t>)</a:t>
            </a:r>
            <a:endParaRPr lang="es-CO" sz="2000" dirty="0"/>
          </a:p>
        </p:txBody>
      </p:sp>
      <p:cxnSp>
        <p:nvCxnSpPr>
          <p:cNvPr id="18" name="17 Conector recto"/>
          <p:cNvCxnSpPr>
            <a:stCxn id="5" idx="3"/>
            <a:endCxn id="15" idx="1"/>
          </p:cNvCxnSpPr>
          <p:nvPr/>
        </p:nvCxnSpPr>
        <p:spPr>
          <a:xfrm flipV="1">
            <a:off x="2561362" y="4319328"/>
            <a:ext cx="12103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5" idx="3"/>
            <a:endCxn id="14" idx="1"/>
          </p:cNvCxnSpPr>
          <p:nvPr/>
        </p:nvCxnSpPr>
        <p:spPr>
          <a:xfrm>
            <a:off x="5571906" y="4319328"/>
            <a:ext cx="1042780" cy="6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7176922" y="5488230"/>
            <a:ext cx="181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De Empleado</a:t>
            </a:r>
            <a:endParaRPr lang="es-CO" sz="2000" dirty="0"/>
          </a:p>
        </p:txBody>
      </p:sp>
      <p:cxnSp>
        <p:nvCxnSpPr>
          <p:cNvPr id="25" name="24 Conector angular"/>
          <p:cNvCxnSpPr/>
          <p:nvPr/>
        </p:nvCxnSpPr>
        <p:spPr>
          <a:xfrm>
            <a:off x="6115194" y="5510991"/>
            <a:ext cx="998984" cy="2000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>
            <a:off x="6614686" y="3554035"/>
            <a:ext cx="2293939" cy="1534212"/>
            <a:chOff x="6614686" y="4453125"/>
            <a:chExt cx="2293939" cy="1534212"/>
          </a:xfrm>
        </p:grpSpPr>
        <p:sp>
          <p:nvSpPr>
            <p:cNvPr id="14" name="13 Rectángulo"/>
            <p:cNvSpPr/>
            <p:nvPr/>
          </p:nvSpPr>
          <p:spPr>
            <a:xfrm>
              <a:off x="6614686" y="4981712"/>
              <a:ext cx="1656184" cy="486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Empleado</a:t>
              </a:r>
              <a:endParaRPr lang="es-CO" dirty="0"/>
            </a:p>
          </p:txBody>
        </p:sp>
        <p:sp>
          <p:nvSpPr>
            <p:cNvPr id="26" name="25 Elipse"/>
            <p:cNvSpPr/>
            <p:nvPr/>
          </p:nvSpPr>
          <p:spPr>
            <a:xfrm>
              <a:off x="6948265" y="4453125"/>
              <a:ext cx="1960360" cy="403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err="1" smtClean="0"/>
                <a:t>Cedula_emp</a:t>
              </a:r>
              <a:endParaRPr lang="es-CO" dirty="0"/>
            </a:p>
          </p:txBody>
        </p:sp>
        <p:cxnSp>
          <p:nvCxnSpPr>
            <p:cNvPr id="28" name="27 Conector recto"/>
            <p:cNvCxnSpPr>
              <a:stCxn id="14" idx="0"/>
              <a:endCxn id="26" idx="4"/>
            </p:cNvCxnSpPr>
            <p:nvPr/>
          </p:nvCxnSpPr>
          <p:spPr>
            <a:xfrm flipV="1">
              <a:off x="7442778" y="4856677"/>
              <a:ext cx="485667" cy="125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Elipse"/>
            <p:cNvSpPr/>
            <p:nvPr/>
          </p:nvSpPr>
          <p:spPr>
            <a:xfrm>
              <a:off x="6614686" y="5644155"/>
              <a:ext cx="2293939" cy="3431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err="1" smtClean="0"/>
                <a:t>Fecha_ingreso</a:t>
              </a:r>
              <a:endParaRPr lang="es-CO" dirty="0"/>
            </a:p>
          </p:txBody>
        </p:sp>
        <p:cxnSp>
          <p:nvCxnSpPr>
            <p:cNvPr id="33" name="32 Conector recto"/>
            <p:cNvCxnSpPr>
              <a:stCxn id="29" idx="0"/>
              <a:endCxn id="14" idx="2"/>
            </p:cNvCxnSpPr>
            <p:nvPr/>
          </p:nvCxnSpPr>
          <p:spPr>
            <a:xfrm flipH="1" flipV="1">
              <a:off x="7442778" y="5468488"/>
              <a:ext cx="318878" cy="175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4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Por qué pasar del modelo ER al modelo relacional? 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Porque es necesario transformar el modelo conceptual (MERE) de alto nivel a un modelo que sea compatible con el esquema de gestión de base de datos.</a:t>
            </a:r>
          </a:p>
          <a:p>
            <a:r>
              <a:rPr lang="es-CO" dirty="0" smtClean="0"/>
              <a:t>El modelo relacional es utilizado por la mayoría de los SGBD relacionales que existen en el mercado.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997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s-CO" dirty="0" smtClean="0"/>
              <a:t>Del MERE al modelo Relacional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11212" y="980728"/>
            <a:ext cx="8712968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 smtClean="0"/>
              <a:t>Transformación de vínculos N:M</a:t>
            </a:r>
          </a:p>
          <a:p>
            <a:pPr lvl="1"/>
            <a:r>
              <a:rPr lang="es-CO" dirty="0" smtClean="0"/>
              <a:t>Por cada vínculo N:M se crea una nueva relación, la cual tendrá los atributos del vinculo y su clave primaría será las claves primarias de las entidades que depende.	</a:t>
            </a:r>
          </a:p>
          <a:p>
            <a:endParaRPr lang="es-CO" dirty="0"/>
          </a:p>
        </p:txBody>
      </p:sp>
      <p:grpSp>
        <p:nvGrpSpPr>
          <p:cNvPr id="12" name="11 Grupo"/>
          <p:cNvGrpSpPr/>
          <p:nvPr/>
        </p:nvGrpSpPr>
        <p:grpSpPr>
          <a:xfrm>
            <a:off x="251520" y="3335059"/>
            <a:ext cx="3527657" cy="1606109"/>
            <a:chOff x="683567" y="1844824"/>
            <a:chExt cx="3975158" cy="1606109"/>
          </a:xfrm>
        </p:grpSpPr>
        <p:sp>
          <p:nvSpPr>
            <p:cNvPr id="13" name="12 Rectángulo"/>
            <p:cNvSpPr/>
            <p:nvPr/>
          </p:nvSpPr>
          <p:spPr>
            <a:xfrm>
              <a:off x="3002541" y="2355493"/>
              <a:ext cx="165618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Estudiante</a:t>
              </a:r>
              <a:endParaRPr lang="es-CO" dirty="0"/>
            </a:p>
          </p:txBody>
        </p:sp>
        <p:sp>
          <p:nvSpPr>
            <p:cNvPr id="14" name="13 Elipse"/>
            <p:cNvSpPr/>
            <p:nvPr/>
          </p:nvSpPr>
          <p:spPr>
            <a:xfrm>
              <a:off x="683567" y="1844824"/>
              <a:ext cx="2078747" cy="282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u="sng" dirty="0" err="1" smtClean="0"/>
                <a:t>Cod_estud</a:t>
              </a:r>
              <a:endParaRPr lang="es-CO" u="sng" dirty="0"/>
            </a:p>
          </p:txBody>
        </p:sp>
        <p:sp>
          <p:nvSpPr>
            <p:cNvPr id="15" name="14 Elipse"/>
            <p:cNvSpPr/>
            <p:nvPr/>
          </p:nvSpPr>
          <p:spPr>
            <a:xfrm>
              <a:off x="750831" y="2754626"/>
              <a:ext cx="194421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n</a:t>
              </a:r>
              <a:r>
                <a:rPr lang="es-CO" dirty="0" smtClean="0"/>
                <a:t>ombres</a:t>
              </a:r>
              <a:endParaRPr lang="es-CO" dirty="0"/>
            </a:p>
          </p:txBody>
        </p:sp>
        <p:sp>
          <p:nvSpPr>
            <p:cNvPr id="16" name="15 Elipse"/>
            <p:cNvSpPr/>
            <p:nvPr/>
          </p:nvSpPr>
          <p:spPr>
            <a:xfrm>
              <a:off x="683567" y="2258841"/>
              <a:ext cx="194421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apellidos</a:t>
              </a:r>
              <a:endParaRPr lang="es-CO" dirty="0"/>
            </a:p>
          </p:txBody>
        </p:sp>
        <p:sp>
          <p:nvSpPr>
            <p:cNvPr id="17" name="16 Elipse"/>
            <p:cNvSpPr/>
            <p:nvPr/>
          </p:nvSpPr>
          <p:spPr>
            <a:xfrm>
              <a:off x="818098" y="3162901"/>
              <a:ext cx="194421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pensum</a:t>
              </a:r>
              <a:endParaRPr lang="es-CO" dirty="0"/>
            </a:p>
          </p:txBody>
        </p:sp>
        <p:cxnSp>
          <p:nvCxnSpPr>
            <p:cNvPr id="18" name="17 Conector recto"/>
            <p:cNvCxnSpPr>
              <a:stCxn id="14" idx="6"/>
              <a:endCxn id="13" idx="1"/>
            </p:cNvCxnSpPr>
            <p:nvPr/>
          </p:nvCxnSpPr>
          <p:spPr>
            <a:xfrm>
              <a:off x="2762314" y="1985952"/>
              <a:ext cx="240227" cy="585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stCxn id="16" idx="6"/>
              <a:endCxn id="13" idx="1"/>
            </p:cNvCxnSpPr>
            <p:nvPr/>
          </p:nvCxnSpPr>
          <p:spPr>
            <a:xfrm>
              <a:off x="2627783" y="2402857"/>
              <a:ext cx="374758" cy="168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>
              <a:stCxn id="13" idx="1"/>
              <a:endCxn id="15" idx="2"/>
            </p:cNvCxnSpPr>
            <p:nvPr/>
          </p:nvCxnSpPr>
          <p:spPr>
            <a:xfrm flipH="1">
              <a:off x="750831" y="2571517"/>
              <a:ext cx="2251710" cy="327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13" idx="1"/>
              <a:endCxn id="17" idx="6"/>
            </p:cNvCxnSpPr>
            <p:nvPr/>
          </p:nvCxnSpPr>
          <p:spPr>
            <a:xfrm flipH="1">
              <a:off x="2762314" y="2571517"/>
              <a:ext cx="240227" cy="73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57 Grupo"/>
          <p:cNvGrpSpPr/>
          <p:nvPr/>
        </p:nvGrpSpPr>
        <p:grpSpPr>
          <a:xfrm>
            <a:off x="5436097" y="3111210"/>
            <a:ext cx="3384375" cy="1630571"/>
            <a:chOff x="5297434" y="3296885"/>
            <a:chExt cx="3527885" cy="1630571"/>
          </a:xfrm>
        </p:grpSpPr>
        <p:sp>
          <p:nvSpPr>
            <p:cNvPr id="6" name="5 Elipse"/>
            <p:cNvSpPr/>
            <p:nvPr/>
          </p:nvSpPr>
          <p:spPr>
            <a:xfrm>
              <a:off x="6583590" y="3296885"/>
              <a:ext cx="2088232" cy="448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err="1" smtClean="0"/>
                <a:t>Cod_grupo</a:t>
              </a:r>
              <a:endParaRPr lang="es-CO" dirty="0"/>
            </a:p>
          </p:txBody>
        </p:sp>
        <p:cxnSp>
          <p:nvCxnSpPr>
            <p:cNvPr id="7" name="6 Conector recto"/>
            <p:cNvCxnSpPr>
              <a:stCxn id="34" idx="3"/>
              <a:endCxn id="6" idx="4"/>
            </p:cNvCxnSpPr>
            <p:nvPr/>
          </p:nvCxnSpPr>
          <p:spPr>
            <a:xfrm flipV="1">
              <a:off x="6583590" y="3745577"/>
              <a:ext cx="1044116" cy="472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 Elipse"/>
            <p:cNvSpPr/>
            <p:nvPr/>
          </p:nvSpPr>
          <p:spPr>
            <a:xfrm>
              <a:off x="6943586" y="4478764"/>
              <a:ext cx="1683804" cy="448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err="1" smtClean="0"/>
                <a:t>Cupo_min</a:t>
              </a:r>
              <a:endParaRPr lang="es-CO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7049948" y="3877338"/>
              <a:ext cx="1775371" cy="448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err="1" smtClean="0"/>
                <a:t>Cupo_max</a:t>
              </a:r>
              <a:endParaRPr lang="es-CO" dirty="0"/>
            </a:p>
          </p:txBody>
        </p:sp>
        <p:cxnSp>
          <p:nvCxnSpPr>
            <p:cNvPr id="10" name="9 Conector recto"/>
            <p:cNvCxnSpPr>
              <a:stCxn id="34" idx="3"/>
              <a:endCxn id="8" idx="0"/>
            </p:cNvCxnSpPr>
            <p:nvPr/>
          </p:nvCxnSpPr>
          <p:spPr>
            <a:xfrm>
              <a:off x="6583590" y="4218051"/>
              <a:ext cx="1201898" cy="260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>
              <a:stCxn id="34" idx="3"/>
              <a:endCxn id="9" idx="2"/>
            </p:cNvCxnSpPr>
            <p:nvPr/>
          </p:nvCxnSpPr>
          <p:spPr>
            <a:xfrm flipV="1">
              <a:off x="6583590" y="4101684"/>
              <a:ext cx="466357" cy="1163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Proceso predefinido"/>
            <p:cNvSpPr/>
            <p:nvPr/>
          </p:nvSpPr>
          <p:spPr>
            <a:xfrm>
              <a:off x="5297434" y="3992036"/>
              <a:ext cx="1286156" cy="452030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Grupo</a:t>
              </a:r>
              <a:endParaRPr lang="es-CO" dirty="0"/>
            </a:p>
          </p:txBody>
        </p:sp>
      </p:grpSp>
      <p:sp>
        <p:nvSpPr>
          <p:cNvPr id="59" name="58 Decisión"/>
          <p:cNvSpPr/>
          <p:nvPr/>
        </p:nvSpPr>
        <p:spPr>
          <a:xfrm>
            <a:off x="3328016" y="2831680"/>
            <a:ext cx="2725176" cy="7856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Esta matriculado</a:t>
            </a:r>
            <a:endParaRPr lang="es-CO" dirty="0"/>
          </a:p>
        </p:txBody>
      </p:sp>
      <p:cxnSp>
        <p:nvCxnSpPr>
          <p:cNvPr id="61" name="60 Conector angular"/>
          <p:cNvCxnSpPr/>
          <p:nvPr/>
        </p:nvCxnSpPr>
        <p:spPr>
          <a:xfrm flipH="1" flipV="1">
            <a:off x="3328016" y="3198159"/>
            <a:ext cx="451161" cy="837254"/>
          </a:xfrm>
          <a:prstGeom prst="bentConnector5">
            <a:avLst>
              <a:gd name="adj1" fmla="val -50669"/>
              <a:gd name="adj2" fmla="val 39442"/>
              <a:gd name="adj3" fmla="val 1506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angular"/>
          <p:cNvCxnSpPr/>
          <p:nvPr/>
        </p:nvCxnSpPr>
        <p:spPr>
          <a:xfrm rot="10800000" flipH="1">
            <a:off x="5436096" y="3198159"/>
            <a:ext cx="617096" cy="807878"/>
          </a:xfrm>
          <a:prstGeom prst="bentConnector5">
            <a:avLst>
              <a:gd name="adj1" fmla="val -37044"/>
              <a:gd name="adj2" fmla="val 39677"/>
              <a:gd name="adj3" fmla="val 1370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26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s-CO" dirty="0" smtClean="0"/>
              <a:t>Del MERE al modelo Relacional</a:t>
            </a:r>
            <a:endParaRPr lang="es-CO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 smtClean="0"/>
              <a:t>Transformación de vínculos N:M</a:t>
            </a:r>
            <a:r>
              <a:rPr lang="es-CO" dirty="0" smtClean="0"/>
              <a:t>	</a:t>
            </a:r>
          </a:p>
          <a:p>
            <a:endParaRPr lang="es-CO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975704"/>
              </p:ext>
            </p:extLst>
          </p:nvPr>
        </p:nvGraphicFramePr>
        <p:xfrm>
          <a:off x="755576" y="1458456"/>
          <a:ext cx="261398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141">
                <a:tc>
                  <a:txBody>
                    <a:bodyPr/>
                    <a:lstStyle/>
                    <a:p>
                      <a:r>
                        <a:rPr lang="es-CO" dirty="0" smtClean="0"/>
                        <a:t>matricula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18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Cod_estud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Pk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18">
                <a:tc>
                  <a:txBody>
                    <a:bodyPr/>
                    <a:lstStyle/>
                    <a:p>
                      <a:r>
                        <a:rPr lang="es-CO" dirty="0" smtClean="0"/>
                        <a:t>semestre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pk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18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Cod_materia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Pk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518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Cod_grupo</a:t>
                      </a:r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Pk</a:t>
                      </a:r>
                      <a:endParaRPr lang="es-CO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518">
                <a:tc>
                  <a:txBody>
                    <a:bodyPr/>
                    <a:lstStyle/>
                    <a:p>
                      <a:r>
                        <a:rPr lang="es-CO" dirty="0" smtClean="0"/>
                        <a:t>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518">
                <a:tc>
                  <a:txBody>
                    <a:bodyPr/>
                    <a:lstStyle/>
                    <a:p>
                      <a:r>
                        <a:rPr lang="es-CO" dirty="0" smtClean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611560" y="429309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Matricula(</a:t>
            </a:r>
            <a:r>
              <a:rPr lang="es-CO" u="sng" dirty="0" err="1" smtClean="0"/>
              <a:t>cod_estud</a:t>
            </a:r>
            <a:r>
              <a:rPr lang="es-CO" u="sng" dirty="0" smtClean="0"/>
              <a:t> </a:t>
            </a:r>
            <a:r>
              <a:rPr lang="es-CO" dirty="0" smtClean="0"/>
              <a:t>,  </a:t>
            </a:r>
            <a:r>
              <a:rPr lang="es-CO" u="sng" dirty="0" err="1" smtClean="0"/>
              <a:t>semestre,cod_materia,cod_grupo</a:t>
            </a:r>
            <a:r>
              <a:rPr lang="es-CO" dirty="0" err="1" smtClean="0"/>
              <a:t>,nota,concepto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9" name="8 Cerrar llave"/>
          <p:cNvSpPr/>
          <p:nvPr/>
        </p:nvSpPr>
        <p:spPr>
          <a:xfrm rot="5400000">
            <a:off x="1986082" y="4476317"/>
            <a:ext cx="432048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Cerrar llave"/>
          <p:cNvSpPr/>
          <p:nvPr/>
        </p:nvSpPr>
        <p:spPr>
          <a:xfrm rot="5400000">
            <a:off x="4110318" y="3432201"/>
            <a:ext cx="432048" cy="2952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CuadroTexto"/>
          <p:cNvSpPr txBox="1"/>
          <p:nvPr/>
        </p:nvSpPr>
        <p:spPr>
          <a:xfrm>
            <a:off x="1568343" y="5209171"/>
            <a:ext cx="126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Estudiantes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692579" y="5221235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Grupos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157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s-CO" dirty="0" smtClean="0"/>
              <a:t>Del MERE al modelo Relacional</a:t>
            </a:r>
            <a:endParaRPr lang="es-CO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2376264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</a:pPr>
            <a:r>
              <a:rPr lang="es-CO" b="1" dirty="0"/>
              <a:t>Transformación de atributos multivalorados</a:t>
            </a:r>
          </a:p>
          <a:p>
            <a:pPr marL="0" indent="0">
              <a:buFont typeface="Arial" pitchFamily="34" charset="0"/>
              <a:buNone/>
            </a:pPr>
            <a:r>
              <a:rPr lang="es-CO" b="1" dirty="0" smtClean="0"/>
              <a:t>	- </a:t>
            </a:r>
            <a:r>
              <a:rPr lang="es-CO" sz="2800" dirty="0" smtClean="0"/>
              <a:t>Por </a:t>
            </a:r>
            <a:r>
              <a:rPr lang="es-CO" sz="2800" dirty="0"/>
              <a:t>cada atributo multivalorado se crea una nueva relación, en donde la clave primaría será el identificador de la entidad a la cual pertenece el atributo multivalorado más el atributo multivalorado.</a:t>
            </a:r>
          </a:p>
          <a:p>
            <a:pPr marL="0" indent="0">
              <a:buNone/>
            </a:pPr>
            <a:endParaRPr lang="es-CO" dirty="0" smtClean="0"/>
          </a:p>
          <a:p>
            <a:endParaRPr lang="es-CO" dirty="0"/>
          </a:p>
        </p:txBody>
      </p:sp>
      <p:grpSp>
        <p:nvGrpSpPr>
          <p:cNvPr id="6" name="5 Grupo"/>
          <p:cNvGrpSpPr/>
          <p:nvPr/>
        </p:nvGrpSpPr>
        <p:grpSpPr>
          <a:xfrm>
            <a:off x="311459" y="3602748"/>
            <a:ext cx="3884486" cy="1606109"/>
            <a:chOff x="683567" y="1844824"/>
            <a:chExt cx="4377253" cy="1606109"/>
          </a:xfrm>
        </p:grpSpPr>
        <p:sp>
          <p:nvSpPr>
            <p:cNvPr id="7" name="6 Rectángulo"/>
            <p:cNvSpPr/>
            <p:nvPr/>
          </p:nvSpPr>
          <p:spPr>
            <a:xfrm>
              <a:off x="3404636" y="2610610"/>
              <a:ext cx="165618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Estudiante</a:t>
              </a:r>
              <a:endParaRPr lang="es-CO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683567" y="1844824"/>
              <a:ext cx="2078747" cy="282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u="sng" dirty="0" err="1" smtClean="0"/>
                <a:t>Cod_estud</a:t>
              </a:r>
              <a:endParaRPr lang="es-CO" u="sng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750831" y="2754626"/>
              <a:ext cx="194421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n</a:t>
              </a:r>
              <a:r>
                <a:rPr lang="es-CO" dirty="0" smtClean="0"/>
                <a:t>ombres</a:t>
              </a:r>
              <a:endParaRPr lang="es-CO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683567" y="2258841"/>
              <a:ext cx="194421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apellidos</a:t>
              </a:r>
              <a:endParaRPr lang="es-CO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818098" y="3162901"/>
              <a:ext cx="194421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pensum</a:t>
              </a:r>
              <a:endParaRPr lang="es-CO" dirty="0"/>
            </a:p>
          </p:txBody>
        </p:sp>
        <p:cxnSp>
          <p:nvCxnSpPr>
            <p:cNvPr id="12" name="11 Conector recto"/>
            <p:cNvCxnSpPr>
              <a:stCxn id="8" idx="6"/>
              <a:endCxn id="7" idx="1"/>
            </p:cNvCxnSpPr>
            <p:nvPr/>
          </p:nvCxnSpPr>
          <p:spPr>
            <a:xfrm>
              <a:off x="2762314" y="1985952"/>
              <a:ext cx="642322" cy="840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>
              <a:stCxn id="10" idx="6"/>
              <a:endCxn id="7" idx="1"/>
            </p:cNvCxnSpPr>
            <p:nvPr/>
          </p:nvCxnSpPr>
          <p:spPr>
            <a:xfrm>
              <a:off x="2627783" y="2402857"/>
              <a:ext cx="776853" cy="423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>
              <a:stCxn id="7" idx="1"/>
              <a:endCxn id="9" idx="2"/>
            </p:cNvCxnSpPr>
            <p:nvPr/>
          </p:nvCxnSpPr>
          <p:spPr>
            <a:xfrm flipH="1">
              <a:off x="750831" y="2826634"/>
              <a:ext cx="2653805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stCxn id="7" idx="1"/>
              <a:endCxn id="11" idx="6"/>
            </p:cNvCxnSpPr>
            <p:nvPr/>
          </p:nvCxnSpPr>
          <p:spPr>
            <a:xfrm flipH="1">
              <a:off x="2762314" y="2826634"/>
              <a:ext cx="642322" cy="480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>
            <a:off x="254791" y="5256295"/>
            <a:ext cx="2126714" cy="692985"/>
            <a:chOff x="4637914" y="5295498"/>
            <a:chExt cx="2166334" cy="653781"/>
          </a:xfrm>
        </p:grpSpPr>
        <p:sp>
          <p:nvSpPr>
            <p:cNvPr id="17" name="16 Elipse"/>
            <p:cNvSpPr/>
            <p:nvPr/>
          </p:nvSpPr>
          <p:spPr>
            <a:xfrm>
              <a:off x="4637914" y="5295498"/>
              <a:ext cx="2166334" cy="6537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nacionalidad</a:t>
              </a:r>
              <a:endParaRPr lang="es-CO" dirty="0"/>
            </a:p>
          </p:txBody>
        </p:sp>
        <p:sp>
          <p:nvSpPr>
            <p:cNvPr id="16" name="15 Elipse"/>
            <p:cNvSpPr/>
            <p:nvPr/>
          </p:nvSpPr>
          <p:spPr>
            <a:xfrm>
              <a:off x="4820981" y="5393482"/>
              <a:ext cx="1800200" cy="366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20" name="19 Conector recto"/>
          <p:cNvCxnSpPr>
            <a:stCxn id="7" idx="1"/>
            <a:endCxn id="17" idx="6"/>
          </p:cNvCxnSpPr>
          <p:nvPr/>
        </p:nvCxnSpPr>
        <p:spPr>
          <a:xfrm flipH="1">
            <a:off x="2381505" y="4584558"/>
            <a:ext cx="344700" cy="1018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3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53475"/>
              </p:ext>
            </p:extLst>
          </p:nvPr>
        </p:nvGraphicFramePr>
        <p:xfrm>
          <a:off x="6444208" y="4063148"/>
          <a:ext cx="1838654" cy="116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658">
                <a:tc>
                  <a:txBody>
                    <a:bodyPr/>
                    <a:lstStyle/>
                    <a:p>
                      <a:r>
                        <a:rPr lang="es-CO" dirty="0" smtClean="0"/>
                        <a:t>Nacionalidades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88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Cod_estud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88">
                <a:tc>
                  <a:txBody>
                    <a:bodyPr/>
                    <a:lstStyle/>
                    <a:p>
                      <a:r>
                        <a:rPr lang="es-CO" dirty="0" smtClean="0"/>
                        <a:t>nacionalidad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34 Flecha derecha"/>
          <p:cNvSpPr/>
          <p:nvPr/>
        </p:nvSpPr>
        <p:spPr>
          <a:xfrm>
            <a:off x="4563992" y="4160781"/>
            <a:ext cx="1512168" cy="783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8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15601"/>
          </a:xfrm>
        </p:spPr>
        <p:txBody>
          <a:bodyPr>
            <a:normAutofit fontScale="90000"/>
          </a:bodyPr>
          <a:lstStyle/>
          <a:p>
            <a:r>
              <a:rPr lang="es-CO" dirty="0"/>
              <a:t>Del MERE al modelo Relacional</a:t>
            </a:r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215516" y="980728"/>
            <a:ext cx="8712968" cy="4680520"/>
          </a:xfrm>
        </p:spPr>
        <p:txBody>
          <a:bodyPr>
            <a:normAutofit fontScale="700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s-CO" b="1" dirty="0"/>
              <a:t>Transformación de </a:t>
            </a:r>
            <a:r>
              <a:rPr lang="es-CO" b="1" dirty="0" smtClean="0"/>
              <a:t>especializaciones</a:t>
            </a:r>
            <a:endParaRPr lang="es-CO" b="1" dirty="0"/>
          </a:p>
          <a:p>
            <a:pPr marL="0" indent="0">
              <a:buFont typeface="Arial" pitchFamily="34" charset="0"/>
              <a:buNone/>
            </a:pPr>
            <a:endParaRPr lang="es-CO" b="1" dirty="0"/>
          </a:p>
          <a:p>
            <a:pPr marL="0" indent="0">
              <a:buFont typeface="Arial" pitchFamily="34" charset="0"/>
              <a:buNone/>
            </a:pPr>
            <a:r>
              <a:rPr lang="es-CO" b="1" dirty="0" smtClean="0"/>
              <a:t>Opción 1:</a:t>
            </a:r>
          </a:p>
          <a:p>
            <a:r>
              <a:rPr lang="es-CO" dirty="0" smtClean="0"/>
              <a:t>Crear una relación para la entidad padre y una para cada una de las entidades especializadas.</a:t>
            </a:r>
          </a:p>
          <a:p>
            <a:r>
              <a:rPr lang="es-CO" dirty="0" smtClean="0"/>
              <a:t>La relación equivalente a la entidad padre tiene los atributos de la entidad padre.</a:t>
            </a:r>
          </a:p>
          <a:p>
            <a:r>
              <a:rPr lang="es-CO" dirty="0" smtClean="0"/>
              <a:t>Cada relación correspondiente a las entidades especializadas tiene los atributos de las entidades especializadas correspondientes.</a:t>
            </a:r>
          </a:p>
          <a:p>
            <a:r>
              <a:rPr lang="es-CO" dirty="0" smtClean="0"/>
              <a:t>Todas las relaciones, tienen como clave primara el identificador de la entidad padre.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b="1" dirty="0" smtClean="0"/>
              <a:t>Opción 2:</a:t>
            </a:r>
          </a:p>
          <a:p>
            <a:r>
              <a:rPr lang="es-CO" dirty="0"/>
              <a:t>Crear una relación por cada entidad especializada, en donde cada relación tiene los atributos de la entidad padre mas los atributos correspondientes </a:t>
            </a:r>
            <a:r>
              <a:rPr lang="es-CO" dirty="0" smtClean="0"/>
              <a:t>a la entidad especializada.</a:t>
            </a:r>
          </a:p>
          <a:p>
            <a:endParaRPr lang="es-CO" dirty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0895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615601"/>
          </a:xfrm>
        </p:spPr>
        <p:txBody>
          <a:bodyPr>
            <a:normAutofit fontScale="90000"/>
          </a:bodyPr>
          <a:lstStyle/>
          <a:p>
            <a:r>
              <a:rPr lang="es-CO" dirty="0"/>
              <a:t>Del MERE al modelo Relacional</a:t>
            </a:r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215516" y="980728"/>
            <a:ext cx="8712968" cy="4608512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s-CO" b="1" dirty="0"/>
              <a:t>Transformación de </a:t>
            </a:r>
            <a:r>
              <a:rPr lang="es-CO" b="1" dirty="0" smtClean="0"/>
              <a:t>especializaciones</a:t>
            </a:r>
            <a:endParaRPr lang="es-CO" b="1" dirty="0"/>
          </a:p>
          <a:p>
            <a:pPr marL="0" indent="0">
              <a:buFont typeface="Arial" pitchFamily="34" charset="0"/>
              <a:buNone/>
            </a:pPr>
            <a:endParaRPr lang="es-CO" b="1" dirty="0"/>
          </a:p>
          <a:p>
            <a:pPr marL="0" indent="0">
              <a:buFont typeface="Arial" pitchFamily="34" charset="0"/>
              <a:buNone/>
            </a:pPr>
            <a:r>
              <a:rPr lang="es-CO" b="1" dirty="0" smtClean="0"/>
              <a:t>Opción 3:</a:t>
            </a:r>
          </a:p>
          <a:p>
            <a:r>
              <a:rPr lang="es-CO" sz="3400" dirty="0"/>
              <a:t>En la relación padre se incluyen todos los atributos comunes y no comunes a las entidades padre e hijas.</a:t>
            </a:r>
          </a:p>
          <a:p>
            <a:r>
              <a:rPr lang="es-CO" sz="3400" dirty="0" smtClean="0"/>
              <a:t>Se crea un atributo adicional “tipo” para identificar a cual entidad especializada pertenece.</a:t>
            </a:r>
          </a:p>
          <a:p>
            <a:r>
              <a:rPr lang="es-CO" sz="3400" dirty="0" smtClean="0"/>
              <a:t>Aplica únicamente cuando las entidades especializadas son excluyentes entre si.</a:t>
            </a:r>
            <a:endParaRPr lang="es-CO" sz="3400" dirty="0"/>
          </a:p>
          <a:p>
            <a:endParaRPr lang="es-CO" sz="3400" dirty="0" smtClean="0"/>
          </a:p>
          <a:p>
            <a:pPr marL="0" indent="0">
              <a:buNone/>
            </a:pPr>
            <a:r>
              <a:rPr lang="es-CO" sz="3400" b="1" dirty="0" smtClean="0"/>
              <a:t>Opción 4:</a:t>
            </a:r>
          </a:p>
          <a:p>
            <a:r>
              <a:rPr lang="es-CO" sz="3400" dirty="0" smtClean="0"/>
              <a:t>Similar a la estrategia 3, es decir se crea una única relación con los atributos tanto de la entidad padre mas los atributos de las entidades especializadas y adicionalmente se define un atributo booleano por cada entidad especializada, para identificar cada </a:t>
            </a:r>
            <a:r>
              <a:rPr lang="es-CO" sz="3400" dirty="0" err="1" smtClean="0"/>
              <a:t>tupla</a:t>
            </a:r>
            <a:r>
              <a:rPr lang="es-CO" sz="3400" dirty="0" smtClean="0"/>
              <a:t> a que entidad especializada pertenece.</a:t>
            </a:r>
          </a:p>
          <a:p>
            <a:endParaRPr lang="es-CO" dirty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51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886700" cy="615601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 smtClean="0"/>
              <a:t>Tipos de Datos en </a:t>
            </a:r>
            <a:r>
              <a:rPr lang="es-CO" b="1" dirty="0" err="1" smtClean="0"/>
              <a:t>MySQL</a:t>
            </a:r>
            <a:endParaRPr lang="es-CO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86962" y="1340768"/>
            <a:ext cx="8217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Los tipos de datos van a establecer las restricciones de tipo de dominio.</a:t>
            </a:r>
          </a:p>
          <a:p>
            <a:endParaRPr lang="es-CO" dirty="0"/>
          </a:p>
          <a:p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Tipos de datos numéricos estándar de los números enteros (entero-corto, entero, entero-largo) y reales (</a:t>
            </a:r>
            <a:r>
              <a:rPr lang="es-CO" dirty="0" err="1"/>
              <a:t>flotente</a:t>
            </a:r>
            <a:r>
              <a:rPr lang="es-CO" dirty="0"/>
              <a:t>, flotante de doble precisión). </a:t>
            </a:r>
            <a:endParaRPr lang="es-CO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Tipo </a:t>
            </a:r>
            <a:r>
              <a:rPr lang="es-CO" dirty="0"/>
              <a:t>de dato caracteres, cadenas de longitud fija y cadenas de longitud variable, así como tipos de datos de fecha, hora, marca de tiempo y dinero </a:t>
            </a:r>
            <a:endParaRPr lang="es-CO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Otros </a:t>
            </a:r>
            <a:r>
              <a:rPr lang="es-CO" dirty="0"/>
              <a:t>dominios posibles se pueden ser </a:t>
            </a:r>
            <a:r>
              <a:rPr lang="es-CO" dirty="0" err="1"/>
              <a:t>subintervalo</a:t>
            </a:r>
            <a:r>
              <a:rPr lang="es-CO" dirty="0"/>
              <a:t> de valores de un tipo de datos o como un tipo de datos enumerado en el que listan explícitamente todos los valores posibles.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631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77095"/>
            <a:ext cx="7886700" cy="615601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 smtClean="0"/>
              <a:t>Tipos de Datos en </a:t>
            </a:r>
            <a:r>
              <a:rPr lang="es-CO" b="1" dirty="0" err="1" smtClean="0"/>
              <a:t>MySQL</a:t>
            </a:r>
            <a:endParaRPr lang="es-CO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39552" y="764704"/>
            <a:ext cx="8217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Los campos de las tablas </a:t>
            </a:r>
            <a:r>
              <a:rPr lang="es-CO" dirty="0" err="1"/>
              <a:t>MySQL</a:t>
            </a:r>
            <a:r>
              <a:rPr lang="es-CO" dirty="0"/>
              <a:t> nos dan la posibilidad de elegir entre tres grandes tipos de contenidos</a:t>
            </a:r>
            <a:r>
              <a:rPr lang="es-CO" dirty="0" smtClean="0"/>
              <a:t>: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Datos </a:t>
            </a:r>
            <a:r>
              <a:rPr lang="es-CO" b="1" dirty="0"/>
              <a:t>numéricos</a:t>
            </a:r>
            <a:r>
              <a:rPr lang="es-CO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Datos para guardar cadenas de caracteres </a:t>
            </a:r>
            <a:r>
              <a:rPr lang="es-CO" b="1" dirty="0"/>
              <a:t>(alfanuméricos)</a:t>
            </a:r>
            <a:r>
              <a:rPr lang="es-CO" dirty="0"/>
              <a:t> 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Datos para almacenar </a:t>
            </a:r>
            <a:r>
              <a:rPr lang="es-CO" b="1" dirty="0"/>
              <a:t>fechas y horas</a:t>
            </a:r>
            <a:r>
              <a:rPr lang="es-CO" dirty="0" smtClean="0"/>
              <a:t>.</a:t>
            </a:r>
            <a:endParaRPr lang="es-CO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73799"/>
              </p:ext>
            </p:extLst>
          </p:nvPr>
        </p:nvGraphicFramePr>
        <p:xfrm>
          <a:off x="831857" y="2877276"/>
          <a:ext cx="7484559" cy="2927988"/>
        </p:xfrm>
        <a:graphic>
          <a:graphicData uri="http://schemas.openxmlformats.org/drawingml/2006/table">
            <a:tbl>
              <a:tblPr/>
              <a:tblGrid>
                <a:gridCol w="1589979">
                  <a:extLst>
                    <a:ext uri="{9D8B030D-6E8A-4147-A177-3AD203B41FA5}">
                      <a16:colId xmlns:a16="http://schemas.microsoft.com/office/drawing/2014/main" val="946782241"/>
                    </a:ext>
                  </a:extLst>
                </a:gridCol>
                <a:gridCol w="1964860">
                  <a:extLst>
                    <a:ext uri="{9D8B030D-6E8A-4147-A177-3AD203B41FA5}">
                      <a16:colId xmlns:a16="http://schemas.microsoft.com/office/drawing/2014/main" val="2482806048"/>
                    </a:ext>
                  </a:extLst>
                </a:gridCol>
                <a:gridCol w="1964860">
                  <a:extLst>
                    <a:ext uri="{9D8B030D-6E8A-4147-A177-3AD203B41FA5}">
                      <a16:colId xmlns:a16="http://schemas.microsoft.com/office/drawing/2014/main" val="2696171815"/>
                    </a:ext>
                  </a:extLst>
                </a:gridCol>
                <a:gridCol w="1964860">
                  <a:extLst>
                    <a:ext uri="{9D8B030D-6E8A-4147-A177-3AD203B41FA5}">
                      <a16:colId xmlns:a16="http://schemas.microsoft.com/office/drawing/2014/main" val="3487792474"/>
                    </a:ext>
                  </a:extLst>
                </a:gridCol>
              </a:tblGrid>
              <a:tr h="342544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111111"/>
                          </a:solidFill>
                          <a:effectLst/>
                        </a:rPr>
                        <a:t>Tipos de datos</a:t>
                      </a:r>
                      <a:endParaRPr lang="es-E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111111"/>
                          </a:solidFill>
                          <a:effectLst/>
                        </a:rPr>
                        <a:t>Valor mínimo</a:t>
                      </a:r>
                      <a:endParaRPr lang="es-E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111111"/>
                          </a:solidFill>
                          <a:effectLst/>
                        </a:rPr>
                        <a:t>Valor máximo</a:t>
                      </a:r>
                      <a:endParaRPr lang="es-E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effectLst/>
                        </a:rPr>
                        <a:t>Ejemplo</a:t>
                      </a:r>
                      <a:endParaRPr lang="es-E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678489"/>
                  </a:ext>
                </a:extLst>
              </a:tr>
              <a:tr h="342544">
                <a:tc>
                  <a:txBody>
                    <a:bodyPr/>
                    <a:lstStyle/>
                    <a:p>
                      <a:r>
                        <a:rPr lang="es-ES" sz="1400" b="1" dirty="0">
                          <a:effectLst/>
                        </a:rPr>
                        <a:t>TINYINT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-128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 err="1" smtClean="0">
                          <a:effectLst/>
                        </a:rPr>
                        <a:t>Nro_días_viaje</a:t>
                      </a:r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827311"/>
                  </a:ext>
                </a:extLst>
              </a:tr>
              <a:tr h="342544">
                <a:tc>
                  <a:txBody>
                    <a:bodyPr/>
                    <a:lstStyle/>
                    <a:p>
                      <a:r>
                        <a:rPr lang="es-ES" sz="1400" b="1" dirty="0">
                          <a:effectLst/>
                        </a:rPr>
                        <a:t>SMALLINT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-32768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effectLst/>
                        </a:rPr>
                        <a:t>32.767</a:t>
                      </a:r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 err="1" smtClean="0">
                          <a:effectLst/>
                        </a:rPr>
                        <a:t>Id_producto</a:t>
                      </a:r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322818"/>
                  </a:ext>
                </a:extLst>
              </a:tr>
              <a:tr h="342544">
                <a:tc>
                  <a:txBody>
                    <a:bodyPr/>
                    <a:lstStyle/>
                    <a:p>
                      <a:r>
                        <a:rPr lang="es-ES" sz="1400" b="1" dirty="0">
                          <a:effectLst/>
                        </a:rPr>
                        <a:t>MEDIUMINT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-8388608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effectLst/>
                        </a:rPr>
                        <a:t>8’388.607</a:t>
                      </a:r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 err="1" smtClean="0">
                          <a:effectLst/>
                        </a:rPr>
                        <a:t>Precio_producto</a:t>
                      </a:r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888241"/>
                  </a:ext>
                </a:extLst>
              </a:tr>
              <a:tr h="342544">
                <a:tc>
                  <a:txBody>
                    <a:bodyPr/>
                    <a:lstStyle/>
                    <a:p>
                      <a:r>
                        <a:rPr lang="es-ES" sz="1400" b="1" dirty="0">
                          <a:effectLst/>
                        </a:rPr>
                        <a:t>INT o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-2147483648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effectLst/>
                        </a:rPr>
                        <a:t>2’147.483.647</a:t>
                      </a:r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 err="1" smtClean="0">
                          <a:effectLst/>
                        </a:rPr>
                        <a:t>Saldo_cuenta</a:t>
                      </a:r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594924"/>
                  </a:ext>
                </a:extLst>
              </a:tr>
              <a:tr h="596026">
                <a:tc>
                  <a:txBody>
                    <a:bodyPr/>
                    <a:lstStyle/>
                    <a:p>
                      <a:r>
                        <a:rPr lang="es-ES" sz="1400" b="1" dirty="0">
                          <a:effectLst/>
                        </a:rPr>
                        <a:t>BIGINT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effectLst/>
                        </a:rPr>
                        <a:t>-9223372036854775808</a:t>
                      </a:r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effectLst/>
                        </a:rPr>
                        <a:t>9223372036854775807</a:t>
                      </a:r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 err="1" smtClean="0">
                          <a:effectLst/>
                        </a:rPr>
                        <a:t>Saldo_cuenta</a:t>
                      </a:r>
                      <a:endParaRPr lang="es-ES" sz="1400" dirty="0" smtClean="0">
                        <a:effectLst/>
                      </a:endParaRPr>
                    </a:p>
                    <a:p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951469"/>
                  </a:ext>
                </a:extLst>
              </a:tr>
              <a:tr h="596026">
                <a:tc>
                  <a:txBody>
                    <a:bodyPr/>
                    <a:lstStyle/>
                    <a:p>
                      <a:r>
                        <a:rPr lang="es-E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s-E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 smtClean="0">
                          <a:effectLst/>
                        </a:rPr>
                        <a:t>0</a:t>
                      </a:r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 smtClean="0">
                          <a:effectLst/>
                        </a:rPr>
                        <a:t>1</a:t>
                      </a:r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 smtClean="0">
                          <a:effectLst/>
                        </a:rPr>
                        <a:t>Campos</a:t>
                      </a:r>
                      <a:r>
                        <a:rPr lang="es-CO" sz="1400" baseline="0" dirty="0" smtClean="0">
                          <a:effectLst/>
                        </a:rPr>
                        <a:t> tipo Estados</a:t>
                      </a:r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595319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412624" y="2492896"/>
            <a:ext cx="2359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Numéricos enteros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5866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77095"/>
            <a:ext cx="7886700" cy="615601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 smtClean="0"/>
              <a:t>Tipos de Datos en </a:t>
            </a:r>
            <a:r>
              <a:rPr lang="es-CO" b="1" dirty="0" err="1" smtClean="0"/>
              <a:t>MySQL</a:t>
            </a:r>
            <a:endParaRPr lang="es-CO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39552" y="764704"/>
            <a:ext cx="8217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Los campos de las tablas </a:t>
            </a:r>
            <a:r>
              <a:rPr lang="es-CO" dirty="0" err="1"/>
              <a:t>MySQL</a:t>
            </a:r>
            <a:r>
              <a:rPr lang="es-CO" dirty="0"/>
              <a:t> nos dan la posibilidad de elegir entre tres grandes tipos de contenidos</a:t>
            </a:r>
            <a:r>
              <a:rPr lang="es-CO" dirty="0" smtClean="0"/>
              <a:t>: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Datos </a:t>
            </a:r>
            <a:r>
              <a:rPr lang="es-CO" b="1" dirty="0"/>
              <a:t>numéricos</a:t>
            </a:r>
            <a:r>
              <a:rPr lang="es-CO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Datos para guardar cadenas de caracteres </a:t>
            </a:r>
            <a:r>
              <a:rPr lang="es-CO" b="1" dirty="0"/>
              <a:t>(alfanuméricos)</a:t>
            </a:r>
            <a:r>
              <a:rPr lang="es-CO" dirty="0"/>
              <a:t> 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Datos para almacenar </a:t>
            </a:r>
            <a:r>
              <a:rPr lang="es-CO" b="1" dirty="0"/>
              <a:t>fechas y horas</a:t>
            </a:r>
            <a:r>
              <a:rPr lang="es-CO" dirty="0" smtClean="0"/>
              <a:t>.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412624" y="2708920"/>
            <a:ext cx="329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Numéricos con decimales</a:t>
            </a:r>
            <a:endParaRPr lang="es-ES" sz="2000" b="1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01899"/>
              </p:ext>
            </p:extLst>
          </p:nvPr>
        </p:nvGraphicFramePr>
        <p:xfrm>
          <a:off x="628648" y="3051016"/>
          <a:ext cx="8263832" cy="2682240"/>
        </p:xfrm>
        <a:graphic>
          <a:graphicData uri="http://schemas.openxmlformats.org/drawingml/2006/table">
            <a:tbl>
              <a:tblPr/>
              <a:tblGrid>
                <a:gridCol w="1207048">
                  <a:extLst>
                    <a:ext uri="{9D8B030D-6E8A-4147-A177-3AD203B41FA5}">
                      <a16:colId xmlns:a16="http://schemas.microsoft.com/office/drawing/2014/main" val="94678224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48280604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696171815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493493901"/>
                    </a:ext>
                  </a:extLst>
                </a:gridCol>
              </a:tblGrid>
              <a:tr h="342544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111111"/>
                          </a:solidFill>
                          <a:effectLst/>
                        </a:rPr>
                        <a:t>Tipos de datos</a:t>
                      </a:r>
                      <a:endParaRPr lang="es-E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111111"/>
                          </a:solidFill>
                          <a:effectLst/>
                        </a:rPr>
                        <a:t>Valor mínimo</a:t>
                      </a:r>
                      <a:endParaRPr lang="es-E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111111"/>
                          </a:solidFill>
                          <a:effectLst/>
                        </a:rPr>
                        <a:t>Valor máximo</a:t>
                      </a:r>
                      <a:endParaRPr lang="es-E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effectLst/>
                        </a:rPr>
                        <a:t>Ejemplo</a:t>
                      </a:r>
                      <a:endParaRPr lang="es-E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678489"/>
                  </a:ext>
                </a:extLst>
              </a:tr>
              <a:tr h="342544">
                <a:tc>
                  <a:txBody>
                    <a:bodyPr/>
                    <a:lstStyle/>
                    <a:p>
                      <a:r>
                        <a:rPr lang="es-E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 (</a:t>
                      </a:r>
                      <a:r>
                        <a:rPr lang="es-E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s-E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-99.99</a:t>
                      </a:r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99.99</a:t>
                      </a:r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400" dirty="0" smtClean="0">
                          <a:effectLst/>
                        </a:rPr>
                        <a:t>El</a:t>
                      </a:r>
                      <a:r>
                        <a:rPr lang="es-CO" sz="1400" baseline="0" dirty="0" smtClean="0">
                          <a:effectLst/>
                        </a:rPr>
                        <a:t> primer digito tiene en cuenta el tamaño total (parte entera, separado y decimal) Decimal = máximo 24</a:t>
                      </a:r>
                      <a:endParaRPr lang="es-CO" sz="1400" dirty="0" smtClean="0">
                        <a:effectLst/>
                      </a:endParaRPr>
                    </a:p>
                    <a:p>
                      <a:pPr algn="just"/>
                      <a:r>
                        <a:rPr lang="es-CO" sz="1400" b="1" dirty="0" smtClean="0">
                          <a:effectLst/>
                        </a:rPr>
                        <a:t>Un porcentaje</a:t>
                      </a:r>
                      <a:endParaRPr lang="es-ES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827311"/>
                  </a:ext>
                </a:extLst>
              </a:tr>
              <a:tr h="342544">
                <a:tc>
                  <a:txBody>
                    <a:bodyPr/>
                    <a:lstStyle/>
                    <a:p>
                      <a:r>
                        <a:rPr lang="es-E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s-E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14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s-E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1.7976931348623157E+308</a:t>
                      </a:r>
                      <a:endParaRPr lang="es-ES" sz="105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-2.2250738585072014E-308</a:t>
                      </a:r>
                      <a:endParaRPr lang="es-E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Doble precisión: Parte decimal entre 25 y 53</a:t>
                      </a:r>
                      <a:endParaRPr lang="es-ES" sz="14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322818"/>
                  </a:ext>
                </a:extLst>
              </a:tr>
              <a:tr h="342544">
                <a:tc>
                  <a:txBody>
                    <a:bodyPr/>
                    <a:lstStyle/>
                    <a:p>
                      <a:r>
                        <a:rPr lang="es-E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</a:p>
                    <a:p>
                      <a:r>
                        <a:rPr lang="es-E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14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s-E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 ejemplo DECIMAL(20,6) quiere decir que tendrá 14 dígitos enteros y 4 dígitos decimales.</a:t>
                      </a:r>
                      <a:endParaRPr lang="es-E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 smtClean="0">
                          <a:effectLst/>
                        </a:rPr>
                        <a:t>Total de cifras sin incluir la “,”</a:t>
                      </a:r>
                      <a:endParaRPr lang="es-ES" sz="1400" dirty="0" smtClean="0">
                        <a:effectLst/>
                      </a:endParaRPr>
                    </a:p>
                    <a:p>
                      <a:r>
                        <a:rPr lang="es-CO" sz="1400" dirty="0" smtClean="0">
                          <a:effectLst/>
                        </a:rPr>
                        <a:t>Máximo 65 dígitos</a:t>
                      </a:r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88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1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77095"/>
            <a:ext cx="7886700" cy="615601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 smtClean="0"/>
              <a:t>Tipos de Datos en </a:t>
            </a:r>
            <a:r>
              <a:rPr lang="es-CO" b="1" dirty="0" err="1" smtClean="0"/>
              <a:t>MySQL</a:t>
            </a:r>
            <a:endParaRPr lang="es-CO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33647" y="737102"/>
            <a:ext cx="821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Los campos de las tablas </a:t>
            </a:r>
            <a:r>
              <a:rPr lang="es-CO" dirty="0" err="1"/>
              <a:t>MySQL</a:t>
            </a:r>
            <a:r>
              <a:rPr lang="es-CO" dirty="0"/>
              <a:t> nos dan la posibilidad de elegir entre tres grandes tipos de contenidos</a:t>
            </a:r>
            <a:r>
              <a:rPr lang="es-CO" dirty="0" smtClean="0"/>
              <a:t>: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39663" y="1427839"/>
            <a:ext cx="329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Alfanuméricos</a:t>
            </a:r>
            <a:endParaRPr lang="es-ES" sz="2000" b="1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997839"/>
              </p:ext>
            </p:extLst>
          </p:nvPr>
        </p:nvGraphicFramePr>
        <p:xfrm>
          <a:off x="439663" y="1844753"/>
          <a:ext cx="8263832" cy="3810000"/>
        </p:xfrm>
        <a:graphic>
          <a:graphicData uri="http://schemas.openxmlformats.org/drawingml/2006/table">
            <a:tbl>
              <a:tblPr/>
              <a:tblGrid>
                <a:gridCol w="1154292">
                  <a:extLst>
                    <a:ext uri="{9D8B030D-6E8A-4147-A177-3AD203B41FA5}">
                      <a16:colId xmlns:a16="http://schemas.microsoft.com/office/drawing/2014/main" val="946782241"/>
                    </a:ext>
                  </a:extLst>
                </a:gridCol>
                <a:gridCol w="2212996">
                  <a:extLst>
                    <a:ext uri="{9D8B030D-6E8A-4147-A177-3AD203B41FA5}">
                      <a16:colId xmlns:a16="http://schemas.microsoft.com/office/drawing/2014/main" val="2482806048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69617181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493493901"/>
                    </a:ext>
                  </a:extLst>
                </a:gridCol>
              </a:tblGrid>
              <a:tr h="342544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111111"/>
                          </a:solidFill>
                          <a:effectLst/>
                        </a:rPr>
                        <a:t>Tipos de datos</a:t>
                      </a:r>
                      <a:endParaRPr lang="es-E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111111"/>
                          </a:solidFill>
                          <a:effectLst/>
                        </a:rPr>
                        <a:t>Valor mínimo</a:t>
                      </a:r>
                      <a:endParaRPr lang="es-E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111111"/>
                          </a:solidFill>
                          <a:effectLst/>
                        </a:rPr>
                        <a:t>Valor máximo</a:t>
                      </a:r>
                      <a:endParaRPr lang="es-E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effectLst/>
                        </a:rPr>
                        <a:t>Ejemplo</a:t>
                      </a:r>
                      <a:endParaRPr lang="es-E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678489"/>
                  </a:ext>
                </a:extLst>
              </a:tr>
              <a:tr h="342544">
                <a:tc>
                  <a:txBody>
                    <a:bodyPr/>
                    <a:lstStyle/>
                    <a:p>
                      <a:r>
                        <a:rPr lang="es-E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es-ES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Ocupación </a:t>
                      </a:r>
                      <a:r>
                        <a:rPr lang="es-CO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fija</a:t>
                      </a:r>
                      <a:r>
                        <a:rPr lang="es-CO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cuya longitud comprende de 1 a 255 caracteres</a:t>
                      </a:r>
                      <a:endParaRPr lang="es-ES" sz="11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ES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827311"/>
                  </a:ext>
                </a:extLst>
              </a:tr>
              <a:tr h="342544">
                <a:tc>
                  <a:txBody>
                    <a:bodyPr/>
                    <a:lstStyle/>
                    <a:p>
                      <a:r>
                        <a:rPr lang="es-E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Ocupación </a:t>
                      </a:r>
                      <a:r>
                        <a:rPr lang="es-CO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r>
                        <a:rPr lang="es-CO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cuya longitud comprende de 1 a 255 caracteres</a:t>
                      </a:r>
                      <a:endParaRPr lang="es-E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Nombres de personas</a:t>
                      </a:r>
                      <a:endParaRPr lang="es-ES" sz="14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322818"/>
                  </a:ext>
                </a:extLst>
              </a:tr>
              <a:tr h="342544">
                <a:tc>
                  <a:txBody>
                    <a:bodyPr/>
                    <a:lstStyle/>
                    <a:p>
                      <a:r>
                        <a:rPr lang="es-E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TINYBLOB</a:t>
                      </a:r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 longitud máxima de 255 caracteres. Válido para objetos binarios como son un fichero de texto, imágenes, ficheros de audio o vídeo. No distingue entre minúsculas y mayúsculas</a:t>
                      </a:r>
                      <a:endParaRPr lang="es-E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 smtClean="0">
                          <a:effectLst/>
                        </a:rPr>
                        <a:t>Descripciones de productos</a:t>
                      </a:r>
                      <a:endParaRPr lang="es-CO" sz="1400" b="1" dirty="0" smtClean="0">
                        <a:effectLst/>
                      </a:endParaRPr>
                    </a:p>
                    <a:p>
                      <a:r>
                        <a:rPr lang="es-CO" sz="1400" b="0" dirty="0" smtClean="0">
                          <a:effectLst/>
                        </a:rPr>
                        <a:t>Imágenes</a:t>
                      </a:r>
                      <a:endParaRPr lang="es-ES" sz="1400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888241"/>
                  </a:ext>
                </a:extLst>
              </a:tr>
              <a:tr h="342544">
                <a:tc>
                  <a:txBody>
                    <a:bodyPr/>
                    <a:lstStyle/>
                    <a:p>
                      <a:r>
                        <a:rPr lang="es-E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BLOB</a:t>
                      </a:r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 longitud máxima de 65.535 caracteres. Válido para objetos binarios como son un fichero de texto, imágenes, ficheros de audio o vídeo. No distingue entre minúsculas y mayúsculas.</a:t>
                      </a:r>
                      <a:endParaRPr lang="es-E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 smtClean="0">
                          <a:effectLst/>
                        </a:rPr>
                        <a:t>Descripciones largas</a:t>
                      </a:r>
                    </a:p>
                    <a:p>
                      <a:r>
                        <a:rPr lang="es-CO" sz="1400" dirty="0" smtClean="0">
                          <a:effectLst/>
                        </a:rPr>
                        <a:t>Imágenes</a:t>
                      </a:r>
                    </a:p>
                    <a:p>
                      <a:r>
                        <a:rPr lang="es-CO" sz="1400" dirty="0" smtClean="0">
                          <a:effectLst/>
                        </a:rPr>
                        <a:t>Videos</a:t>
                      </a:r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104140"/>
                  </a:ext>
                </a:extLst>
              </a:tr>
              <a:tr h="342544">
                <a:tc>
                  <a:txBody>
                    <a:bodyPr/>
                    <a:lstStyle/>
                    <a:p>
                      <a:r>
                        <a:rPr lang="es-E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TINYTEXT</a:t>
                      </a:r>
                      <a:endParaRPr lang="es-ES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 longitud máxima de 255 caracteres. Sirve para almacenar texto plano sin formato. Distingue entre minúsculas y mayúsculas.</a:t>
                      </a:r>
                      <a:endParaRPr lang="es-E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 smtClean="0">
                          <a:effectLst/>
                        </a:rPr>
                        <a:t>Descripciones</a:t>
                      </a:r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97448"/>
                  </a:ext>
                </a:extLst>
              </a:tr>
              <a:tr h="342544">
                <a:tc>
                  <a:txBody>
                    <a:bodyPr/>
                    <a:lstStyle/>
                    <a:p>
                      <a:r>
                        <a:rPr lang="es-E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s-ES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 longitud máxima de 65.535 caracteres. Sirve para almacenar texto plano sin formato. Distingue entre minúsculas y mayúsculas.</a:t>
                      </a:r>
                      <a:endParaRPr lang="es-E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>
                          <a:effectLst/>
                        </a:rPr>
                        <a:t>Descripciones</a:t>
                      </a:r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38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77095"/>
            <a:ext cx="7886700" cy="615601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 smtClean="0"/>
              <a:t>Tipos de Datos en </a:t>
            </a:r>
            <a:r>
              <a:rPr lang="es-CO" b="1" dirty="0" err="1" smtClean="0"/>
              <a:t>MySQL</a:t>
            </a:r>
            <a:endParaRPr lang="es-CO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33647" y="737102"/>
            <a:ext cx="821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Los campos de las tablas </a:t>
            </a:r>
            <a:r>
              <a:rPr lang="es-CO" dirty="0" err="1"/>
              <a:t>MySQL</a:t>
            </a:r>
            <a:r>
              <a:rPr lang="es-CO" dirty="0"/>
              <a:t> nos dan la posibilidad de elegir entre tres grandes tipos de contenidos</a:t>
            </a:r>
            <a:r>
              <a:rPr lang="es-CO" dirty="0" smtClean="0"/>
              <a:t>: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39663" y="1427839"/>
            <a:ext cx="329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Fecha</a:t>
            </a:r>
            <a:endParaRPr lang="es-ES" sz="2000" b="1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63964"/>
              </p:ext>
            </p:extLst>
          </p:nvPr>
        </p:nvGraphicFramePr>
        <p:xfrm>
          <a:off x="439662" y="1844753"/>
          <a:ext cx="8308801" cy="3412655"/>
        </p:xfrm>
        <a:graphic>
          <a:graphicData uri="http://schemas.openxmlformats.org/drawingml/2006/table">
            <a:tbl>
              <a:tblPr/>
              <a:tblGrid>
                <a:gridCol w="2164814">
                  <a:extLst>
                    <a:ext uri="{9D8B030D-6E8A-4147-A177-3AD203B41FA5}">
                      <a16:colId xmlns:a16="http://schemas.microsoft.com/office/drawing/2014/main" val="946782241"/>
                    </a:ext>
                  </a:extLst>
                </a:gridCol>
                <a:gridCol w="2163732">
                  <a:extLst>
                    <a:ext uri="{9D8B030D-6E8A-4147-A177-3AD203B41FA5}">
                      <a16:colId xmlns:a16="http://schemas.microsoft.com/office/drawing/2014/main" val="2482806048"/>
                    </a:ext>
                  </a:extLst>
                </a:gridCol>
                <a:gridCol w="3980255">
                  <a:extLst>
                    <a:ext uri="{9D8B030D-6E8A-4147-A177-3AD203B41FA5}">
                      <a16:colId xmlns:a16="http://schemas.microsoft.com/office/drawing/2014/main" val="2696171815"/>
                    </a:ext>
                  </a:extLst>
                </a:gridCol>
              </a:tblGrid>
              <a:tr h="342544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111111"/>
                          </a:solidFill>
                          <a:effectLst/>
                        </a:rPr>
                        <a:t>Tipos de datos</a:t>
                      </a:r>
                      <a:endParaRPr lang="es-E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111111"/>
                          </a:solidFill>
                          <a:effectLst/>
                        </a:rPr>
                        <a:t>Valor mínimo</a:t>
                      </a:r>
                      <a:endParaRPr lang="es-E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111111"/>
                          </a:solidFill>
                          <a:effectLst/>
                        </a:rPr>
                        <a:t>Valor máximo</a:t>
                      </a:r>
                      <a:endParaRPr lang="es-E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678489"/>
                  </a:ext>
                </a:extLst>
              </a:tr>
              <a:tr h="342544">
                <a:tc>
                  <a:txBody>
                    <a:bodyPr/>
                    <a:lstStyle/>
                    <a:p>
                      <a:r>
                        <a:rPr lang="es-E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s-ES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Válido para almacenar una fecha con año, mes y día, su rango oscila entre  ‘1000-01-01′ y ‘9999-12-31′.</a:t>
                      </a:r>
                      <a:endParaRPr lang="es-E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827311"/>
                  </a:ext>
                </a:extLst>
              </a:tr>
              <a:tr h="342544">
                <a:tc>
                  <a:txBody>
                    <a:bodyPr/>
                    <a:lstStyle/>
                    <a:p>
                      <a:r>
                        <a:rPr lang="es-E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s-ES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Almacena una fecha (año-mes-día) y una hora (horas-minutos-segundos), su rango oscila entre  ‘1000-01-01 00:00:00′ y ‘9999-12-31 23:59:59′.</a:t>
                      </a:r>
                      <a:endParaRPr lang="es-E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322818"/>
                  </a:ext>
                </a:extLst>
              </a:tr>
              <a:tr h="784111">
                <a:tc>
                  <a:txBody>
                    <a:bodyPr/>
                    <a:lstStyle/>
                    <a:p>
                      <a:r>
                        <a:rPr lang="es-E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Válido para almacenar una hora (horas-minutos-segundos). Su rango de horas oscila entre -838-59-59 y 838-59-59. El formato almacenado es ‘HH:MM:SS’.</a:t>
                      </a:r>
                      <a:endParaRPr lang="es-E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888241"/>
                  </a:ext>
                </a:extLst>
              </a:tr>
              <a:tr h="342544">
                <a:tc>
                  <a:txBody>
                    <a:bodyPr/>
                    <a:lstStyle/>
                    <a:p>
                      <a:r>
                        <a:rPr lang="es-E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lang="es-E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Almacena una fecha y hora UTC. El rango de valores oscila entre ‘1970-01-01 00:00:01′ y ‘2038-01-19 03:14:07′.</a:t>
                      </a:r>
                      <a:endParaRPr lang="es-E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104140"/>
                  </a:ext>
                </a:extLst>
              </a:tr>
              <a:tr h="342544">
                <a:tc>
                  <a:txBody>
                    <a:bodyPr/>
                    <a:lstStyle/>
                    <a:p>
                      <a:r>
                        <a:rPr lang="es-E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s-ES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Almacena un año dado con 2 o 4 dígitos de longitud, por defecto son 4. El rango de valores oscila entre 1901 y 2155 con 4 dígitos. Mientras que con 2 dígitos el rango es desde 1970 a 2069  (70-69).</a:t>
                      </a:r>
                      <a:endParaRPr lang="es-E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9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5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1626"/>
          </a:xfrm>
        </p:spPr>
        <p:txBody>
          <a:bodyPr>
            <a:normAutofit/>
          </a:bodyPr>
          <a:lstStyle/>
          <a:p>
            <a:r>
              <a:rPr lang="es-CO" dirty="0" smtClean="0"/>
              <a:t>Modelo Relacional 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8077" y="1692858"/>
            <a:ext cx="8407846" cy="2035423"/>
          </a:xfrm>
        </p:spPr>
        <p:txBody>
          <a:bodyPr/>
          <a:lstStyle/>
          <a:p>
            <a:r>
              <a:rPr lang="es-CO" b="1" dirty="0"/>
              <a:t>Modelo relacional</a:t>
            </a:r>
            <a:r>
              <a:rPr lang="es-CO" dirty="0"/>
              <a:t>: modelo de organización y gestión de bases de datos consistente en el almacenamiento de datos en </a:t>
            </a:r>
            <a:r>
              <a:rPr lang="es-CO" b="1" dirty="0"/>
              <a:t>tablas</a:t>
            </a:r>
            <a:r>
              <a:rPr lang="es-CO" dirty="0"/>
              <a:t> compuestas por filas, o </a:t>
            </a:r>
            <a:r>
              <a:rPr lang="es-CO" b="1" dirty="0" err="1"/>
              <a:t>tuplas</a:t>
            </a:r>
            <a:r>
              <a:rPr lang="es-CO" dirty="0"/>
              <a:t>, y columnas o </a:t>
            </a:r>
            <a:r>
              <a:rPr lang="es-CO" b="1" dirty="0" smtClean="0"/>
              <a:t>campos</a:t>
            </a:r>
            <a:r>
              <a:rPr lang="es-CO" dirty="0" smtClean="0"/>
              <a:t>.</a:t>
            </a:r>
          </a:p>
          <a:p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431540" y="3861048"/>
            <a:ext cx="8280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Tabla</a:t>
            </a:r>
            <a:r>
              <a:rPr lang="es-CO" dirty="0"/>
              <a:t>: es el nombre que recibe cada una de las relaciones que se establecen entre los datos almacenados; cada nueva relación da lugar a una tabla. Están formadas por </a:t>
            </a:r>
            <a:r>
              <a:rPr lang="es-CO" b="1" dirty="0"/>
              <a:t>filas</a:t>
            </a:r>
            <a:r>
              <a:rPr lang="es-CO" dirty="0"/>
              <a:t>, también llamadas </a:t>
            </a:r>
            <a:r>
              <a:rPr lang="es-CO" dirty="0" err="1"/>
              <a:t>tuplas</a:t>
            </a:r>
            <a:r>
              <a:rPr lang="es-CO" dirty="0"/>
              <a:t>, donde se describen los elementos que configuran la tabla (es decir, los elementos de la relación establecida por la tabla), </a:t>
            </a:r>
            <a:r>
              <a:rPr lang="es-CO" b="1" dirty="0"/>
              <a:t>columnas</a:t>
            </a:r>
            <a:r>
              <a:rPr lang="es-CO" dirty="0"/>
              <a:t> o campos, con los atributos y valores correspondientes, y el </a:t>
            </a:r>
            <a:r>
              <a:rPr lang="es-CO" b="1" dirty="0"/>
              <a:t>dominio</a:t>
            </a:r>
            <a:r>
              <a:rPr lang="es-CO" dirty="0"/>
              <a:t>, concepto que agrupa a todos los valores que pueden figurar en cada columna</a:t>
            </a:r>
            <a:r>
              <a:rPr lang="es-CO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656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886700" cy="615601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 smtClean="0"/>
              <a:t>Diccionario de Datos</a:t>
            </a:r>
            <a:endParaRPr lang="es-CO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74159" y="1700808"/>
            <a:ext cx="82174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 diccionario de datos es un listado organizado de todos los datos que pertenecen a un sistema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El objetivo de un diccionario de datos es dar precisión sobre los datos que se manejan en un sistema, evitando así malas interpretaciones o ambigüedades.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 smtClean="0"/>
              <a:t>Diccionario de datos se definen como los datos que describen los datos = </a:t>
            </a:r>
            <a:r>
              <a:rPr lang="es-CO" dirty="0" err="1" smtClean="0"/>
              <a:t>MetaData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Los diccionarios de datos son buenos complementos a los diagramas de flujo de datos , los diagramas entidad-relación, etc.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6415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7196" y="113717"/>
            <a:ext cx="7886700" cy="615601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 smtClean="0"/>
              <a:t>Diccionario de Datos - Ejemplo</a:t>
            </a:r>
            <a:endParaRPr lang="es-CO" b="1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5486"/>
              </p:ext>
            </p:extLst>
          </p:nvPr>
        </p:nvGraphicFramePr>
        <p:xfrm>
          <a:off x="562950" y="692696"/>
          <a:ext cx="8329529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382">
                  <a:extLst>
                    <a:ext uri="{9D8B030D-6E8A-4147-A177-3AD203B41FA5}">
                      <a16:colId xmlns:a16="http://schemas.microsoft.com/office/drawing/2014/main" val="3849521681"/>
                    </a:ext>
                  </a:extLst>
                </a:gridCol>
                <a:gridCol w="1049049">
                  <a:extLst>
                    <a:ext uri="{9D8B030D-6E8A-4147-A177-3AD203B41FA5}">
                      <a16:colId xmlns:a16="http://schemas.microsoft.com/office/drawing/2014/main" val="279681751"/>
                    </a:ext>
                  </a:extLst>
                </a:gridCol>
                <a:gridCol w="1086170">
                  <a:extLst>
                    <a:ext uri="{9D8B030D-6E8A-4147-A177-3AD203B41FA5}">
                      <a16:colId xmlns:a16="http://schemas.microsoft.com/office/drawing/2014/main" val="474281061"/>
                    </a:ext>
                  </a:extLst>
                </a:gridCol>
                <a:gridCol w="4111928">
                  <a:extLst>
                    <a:ext uri="{9D8B030D-6E8A-4147-A177-3AD203B41FA5}">
                      <a16:colId xmlns:a16="http://schemas.microsoft.com/office/drawing/2014/main" val="2622383171"/>
                    </a:ext>
                  </a:extLst>
                </a:gridCol>
              </a:tblGrid>
              <a:tr h="154816">
                <a:tc gridSpan="4">
                  <a:txBody>
                    <a:bodyPr/>
                    <a:lstStyle/>
                    <a:p>
                      <a:r>
                        <a:rPr lang="es-CO" dirty="0" smtClean="0"/>
                        <a:t>Nombre Tabla:</a:t>
                      </a:r>
                      <a:r>
                        <a:rPr lang="es-CO" baseline="0" dirty="0" smtClean="0"/>
                        <a:t> Estadios</a:t>
                      </a:r>
                    </a:p>
                    <a:p>
                      <a:r>
                        <a:rPr lang="es-CO" baseline="0" dirty="0" smtClean="0"/>
                        <a:t>Descripción: Tabla que guarda la información relevante de los estadios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8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Campo</a:t>
                      </a:r>
                      <a:endParaRPr lang="es-E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Tipo</a:t>
                      </a:r>
                      <a:endParaRPr lang="es-E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Tamaño</a:t>
                      </a:r>
                      <a:endParaRPr lang="es-E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Descripción</a:t>
                      </a:r>
                      <a:endParaRPr lang="es-E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1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Id_estadio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Varchar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única de los estadios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50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Nombre</a:t>
                      </a:r>
                      <a:r>
                        <a:rPr lang="es-CO" baseline="0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Varchar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Nombre del estadio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6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Capacidad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Aforo</a:t>
                      </a:r>
                      <a:r>
                        <a:rPr lang="es-CO" baseline="0" dirty="0" smtClean="0"/>
                        <a:t> del estadio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03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Ciudad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Varchar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Nombre de</a:t>
                      </a:r>
                      <a:r>
                        <a:rPr lang="es-CO" baseline="0" dirty="0" smtClean="0"/>
                        <a:t> la ciudad donde está ubicado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098496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83154"/>
              </p:ext>
            </p:extLst>
          </p:nvPr>
        </p:nvGraphicFramePr>
        <p:xfrm>
          <a:off x="562951" y="3310984"/>
          <a:ext cx="8329528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382">
                  <a:extLst>
                    <a:ext uri="{9D8B030D-6E8A-4147-A177-3AD203B41FA5}">
                      <a16:colId xmlns:a16="http://schemas.microsoft.com/office/drawing/2014/main" val="3849521681"/>
                    </a:ext>
                  </a:extLst>
                </a:gridCol>
                <a:gridCol w="1049048">
                  <a:extLst>
                    <a:ext uri="{9D8B030D-6E8A-4147-A177-3AD203B41FA5}">
                      <a16:colId xmlns:a16="http://schemas.microsoft.com/office/drawing/2014/main" val="279681751"/>
                    </a:ext>
                  </a:extLst>
                </a:gridCol>
                <a:gridCol w="1086170">
                  <a:extLst>
                    <a:ext uri="{9D8B030D-6E8A-4147-A177-3AD203B41FA5}">
                      <a16:colId xmlns:a16="http://schemas.microsoft.com/office/drawing/2014/main" val="474281061"/>
                    </a:ext>
                  </a:extLst>
                </a:gridCol>
                <a:gridCol w="4111928">
                  <a:extLst>
                    <a:ext uri="{9D8B030D-6E8A-4147-A177-3AD203B41FA5}">
                      <a16:colId xmlns:a16="http://schemas.microsoft.com/office/drawing/2014/main" val="2622383171"/>
                    </a:ext>
                  </a:extLst>
                </a:gridCol>
              </a:tblGrid>
              <a:tr h="154816">
                <a:tc gridSpan="4">
                  <a:txBody>
                    <a:bodyPr/>
                    <a:lstStyle/>
                    <a:p>
                      <a:r>
                        <a:rPr lang="es-CO" dirty="0" smtClean="0"/>
                        <a:t>Nombre Tabla:</a:t>
                      </a:r>
                      <a:r>
                        <a:rPr lang="es-CO" baseline="0" dirty="0" smtClean="0"/>
                        <a:t> Equipos</a:t>
                      </a:r>
                    </a:p>
                    <a:p>
                      <a:r>
                        <a:rPr lang="es-CO" baseline="0" dirty="0" smtClean="0"/>
                        <a:t>Descripción: Tabla que guarda la información relevante de los equipos de futbol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8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Campo</a:t>
                      </a:r>
                      <a:endParaRPr lang="es-E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Tipo</a:t>
                      </a:r>
                      <a:endParaRPr lang="es-E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Tamaño</a:t>
                      </a:r>
                      <a:endParaRPr lang="es-E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Descripción</a:t>
                      </a:r>
                      <a:endParaRPr lang="es-E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1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Id_equipo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Varchar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única de los equipos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50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Nombre</a:t>
                      </a:r>
                      <a:r>
                        <a:rPr lang="es-CO" baseline="0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Varchar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Nombre del equipo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6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Id_estadio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Varchar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Id del estadio sede del equipo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03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Anno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year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Año de fundación</a:t>
                      </a:r>
                      <a:r>
                        <a:rPr lang="es-CO" baseline="0" dirty="0" smtClean="0"/>
                        <a:t> del equipo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09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Ciudad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Varchar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Nombre de</a:t>
                      </a:r>
                      <a:r>
                        <a:rPr lang="es-CO" baseline="0" dirty="0" smtClean="0"/>
                        <a:t> la ciudad donde está ubicado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28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3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>
            <a:normAutofit/>
          </a:bodyPr>
          <a:lstStyle/>
          <a:p>
            <a:r>
              <a:rPr lang="es-CO" dirty="0" smtClean="0"/>
              <a:t>Modelo Relacional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8077" y="1340768"/>
            <a:ext cx="8407846" cy="43924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b="1" dirty="0"/>
              <a:t>Claves</a:t>
            </a:r>
            <a:r>
              <a:rPr lang="es-CO" dirty="0"/>
              <a:t>: elementos que impiden la duplicidad de registros, una de las grandes desventajas que presentan otros modelos de organización y </a:t>
            </a:r>
            <a:r>
              <a:rPr lang="es-CO" dirty="0">
                <a:hlinkClick r:id="rId2"/>
              </a:rPr>
              <a:t>gestión de bases de datos</a:t>
            </a:r>
            <a:r>
              <a:rPr lang="es-CO" dirty="0"/>
              <a:t>. Existen dos grandes tipos de claves: las claves </a:t>
            </a:r>
            <a:r>
              <a:rPr lang="es-CO" b="1" dirty="0"/>
              <a:t>primarias </a:t>
            </a:r>
            <a:r>
              <a:rPr lang="es-CO" dirty="0"/>
              <a:t>y las </a:t>
            </a:r>
            <a:r>
              <a:rPr lang="es-CO" b="1" dirty="0"/>
              <a:t>secundarias </a:t>
            </a:r>
            <a:r>
              <a:rPr lang="es-CO" dirty="0"/>
              <a:t>o </a:t>
            </a:r>
            <a:r>
              <a:rPr lang="es-CO" b="1" dirty="0" smtClean="0"/>
              <a:t>externas.</a:t>
            </a:r>
          </a:p>
          <a:p>
            <a:pPr algn="just"/>
            <a:endParaRPr lang="es-CO" b="1" dirty="0"/>
          </a:p>
          <a:p>
            <a:pPr algn="just"/>
            <a:r>
              <a:rPr lang="es-CO" b="1" dirty="0"/>
              <a:t>Claves primarias</a:t>
            </a:r>
            <a:r>
              <a:rPr lang="es-CO" dirty="0"/>
              <a:t>: se llama </a:t>
            </a:r>
            <a:r>
              <a:rPr lang="es-CO" b="1" dirty="0"/>
              <a:t>clave</a:t>
            </a:r>
            <a:r>
              <a:rPr lang="es-CO" dirty="0"/>
              <a:t> principal a un campo o a una combinación de campos que identifica de forma única a cada fila de una tabla. Una </a:t>
            </a:r>
            <a:r>
              <a:rPr lang="es-CO" b="1" dirty="0"/>
              <a:t>clave primaria</a:t>
            </a:r>
            <a:r>
              <a:rPr lang="es-CO" dirty="0"/>
              <a:t> comprende de esta manera una columna o conjunto de columnas. No puede haber dos filas en una tabla que tengan la misma </a:t>
            </a:r>
            <a:r>
              <a:rPr lang="es-CO" b="1" dirty="0"/>
              <a:t>clave primaria</a:t>
            </a:r>
            <a:r>
              <a:rPr lang="es-CO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8407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3281"/>
            <a:ext cx="7886700" cy="903634"/>
          </a:xfrm>
        </p:spPr>
        <p:txBody>
          <a:bodyPr>
            <a:normAutofit/>
          </a:bodyPr>
          <a:lstStyle/>
          <a:p>
            <a:r>
              <a:rPr lang="es-CO" dirty="0" smtClean="0"/>
              <a:t>Modelo Relacional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8077" y="1124744"/>
            <a:ext cx="8407846" cy="4608512"/>
          </a:xfrm>
        </p:spPr>
        <p:txBody>
          <a:bodyPr>
            <a:normAutofit fontScale="92500" lnSpcReduction="10000"/>
          </a:bodyPr>
          <a:lstStyle/>
          <a:p>
            <a:r>
              <a:rPr lang="es-CO" b="1" dirty="0"/>
              <a:t>Claves </a:t>
            </a:r>
            <a:r>
              <a:rPr lang="es-CO" b="1" dirty="0" smtClean="0"/>
              <a:t>foráneas</a:t>
            </a:r>
            <a:r>
              <a:rPr lang="es-CO" dirty="0" smtClean="0"/>
              <a:t>: </a:t>
            </a:r>
            <a:r>
              <a:rPr lang="es-CO" dirty="0"/>
              <a:t>La clave </a:t>
            </a:r>
            <a:r>
              <a:rPr lang="es-CO" b="1" dirty="0"/>
              <a:t>foránea</a:t>
            </a:r>
            <a:r>
              <a:rPr lang="es-CO" dirty="0"/>
              <a:t> identifica una columna o grupo de columnas en una tabla (tabla hija o referendo) que se refiere a una columna o grupo de columnas en otra tabla (tabla maestra o referenciada). Las columnas en la tabla referendo deben ser la clave primaria u otra clave candidata en la tabla referenciada</a:t>
            </a:r>
            <a:r>
              <a:rPr lang="es-CO" dirty="0" smtClean="0"/>
              <a:t>.</a:t>
            </a:r>
          </a:p>
          <a:p>
            <a:pPr marL="0" indent="0">
              <a:buNone/>
            </a:pPr>
            <a:endParaRPr lang="es-CO" b="1" dirty="0"/>
          </a:p>
          <a:p>
            <a:r>
              <a:rPr lang="es-CO" b="1" dirty="0"/>
              <a:t>Restricción de </a:t>
            </a:r>
            <a:r>
              <a:rPr lang="es-CO" b="1" dirty="0" smtClean="0"/>
              <a:t>integridad</a:t>
            </a:r>
            <a:r>
              <a:rPr lang="es-CO" dirty="0" smtClean="0"/>
              <a:t>: </a:t>
            </a:r>
            <a:r>
              <a:rPr lang="es-CO" dirty="0"/>
              <a:t>Las restricciones de integridad son un conjunto de condiciones que deben cumplir los datos para reflejar correctamente la realidad deseada </a:t>
            </a:r>
            <a:r>
              <a:rPr lang="es-CO" dirty="0" smtClean="0"/>
              <a:t>para mantener la integridad y coherencia de los datos en la base de datos.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9597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3281"/>
            <a:ext cx="7886700" cy="903634"/>
          </a:xfrm>
        </p:spPr>
        <p:txBody>
          <a:bodyPr>
            <a:normAutofit/>
          </a:bodyPr>
          <a:lstStyle/>
          <a:p>
            <a:r>
              <a:rPr lang="es-CO" dirty="0" smtClean="0"/>
              <a:t>Modelo Relacional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8077" y="1124744"/>
            <a:ext cx="8407846" cy="4608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b="1" dirty="0" smtClean="0"/>
              <a:t>Restricción </a:t>
            </a:r>
            <a:r>
              <a:rPr lang="es-CO" b="1" dirty="0"/>
              <a:t>de </a:t>
            </a:r>
            <a:r>
              <a:rPr lang="es-CO" b="1" dirty="0" smtClean="0"/>
              <a:t>integridad</a:t>
            </a:r>
            <a:endParaRPr lang="es-CO" dirty="0"/>
          </a:p>
          <a:p>
            <a:pPr marL="0" indent="0">
              <a:buNone/>
            </a:pPr>
            <a:endParaRPr lang="es-CO" b="1" dirty="0"/>
          </a:p>
          <a:p>
            <a:pPr marL="514350" indent="-514350">
              <a:buAutoNum type="arabicPeriod"/>
            </a:pPr>
            <a:r>
              <a:rPr lang="es-CO" b="1" dirty="0" smtClean="0"/>
              <a:t>De dominio = campos</a:t>
            </a:r>
          </a:p>
          <a:p>
            <a:pPr marL="514350" indent="-514350">
              <a:buAutoNum type="arabicPeriod"/>
            </a:pPr>
            <a:r>
              <a:rPr lang="es-CO" b="1" dirty="0" smtClean="0"/>
              <a:t>De Entidad o Relaciones = tablas</a:t>
            </a:r>
          </a:p>
          <a:p>
            <a:pPr marL="514350" indent="-514350">
              <a:buAutoNum type="arabicPeriod"/>
            </a:pPr>
            <a:r>
              <a:rPr lang="es-CO" b="1" dirty="0" smtClean="0"/>
              <a:t>Referencial = entre tablas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4957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3281"/>
            <a:ext cx="7886700" cy="903634"/>
          </a:xfrm>
        </p:spPr>
        <p:txBody>
          <a:bodyPr>
            <a:normAutofit/>
          </a:bodyPr>
          <a:lstStyle/>
          <a:p>
            <a:r>
              <a:rPr lang="es-CO" dirty="0" smtClean="0"/>
              <a:t>Modelo Relacional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8077" y="1124744"/>
            <a:ext cx="8407846" cy="4608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b="1" dirty="0" smtClean="0"/>
              <a:t>Restricción </a:t>
            </a:r>
            <a:r>
              <a:rPr lang="es-CO" b="1" dirty="0"/>
              <a:t>de </a:t>
            </a:r>
            <a:r>
              <a:rPr lang="es-CO" b="1" dirty="0" smtClean="0"/>
              <a:t>integridad</a:t>
            </a:r>
            <a:endParaRPr lang="es-CO" dirty="0"/>
          </a:p>
          <a:p>
            <a:pPr marL="0" indent="0">
              <a:buNone/>
            </a:pPr>
            <a:endParaRPr lang="es-CO" b="1" dirty="0"/>
          </a:p>
          <a:p>
            <a:pPr marL="514350" indent="-514350">
              <a:buAutoNum type="arabicPeriod"/>
            </a:pPr>
            <a:r>
              <a:rPr lang="es-CO" b="1" dirty="0" smtClean="0"/>
              <a:t>De dominio: </a:t>
            </a:r>
            <a:r>
              <a:rPr lang="es-CO" dirty="0" smtClean="0"/>
              <a:t>Para cada campo o atributo se asocia un dominio de los posibles valores que puede tomar.</a:t>
            </a:r>
          </a:p>
          <a:p>
            <a:pPr marL="0" indent="0">
              <a:buNone/>
            </a:pPr>
            <a:r>
              <a:rPr lang="es-CO" dirty="0" smtClean="0"/>
              <a:t>Los límites de dominio es la forma más sencilla de integridad que existe.</a:t>
            </a:r>
          </a:p>
          <a:p>
            <a:pPr marL="0" indent="0">
              <a:buNone/>
            </a:pPr>
            <a:r>
              <a:rPr lang="es-CO" dirty="0"/>
              <a:t>Son </a:t>
            </a:r>
            <a:r>
              <a:rPr lang="es-CO" b="1" dirty="0"/>
              <a:t>fáciles de probar por el </a:t>
            </a:r>
            <a:r>
              <a:rPr lang="es-CO" b="1" dirty="0" smtClean="0"/>
              <a:t>sistema, </a:t>
            </a:r>
            <a:r>
              <a:rPr lang="es-CO" dirty="0" smtClean="0"/>
              <a:t>siempre </a:t>
            </a:r>
            <a:r>
              <a:rPr lang="es-CO" dirty="0"/>
              <a:t>que se introducen nuevos </a:t>
            </a:r>
            <a:r>
              <a:rPr lang="es-CO" dirty="0" smtClean="0"/>
              <a:t>datos </a:t>
            </a:r>
            <a:r>
              <a:rPr lang="es-ES" dirty="0" smtClean="0"/>
              <a:t>a </a:t>
            </a:r>
            <a:r>
              <a:rPr lang="es-ES" dirty="0"/>
              <a:t>la BD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CO" dirty="0" smtClean="0"/>
              <a:t>Básicamente se refiere al tipo y rango de datos que puede tomar un campo o atributo.</a:t>
            </a:r>
            <a:endParaRPr lang="es-CO" dirty="0"/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0783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3281"/>
            <a:ext cx="7886700" cy="903634"/>
          </a:xfrm>
        </p:spPr>
        <p:txBody>
          <a:bodyPr>
            <a:normAutofit/>
          </a:bodyPr>
          <a:lstStyle/>
          <a:p>
            <a:r>
              <a:rPr lang="es-CO" dirty="0" smtClean="0"/>
              <a:t>Modelo Relacional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8077" y="1124744"/>
            <a:ext cx="8407846" cy="460851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CO" b="1" dirty="0" smtClean="0"/>
              <a:t>Restricción </a:t>
            </a:r>
            <a:r>
              <a:rPr lang="es-CO" b="1" dirty="0"/>
              <a:t>de </a:t>
            </a:r>
            <a:r>
              <a:rPr lang="es-CO" b="1" dirty="0" smtClean="0"/>
              <a:t>integridad</a:t>
            </a:r>
            <a:endParaRPr lang="es-CO" dirty="0"/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r>
              <a:rPr lang="es-CO" b="1" dirty="0" smtClean="0"/>
              <a:t>Ejemplos de restricciones de dominio:</a:t>
            </a: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514350" indent="-514350">
              <a:buAutoNum type="arabicPeriod"/>
            </a:pPr>
            <a:r>
              <a:rPr lang="es-CO" dirty="0" smtClean="0"/>
              <a:t>El código de una sucursal de un banco debe ser un número de 6 dígitos positivo.</a:t>
            </a:r>
          </a:p>
          <a:p>
            <a:pPr marL="514350" indent="-514350">
              <a:buAutoNum type="arabicPeriod"/>
            </a:pPr>
            <a:r>
              <a:rPr lang="es-CO" dirty="0" smtClean="0"/>
              <a:t>El costo de un producto debe ser un número, puede tener decimales y debe ser positivo.</a:t>
            </a:r>
          </a:p>
          <a:p>
            <a:pPr marL="514350" indent="-514350">
              <a:buAutoNum type="arabicPeriod"/>
            </a:pPr>
            <a:r>
              <a:rPr lang="es-CO" dirty="0" smtClean="0"/>
              <a:t>Un descuento tiene que ser entre 0 y 100 y puede tener decimales.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3244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44624"/>
            <a:ext cx="7886700" cy="903634"/>
          </a:xfrm>
        </p:spPr>
        <p:txBody>
          <a:bodyPr>
            <a:normAutofit/>
          </a:bodyPr>
          <a:lstStyle/>
          <a:p>
            <a:r>
              <a:rPr lang="es-CO" dirty="0" smtClean="0"/>
              <a:t>Modelo Relacional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8077" y="1124744"/>
            <a:ext cx="8407846" cy="4608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b="1" dirty="0" smtClean="0"/>
              <a:t>Restricción </a:t>
            </a:r>
            <a:r>
              <a:rPr lang="es-CO" b="1" dirty="0"/>
              <a:t>de </a:t>
            </a:r>
            <a:r>
              <a:rPr lang="es-CO" b="1" dirty="0" smtClean="0"/>
              <a:t>integridad</a:t>
            </a:r>
            <a:endParaRPr lang="es-CO" dirty="0"/>
          </a:p>
          <a:p>
            <a:pPr marL="0" indent="0">
              <a:buNone/>
            </a:pPr>
            <a:r>
              <a:rPr lang="es-CO" b="1" dirty="0" smtClean="0"/>
              <a:t>2.  De Entidad o relaciones: </a:t>
            </a:r>
            <a:r>
              <a:rPr lang="es-CO" dirty="0" smtClean="0"/>
              <a:t>Son restricciones que se aplican a la tabla de forma general.</a:t>
            </a:r>
          </a:p>
          <a:p>
            <a:pPr marL="971550" lvl="1" indent="-514350">
              <a:buAutoNum type="alphaLcPeriod"/>
            </a:pPr>
            <a:r>
              <a:rPr lang="es-CO" dirty="0" smtClean="0"/>
              <a:t>En este punto se define la clave primara, las cuales realizan una </a:t>
            </a:r>
            <a:r>
              <a:rPr lang="es-CO" b="1" dirty="0" smtClean="0"/>
              <a:t>identificación </a:t>
            </a:r>
            <a:r>
              <a:rPr lang="es-CO" b="1" dirty="0"/>
              <a:t>única </a:t>
            </a:r>
            <a:r>
              <a:rPr lang="es-CO" dirty="0"/>
              <a:t>en el modelo relacional</a:t>
            </a:r>
            <a:endParaRPr lang="es-CO" dirty="0" smtClean="0"/>
          </a:p>
          <a:p>
            <a:pPr marL="971550" lvl="1" indent="-514350">
              <a:buAutoNum type="alphaLcPeriod"/>
            </a:pPr>
            <a:r>
              <a:rPr lang="es-CO" dirty="0" smtClean="0"/>
              <a:t>La clave primaria no puede contener valores nulos</a:t>
            </a:r>
          </a:p>
          <a:p>
            <a:pPr marL="457200" lvl="1" indent="0">
              <a:buNone/>
            </a:pPr>
            <a:r>
              <a:rPr lang="es-CO" b="1" dirty="0" smtClean="0"/>
              <a:t>Ejemplo</a:t>
            </a:r>
          </a:p>
          <a:p>
            <a:pPr marL="457200" lvl="1" indent="0">
              <a:buNone/>
            </a:pPr>
            <a:r>
              <a:rPr lang="es-CO" b="1" dirty="0" smtClean="0"/>
              <a:t>Tabla 		Clave primaria</a:t>
            </a:r>
          </a:p>
          <a:p>
            <a:pPr marL="457200" lvl="1" indent="0">
              <a:buNone/>
            </a:pPr>
            <a:r>
              <a:rPr lang="es-CO" b="1" dirty="0" smtClean="0"/>
              <a:t>Estudiante		</a:t>
            </a:r>
            <a:r>
              <a:rPr lang="es-CO" b="1" dirty="0" err="1" smtClean="0"/>
              <a:t>codigo_estudiante</a:t>
            </a:r>
            <a:endParaRPr lang="es-CO" b="1" dirty="0" smtClean="0"/>
          </a:p>
          <a:p>
            <a:pPr marL="457200" lvl="1" indent="0">
              <a:buNone/>
            </a:pPr>
            <a:r>
              <a:rPr lang="es-CO" b="1" dirty="0" smtClean="0"/>
              <a:t>Asignatura		</a:t>
            </a:r>
            <a:r>
              <a:rPr lang="es-CO" b="1" dirty="0" err="1" smtClean="0"/>
              <a:t>codigo_asignatura</a:t>
            </a:r>
            <a:endParaRPr lang="es-CO" b="1" dirty="0" smtClean="0"/>
          </a:p>
          <a:p>
            <a:pPr marL="457200" lvl="1" indent="0">
              <a:buNone/>
            </a:pPr>
            <a:r>
              <a:rPr lang="es-CO" b="1" dirty="0" smtClean="0"/>
              <a:t>Grupo		</a:t>
            </a:r>
            <a:r>
              <a:rPr lang="es-CO" b="1" dirty="0" err="1" smtClean="0"/>
              <a:t>código_asignatura</a:t>
            </a:r>
            <a:r>
              <a:rPr lang="es-CO" b="1" dirty="0" smtClean="0"/>
              <a:t>, semestre, </a:t>
            </a:r>
            <a:r>
              <a:rPr lang="es-CO" b="1" dirty="0" err="1" smtClean="0"/>
              <a:t>cod_grupo</a:t>
            </a:r>
            <a:endParaRPr lang="es-CO" b="1" dirty="0"/>
          </a:p>
          <a:p>
            <a:pPr marL="457200" lvl="1" indent="0">
              <a:buNone/>
            </a:pPr>
            <a:endParaRPr lang="es-CO" b="1" dirty="0" smtClean="0"/>
          </a:p>
          <a:p>
            <a:pPr marL="457200" lvl="1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5597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institucional 2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institucional 2</Template>
  <TotalTime>1428</TotalTime>
  <Words>1926</Words>
  <Application>Microsoft Office PowerPoint</Application>
  <PresentationFormat>Presentación en pantalla (4:3)</PresentationFormat>
  <Paragraphs>395</Paragraphs>
  <Slides>31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Presentación institucional 2</vt:lpstr>
      <vt:lpstr>Modelo Relacional Base de Datos</vt:lpstr>
      <vt:lpstr>Por qué pasar del modelo ER al modelo relacional?  </vt:lpstr>
      <vt:lpstr>Modelo Relacional  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Modelo Relacional</vt:lpstr>
      <vt:lpstr>Cómo pasar del MERE al Modelo Relacional</vt:lpstr>
      <vt:lpstr>Del MERE al modelo Relacional</vt:lpstr>
      <vt:lpstr>Del MERE al modelo Relacional</vt:lpstr>
      <vt:lpstr>Del MERE al modelo Relacional</vt:lpstr>
      <vt:lpstr>Del MERE al modelo Relacional</vt:lpstr>
      <vt:lpstr>Del MERE al modelo Relacional</vt:lpstr>
      <vt:lpstr>Del MERE al modelo Relacional</vt:lpstr>
      <vt:lpstr>Del MERE al modelo Relacional</vt:lpstr>
      <vt:lpstr>Del MERE al modelo Relacional</vt:lpstr>
      <vt:lpstr>Del MERE al modelo Relacional</vt:lpstr>
      <vt:lpstr>Del MERE al modelo Relacional</vt:lpstr>
      <vt:lpstr>Del MERE al modelo Relacional</vt:lpstr>
      <vt:lpstr>Tipos de Datos en MySQL</vt:lpstr>
      <vt:lpstr>Tipos de Datos en MySQL</vt:lpstr>
      <vt:lpstr>Tipos de Datos en MySQL</vt:lpstr>
      <vt:lpstr>Tipos de Datos en MySQL</vt:lpstr>
      <vt:lpstr>Tipos de Datos en MySQL</vt:lpstr>
      <vt:lpstr>Diccionario de Datos</vt:lpstr>
      <vt:lpstr>Diccionario de Datos - 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Bibiana Maria Rodriguez Castrillon</cp:lastModifiedBy>
  <cp:revision>92</cp:revision>
  <dcterms:created xsi:type="dcterms:W3CDTF">2016-03-01T01:27:43Z</dcterms:created>
  <dcterms:modified xsi:type="dcterms:W3CDTF">2019-08-20T03:24:36Z</dcterms:modified>
</cp:coreProperties>
</file>