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74" r:id="rId10"/>
    <p:sldId id="275" r:id="rId11"/>
    <p:sldId id="261" r:id="rId12"/>
    <p:sldId id="277" r:id="rId13"/>
    <p:sldId id="276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2" r:id="rId24"/>
    <p:sldId id="273" r:id="rId2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19/09/2017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7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19/09/2017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73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19/09/2017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39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19/09/2017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3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19/09/2017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74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19/09/2017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40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19/09/2017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67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19/09/2017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87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19/09/2017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03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19/09/2017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97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19/09/2017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93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82926-025C-4492-A007-36A806BCA0F4}" type="datetimeFigureOut">
              <a:rPr lang="es-ES" smtClean="0"/>
              <a:t>19/09/2017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36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167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04" y="251255"/>
            <a:ext cx="8063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>
                <a:solidFill>
                  <a:schemeClr val="bg1"/>
                </a:solidFill>
              </a:rPr>
              <a:t>SQL </a:t>
            </a:r>
            <a:r>
              <a:rPr lang="es-CO" sz="2800" b="1" dirty="0" smtClean="0">
                <a:solidFill>
                  <a:schemeClr val="bg1"/>
                </a:solidFill>
              </a:rPr>
              <a:t>DDL</a:t>
            </a:r>
            <a:r>
              <a:rPr lang="es-CO" sz="2800" b="1" dirty="0">
                <a:solidFill>
                  <a:schemeClr val="bg1"/>
                </a:solidFill>
              </a:rPr>
              <a:t>: Lenguaje de definición de Datos</a:t>
            </a:r>
            <a:r>
              <a:rPr lang="es-CO" sz="3600" b="1" dirty="0">
                <a:solidFill>
                  <a:schemeClr val="bg1"/>
                </a:solidFill>
              </a:rPr>
              <a:t> </a:t>
            </a:r>
            <a:endParaRPr lang="es-ES" sz="2400" b="1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18304" y="897586"/>
            <a:ext cx="835093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chemeClr val="bg1"/>
                </a:solidFill>
              </a:rPr>
              <a:t>Creación de restricciones CONSTRAINST </a:t>
            </a:r>
          </a:p>
          <a:p>
            <a:endParaRPr lang="es-CO" sz="2000" b="1" dirty="0">
              <a:solidFill>
                <a:schemeClr val="bg1"/>
              </a:solidFill>
            </a:endParaRPr>
          </a:p>
          <a:p>
            <a:r>
              <a:rPr lang="es-ES" altLang="es-ES" sz="2000" b="1" dirty="0">
                <a:solidFill>
                  <a:schemeClr val="bg1"/>
                </a:solidFill>
                <a:latin typeface="Menlo"/>
              </a:rPr>
              <a:t>FOREIGN</a:t>
            </a:r>
            <a:r>
              <a:rPr lang="es-ES" altLang="es-ES" sz="2000" dirty="0">
                <a:solidFill>
                  <a:schemeClr val="bg1"/>
                </a:solidFill>
                <a:latin typeface="Menlo"/>
              </a:rPr>
              <a:t> </a:t>
            </a:r>
            <a:r>
              <a:rPr lang="es-ES" altLang="es-ES" sz="2000" b="1" dirty="0">
                <a:solidFill>
                  <a:schemeClr val="bg1"/>
                </a:solidFill>
                <a:latin typeface="Menlo"/>
              </a:rPr>
              <a:t>KEY </a:t>
            </a:r>
            <a:r>
              <a:rPr lang="es-CO" sz="2000" b="1" dirty="0">
                <a:solidFill>
                  <a:schemeClr val="bg1"/>
                </a:solidFill>
                <a:latin typeface="Menlo"/>
              </a:rPr>
              <a:t>CONSTRAINT:</a:t>
            </a:r>
          </a:p>
          <a:p>
            <a:endParaRPr lang="es-CO" sz="2000" b="1" dirty="0">
              <a:solidFill>
                <a:schemeClr val="bg1"/>
              </a:solidFill>
            </a:endParaRPr>
          </a:p>
          <a:p>
            <a:r>
              <a:rPr lang="es-ES" altLang="es-ES" sz="2000" dirty="0">
                <a:solidFill>
                  <a:schemeClr val="bg1"/>
                </a:solidFill>
                <a:latin typeface="Menlo"/>
              </a:rPr>
              <a:t>ALTER TABLE </a:t>
            </a:r>
            <a:r>
              <a:rPr lang="es-ES" altLang="es-ES" sz="2000" dirty="0" err="1">
                <a:solidFill>
                  <a:schemeClr val="bg1"/>
                </a:solidFill>
                <a:latin typeface="Menlo"/>
              </a:rPr>
              <a:t>table_name</a:t>
            </a:r>
            <a:r>
              <a:rPr lang="es-ES" altLang="es-ES" sz="2000" dirty="0">
                <a:solidFill>
                  <a:schemeClr val="bg1"/>
                </a:solidFill>
                <a:latin typeface="Menlo"/>
              </a:rPr>
              <a:t> </a:t>
            </a:r>
            <a:endParaRPr lang="es-ES" altLang="es-ES" sz="2000" dirty="0" smtClean="0">
              <a:solidFill>
                <a:schemeClr val="bg1"/>
              </a:solidFill>
              <a:latin typeface="Menlo"/>
            </a:endParaRPr>
          </a:p>
          <a:p>
            <a:r>
              <a:rPr lang="es-ES" altLang="es-ES" sz="2000" dirty="0" smtClean="0">
                <a:solidFill>
                  <a:schemeClr val="bg1"/>
                </a:solidFill>
                <a:latin typeface="Menlo"/>
              </a:rPr>
              <a:t>ADD </a:t>
            </a:r>
            <a:r>
              <a:rPr lang="es-ES" altLang="es-ES" sz="2000" dirty="0">
                <a:solidFill>
                  <a:schemeClr val="bg1"/>
                </a:solidFill>
                <a:latin typeface="Menlo"/>
              </a:rPr>
              <a:t>CONSTRAINT </a:t>
            </a:r>
            <a:r>
              <a:rPr lang="es-ES" altLang="es-ES" sz="2000" dirty="0" err="1" smtClean="0">
                <a:solidFill>
                  <a:schemeClr val="bg1"/>
                </a:solidFill>
                <a:latin typeface="Menlo"/>
              </a:rPr>
              <a:t>constraint_name</a:t>
            </a:r>
            <a:endParaRPr lang="es-ES" altLang="es-ES" sz="2000" dirty="0" smtClean="0">
              <a:solidFill>
                <a:schemeClr val="bg1"/>
              </a:solidFill>
              <a:latin typeface="Menlo"/>
            </a:endParaRPr>
          </a:p>
          <a:p>
            <a:r>
              <a:rPr lang="es-ES" altLang="es-ES" sz="2000" dirty="0" smtClean="0">
                <a:solidFill>
                  <a:schemeClr val="bg1"/>
                </a:solidFill>
                <a:latin typeface="Menlo"/>
              </a:rPr>
              <a:t>FOREIGN </a:t>
            </a:r>
            <a:r>
              <a:rPr lang="es-ES" altLang="es-ES" sz="2000" dirty="0">
                <a:solidFill>
                  <a:schemeClr val="bg1"/>
                </a:solidFill>
                <a:latin typeface="Menlo"/>
              </a:rPr>
              <a:t>KEY (column1, column2, ... </a:t>
            </a:r>
            <a:r>
              <a:rPr lang="es-ES" altLang="es-ES" sz="2000" dirty="0" err="1">
                <a:solidFill>
                  <a:schemeClr val="bg1"/>
                </a:solidFill>
                <a:latin typeface="Menlo"/>
              </a:rPr>
              <a:t>column_n</a:t>
            </a:r>
            <a:r>
              <a:rPr lang="es-ES" altLang="es-ES" sz="2000" dirty="0">
                <a:solidFill>
                  <a:schemeClr val="bg1"/>
                </a:solidFill>
                <a:latin typeface="Menlo"/>
              </a:rPr>
              <a:t>) </a:t>
            </a:r>
            <a:endParaRPr lang="es-ES" altLang="es-ES" sz="2000" dirty="0" smtClean="0">
              <a:solidFill>
                <a:schemeClr val="bg1"/>
              </a:solidFill>
              <a:latin typeface="Menlo"/>
            </a:endParaRPr>
          </a:p>
          <a:p>
            <a:r>
              <a:rPr lang="es-ES" altLang="es-ES" sz="2000" dirty="0" smtClean="0">
                <a:solidFill>
                  <a:schemeClr val="bg1"/>
                </a:solidFill>
                <a:latin typeface="Menlo"/>
              </a:rPr>
              <a:t>REFERENCES </a:t>
            </a:r>
            <a:r>
              <a:rPr lang="es-ES" altLang="es-ES" sz="2000" dirty="0" err="1">
                <a:solidFill>
                  <a:schemeClr val="bg1"/>
                </a:solidFill>
                <a:latin typeface="Menlo"/>
              </a:rPr>
              <a:t>parent_table</a:t>
            </a:r>
            <a:r>
              <a:rPr lang="es-ES" altLang="es-ES" sz="2000" dirty="0">
                <a:solidFill>
                  <a:schemeClr val="bg1"/>
                </a:solidFill>
                <a:latin typeface="Menlo"/>
              </a:rPr>
              <a:t> (column1, column2, ... </a:t>
            </a:r>
            <a:r>
              <a:rPr lang="es-ES" altLang="es-ES" sz="2000" dirty="0" err="1">
                <a:solidFill>
                  <a:schemeClr val="bg1"/>
                </a:solidFill>
                <a:latin typeface="Menlo"/>
              </a:rPr>
              <a:t>column_n</a:t>
            </a:r>
            <a:r>
              <a:rPr lang="es-ES" altLang="es-ES" sz="2000" dirty="0">
                <a:solidFill>
                  <a:schemeClr val="bg1"/>
                </a:solidFill>
                <a:latin typeface="Menlo"/>
              </a:rPr>
              <a:t>);</a:t>
            </a:r>
            <a:r>
              <a:rPr lang="es-ES" altLang="es-ES" sz="1200" dirty="0">
                <a:solidFill>
                  <a:schemeClr val="bg1"/>
                </a:solidFill>
              </a:rPr>
              <a:t> </a:t>
            </a:r>
            <a:endParaRPr lang="es-ES" altLang="es-ES" sz="1200" dirty="0" smtClean="0">
              <a:solidFill>
                <a:schemeClr val="bg1"/>
              </a:solidFill>
            </a:endParaRPr>
          </a:p>
          <a:p>
            <a:endParaRPr lang="es-ES" altLang="es-ES" sz="1200" dirty="0" smtClean="0">
              <a:solidFill>
                <a:schemeClr val="bg1"/>
              </a:solidFill>
            </a:endParaRPr>
          </a:p>
          <a:p>
            <a:endParaRPr lang="es-CO" altLang="es-ES" sz="1200" dirty="0">
              <a:solidFill>
                <a:schemeClr val="bg1"/>
              </a:solidFill>
            </a:endParaRPr>
          </a:p>
          <a:p>
            <a:r>
              <a:rPr lang="es-ES" altLang="es-ES" sz="2000" dirty="0">
                <a:solidFill>
                  <a:schemeClr val="bg1"/>
                </a:solidFill>
                <a:latin typeface="Menlo"/>
              </a:rPr>
              <a:t>ALTER TABLE </a:t>
            </a:r>
            <a:r>
              <a:rPr lang="es-ES" altLang="es-ES" sz="2000" dirty="0" err="1">
                <a:solidFill>
                  <a:schemeClr val="bg1"/>
                </a:solidFill>
                <a:latin typeface="Menlo"/>
              </a:rPr>
              <a:t>products</a:t>
            </a:r>
            <a:r>
              <a:rPr lang="es-ES" altLang="es-ES" sz="2000" dirty="0">
                <a:solidFill>
                  <a:schemeClr val="bg1"/>
                </a:solidFill>
                <a:latin typeface="Menlo"/>
              </a:rPr>
              <a:t> </a:t>
            </a:r>
            <a:endParaRPr lang="es-ES" altLang="es-ES" sz="2000" dirty="0" smtClean="0">
              <a:solidFill>
                <a:schemeClr val="bg1"/>
              </a:solidFill>
              <a:latin typeface="Menlo"/>
            </a:endParaRPr>
          </a:p>
          <a:p>
            <a:r>
              <a:rPr lang="es-ES" altLang="es-ES" sz="2000" dirty="0" smtClean="0">
                <a:solidFill>
                  <a:schemeClr val="bg1"/>
                </a:solidFill>
                <a:latin typeface="Menlo"/>
              </a:rPr>
              <a:t>ADD </a:t>
            </a:r>
            <a:r>
              <a:rPr lang="es-ES" altLang="es-ES" sz="2000" dirty="0">
                <a:solidFill>
                  <a:schemeClr val="bg1"/>
                </a:solidFill>
                <a:latin typeface="Menlo"/>
              </a:rPr>
              <a:t>CONSTRAINT </a:t>
            </a:r>
            <a:r>
              <a:rPr lang="es-ES" altLang="es-ES" sz="2000" dirty="0" err="1">
                <a:solidFill>
                  <a:schemeClr val="bg1"/>
                </a:solidFill>
                <a:latin typeface="Menlo"/>
              </a:rPr>
              <a:t>fk_supplier</a:t>
            </a:r>
            <a:r>
              <a:rPr lang="es-ES" altLang="es-ES" sz="2000" dirty="0">
                <a:solidFill>
                  <a:schemeClr val="bg1"/>
                </a:solidFill>
                <a:latin typeface="Menlo"/>
              </a:rPr>
              <a:t> </a:t>
            </a:r>
            <a:endParaRPr lang="es-ES" altLang="es-ES" sz="2000" dirty="0" smtClean="0">
              <a:solidFill>
                <a:schemeClr val="bg1"/>
              </a:solidFill>
              <a:latin typeface="Menlo"/>
            </a:endParaRPr>
          </a:p>
          <a:p>
            <a:r>
              <a:rPr lang="es-ES" altLang="es-ES" sz="2000" dirty="0" smtClean="0">
                <a:solidFill>
                  <a:schemeClr val="bg1"/>
                </a:solidFill>
                <a:latin typeface="Menlo"/>
              </a:rPr>
              <a:t>FOREIGN </a:t>
            </a:r>
            <a:r>
              <a:rPr lang="es-ES" altLang="es-ES" sz="2000" dirty="0">
                <a:solidFill>
                  <a:schemeClr val="bg1"/>
                </a:solidFill>
                <a:latin typeface="Menlo"/>
              </a:rPr>
              <a:t>KEY (</a:t>
            </a:r>
            <a:r>
              <a:rPr lang="es-ES" altLang="es-ES" sz="2000" dirty="0" err="1">
                <a:solidFill>
                  <a:schemeClr val="bg1"/>
                </a:solidFill>
                <a:latin typeface="Menlo"/>
              </a:rPr>
              <a:t>supplier_id</a:t>
            </a:r>
            <a:r>
              <a:rPr lang="es-ES" altLang="es-ES" sz="2000" dirty="0">
                <a:solidFill>
                  <a:schemeClr val="bg1"/>
                </a:solidFill>
                <a:latin typeface="Menlo"/>
              </a:rPr>
              <a:t>) </a:t>
            </a:r>
            <a:endParaRPr lang="es-ES" altLang="es-ES" sz="2000" dirty="0" smtClean="0">
              <a:solidFill>
                <a:schemeClr val="bg1"/>
              </a:solidFill>
              <a:latin typeface="Menlo"/>
            </a:endParaRPr>
          </a:p>
          <a:p>
            <a:r>
              <a:rPr lang="es-ES" altLang="es-ES" sz="2000" dirty="0" smtClean="0">
                <a:solidFill>
                  <a:schemeClr val="bg1"/>
                </a:solidFill>
                <a:latin typeface="Menlo"/>
              </a:rPr>
              <a:t>REFERENCES </a:t>
            </a:r>
            <a:r>
              <a:rPr lang="es-ES" altLang="es-ES" sz="2000" dirty="0" err="1">
                <a:solidFill>
                  <a:schemeClr val="bg1"/>
                </a:solidFill>
                <a:latin typeface="Menlo"/>
              </a:rPr>
              <a:t>supplier</a:t>
            </a:r>
            <a:r>
              <a:rPr lang="es-ES" altLang="es-ES" sz="2000" dirty="0">
                <a:solidFill>
                  <a:schemeClr val="bg1"/>
                </a:solidFill>
                <a:latin typeface="Menlo"/>
              </a:rPr>
              <a:t>(</a:t>
            </a:r>
            <a:r>
              <a:rPr lang="es-ES" altLang="es-ES" sz="2000" dirty="0" err="1">
                <a:solidFill>
                  <a:schemeClr val="bg1"/>
                </a:solidFill>
                <a:latin typeface="Menlo"/>
              </a:rPr>
              <a:t>supplier_id</a:t>
            </a:r>
            <a:r>
              <a:rPr lang="es-ES" altLang="es-ES" sz="2000" dirty="0">
                <a:solidFill>
                  <a:schemeClr val="bg1"/>
                </a:solidFill>
                <a:latin typeface="Menlo"/>
              </a:rPr>
              <a:t>);</a:t>
            </a:r>
            <a:r>
              <a:rPr lang="es-ES" altLang="es-ES" sz="1200" dirty="0">
                <a:solidFill>
                  <a:schemeClr val="bg1"/>
                </a:solidFill>
              </a:rPr>
              <a:t> </a:t>
            </a:r>
            <a:endParaRPr lang="es-ES" altLang="es-ES" sz="3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s-ES" altLang="es-E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6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04" y="251255"/>
            <a:ext cx="6919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>
                <a:solidFill>
                  <a:schemeClr val="bg1"/>
                </a:solidFill>
              </a:rPr>
              <a:t>SQL </a:t>
            </a:r>
            <a:r>
              <a:rPr lang="es-CO" sz="2800" b="1" dirty="0">
                <a:solidFill>
                  <a:schemeClr val="bg1"/>
                </a:solidFill>
              </a:rPr>
              <a:t>DDL: Lenguaje de definición de Datos</a:t>
            </a:r>
            <a:r>
              <a:rPr lang="es-CO" sz="3600" b="1" dirty="0">
                <a:solidFill>
                  <a:schemeClr val="bg1"/>
                </a:solidFill>
              </a:rPr>
              <a:t> </a:t>
            </a:r>
            <a:endParaRPr lang="es-ES" sz="2800" b="1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18304" y="897586"/>
            <a:ext cx="835093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chemeClr val="bg1"/>
                </a:solidFill>
              </a:rPr>
              <a:t>Cambio en la estructura de relaciones o tablas</a:t>
            </a:r>
          </a:p>
          <a:p>
            <a:endParaRPr lang="es-CO" sz="2000" b="1" dirty="0">
              <a:solidFill>
                <a:schemeClr val="bg1"/>
              </a:solidFill>
            </a:endParaRPr>
          </a:p>
          <a:p>
            <a:r>
              <a:rPr lang="es-CO" dirty="0" smtClean="0">
                <a:solidFill>
                  <a:schemeClr val="bg1"/>
                </a:solidFill>
              </a:rPr>
              <a:t>ALTER: </a:t>
            </a:r>
            <a:r>
              <a:rPr lang="es-CO" dirty="0">
                <a:solidFill>
                  <a:schemeClr val="bg1"/>
                </a:solidFill>
              </a:rPr>
              <a:t>Este comando permite modificar la estructura de un objeto. Se pueden agregar/quitar campos a una tabla, modificar el tipo de un campo, agregar/quitar índices a una tabla, modificar un trigger, </a:t>
            </a:r>
            <a:r>
              <a:rPr lang="es-CO" dirty="0" err="1" smtClean="0">
                <a:solidFill>
                  <a:schemeClr val="bg1"/>
                </a:solidFill>
              </a:rPr>
              <a:t>etc</a:t>
            </a:r>
            <a:endParaRPr lang="es-CO" dirty="0" smtClean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 smtClean="0">
                <a:solidFill>
                  <a:schemeClr val="bg1"/>
                </a:solidFill>
              </a:rPr>
              <a:t>Ejemplo: agregar </a:t>
            </a:r>
            <a:r>
              <a:rPr lang="es-CO" dirty="0">
                <a:solidFill>
                  <a:schemeClr val="bg1"/>
                </a:solidFill>
              </a:rPr>
              <a:t>columna a una </a:t>
            </a:r>
            <a:r>
              <a:rPr lang="es-CO" dirty="0" smtClean="0">
                <a:solidFill>
                  <a:schemeClr val="bg1"/>
                </a:solidFill>
              </a:rPr>
              <a:t>tabla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dirty="0">
                <a:solidFill>
                  <a:schemeClr val="bg1"/>
                </a:solidFill>
              </a:rPr>
              <a:t>ALTER TABLE </a:t>
            </a:r>
            <a:r>
              <a:rPr lang="es-ES" altLang="es-ES" dirty="0" err="1">
                <a:solidFill>
                  <a:schemeClr val="bg1"/>
                </a:solidFill>
              </a:rPr>
              <a:t>table_name</a:t>
            </a:r>
            <a:r>
              <a:rPr lang="es-ES" altLang="es-ES" dirty="0">
                <a:solidFill>
                  <a:schemeClr val="bg1"/>
                </a:solidFill>
              </a:rPr>
              <a:t> ADD </a:t>
            </a:r>
            <a:r>
              <a:rPr lang="es-ES" altLang="es-ES" dirty="0" err="1">
                <a:solidFill>
                  <a:schemeClr val="bg1"/>
                </a:solidFill>
              </a:rPr>
              <a:t>column_name</a:t>
            </a:r>
            <a:r>
              <a:rPr lang="es-ES" altLang="es-ES" dirty="0">
                <a:solidFill>
                  <a:schemeClr val="bg1"/>
                </a:solidFill>
              </a:rPr>
              <a:t> </a:t>
            </a:r>
            <a:r>
              <a:rPr lang="es-ES" altLang="es-ES" dirty="0" err="1">
                <a:solidFill>
                  <a:schemeClr val="bg1"/>
                </a:solidFill>
              </a:rPr>
              <a:t>column-definition</a:t>
            </a:r>
            <a:r>
              <a:rPr lang="es-ES" altLang="es-ES" dirty="0">
                <a:solidFill>
                  <a:schemeClr val="bg1"/>
                </a:solidFill>
              </a:rPr>
              <a:t>; </a:t>
            </a:r>
            <a:endParaRPr lang="es-CO" alt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dirty="0">
                <a:solidFill>
                  <a:schemeClr val="bg1"/>
                </a:solidFill>
              </a:rPr>
              <a:t>ALTER TABLE </a:t>
            </a:r>
            <a:r>
              <a:rPr lang="es-ES" altLang="es-ES" dirty="0" smtClean="0">
                <a:solidFill>
                  <a:schemeClr val="bg1"/>
                </a:solidFill>
              </a:rPr>
              <a:t>clientes </a:t>
            </a:r>
            <a:r>
              <a:rPr lang="es-ES" altLang="es-ES" dirty="0">
                <a:solidFill>
                  <a:schemeClr val="bg1"/>
                </a:solidFill>
              </a:rPr>
              <a:t>ADD </a:t>
            </a:r>
            <a:r>
              <a:rPr lang="es-ES" altLang="es-ES" dirty="0" err="1" smtClean="0">
                <a:solidFill>
                  <a:schemeClr val="bg1"/>
                </a:solidFill>
              </a:rPr>
              <a:t>telefono_cliente</a:t>
            </a:r>
            <a:r>
              <a:rPr lang="es-ES" altLang="es-ES" dirty="0" smtClean="0">
                <a:solidFill>
                  <a:schemeClr val="bg1"/>
                </a:solidFill>
              </a:rPr>
              <a:t> </a:t>
            </a:r>
            <a:r>
              <a:rPr lang="es-ES" altLang="es-ES" dirty="0">
                <a:solidFill>
                  <a:schemeClr val="bg1"/>
                </a:solidFill>
              </a:rPr>
              <a:t>varchar2(45); </a:t>
            </a:r>
          </a:p>
          <a:p>
            <a:endParaRPr lang="es-CO" altLang="es-ES" dirty="0" smtClean="0">
              <a:solidFill>
                <a:schemeClr val="bg1"/>
              </a:solidFill>
            </a:endParaRPr>
          </a:p>
          <a:p>
            <a:r>
              <a:rPr lang="es-CO" altLang="es-ES" dirty="0" smtClean="0">
                <a:solidFill>
                  <a:schemeClr val="bg1"/>
                </a:solidFill>
              </a:rPr>
              <a:t>Ejemplo 2: modificar el tipo de dato de una columna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dirty="0">
                <a:solidFill>
                  <a:schemeClr val="bg1"/>
                </a:solidFill>
              </a:rPr>
              <a:t>ALTER TABLE </a:t>
            </a:r>
            <a:r>
              <a:rPr lang="es-ES" altLang="es-ES" dirty="0" err="1">
                <a:solidFill>
                  <a:schemeClr val="bg1"/>
                </a:solidFill>
              </a:rPr>
              <a:t>table_name</a:t>
            </a:r>
            <a:r>
              <a:rPr lang="es-ES" altLang="es-ES" dirty="0">
                <a:solidFill>
                  <a:schemeClr val="bg1"/>
                </a:solidFill>
              </a:rPr>
              <a:t> MODIFY </a:t>
            </a:r>
            <a:r>
              <a:rPr lang="es-ES" altLang="es-ES" dirty="0" err="1">
                <a:solidFill>
                  <a:schemeClr val="bg1"/>
                </a:solidFill>
              </a:rPr>
              <a:t>column_name</a:t>
            </a:r>
            <a:r>
              <a:rPr lang="es-ES" altLang="es-ES" dirty="0">
                <a:solidFill>
                  <a:schemeClr val="bg1"/>
                </a:solidFill>
              </a:rPr>
              <a:t> </a:t>
            </a:r>
            <a:r>
              <a:rPr lang="es-ES" altLang="es-ES" dirty="0" err="1">
                <a:solidFill>
                  <a:schemeClr val="bg1"/>
                </a:solidFill>
              </a:rPr>
              <a:t>column_type</a:t>
            </a:r>
            <a:r>
              <a:rPr lang="es-ES" altLang="es-ES" dirty="0" smtClean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dirty="0">
                <a:solidFill>
                  <a:schemeClr val="bg1"/>
                </a:solidFill>
              </a:rPr>
              <a:t>ALTER TABLE </a:t>
            </a:r>
            <a:r>
              <a:rPr lang="es-ES" altLang="es-ES" dirty="0" smtClean="0">
                <a:solidFill>
                  <a:schemeClr val="bg1"/>
                </a:solidFill>
              </a:rPr>
              <a:t>clientes </a:t>
            </a:r>
            <a:r>
              <a:rPr lang="es-ES" altLang="es-ES" dirty="0">
                <a:solidFill>
                  <a:schemeClr val="bg1"/>
                </a:solidFill>
              </a:rPr>
              <a:t>MODIFY </a:t>
            </a:r>
            <a:r>
              <a:rPr lang="es-ES" i="1" dirty="0" err="1">
                <a:solidFill>
                  <a:schemeClr val="bg1"/>
                </a:solidFill>
              </a:rPr>
              <a:t>nombre_cliente</a:t>
            </a:r>
            <a:r>
              <a:rPr lang="es-ES" altLang="es-ES" dirty="0" smtClean="0">
                <a:solidFill>
                  <a:schemeClr val="bg1"/>
                </a:solidFill>
              </a:rPr>
              <a:t> </a:t>
            </a:r>
            <a:r>
              <a:rPr lang="es-ES" altLang="es-ES" dirty="0">
                <a:solidFill>
                  <a:schemeClr val="bg1"/>
                </a:solidFill>
              </a:rPr>
              <a:t>varchar2(100) </a:t>
            </a:r>
            <a:r>
              <a:rPr lang="es-ES" altLang="es-ES" dirty="0" err="1">
                <a:solidFill>
                  <a:schemeClr val="bg1"/>
                </a:solidFill>
              </a:rPr>
              <a:t>not</a:t>
            </a:r>
            <a:r>
              <a:rPr lang="es-ES" altLang="es-ES" dirty="0">
                <a:solidFill>
                  <a:schemeClr val="bg1"/>
                </a:solidFill>
              </a:rPr>
              <a:t> </a:t>
            </a:r>
            <a:r>
              <a:rPr lang="es-ES" altLang="es-ES" dirty="0" err="1">
                <a:solidFill>
                  <a:schemeClr val="bg1"/>
                </a:solidFill>
              </a:rPr>
              <a:t>null</a:t>
            </a:r>
            <a:r>
              <a:rPr lang="es-ES" altLang="es-ES" dirty="0" smtClean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altLang="es-ES" dirty="0">
              <a:solidFill>
                <a:schemeClr val="bg1"/>
              </a:solidFill>
            </a:endParaRPr>
          </a:p>
          <a:p>
            <a:r>
              <a:rPr lang="es-CO" altLang="es-ES" dirty="0">
                <a:solidFill>
                  <a:schemeClr val="bg1"/>
                </a:solidFill>
              </a:rPr>
              <a:t>Ejemplo 3: Eliminar una columna en una tabla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dirty="0">
                <a:solidFill>
                  <a:schemeClr val="bg1"/>
                </a:solidFill>
              </a:rPr>
              <a:t>ALTER TABLE </a:t>
            </a:r>
            <a:r>
              <a:rPr lang="es-ES" altLang="es-ES" dirty="0" err="1">
                <a:solidFill>
                  <a:schemeClr val="bg1"/>
                </a:solidFill>
              </a:rPr>
              <a:t>table_name</a:t>
            </a:r>
            <a:r>
              <a:rPr lang="es-ES" altLang="es-ES" dirty="0">
                <a:solidFill>
                  <a:schemeClr val="bg1"/>
                </a:solidFill>
              </a:rPr>
              <a:t> DROP COLUMN </a:t>
            </a:r>
            <a:r>
              <a:rPr lang="es-ES" altLang="es-ES" dirty="0" err="1">
                <a:solidFill>
                  <a:schemeClr val="bg1"/>
                </a:solidFill>
              </a:rPr>
              <a:t>column_name</a:t>
            </a:r>
            <a:r>
              <a:rPr lang="es-ES" altLang="es-ES" dirty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dirty="0">
                <a:solidFill>
                  <a:schemeClr val="bg1"/>
                </a:solidFill>
              </a:rPr>
              <a:t>ALTER TABLE </a:t>
            </a:r>
            <a:r>
              <a:rPr lang="es-ES" altLang="es-ES" dirty="0" smtClean="0">
                <a:solidFill>
                  <a:schemeClr val="bg1"/>
                </a:solidFill>
              </a:rPr>
              <a:t>clientes DROP </a:t>
            </a:r>
            <a:r>
              <a:rPr lang="es-ES" altLang="es-ES" dirty="0">
                <a:solidFill>
                  <a:schemeClr val="bg1"/>
                </a:solidFill>
              </a:rPr>
              <a:t>COLUMN </a:t>
            </a:r>
            <a:r>
              <a:rPr lang="es-ES" altLang="es-ES" dirty="0" err="1" smtClean="0">
                <a:solidFill>
                  <a:schemeClr val="bg1"/>
                </a:solidFill>
              </a:rPr>
              <a:t>ciudad_cliente</a:t>
            </a:r>
            <a:r>
              <a:rPr lang="es-ES" altLang="es-ES" dirty="0" smtClean="0">
                <a:solidFill>
                  <a:schemeClr val="bg1"/>
                </a:solidFill>
              </a:rPr>
              <a:t>; </a:t>
            </a:r>
            <a:endParaRPr lang="es-ES" alt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dirty="0" smtClean="0">
                <a:solidFill>
                  <a:schemeClr val="bg1"/>
                </a:solidFill>
              </a:rPr>
              <a:t> </a:t>
            </a:r>
            <a:endParaRPr lang="es-ES" altLang="es-ES" dirty="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0423"/>
            <a:ext cx="65" cy="376354"/>
          </a:xfrm>
          <a:prstGeom prst="rect">
            <a:avLst/>
          </a:prstGeom>
          <a:solidFill>
            <a:srgbClr val="E8EA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839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53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04" y="251255"/>
            <a:ext cx="6919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>
                <a:solidFill>
                  <a:schemeClr val="bg1"/>
                </a:solidFill>
              </a:rPr>
              <a:t>SQL </a:t>
            </a:r>
            <a:r>
              <a:rPr lang="es-CO" sz="2800" b="1" dirty="0">
                <a:solidFill>
                  <a:schemeClr val="bg1"/>
                </a:solidFill>
              </a:rPr>
              <a:t>DDL: Lenguaje de definición de Datos</a:t>
            </a:r>
            <a:r>
              <a:rPr lang="es-CO" sz="3600" b="1" dirty="0">
                <a:solidFill>
                  <a:schemeClr val="bg1"/>
                </a:solidFill>
              </a:rPr>
              <a:t> </a:t>
            </a:r>
            <a:endParaRPr lang="es-ES" sz="2800" b="1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18304" y="897586"/>
            <a:ext cx="835093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chemeClr val="bg1"/>
                </a:solidFill>
              </a:rPr>
              <a:t>Cambio en la estructura de relaciones o tablas</a:t>
            </a:r>
          </a:p>
          <a:p>
            <a:endParaRPr lang="es-CO" sz="2000" b="1" dirty="0">
              <a:solidFill>
                <a:schemeClr val="bg1"/>
              </a:solidFill>
            </a:endParaRPr>
          </a:p>
          <a:p>
            <a:r>
              <a:rPr lang="es-CO" dirty="0" smtClean="0">
                <a:solidFill>
                  <a:schemeClr val="bg1"/>
                </a:solidFill>
              </a:rPr>
              <a:t>ALTER: </a:t>
            </a:r>
            <a:r>
              <a:rPr lang="es-CO" dirty="0">
                <a:solidFill>
                  <a:schemeClr val="bg1"/>
                </a:solidFill>
              </a:rPr>
              <a:t>Este comando permite modificar la estructura de un objeto. Se pueden agregar/quitar campos a una tabla, modificar el tipo de un campo, agregar/quitar índices a una tabla, modificar un trigger, </a:t>
            </a:r>
            <a:r>
              <a:rPr lang="es-CO" dirty="0" err="1" smtClean="0">
                <a:solidFill>
                  <a:schemeClr val="bg1"/>
                </a:solidFill>
              </a:rPr>
              <a:t>etc</a:t>
            </a:r>
            <a:endParaRPr lang="es-CO" dirty="0" smtClean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altLang="es-ES" dirty="0" smtClean="0">
                <a:solidFill>
                  <a:schemeClr val="bg1"/>
                </a:solidFill>
              </a:rPr>
              <a:t>Ejemplo 4: Renombrar </a:t>
            </a:r>
            <a:r>
              <a:rPr lang="es-CO" altLang="es-ES" dirty="0">
                <a:solidFill>
                  <a:schemeClr val="bg1"/>
                </a:solidFill>
              </a:rPr>
              <a:t>una columna en una tabla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dirty="0" smtClean="0">
                <a:solidFill>
                  <a:schemeClr val="bg1"/>
                </a:solidFill>
              </a:rPr>
              <a:t>ALTER </a:t>
            </a:r>
            <a:r>
              <a:rPr lang="es-ES" altLang="es-ES" dirty="0">
                <a:solidFill>
                  <a:schemeClr val="bg1"/>
                </a:solidFill>
              </a:rPr>
              <a:t>TABLE </a:t>
            </a:r>
            <a:r>
              <a:rPr lang="es-ES" altLang="es-ES" dirty="0" err="1">
                <a:solidFill>
                  <a:schemeClr val="bg1"/>
                </a:solidFill>
              </a:rPr>
              <a:t>table_name</a:t>
            </a:r>
            <a:r>
              <a:rPr lang="es-ES" altLang="es-ES" dirty="0">
                <a:solidFill>
                  <a:schemeClr val="bg1"/>
                </a:solidFill>
              </a:rPr>
              <a:t> RENAME COLUMN </a:t>
            </a:r>
            <a:r>
              <a:rPr lang="es-ES" i="1" dirty="0" err="1" smtClean="0">
                <a:solidFill>
                  <a:schemeClr val="bg1"/>
                </a:solidFill>
              </a:rPr>
              <a:t>old_name</a:t>
            </a:r>
            <a:r>
              <a:rPr lang="es-ES" i="1" dirty="0" smtClean="0">
                <a:solidFill>
                  <a:schemeClr val="bg1"/>
                </a:solidFill>
              </a:rPr>
              <a:t> to </a:t>
            </a:r>
            <a:r>
              <a:rPr lang="es-ES" i="1" dirty="0" err="1" smtClean="0">
                <a:solidFill>
                  <a:schemeClr val="bg1"/>
                </a:solidFill>
              </a:rPr>
              <a:t>new_name</a:t>
            </a:r>
            <a:r>
              <a:rPr lang="es-ES" altLang="es-ES" dirty="0" smtClean="0">
                <a:solidFill>
                  <a:schemeClr val="bg1"/>
                </a:solidFill>
              </a:rPr>
              <a:t>; </a:t>
            </a:r>
            <a:endParaRPr lang="es-ES" altLang="es-E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dirty="0">
                <a:solidFill>
                  <a:schemeClr val="bg1"/>
                </a:solidFill>
              </a:rPr>
              <a:t>ALTER TABLE </a:t>
            </a:r>
            <a:r>
              <a:rPr lang="es-ES" altLang="es-ES" dirty="0" smtClean="0">
                <a:solidFill>
                  <a:schemeClr val="bg1"/>
                </a:solidFill>
              </a:rPr>
              <a:t>clientes </a:t>
            </a:r>
            <a:r>
              <a:rPr lang="es-ES" altLang="es-ES" dirty="0">
                <a:solidFill>
                  <a:schemeClr val="bg1"/>
                </a:solidFill>
              </a:rPr>
              <a:t>RENAME COLUMN </a:t>
            </a:r>
            <a:r>
              <a:rPr lang="es-ES" i="1" dirty="0" err="1" smtClean="0">
                <a:solidFill>
                  <a:schemeClr val="bg1"/>
                </a:solidFill>
              </a:rPr>
              <a:t>calle_cliente</a:t>
            </a:r>
            <a:r>
              <a:rPr lang="es-ES" i="1" dirty="0" smtClean="0">
                <a:solidFill>
                  <a:schemeClr val="bg1"/>
                </a:solidFill>
              </a:rPr>
              <a:t> to </a:t>
            </a:r>
            <a:r>
              <a:rPr lang="es-ES" i="1" dirty="0" err="1" smtClean="0">
                <a:solidFill>
                  <a:schemeClr val="bg1"/>
                </a:solidFill>
              </a:rPr>
              <a:t>dirección_cliente</a:t>
            </a:r>
            <a:r>
              <a:rPr lang="es-ES" i="1" dirty="0" smtClean="0">
                <a:solidFill>
                  <a:schemeClr val="bg1"/>
                </a:solidFill>
              </a:rPr>
              <a:t>;</a:t>
            </a:r>
          </a:p>
          <a:p>
            <a:endParaRPr lang="es-CO" altLang="es-ES" i="1" dirty="0">
              <a:solidFill>
                <a:schemeClr val="bg1"/>
              </a:solidFill>
            </a:endParaRPr>
          </a:p>
          <a:p>
            <a:r>
              <a:rPr lang="es-CO" altLang="es-ES" dirty="0">
                <a:solidFill>
                  <a:schemeClr val="bg1"/>
                </a:solidFill>
              </a:rPr>
              <a:t>Ejemplo </a:t>
            </a:r>
            <a:r>
              <a:rPr lang="es-CO" altLang="es-ES" dirty="0" smtClean="0">
                <a:solidFill>
                  <a:schemeClr val="bg1"/>
                </a:solidFill>
              </a:rPr>
              <a:t>5: </a:t>
            </a:r>
            <a:r>
              <a:rPr lang="es-CO" altLang="es-ES" dirty="0">
                <a:solidFill>
                  <a:schemeClr val="bg1"/>
                </a:solidFill>
              </a:rPr>
              <a:t>Renombrar </a:t>
            </a:r>
            <a:r>
              <a:rPr lang="es-CO" altLang="es-ES" dirty="0" smtClean="0">
                <a:solidFill>
                  <a:schemeClr val="bg1"/>
                </a:solidFill>
              </a:rPr>
              <a:t>una </a:t>
            </a:r>
            <a:r>
              <a:rPr lang="es-CO" altLang="es-ES" dirty="0">
                <a:solidFill>
                  <a:schemeClr val="bg1"/>
                </a:solidFill>
              </a:rPr>
              <a:t>tabla</a:t>
            </a: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" dirty="0">
                <a:solidFill>
                  <a:schemeClr val="bg1"/>
                </a:solidFill>
              </a:rPr>
              <a:t>ALTER TABLE </a:t>
            </a:r>
            <a:r>
              <a:rPr lang="es-ES" altLang="es-ES" dirty="0" err="1">
                <a:solidFill>
                  <a:schemeClr val="bg1"/>
                </a:solidFill>
              </a:rPr>
              <a:t>table_name</a:t>
            </a:r>
            <a:r>
              <a:rPr lang="es-ES" altLang="es-ES" dirty="0">
                <a:solidFill>
                  <a:schemeClr val="bg1"/>
                </a:solidFill>
              </a:rPr>
              <a:t> RENAME TO </a:t>
            </a:r>
            <a:r>
              <a:rPr lang="es-ES" altLang="es-ES" dirty="0" err="1">
                <a:solidFill>
                  <a:schemeClr val="bg1"/>
                </a:solidFill>
              </a:rPr>
              <a:t>new_table_name</a:t>
            </a:r>
            <a:r>
              <a:rPr lang="es-ES" altLang="es-ES" dirty="0">
                <a:solidFill>
                  <a:schemeClr val="bg1"/>
                </a:solidFill>
              </a:rPr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es-ES" dirty="0">
                <a:solidFill>
                  <a:schemeClr val="bg1"/>
                </a:solidFill>
              </a:rPr>
              <a:t>ALTER TABLE clientes RENAME </a:t>
            </a:r>
            <a:r>
              <a:rPr lang="es-ES" altLang="es-ES" dirty="0" smtClean="0">
                <a:solidFill>
                  <a:schemeClr val="bg1"/>
                </a:solidFill>
              </a:rPr>
              <a:t>TO cliente</a:t>
            </a:r>
            <a:r>
              <a:rPr lang="es-ES" dirty="0" smtClean="0">
                <a:solidFill>
                  <a:schemeClr val="bg1"/>
                </a:solidFill>
              </a:rPr>
              <a:t>;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0423"/>
            <a:ext cx="65" cy="376354"/>
          </a:xfrm>
          <a:prstGeom prst="rect">
            <a:avLst/>
          </a:prstGeom>
          <a:solidFill>
            <a:srgbClr val="E8EA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839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4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04" y="251255"/>
            <a:ext cx="69197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>
                <a:solidFill>
                  <a:schemeClr val="bg1"/>
                </a:solidFill>
              </a:rPr>
              <a:t>SQL </a:t>
            </a:r>
            <a:r>
              <a:rPr lang="es-CO" sz="2800" b="1" dirty="0">
                <a:solidFill>
                  <a:schemeClr val="bg1"/>
                </a:solidFill>
              </a:rPr>
              <a:t>DDL: Lenguaje de definición de Datos</a:t>
            </a:r>
            <a:r>
              <a:rPr lang="es-CO" sz="3600" b="1" dirty="0">
                <a:solidFill>
                  <a:schemeClr val="bg1"/>
                </a:solidFill>
              </a:rPr>
              <a:t> </a:t>
            </a:r>
            <a:endParaRPr lang="es-ES" sz="2800" b="1" dirty="0">
              <a:solidFill>
                <a:schemeClr val="bg1"/>
              </a:solidFill>
              <a:latin typeface="Helvetica" panose="020B0604020202030204" pitchFamily="34" charset="0"/>
            </a:endParaRPr>
          </a:p>
          <a:p>
            <a:endParaRPr lang="es-ES" sz="2800" b="1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18304" y="1207344"/>
            <a:ext cx="835093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chemeClr val="bg1"/>
                </a:solidFill>
              </a:rPr>
              <a:t>DROP: Borrar objetos de la base de datos:</a:t>
            </a:r>
          </a:p>
          <a:p>
            <a:r>
              <a:rPr lang="es-CO" dirty="0">
                <a:solidFill>
                  <a:schemeClr val="bg1"/>
                </a:solidFill>
              </a:rPr>
              <a:t>Este comando elimina un objeto de la base de datos. Puede ser una tabla, vista, índice, trigger, función, procedimiento o cualquier otro objeto que el motor de la base de datos soporte. Se puede combinar con la sentencia ALTER</a:t>
            </a:r>
            <a:r>
              <a:rPr lang="es-CO" dirty="0" smtClean="0">
                <a:solidFill>
                  <a:schemeClr val="bg1"/>
                </a:solidFill>
              </a:rPr>
              <a:t>.</a:t>
            </a:r>
          </a:p>
          <a:p>
            <a:endParaRPr lang="es-CO" sz="2000" b="1" dirty="0">
              <a:solidFill>
                <a:schemeClr val="bg1"/>
              </a:solidFill>
            </a:endParaRPr>
          </a:p>
          <a:p>
            <a:r>
              <a:rPr lang="es-CO" b="1" dirty="0">
                <a:solidFill>
                  <a:schemeClr val="bg1"/>
                </a:solidFill>
              </a:rPr>
              <a:t>Ejemplo</a:t>
            </a:r>
            <a:r>
              <a:rPr lang="es-CO" sz="2000" dirty="0"/>
              <a:t/>
            </a:r>
            <a:br>
              <a:rPr lang="es-CO" sz="2000" dirty="0"/>
            </a:br>
            <a:r>
              <a:rPr lang="es-CO" dirty="0">
                <a:solidFill>
                  <a:schemeClr val="bg1"/>
                </a:solidFill>
              </a:rPr>
              <a:t>ALTER TABLE ''TABLA_NOMBRE</a:t>
            </a:r>
            <a:r>
              <a:rPr lang="es-CO" dirty="0" smtClean="0">
                <a:solidFill>
                  <a:schemeClr val="bg1"/>
                </a:solidFill>
              </a:rPr>
              <a:t>''( DROP </a:t>
            </a:r>
            <a:r>
              <a:rPr lang="es-CO" dirty="0">
                <a:solidFill>
                  <a:schemeClr val="bg1"/>
                </a:solidFill>
              </a:rPr>
              <a:t>COLUMN ''CAMPO_NOMBRE1</a:t>
            </a:r>
            <a:r>
              <a:rPr lang="es-CO" dirty="0" smtClean="0">
                <a:solidFill>
                  <a:schemeClr val="bg1"/>
                </a:solidFill>
              </a:rPr>
              <a:t>'')</a:t>
            </a:r>
          </a:p>
          <a:p>
            <a:endParaRPr lang="es-CO" sz="2000" b="1" dirty="0">
              <a:solidFill>
                <a:schemeClr val="bg1"/>
              </a:solidFill>
            </a:endParaRPr>
          </a:p>
          <a:p>
            <a:r>
              <a:rPr lang="es-CO" b="1" dirty="0">
                <a:solidFill>
                  <a:schemeClr val="bg1"/>
                </a:solidFill>
              </a:rPr>
              <a:t>Ejemplo 2: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altLang="es-ES" dirty="0">
                <a:solidFill>
                  <a:schemeClr val="bg1"/>
                </a:solidFill>
              </a:rPr>
              <a:t>DROP TABLE [</a:t>
            </a:r>
            <a:r>
              <a:rPr lang="es-ES" altLang="es-ES" dirty="0" err="1">
                <a:solidFill>
                  <a:schemeClr val="bg1"/>
                </a:solidFill>
              </a:rPr>
              <a:t>schema_name</a:t>
            </a:r>
            <a:r>
              <a:rPr lang="es-ES" altLang="es-ES" dirty="0">
                <a:solidFill>
                  <a:schemeClr val="bg1"/>
                </a:solidFill>
              </a:rPr>
              <a:t>].</a:t>
            </a:r>
            <a:r>
              <a:rPr lang="es-ES" altLang="es-ES" dirty="0" err="1">
                <a:solidFill>
                  <a:schemeClr val="bg1"/>
                </a:solidFill>
              </a:rPr>
              <a:t>table_name</a:t>
            </a:r>
            <a:r>
              <a:rPr lang="es-ES" altLang="es-ES" dirty="0">
                <a:solidFill>
                  <a:schemeClr val="bg1"/>
                </a:solidFill>
              </a:rPr>
              <a:t> [ CASCADE CONSTRAINTS </a:t>
            </a:r>
            <a:r>
              <a:rPr lang="es-ES" altLang="es-ES" dirty="0" smtClean="0">
                <a:solidFill>
                  <a:schemeClr val="bg1"/>
                </a:solidFill>
              </a:rPr>
              <a:t>];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altLang="es-ES" dirty="0" smtClean="0">
                <a:solidFill>
                  <a:schemeClr val="bg1"/>
                </a:solidFill>
              </a:rPr>
              <a:t>DROP TABLE </a:t>
            </a:r>
            <a:r>
              <a:rPr lang="es-CO" altLang="es-ES" dirty="0" err="1" smtClean="0">
                <a:solidFill>
                  <a:schemeClr val="bg1"/>
                </a:solidFill>
              </a:rPr>
              <a:t>ventas.cliente</a:t>
            </a:r>
            <a:r>
              <a:rPr lang="es-CO" altLang="es-ES" dirty="0" smtClean="0">
                <a:solidFill>
                  <a:schemeClr val="bg1"/>
                </a:solidFill>
              </a:rPr>
              <a:t>;</a:t>
            </a:r>
            <a:endParaRPr lang="es-ES" altLang="es-ES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altLang="es-ES" b="1" dirty="0">
              <a:solidFill>
                <a:schemeClr val="bg1"/>
              </a:solidFill>
            </a:endParaRPr>
          </a:p>
          <a:p>
            <a:endParaRPr lang="es-CO" b="1" dirty="0">
              <a:solidFill>
                <a:schemeClr val="bg1"/>
              </a:solidFill>
            </a:endParaRPr>
          </a:p>
          <a:p>
            <a:endParaRPr lang="es-CO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0423"/>
            <a:ext cx="65" cy="376354"/>
          </a:xfrm>
          <a:prstGeom prst="rect">
            <a:avLst/>
          </a:prstGeom>
          <a:solidFill>
            <a:srgbClr val="E8EA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839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0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18304" y="1142029"/>
            <a:ext cx="835093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chemeClr val="bg1"/>
                </a:solidFill>
              </a:rPr>
              <a:t>TRUNCATE: Borrar los datos de una tabla:</a:t>
            </a:r>
          </a:p>
          <a:p>
            <a:r>
              <a:rPr lang="es-CO" dirty="0" smtClean="0">
                <a:solidFill>
                  <a:schemeClr val="bg1"/>
                </a:solidFill>
              </a:rPr>
              <a:t>La </a:t>
            </a:r>
            <a:r>
              <a:rPr lang="es-CO" dirty="0">
                <a:solidFill>
                  <a:schemeClr val="bg1"/>
                </a:solidFill>
              </a:rPr>
              <a:t>ventaja sobre el comando DROP, es que si se quiere borrar todo el contenido de la tabla, es mucho más rápido, especialmente si la tabla es muy </a:t>
            </a:r>
            <a:r>
              <a:rPr lang="es-CO" dirty="0" smtClean="0">
                <a:solidFill>
                  <a:schemeClr val="bg1"/>
                </a:solidFill>
              </a:rPr>
              <a:t>grande .La </a:t>
            </a:r>
            <a:r>
              <a:rPr lang="es-CO" dirty="0">
                <a:solidFill>
                  <a:schemeClr val="bg1"/>
                </a:solidFill>
              </a:rPr>
              <a:t>desventaja es que TRUNCATE sólo sirve cuando se quiere eliminar absolutamente todos los registros, ya que no se permite la cláusula </a:t>
            </a:r>
            <a:r>
              <a:rPr lang="es-CO" dirty="0" smtClean="0">
                <a:solidFill>
                  <a:schemeClr val="bg1"/>
                </a:solidFill>
              </a:rPr>
              <a:t>WHERE</a:t>
            </a:r>
          </a:p>
          <a:p>
            <a:endParaRPr lang="es-CO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chemeClr val="bg1"/>
                </a:solidFill>
              </a:rPr>
              <a:t>Ejemplo</a:t>
            </a:r>
            <a:r>
              <a:rPr lang="es-CO" sz="2000" dirty="0"/>
              <a:t/>
            </a:r>
            <a:br>
              <a:rPr lang="es-CO" sz="2000" dirty="0"/>
            </a:br>
            <a:r>
              <a:rPr lang="es-CO" dirty="0" smtClean="0">
                <a:solidFill>
                  <a:schemeClr val="bg1"/>
                </a:solidFill>
              </a:rPr>
              <a:t>TRUNCATE TABLE “</a:t>
            </a:r>
            <a:r>
              <a:rPr lang="es-CO" dirty="0" err="1" smtClean="0">
                <a:solidFill>
                  <a:schemeClr val="bg1"/>
                </a:solidFill>
              </a:rPr>
              <a:t>nombre_tabla</a:t>
            </a:r>
            <a:r>
              <a:rPr lang="es-CO" dirty="0" smtClean="0">
                <a:solidFill>
                  <a:schemeClr val="bg1"/>
                </a:solidFill>
              </a:rPr>
              <a:t>”;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altLang="es-ES" dirty="0" smtClean="0">
                <a:solidFill>
                  <a:schemeClr val="bg1"/>
                </a:solidFill>
              </a:rPr>
              <a:t>TRUNCATE TABLE clientes;</a:t>
            </a:r>
            <a:endParaRPr lang="es-ES" altLang="es-ES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altLang="es-ES" b="1" dirty="0">
              <a:solidFill>
                <a:schemeClr val="bg1"/>
              </a:solidFill>
            </a:endParaRPr>
          </a:p>
          <a:p>
            <a:endParaRPr lang="es-CO" b="1" dirty="0">
              <a:solidFill>
                <a:schemeClr val="bg1"/>
              </a:solidFill>
            </a:endParaRPr>
          </a:p>
          <a:p>
            <a:endParaRPr lang="es-CO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0423"/>
            <a:ext cx="65" cy="376354"/>
          </a:xfrm>
          <a:prstGeom prst="rect">
            <a:avLst/>
          </a:prstGeom>
          <a:solidFill>
            <a:srgbClr val="E8EA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839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18304" y="251255"/>
            <a:ext cx="69197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>
                <a:solidFill>
                  <a:schemeClr val="bg1"/>
                </a:solidFill>
              </a:rPr>
              <a:t>SQL </a:t>
            </a:r>
            <a:r>
              <a:rPr lang="es-CO" sz="2800" b="1" dirty="0">
                <a:solidFill>
                  <a:schemeClr val="bg1"/>
                </a:solidFill>
              </a:rPr>
              <a:t>DDL: Lenguaje de definición de Datos</a:t>
            </a:r>
            <a:r>
              <a:rPr lang="es-CO" sz="3600" b="1" dirty="0">
                <a:solidFill>
                  <a:schemeClr val="bg1"/>
                </a:solidFill>
              </a:rPr>
              <a:t> </a:t>
            </a:r>
            <a:endParaRPr lang="es-ES" sz="2800" b="1" dirty="0">
              <a:solidFill>
                <a:schemeClr val="bg1"/>
              </a:solidFill>
              <a:latin typeface="Helvetica" panose="020B0604020202030204" pitchFamily="34" charset="0"/>
            </a:endParaRPr>
          </a:p>
          <a:p>
            <a:endParaRPr lang="es-ES" sz="2800" b="1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10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18304" y="1076715"/>
            <a:ext cx="835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Las sentencias de lenguaje de manipulación de datos (DML) son utilizadas </a:t>
            </a:r>
            <a:r>
              <a:rPr lang="es-CO" dirty="0" smtClean="0">
                <a:solidFill>
                  <a:schemeClr val="bg1"/>
                </a:solidFill>
              </a:rPr>
              <a:t>para gestionar </a:t>
            </a:r>
            <a:r>
              <a:rPr lang="es-CO" dirty="0">
                <a:solidFill>
                  <a:schemeClr val="bg1"/>
                </a:solidFill>
              </a:rPr>
              <a:t>datos dentro </a:t>
            </a:r>
            <a:r>
              <a:rPr lang="es-CO" dirty="0" smtClean="0">
                <a:solidFill>
                  <a:schemeClr val="bg1"/>
                </a:solidFill>
              </a:rPr>
              <a:t>de la base de datos. </a:t>
            </a:r>
            <a:r>
              <a:rPr lang="es-CO" dirty="0">
                <a:solidFill>
                  <a:schemeClr val="bg1"/>
                </a:solidFill>
              </a:rPr>
              <a:t>Algunos ejemplos</a:t>
            </a:r>
            <a:r>
              <a:rPr lang="es-CO" dirty="0" smtClean="0">
                <a:solidFill>
                  <a:schemeClr val="bg1"/>
                </a:solidFill>
              </a:rPr>
              <a:t>:</a:t>
            </a:r>
            <a:endParaRPr lang="es-ES" altLang="es-ES" b="1" dirty="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0423"/>
            <a:ext cx="65" cy="376354"/>
          </a:xfrm>
          <a:prstGeom prst="rect">
            <a:avLst/>
          </a:prstGeom>
          <a:solidFill>
            <a:srgbClr val="E8EA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839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18304" y="251255"/>
            <a:ext cx="7645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>
                <a:solidFill>
                  <a:schemeClr val="bg1"/>
                </a:solidFill>
              </a:rPr>
              <a:t>SQL </a:t>
            </a:r>
            <a:r>
              <a:rPr lang="es-CO" sz="2800" b="1" dirty="0" smtClean="0">
                <a:solidFill>
                  <a:schemeClr val="bg1"/>
                </a:solidFill>
              </a:rPr>
              <a:t>DML</a:t>
            </a:r>
            <a:r>
              <a:rPr lang="es-CO" sz="2800" b="1" dirty="0">
                <a:solidFill>
                  <a:schemeClr val="bg1"/>
                </a:solidFill>
              </a:rPr>
              <a:t>: Lenguaje de </a:t>
            </a:r>
            <a:r>
              <a:rPr lang="es-CO" sz="2800" b="1" dirty="0" smtClean="0">
                <a:solidFill>
                  <a:schemeClr val="bg1"/>
                </a:solidFill>
              </a:rPr>
              <a:t>manipulación </a:t>
            </a:r>
            <a:r>
              <a:rPr lang="es-CO" sz="2800" b="1" dirty="0">
                <a:solidFill>
                  <a:schemeClr val="bg1"/>
                </a:solidFill>
              </a:rPr>
              <a:t>de Datos</a:t>
            </a:r>
            <a:r>
              <a:rPr lang="es-CO" sz="3600" b="1" dirty="0">
                <a:solidFill>
                  <a:schemeClr val="bg1"/>
                </a:solidFill>
              </a:rPr>
              <a:t> </a:t>
            </a:r>
            <a:endParaRPr lang="es-ES" sz="2800" b="1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18304" y="2207623"/>
            <a:ext cx="59942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SELECT - para obtener datos de una base de datos.</a:t>
            </a:r>
          </a:p>
          <a:p>
            <a:r>
              <a:rPr lang="es-CO" dirty="0">
                <a:solidFill>
                  <a:schemeClr val="bg1"/>
                </a:solidFill>
              </a:rPr>
              <a:t>INSERT - para insertar datos a una tabla.</a:t>
            </a:r>
          </a:p>
          <a:p>
            <a:r>
              <a:rPr lang="es-CO" dirty="0">
                <a:solidFill>
                  <a:schemeClr val="bg1"/>
                </a:solidFill>
              </a:rPr>
              <a:t>UPDATE - para modificar datos existentes dentro de una tabla.</a:t>
            </a:r>
          </a:p>
          <a:p>
            <a:r>
              <a:rPr lang="es-CO" dirty="0">
                <a:solidFill>
                  <a:schemeClr val="bg1"/>
                </a:solidFill>
              </a:rPr>
              <a:t>DELETE - elimina todos los registros de la </a:t>
            </a:r>
            <a:r>
              <a:rPr lang="es-CO" dirty="0" smtClean="0">
                <a:solidFill>
                  <a:schemeClr val="bg1"/>
                </a:solidFill>
              </a:rPr>
              <a:t>tabla</a:t>
            </a:r>
            <a:r>
              <a:rPr lang="es-CO" dirty="0">
                <a:solidFill>
                  <a:schemeClr val="bg1"/>
                </a:solidFill>
              </a:rPr>
              <a:t>.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92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18304" y="1053241"/>
            <a:ext cx="806354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chemeClr val="bg1"/>
                </a:solidFill>
              </a:rPr>
              <a:t>SELECT: </a:t>
            </a:r>
            <a:r>
              <a:rPr lang="es-CO" dirty="0" smtClean="0">
                <a:solidFill>
                  <a:schemeClr val="bg1"/>
                </a:solidFill>
              </a:rPr>
              <a:t>La </a:t>
            </a:r>
            <a:r>
              <a:rPr lang="es-CO" dirty="0">
                <a:solidFill>
                  <a:schemeClr val="bg1"/>
                </a:solidFill>
              </a:rPr>
              <a:t>sentencia SELECT se utiliza para seleccionar datos de una base de datos.</a:t>
            </a:r>
            <a:r>
              <a:rPr lang="es-CO" dirty="0" smtClean="0">
                <a:solidFill>
                  <a:schemeClr val="bg1"/>
                </a:solidFill>
              </a:rPr>
              <a:t>  Se </a:t>
            </a:r>
            <a:r>
              <a:rPr lang="es-CO" dirty="0">
                <a:solidFill>
                  <a:schemeClr val="bg1"/>
                </a:solidFill>
              </a:rPr>
              <a:t>guarda el resultado en una tabla llamada "</a:t>
            </a:r>
            <a:r>
              <a:rPr lang="es-CO" dirty="0" err="1">
                <a:solidFill>
                  <a:schemeClr val="bg1"/>
                </a:solidFill>
              </a:rPr>
              <a:t>result</a:t>
            </a:r>
            <a:r>
              <a:rPr lang="es-CO" dirty="0">
                <a:solidFill>
                  <a:schemeClr val="bg1"/>
                </a:solidFill>
              </a:rPr>
              <a:t>-set</a:t>
            </a:r>
            <a:r>
              <a:rPr lang="es-CO" dirty="0" smtClean="0">
                <a:solidFill>
                  <a:schemeClr val="bg1"/>
                </a:solidFill>
              </a:rPr>
              <a:t>".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b="1" dirty="0" smtClean="0">
                <a:solidFill>
                  <a:schemeClr val="bg1"/>
                </a:solidFill>
              </a:rPr>
              <a:t>Estructura:</a:t>
            </a:r>
            <a:endParaRPr lang="es-CO" dirty="0" smtClean="0">
              <a:solidFill>
                <a:schemeClr val="bg1"/>
              </a:solidFill>
            </a:endParaRPr>
          </a:p>
          <a:p>
            <a:r>
              <a:rPr lang="es-ES" altLang="es-ES" dirty="0">
                <a:solidFill>
                  <a:schemeClr val="bg1"/>
                </a:solidFill>
                <a:latin typeface="Arial Unicode MS"/>
              </a:rPr>
              <a:t>SELECT </a:t>
            </a:r>
            <a:r>
              <a:rPr lang="es-ES" altLang="es-ES" dirty="0" err="1">
                <a:solidFill>
                  <a:schemeClr val="bg1"/>
                </a:solidFill>
                <a:latin typeface="Arial Unicode MS"/>
              </a:rPr>
              <a:t>column_name,column_name</a:t>
            </a:r>
            <a:r>
              <a:rPr lang="es-ES" altLang="es-ES" dirty="0">
                <a:solidFill>
                  <a:schemeClr val="bg1"/>
                </a:solidFill>
                <a:latin typeface="Arial Unicode MS"/>
              </a:rPr>
              <a:t> </a:t>
            </a:r>
            <a:endParaRPr lang="es-ES" altLang="es-ES" dirty="0" smtClean="0">
              <a:solidFill>
                <a:schemeClr val="bg1"/>
              </a:solidFill>
              <a:latin typeface="Arial Unicode MS"/>
            </a:endParaRPr>
          </a:p>
          <a:p>
            <a:r>
              <a:rPr lang="es-ES" altLang="es-ES" dirty="0" smtClean="0">
                <a:solidFill>
                  <a:schemeClr val="bg1"/>
                </a:solidFill>
                <a:latin typeface="Arial Unicode MS"/>
              </a:rPr>
              <a:t>FROM </a:t>
            </a:r>
            <a:r>
              <a:rPr lang="es-ES" altLang="es-ES" dirty="0" err="1" smtClean="0">
                <a:solidFill>
                  <a:schemeClr val="bg1"/>
                </a:solidFill>
                <a:latin typeface="Arial Unicode MS"/>
              </a:rPr>
              <a:t>table_name</a:t>
            </a:r>
            <a:r>
              <a:rPr lang="es-ES" altLang="es-ES" dirty="0" smtClean="0">
                <a:solidFill>
                  <a:schemeClr val="bg1"/>
                </a:solidFill>
                <a:latin typeface="Arial Unicode MS"/>
              </a:rPr>
              <a:t>;</a:t>
            </a:r>
          </a:p>
          <a:p>
            <a:endParaRPr lang="es-CO" altLang="es-ES" dirty="0">
              <a:solidFill>
                <a:schemeClr val="bg1"/>
              </a:solidFill>
              <a:latin typeface="Arial Unicode MS"/>
            </a:endParaRPr>
          </a:p>
          <a:p>
            <a:r>
              <a:rPr lang="es-CO" altLang="es-ES" dirty="0" smtClean="0">
                <a:solidFill>
                  <a:schemeClr val="bg1"/>
                </a:solidFill>
                <a:latin typeface="Arial Unicode MS"/>
              </a:rPr>
              <a:t>Clausulas adicionales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0423"/>
            <a:ext cx="65" cy="376354"/>
          </a:xfrm>
          <a:prstGeom prst="rect">
            <a:avLst/>
          </a:prstGeom>
          <a:solidFill>
            <a:srgbClr val="E8EA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839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18304" y="251255"/>
            <a:ext cx="7645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>
                <a:solidFill>
                  <a:schemeClr val="bg1"/>
                </a:solidFill>
              </a:rPr>
              <a:t>SQL </a:t>
            </a:r>
            <a:r>
              <a:rPr lang="es-CO" sz="2800" b="1" dirty="0" smtClean="0">
                <a:solidFill>
                  <a:schemeClr val="bg1"/>
                </a:solidFill>
              </a:rPr>
              <a:t>DML</a:t>
            </a:r>
            <a:r>
              <a:rPr lang="es-CO" sz="2800" b="1" dirty="0">
                <a:solidFill>
                  <a:schemeClr val="bg1"/>
                </a:solidFill>
              </a:rPr>
              <a:t>: Lenguaje de </a:t>
            </a:r>
            <a:r>
              <a:rPr lang="es-CO" sz="2800" b="1" dirty="0" smtClean="0">
                <a:solidFill>
                  <a:schemeClr val="bg1"/>
                </a:solidFill>
              </a:rPr>
              <a:t>manipulación </a:t>
            </a:r>
            <a:r>
              <a:rPr lang="es-CO" sz="2800" b="1" dirty="0">
                <a:solidFill>
                  <a:schemeClr val="bg1"/>
                </a:solidFill>
              </a:rPr>
              <a:t>de Datos</a:t>
            </a:r>
            <a:r>
              <a:rPr lang="es-CO" sz="3600" b="1" dirty="0">
                <a:solidFill>
                  <a:schemeClr val="bg1"/>
                </a:solidFill>
              </a:rPr>
              <a:t> </a:t>
            </a:r>
            <a:endParaRPr lang="es-ES" sz="2800" b="1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00294"/>
              </p:ext>
            </p:extLst>
          </p:nvPr>
        </p:nvGraphicFramePr>
        <p:xfrm>
          <a:off x="413658" y="3453898"/>
          <a:ext cx="8351519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158">
                  <a:extLst>
                    <a:ext uri="{9D8B030D-6E8A-4147-A177-3AD203B41FA5}">
                      <a16:colId xmlns:a16="http://schemas.microsoft.com/office/drawing/2014/main" val="3322546998"/>
                    </a:ext>
                  </a:extLst>
                </a:gridCol>
                <a:gridCol w="3157533">
                  <a:extLst>
                    <a:ext uri="{9D8B030D-6E8A-4147-A177-3AD203B41FA5}">
                      <a16:colId xmlns:a16="http://schemas.microsoft.com/office/drawing/2014/main" val="576743128"/>
                    </a:ext>
                  </a:extLst>
                </a:gridCol>
                <a:gridCol w="2873828">
                  <a:extLst>
                    <a:ext uri="{9D8B030D-6E8A-4147-A177-3AD203B41FA5}">
                      <a16:colId xmlns:a16="http://schemas.microsoft.com/office/drawing/2014/main" val="468071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Cláusula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Ejemplo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Descripción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30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Where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Where</a:t>
                      </a:r>
                      <a:r>
                        <a:rPr lang="es-CO" dirty="0" smtClean="0"/>
                        <a:t> condicion1</a:t>
                      </a:r>
                      <a:r>
                        <a:rPr lang="es-CO" baseline="0" dirty="0" smtClean="0"/>
                        <a:t> </a:t>
                      </a:r>
                    </a:p>
                    <a:p>
                      <a:r>
                        <a:rPr lang="es-CO" baseline="0" dirty="0" smtClean="0"/>
                        <a:t>[and / </a:t>
                      </a:r>
                      <a:r>
                        <a:rPr lang="es-CO" baseline="0" dirty="0" err="1" smtClean="0"/>
                        <a:t>or</a:t>
                      </a:r>
                      <a:r>
                        <a:rPr lang="es-CO" baseline="0" dirty="0" smtClean="0"/>
                        <a:t>] condicion2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Seleccionar datos que</a:t>
                      </a:r>
                      <a:r>
                        <a:rPr lang="es-CO" baseline="0" dirty="0" smtClean="0"/>
                        <a:t> cumplan con ciertas condiciones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636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Order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err="1" smtClean="0"/>
                        <a:t>by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Order</a:t>
                      </a:r>
                      <a:r>
                        <a:rPr lang="es-CO" dirty="0" smtClean="0"/>
                        <a:t> </a:t>
                      </a:r>
                      <a:r>
                        <a:rPr lang="es-CO" dirty="0" err="1" smtClean="0"/>
                        <a:t>by</a:t>
                      </a:r>
                      <a:r>
                        <a:rPr lang="es-CO" dirty="0" smtClean="0"/>
                        <a:t> 1,3</a:t>
                      </a:r>
                    </a:p>
                    <a:p>
                      <a:r>
                        <a:rPr lang="es-CO" dirty="0" err="1" smtClean="0"/>
                        <a:t>Oder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baseline="0" dirty="0" err="1" smtClean="0"/>
                        <a:t>by</a:t>
                      </a:r>
                      <a:r>
                        <a:rPr lang="es-CO" baseline="0" dirty="0" smtClean="0"/>
                        <a:t> columna1, columna3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Ordenar</a:t>
                      </a:r>
                      <a:r>
                        <a:rPr lang="es-CO" baseline="0" dirty="0" smtClean="0"/>
                        <a:t> los datos recuperados por ciertas columnas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221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7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18304" y="1053241"/>
            <a:ext cx="806354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chemeClr val="bg1"/>
                </a:solidFill>
              </a:rPr>
              <a:t>SELECT: </a:t>
            </a:r>
            <a:r>
              <a:rPr lang="es-CO" dirty="0" smtClean="0">
                <a:solidFill>
                  <a:schemeClr val="bg1"/>
                </a:solidFill>
              </a:rPr>
              <a:t>La </a:t>
            </a:r>
            <a:r>
              <a:rPr lang="es-CO" dirty="0">
                <a:solidFill>
                  <a:schemeClr val="bg1"/>
                </a:solidFill>
              </a:rPr>
              <a:t>sentencia SELECT se utiliza para seleccionar datos de una base de datos.</a:t>
            </a:r>
            <a:r>
              <a:rPr lang="es-CO" dirty="0" smtClean="0">
                <a:solidFill>
                  <a:schemeClr val="bg1"/>
                </a:solidFill>
              </a:rPr>
              <a:t>  Se </a:t>
            </a:r>
            <a:r>
              <a:rPr lang="es-CO" dirty="0">
                <a:solidFill>
                  <a:schemeClr val="bg1"/>
                </a:solidFill>
              </a:rPr>
              <a:t>guarda el resultado en una tabla llamada "</a:t>
            </a:r>
            <a:r>
              <a:rPr lang="es-CO" dirty="0" err="1">
                <a:solidFill>
                  <a:schemeClr val="bg1"/>
                </a:solidFill>
              </a:rPr>
              <a:t>result</a:t>
            </a:r>
            <a:r>
              <a:rPr lang="es-CO" dirty="0">
                <a:solidFill>
                  <a:schemeClr val="bg1"/>
                </a:solidFill>
              </a:rPr>
              <a:t>-set</a:t>
            </a:r>
            <a:r>
              <a:rPr lang="es-CO" dirty="0" smtClean="0">
                <a:solidFill>
                  <a:schemeClr val="bg1"/>
                </a:solidFill>
              </a:rPr>
              <a:t>".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b="1" dirty="0">
                <a:solidFill>
                  <a:schemeClr val="bg1"/>
                </a:solidFill>
                <a:latin typeface="Arial Unicode MS"/>
              </a:rPr>
              <a:t>Estructura:</a:t>
            </a:r>
          </a:p>
          <a:p>
            <a:r>
              <a:rPr lang="es-ES" altLang="es-ES" dirty="0">
                <a:solidFill>
                  <a:schemeClr val="bg1"/>
                </a:solidFill>
                <a:latin typeface="Arial Unicode MS"/>
              </a:rPr>
              <a:t>SELECT </a:t>
            </a:r>
            <a:r>
              <a:rPr lang="es-ES" i="1" dirty="0" err="1" smtClean="0">
                <a:solidFill>
                  <a:schemeClr val="bg1"/>
                </a:solidFill>
              </a:rPr>
              <a:t>nombre_cliente,dirección_cliente</a:t>
            </a:r>
            <a:r>
              <a:rPr lang="es-ES" altLang="es-ES" dirty="0" smtClean="0">
                <a:solidFill>
                  <a:schemeClr val="bg1"/>
                </a:solidFill>
                <a:latin typeface="Arial Unicode MS"/>
              </a:rPr>
              <a:t> </a:t>
            </a:r>
          </a:p>
          <a:p>
            <a:r>
              <a:rPr lang="es-ES" altLang="es-ES" dirty="0" smtClean="0">
                <a:solidFill>
                  <a:schemeClr val="bg1"/>
                </a:solidFill>
                <a:latin typeface="Arial Unicode MS"/>
              </a:rPr>
              <a:t>FROM clientes;</a:t>
            </a:r>
          </a:p>
          <a:p>
            <a:endParaRPr lang="es-CO" altLang="es-ES" dirty="0">
              <a:solidFill>
                <a:schemeClr val="bg1"/>
              </a:solidFill>
              <a:latin typeface="Arial Unicode MS"/>
            </a:endParaRPr>
          </a:p>
          <a:p>
            <a:r>
              <a:rPr lang="es-CO" altLang="es-ES" b="1" dirty="0" smtClean="0">
                <a:solidFill>
                  <a:schemeClr val="bg1"/>
                </a:solidFill>
                <a:latin typeface="Arial Unicode MS"/>
              </a:rPr>
              <a:t>Usando la cláusula WHERE</a:t>
            </a:r>
          </a:p>
          <a:p>
            <a:r>
              <a:rPr lang="es-ES" altLang="es-ES" dirty="0">
                <a:solidFill>
                  <a:schemeClr val="bg1"/>
                </a:solidFill>
                <a:latin typeface="Arial Unicode MS"/>
              </a:rPr>
              <a:t>SELECT </a:t>
            </a:r>
            <a:r>
              <a:rPr lang="es-ES" i="1" dirty="0" err="1">
                <a:solidFill>
                  <a:schemeClr val="bg1"/>
                </a:solidFill>
              </a:rPr>
              <a:t>nombre_cliente,dirección_cliente</a:t>
            </a:r>
            <a:r>
              <a:rPr lang="es-ES" altLang="es-ES" dirty="0">
                <a:solidFill>
                  <a:schemeClr val="bg1"/>
                </a:solidFill>
                <a:latin typeface="Arial Unicode MS"/>
              </a:rPr>
              <a:t> </a:t>
            </a:r>
          </a:p>
          <a:p>
            <a:r>
              <a:rPr lang="es-ES" altLang="es-ES" dirty="0">
                <a:solidFill>
                  <a:schemeClr val="bg1"/>
                </a:solidFill>
                <a:latin typeface="Arial Unicode MS"/>
              </a:rPr>
              <a:t>FROM </a:t>
            </a:r>
            <a:r>
              <a:rPr lang="es-ES" altLang="es-ES" dirty="0" smtClean="0">
                <a:solidFill>
                  <a:schemeClr val="bg1"/>
                </a:solidFill>
                <a:latin typeface="Arial Unicode MS"/>
              </a:rPr>
              <a:t>clientes</a:t>
            </a:r>
          </a:p>
          <a:p>
            <a:r>
              <a:rPr lang="es-ES" altLang="es-ES" dirty="0" smtClean="0">
                <a:solidFill>
                  <a:schemeClr val="bg1"/>
                </a:solidFill>
                <a:latin typeface="Arial Unicode MS"/>
              </a:rPr>
              <a:t>WHERE </a:t>
            </a:r>
            <a:r>
              <a:rPr lang="es-ES" altLang="es-ES" dirty="0" err="1" smtClean="0">
                <a:solidFill>
                  <a:schemeClr val="bg1"/>
                </a:solidFill>
                <a:latin typeface="Arial Unicode MS"/>
              </a:rPr>
              <a:t>nombre_cliente</a:t>
            </a:r>
            <a:r>
              <a:rPr lang="es-ES" altLang="es-ES" dirty="0" smtClean="0">
                <a:solidFill>
                  <a:schemeClr val="bg1"/>
                </a:solidFill>
                <a:latin typeface="Arial Unicode MS"/>
              </a:rPr>
              <a:t> </a:t>
            </a:r>
            <a:r>
              <a:rPr lang="es-ES" altLang="es-ES" dirty="0" err="1" smtClean="0">
                <a:solidFill>
                  <a:schemeClr val="bg1"/>
                </a:solidFill>
                <a:latin typeface="Arial Unicode MS"/>
              </a:rPr>
              <a:t>like</a:t>
            </a:r>
            <a:r>
              <a:rPr lang="es-ES" altLang="es-ES" dirty="0" smtClean="0">
                <a:solidFill>
                  <a:schemeClr val="bg1"/>
                </a:solidFill>
                <a:latin typeface="Arial Unicode MS"/>
              </a:rPr>
              <a:t> ‘%</a:t>
            </a:r>
            <a:r>
              <a:rPr lang="es-ES" altLang="es-ES" dirty="0" err="1" smtClean="0">
                <a:solidFill>
                  <a:schemeClr val="bg1"/>
                </a:solidFill>
                <a:latin typeface="Arial Unicode MS"/>
              </a:rPr>
              <a:t>ana</a:t>
            </a:r>
            <a:r>
              <a:rPr lang="es-ES" altLang="es-ES" dirty="0" smtClean="0">
                <a:solidFill>
                  <a:schemeClr val="bg1"/>
                </a:solidFill>
                <a:latin typeface="Arial Unicode MS"/>
              </a:rPr>
              <a:t>%’;</a:t>
            </a:r>
          </a:p>
          <a:p>
            <a:endParaRPr lang="es-ES" altLang="es-ES" dirty="0" smtClean="0">
              <a:solidFill>
                <a:schemeClr val="bg1"/>
              </a:solidFill>
              <a:latin typeface="Arial Unicode MS"/>
            </a:endParaRPr>
          </a:p>
          <a:p>
            <a:r>
              <a:rPr lang="es-CO" altLang="es-ES" b="1" dirty="0">
                <a:solidFill>
                  <a:schemeClr val="bg1"/>
                </a:solidFill>
                <a:latin typeface="Arial Unicode MS"/>
              </a:rPr>
              <a:t>Usando la cláusula </a:t>
            </a:r>
            <a:r>
              <a:rPr lang="es-CO" altLang="es-ES" b="1" dirty="0" smtClean="0">
                <a:solidFill>
                  <a:schemeClr val="bg1"/>
                </a:solidFill>
                <a:latin typeface="Arial Unicode MS"/>
              </a:rPr>
              <a:t>ORDER BY</a:t>
            </a:r>
          </a:p>
          <a:p>
            <a:r>
              <a:rPr lang="es-ES" altLang="es-ES" dirty="0">
                <a:solidFill>
                  <a:schemeClr val="bg1"/>
                </a:solidFill>
                <a:latin typeface="Arial Unicode MS"/>
              </a:rPr>
              <a:t>FROM clientes</a:t>
            </a:r>
          </a:p>
          <a:p>
            <a:r>
              <a:rPr lang="es-ES" altLang="es-ES" dirty="0">
                <a:solidFill>
                  <a:schemeClr val="bg1"/>
                </a:solidFill>
                <a:latin typeface="Arial Unicode MS"/>
              </a:rPr>
              <a:t>WHERE </a:t>
            </a:r>
            <a:r>
              <a:rPr lang="es-ES" altLang="es-ES" dirty="0" err="1">
                <a:solidFill>
                  <a:schemeClr val="bg1"/>
                </a:solidFill>
                <a:latin typeface="Arial Unicode MS"/>
              </a:rPr>
              <a:t>nombre_cliente</a:t>
            </a:r>
            <a:r>
              <a:rPr lang="es-ES" altLang="es-ES" dirty="0">
                <a:solidFill>
                  <a:schemeClr val="bg1"/>
                </a:solidFill>
                <a:latin typeface="Arial Unicode MS"/>
              </a:rPr>
              <a:t> </a:t>
            </a:r>
            <a:r>
              <a:rPr lang="es-ES" altLang="es-ES" dirty="0" err="1">
                <a:solidFill>
                  <a:schemeClr val="bg1"/>
                </a:solidFill>
                <a:latin typeface="Arial Unicode MS"/>
              </a:rPr>
              <a:t>like</a:t>
            </a:r>
            <a:r>
              <a:rPr lang="es-ES" altLang="es-ES" dirty="0">
                <a:solidFill>
                  <a:schemeClr val="bg1"/>
                </a:solidFill>
                <a:latin typeface="Arial Unicode MS"/>
              </a:rPr>
              <a:t> ‘%</a:t>
            </a:r>
            <a:r>
              <a:rPr lang="es-ES" altLang="es-ES" dirty="0" err="1">
                <a:solidFill>
                  <a:schemeClr val="bg1"/>
                </a:solidFill>
                <a:latin typeface="Arial Unicode MS"/>
              </a:rPr>
              <a:t>ana</a:t>
            </a:r>
            <a:r>
              <a:rPr lang="es-ES" altLang="es-ES" dirty="0" smtClean="0">
                <a:solidFill>
                  <a:schemeClr val="bg1"/>
                </a:solidFill>
                <a:latin typeface="Arial Unicode MS"/>
              </a:rPr>
              <a:t>%’</a:t>
            </a:r>
          </a:p>
          <a:p>
            <a:r>
              <a:rPr lang="es-ES" altLang="es-ES" dirty="0" smtClean="0">
                <a:solidFill>
                  <a:schemeClr val="bg1"/>
                </a:solidFill>
                <a:latin typeface="Arial Unicode MS"/>
              </a:rPr>
              <a:t>ORDER BY </a:t>
            </a:r>
            <a:r>
              <a:rPr lang="es-ES" altLang="es-ES" dirty="0" err="1" smtClean="0">
                <a:solidFill>
                  <a:schemeClr val="bg1"/>
                </a:solidFill>
                <a:latin typeface="Arial Unicode MS"/>
              </a:rPr>
              <a:t>nombre_cliente</a:t>
            </a:r>
            <a:r>
              <a:rPr lang="es-ES" altLang="es-ES" dirty="0" smtClean="0">
                <a:solidFill>
                  <a:schemeClr val="bg1"/>
                </a:solidFill>
                <a:latin typeface="Arial Unicode MS"/>
              </a:rPr>
              <a:t> </a:t>
            </a:r>
            <a:r>
              <a:rPr lang="es-ES" altLang="es-ES" dirty="0" err="1" smtClean="0">
                <a:solidFill>
                  <a:schemeClr val="bg1"/>
                </a:solidFill>
                <a:latin typeface="Arial Unicode MS"/>
              </a:rPr>
              <a:t>asc</a:t>
            </a:r>
            <a:r>
              <a:rPr lang="es-ES" altLang="es-ES" dirty="0" smtClean="0">
                <a:solidFill>
                  <a:schemeClr val="bg1"/>
                </a:solidFill>
                <a:latin typeface="Arial Unicode MS"/>
              </a:rPr>
              <a:t>, </a:t>
            </a:r>
            <a:r>
              <a:rPr lang="es-ES" altLang="es-ES" dirty="0" err="1" smtClean="0">
                <a:solidFill>
                  <a:schemeClr val="bg1"/>
                </a:solidFill>
                <a:latin typeface="Arial Unicode MS"/>
              </a:rPr>
              <a:t>dirección_cliente</a:t>
            </a:r>
            <a:r>
              <a:rPr lang="es-ES" altLang="es-ES" dirty="0" smtClean="0">
                <a:solidFill>
                  <a:schemeClr val="bg1"/>
                </a:solidFill>
                <a:latin typeface="Arial Unicode MS"/>
              </a:rPr>
              <a:t> </a:t>
            </a:r>
            <a:r>
              <a:rPr lang="es-ES" altLang="es-ES" dirty="0" err="1" smtClean="0">
                <a:solidFill>
                  <a:schemeClr val="bg1"/>
                </a:solidFill>
                <a:latin typeface="Arial Unicode MS"/>
              </a:rPr>
              <a:t>desc</a:t>
            </a:r>
            <a:r>
              <a:rPr lang="es-ES" altLang="es-ES" dirty="0" smtClean="0">
                <a:solidFill>
                  <a:schemeClr val="bg1"/>
                </a:solidFill>
                <a:latin typeface="Arial Unicode MS"/>
              </a:rPr>
              <a:t>;</a:t>
            </a:r>
            <a:endParaRPr lang="es-ES" altLang="es-ES" dirty="0">
              <a:solidFill>
                <a:schemeClr val="bg1"/>
              </a:solidFill>
              <a:latin typeface="Arial Unicode MS"/>
            </a:endParaRPr>
          </a:p>
          <a:p>
            <a:endParaRPr lang="es-CO" altLang="es-ES" b="1" dirty="0">
              <a:solidFill>
                <a:schemeClr val="bg1"/>
              </a:solidFill>
              <a:latin typeface="Arial Unicode MS"/>
            </a:endParaRPr>
          </a:p>
          <a:p>
            <a:endParaRPr lang="es-ES" altLang="es-ES" dirty="0">
              <a:solidFill>
                <a:schemeClr val="bg1"/>
              </a:solidFill>
              <a:latin typeface="Arial Unicode MS"/>
            </a:endParaRPr>
          </a:p>
          <a:p>
            <a:endParaRPr lang="es-CO" altLang="es-ES" dirty="0" smtClean="0">
              <a:solidFill>
                <a:schemeClr val="bg1"/>
              </a:solidFill>
              <a:latin typeface="Arial Unicode M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0423"/>
            <a:ext cx="65" cy="376354"/>
          </a:xfrm>
          <a:prstGeom prst="rect">
            <a:avLst/>
          </a:prstGeom>
          <a:solidFill>
            <a:srgbClr val="E8EA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839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18304" y="251255"/>
            <a:ext cx="7645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>
                <a:solidFill>
                  <a:schemeClr val="bg1"/>
                </a:solidFill>
              </a:rPr>
              <a:t>SQL </a:t>
            </a:r>
            <a:r>
              <a:rPr lang="es-CO" sz="2800" b="1" dirty="0" smtClean="0">
                <a:solidFill>
                  <a:schemeClr val="bg1"/>
                </a:solidFill>
              </a:rPr>
              <a:t>DML</a:t>
            </a:r>
            <a:r>
              <a:rPr lang="es-CO" sz="2800" b="1" dirty="0">
                <a:solidFill>
                  <a:schemeClr val="bg1"/>
                </a:solidFill>
              </a:rPr>
              <a:t>: Lenguaje de </a:t>
            </a:r>
            <a:r>
              <a:rPr lang="es-CO" sz="2800" b="1" dirty="0" smtClean="0">
                <a:solidFill>
                  <a:schemeClr val="bg1"/>
                </a:solidFill>
              </a:rPr>
              <a:t>manipulación </a:t>
            </a:r>
            <a:r>
              <a:rPr lang="es-CO" sz="2800" b="1" dirty="0">
                <a:solidFill>
                  <a:schemeClr val="bg1"/>
                </a:solidFill>
              </a:rPr>
              <a:t>de Datos</a:t>
            </a:r>
            <a:r>
              <a:rPr lang="es-CO" sz="3600" b="1" dirty="0">
                <a:solidFill>
                  <a:schemeClr val="bg1"/>
                </a:solidFill>
              </a:rPr>
              <a:t> </a:t>
            </a:r>
            <a:endParaRPr lang="es-ES" sz="2800" b="1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88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18304" y="1053241"/>
            <a:ext cx="80635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>
                <a:solidFill>
                  <a:schemeClr val="bg1"/>
                </a:solidFill>
              </a:rPr>
              <a:t>INSERT</a:t>
            </a:r>
            <a:r>
              <a:rPr lang="es-CO" sz="2400" b="1" dirty="0" smtClean="0">
                <a:solidFill>
                  <a:schemeClr val="bg1"/>
                </a:solidFill>
              </a:rPr>
              <a:t>: </a:t>
            </a:r>
            <a:r>
              <a:rPr lang="es-CO" dirty="0">
                <a:solidFill>
                  <a:schemeClr val="bg1"/>
                </a:solidFill>
              </a:rPr>
              <a:t>La sentencia INSERT INTO se utiliza para insertar nuevos registros a una </a:t>
            </a:r>
            <a:r>
              <a:rPr lang="es-CO" dirty="0" smtClean="0">
                <a:solidFill>
                  <a:schemeClr val="bg1"/>
                </a:solidFill>
              </a:rPr>
              <a:t>tabla.</a:t>
            </a:r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sz="2000" b="1" dirty="0">
                <a:solidFill>
                  <a:schemeClr val="bg1"/>
                </a:solidFill>
                <a:latin typeface="Arial Unicode MS"/>
              </a:rPr>
              <a:t>Estructura </a:t>
            </a:r>
            <a:r>
              <a:rPr lang="es-CO" sz="2000" dirty="0">
                <a:solidFill>
                  <a:schemeClr val="bg1"/>
                </a:solidFill>
                <a:latin typeface="Arial Unicode MS"/>
              </a:rPr>
              <a:t>1:La </a:t>
            </a:r>
            <a:r>
              <a:rPr lang="es-CO" dirty="0">
                <a:solidFill>
                  <a:schemeClr val="bg1"/>
                </a:solidFill>
                <a:latin typeface="Arial Unicode MS"/>
              </a:rPr>
              <a:t>primera forma no especifica los nombres de las columnas en las que se inserta los datos, sólo se especifican los valores:</a:t>
            </a:r>
          </a:p>
          <a:p>
            <a:endParaRPr lang="es-CO" b="1" dirty="0">
              <a:solidFill>
                <a:schemeClr val="bg1"/>
              </a:solidFill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>
                <a:solidFill>
                  <a:schemeClr val="bg1"/>
                </a:solidFill>
                <a:latin typeface="Arial Unicode MS"/>
              </a:rPr>
              <a:t>INSERT INTO </a:t>
            </a:r>
            <a:r>
              <a:rPr lang="es-ES" altLang="es-ES" dirty="0" err="1">
                <a:solidFill>
                  <a:schemeClr val="bg1"/>
                </a:solidFill>
                <a:latin typeface="Arial Unicode MS"/>
              </a:rPr>
              <a:t>table_name</a:t>
            </a:r>
            <a:r>
              <a:rPr lang="es-ES" altLang="es-ES" dirty="0">
                <a:solidFill>
                  <a:schemeClr val="bg1"/>
                </a:solidFill>
                <a:latin typeface="Arial Unicode MS"/>
              </a:rPr>
              <a:t> VALUES (value1,value2,value3,...);</a:t>
            </a:r>
            <a:r>
              <a:rPr lang="es-ES" altLang="es-ES" sz="1400" dirty="0">
                <a:solidFill>
                  <a:schemeClr val="bg1"/>
                </a:solidFill>
              </a:rPr>
              <a:t> </a:t>
            </a:r>
            <a:endParaRPr lang="es-ES" altLang="es-ES" sz="1400" dirty="0" smtClean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CO" altLang="es-E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s-CO" sz="2000" b="1" dirty="0">
                <a:solidFill>
                  <a:schemeClr val="bg1"/>
                </a:solidFill>
                <a:latin typeface="Arial Unicode MS"/>
              </a:rPr>
              <a:t>Estructura </a:t>
            </a:r>
            <a:r>
              <a:rPr lang="es-CO" sz="2000" b="1" dirty="0" smtClean="0">
                <a:solidFill>
                  <a:schemeClr val="bg1"/>
                </a:solidFill>
                <a:latin typeface="Arial Unicode MS"/>
              </a:rPr>
              <a:t>2</a:t>
            </a:r>
            <a:r>
              <a:rPr lang="es-CO" b="1" dirty="0" smtClean="0">
                <a:solidFill>
                  <a:schemeClr val="bg1"/>
                </a:solidFill>
                <a:latin typeface="Arial Unicode MS"/>
              </a:rPr>
              <a:t>: </a:t>
            </a:r>
            <a:r>
              <a:rPr lang="es-CO" dirty="0">
                <a:solidFill>
                  <a:schemeClr val="bg1"/>
                </a:solidFill>
                <a:latin typeface="Arial Unicode MS"/>
              </a:rPr>
              <a:t>La segunda forma especifica tanto los nombres de las columnas como los valores a insertar:</a:t>
            </a:r>
          </a:p>
          <a:p>
            <a:r>
              <a:rPr lang="es-CO" dirty="0"/>
              <a:t/>
            </a:r>
            <a:br>
              <a:rPr lang="es-CO" dirty="0"/>
            </a:br>
            <a:r>
              <a:rPr lang="es-ES" altLang="es-ES" dirty="0">
                <a:solidFill>
                  <a:schemeClr val="bg1"/>
                </a:solidFill>
                <a:latin typeface="Arial Unicode MS"/>
              </a:rPr>
              <a:t>INSERT INTO </a:t>
            </a:r>
            <a:r>
              <a:rPr lang="es-ES" altLang="es-ES" dirty="0" err="1">
                <a:solidFill>
                  <a:schemeClr val="bg1"/>
                </a:solidFill>
                <a:latin typeface="Arial Unicode MS"/>
              </a:rPr>
              <a:t>table_name</a:t>
            </a:r>
            <a:r>
              <a:rPr lang="es-ES" altLang="es-ES" dirty="0">
                <a:solidFill>
                  <a:schemeClr val="bg1"/>
                </a:solidFill>
                <a:latin typeface="Arial Unicode MS"/>
              </a:rPr>
              <a:t> (column1,column2,column3,...) VALUES (value1,value2,value3,...);</a:t>
            </a:r>
            <a:r>
              <a:rPr lang="es-ES" altLang="es-ES" sz="1400" dirty="0">
                <a:solidFill>
                  <a:schemeClr val="bg1"/>
                </a:solidFill>
              </a:rPr>
              <a:t> </a:t>
            </a:r>
            <a:endParaRPr lang="es-ES" altLang="es-ES" sz="4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s-ES" altLang="es-ES" b="1" dirty="0">
              <a:solidFill>
                <a:schemeClr val="bg1"/>
              </a:solidFill>
              <a:latin typeface="Arial Unicode MS"/>
            </a:endParaRPr>
          </a:p>
          <a:p>
            <a:endParaRPr lang="es-CO" altLang="es-ES" dirty="0">
              <a:solidFill>
                <a:schemeClr val="bg1"/>
              </a:solidFill>
              <a:latin typeface="Arial Unicode M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0423"/>
            <a:ext cx="65" cy="376354"/>
          </a:xfrm>
          <a:prstGeom prst="rect">
            <a:avLst/>
          </a:prstGeom>
          <a:solidFill>
            <a:srgbClr val="E8EA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839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18304" y="251255"/>
            <a:ext cx="7645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>
                <a:solidFill>
                  <a:schemeClr val="bg1"/>
                </a:solidFill>
              </a:rPr>
              <a:t>SQL </a:t>
            </a:r>
            <a:r>
              <a:rPr lang="es-CO" sz="2800" b="1" dirty="0" smtClean="0">
                <a:solidFill>
                  <a:schemeClr val="bg1"/>
                </a:solidFill>
              </a:rPr>
              <a:t>DML</a:t>
            </a:r>
            <a:r>
              <a:rPr lang="es-CO" sz="2800" b="1" dirty="0">
                <a:solidFill>
                  <a:schemeClr val="bg1"/>
                </a:solidFill>
              </a:rPr>
              <a:t>: Lenguaje de </a:t>
            </a:r>
            <a:r>
              <a:rPr lang="es-CO" sz="2800" b="1" dirty="0" smtClean="0">
                <a:solidFill>
                  <a:schemeClr val="bg1"/>
                </a:solidFill>
              </a:rPr>
              <a:t>manipulación </a:t>
            </a:r>
            <a:r>
              <a:rPr lang="es-CO" sz="2800" b="1" dirty="0">
                <a:solidFill>
                  <a:schemeClr val="bg1"/>
                </a:solidFill>
              </a:rPr>
              <a:t>de Datos</a:t>
            </a:r>
            <a:r>
              <a:rPr lang="es-CO" sz="3600" b="1" dirty="0">
                <a:solidFill>
                  <a:schemeClr val="bg1"/>
                </a:solidFill>
              </a:rPr>
              <a:t> </a:t>
            </a:r>
            <a:endParaRPr lang="es-ES" sz="2800" b="1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45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18304" y="1053241"/>
            <a:ext cx="87689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>
                <a:solidFill>
                  <a:schemeClr val="bg1"/>
                </a:solidFill>
              </a:rPr>
              <a:t>INSERT</a:t>
            </a:r>
            <a:r>
              <a:rPr lang="es-CO" sz="2400" b="1" dirty="0" smtClean="0">
                <a:solidFill>
                  <a:schemeClr val="bg1"/>
                </a:solidFill>
              </a:rPr>
              <a:t>: </a:t>
            </a:r>
            <a:r>
              <a:rPr lang="es-CO" dirty="0">
                <a:solidFill>
                  <a:schemeClr val="bg1"/>
                </a:solidFill>
              </a:rPr>
              <a:t>La sentencia INSERT INTO se utiliza para insertar nuevos registros a una </a:t>
            </a:r>
            <a:r>
              <a:rPr lang="es-CO" dirty="0" smtClean="0">
                <a:solidFill>
                  <a:schemeClr val="bg1"/>
                </a:solidFill>
              </a:rPr>
              <a:t>tabla.</a:t>
            </a:r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sz="2000" b="1" dirty="0" smtClean="0">
                <a:solidFill>
                  <a:schemeClr val="bg1"/>
                </a:solidFill>
                <a:latin typeface="Arial Unicode MS"/>
              </a:rPr>
              <a:t>Ejemplo 1:</a:t>
            </a:r>
          </a:p>
          <a:p>
            <a:r>
              <a:rPr lang="es-ES" altLang="es-ES" sz="2000" dirty="0">
                <a:solidFill>
                  <a:schemeClr val="bg1"/>
                </a:solidFill>
                <a:latin typeface="Arial Unicode MS"/>
              </a:rPr>
              <a:t>INSERT INTO </a:t>
            </a:r>
            <a:r>
              <a:rPr lang="es-ES" altLang="es-ES" sz="2000" b="1" i="1" dirty="0" smtClean="0">
                <a:solidFill>
                  <a:schemeClr val="bg1"/>
                </a:solidFill>
                <a:latin typeface="Arial Unicode MS"/>
              </a:rPr>
              <a:t>clientes</a:t>
            </a:r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 </a:t>
            </a:r>
            <a:r>
              <a:rPr lang="es-ES" altLang="es-ES" sz="2000" dirty="0">
                <a:solidFill>
                  <a:schemeClr val="bg1"/>
                </a:solidFill>
                <a:latin typeface="Arial Unicode MS"/>
              </a:rPr>
              <a:t>VALUES </a:t>
            </a:r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(‘José </a:t>
            </a:r>
            <a:r>
              <a:rPr lang="es-ES" altLang="es-ES" sz="2000" dirty="0" err="1" smtClean="0">
                <a:solidFill>
                  <a:schemeClr val="bg1"/>
                </a:solidFill>
                <a:latin typeface="Arial Unicode MS"/>
              </a:rPr>
              <a:t>Avendaño’,’Calle</a:t>
            </a:r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 34 </a:t>
            </a:r>
            <a:r>
              <a:rPr lang="es-ES" altLang="es-ES" sz="2000" dirty="0" err="1" smtClean="0">
                <a:solidFill>
                  <a:schemeClr val="bg1"/>
                </a:solidFill>
                <a:latin typeface="Arial Unicode MS"/>
              </a:rPr>
              <a:t>Nor</a:t>
            </a:r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 23 - 7’,’Medellin’);</a:t>
            </a:r>
          </a:p>
          <a:p>
            <a:endParaRPr lang="es-CO" altLang="es-ES" sz="2000" dirty="0" smtClean="0">
              <a:solidFill>
                <a:schemeClr val="bg1"/>
              </a:solidFill>
              <a:latin typeface="Arial Unicode MS"/>
            </a:endParaRPr>
          </a:p>
          <a:p>
            <a:r>
              <a:rPr lang="es-CO" sz="2000" b="1" dirty="0">
                <a:solidFill>
                  <a:schemeClr val="bg1"/>
                </a:solidFill>
                <a:latin typeface="Arial Unicode MS"/>
              </a:rPr>
              <a:t>Ejemplo </a:t>
            </a:r>
            <a:r>
              <a:rPr lang="es-CO" sz="2000" b="1" dirty="0" smtClean="0">
                <a:solidFill>
                  <a:schemeClr val="bg1"/>
                </a:solidFill>
                <a:latin typeface="Arial Unicode MS"/>
              </a:rPr>
              <a:t>2:</a:t>
            </a:r>
            <a:endParaRPr lang="es-CO" sz="2000" b="1" dirty="0">
              <a:solidFill>
                <a:schemeClr val="bg1"/>
              </a:solidFill>
              <a:latin typeface="Arial Unicode MS"/>
            </a:endParaRPr>
          </a:p>
          <a:p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INSERT </a:t>
            </a:r>
            <a:r>
              <a:rPr lang="es-ES" altLang="es-ES" sz="2000" dirty="0">
                <a:solidFill>
                  <a:schemeClr val="bg1"/>
                </a:solidFill>
                <a:latin typeface="Arial Unicode MS"/>
              </a:rPr>
              <a:t>INTO </a:t>
            </a:r>
            <a:r>
              <a:rPr lang="es-ES" altLang="es-ES" sz="2000" b="1" dirty="0" smtClean="0">
                <a:solidFill>
                  <a:schemeClr val="bg1"/>
                </a:solidFill>
                <a:latin typeface="Arial Unicode MS"/>
              </a:rPr>
              <a:t>clientes</a:t>
            </a:r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 (</a:t>
            </a:r>
            <a:r>
              <a:rPr lang="es-ES" sz="2000" i="1" dirty="0" err="1" smtClean="0">
                <a:solidFill>
                  <a:schemeClr val="bg1"/>
                </a:solidFill>
              </a:rPr>
              <a:t>nombre_cliente</a:t>
            </a:r>
            <a:r>
              <a:rPr lang="es-ES" altLang="es-ES" sz="2000" dirty="0" err="1" smtClean="0">
                <a:solidFill>
                  <a:schemeClr val="bg1"/>
                </a:solidFill>
                <a:latin typeface="Arial Unicode MS"/>
              </a:rPr>
              <a:t>,dirección_cliente,ciudad_cliente</a:t>
            </a:r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) </a:t>
            </a:r>
            <a:r>
              <a:rPr lang="es-ES" altLang="es-ES" sz="2000" dirty="0">
                <a:solidFill>
                  <a:schemeClr val="bg1"/>
                </a:solidFill>
                <a:latin typeface="Arial Unicode MS"/>
              </a:rPr>
              <a:t>VALUES </a:t>
            </a:r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(</a:t>
            </a:r>
            <a:r>
              <a:rPr lang="es-ES" altLang="es-ES" sz="2000" dirty="0">
                <a:solidFill>
                  <a:schemeClr val="bg1"/>
                </a:solidFill>
                <a:latin typeface="Arial Unicode MS"/>
              </a:rPr>
              <a:t>(‘José </a:t>
            </a:r>
            <a:r>
              <a:rPr lang="es-ES" altLang="es-ES" sz="2000" dirty="0" err="1">
                <a:solidFill>
                  <a:schemeClr val="bg1"/>
                </a:solidFill>
                <a:latin typeface="Arial Unicode MS"/>
              </a:rPr>
              <a:t>Avendaño’,’Calle</a:t>
            </a:r>
            <a:r>
              <a:rPr lang="es-ES" altLang="es-ES" sz="2000" dirty="0">
                <a:solidFill>
                  <a:schemeClr val="bg1"/>
                </a:solidFill>
                <a:latin typeface="Arial Unicode MS"/>
              </a:rPr>
              <a:t> 34 </a:t>
            </a:r>
            <a:r>
              <a:rPr lang="es-ES" altLang="es-ES" sz="2000" dirty="0" err="1">
                <a:solidFill>
                  <a:schemeClr val="bg1"/>
                </a:solidFill>
                <a:latin typeface="Arial Unicode MS"/>
              </a:rPr>
              <a:t>Nor</a:t>
            </a:r>
            <a:r>
              <a:rPr lang="es-ES" altLang="es-ES" sz="2000" dirty="0">
                <a:solidFill>
                  <a:schemeClr val="bg1"/>
                </a:solidFill>
                <a:latin typeface="Arial Unicode MS"/>
              </a:rPr>
              <a:t> 23 - 7’,’Medellin</a:t>
            </a:r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’);</a:t>
            </a:r>
            <a:r>
              <a:rPr lang="es-ES" altLang="es-ES" sz="1600" dirty="0" smtClean="0">
                <a:solidFill>
                  <a:schemeClr val="bg1"/>
                </a:solidFill>
              </a:rPr>
              <a:t> </a:t>
            </a:r>
            <a:endParaRPr lang="es-ES" altLang="es-ES" sz="4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s-ES" altLang="es-ES" sz="1600" dirty="0" smtClean="0">
                <a:solidFill>
                  <a:schemeClr val="bg1"/>
                </a:solidFill>
              </a:rPr>
              <a:t> </a:t>
            </a:r>
            <a:endParaRPr lang="es-ES" altLang="es-ES" sz="1600" dirty="0">
              <a:solidFill>
                <a:schemeClr val="bg1"/>
              </a:solidFill>
            </a:endParaRPr>
          </a:p>
          <a:p>
            <a:endParaRPr lang="es-CO" sz="2000" b="1" dirty="0" smtClean="0">
              <a:solidFill>
                <a:schemeClr val="bg1"/>
              </a:solidFill>
              <a:latin typeface="Arial Unicode MS"/>
            </a:endParaRPr>
          </a:p>
          <a:p>
            <a:r>
              <a:rPr lang="es-CO" sz="2000" b="1" dirty="0">
                <a:solidFill>
                  <a:schemeClr val="bg1"/>
                </a:solidFill>
                <a:latin typeface="Arial Unicode MS"/>
              </a:rPr>
              <a:t>Ejemplo </a:t>
            </a:r>
            <a:r>
              <a:rPr lang="es-CO" sz="2000" b="1" dirty="0" smtClean="0">
                <a:solidFill>
                  <a:schemeClr val="bg1"/>
                </a:solidFill>
                <a:latin typeface="Arial Unicode MS"/>
              </a:rPr>
              <a:t>3:</a:t>
            </a:r>
            <a:endParaRPr lang="es-CO" sz="2000" b="1" dirty="0">
              <a:solidFill>
                <a:schemeClr val="bg1"/>
              </a:solidFill>
              <a:latin typeface="Arial Unicode MS"/>
            </a:endParaRPr>
          </a:p>
          <a:p>
            <a:r>
              <a:rPr lang="es-ES" altLang="es-ES" sz="2000" dirty="0">
                <a:solidFill>
                  <a:schemeClr val="bg1"/>
                </a:solidFill>
                <a:latin typeface="Arial Unicode MS"/>
              </a:rPr>
              <a:t>INSERT INTO clientes </a:t>
            </a:r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(</a:t>
            </a:r>
            <a:r>
              <a:rPr lang="es-ES" altLang="es-ES" sz="2000" dirty="0" err="1" smtClean="0">
                <a:solidFill>
                  <a:schemeClr val="bg1"/>
                </a:solidFill>
                <a:latin typeface="Arial Unicode MS"/>
              </a:rPr>
              <a:t>dirección_cliente</a:t>
            </a:r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,</a:t>
            </a:r>
            <a:r>
              <a:rPr lang="es-ES" sz="2000" dirty="0">
                <a:solidFill>
                  <a:schemeClr val="bg1"/>
                </a:solidFill>
                <a:latin typeface="Arial Unicode MS"/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  <a:latin typeface="Arial Unicode MS"/>
              </a:rPr>
              <a:t>nombre_cliente,</a:t>
            </a:r>
            <a:r>
              <a:rPr lang="es-ES" altLang="es-ES" sz="2000" dirty="0" err="1" smtClean="0">
                <a:solidFill>
                  <a:schemeClr val="bg1"/>
                </a:solidFill>
                <a:latin typeface="Arial Unicode MS"/>
              </a:rPr>
              <a:t>ciudad_cliente</a:t>
            </a:r>
            <a:r>
              <a:rPr lang="es-ES" altLang="es-ES" sz="2000" dirty="0">
                <a:solidFill>
                  <a:schemeClr val="bg1"/>
                </a:solidFill>
                <a:latin typeface="Arial Unicode MS"/>
              </a:rPr>
              <a:t>) VALUES </a:t>
            </a:r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(’Calle </a:t>
            </a:r>
            <a:r>
              <a:rPr lang="es-ES" altLang="es-ES" sz="2000" dirty="0">
                <a:solidFill>
                  <a:schemeClr val="bg1"/>
                </a:solidFill>
                <a:latin typeface="Arial Unicode MS"/>
              </a:rPr>
              <a:t>34 </a:t>
            </a:r>
            <a:r>
              <a:rPr lang="es-ES" altLang="es-ES" sz="2000" dirty="0" err="1">
                <a:solidFill>
                  <a:schemeClr val="bg1"/>
                </a:solidFill>
                <a:latin typeface="Arial Unicode MS"/>
              </a:rPr>
              <a:t>Nor</a:t>
            </a:r>
            <a:r>
              <a:rPr lang="es-ES" altLang="es-ES" sz="2000" dirty="0">
                <a:solidFill>
                  <a:schemeClr val="bg1"/>
                </a:solidFill>
                <a:latin typeface="Arial Unicode MS"/>
              </a:rPr>
              <a:t> 23 - 7</a:t>
            </a:r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’,</a:t>
            </a:r>
            <a:r>
              <a:rPr lang="es-ES" altLang="es-ES" sz="2000" dirty="0">
                <a:solidFill>
                  <a:schemeClr val="bg1"/>
                </a:solidFill>
                <a:latin typeface="Arial Unicode MS"/>
              </a:rPr>
              <a:t> ‘José Avendaño</a:t>
            </a:r>
            <a:r>
              <a:rPr lang="es-ES" altLang="es-ES" sz="2000" dirty="0" smtClean="0">
                <a:solidFill>
                  <a:schemeClr val="bg1"/>
                </a:solidFill>
                <a:latin typeface="Arial Unicode MS"/>
              </a:rPr>
              <a:t>’,’</a:t>
            </a:r>
            <a:r>
              <a:rPr lang="es-ES" altLang="es-ES" sz="2000" dirty="0" err="1" smtClean="0">
                <a:solidFill>
                  <a:schemeClr val="bg1"/>
                </a:solidFill>
                <a:latin typeface="Arial Unicode MS"/>
              </a:rPr>
              <a:t>Medellin</a:t>
            </a:r>
            <a:r>
              <a:rPr lang="es-ES" altLang="es-ES" sz="2000" dirty="0">
                <a:solidFill>
                  <a:schemeClr val="bg1"/>
                </a:solidFill>
                <a:latin typeface="Arial Unicode MS"/>
              </a:rPr>
              <a:t>’); </a:t>
            </a:r>
            <a:endParaRPr lang="es-ES" altLang="es-ES" b="1" dirty="0">
              <a:solidFill>
                <a:schemeClr val="bg1"/>
              </a:solidFill>
              <a:latin typeface="Arial Unicode MS"/>
            </a:endParaRPr>
          </a:p>
          <a:p>
            <a:endParaRPr lang="es-CO" altLang="es-ES" dirty="0">
              <a:solidFill>
                <a:schemeClr val="bg1"/>
              </a:solidFill>
              <a:latin typeface="Arial Unicode M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0423"/>
            <a:ext cx="65" cy="376354"/>
          </a:xfrm>
          <a:prstGeom prst="rect">
            <a:avLst/>
          </a:prstGeom>
          <a:solidFill>
            <a:srgbClr val="E8EA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839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18304" y="251255"/>
            <a:ext cx="7645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>
                <a:solidFill>
                  <a:schemeClr val="bg1"/>
                </a:solidFill>
              </a:rPr>
              <a:t>SQL </a:t>
            </a:r>
            <a:r>
              <a:rPr lang="es-CO" sz="2800" b="1" dirty="0" smtClean="0">
                <a:solidFill>
                  <a:schemeClr val="bg1"/>
                </a:solidFill>
              </a:rPr>
              <a:t>DML</a:t>
            </a:r>
            <a:r>
              <a:rPr lang="es-CO" sz="2800" b="1" dirty="0">
                <a:solidFill>
                  <a:schemeClr val="bg1"/>
                </a:solidFill>
              </a:rPr>
              <a:t>: Lenguaje de </a:t>
            </a:r>
            <a:r>
              <a:rPr lang="es-CO" sz="2800" b="1" dirty="0" smtClean="0">
                <a:solidFill>
                  <a:schemeClr val="bg1"/>
                </a:solidFill>
              </a:rPr>
              <a:t>manipulación </a:t>
            </a:r>
            <a:r>
              <a:rPr lang="es-CO" sz="2800" b="1" dirty="0">
                <a:solidFill>
                  <a:schemeClr val="bg1"/>
                </a:solidFill>
              </a:rPr>
              <a:t>de Datos</a:t>
            </a:r>
            <a:r>
              <a:rPr lang="es-CO" sz="3600" b="1" dirty="0">
                <a:solidFill>
                  <a:schemeClr val="bg1"/>
                </a:solidFill>
              </a:rPr>
              <a:t> </a:t>
            </a:r>
            <a:endParaRPr lang="es-ES" sz="2800" b="1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00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8304" y="836030"/>
            <a:ext cx="835093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El lenguaje de consulta estructurado (SQL) es un lenguaje de base de datos normalizado, utilizado por </a:t>
            </a:r>
            <a:r>
              <a:rPr lang="es-CO" dirty="0" smtClean="0">
                <a:solidFill>
                  <a:schemeClr val="bg1"/>
                </a:solidFill>
              </a:rPr>
              <a:t>los motores </a:t>
            </a:r>
            <a:r>
              <a:rPr lang="es-CO" dirty="0">
                <a:solidFill>
                  <a:schemeClr val="bg1"/>
                </a:solidFill>
              </a:rPr>
              <a:t>de base de </a:t>
            </a:r>
            <a:r>
              <a:rPr lang="es-CO" dirty="0" smtClean="0">
                <a:solidFill>
                  <a:schemeClr val="bg1"/>
                </a:solidFill>
              </a:rPr>
              <a:t>datos relacionales: Oracle, </a:t>
            </a:r>
            <a:r>
              <a:rPr lang="es-CO" dirty="0" err="1" smtClean="0">
                <a:solidFill>
                  <a:schemeClr val="bg1"/>
                </a:solidFill>
              </a:rPr>
              <a:t>MySQL</a:t>
            </a:r>
            <a:r>
              <a:rPr lang="es-CO" dirty="0" smtClean="0">
                <a:solidFill>
                  <a:schemeClr val="bg1"/>
                </a:solidFill>
              </a:rPr>
              <a:t>, </a:t>
            </a:r>
            <a:r>
              <a:rPr lang="es-CO" dirty="0" err="1" smtClean="0">
                <a:solidFill>
                  <a:schemeClr val="bg1"/>
                </a:solidFill>
              </a:rPr>
              <a:t>SQLServer</a:t>
            </a:r>
            <a:r>
              <a:rPr lang="es-CO" dirty="0" smtClean="0">
                <a:solidFill>
                  <a:schemeClr val="bg1"/>
                </a:solidFill>
              </a:rPr>
              <a:t>, </a:t>
            </a:r>
            <a:r>
              <a:rPr lang="es-CO" dirty="0" err="1" smtClean="0">
                <a:solidFill>
                  <a:schemeClr val="bg1"/>
                </a:solidFill>
              </a:rPr>
              <a:t>Postgress</a:t>
            </a:r>
            <a:r>
              <a:rPr lang="es-CO" dirty="0" smtClean="0">
                <a:solidFill>
                  <a:schemeClr val="bg1"/>
                </a:solidFill>
              </a:rPr>
              <a:t>….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El lenguaje SQL está compuesto por comandos, cláusulas, operadores y funciones de agregado. Estos elementos se combinan en las instrucciones para crear, actualizar y manipular las bases de datos</a:t>
            </a:r>
            <a:r>
              <a:rPr lang="es-CO" dirty="0" smtClean="0">
                <a:solidFill>
                  <a:schemeClr val="bg1"/>
                </a:solidFill>
              </a:rPr>
              <a:t>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 smtClean="0">
                <a:solidFill>
                  <a:schemeClr val="bg1"/>
                </a:solidFill>
              </a:rPr>
              <a:t>Existen </a:t>
            </a:r>
            <a:r>
              <a:rPr lang="es-CO" dirty="0">
                <a:solidFill>
                  <a:schemeClr val="bg1"/>
                </a:solidFill>
              </a:rPr>
              <a:t>dos tipos de comandos SQL: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bg1"/>
                </a:solidFill>
              </a:rPr>
              <a:t>Comandos </a:t>
            </a:r>
            <a:r>
              <a:rPr lang="es-CO" b="1" dirty="0" smtClean="0">
                <a:solidFill>
                  <a:schemeClr val="bg1"/>
                </a:solidFill>
              </a:rPr>
              <a:t>DDL</a:t>
            </a:r>
            <a:r>
              <a:rPr lang="es-CO" dirty="0" smtClean="0">
                <a:solidFill>
                  <a:schemeClr val="bg1"/>
                </a:solidFill>
              </a:rPr>
              <a:t> (</a:t>
            </a:r>
            <a:r>
              <a:rPr lang="es-CO" b="1" dirty="0">
                <a:solidFill>
                  <a:schemeClr val="bg1"/>
                </a:solidFill>
              </a:rPr>
              <a:t>Lenguaje de definición de datos</a:t>
            </a:r>
            <a:r>
              <a:rPr lang="es-CO" dirty="0" smtClean="0">
                <a:solidFill>
                  <a:schemeClr val="bg1"/>
                </a:solidFill>
              </a:rPr>
              <a:t>) que </a:t>
            </a:r>
            <a:r>
              <a:rPr lang="es-CO" dirty="0">
                <a:solidFill>
                  <a:schemeClr val="bg1"/>
                </a:solidFill>
              </a:rPr>
              <a:t>permiten crear y definir nuevas bases de datos, campos e índices</a:t>
            </a:r>
            <a:r>
              <a:rPr lang="es-CO" dirty="0" smtClean="0">
                <a:solidFill>
                  <a:schemeClr val="bg1"/>
                </a:solidFill>
              </a:rPr>
              <a:t>. El DDL </a:t>
            </a:r>
            <a:r>
              <a:rPr lang="es-CO" dirty="0">
                <a:solidFill>
                  <a:schemeClr val="bg1"/>
                </a:solidFill>
              </a:rPr>
              <a:t>de SQL incluye comandos para especificar las restricciones de integridad </a:t>
            </a:r>
            <a:r>
              <a:rPr lang="es-CO" dirty="0" smtClean="0">
                <a:solidFill>
                  <a:schemeClr val="bg1"/>
                </a:solidFill>
              </a:rPr>
              <a:t>que deben </a:t>
            </a:r>
            <a:r>
              <a:rPr lang="es-CO" dirty="0">
                <a:solidFill>
                  <a:schemeClr val="bg1"/>
                </a:solidFill>
              </a:rPr>
              <a:t>cumplir los datos almacenados en la base de datos. Las actualizaciones que violan </a:t>
            </a:r>
            <a:r>
              <a:rPr lang="es-CO" dirty="0" smtClean="0">
                <a:solidFill>
                  <a:schemeClr val="bg1"/>
                </a:solidFill>
              </a:rPr>
              <a:t>las restricciones </a:t>
            </a:r>
            <a:r>
              <a:rPr lang="es-CO" dirty="0">
                <a:solidFill>
                  <a:schemeClr val="bg1"/>
                </a:solidFill>
              </a:rPr>
              <a:t>de integridad se rechazan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</a:rPr>
              <a:t>Comandos </a:t>
            </a:r>
            <a:r>
              <a:rPr lang="es-CO" dirty="0" smtClean="0">
                <a:solidFill>
                  <a:schemeClr val="bg1"/>
                </a:solidFill>
              </a:rPr>
              <a:t>DML (</a:t>
            </a:r>
            <a:r>
              <a:rPr lang="es-CO" b="1" dirty="0">
                <a:solidFill>
                  <a:schemeClr val="bg1"/>
                </a:solidFill>
              </a:rPr>
              <a:t>Lenguaje </a:t>
            </a:r>
            <a:r>
              <a:rPr lang="es-CO" b="1" dirty="0" smtClean="0">
                <a:solidFill>
                  <a:schemeClr val="bg1"/>
                </a:solidFill>
              </a:rPr>
              <a:t>de </a:t>
            </a:r>
            <a:r>
              <a:rPr lang="es-CO" b="1" dirty="0">
                <a:solidFill>
                  <a:schemeClr val="bg1"/>
                </a:solidFill>
              </a:rPr>
              <a:t>manipulación de datos</a:t>
            </a:r>
            <a:r>
              <a:rPr lang="es-CO" dirty="0" smtClean="0">
                <a:solidFill>
                  <a:schemeClr val="bg1"/>
                </a:solidFill>
              </a:rPr>
              <a:t>) que </a:t>
            </a:r>
            <a:r>
              <a:rPr lang="es-CO" dirty="0">
                <a:solidFill>
                  <a:schemeClr val="bg1"/>
                </a:solidFill>
              </a:rPr>
              <a:t>permiten generar consultas para ordenar, filtrar y extraer datos de la base de datos.</a:t>
            </a:r>
          </a:p>
          <a:p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18304" y="251255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solidFill>
                  <a:schemeClr val="bg1"/>
                </a:solidFill>
              </a:rPr>
              <a:t>Introducción a SQL</a:t>
            </a:r>
            <a:endParaRPr lang="es-ES" sz="4800" b="1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78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18304" y="1053241"/>
            <a:ext cx="806354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>
                <a:solidFill>
                  <a:schemeClr val="bg1"/>
                </a:solidFill>
              </a:rPr>
              <a:t>DELETE</a:t>
            </a:r>
            <a:r>
              <a:rPr lang="es-CO" sz="2400" b="1" dirty="0" smtClean="0">
                <a:solidFill>
                  <a:schemeClr val="bg1"/>
                </a:solidFill>
              </a:rPr>
              <a:t>: </a:t>
            </a:r>
            <a:r>
              <a:rPr lang="es-CO" dirty="0">
                <a:solidFill>
                  <a:schemeClr val="bg1"/>
                </a:solidFill>
              </a:rPr>
              <a:t>La sentencia DELETE se utiliza para borrar registros de una tabla.</a:t>
            </a:r>
          </a:p>
          <a:p>
            <a:r>
              <a:rPr lang="es-CO" dirty="0">
                <a:solidFill>
                  <a:schemeClr val="bg1"/>
                </a:solidFill>
              </a:rPr>
              <a:t>Se especifica de que tabla se quieren borrar los registros y si se necesita, se puede añadir una </a:t>
            </a:r>
            <a:r>
              <a:rPr lang="es-CO" dirty="0" smtClean="0">
                <a:solidFill>
                  <a:schemeClr val="bg1"/>
                </a:solidFill>
              </a:rPr>
              <a:t>cláusula </a:t>
            </a:r>
            <a:r>
              <a:rPr lang="es-CO" dirty="0">
                <a:solidFill>
                  <a:schemeClr val="bg1"/>
                </a:solidFill>
              </a:rPr>
              <a:t>WHERE para especificar qué registros borrar</a:t>
            </a:r>
            <a:r>
              <a:rPr lang="es-CO" dirty="0" smtClean="0">
                <a:solidFill>
                  <a:schemeClr val="bg1"/>
                </a:solidFill>
              </a:rPr>
              <a:t>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 smtClean="0">
              <a:solidFill>
                <a:schemeClr val="bg1"/>
              </a:solidFill>
            </a:endParaRPr>
          </a:p>
          <a:p>
            <a:r>
              <a:rPr lang="es-ES" altLang="es-ES" dirty="0">
                <a:solidFill>
                  <a:schemeClr val="bg1"/>
                </a:solidFill>
                <a:latin typeface="Arial Unicode MS"/>
              </a:rPr>
              <a:t>DELETE </a:t>
            </a:r>
            <a:r>
              <a:rPr lang="es-ES" altLang="es-ES" dirty="0" smtClean="0">
                <a:solidFill>
                  <a:schemeClr val="bg1"/>
                </a:solidFill>
                <a:latin typeface="Arial Unicode MS"/>
              </a:rPr>
              <a:t>FROM </a:t>
            </a:r>
            <a:r>
              <a:rPr lang="es-ES" altLang="es-ES" dirty="0" err="1">
                <a:solidFill>
                  <a:schemeClr val="bg1"/>
                </a:solidFill>
                <a:latin typeface="Arial Unicode MS"/>
              </a:rPr>
              <a:t>table_name</a:t>
            </a:r>
            <a:r>
              <a:rPr lang="es-ES" altLang="es-ES" dirty="0">
                <a:solidFill>
                  <a:schemeClr val="bg1"/>
                </a:solidFill>
                <a:latin typeface="Arial Unicode MS"/>
              </a:rPr>
              <a:t> </a:t>
            </a:r>
            <a:endParaRPr lang="es-ES" altLang="es-ES" dirty="0" smtClean="0">
              <a:solidFill>
                <a:schemeClr val="bg1"/>
              </a:solidFill>
              <a:latin typeface="Arial Unicode MS"/>
            </a:endParaRPr>
          </a:p>
          <a:p>
            <a:r>
              <a:rPr lang="es-ES" altLang="es-ES" dirty="0" smtClean="0">
                <a:solidFill>
                  <a:schemeClr val="bg1"/>
                </a:solidFill>
                <a:latin typeface="Arial Unicode MS"/>
              </a:rPr>
              <a:t>WHERE </a:t>
            </a:r>
            <a:r>
              <a:rPr lang="es-ES" altLang="es-ES" dirty="0" err="1" smtClean="0">
                <a:solidFill>
                  <a:schemeClr val="bg1"/>
                </a:solidFill>
                <a:latin typeface="Arial Unicode MS"/>
              </a:rPr>
              <a:t>some_column</a:t>
            </a:r>
            <a:r>
              <a:rPr lang="es-ES" altLang="es-ES" dirty="0" smtClean="0">
                <a:solidFill>
                  <a:schemeClr val="bg1"/>
                </a:solidFill>
                <a:latin typeface="Arial Unicode MS"/>
              </a:rPr>
              <a:t>=</a:t>
            </a:r>
            <a:r>
              <a:rPr lang="es-ES" altLang="es-ES" dirty="0" err="1" smtClean="0">
                <a:solidFill>
                  <a:schemeClr val="bg1"/>
                </a:solidFill>
                <a:latin typeface="Arial Unicode MS"/>
              </a:rPr>
              <a:t>value</a:t>
            </a:r>
            <a:r>
              <a:rPr lang="es-ES" altLang="es-ES" sz="1400" dirty="0" smtClean="0">
                <a:solidFill>
                  <a:schemeClr val="bg1"/>
                </a:solidFill>
              </a:rPr>
              <a:t> ;</a:t>
            </a:r>
          </a:p>
          <a:p>
            <a:endParaRPr lang="es-CO" altLang="es-E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s-CO" altLang="es-ES" dirty="0" smtClean="0">
                <a:solidFill>
                  <a:schemeClr val="bg1"/>
                </a:solidFill>
                <a:latin typeface="Arial" panose="020B0604020202020204" pitchFamily="34" charset="0"/>
              </a:rPr>
              <a:t>Ejemplo</a:t>
            </a:r>
          </a:p>
          <a:p>
            <a:endParaRPr lang="es-CO" altLang="es-E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s-CO" altLang="es-ES" dirty="0" smtClean="0">
                <a:solidFill>
                  <a:schemeClr val="bg1"/>
                </a:solidFill>
                <a:latin typeface="Arial" panose="020B0604020202020204" pitchFamily="34" charset="0"/>
              </a:rPr>
              <a:t>DELETE </a:t>
            </a:r>
            <a:r>
              <a:rPr lang="es-CO" altLang="es-ES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clientes</a:t>
            </a:r>
          </a:p>
          <a:p>
            <a:r>
              <a:rPr lang="es-CO" altLang="es-ES" dirty="0" smtClean="0">
                <a:solidFill>
                  <a:schemeClr val="bg1"/>
                </a:solidFill>
                <a:latin typeface="Arial" panose="020B0604020202020204" pitchFamily="34" charset="0"/>
              </a:rPr>
              <a:t>WHERE </a:t>
            </a:r>
            <a:r>
              <a:rPr lang="es-CO" altLang="es-ES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ciudad_cliente</a:t>
            </a:r>
            <a:r>
              <a:rPr lang="es-CO" altLang="es-ES" dirty="0" smtClean="0">
                <a:solidFill>
                  <a:schemeClr val="bg1"/>
                </a:solidFill>
                <a:latin typeface="Arial" panose="020B0604020202020204" pitchFamily="34" charset="0"/>
              </a:rPr>
              <a:t> = ‘</a:t>
            </a:r>
            <a:r>
              <a:rPr lang="es-CO" altLang="es-ES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Medellin</a:t>
            </a:r>
            <a:r>
              <a:rPr lang="es-CO" altLang="es-ES" dirty="0" smtClean="0">
                <a:solidFill>
                  <a:schemeClr val="bg1"/>
                </a:solidFill>
                <a:latin typeface="Arial" panose="020B0604020202020204" pitchFamily="34" charset="0"/>
              </a:rPr>
              <a:t>’;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0423"/>
            <a:ext cx="65" cy="376354"/>
          </a:xfrm>
          <a:prstGeom prst="rect">
            <a:avLst/>
          </a:prstGeom>
          <a:solidFill>
            <a:srgbClr val="E8EA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839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18304" y="251255"/>
            <a:ext cx="7645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>
                <a:solidFill>
                  <a:schemeClr val="bg1"/>
                </a:solidFill>
              </a:rPr>
              <a:t>SQL </a:t>
            </a:r>
            <a:r>
              <a:rPr lang="es-CO" sz="2800" b="1" dirty="0" smtClean="0">
                <a:solidFill>
                  <a:schemeClr val="bg1"/>
                </a:solidFill>
              </a:rPr>
              <a:t>DML</a:t>
            </a:r>
            <a:r>
              <a:rPr lang="es-CO" sz="2800" b="1" dirty="0">
                <a:solidFill>
                  <a:schemeClr val="bg1"/>
                </a:solidFill>
              </a:rPr>
              <a:t>: Lenguaje de </a:t>
            </a:r>
            <a:r>
              <a:rPr lang="es-CO" sz="2800" b="1" dirty="0" smtClean="0">
                <a:solidFill>
                  <a:schemeClr val="bg1"/>
                </a:solidFill>
              </a:rPr>
              <a:t>manipulación </a:t>
            </a:r>
            <a:r>
              <a:rPr lang="es-CO" sz="2800" b="1" dirty="0">
                <a:solidFill>
                  <a:schemeClr val="bg1"/>
                </a:solidFill>
              </a:rPr>
              <a:t>de Datos</a:t>
            </a:r>
            <a:r>
              <a:rPr lang="es-CO" sz="3600" b="1" dirty="0">
                <a:solidFill>
                  <a:schemeClr val="bg1"/>
                </a:solidFill>
              </a:rPr>
              <a:t> </a:t>
            </a:r>
            <a:endParaRPr lang="es-ES" sz="2800" b="1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93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18304" y="1053241"/>
            <a:ext cx="806354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 smtClean="0">
                <a:solidFill>
                  <a:schemeClr val="bg1"/>
                </a:solidFill>
              </a:rPr>
              <a:t>UPDATE</a:t>
            </a:r>
            <a:r>
              <a:rPr lang="es-CO" sz="2400" b="1" dirty="0" smtClean="0">
                <a:solidFill>
                  <a:schemeClr val="bg1"/>
                </a:solidFill>
              </a:rPr>
              <a:t>: </a:t>
            </a:r>
            <a:r>
              <a:rPr lang="es-CO" dirty="0">
                <a:solidFill>
                  <a:schemeClr val="bg1"/>
                </a:solidFill>
              </a:rPr>
              <a:t>La sentencia UPDATE se utiliza para actualizar registros ya existentes de una tabla</a:t>
            </a:r>
            <a:r>
              <a:rPr lang="es-CO" dirty="0" smtClean="0">
                <a:solidFill>
                  <a:schemeClr val="bg1"/>
                </a:solidFill>
              </a:rPr>
              <a:t>. Permite </a:t>
            </a:r>
            <a:r>
              <a:rPr lang="es-CO" dirty="0">
                <a:solidFill>
                  <a:schemeClr val="bg1"/>
                </a:solidFill>
              </a:rPr>
              <a:t>elegir los campos a actualizar y los datos con que actualizarlos.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 smtClean="0">
                <a:solidFill>
                  <a:schemeClr val="bg1"/>
                </a:solidFill>
              </a:rPr>
              <a:t>Estructura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>
                <a:solidFill>
                  <a:schemeClr val="bg1"/>
                </a:solidFill>
                <a:latin typeface="Arial Unicode MS"/>
              </a:rPr>
              <a:t>UPDATE </a:t>
            </a:r>
            <a:r>
              <a:rPr lang="es-ES" altLang="es-ES" dirty="0" err="1">
                <a:solidFill>
                  <a:schemeClr val="bg1"/>
                </a:solidFill>
                <a:latin typeface="Arial Unicode MS"/>
              </a:rPr>
              <a:t>table_name</a:t>
            </a:r>
            <a:r>
              <a:rPr lang="es-ES" altLang="es-ES" dirty="0">
                <a:solidFill>
                  <a:schemeClr val="bg1"/>
                </a:solidFill>
                <a:latin typeface="Arial Unicode MS"/>
              </a:rPr>
              <a:t> </a:t>
            </a:r>
            <a:endParaRPr lang="es-ES" altLang="es-ES" dirty="0" smtClean="0">
              <a:solidFill>
                <a:schemeClr val="bg1"/>
              </a:solidFill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 smtClean="0">
                <a:solidFill>
                  <a:schemeClr val="bg1"/>
                </a:solidFill>
                <a:latin typeface="Arial Unicode MS"/>
              </a:rPr>
              <a:t>SET column_name1 </a:t>
            </a:r>
            <a:r>
              <a:rPr lang="es-ES" altLang="es-ES" dirty="0">
                <a:solidFill>
                  <a:schemeClr val="bg1"/>
                </a:solidFill>
                <a:latin typeface="Arial Unicode MS"/>
              </a:rPr>
              <a:t>= </a:t>
            </a:r>
            <a:r>
              <a:rPr lang="es-ES" altLang="es-ES" dirty="0" smtClean="0">
                <a:solidFill>
                  <a:schemeClr val="bg1"/>
                </a:solidFill>
                <a:latin typeface="Arial Unicode MS"/>
              </a:rPr>
              <a:t>value1,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>
                <a:solidFill>
                  <a:schemeClr val="bg1"/>
                </a:solidFill>
                <a:latin typeface="Arial Unicode MS"/>
              </a:rPr>
              <a:t> </a:t>
            </a:r>
            <a:r>
              <a:rPr lang="es-ES" altLang="es-ES" dirty="0" smtClean="0">
                <a:solidFill>
                  <a:schemeClr val="bg1"/>
                </a:solidFill>
                <a:latin typeface="Arial Unicode MS"/>
              </a:rPr>
              <a:t>       column_name2 = value2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dirty="0" smtClean="0">
                <a:solidFill>
                  <a:schemeClr val="bg1"/>
                </a:solidFill>
                <a:latin typeface="Arial Unicode MS"/>
              </a:rPr>
              <a:t>WHERE </a:t>
            </a:r>
            <a:r>
              <a:rPr lang="es-ES" altLang="es-ES" dirty="0" err="1">
                <a:solidFill>
                  <a:schemeClr val="bg1"/>
                </a:solidFill>
                <a:latin typeface="Arial Unicode MS"/>
              </a:rPr>
              <a:t>condition</a:t>
            </a:r>
            <a:r>
              <a:rPr lang="es-ES" altLang="es-ES" sz="1400" dirty="0">
                <a:solidFill>
                  <a:schemeClr val="bg1"/>
                </a:solidFill>
              </a:rPr>
              <a:t> </a:t>
            </a:r>
            <a:r>
              <a:rPr lang="es-ES" altLang="es-ES" sz="1400" dirty="0" smtClean="0">
                <a:solidFill>
                  <a:schemeClr val="bg1"/>
                </a:solidFill>
              </a:rPr>
              <a:t>;</a:t>
            </a:r>
            <a:endParaRPr lang="es-ES" altLang="es-ES" sz="4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s-CO" altLang="es-E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s-CO" altLang="es-ES" dirty="0" smtClean="0">
                <a:solidFill>
                  <a:schemeClr val="bg1"/>
                </a:solidFill>
                <a:latin typeface="Arial" panose="020B0604020202020204" pitchFamily="34" charset="0"/>
              </a:rPr>
              <a:t>Ejemplo</a:t>
            </a:r>
          </a:p>
          <a:p>
            <a:endParaRPr lang="es-CO" altLang="es-E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s-CO" altLang="es-ES" smtClean="0">
                <a:solidFill>
                  <a:schemeClr val="bg1"/>
                </a:solidFill>
                <a:latin typeface="Arial" panose="020B0604020202020204" pitchFamily="34" charset="0"/>
              </a:rPr>
              <a:t>UPDATE </a:t>
            </a:r>
            <a:r>
              <a:rPr lang="es-CO" altLang="es-ES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clientes</a:t>
            </a:r>
          </a:p>
          <a:p>
            <a:r>
              <a:rPr lang="es-CO" altLang="es-ES" dirty="0" smtClean="0">
                <a:solidFill>
                  <a:schemeClr val="bg1"/>
                </a:solidFill>
                <a:latin typeface="Arial" panose="020B0604020202020204" pitchFamily="34" charset="0"/>
              </a:rPr>
              <a:t>Set  </a:t>
            </a:r>
            <a:r>
              <a:rPr lang="es-CO" altLang="es-ES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ciudad_cliente</a:t>
            </a:r>
            <a:r>
              <a:rPr lang="es-CO" altLang="es-ES" dirty="0" smtClean="0">
                <a:solidFill>
                  <a:schemeClr val="bg1"/>
                </a:solidFill>
                <a:latin typeface="Arial" panose="020B0604020202020204" pitchFamily="34" charset="0"/>
              </a:rPr>
              <a:t> = ‘</a:t>
            </a:r>
            <a:r>
              <a:rPr lang="es-CO" altLang="es-ES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Bogota</a:t>
            </a:r>
            <a:r>
              <a:rPr lang="es-CO" altLang="es-ES" dirty="0" smtClean="0">
                <a:solidFill>
                  <a:schemeClr val="bg1"/>
                </a:solidFill>
                <a:latin typeface="Arial" panose="020B0604020202020204" pitchFamily="34" charset="0"/>
              </a:rPr>
              <a:t>’</a:t>
            </a:r>
          </a:p>
          <a:p>
            <a:r>
              <a:rPr lang="es-CO" altLang="es-ES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Where</a:t>
            </a:r>
            <a:r>
              <a:rPr lang="es-CO" altLang="es-ES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s-CO" altLang="es-ES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ciudad_cliente</a:t>
            </a:r>
            <a:r>
              <a:rPr lang="es-CO" altLang="es-ES" dirty="0" smtClean="0">
                <a:solidFill>
                  <a:schemeClr val="bg1"/>
                </a:solidFill>
                <a:latin typeface="Arial" panose="020B0604020202020204" pitchFamily="34" charset="0"/>
              </a:rPr>
              <a:t> = ‘Medellín’;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0423"/>
            <a:ext cx="65" cy="376354"/>
          </a:xfrm>
          <a:prstGeom prst="rect">
            <a:avLst/>
          </a:prstGeom>
          <a:solidFill>
            <a:srgbClr val="E8EA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839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18304" y="251255"/>
            <a:ext cx="7645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>
                <a:solidFill>
                  <a:schemeClr val="bg1"/>
                </a:solidFill>
              </a:rPr>
              <a:t>SQL </a:t>
            </a:r>
            <a:r>
              <a:rPr lang="es-CO" sz="2800" b="1" dirty="0" smtClean="0">
                <a:solidFill>
                  <a:schemeClr val="bg1"/>
                </a:solidFill>
              </a:rPr>
              <a:t>DML</a:t>
            </a:r>
            <a:r>
              <a:rPr lang="es-CO" sz="2800" b="1" dirty="0">
                <a:solidFill>
                  <a:schemeClr val="bg1"/>
                </a:solidFill>
              </a:rPr>
              <a:t>: Lenguaje de </a:t>
            </a:r>
            <a:r>
              <a:rPr lang="es-CO" sz="2800" b="1" dirty="0" smtClean="0">
                <a:solidFill>
                  <a:schemeClr val="bg1"/>
                </a:solidFill>
              </a:rPr>
              <a:t>manipulación </a:t>
            </a:r>
            <a:r>
              <a:rPr lang="es-CO" sz="2800" b="1" dirty="0">
                <a:solidFill>
                  <a:schemeClr val="bg1"/>
                </a:solidFill>
              </a:rPr>
              <a:t>de Datos</a:t>
            </a:r>
            <a:r>
              <a:rPr lang="es-CO" sz="3600" b="1" dirty="0">
                <a:solidFill>
                  <a:schemeClr val="bg1"/>
                </a:solidFill>
              </a:rPr>
              <a:t> </a:t>
            </a:r>
            <a:endParaRPr lang="es-ES" sz="2800" b="1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53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04" y="251255"/>
            <a:ext cx="6919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solidFill>
                  <a:schemeClr val="bg1"/>
                </a:solidFill>
              </a:rPr>
              <a:t>Introducción a SQL</a:t>
            </a:r>
            <a:endParaRPr lang="es-ES" sz="4800" b="1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18304" y="966659"/>
            <a:ext cx="83509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chemeClr val="bg1"/>
                </a:solidFill>
              </a:rPr>
              <a:t>DDL: Lenguaje de definición de Datos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El LDD de SQL no sólo permite la especificación de un conjunto</a:t>
            </a:r>
          </a:p>
          <a:p>
            <a:r>
              <a:rPr lang="es-CO" dirty="0">
                <a:solidFill>
                  <a:schemeClr val="bg1"/>
                </a:solidFill>
              </a:rPr>
              <a:t>de relaciones, sino también de la información relativa a esas relaciones, incluyendo</a:t>
            </a:r>
            <a:r>
              <a:rPr lang="es-CO" dirty="0" smtClean="0">
                <a:solidFill>
                  <a:schemeClr val="bg1"/>
                </a:solidFill>
              </a:rPr>
              <a:t>: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bg1"/>
                </a:solidFill>
              </a:rPr>
              <a:t>El </a:t>
            </a:r>
            <a:r>
              <a:rPr lang="es-CO" dirty="0">
                <a:solidFill>
                  <a:schemeClr val="bg1"/>
                </a:solidFill>
              </a:rPr>
              <a:t>esquema de cada relación.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El </a:t>
            </a:r>
            <a:r>
              <a:rPr lang="es-ES" dirty="0">
                <a:solidFill>
                  <a:schemeClr val="bg1"/>
                </a:solidFill>
              </a:rPr>
              <a:t>dominio de valores asociado a cada atributo.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bg1"/>
                </a:solidFill>
              </a:rPr>
              <a:t>Las </a:t>
            </a:r>
            <a:r>
              <a:rPr lang="es-CO" dirty="0">
                <a:solidFill>
                  <a:schemeClr val="bg1"/>
                </a:solidFill>
              </a:rPr>
              <a:t>restricciones de integridad.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bg1"/>
                </a:solidFill>
              </a:rPr>
              <a:t>El </a:t>
            </a:r>
            <a:r>
              <a:rPr lang="es-CO" dirty="0">
                <a:solidFill>
                  <a:schemeClr val="bg1"/>
                </a:solidFill>
              </a:rPr>
              <a:t>conjunto de índices que se deben mantener para cada relación.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bg1"/>
                </a:solidFill>
              </a:rPr>
              <a:t>La </a:t>
            </a:r>
            <a:r>
              <a:rPr lang="es-CO" dirty="0">
                <a:solidFill>
                  <a:schemeClr val="bg1"/>
                </a:solidFill>
              </a:rPr>
              <a:t>información de seguridad y de autorización de cada relación.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>
                <a:solidFill>
                  <a:schemeClr val="bg1"/>
                </a:solidFill>
              </a:rPr>
              <a:t>La </a:t>
            </a:r>
            <a:r>
              <a:rPr lang="es-CO" dirty="0">
                <a:solidFill>
                  <a:schemeClr val="bg1"/>
                </a:solidFill>
              </a:rPr>
              <a:t>estructura de almacenamiento físico de cada relación en el disco.</a:t>
            </a:r>
          </a:p>
        </p:txBody>
      </p:sp>
    </p:spTree>
    <p:extLst>
      <p:ext uri="{BB962C8B-B14F-4D97-AF65-F5344CB8AC3E}">
        <p14:creationId xmlns:p14="http://schemas.microsoft.com/office/powerpoint/2010/main" val="421208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04" y="0"/>
            <a:ext cx="6919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>
                <a:solidFill>
                  <a:schemeClr val="bg1"/>
                </a:solidFill>
              </a:rPr>
              <a:t>SQL - </a:t>
            </a:r>
            <a:r>
              <a:rPr lang="es-CO" sz="2800" b="1" dirty="0" smtClean="0">
                <a:solidFill>
                  <a:schemeClr val="bg1"/>
                </a:solidFill>
              </a:rPr>
              <a:t>DDL</a:t>
            </a:r>
            <a:r>
              <a:rPr lang="es-CO" sz="2800" b="1" dirty="0">
                <a:solidFill>
                  <a:schemeClr val="bg1"/>
                </a:solidFill>
              </a:rPr>
              <a:t>: Lenguaje de definición de </a:t>
            </a:r>
            <a:r>
              <a:rPr lang="es-CO" sz="2800" b="1" dirty="0" smtClean="0">
                <a:solidFill>
                  <a:schemeClr val="bg1"/>
                </a:solidFill>
              </a:rPr>
              <a:t>Datos</a:t>
            </a:r>
            <a:r>
              <a:rPr lang="es-CO" sz="3600" b="1" dirty="0" smtClean="0">
                <a:solidFill>
                  <a:schemeClr val="bg1"/>
                </a:solidFill>
              </a:rPr>
              <a:t> </a:t>
            </a:r>
            <a:endParaRPr lang="es-ES" sz="5400" b="1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18304" y="646331"/>
            <a:ext cx="835093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chemeClr val="bg1"/>
                </a:solidFill>
              </a:rPr>
              <a:t>Tipos de datos soportados en las base de datos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err="1">
                <a:solidFill>
                  <a:schemeClr val="bg1"/>
                </a:solidFill>
              </a:rPr>
              <a:t>char</a:t>
            </a:r>
            <a:r>
              <a:rPr lang="es-CO" dirty="0">
                <a:solidFill>
                  <a:schemeClr val="bg1"/>
                </a:solidFill>
              </a:rPr>
              <a:t>(</a:t>
            </a:r>
            <a:r>
              <a:rPr lang="es-CO" i="1" dirty="0">
                <a:solidFill>
                  <a:schemeClr val="bg1"/>
                </a:solidFill>
              </a:rPr>
              <a:t>n</a:t>
            </a:r>
            <a:r>
              <a:rPr lang="es-CO" dirty="0">
                <a:solidFill>
                  <a:schemeClr val="bg1"/>
                </a:solidFill>
              </a:rPr>
              <a:t>). Una cadena de caracteres de longitud fija, con una longitud </a:t>
            </a:r>
            <a:r>
              <a:rPr lang="es-CO" i="1" dirty="0">
                <a:solidFill>
                  <a:schemeClr val="bg1"/>
                </a:solidFill>
              </a:rPr>
              <a:t>n </a:t>
            </a:r>
            <a:r>
              <a:rPr lang="es-CO" dirty="0">
                <a:solidFill>
                  <a:schemeClr val="bg1"/>
                </a:solidFill>
              </a:rPr>
              <a:t>especificada por el usuario</a:t>
            </a:r>
            <a:r>
              <a:rPr lang="es-CO" dirty="0" smtClean="0">
                <a:solidFill>
                  <a:schemeClr val="bg1"/>
                </a:solidFill>
              </a:rPr>
              <a:t>. También </a:t>
            </a:r>
            <a:r>
              <a:rPr lang="es-CO" dirty="0">
                <a:solidFill>
                  <a:schemeClr val="bg1"/>
                </a:solidFill>
              </a:rPr>
              <a:t>se puede utilizar la palabra completa </a:t>
            </a:r>
            <a:r>
              <a:rPr lang="es-CO" b="1" dirty="0" err="1">
                <a:solidFill>
                  <a:schemeClr val="bg1"/>
                </a:solidFill>
              </a:rPr>
              <a:t>character</a:t>
            </a:r>
            <a:r>
              <a:rPr lang="es-CO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err="1" smtClean="0">
                <a:solidFill>
                  <a:schemeClr val="bg1"/>
                </a:solidFill>
              </a:rPr>
              <a:t>varchar</a:t>
            </a:r>
            <a:r>
              <a:rPr lang="es-CO" dirty="0" smtClean="0">
                <a:solidFill>
                  <a:schemeClr val="bg1"/>
                </a:solidFill>
              </a:rPr>
              <a:t>(</a:t>
            </a:r>
            <a:r>
              <a:rPr lang="es-CO" i="1" dirty="0" smtClean="0">
                <a:solidFill>
                  <a:schemeClr val="bg1"/>
                </a:solidFill>
              </a:rPr>
              <a:t>n</a:t>
            </a:r>
            <a:r>
              <a:rPr lang="es-CO" dirty="0">
                <a:solidFill>
                  <a:schemeClr val="bg1"/>
                </a:solidFill>
              </a:rPr>
              <a:t>). Una cadena de caracteres de longitud variable con una longitud máxima </a:t>
            </a:r>
            <a:r>
              <a:rPr lang="es-CO" i="1" dirty="0">
                <a:solidFill>
                  <a:schemeClr val="bg1"/>
                </a:solidFill>
              </a:rPr>
              <a:t>n </a:t>
            </a:r>
            <a:r>
              <a:rPr lang="es-CO" dirty="0" smtClean="0">
                <a:solidFill>
                  <a:schemeClr val="bg1"/>
                </a:solidFill>
              </a:rPr>
              <a:t>especificada por </a:t>
            </a:r>
            <a:r>
              <a:rPr lang="es-CO" dirty="0">
                <a:solidFill>
                  <a:schemeClr val="bg1"/>
                </a:solidFill>
              </a:rPr>
              <a:t>el usuario. La forma completa, </a:t>
            </a:r>
            <a:r>
              <a:rPr lang="es-CO" b="1" dirty="0" err="1">
                <a:solidFill>
                  <a:schemeClr val="bg1"/>
                </a:solidFill>
              </a:rPr>
              <a:t>character</a:t>
            </a:r>
            <a:r>
              <a:rPr lang="es-CO" b="1" dirty="0">
                <a:solidFill>
                  <a:schemeClr val="bg1"/>
                </a:solidFill>
              </a:rPr>
              <a:t> </a:t>
            </a:r>
            <a:r>
              <a:rPr lang="es-CO" b="1" dirty="0" err="1">
                <a:solidFill>
                  <a:schemeClr val="bg1"/>
                </a:solidFill>
              </a:rPr>
              <a:t>varying</a:t>
            </a:r>
            <a:r>
              <a:rPr lang="es-CO" dirty="0">
                <a:solidFill>
                  <a:schemeClr val="bg1"/>
                </a:solidFill>
              </a:rPr>
              <a:t>, es equivalente.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err="1" smtClean="0">
                <a:solidFill>
                  <a:schemeClr val="bg1"/>
                </a:solidFill>
              </a:rPr>
              <a:t>int</a:t>
            </a:r>
            <a:r>
              <a:rPr lang="es-CO" dirty="0">
                <a:solidFill>
                  <a:schemeClr val="bg1"/>
                </a:solidFill>
              </a:rPr>
              <a:t>. Un entero (un subconjunto finito de los enteros dependiente de la máquina). La </a:t>
            </a:r>
            <a:r>
              <a:rPr lang="es-CO" dirty="0" smtClean="0">
                <a:solidFill>
                  <a:schemeClr val="bg1"/>
                </a:solidFill>
              </a:rPr>
              <a:t>palabra </a:t>
            </a:r>
            <a:r>
              <a:rPr lang="es-ES" dirty="0" smtClean="0">
                <a:solidFill>
                  <a:schemeClr val="bg1"/>
                </a:solidFill>
              </a:rPr>
              <a:t>completa</a:t>
            </a:r>
            <a:r>
              <a:rPr lang="es-ES" dirty="0">
                <a:solidFill>
                  <a:schemeClr val="bg1"/>
                </a:solidFill>
              </a:rPr>
              <a:t>, </a:t>
            </a:r>
            <a:r>
              <a:rPr lang="es-ES" b="1" dirty="0" err="1">
                <a:solidFill>
                  <a:schemeClr val="bg1"/>
                </a:solidFill>
              </a:rPr>
              <a:t>integer</a:t>
            </a:r>
            <a:r>
              <a:rPr lang="es-ES" dirty="0">
                <a:solidFill>
                  <a:schemeClr val="bg1"/>
                </a:solidFill>
              </a:rPr>
              <a:t>, es equivalente.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err="1" smtClean="0">
                <a:solidFill>
                  <a:schemeClr val="bg1"/>
                </a:solidFill>
              </a:rPr>
              <a:t>smallint</a:t>
            </a:r>
            <a:r>
              <a:rPr lang="es-CO" dirty="0">
                <a:solidFill>
                  <a:schemeClr val="bg1"/>
                </a:solidFill>
              </a:rPr>
              <a:t>. Un entero pequeño (un subconjunto dependiente de la máquina del tipo de </a:t>
            </a:r>
            <a:r>
              <a:rPr lang="es-CO" dirty="0" smtClean="0">
                <a:solidFill>
                  <a:schemeClr val="bg1"/>
                </a:solidFill>
              </a:rPr>
              <a:t>dominio </a:t>
            </a:r>
            <a:r>
              <a:rPr lang="es-ES" dirty="0" smtClean="0">
                <a:solidFill>
                  <a:schemeClr val="bg1"/>
                </a:solidFill>
              </a:rPr>
              <a:t>entero).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err="1">
                <a:solidFill>
                  <a:schemeClr val="bg1"/>
                </a:solidFill>
              </a:rPr>
              <a:t>numeric</a:t>
            </a:r>
            <a:r>
              <a:rPr lang="es-CO" dirty="0">
                <a:solidFill>
                  <a:schemeClr val="bg1"/>
                </a:solidFill>
              </a:rPr>
              <a:t>(</a:t>
            </a:r>
            <a:r>
              <a:rPr lang="es-CO" i="1" dirty="0">
                <a:solidFill>
                  <a:schemeClr val="bg1"/>
                </a:solidFill>
              </a:rPr>
              <a:t>p; d</a:t>
            </a:r>
            <a:r>
              <a:rPr lang="es-CO" dirty="0">
                <a:solidFill>
                  <a:schemeClr val="bg1"/>
                </a:solidFill>
              </a:rPr>
              <a:t>). Un número de coma fija, cuya precisión la especifica el usuario. El número está formado por </a:t>
            </a:r>
            <a:r>
              <a:rPr lang="es-CO" i="1" dirty="0">
                <a:solidFill>
                  <a:schemeClr val="bg1"/>
                </a:solidFill>
              </a:rPr>
              <a:t>p </a:t>
            </a:r>
            <a:r>
              <a:rPr lang="es-CO" dirty="0">
                <a:solidFill>
                  <a:schemeClr val="bg1"/>
                </a:solidFill>
              </a:rPr>
              <a:t>dígitos (más el signo), y de esos </a:t>
            </a:r>
            <a:r>
              <a:rPr lang="es-CO" i="1" dirty="0">
                <a:solidFill>
                  <a:schemeClr val="bg1"/>
                </a:solidFill>
              </a:rPr>
              <a:t>p </a:t>
            </a:r>
            <a:r>
              <a:rPr lang="es-CO" dirty="0">
                <a:solidFill>
                  <a:schemeClr val="bg1"/>
                </a:solidFill>
              </a:rPr>
              <a:t>dígitos, </a:t>
            </a:r>
            <a:r>
              <a:rPr lang="es-CO" i="1" dirty="0">
                <a:solidFill>
                  <a:schemeClr val="bg1"/>
                </a:solidFill>
              </a:rPr>
              <a:t>d </a:t>
            </a:r>
            <a:r>
              <a:rPr lang="es-CO" dirty="0">
                <a:solidFill>
                  <a:schemeClr val="bg1"/>
                </a:solidFill>
              </a:rPr>
              <a:t>pertenecen a la parte decimal. Así, </a:t>
            </a:r>
            <a:r>
              <a:rPr lang="es-CO" b="1" dirty="0" err="1">
                <a:solidFill>
                  <a:schemeClr val="bg1"/>
                </a:solidFill>
              </a:rPr>
              <a:t>numeric</a:t>
            </a:r>
            <a:r>
              <a:rPr lang="es-CO" dirty="0">
                <a:solidFill>
                  <a:schemeClr val="bg1"/>
                </a:solidFill>
              </a:rPr>
              <a:t>(3,1) permite que el número 44</a:t>
            </a:r>
            <a:r>
              <a:rPr lang="es-CO" i="1" dirty="0">
                <a:solidFill>
                  <a:schemeClr val="bg1"/>
                </a:solidFill>
              </a:rPr>
              <a:t>:</a:t>
            </a:r>
            <a:r>
              <a:rPr lang="es-CO" dirty="0">
                <a:solidFill>
                  <a:schemeClr val="bg1"/>
                </a:solidFill>
              </a:rPr>
              <a:t>5 se almacene exactamente, pero ni 444</a:t>
            </a:r>
            <a:r>
              <a:rPr lang="es-CO" i="1" dirty="0">
                <a:solidFill>
                  <a:schemeClr val="bg1"/>
                </a:solidFill>
              </a:rPr>
              <a:t>:</a:t>
            </a:r>
            <a:r>
              <a:rPr lang="es-CO" dirty="0">
                <a:solidFill>
                  <a:schemeClr val="bg1"/>
                </a:solidFill>
              </a:rPr>
              <a:t>5 ni 0</a:t>
            </a:r>
            <a:r>
              <a:rPr lang="es-CO" i="1" dirty="0">
                <a:solidFill>
                  <a:schemeClr val="bg1"/>
                </a:solidFill>
              </a:rPr>
              <a:t>:</a:t>
            </a:r>
            <a:r>
              <a:rPr lang="es-CO" dirty="0">
                <a:solidFill>
                  <a:schemeClr val="bg1"/>
                </a:solidFill>
              </a:rPr>
              <a:t>32 se pueden almacenar exactamente en un campo de este tipo.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chemeClr val="bg1"/>
                </a:solidFill>
              </a:rPr>
              <a:t>real, </a:t>
            </a:r>
            <a:r>
              <a:rPr lang="es-CO" b="1" dirty="0" err="1">
                <a:solidFill>
                  <a:schemeClr val="bg1"/>
                </a:solidFill>
              </a:rPr>
              <a:t>double</a:t>
            </a:r>
            <a:r>
              <a:rPr lang="es-CO" b="1" dirty="0">
                <a:solidFill>
                  <a:schemeClr val="bg1"/>
                </a:solidFill>
              </a:rPr>
              <a:t> </a:t>
            </a:r>
            <a:r>
              <a:rPr lang="es-CO" b="1" dirty="0" err="1">
                <a:solidFill>
                  <a:schemeClr val="bg1"/>
                </a:solidFill>
              </a:rPr>
              <a:t>precision</a:t>
            </a:r>
            <a:r>
              <a:rPr lang="es-CO" dirty="0">
                <a:solidFill>
                  <a:schemeClr val="bg1"/>
                </a:solidFill>
              </a:rPr>
              <a:t>. Números de coma flotante y números de coma flotante de doble precisión, con precisión dependiente de la máquina.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err="1">
                <a:solidFill>
                  <a:schemeClr val="bg1"/>
                </a:solidFill>
              </a:rPr>
              <a:t>float</a:t>
            </a:r>
            <a:r>
              <a:rPr lang="es-CO" dirty="0">
                <a:solidFill>
                  <a:schemeClr val="bg1"/>
                </a:solidFill>
              </a:rPr>
              <a:t>(</a:t>
            </a:r>
            <a:r>
              <a:rPr lang="es-CO" i="1" dirty="0">
                <a:solidFill>
                  <a:schemeClr val="bg1"/>
                </a:solidFill>
              </a:rPr>
              <a:t>n</a:t>
            </a:r>
            <a:r>
              <a:rPr lang="es-CO" dirty="0">
                <a:solidFill>
                  <a:schemeClr val="bg1"/>
                </a:solidFill>
              </a:rPr>
              <a:t>). Un número de coma flotante cuya precisión es, al menos, de </a:t>
            </a:r>
            <a:r>
              <a:rPr lang="es-CO" i="1" dirty="0">
                <a:solidFill>
                  <a:schemeClr val="bg1"/>
                </a:solidFill>
              </a:rPr>
              <a:t>n </a:t>
            </a:r>
            <a:r>
              <a:rPr lang="es-CO" dirty="0">
                <a:solidFill>
                  <a:schemeClr val="bg1"/>
                </a:solidFill>
              </a:rPr>
              <a:t>dígitos</a:t>
            </a:r>
            <a:r>
              <a:rPr lang="es-CO" dirty="0" smtClean="0">
                <a:solidFill>
                  <a:schemeClr val="bg1"/>
                </a:solidFill>
              </a:rPr>
              <a:t>.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83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03" y="251256"/>
            <a:ext cx="89256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chemeClr val="bg1"/>
                </a:solidFill>
              </a:rPr>
              <a:t>SQL - </a:t>
            </a:r>
            <a:r>
              <a:rPr lang="es-CO" sz="3200" b="1" dirty="0">
                <a:solidFill>
                  <a:schemeClr val="bg1"/>
                </a:solidFill>
              </a:rPr>
              <a:t>DDL: Lenguaje de definición de Datos</a:t>
            </a:r>
            <a:r>
              <a:rPr lang="es-CO" sz="4000" b="1" dirty="0">
                <a:solidFill>
                  <a:schemeClr val="bg1"/>
                </a:solidFill>
              </a:rPr>
              <a:t> </a:t>
            </a:r>
            <a:endParaRPr lang="es-ES" sz="6000" b="1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18303" y="1384670"/>
            <a:ext cx="83509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chemeClr val="bg1"/>
                </a:solidFill>
              </a:rPr>
              <a:t>Las sentencias DDL son:</a:t>
            </a:r>
          </a:p>
          <a:p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CREATE : Creación de relaciones o tablas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ALTER: Cambiar la estructura de una relación o tabla ,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DROP :</a:t>
            </a:r>
            <a:r>
              <a:rPr lang="es-ES" dirty="0">
                <a:solidFill>
                  <a:schemeClr val="bg1"/>
                </a:solidFill>
              </a:rPr>
              <a:t> Eliminar la relación o tabla de la base de datos</a:t>
            </a:r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TRUNCATE: </a:t>
            </a:r>
            <a:r>
              <a:rPr lang="es-ES" dirty="0">
                <a:solidFill>
                  <a:schemeClr val="bg1"/>
                </a:solidFill>
              </a:rPr>
              <a:t>Borrar los datos contenidos en una relación o </a:t>
            </a:r>
            <a:r>
              <a:rPr lang="es-ES" dirty="0" smtClean="0">
                <a:solidFill>
                  <a:schemeClr val="bg1"/>
                </a:solidFill>
              </a:rPr>
              <a:t>tabla</a:t>
            </a:r>
            <a:endParaRPr lang="es-CO" dirty="0" smtClean="0">
              <a:solidFill>
                <a:schemeClr val="bg1"/>
              </a:solidFill>
            </a:endParaRPr>
          </a:p>
          <a:p>
            <a:endParaRPr lang="es-CO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08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04" y="0"/>
            <a:ext cx="8063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>
                <a:solidFill>
                  <a:schemeClr val="bg1"/>
                </a:solidFill>
              </a:rPr>
              <a:t>SQL </a:t>
            </a:r>
            <a:r>
              <a:rPr lang="es-CO" sz="2800" b="1" dirty="0" smtClean="0">
                <a:solidFill>
                  <a:schemeClr val="bg1"/>
                </a:solidFill>
              </a:rPr>
              <a:t>DDL</a:t>
            </a:r>
            <a:r>
              <a:rPr lang="es-CO" sz="2800" b="1" dirty="0">
                <a:solidFill>
                  <a:schemeClr val="bg1"/>
                </a:solidFill>
              </a:rPr>
              <a:t>: Lenguaje de definición de Datos</a:t>
            </a:r>
            <a:r>
              <a:rPr lang="es-CO" sz="3600" b="1" dirty="0">
                <a:solidFill>
                  <a:schemeClr val="bg1"/>
                </a:solidFill>
              </a:rPr>
              <a:t> </a:t>
            </a:r>
            <a:endParaRPr lang="es-ES" sz="2400" b="1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18304" y="531826"/>
            <a:ext cx="871669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chemeClr val="bg1"/>
                </a:solidFill>
              </a:rPr>
              <a:t>Creación de relaciones o tablas</a:t>
            </a:r>
          </a:p>
          <a:p>
            <a:endParaRPr lang="es-CO" sz="2000" b="1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Las relaciones se definen mediante el comando </a:t>
            </a:r>
            <a:r>
              <a:rPr lang="es-CO" b="1" dirty="0" err="1">
                <a:solidFill>
                  <a:schemeClr val="bg1"/>
                </a:solidFill>
              </a:rPr>
              <a:t>create</a:t>
            </a:r>
            <a:r>
              <a:rPr lang="es-CO" b="1" dirty="0">
                <a:solidFill>
                  <a:schemeClr val="bg1"/>
                </a:solidFill>
              </a:rPr>
              <a:t> </a:t>
            </a:r>
            <a:r>
              <a:rPr lang="es-CO" b="1" dirty="0" err="1">
                <a:solidFill>
                  <a:schemeClr val="bg1"/>
                </a:solidFill>
              </a:rPr>
              <a:t>table</a:t>
            </a:r>
            <a:r>
              <a:rPr lang="es-CO" dirty="0" smtClean="0">
                <a:solidFill>
                  <a:schemeClr val="bg1"/>
                </a:solidFill>
              </a:rPr>
              <a:t>: </a:t>
            </a:r>
            <a:r>
              <a:rPr lang="es-CO" dirty="0">
                <a:solidFill>
                  <a:schemeClr val="bg1"/>
                </a:solidFill>
              </a:rPr>
              <a:t>Este comando crea un objeto dentro de la base de datos</a:t>
            </a:r>
            <a:endParaRPr lang="es-CO" dirty="0" smtClean="0">
              <a:solidFill>
                <a:schemeClr val="bg1"/>
              </a:solidFill>
            </a:endParaRPr>
          </a:p>
          <a:p>
            <a:endParaRPr lang="es-CO" sz="2000" b="1" dirty="0" smtClean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chemeClr val="bg1"/>
                </a:solidFill>
                <a:latin typeface="Menlo"/>
              </a:rPr>
              <a:t>CREATE TABLE </a:t>
            </a:r>
            <a:r>
              <a:rPr lang="es-ES" altLang="es-ES" sz="1600" dirty="0" err="1">
                <a:solidFill>
                  <a:schemeClr val="bg1"/>
                </a:solidFill>
                <a:latin typeface="Menlo"/>
              </a:rPr>
              <a:t>nombre_tabla</a:t>
            </a:r>
            <a:r>
              <a:rPr lang="es-ES" altLang="es-ES" sz="1600" dirty="0">
                <a:solidFill>
                  <a:schemeClr val="bg1"/>
                </a:solidFill>
                <a:latin typeface="Menlo"/>
              </a:rPr>
              <a:t> (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chemeClr val="bg1"/>
                </a:solidFill>
                <a:latin typeface="Menlo"/>
              </a:rPr>
              <a:t>columna1 </a:t>
            </a:r>
            <a:r>
              <a:rPr lang="es-ES" altLang="es-ES" sz="1600" dirty="0" err="1">
                <a:solidFill>
                  <a:schemeClr val="bg1"/>
                </a:solidFill>
                <a:latin typeface="Menlo"/>
              </a:rPr>
              <a:t>tipoDato</a:t>
            </a:r>
            <a:r>
              <a:rPr lang="es-ES" altLang="es-ES" sz="1600" dirty="0">
                <a:solidFill>
                  <a:schemeClr val="bg1"/>
                </a:solidFill>
                <a:latin typeface="Menlo"/>
              </a:rPr>
              <a:t> [ NULL | NOT NULL ],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chemeClr val="bg1"/>
                </a:solidFill>
                <a:latin typeface="Menlo"/>
              </a:rPr>
              <a:t>columna2 [ NULL | NOT NULL ], ...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 err="1">
                <a:solidFill>
                  <a:schemeClr val="bg1"/>
                </a:solidFill>
                <a:latin typeface="Menlo"/>
              </a:rPr>
              <a:t>columna_n</a:t>
            </a:r>
            <a:r>
              <a:rPr lang="es-ES" altLang="es-ES" sz="1600" dirty="0">
                <a:solidFill>
                  <a:schemeClr val="bg1"/>
                </a:solidFill>
                <a:latin typeface="Menlo"/>
              </a:rPr>
              <a:t> </a:t>
            </a:r>
            <a:r>
              <a:rPr lang="es-ES" altLang="es-ES" sz="1600" dirty="0" err="1">
                <a:solidFill>
                  <a:schemeClr val="bg1"/>
                </a:solidFill>
                <a:latin typeface="Menlo"/>
              </a:rPr>
              <a:t>tipoDato</a:t>
            </a:r>
            <a:r>
              <a:rPr lang="es-ES" altLang="es-ES" sz="1600" dirty="0">
                <a:solidFill>
                  <a:schemeClr val="bg1"/>
                </a:solidFill>
                <a:latin typeface="Menlo"/>
              </a:rPr>
              <a:t> [ NULL | NOT NULL ],</a:t>
            </a:r>
            <a:endParaRPr lang="es-ES" altLang="es-E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s-ES" altLang="es-ES" sz="1600" i="1" dirty="0">
                <a:solidFill>
                  <a:schemeClr val="bg1"/>
                </a:solidFill>
                <a:latin typeface="Menlo"/>
              </a:rPr>
              <a:t>CONSTRAINT </a:t>
            </a:r>
            <a:r>
              <a:rPr lang="es-ES" altLang="es-ES" sz="1600" i="1" dirty="0" err="1">
                <a:solidFill>
                  <a:schemeClr val="bg1"/>
                </a:solidFill>
                <a:latin typeface="Menlo"/>
              </a:rPr>
              <a:t>nombre_constraint</a:t>
            </a:r>
            <a:r>
              <a:rPr lang="es-ES" altLang="es-ES" sz="1600" i="1" dirty="0">
                <a:solidFill>
                  <a:schemeClr val="bg1"/>
                </a:solidFill>
                <a:latin typeface="Menlo"/>
              </a:rPr>
              <a:t> PRIMARY KEY (columna1,columna2…)</a:t>
            </a:r>
          </a:p>
          <a:p>
            <a:r>
              <a:rPr lang="en-US" sz="1600" i="1" dirty="0">
                <a:solidFill>
                  <a:schemeClr val="bg1"/>
                </a:solidFill>
              </a:rPr>
              <a:t>CONSTRAINT </a:t>
            </a:r>
            <a:r>
              <a:rPr lang="en-US" sz="1600" i="1" dirty="0" err="1">
                <a:solidFill>
                  <a:schemeClr val="bg1"/>
                </a:solidFill>
              </a:rPr>
              <a:t>nombre_constraint</a:t>
            </a:r>
            <a:r>
              <a:rPr lang="en-US" sz="1600" i="1" dirty="0">
                <a:solidFill>
                  <a:schemeClr val="bg1"/>
                </a:solidFill>
              </a:rPr>
              <a:t> CHECK (column operator valor)</a:t>
            </a:r>
          </a:p>
          <a:p>
            <a:r>
              <a:rPr lang="es-ES" altLang="es-ES" sz="1600" i="1" dirty="0">
                <a:solidFill>
                  <a:schemeClr val="bg1"/>
                </a:solidFill>
                <a:latin typeface="Menlo"/>
              </a:rPr>
              <a:t>CONSTRAINT </a:t>
            </a:r>
            <a:r>
              <a:rPr lang="es-ES" altLang="es-ES" sz="1600" i="1" dirty="0" err="1">
                <a:solidFill>
                  <a:schemeClr val="bg1"/>
                </a:solidFill>
                <a:latin typeface="Menlo"/>
              </a:rPr>
              <a:t>nombre_constrint</a:t>
            </a:r>
            <a:r>
              <a:rPr lang="es-ES" altLang="es-ES" sz="1600" i="1" dirty="0">
                <a:solidFill>
                  <a:schemeClr val="bg1"/>
                </a:solidFill>
                <a:latin typeface="Menlo"/>
              </a:rPr>
              <a:t> FOREIGN KEY (</a:t>
            </a:r>
            <a:r>
              <a:rPr lang="es-ES" altLang="es-ES" sz="1600" i="1" dirty="0" err="1">
                <a:solidFill>
                  <a:schemeClr val="bg1"/>
                </a:solidFill>
                <a:latin typeface="Menlo"/>
              </a:rPr>
              <a:t>nombre_columna</a:t>
            </a:r>
            <a:r>
              <a:rPr lang="es-ES" altLang="es-ES" sz="1600" i="1" dirty="0">
                <a:solidFill>
                  <a:schemeClr val="bg1"/>
                </a:solidFill>
                <a:latin typeface="Menlo"/>
              </a:rPr>
              <a:t>) REFERENCES </a:t>
            </a:r>
            <a:r>
              <a:rPr lang="es-ES" altLang="es-ES" sz="1600" i="1" dirty="0" err="1">
                <a:solidFill>
                  <a:schemeClr val="bg1"/>
                </a:solidFill>
                <a:latin typeface="Menlo"/>
              </a:rPr>
              <a:t>tabla_padre</a:t>
            </a:r>
            <a:r>
              <a:rPr lang="es-ES" altLang="es-ES" sz="1600" i="1" dirty="0">
                <a:solidFill>
                  <a:schemeClr val="bg1"/>
                </a:solidFill>
                <a:latin typeface="Menlo"/>
              </a:rPr>
              <a:t>(</a:t>
            </a:r>
            <a:r>
              <a:rPr lang="es-ES" altLang="es-ES" sz="1600" i="1" dirty="0" err="1">
                <a:solidFill>
                  <a:schemeClr val="bg1"/>
                </a:solidFill>
                <a:latin typeface="Menlo"/>
              </a:rPr>
              <a:t>nombre_columna_relacionada</a:t>
            </a:r>
            <a:r>
              <a:rPr lang="es-ES" altLang="es-ES" sz="1600" i="1" dirty="0">
                <a:solidFill>
                  <a:schemeClr val="bg1"/>
                </a:solidFill>
                <a:latin typeface="Menlo"/>
              </a:rPr>
              <a:t>)</a:t>
            </a:r>
            <a:r>
              <a:rPr lang="es-ES" altLang="es-ES" sz="1600" i="1" dirty="0">
                <a:solidFill>
                  <a:schemeClr val="bg1"/>
                </a:solidFill>
              </a:rPr>
              <a:t> </a:t>
            </a:r>
            <a:r>
              <a:rPr lang="es-ES" altLang="es-ES" sz="1600" dirty="0" smtClean="0">
                <a:solidFill>
                  <a:schemeClr val="bg1"/>
                </a:solidFill>
              </a:rPr>
              <a:t>;</a:t>
            </a:r>
            <a:endParaRPr lang="es-ES" altLang="es-E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ES" b="1" dirty="0" err="1" smtClean="0">
                <a:solidFill>
                  <a:schemeClr val="bg1"/>
                </a:solidFill>
              </a:rPr>
              <a:t>create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table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i="1" dirty="0">
                <a:solidFill>
                  <a:schemeClr val="bg1"/>
                </a:solidFill>
              </a:rPr>
              <a:t>cliente</a:t>
            </a:r>
          </a:p>
          <a:p>
            <a:r>
              <a:rPr lang="es-ES" dirty="0">
                <a:solidFill>
                  <a:schemeClr val="bg1"/>
                </a:solidFill>
              </a:rPr>
              <a:t>(</a:t>
            </a:r>
            <a:r>
              <a:rPr lang="es-ES" i="1" dirty="0" err="1">
                <a:solidFill>
                  <a:schemeClr val="bg1"/>
                </a:solidFill>
              </a:rPr>
              <a:t>nombre_cliente</a:t>
            </a:r>
            <a:r>
              <a:rPr lang="es-ES" i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char</a:t>
            </a:r>
            <a:r>
              <a:rPr lang="es-ES" dirty="0">
                <a:solidFill>
                  <a:schemeClr val="bg1"/>
                </a:solidFill>
              </a:rPr>
              <a:t>(20),</a:t>
            </a:r>
          </a:p>
          <a:p>
            <a:r>
              <a:rPr lang="es-ES" i="1" dirty="0" err="1">
                <a:solidFill>
                  <a:schemeClr val="bg1"/>
                </a:solidFill>
              </a:rPr>
              <a:t>calle_cliente</a:t>
            </a:r>
            <a:r>
              <a:rPr lang="es-ES" i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char</a:t>
            </a:r>
            <a:r>
              <a:rPr lang="es-ES" dirty="0">
                <a:solidFill>
                  <a:schemeClr val="bg1"/>
                </a:solidFill>
              </a:rPr>
              <a:t>(30),</a:t>
            </a:r>
          </a:p>
          <a:p>
            <a:r>
              <a:rPr lang="es-ES" i="1" dirty="0" err="1">
                <a:solidFill>
                  <a:schemeClr val="bg1"/>
                </a:solidFill>
              </a:rPr>
              <a:t>ciudad_cliente</a:t>
            </a:r>
            <a:r>
              <a:rPr lang="es-ES" i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char</a:t>
            </a:r>
            <a:r>
              <a:rPr lang="es-ES" dirty="0">
                <a:solidFill>
                  <a:schemeClr val="bg1"/>
                </a:solidFill>
              </a:rPr>
              <a:t>(30),</a:t>
            </a:r>
          </a:p>
          <a:p>
            <a:r>
              <a:rPr lang="es-ES" b="1" dirty="0" err="1">
                <a:solidFill>
                  <a:schemeClr val="bg1"/>
                </a:solidFill>
              </a:rPr>
              <a:t>primary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key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dirty="0">
                <a:solidFill>
                  <a:schemeClr val="bg1"/>
                </a:solidFill>
              </a:rPr>
              <a:t>(</a:t>
            </a:r>
            <a:r>
              <a:rPr lang="es-ES" i="1" dirty="0" err="1">
                <a:solidFill>
                  <a:schemeClr val="bg1"/>
                </a:solidFill>
              </a:rPr>
              <a:t>nombre_cliente</a:t>
            </a:r>
            <a:r>
              <a:rPr lang="es-ES" dirty="0">
                <a:solidFill>
                  <a:schemeClr val="bg1"/>
                </a:solidFill>
              </a:rPr>
              <a:t>))</a:t>
            </a:r>
            <a:endParaRPr lang="es-CO" dirty="0" smtClean="0">
              <a:solidFill>
                <a:schemeClr val="bg1"/>
              </a:solidFill>
            </a:endParaRPr>
          </a:p>
          <a:p>
            <a:endParaRPr lang="es-CO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00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04" y="251255"/>
            <a:ext cx="8063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>
                <a:solidFill>
                  <a:schemeClr val="bg1"/>
                </a:solidFill>
              </a:rPr>
              <a:t>SQL </a:t>
            </a:r>
            <a:r>
              <a:rPr lang="es-CO" sz="2800" b="1" dirty="0" smtClean="0">
                <a:solidFill>
                  <a:schemeClr val="bg1"/>
                </a:solidFill>
              </a:rPr>
              <a:t>DDL</a:t>
            </a:r>
            <a:r>
              <a:rPr lang="es-CO" sz="2800" b="1" dirty="0">
                <a:solidFill>
                  <a:schemeClr val="bg1"/>
                </a:solidFill>
              </a:rPr>
              <a:t>: Lenguaje de definición de Datos</a:t>
            </a:r>
            <a:r>
              <a:rPr lang="es-CO" sz="3600" b="1" dirty="0">
                <a:solidFill>
                  <a:schemeClr val="bg1"/>
                </a:solidFill>
              </a:rPr>
              <a:t> </a:t>
            </a:r>
            <a:endParaRPr lang="es-ES" sz="2400" b="1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18304" y="897586"/>
            <a:ext cx="835093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chemeClr val="bg1"/>
                </a:solidFill>
              </a:rPr>
              <a:t>Creación de restricciones CONSTRAINST </a:t>
            </a:r>
          </a:p>
          <a:p>
            <a:endParaRPr lang="es-CO" sz="2000" b="1" dirty="0">
              <a:solidFill>
                <a:schemeClr val="bg1"/>
              </a:solidFill>
            </a:endParaRPr>
          </a:p>
          <a:p>
            <a:r>
              <a:rPr lang="es-CO" dirty="0" smtClean="0">
                <a:solidFill>
                  <a:schemeClr val="bg1"/>
                </a:solidFill>
              </a:rPr>
              <a:t>Tipos de </a:t>
            </a:r>
            <a:r>
              <a:rPr lang="es-CO" dirty="0" err="1" smtClean="0">
                <a:solidFill>
                  <a:schemeClr val="bg1"/>
                </a:solidFill>
              </a:rPr>
              <a:t>constraints</a:t>
            </a:r>
            <a:endParaRPr lang="es-CO" dirty="0" smtClean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s-CO" b="1" dirty="0" err="1" smtClean="0">
                <a:solidFill>
                  <a:schemeClr val="bg1"/>
                </a:solidFill>
              </a:rPr>
              <a:t>Not</a:t>
            </a:r>
            <a:r>
              <a:rPr lang="es-CO" b="1" dirty="0" smtClean="0">
                <a:solidFill>
                  <a:schemeClr val="bg1"/>
                </a:solidFill>
              </a:rPr>
              <a:t> </a:t>
            </a:r>
            <a:r>
              <a:rPr lang="es-CO" b="1" dirty="0" err="1" smtClean="0">
                <a:solidFill>
                  <a:schemeClr val="bg1"/>
                </a:solidFill>
              </a:rPr>
              <a:t>null</a:t>
            </a:r>
            <a:r>
              <a:rPr lang="es-CO" dirty="0" smtClean="0">
                <a:solidFill>
                  <a:schemeClr val="bg1"/>
                </a:solidFill>
              </a:rPr>
              <a:t>: No permite que se no ingresen valores a un campo</a:t>
            </a:r>
          </a:p>
          <a:p>
            <a:pPr marL="342900" indent="-342900">
              <a:buAutoNum type="arabicPeriod"/>
            </a:pPr>
            <a:r>
              <a:rPr lang="es-CO" b="1" dirty="0" err="1" smtClean="0">
                <a:solidFill>
                  <a:schemeClr val="bg1"/>
                </a:solidFill>
              </a:rPr>
              <a:t>Unique</a:t>
            </a:r>
            <a:r>
              <a:rPr lang="es-CO" b="1" dirty="0" smtClean="0">
                <a:solidFill>
                  <a:schemeClr val="bg1"/>
                </a:solidFill>
              </a:rPr>
              <a:t> </a:t>
            </a:r>
            <a:r>
              <a:rPr lang="es-CO" b="1" dirty="0" err="1" smtClean="0">
                <a:solidFill>
                  <a:schemeClr val="bg1"/>
                </a:solidFill>
              </a:rPr>
              <a:t>constraint</a:t>
            </a:r>
            <a:r>
              <a:rPr lang="es-CO" dirty="0" smtClean="0">
                <a:solidFill>
                  <a:schemeClr val="bg1"/>
                </a:solidFill>
              </a:rPr>
              <a:t>: No permite que múltiples filas tengan el mismo valor sobre una columna o conjunto de columnas</a:t>
            </a:r>
          </a:p>
          <a:p>
            <a:pPr marL="342900" indent="-342900">
              <a:buAutoNum type="arabicPeriod"/>
            </a:pPr>
            <a:r>
              <a:rPr lang="es-ES" b="1" dirty="0" err="1" smtClean="0">
                <a:solidFill>
                  <a:schemeClr val="bg1"/>
                </a:solidFill>
              </a:rPr>
              <a:t>Primary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key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constraint</a:t>
            </a:r>
            <a:r>
              <a:rPr lang="es-ES" b="1" dirty="0" smtClean="0">
                <a:solidFill>
                  <a:schemeClr val="bg1"/>
                </a:solidFill>
              </a:rPr>
              <a:t>: </a:t>
            </a:r>
            <a:r>
              <a:rPr lang="es-ES" dirty="0" smtClean="0">
                <a:solidFill>
                  <a:schemeClr val="bg1"/>
                </a:solidFill>
              </a:rPr>
              <a:t>Combina </a:t>
            </a:r>
            <a:r>
              <a:rPr lang="es-ES" dirty="0" err="1" smtClean="0">
                <a:solidFill>
                  <a:schemeClr val="bg1"/>
                </a:solidFill>
              </a:rPr>
              <a:t>Not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Null</a:t>
            </a:r>
            <a:r>
              <a:rPr lang="es-ES" dirty="0" smtClean="0">
                <a:solidFill>
                  <a:schemeClr val="bg1"/>
                </a:solidFill>
              </a:rPr>
              <a:t> y </a:t>
            </a:r>
            <a:r>
              <a:rPr lang="es-ES" dirty="0" err="1" smtClean="0">
                <a:solidFill>
                  <a:schemeClr val="bg1"/>
                </a:solidFill>
              </a:rPr>
              <a:t>Unique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Constraint</a:t>
            </a:r>
            <a:r>
              <a:rPr lang="es-ES" dirty="0" smtClean="0">
                <a:solidFill>
                  <a:schemeClr val="bg1"/>
                </a:solidFill>
              </a:rPr>
              <a:t>, no se permiten valores nulos y no permite que </a:t>
            </a:r>
            <a:r>
              <a:rPr lang="es-ES" dirty="0" err="1" smtClean="0">
                <a:solidFill>
                  <a:schemeClr val="bg1"/>
                </a:solidFill>
              </a:rPr>
              <a:t>múltibles</a:t>
            </a:r>
            <a:r>
              <a:rPr lang="es-ES" dirty="0" smtClean="0">
                <a:solidFill>
                  <a:schemeClr val="bg1"/>
                </a:solidFill>
              </a:rPr>
              <a:t> filas tengan el mismo valor sobre una o mas columnas</a:t>
            </a:r>
            <a:endParaRPr lang="es-CO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s-ES" b="1" dirty="0" err="1">
                <a:solidFill>
                  <a:schemeClr val="bg1"/>
                </a:solidFill>
              </a:rPr>
              <a:t>foreign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key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constraint</a:t>
            </a:r>
            <a:r>
              <a:rPr lang="es-ES" b="1" dirty="0" smtClean="0">
                <a:solidFill>
                  <a:schemeClr val="bg1"/>
                </a:solidFill>
              </a:rPr>
              <a:t>: </a:t>
            </a:r>
            <a:r>
              <a:rPr lang="es-CO" dirty="0" smtClean="0">
                <a:solidFill>
                  <a:schemeClr val="bg1"/>
                </a:solidFill>
              </a:rPr>
              <a:t>requiere </a:t>
            </a:r>
            <a:r>
              <a:rPr lang="es-CO" dirty="0">
                <a:solidFill>
                  <a:schemeClr val="bg1"/>
                </a:solidFill>
              </a:rPr>
              <a:t>que los valores de una tabla coincidan con los valores de otra </a:t>
            </a:r>
            <a:r>
              <a:rPr lang="es-CO" dirty="0" smtClean="0">
                <a:solidFill>
                  <a:schemeClr val="bg1"/>
                </a:solidFill>
              </a:rPr>
              <a:t>tabla</a:t>
            </a:r>
          </a:p>
          <a:p>
            <a:pPr marL="342900" indent="-342900">
              <a:buAutoNum type="arabicPeriod"/>
            </a:pPr>
            <a:r>
              <a:rPr lang="es-ES" b="1" dirty="0" err="1" smtClean="0">
                <a:solidFill>
                  <a:schemeClr val="bg1"/>
                </a:solidFill>
              </a:rPr>
              <a:t>check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 err="1" smtClean="0">
                <a:solidFill>
                  <a:schemeClr val="bg1"/>
                </a:solidFill>
              </a:rPr>
              <a:t>constraint</a:t>
            </a:r>
            <a:r>
              <a:rPr lang="es-ES" b="1" dirty="0" smtClean="0">
                <a:solidFill>
                  <a:schemeClr val="bg1"/>
                </a:solidFill>
              </a:rPr>
              <a:t>: </a:t>
            </a:r>
            <a:r>
              <a:rPr lang="es-CO" dirty="0">
                <a:solidFill>
                  <a:schemeClr val="bg1"/>
                </a:solidFill>
              </a:rPr>
              <a:t>requiere </a:t>
            </a:r>
            <a:r>
              <a:rPr lang="es-CO" dirty="0" smtClean="0">
                <a:solidFill>
                  <a:schemeClr val="bg1"/>
                </a:solidFill>
              </a:rPr>
              <a:t>que un </a:t>
            </a:r>
            <a:r>
              <a:rPr lang="es-CO" dirty="0">
                <a:solidFill>
                  <a:schemeClr val="bg1"/>
                </a:solidFill>
              </a:rPr>
              <a:t>valor </a:t>
            </a:r>
            <a:r>
              <a:rPr lang="es-CO" dirty="0" smtClean="0">
                <a:solidFill>
                  <a:schemeClr val="bg1"/>
                </a:solidFill>
              </a:rPr>
              <a:t>de un campo cumpla </a:t>
            </a:r>
            <a:r>
              <a:rPr lang="es-CO" dirty="0">
                <a:solidFill>
                  <a:schemeClr val="bg1"/>
                </a:solidFill>
              </a:rPr>
              <a:t>con una condición especificada.</a:t>
            </a:r>
          </a:p>
          <a:p>
            <a:endParaRPr lang="es-C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73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04" y="251255"/>
            <a:ext cx="8063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>
                <a:solidFill>
                  <a:schemeClr val="bg1"/>
                </a:solidFill>
              </a:rPr>
              <a:t>SQL </a:t>
            </a:r>
            <a:r>
              <a:rPr lang="es-CO" sz="2800" b="1" dirty="0" smtClean="0">
                <a:solidFill>
                  <a:schemeClr val="bg1"/>
                </a:solidFill>
              </a:rPr>
              <a:t>DDL</a:t>
            </a:r>
            <a:r>
              <a:rPr lang="es-CO" sz="2800" b="1" dirty="0">
                <a:solidFill>
                  <a:schemeClr val="bg1"/>
                </a:solidFill>
              </a:rPr>
              <a:t>: Lenguaje de definición de Datos</a:t>
            </a:r>
            <a:r>
              <a:rPr lang="es-CO" sz="3600" b="1" dirty="0">
                <a:solidFill>
                  <a:schemeClr val="bg1"/>
                </a:solidFill>
              </a:rPr>
              <a:t> </a:t>
            </a:r>
            <a:endParaRPr lang="es-ES" sz="2400" b="1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18304" y="897586"/>
            <a:ext cx="835093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chemeClr val="bg1"/>
                </a:solidFill>
              </a:rPr>
              <a:t>Creación de restricciones CONSTRAINST </a:t>
            </a:r>
          </a:p>
          <a:p>
            <a:endParaRPr lang="es-CO" sz="2000" b="1" dirty="0">
              <a:solidFill>
                <a:schemeClr val="bg1"/>
              </a:solidFill>
            </a:endParaRPr>
          </a:p>
          <a:p>
            <a:r>
              <a:rPr lang="es-CO" b="1" dirty="0" smtClean="0">
                <a:solidFill>
                  <a:schemeClr val="bg1"/>
                </a:solidFill>
              </a:rPr>
              <a:t>Tipos de CONSTRAINTS  - Ejemplos</a:t>
            </a:r>
          </a:p>
          <a:p>
            <a:endParaRPr lang="es-CO" b="1" dirty="0" smtClean="0">
              <a:solidFill>
                <a:schemeClr val="bg1"/>
              </a:solidFill>
            </a:endParaRPr>
          </a:p>
          <a:p>
            <a:r>
              <a:rPr lang="es-CO" b="1" dirty="0" err="1" smtClean="0">
                <a:solidFill>
                  <a:schemeClr val="bg1"/>
                </a:solidFill>
              </a:rPr>
              <a:t>Primary</a:t>
            </a:r>
            <a:r>
              <a:rPr lang="es-CO" b="1" dirty="0" smtClean="0">
                <a:solidFill>
                  <a:schemeClr val="bg1"/>
                </a:solidFill>
              </a:rPr>
              <a:t> </a:t>
            </a:r>
            <a:r>
              <a:rPr lang="es-CO" b="1" dirty="0" err="1" smtClean="0">
                <a:solidFill>
                  <a:schemeClr val="bg1"/>
                </a:solidFill>
              </a:rPr>
              <a:t>key</a:t>
            </a:r>
            <a:r>
              <a:rPr lang="es-CO" b="1" dirty="0" smtClean="0">
                <a:solidFill>
                  <a:schemeClr val="bg1"/>
                </a:solidFill>
              </a:rPr>
              <a:t>:</a:t>
            </a:r>
          </a:p>
          <a:p>
            <a:endParaRPr lang="es-CO" b="1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ALTER TABLE </a:t>
            </a:r>
            <a:r>
              <a:rPr lang="en-US" dirty="0" err="1" smtClean="0">
                <a:solidFill>
                  <a:schemeClr val="bg1"/>
                </a:solidFill>
              </a:rPr>
              <a:t>nombre_tabla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ADD CONSTRAINT </a:t>
            </a:r>
            <a:r>
              <a:rPr lang="en-US" dirty="0" err="1" smtClean="0">
                <a:solidFill>
                  <a:schemeClr val="bg1"/>
                </a:solidFill>
              </a:rPr>
              <a:t>pk_nombre_constraint</a:t>
            </a:r>
            <a:r>
              <a:rPr lang="en-US" dirty="0">
                <a:solidFill>
                  <a:schemeClr val="bg1"/>
                </a:solidFill>
              </a:rPr>
              <a:t> PRIMARY KEY </a:t>
            </a:r>
            <a:r>
              <a:rPr lang="en-US" dirty="0" smtClean="0">
                <a:solidFill>
                  <a:schemeClr val="bg1"/>
                </a:solidFill>
              </a:rPr>
              <a:t>(columna1,columa2..);</a:t>
            </a:r>
            <a:endParaRPr lang="es-CO" b="1" dirty="0">
              <a:solidFill>
                <a:schemeClr val="bg1"/>
              </a:solidFill>
            </a:endParaRPr>
          </a:p>
          <a:p>
            <a:endParaRPr lang="es-CO" b="1" dirty="0">
              <a:solidFill>
                <a:schemeClr val="bg1"/>
              </a:solidFill>
            </a:endParaRPr>
          </a:p>
          <a:p>
            <a:endParaRPr lang="es-CO" b="1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ALTER TABLE Persons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ADD CONSTRAINT </a:t>
            </a:r>
            <a:r>
              <a:rPr lang="en-US" dirty="0" err="1">
                <a:solidFill>
                  <a:schemeClr val="bg1"/>
                </a:solidFill>
              </a:rPr>
              <a:t>PK_Person</a:t>
            </a:r>
            <a:r>
              <a:rPr lang="en-US" dirty="0">
                <a:solidFill>
                  <a:schemeClr val="bg1"/>
                </a:solidFill>
              </a:rPr>
              <a:t> PRIMARY KEY (</a:t>
            </a:r>
            <a:r>
              <a:rPr lang="en-US" dirty="0" err="1">
                <a:solidFill>
                  <a:schemeClr val="bg1"/>
                </a:solidFill>
              </a:rPr>
              <a:t>ID,LastName</a:t>
            </a:r>
            <a:r>
              <a:rPr lang="en-US" dirty="0">
                <a:solidFill>
                  <a:schemeClr val="bg1"/>
                </a:solidFill>
              </a:rPr>
              <a:t>);</a:t>
            </a:r>
            <a:endParaRPr lang="es-CO" b="1" dirty="0" smtClean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6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8304" y="251255"/>
            <a:ext cx="8063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 smtClean="0">
                <a:solidFill>
                  <a:schemeClr val="bg1"/>
                </a:solidFill>
              </a:rPr>
              <a:t>SQL </a:t>
            </a:r>
            <a:r>
              <a:rPr lang="es-CO" sz="2800" b="1" dirty="0" smtClean="0">
                <a:solidFill>
                  <a:schemeClr val="bg1"/>
                </a:solidFill>
              </a:rPr>
              <a:t>DDL</a:t>
            </a:r>
            <a:r>
              <a:rPr lang="es-CO" sz="2800" b="1" dirty="0">
                <a:solidFill>
                  <a:schemeClr val="bg1"/>
                </a:solidFill>
              </a:rPr>
              <a:t>: Lenguaje de definición de Datos</a:t>
            </a:r>
            <a:r>
              <a:rPr lang="es-CO" sz="3600" b="1" dirty="0">
                <a:solidFill>
                  <a:schemeClr val="bg1"/>
                </a:solidFill>
              </a:rPr>
              <a:t> </a:t>
            </a:r>
            <a:endParaRPr lang="es-ES" sz="2400" b="1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18304" y="897586"/>
            <a:ext cx="8350931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chemeClr val="bg1"/>
                </a:solidFill>
              </a:rPr>
              <a:t>Creación de restricciones CONSTRAINST </a:t>
            </a:r>
          </a:p>
          <a:p>
            <a:endParaRPr lang="es-CO" sz="2000" b="1" dirty="0">
              <a:solidFill>
                <a:schemeClr val="bg1"/>
              </a:solidFill>
            </a:endParaRPr>
          </a:p>
          <a:p>
            <a:r>
              <a:rPr lang="es-CO" sz="2000" b="1" dirty="0" smtClean="0">
                <a:solidFill>
                  <a:schemeClr val="bg1"/>
                </a:solidFill>
              </a:rPr>
              <a:t>NOT NULL CONSTRAINT:</a:t>
            </a:r>
          </a:p>
          <a:p>
            <a:endParaRPr lang="es-CO" b="1" dirty="0" smtClean="0">
              <a:solidFill>
                <a:schemeClr val="bg1"/>
              </a:solidFill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" dirty="0" smtClean="0">
                <a:solidFill>
                  <a:schemeClr val="bg1"/>
                </a:solidFill>
                <a:latin typeface="Menlo"/>
              </a:rPr>
              <a:t>ALTER </a:t>
            </a:r>
            <a:r>
              <a:rPr lang="es-ES" altLang="es-ES" dirty="0">
                <a:solidFill>
                  <a:schemeClr val="bg1"/>
                </a:solidFill>
                <a:latin typeface="Menlo"/>
              </a:rPr>
              <a:t>TABLE </a:t>
            </a:r>
            <a:r>
              <a:rPr lang="es-ES" altLang="es-ES" dirty="0" err="1" smtClean="0">
                <a:solidFill>
                  <a:schemeClr val="bg1"/>
                </a:solidFill>
                <a:latin typeface="Menlo"/>
              </a:rPr>
              <a:t>nombre_tabla</a:t>
            </a:r>
            <a:r>
              <a:rPr lang="es-ES" altLang="es-ES" dirty="0" smtClean="0">
                <a:solidFill>
                  <a:schemeClr val="bg1"/>
                </a:solidFill>
                <a:latin typeface="Menlo"/>
              </a:rPr>
              <a:t> MODIFY </a:t>
            </a:r>
            <a:r>
              <a:rPr lang="es-ES" altLang="es-ES" dirty="0" err="1" smtClean="0">
                <a:solidFill>
                  <a:schemeClr val="bg1"/>
                </a:solidFill>
                <a:latin typeface="Menlo"/>
              </a:rPr>
              <a:t>nombre_columna</a:t>
            </a:r>
            <a:r>
              <a:rPr lang="es-ES" altLang="es-ES" dirty="0" smtClean="0">
                <a:solidFill>
                  <a:schemeClr val="bg1"/>
                </a:solidFill>
                <a:latin typeface="Menlo"/>
              </a:rPr>
              <a:t> </a:t>
            </a:r>
            <a:r>
              <a:rPr lang="es-ES" altLang="es-ES" dirty="0" err="1" smtClean="0">
                <a:solidFill>
                  <a:schemeClr val="bg1"/>
                </a:solidFill>
                <a:latin typeface="Menlo"/>
              </a:rPr>
              <a:t>tipo_Dato</a:t>
            </a:r>
            <a:r>
              <a:rPr lang="es-ES" altLang="es-ES" dirty="0" smtClean="0">
                <a:solidFill>
                  <a:schemeClr val="bg1"/>
                </a:solidFill>
                <a:latin typeface="Menlo"/>
              </a:rPr>
              <a:t> NOT </a:t>
            </a:r>
            <a:r>
              <a:rPr lang="es-ES" altLang="es-ES" dirty="0">
                <a:solidFill>
                  <a:schemeClr val="bg1"/>
                </a:solidFill>
                <a:latin typeface="Menlo"/>
              </a:rPr>
              <a:t>NULL</a:t>
            </a:r>
            <a:r>
              <a:rPr lang="es-ES" altLang="es-ES" dirty="0" smtClean="0">
                <a:solidFill>
                  <a:schemeClr val="bg1"/>
                </a:solidFill>
                <a:latin typeface="Menlo"/>
              </a:rPr>
              <a:t>;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ES" altLang="es-ES" sz="1600" dirty="0">
              <a:solidFill>
                <a:schemeClr val="bg1"/>
              </a:solidFill>
              <a:latin typeface="Menlo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" sz="1600" dirty="0">
                <a:solidFill>
                  <a:schemeClr val="bg1"/>
                </a:solidFill>
                <a:latin typeface="Menlo"/>
              </a:rPr>
              <a:t>ALTER TABLE CUSTOMERS MODIFY SALARY DECIMAL (18, 2) NOT NULL;</a:t>
            </a:r>
            <a:r>
              <a:rPr lang="es-ES" altLang="es-ES" sz="1400" dirty="0">
                <a:solidFill>
                  <a:schemeClr val="bg1"/>
                </a:solidFill>
              </a:rPr>
              <a:t> </a:t>
            </a:r>
            <a:endParaRPr lang="es-ES" altLang="es-ES" sz="1400" dirty="0" smtClean="0">
              <a:solidFill>
                <a:schemeClr val="bg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CO" altLang="es-E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CO" altLang="es-ES" sz="14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ES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CHECK CONSTRAINT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1600" dirty="0" smtClean="0">
              <a:solidFill>
                <a:schemeClr val="bg1"/>
              </a:solidFill>
              <a:latin typeface="Menlo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" sz="1600" dirty="0" smtClean="0">
                <a:solidFill>
                  <a:schemeClr val="bg1"/>
                </a:solidFill>
                <a:latin typeface="Menlo"/>
              </a:rPr>
              <a:t>ALTER </a:t>
            </a:r>
            <a:r>
              <a:rPr lang="es-ES" altLang="es-ES" sz="1600" dirty="0">
                <a:solidFill>
                  <a:schemeClr val="bg1"/>
                </a:solidFill>
                <a:latin typeface="Menlo"/>
              </a:rPr>
              <a:t>TABLE </a:t>
            </a:r>
            <a:r>
              <a:rPr lang="es-ES" altLang="es-ES" sz="1600" dirty="0" err="1">
                <a:solidFill>
                  <a:schemeClr val="bg1"/>
                </a:solidFill>
                <a:latin typeface="Menlo"/>
              </a:rPr>
              <a:t>table_name</a:t>
            </a:r>
            <a:r>
              <a:rPr lang="es-ES" altLang="es-ES" sz="1600" dirty="0">
                <a:solidFill>
                  <a:schemeClr val="bg1"/>
                </a:solidFill>
                <a:latin typeface="Menlo"/>
              </a:rPr>
              <a:t> ADD CONSTRAINT </a:t>
            </a:r>
            <a:r>
              <a:rPr lang="es-ES" altLang="es-ES" sz="1600" dirty="0" err="1">
                <a:solidFill>
                  <a:schemeClr val="bg1"/>
                </a:solidFill>
                <a:latin typeface="Menlo"/>
              </a:rPr>
              <a:t>constraint_name</a:t>
            </a:r>
            <a:r>
              <a:rPr lang="es-ES" altLang="es-ES" sz="1600" dirty="0">
                <a:solidFill>
                  <a:schemeClr val="bg1"/>
                </a:solidFill>
                <a:latin typeface="Menlo"/>
              </a:rPr>
              <a:t> CHECK (</a:t>
            </a:r>
            <a:r>
              <a:rPr lang="es-ES" altLang="es-ES" sz="1600" dirty="0" err="1">
                <a:solidFill>
                  <a:schemeClr val="bg1"/>
                </a:solidFill>
                <a:latin typeface="Menlo"/>
              </a:rPr>
              <a:t>column_name</a:t>
            </a:r>
            <a:r>
              <a:rPr lang="es-ES" altLang="es-ES" sz="1600" dirty="0">
                <a:solidFill>
                  <a:schemeClr val="bg1"/>
                </a:solidFill>
                <a:latin typeface="Menlo"/>
              </a:rPr>
              <a:t> </a:t>
            </a:r>
            <a:r>
              <a:rPr lang="es-ES" altLang="es-ES" sz="1600" dirty="0" err="1">
                <a:solidFill>
                  <a:schemeClr val="bg1"/>
                </a:solidFill>
                <a:latin typeface="Menlo"/>
              </a:rPr>
              <a:t>condition</a:t>
            </a:r>
            <a:r>
              <a:rPr lang="es-ES" altLang="es-ES" sz="1600" dirty="0" smtClean="0">
                <a:solidFill>
                  <a:schemeClr val="bg1"/>
                </a:solidFill>
                <a:latin typeface="Menlo"/>
              </a:rPr>
              <a:t>);</a:t>
            </a:r>
            <a:r>
              <a:rPr lang="es-ES" altLang="es-ES" sz="1050" dirty="0" smtClean="0">
                <a:solidFill>
                  <a:schemeClr val="bg1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" sz="800" dirty="0" smtClean="0">
                <a:solidFill>
                  <a:schemeClr val="bg1"/>
                </a:solidFill>
              </a:rPr>
              <a:t> </a:t>
            </a:r>
            <a:r>
              <a:rPr lang="es-ES" altLang="es-ES" dirty="0">
                <a:solidFill>
                  <a:schemeClr val="bg1"/>
                </a:solidFill>
                <a:latin typeface="Menlo"/>
              </a:rPr>
              <a:t>ALTER TABLE </a:t>
            </a:r>
            <a:r>
              <a:rPr lang="es-ES" altLang="es-ES" dirty="0" err="1">
                <a:solidFill>
                  <a:schemeClr val="bg1"/>
                </a:solidFill>
                <a:latin typeface="Menlo"/>
              </a:rPr>
              <a:t>suppliers</a:t>
            </a:r>
            <a:r>
              <a:rPr lang="es-ES" altLang="es-ES" dirty="0">
                <a:solidFill>
                  <a:schemeClr val="bg1"/>
                </a:solidFill>
                <a:latin typeface="Menlo"/>
              </a:rPr>
              <a:t> ADD CONSTRAINT </a:t>
            </a:r>
            <a:r>
              <a:rPr lang="es-ES" altLang="es-ES" dirty="0" err="1">
                <a:solidFill>
                  <a:schemeClr val="bg1"/>
                </a:solidFill>
                <a:latin typeface="Menlo"/>
              </a:rPr>
              <a:t>check_supplier_name</a:t>
            </a:r>
            <a:r>
              <a:rPr lang="es-ES" altLang="es-ES" dirty="0">
                <a:solidFill>
                  <a:schemeClr val="bg1"/>
                </a:solidFill>
                <a:latin typeface="Menlo"/>
              </a:rPr>
              <a:t> CHECK (</a:t>
            </a:r>
            <a:r>
              <a:rPr lang="es-ES" altLang="es-ES" dirty="0" err="1">
                <a:solidFill>
                  <a:schemeClr val="bg1"/>
                </a:solidFill>
                <a:latin typeface="Menlo"/>
              </a:rPr>
              <a:t>supplier_name</a:t>
            </a:r>
            <a:r>
              <a:rPr lang="es-ES" altLang="es-ES" dirty="0">
                <a:solidFill>
                  <a:schemeClr val="bg1"/>
                </a:solidFill>
                <a:latin typeface="Menlo"/>
              </a:rPr>
              <a:t> IN ('IBM', 'Microsoft', 'NVIDIA'));</a:t>
            </a:r>
            <a:r>
              <a:rPr lang="es-ES" altLang="es-ES" sz="1100" dirty="0">
                <a:solidFill>
                  <a:schemeClr val="bg1"/>
                </a:solidFill>
              </a:rPr>
              <a:t> </a:t>
            </a:r>
            <a:endParaRPr lang="es-ES" altLang="es-ES" sz="3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00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856977302DF364A81F7FABDDDA7F2A5" ma:contentTypeVersion="0" ma:contentTypeDescription="Crear nuevo documento." ma:contentTypeScope="" ma:versionID="21763d404092cef59f4588016f54b68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f6edc329ff236629c56e3b879b320d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333FB0-7729-42B7-84DE-262B932ACC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894A5E8-90F1-4B73-8FED-D94885C229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1B1BEB-6087-47BA-A4F0-525C4A47A80C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2966</TotalTime>
  <Words>1490</Words>
  <Application>Microsoft Office PowerPoint</Application>
  <PresentationFormat>Presentación en pantalla (4:3)</PresentationFormat>
  <Paragraphs>241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Arial Unicode MS</vt:lpstr>
      <vt:lpstr>Calibri</vt:lpstr>
      <vt:lpstr>Calibri Light</vt:lpstr>
      <vt:lpstr>Helvetica</vt:lpstr>
      <vt:lpstr>Menlo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1</dc:title>
  <dc:creator>Claudia Patricia Giraldo Ramirez</dc:creator>
  <cp:lastModifiedBy>Bibiana Maria Rodriguez Castrillon</cp:lastModifiedBy>
  <cp:revision>111</cp:revision>
  <dcterms:created xsi:type="dcterms:W3CDTF">2015-01-20T20:40:07Z</dcterms:created>
  <dcterms:modified xsi:type="dcterms:W3CDTF">2017-09-19T12:30:13Z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0x0101003856977302DF364A81F7FABDDDA7F2A5</vt:lpwstr>
  </property>
</Properties>
</file>