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58" r:id="rId8"/>
    <p:sldId id="260" r:id="rId9"/>
    <p:sldId id="262" r:id="rId10"/>
    <p:sldId id="264"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biana Maria Rodriguez Castrillon" initials="BMRC" lastIdx="1" clrIdx="0">
    <p:extLst>
      <p:ext uri="{19B8F6BF-5375-455C-9EA6-DF929625EA0E}">
        <p15:presenceInfo xmlns:p15="http://schemas.microsoft.com/office/powerpoint/2012/main" userId="S-1-5-21-1319918816-2133870172-1244796221-1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10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01/10/2018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01/10/2018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01/10/2018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01/10/2018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01/10/2018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01/10/2018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01/10/2018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01/10/2018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Funciones de Agregación</a:t>
            </a:r>
            <a:endParaRPr lang="es-ES" sz="4800" b="1" dirty="0">
              <a:solidFill>
                <a:schemeClr val="bg1"/>
              </a:solidFill>
              <a:latin typeface="Helvetica" panose="020B0604020202030204" pitchFamily="34" charset="0"/>
            </a:endParaRPr>
          </a:p>
        </p:txBody>
      </p:sp>
      <p:sp>
        <p:nvSpPr>
          <p:cNvPr id="4" name="CuadroTexto 3"/>
          <p:cNvSpPr txBox="1"/>
          <p:nvPr/>
        </p:nvSpPr>
        <p:spPr>
          <a:xfrm>
            <a:off x="422696" y="1035170"/>
            <a:ext cx="7843900" cy="4832092"/>
          </a:xfrm>
          <a:prstGeom prst="rect">
            <a:avLst/>
          </a:prstGeom>
          <a:noFill/>
        </p:spPr>
        <p:txBody>
          <a:bodyPr wrap="square" rtlCol="0">
            <a:spAutoFit/>
          </a:bodyPr>
          <a:lstStyle/>
          <a:p>
            <a:r>
              <a:rPr lang="es-CO" dirty="0">
                <a:solidFill>
                  <a:schemeClr val="bg1"/>
                </a:solidFill>
              </a:rPr>
              <a:t>Las funciones de agregación en SQL nos permiten efectuar operaciones sobre un conjunto de resultados, pero devolviendo un único valor agregado para todos ellos. Es decir, nos permiten obtener medias, máximos, etc... sobre un conjunto de valores</a:t>
            </a:r>
            <a:r>
              <a:rPr lang="es-CO" dirty="0" smtClean="0">
                <a:solidFill>
                  <a:schemeClr val="bg1"/>
                </a:solidFill>
              </a:rPr>
              <a:t>.</a:t>
            </a:r>
          </a:p>
          <a:p>
            <a:endParaRPr lang="es-CO" dirty="0">
              <a:solidFill>
                <a:schemeClr val="bg1"/>
              </a:solidFill>
            </a:endParaRPr>
          </a:p>
          <a:p>
            <a:pPr fontAlgn="base"/>
            <a:r>
              <a:rPr lang="es-CO" sz="2000" dirty="0">
                <a:solidFill>
                  <a:schemeClr val="bg1"/>
                </a:solidFill>
              </a:rPr>
              <a:t>Las funciones de agregación básicas que soportan todos los gestores de datos son las siguientes:</a:t>
            </a:r>
          </a:p>
          <a:p>
            <a:pPr lvl="1" fontAlgn="base"/>
            <a:r>
              <a:rPr lang="es-CO" sz="2000" b="1" dirty="0">
                <a:solidFill>
                  <a:schemeClr val="bg1"/>
                </a:solidFill>
              </a:rPr>
              <a:t>COUNT</a:t>
            </a:r>
            <a:r>
              <a:rPr lang="es-CO" sz="2000" dirty="0">
                <a:solidFill>
                  <a:schemeClr val="bg1"/>
                </a:solidFill>
              </a:rPr>
              <a:t>: devuelve el número total de filas seleccionadas por la consulta.</a:t>
            </a:r>
          </a:p>
          <a:p>
            <a:pPr lvl="1" fontAlgn="base"/>
            <a:r>
              <a:rPr lang="es-CO" sz="2000" b="1" dirty="0">
                <a:solidFill>
                  <a:schemeClr val="bg1"/>
                </a:solidFill>
              </a:rPr>
              <a:t>MIN</a:t>
            </a:r>
            <a:r>
              <a:rPr lang="es-CO" sz="2000" dirty="0">
                <a:solidFill>
                  <a:schemeClr val="bg1"/>
                </a:solidFill>
              </a:rPr>
              <a:t>: devuelve el valor mínimo del campo que especifiquemos.</a:t>
            </a:r>
          </a:p>
          <a:p>
            <a:pPr lvl="1" fontAlgn="base"/>
            <a:r>
              <a:rPr lang="es-CO" sz="2000" b="1" dirty="0">
                <a:solidFill>
                  <a:schemeClr val="bg1"/>
                </a:solidFill>
              </a:rPr>
              <a:t>MAX</a:t>
            </a:r>
            <a:r>
              <a:rPr lang="es-CO" sz="2000" dirty="0">
                <a:solidFill>
                  <a:schemeClr val="bg1"/>
                </a:solidFill>
              </a:rPr>
              <a:t>: devuelve el valor máximo del campo que especifiquemos.</a:t>
            </a:r>
          </a:p>
          <a:p>
            <a:pPr lvl="1" fontAlgn="base"/>
            <a:r>
              <a:rPr lang="es-CO" sz="2000" b="1" dirty="0">
                <a:solidFill>
                  <a:schemeClr val="bg1"/>
                </a:solidFill>
              </a:rPr>
              <a:t>SUM</a:t>
            </a:r>
            <a:r>
              <a:rPr lang="es-CO" sz="2000" dirty="0">
                <a:solidFill>
                  <a:schemeClr val="bg1"/>
                </a:solidFill>
              </a:rPr>
              <a:t>: suma los valores del campo que especifiquemos. Sólo se puede utilizar en columnas numéricas.</a:t>
            </a:r>
          </a:p>
          <a:p>
            <a:pPr lvl="1" fontAlgn="base"/>
            <a:r>
              <a:rPr lang="es-CO" sz="2000" b="1" dirty="0">
                <a:solidFill>
                  <a:schemeClr val="bg1"/>
                </a:solidFill>
              </a:rPr>
              <a:t>AVG</a:t>
            </a:r>
            <a:r>
              <a:rPr lang="es-CO" sz="2000" dirty="0">
                <a:solidFill>
                  <a:schemeClr val="bg1"/>
                </a:solidFill>
              </a:rPr>
              <a:t>: devuelve el valor promedio del campo que especifiquemos. Sólo se puede utilizar en columnas numéricas.</a:t>
            </a:r>
          </a:p>
          <a:p>
            <a:endParaRPr lang="es-ES" dirty="0">
              <a:solidFill>
                <a:schemeClr val="bg1"/>
              </a:solidFill>
            </a:endParaRPr>
          </a:p>
        </p:txBody>
      </p:sp>
    </p:spTree>
    <p:extLst>
      <p:ext uri="{BB962C8B-B14F-4D97-AF65-F5344CB8AC3E}">
        <p14:creationId xmlns:p14="http://schemas.microsoft.com/office/powerpoint/2010/main" val="587786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Agrupando Resultados</a:t>
            </a:r>
            <a:endParaRPr lang="es-ES" sz="4800" b="1" dirty="0">
              <a:solidFill>
                <a:schemeClr val="bg1"/>
              </a:solidFill>
              <a:latin typeface="Helvetica" panose="020B0604020202030204" pitchFamily="34" charset="0"/>
            </a:endParaRPr>
          </a:p>
        </p:txBody>
      </p:sp>
      <p:sp>
        <p:nvSpPr>
          <p:cNvPr id="4" name="CuadroTexto 3"/>
          <p:cNvSpPr txBox="1"/>
          <p:nvPr/>
        </p:nvSpPr>
        <p:spPr>
          <a:xfrm>
            <a:off x="422696" y="1035170"/>
            <a:ext cx="7843900" cy="3970318"/>
          </a:xfrm>
          <a:prstGeom prst="rect">
            <a:avLst/>
          </a:prstGeom>
          <a:noFill/>
        </p:spPr>
        <p:txBody>
          <a:bodyPr wrap="square" rtlCol="0">
            <a:spAutoFit/>
          </a:bodyPr>
          <a:lstStyle/>
          <a:p>
            <a:r>
              <a:rPr lang="es-CO" b="1" dirty="0" smtClean="0">
                <a:solidFill>
                  <a:schemeClr val="bg1"/>
                </a:solidFill>
              </a:rPr>
              <a:t>HAVING</a:t>
            </a:r>
          </a:p>
          <a:p>
            <a:r>
              <a:rPr lang="es-CO" dirty="0" smtClean="0">
                <a:solidFill>
                  <a:schemeClr val="bg1"/>
                </a:solidFill>
              </a:rPr>
              <a:t>Se usa para filtrar información con funciones de agregación. La </a:t>
            </a:r>
            <a:r>
              <a:rPr lang="es-CO" dirty="0">
                <a:solidFill>
                  <a:schemeClr val="bg1"/>
                </a:solidFill>
              </a:rPr>
              <a:t>cláusula HAVING se agregó a SQL porque la palabra clave WHERE no se podía usar con funciones agregadas</a:t>
            </a:r>
            <a:endParaRPr lang="es-CO" dirty="0" smtClean="0">
              <a:solidFill>
                <a:schemeClr val="bg1"/>
              </a:solidFill>
            </a:endParaRPr>
          </a:p>
          <a:p>
            <a:endParaRPr lang="es-CO" dirty="0" smtClean="0">
              <a:solidFill>
                <a:schemeClr val="bg1"/>
              </a:solidFill>
            </a:endParaRPr>
          </a:p>
          <a:p>
            <a:r>
              <a:rPr lang="es-CO" b="1" dirty="0" smtClean="0">
                <a:solidFill>
                  <a:schemeClr val="bg1"/>
                </a:solidFill>
              </a:rPr>
              <a:t>Diferencia entre HAVING Y WHERE</a:t>
            </a:r>
          </a:p>
          <a:p>
            <a:r>
              <a:rPr lang="es-CO" i="1" dirty="0">
                <a:solidFill>
                  <a:schemeClr val="bg1"/>
                </a:solidFill>
              </a:rPr>
              <a:t>WHERE</a:t>
            </a:r>
            <a:r>
              <a:rPr lang="es-CO" dirty="0">
                <a:solidFill>
                  <a:schemeClr val="bg1"/>
                </a:solidFill>
              </a:rPr>
              <a:t> opera sobre </a:t>
            </a:r>
            <a:r>
              <a:rPr lang="es-CO" b="1" dirty="0">
                <a:solidFill>
                  <a:schemeClr val="bg1"/>
                </a:solidFill>
              </a:rPr>
              <a:t>registros individuales</a:t>
            </a:r>
            <a:r>
              <a:rPr lang="es-CO" dirty="0">
                <a:solidFill>
                  <a:schemeClr val="bg1"/>
                </a:solidFill>
              </a:rPr>
              <a:t>, mientras que </a:t>
            </a:r>
            <a:r>
              <a:rPr lang="es-CO" i="1" dirty="0" err="1">
                <a:solidFill>
                  <a:schemeClr val="bg1"/>
                </a:solidFill>
              </a:rPr>
              <a:t>HAVING</a:t>
            </a:r>
            <a:r>
              <a:rPr lang="es-CO" dirty="0" err="1">
                <a:solidFill>
                  <a:schemeClr val="bg1"/>
                </a:solidFill>
              </a:rPr>
              <a:t>lo</a:t>
            </a:r>
            <a:r>
              <a:rPr lang="es-CO" dirty="0">
                <a:solidFill>
                  <a:schemeClr val="bg1"/>
                </a:solidFill>
              </a:rPr>
              <a:t> hace sobre un </a:t>
            </a:r>
            <a:r>
              <a:rPr lang="es-CO" b="1" dirty="0">
                <a:solidFill>
                  <a:schemeClr val="bg1"/>
                </a:solidFill>
              </a:rPr>
              <a:t>grupo de registros</a:t>
            </a:r>
            <a:r>
              <a:rPr lang="es-CO" dirty="0">
                <a:solidFill>
                  <a:schemeClr val="bg1"/>
                </a:solidFill>
              </a:rPr>
              <a:t>.</a:t>
            </a:r>
            <a:endParaRPr lang="es-CO" dirty="0">
              <a:solidFill>
                <a:schemeClr val="bg1"/>
              </a:solidFill>
            </a:endParaRPr>
          </a:p>
          <a:p>
            <a:endParaRPr lang="es-CO" dirty="0">
              <a:solidFill>
                <a:schemeClr val="bg1"/>
              </a:solidFill>
            </a:endParaRPr>
          </a:p>
          <a:p>
            <a:r>
              <a:rPr lang="es-CO" b="1" dirty="0" smtClean="0">
                <a:solidFill>
                  <a:schemeClr val="bg1"/>
                </a:solidFill>
              </a:rPr>
              <a:t>GROUP BY</a:t>
            </a:r>
          </a:p>
          <a:p>
            <a:r>
              <a:rPr lang="es-CO" dirty="0">
                <a:solidFill>
                  <a:schemeClr val="bg1"/>
                </a:solidFill>
              </a:rPr>
              <a:t>La cláusula </a:t>
            </a:r>
            <a:r>
              <a:rPr lang="es-CO" b="1" dirty="0">
                <a:solidFill>
                  <a:schemeClr val="bg1"/>
                </a:solidFill>
              </a:rPr>
              <a:t>GROUP BY</a:t>
            </a:r>
            <a:r>
              <a:rPr lang="es-CO" dirty="0">
                <a:solidFill>
                  <a:schemeClr val="bg1"/>
                </a:solidFill>
              </a:rPr>
              <a:t> unida a un SELECT </a:t>
            </a:r>
            <a:r>
              <a:rPr lang="es-CO" b="1" dirty="0">
                <a:solidFill>
                  <a:schemeClr val="bg1"/>
                </a:solidFill>
              </a:rPr>
              <a:t>permite agrupar filas según las columnas que se indiquen como parámetros</a:t>
            </a:r>
            <a:r>
              <a:rPr lang="es-CO" dirty="0">
                <a:solidFill>
                  <a:schemeClr val="bg1"/>
                </a:solidFill>
              </a:rPr>
              <a:t>, y se suele utilizar en conjunto con las funciones de agrupación, para </a:t>
            </a:r>
            <a:r>
              <a:rPr lang="es-CO" b="1" dirty="0">
                <a:solidFill>
                  <a:schemeClr val="bg1"/>
                </a:solidFill>
              </a:rPr>
              <a:t>obtener datos resumidos y agrupados</a:t>
            </a:r>
            <a:r>
              <a:rPr lang="es-CO" dirty="0">
                <a:solidFill>
                  <a:schemeClr val="bg1"/>
                </a:solidFill>
              </a:rPr>
              <a:t> por las columnas que se necesiten.</a:t>
            </a:r>
            <a:endParaRPr lang="es-CO" dirty="0">
              <a:solidFill>
                <a:schemeClr val="bg1"/>
              </a:solidFill>
            </a:endParaRPr>
          </a:p>
        </p:txBody>
      </p:sp>
    </p:spTree>
    <p:extLst>
      <p:ext uri="{BB962C8B-B14F-4D97-AF65-F5344CB8AC3E}">
        <p14:creationId xmlns:p14="http://schemas.microsoft.com/office/powerpoint/2010/main" val="2994011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Otras funciones SQL</a:t>
            </a:r>
            <a:endParaRPr lang="es-ES" sz="4800" b="1" dirty="0">
              <a:solidFill>
                <a:schemeClr val="bg1"/>
              </a:solidFill>
              <a:latin typeface="Helvetica" panose="020B0604020202030204" pitchFamily="34" charset="0"/>
            </a:endParaRPr>
          </a:p>
        </p:txBody>
      </p:sp>
      <p:sp>
        <p:nvSpPr>
          <p:cNvPr id="4" name="CuadroTexto 3"/>
          <p:cNvSpPr txBox="1"/>
          <p:nvPr/>
        </p:nvSpPr>
        <p:spPr>
          <a:xfrm>
            <a:off x="517586" y="1293962"/>
            <a:ext cx="7843900" cy="4031873"/>
          </a:xfrm>
          <a:prstGeom prst="rect">
            <a:avLst/>
          </a:prstGeom>
          <a:noFill/>
        </p:spPr>
        <p:txBody>
          <a:bodyPr wrap="square" rtlCol="0">
            <a:spAutoFit/>
          </a:bodyPr>
          <a:lstStyle/>
          <a:p>
            <a:r>
              <a:rPr lang="es-CO" dirty="0" smtClean="0">
                <a:solidFill>
                  <a:schemeClr val="bg1"/>
                </a:solidFill>
              </a:rPr>
              <a:t>Existen otras comandos en SQL útiles al momento de extraer información de la base de datos. </a:t>
            </a:r>
          </a:p>
          <a:p>
            <a:endParaRPr lang="es-CO" sz="2000" dirty="0">
              <a:solidFill>
                <a:schemeClr val="bg1"/>
              </a:solidFill>
            </a:endParaRPr>
          </a:p>
          <a:p>
            <a:pPr marL="342900" indent="-342900">
              <a:buFontTx/>
              <a:buChar char="-"/>
            </a:pPr>
            <a:r>
              <a:rPr lang="es-CO" sz="2000" b="1" dirty="0" smtClean="0">
                <a:solidFill>
                  <a:schemeClr val="bg1"/>
                </a:solidFill>
              </a:rPr>
              <a:t>DISTINCT</a:t>
            </a:r>
            <a:r>
              <a:rPr lang="es-CO" sz="2000" dirty="0" smtClean="0">
                <a:solidFill>
                  <a:schemeClr val="bg1"/>
                </a:solidFill>
              </a:rPr>
              <a:t>: Selecciona registros únicos en caso que hayan repetido</a:t>
            </a:r>
          </a:p>
          <a:p>
            <a:pPr marL="342900" indent="-342900">
              <a:buFontTx/>
              <a:buChar char="-"/>
            </a:pPr>
            <a:r>
              <a:rPr lang="es-CO" sz="2000" b="1" dirty="0" smtClean="0">
                <a:solidFill>
                  <a:schemeClr val="bg1"/>
                </a:solidFill>
              </a:rPr>
              <a:t>UNION</a:t>
            </a:r>
            <a:r>
              <a:rPr lang="es-CO" sz="2000" dirty="0" smtClean="0">
                <a:solidFill>
                  <a:schemeClr val="bg1"/>
                </a:solidFill>
              </a:rPr>
              <a:t>: Muestra los registros resultado de una sub - consulta unidos al resultado de otra sub - consulta</a:t>
            </a:r>
          </a:p>
          <a:p>
            <a:pPr marL="342900" indent="-342900">
              <a:buFontTx/>
              <a:buChar char="-"/>
            </a:pPr>
            <a:r>
              <a:rPr lang="es-CO" sz="2000" b="1" dirty="0" smtClean="0">
                <a:solidFill>
                  <a:schemeClr val="bg1"/>
                </a:solidFill>
              </a:rPr>
              <a:t>UPPER</a:t>
            </a:r>
            <a:r>
              <a:rPr lang="es-CO" sz="2000" dirty="0" smtClean="0">
                <a:solidFill>
                  <a:schemeClr val="bg1"/>
                </a:solidFill>
              </a:rPr>
              <a:t>: Convertir el texto resultado en mayúsculas</a:t>
            </a:r>
          </a:p>
          <a:p>
            <a:pPr marL="342900" indent="-342900">
              <a:buFontTx/>
              <a:buChar char="-"/>
            </a:pPr>
            <a:r>
              <a:rPr lang="es-CO" sz="2000" b="1" dirty="0" smtClean="0">
                <a:solidFill>
                  <a:schemeClr val="bg1"/>
                </a:solidFill>
              </a:rPr>
              <a:t>LOWER:</a:t>
            </a:r>
            <a:r>
              <a:rPr lang="es-CO" sz="2000" dirty="0" smtClean="0">
                <a:solidFill>
                  <a:schemeClr val="bg1"/>
                </a:solidFill>
              </a:rPr>
              <a:t> Convertir </a:t>
            </a:r>
            <a:r>
              <a:rPr lang="es-CO" sz="2000" dirty="0">
                <a:solidFill>
                  <a:schemeClr val="bg1"/>
                </a:solidFill>
              </a:rPr>
              <a:t>el texto resultado en </a:t>
            </a:r>
            <a:r>
              <a:rPr lang="es-CO" sz="2000" dirty="0" smtClean="0">
                <a:solidFill>
                  <a:schemeClr val="bg1"/>
                </a:solidFill>
              </a:rPr>
              <a:t>minúsculas</a:t>
            </a:r>
          </a:p>
          <a:p>
            <a:pPr marL="342900" indent="-342900">
              <a:buFontTx/>
              <a:buChar char="-"/>
            </a:pPr>
            <a:r>
              <a:rPr lang="es-CO" sz="2000" b="1" dirty="0" smtClean="0">
                <a:solidFill>
                  <a:schemeClr val="bg1"/>
                </a:solidFill>
              </a:rPr>
              <a:t>SUBSTR</a:t>
            </a:r>
            <a:r>
              <a:rPr lang="es-CO" sz="2000" dirty="0" smtClean="0">
                <a:solidFill>
                  <a:schemeClr val="bg1"/>
                </a:solidFill>
              </a:rPr>
              <a:t>: Devuelve un </a:t>
            </a:r>
            <a:r>
              <a:rPr lang="es-CO" sz="2000" dirty="0" err="1" smtClean="0">
                <a:solidFill>
                  <a:schemeClr val="bg1"/>
                </a:solidFill>
              </a:rPr>
              <a:t>substring</a:t>
            </a:r>
            <a:r>
              <a:rPr lang="es-CO" sz="2000" dirty="0" smtClean="0">
                <a:solidFill>
                  <a:schemeClr val="bg1"/>
                </a:solidFill>
              </a:rPr>
              <a:t> indicando el origen, la posición inicial y el tamaño a devolver</a:t>
            </a:r>
          </a:p>
          <a:p>
            <a:pPr marL="342900" indent="-342900">
              <a:buFontTx/>
              <a:buChar char="-"/>
            </a:pPr>
            <a:r>
              <a:rPr lang="es-CO" sz="2000" dirty="0" smtClean="0">
                <a:solidFill>
                  <a:schemeClr val="bg1"/>
                </a:solidFill>
              </a:rPr>
              <a:t>REPLACE: </a:t>
            </a:r>
            <a:r>
              <a:rPr lang="en-US" sz="2000" dirty="0" err="1" smtClean="0">
                <a:solidFill>
                  <a:schemeClr val="bg1"/>
                </a:solidFill>
              </a:rPr>
              <a:t>Reemplaza</a:t>
            </a:r>
            <a:r>
              <a:rPr lang="en-US" sz="2000" dirty="0" smtClean="0">
                <a:solidFill>
                  <a:schemeClr val="bg1"/>
                </a:solidFill>
              </a:rPr>
              <a:t> </a:t>
            </a:r>
            <a:r>
              <a:rPr lang="en-US" sz="2000" dirty="0" err="1" smtClean="0">
                <a:solidFill>
                  <a:schemeClr val="bg1"/>
                </a:solidFill>
              </a:rPr>
              <a:t>todas</a:t>
            </a:r>
            <a:r>
              <a:rPr lang="en-US" sz="2000" dirty="0" smtClean="0">
                <a:solidFill>
                  <a:schemeClr val="bg1"/>
                </a:solidFill>
              </a:rPr>
              <a:t>  las </a:t>
            </a:r>
            <a:r>
              <a:rPr lang="en-US" sz="2000" dirty="0" err="1" smtClean="0">
                <a:solidFill>
                  <a:schemeClr val="bg1"/>
                </a:solidFill>
              </a:rPr>
              <a:t>ocurrencias</a:t>
            </a:r>
            <a:r>
              <a:rPr lang="en-US" sz="2000" dirty="0" smtClean="0">
                <a:solidFill>
                  <a:schemeClr val="bg1"/>
                </a:solidFill>
              </a:rPr>
              <a:t> de un </a:t>
            </a:r>
            <a:r>
              <a:rPr lang="en-US" sz="2000" dirty="0">
                <a:solidFill>
                  <a:schemeClr val="bg1"/>
                </a:solidFill>
              </a:rPr>
              <a:t>substring </a:t>
            </a:r>
            <a:r>
              <a:rPr lang="en-US" sz="2000" dirty="0" smtClean="0">
                <a:solidFill>
                  <a:schemeClr val="bg1"/>
                </a:solidFill>
              </a:rPr>
              <a:t>con </a:t>
            </a:r>
            <a:r>
              <a:rPr lang="en-US" sz="2000" dirty="0" err="1" smtClean="0">
                <a:solidFill>
                  <a:schemeClr val="bg1"/>
                </a:solidFill>
              </a:rPr>
              <a:t>otro</a:t>
            </a:r>
            <a:r>
              <a:rPr lang="en-US" sz="2000" dirty="0" smtClean="0">
                <a:solidFill>
                  <a:schemeClr val="bg1"/>
                </a:solidFill>
              </a:rPr>
              <a:t> string</a:t>
            </a:r>
            <a:endParaRPr lang="en-US" sz="2000" dirty="0">
              <a:solidFill>
                <a:schemeClr val="bg1"/>
              </a:solidFill>
            </a:endParaRPr>
          </a:p>
          <a:p>
            <a:pPr marL="342900" indent="-342900">
              <a:buFontTx/>
              <a:buChar char="-"/>
            </a:pPr>
            <a:r>
              <a:rPr lang="es-ES" b="1" dirty="0" smtClean="0">
                <a:solidFill>
                  <a:schemeClr val="bg1"/>
                </a:solidFill>
              </a:rPr>
              <a:t>LENGTH</a:t>
            </a:r>
            <a:r>
              <a:rPr lang="es-ES" dirty="0" smtClean="0">
                <a:solidFill>
                  <a:schemeClr val="bg1"/>
                </a:solidFill>
              </a:rPr>
              <a:t>: Devuelve el tamaño de un </a:t>
            </a:r>
            <a:r>
              <a:rPr lang="es-ES" dirty="0" err="1" smtClean="0">
                <a:solidFill>
                  <a:schemeClr val="bg1"/>
                </a:solidFill>
              </a:rPr>
              <a:t>String</a:t>
            </a:r>
            <a:endParaRPr lang="en-US" sz="2000" dirty="0" smtClean="0">
              <a:solidFill>
                <a:schemeClr val="bg1"/>
              </a:solidFill>
            </a:endParaRPr>
          </a:p>
        </p:txBody>
      </p:sp>
    </p:spTree>
    <p:extLst>
      <p:ext uri="{BB962C8B-B14F-4D97-AF65-F5344CB8AC3E}">
        <p14:creationId xmlns:p14="http://schemas.microsoft.com/office/powerpoint/2010/main" val="1860909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Otras funciones SQL… II</a:t>
            </a:r>
            <a:endParaRPr lang="es-ES" sz="4800" b="1" dirty="0">
              <a:solidFill>
                <a:schemeClr val="bg1"/>
              </a:solidFill>
              <a:latin typeface="Helvetica" panose="020B0604020202030204" pitchFamily="34" charset="0"/>
            </a:endParaRPr>
          </a:p>
        </p:txBody>
      </p:sp>
      <p:sp>
        <p:nvSpPr>
          <p:cNvPr id="4" name="CuadroTexto 3"/>
          <p:cNvSpPr txBox="1"/>
          <p:nvPr/>
        </p:nvSpPr>
        <p:spPr>
          <a:xfrm>
            <a:off x="517586" y="1293962"/>
            <a:ext cx="7843900" cy="4216539"/>
          </a:xfrm>
          <a:prstGeom prst="rect">
            <a:avLst/>
          </a:prstGeom>
          <a:noFill/>
        </p:spPr>
        <p:txBody>
          <a:bodyPr wrap="square" rtlCol="0">
            <a:spAutoFit/>
          </a:bodyPr>
          <a:lstStyle/>
          <a:p>
            <a:r>
              <a:rPr lang="es-CO" dirty="0" smtClean="0">
                <a:solidFill>
                  <a:schemeClr val="bg1"/>
                </a:solidFill>
              </a:rPr>
              <a:t>Existen otras comandos en SQL útiles al momento de extraer información de la base de datos. </a:t>
            </a:r>
          </a:p>
          <a:p>
            <a:endParaRPr lang="es-CO" sz="2000" dirty="0">
              <a:solidFill>
                <a:schemeClr val="bg1"/>
              </a:solidFill>
            </a:endParaRPr>
          </a:p>
          <a:p>
            <a:pPr marL="342900" indent="-342900">
              <a:buFontTx/>
              <a:buChar char="-"/>
            </a:pPr>
            <a:r>
              <a:rPr lang="es-CO" sz="2000" b="1" dirty="0" smtClean="0">
                <a:solidFill>
                  <a:schemeClr val="bg1"/>
                </a:solidFill>
              </a:rPr>
              <a:t>EXISTS</a:t>
            </a:r>
            <a:r>
              <a:rPr lang="es-CO" sz="2000" dirty="0" smtClean="0">
                <a:solidFill>
                  <a:schemeClr val="bg1"/>
                </a:solidFill>
              </a:rPr>
              <a:t> : </a:t>
            </a:r>
            <a:r>
              <a:rPr lang="es-CO" dirty="0" smtClean="0">
                <a:solidFill>
                  <a:schemeClr val="bg1"/>
                </a:solidFill>
              </a:rPr>
              <a:t>El </a:t>
            </a:r>
            <a:r>
              <a:rPr lang="es-CO" dirty="0">
                <a:solidFill>
                  <a:schemeClr val="bg1"/>
                </a:solidFill>
              </a:rPr>
              <a:t>operador EXISTS se usa para probar la existencia de cualquier registro en una </a:t>
            </a:r>
            <a:r>
              <a:rPr lang="es-CO" dirty="0" err="1">
                <a:solidFill>
                  <a:schemeClr val="bg1"/>
                </a:solidFill>
              </a:rPr>
              <a:t>subconsulta</a:t>
            </a:r>
            <a:r>
              <a:rPr lang="es-CO" dirty="0" smtClean="0">
                <a:solidFill>
                  <a:schemeClr val="bg1"/>
                </a:solidFill>
              </a:rPr>
              <a:t>.</a:t>
            </a:r>
          </a:p>
          <a:p>
            <a:pPr marL="342900" indent="-342900">
              <a:buFontTx/>
              <a:buChar char="-"/>
            </a:pPr>
            <a:r>
              <a:rPr lang="es-CO" sz="2000" dirty="0" smtClean="0">
                <a:solidFill>
                  <a:schemeClr val="bg1"/>
                </a:solidFill>
              </a:rPr>
              <a:t>NO </a:t>
            </a:r>
            <a:r>
              <a:rPr lang="es-CO" sz="2000" dirty="0" err="1" smtClean="0">
                <a:solidFill>
                  <a:schemeClr val="bg1"/>
                </a:solidFill>
              </a:rPr>
              <a:t>EXITS:</a:t>
            </a:r>
            <a:r>
              <a:rPr lang="es-CO" sz="2000" dirty="0" err="1">
                <a:solidFill>
                  <a:schemeClr val="bg1"/>
                </a:solidFill>
              </a:rPr>
              <a:t>El</a:t>
            </a:r>
            <a:r>
              <a:rPr lang="es-CO" sz="2000" dirty="0">
                <a:solidFill>
                  <a:schemeClr val="bg1"/>
                </a:solidFill>
              </a:rPr>
              <a:t> operador EXISTS se usa para probar la </a:t>
            </a:r>
            <a:r>
              <a:rPr lang="es-CO" sz="2000" dirty="0" smtClean="0">
                <a:solidFill>
                  <a:schemeClr val="bg1"/>
                </a:solidFill>
              </a:rPr>
              <a:t>no existencia </a:t>
            </a:r>
            <a:r>
              <a:rPr lang="es-CO" sz="2000" dirty="0">
                <a:solidFill>
                  <a:schemeClr val="bg1"/>
                </a:solidFill>
              </a:rPr>
              <a:t>de cualquier registro en una </a:t>
            </a:r>
            <a:r>
              <a:rPr lang="es-CO" sz="2000" dirty="0" err="1">
                <a:solidFill>
                  <a:schemeClr val="bg1"/>
                </a:solidFill>
              </a:rPr>
              <a:t>subconsulta</a:t>
            </a:r>
            <a:r>
              <a:rPr lang="es-CO" sz="2000" dirty="0">
                <a:solidFill>
                  <a:schemeClr val="bg1"/>
                </a:solidFill>
              </a:rPr>
              <a:t>.</a:t>
            </a:r>
          </a:p>
          <a:p>
            <a:pPr marL="342900" indent="-342900">
              <a:buFontTx/>
              <a:buChar char="-"/>
            </a:pPr>
            <a:r>
              <a:rPr lang="es-CO" sz="2000" b="1" dirty="0" smtClean="0">
                <a:solidFill>
                  <a:schemeClr val="bg1"/>
                </a:solidFill>
              </a:rPr>
              <a:t>IN</a:t>
            </a:r>
            <a:r>
              <a:rPr lang="es-CO" sz="2000" dirty="0" smtClean="0">
                <a:solidFill>
                  <a:schemeClr val="bg1"/>
                </a:solidFill>
              </a:rPr>
              <a:t>:</a:t>
            </a:r>
            <a:r>
              <a:rPr lang="es-CO" sz="2000" dirty="0" smtClean="0"/>
              <a:t> </a:t>
            </a:r>
            <a:r>
              <a:rPr lang="es-CO" dirty="0" smtClean="0">
                <a:solidFill>
                  <a:schemeClr val="bg1"/>
                </a:solidFill>
              </a:rPr>
              <a:t>El </a:t>
            </a:r>
            <a:r>
              <a:rPr lang="es-CO" dirty="0">
                <a:solidFill>
                  <a:schemeClr val="bg1"/>
                </a:solidFill>
              </a:rPr>
              <a:t>operador IN le permite especificar valores múltiples en una cláusula WHERE.</a:t>
            </a:r>
            <a:endParaRPr lang="es-CO" sz="2000" dirty="0" smtClean="0">
              <a:solidFill>
                <a:schemeClr val="bg1"/>
              </a:solidFill>
            </a:endParaRPr>
          </a:p>
          <a:p>
            <a:pPr marL="342900" indent="-342900">
              <a:buFontTx/>
              <a:buChar char="-"/>
            </a:pPr>
            <a:r>
              <a:rPr lang="es-CO" sz="2000" b="1" dirty="0" smtClean="0">
                <a:solidFill>
                  <a:schemeClr val="bg1"/>
                </a:solidFill>
              </a:rPr>
              <a:t>NOT IN</a:t>
            </a:r>
            <a:r>
              <a:rPr lang="es-CO" sz="2000" dirty="0" smtClean="0">
                <a:solidFill>
                  <a:schemeClr val="bg1"/>
                </a:solidFill>
              </a:rPr>
              <a:t>: </a:t>
            </a:r>
            <a:r>
              <a:rPr lang="es-CO" sz="2000" dirty="0">
                <a:solidFill>
                  <a:schemeClr val="bg1"/>
                </a:solidFill>
              </a:rPr>
              <a:t>El operador </a:t>
            </a:r>
            <a:r>
              <a:rPr lang="es-CO" sz="2000" dirty="0" smtClean="0">
                <a:solidFill>
                  <a:schemeClr val="bg1"/>
                </a:solidFill>
              </a:rPr>
              <a:t>NOT IN </a:t>
            </a:r>
            <a:r>
              <a:rPr lang="es-CO" sz="2000" dirty="0">
                <a:solidFill>
                  <a:schemeClr val="bg1"/>
                </a:solidFill>
              </a:rPr>
              <a:t>le permite </a:t>
            </a:r>
            <a:r>
              <a:rPr lang="es-CO" sz="2000" dirty="0" smtClean="0">
                <a:solidFill>
                  <a:schemeClr val="bg1"/>
                </a:solidFill>
              </a:rPr>
              <a:t>excluir varios </a:t>
            </a:r>
            <a:r>
              <a:rPr lang="es-CO" sz="2000" dirty="0">
                <a:solidFill>
                  <a:schemeClr val="bg1"/>
                </a:solidFill>
              </a:rPr>
              <a:t>valores </a:t>
            </a:r>
            <a:r>
              <a:rPr lang="es-CO" sz="2000" dirty="0" smtClean="0">
                <a:solidFill>
                  <a:schemeClr val="bg1"/>
                </a:solidFill>
              </a:rPr>
              <a:t>en </a:t>
            </a:r>
            <a:r>
              <a:rPr lang="es-CO" sz="2000" dirty="0">
                <a:solidFill>
                  <a:schemeClr val="bg1"/>
                </a:solidFill>
              </a:rPr>
              <a:t>una cláusula WHERE</a:t>
            </a:r>
            <a:r>
              <a:rPr lang="es-CO" sz="2000" dirty="0" smtClean="0">
                <a:solidFill>
                  <a:schemeClr val="bg1"/>
                </a:solidFill>
              </a:rPr>
              <a:t>.</a:t>
            </a:r>
          </a:p>
          <a:p>
            <a:pPr marL="342900" indent="-342900">
              <a:buFontTx/>
              <a:buChar char="-"/>
            </a:pPr>
            <a:r>
              <a:rPr lang="es-ES" b="1" dirty="0" smtClean="0">
                <a:solidFill>
                  <a:schemeClr val="bg1"/>
                </a:solidFill>
              </a:rPr>
              <a:t>BETWEEN</a:t>
            </a:r>
            <a:r>
              <a:rPr lang="es-ES" dirty="0" smtClean="0">
                <a:solidFill>
                  <a:schemeClr val="bg1"/>
                </a:solidFill>
              </a:rPr>
              <a:t>:  O</a:t>
            </a:r>
            <a:r>
              <a:rPr lang="en-US" dirty="0" err="1" smtClean="0">
                <a:solidFill>
                  <a:schemeClr val="bg1"/>
                </a:solidFill>
              </a:rPr>
              <a:t>perador</a:t>
            </a:r>
            <a:r>
              <a:rPr lang="en-US" dirty="0" smtClean="0">
                <a:solidFill>
                  <a:schemeClr val="bg1"/>
                </a:solidFill>
              </a:rPr>
              <a:t> que </a:t>
            </a:r>
            <a:r>
              <a:rPr lang="en-US" dirty="0" err="1" smtClean="0">
                <a:solidFill>
                  <a:schemeClr val="bg1"/>
                </a:solidFill>
              </a:rPr>
              <a:t>selecciona</a:t>
            </a:r>
            <a:r>
              <a:rPr lang="en-US" dirty="0" smtClean="0">
                <a:solidFill>
                  <a:schemeClr val="bg1"/>
                </a:solidFill>
              </a:rPr>
              <a:t> </a:t>
            </a:r>
            <a:r>
              <a:rPr lang="en-US" dirty="0" err="1" smtClean="0">
                <a:solidFill>
                  <a:schemeClr val="bg1"/>
                </a:solidFill>
              </a:rPr>
              <a:t>valores</a:t>
            </a:r>
            <a:r>
              <a:rPr lang="en-US" dirty="0" smtClean="0">
                <a:solidFill>
                  <a:schemeClr val="bg1"/>
                </a:solidFill>
              </a:rPr>
              <a:t> entre un </a:t>
            </a:r>
            <a:r>
              <a:rPr lang="en-US" dirty="0" err="1" smtClean="0">
                <a:solidFill>
                  <a:schemeClr val="bg1"/>
                </a:solidFill>
              </a:rPr>
              <a:t>rango</a:t>
            </a:r>
            <a:r>
              <a:rPr lang="en-US" dirty="0" smtClean="0">
                <a:solidFill>
                  <a:schemeClr val="bg1"/>
                </a:solidFill>
              </a:rPr>
              <a:t> dado: Los </a:t>
            </a:r>
            <a:r>
              <a:rPr lang="en-US" dirty="0" err="1" smtClean="0">
                <a:solidFill>
                  <a:schemeClr val="bg1"/>
                </a:solidFill>
              </a:rPr>
              <a:t>valores</a:t>
            </a:r>
            <a:r>
              <a:rPr lang="en-US" dirty="0" smtClean="0">
                <a:solidFill>
                  <a:schemeClr val="bg1"/>
                </a:solidFill>
              </a:rPr>
              <a:t> </a:t>
            </a:r>
            <a:r>
              <a:rPr lang="en-US" dirty="0" err="1" smtClean="0">
                <a:solidFill>
                  <a:schemeClr val="bg1"/>
                </a:solidFill>
              </a:rPr>
              <a:t>puede</a:t>
            </a:r>
            <a:r>
              <a:rPr lang="en-US" dirty="0" smtClean="0">
                <a:solidFill>
                  <a:schemeClr val="bg1"/>
                </a:solidFill>
              </a:rPr>
              <a:t> </a:t>
            </a:r>
            <a:r>
              <a:rPr lang="en-US" dirty="0" err="1" smtClean="0">
                <a:solidFill>
                  <a:schemeClr val="bg1"/>
                </a:solidFill>
              </a:rPr>
              <a:t>ser</a:t>
            </a:r>
            <a:r>
              <a:rPr lang="en-US" dirty="0" smtClean="0">
                <a:solidFill>
                  <a:schemeClr val="bg1"/>
                </a:solidFill>
              </a:rPr>
              <a:t> </a:t>
            </a:r>
            <a:r>
              <a:rPr lang="en-US" dirty="0" err="1" smtClean="0">
                <a:solidFill>
                  <a:schemeClr val="bg1"/>
                </a:solidFill>
              </a:rPr>
              <a:t>numeros</a:t>
            </a:r>
            <a:r>
              <a:rPr lang="en-US" dirty="0" smtClean="0">
                <a:solidFill>
                  <a:schemeClr val="bg1"/>
                </a:solidFill>
              </a:rPr>
              <a:t>, </a:t>
            </a:r>
            <a:r>
              <a:rPr lang="en-US" dirty="0" err="1" smtClean="0">
                <a:solidFill>
                  <a:schemeClr val="bg1"/>
                </a:solidFill>
              </a:rPr>
              <a:t>texto</a:t>
            </a:r>
            <a:r>
              <a:rPr lang="en-US" dirty="0" smtClean="0">
                <a:solidFill>
                  <a:schemeClr val="bg1"/>
                </a:solidFill>
              </a:rPr>
              <a:t> o </a:t>
            </a:r>
            <a:r>
              <a:rPr lang="en-US" dirty="0" err="1" smtClean="0">
                <a:solidFill>
                  <a:schemeClr val="bg1"/>
                </a:solidFill>
              </a:rPr>
              <a:t>fechas</a:t>
            </a:r>
            <a:endParaRPr lang="es-CO" sz="2400" dirty="0">
              <a:solidFill>
                <a:schemeClr val="bg1"/>
              </a:solidFill>
            </a:endParaRPr>
          </a:p>
          <a:p>
            <a:pPr marL="342900" indent="-342900">
              <a:buFontTx/>
              <a:buChar char="-"/>
            </a:pPr>
            <a:endParaRPr lang="en-US" sz="2000" dirty="0" smtClean="0">
              <a:solidFill>
                <a:schemeClr val="bg1"/>
              </a:solidFill>
            </a:endParaRPr>
          </a:p>
        </p:txBody>
      </p:sp>
    </p:spTree>
    <p:extLst>
      <p:ext uri="{BB962C8B-B14F-4D97-AF65-F5344CB8AC3E}">
        <p14:creationId xmlns:p14="http://schemas.microsoft.com/office/powerpoint/2010/main" val="865290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Diferentes JOIN</a:t>
            </a:r>
            <a:endParaRPr lang="es-ES" sz="4800" b="1" dirty="0">
              <a:solidFill>
                <a:schemeClr val="bg1"/>
              </a:solidFill>
              <a:latin typeface="Helvetica" panose="020B0604020202030204" pitchFamily="34" charset="0"/>
            </a:endParaRPr>
          </a:p>
        </p:txBody>
      </p:sp>
      <p:sp>
        <p:nvSpPr>
          <p:cNvPr id="4" name="CuadroTexto 3"/>
          <p:cNvSpPr txBox="1"/>
          <p:nvPr/>
        </p:nvSpPr>
        <p:spPr>
          <a:xfrm>
            <a:off x="218304" y="1024757"/>
            <a:ext cx="8218330" cy="4216539"/>
          </a:xfrm>
          <a:prstGeom prst="rect">
            <a:avLst/>
          </a:prstGeom>
          <a:noFill/>
        </p:spPr>
        <p:txBody>
          <a:bodyPr wrap="square" rtlCol="0">
            <a:spAutoFit/>
          </a:bodyPr>
          <a:lstStyle/>
          <a:p>
            <a:r>
              <a:rPr lang="es-CO" dirty="0">
                <a:solidFill>
                  <a:schemeClr val="bg1"/>
                </a:solidFill>
              </a:rPr>
              <a:t>Los </a:t>
            </a:r>
            <a:r>
              <a:rPr lang="es-CO" b="1" dirty="0" err="1">
                <a:solidFill>
                  <a:schemeClr val="bg1"/>
                </a:solidFill>
              </a:rPr>
              <a:t>JOINs</a:t>
            </a:r>
            <a:r>
              <a:rPr lang="es-CO" dirty="0">
                <a:solidFill>
                  <a:schemeClr val="bg1"/>
                </a:solidFill>
              </a:rPr>
              <a:t> en </a:t>
            </a:r>
            <a:r>
              <a:rPr lang="es-CO" b="1" dirty="0">
                <a:solidFill>
                  <a:schemeClr val="bg1"/>
                </a:solidFill>
              </a:rPr>
              <a:t>SQL</a:t>
            </a:r>
            <a:r>
              <a:rPr lang="es-CO" dirty="0">
                <a:solidFill>
                  <a:schemeClr val="bg1"/>
                </a:solidFill>
              </a:rPr>
              <a:t> sirven para </a:t>
            </a:r>
            <a:r>
              <a:rPr lang="es-CO" b="1" dirty="0">
                <a:solidFill>
                  <a:schemeClr val="bg1"/>
                </a:solidFill>
              </a:rPr>
              <a:t>combinar filas de dos o más tablas</a:t>
            </a:r>
            <a:r>
              <a:rPr lang="es-CO" dirty="0">
                <a:solidFill>
                  <a:schemeClr val="bg1"/>
                </a:solidFill>
              </a:rPr>
              <a:t> basándose en un campo común entre ellas, devolviendo por tanto datos de diferentes tablas. Un JOIN se produce cuando dos o más tablas se juntan en una sentencia SQL.</a:t>
            </a:r>
          </a:p>
          <a:p>
            <a:endParaRPr lang="es-CO" dirty="0" smtClean="0">
              <a:solidFill>
                <a:schemeClr val="bg1"/>
              </a:solidFill>
            </a:endParaRPr>
          </a:p>
          <a:p>
            <a:r>
              <a:rPr lang="es-CO" dirty="0" smtClean="0">
                <a:solidFill>
                  <a:schemeClr val="bg1"/>
                </a:solidFill>
              </a:rPr>
              <a:t>Existen </a:t>
            </a:r>
            <a:r>
              <a:rPr lang="es-CO" dirty="0">
                <a:solidFill>
                  <a:schemeClr val="bg1"/>
                </a:solidFill>
              </a:rPr>
              <a:t>más </a:t>
            </a:r>
            <a:r>
              <a:rPr lang="es-CO" b="1" dirty="0">
                <a:solidFill>
                  <a:schemeClr val="bg1"/>
                </a:solidFill>
              </a:rPr>
              <a:t>tipos de </a:t>
            </a:r>
            <a:r>
              <a:rPr lang="es-CO" b="1" dirty="0" err="1">
                <a:solidFill>
                  <a:schemeClr val="bg1"/>
                </a:solidFill>
              </a:rPr>
              <a:t>joins</a:t>
            </a:r>
            <a:r>
              <a:rPr lang="es-CO" b="1" dirty="0">
                <a:solidFill>
                  <a:schemeClr val="bg1"/>
                </a:solidFill>
              </a:rPr>
              <a:t> en SQL</a:t>
            </a:r>
            <a:r>
              <a:rPr lang="es-CO" dirty="0">
                <a:solidFill>
                  <a:schemeClr val="bg1"/>
                </a:solidFill>
              </a:rPr>
              <a:t> que los que aquí se </a:t>
            </a:r>
            <a:r>
              <a:rPr lang="es-CO" dirty="0" smtClean="0">
                <a:solidFill>
                  <a:schemeClr val="bg1"/>
                </a:solidFill>
              </a:rPr>
              <a:t>explican:</a:t>
            </a:r>
          </a:p>
          <a:p>
            <a:endParaRPr lang="es-CO" dirty="0">
              <a:solidFill>
                <a:schemeClr val="bg1"/>
              </a:solidFill>
            </a:endParaRPr>
          </a:p>
          <a:p>
            <a:pPr marL="342900" indent="-342900">
              <a:buFont typeface="Arial" panose="020B0604020202020204" pitchFamily="34" charset="0"/>
              <a:buChar char="•"/>
            </a:pPr>
            <a:r>
              <a:rPr lang="es-CO" sz="2000" b="1" dirty="0" smtClean="0">
                <a:solidFill>
                  <a:schemeClr val="bg1"/>
                </a:solidFill>
              </a:rPr>
              <a:t>INNER </a:t>
            </a:r>
            <a:r>
              <a:rPr lang="es-CO" sz="2000" b="1" dirty="0">
                <a:solidFill>
                  <a:schemeClr val="bg1"/>
                </a:solidFill>
              </a:rPr>
              <a:t>JOIN</a:t>
            </a:r>
            <a:r>
              <a:rPr lang="es-CO" sz="2000" dirty="0">
                <a:solidFill>
                  <a:schemeClr val="bg1"/>
                </a:solidFill>
              </a:rPr>
              <a:t>: Devuelve </a:t>
            </a:r>
            <a:r>
              <a:rPr lang="es-CO" sz="2000" b="1" dirty="0">
                <a:solidFill>
                  <a:schemeClr val="bg1"/>
                </a:solidFill>
              </a:rPr>
              <a:t>todas las filas</a:t>
            </a:r>
            <a:r>
              <a:rPr lang="es-CO" sz="2000" dirty="0">
                <a:solidFill>
                  <a:schemeClr val="bg1"/>
                </a:solidFill>
              </a:rPr>
              <a:t> cuando hay al menos </a:t>
            </a:r>
            <a:r>
              <a:rPr lang="es-CO" sz="2000" b="1" dirty="0">
                <a:solidFill>
                  <a:schemeClr val="bg1"/>
                </a:solidFill>
              </a:rPr>
              <a:t>una </a:t>
            </a:r>
            <a:r>
              <a:rPr lang="es-CO" sz="2000" b="1" dirty="0" smtClean="0">
                <a:solidFill>
                  <a:schemeClr val="bg1"/>
                </a:solidFill>
              </a:rPr>
              <a:t> coincidencia</a:t>
            </a:r>
            <a:r>
              <a:rPr lang="es-CO" sz="2000" dirty="0">
                <a:solidFill>
                  <a:schemeClr val="bg1"/>
                </a:solidFill>
              </a:rPr>
              <a:t> en </a:t>
            </a:r>
            <a:r>
              <a:rPr lang="es-CO" sz="2000" b="1" dirty="0">
                <a:solidFill>
                  <a:schemeClr val="bg1"/>
                </a:solidFill>
              </a:rPr>
              <a:t>ambas</a:t>
            </a:r>
            <a:r>
              <a:rPr lang="es-CO" sz="2000" dirty="0">
                <a:solidFill>
                  <a:schemeClr val="bg1"/>
                </a:solidFill>
              </a:rPr>
              <a:t> tablas.</a:t>
            </a:r>
          </a:p>
          <a:p>
            <a:pPr marL="342900" indent="-342900">
              <a:buFont typeface="Arial" panose="020B0604020202020204" pitchFamily="34" charset="0"/>
              <a:buChar char="•"/>
            </a:pPr>
            <a:r>
              <a:rPr lang="es-CO" sz="2000" b="1" dirty="0">
                <a:solidFill>
                  <a:schemeClr val="bg1"/>
                </a:solidFill>
              </a:rPr>
              <a:t>LEFT JOIN</a:t>
            </a:r>
            <a:r>
              <a:rPr lang="es-CO" sz="2000" dirty="0">
                <a:solidFill>
                  <a:schemeClr val="bg1"/>
                </a:solidFill>
              </a:rPr>
              <a:t>: Devuelve todas las filas de la tabla de la </a:t>
            </a:r>
            <a:r>
              <a:rPr lang="es-CO" sz="2000" b="1" dirty="0">
                <a:solidFill>
                  <a:schemeClr val="bg1"/>
                </a:solidFill>
              </a:rPr>
              <a:t>izquierda</a:t>
            </a:r>
            <a:r>
              <a:rPr lang="es-CO" sz="2000" dirty="0">
                <a:solidFill>
                  <a:schemeClr val="bg1"/>
                </a:solidFill>
              </a:rPr>
              <a:t>, y las filas coincidentes de la tabla de la </a:t>
            </a:r>
            <a:r>
              <a:rPr lang="es-CO" sz="2000" b="1" dirty="0">
                <a:solidFill>
                  <a:schemeClr val="bg1"/>
                </a:solidFill>
              </a:rPr>
              <a:t>derecha</a:t>
            </a:r>
            <a:r>
              <a:rPr lang="es-CO" sz="2000" dirty="0">
                <a:solidFill>
                  <a:schemeClr val="bg1"/>
                </a:solidFill>
              </a:rPr>
              <a:t>.</a:t>
            </a:r>
          </a:p>
          <a:p>
            <a:pPr marL="342900" indent="-342900">
              <a:buFont typeface="Arial" panose="020B0604020202020204" pitchFamily="34" charset="0"/>
              <a:buChar char="•"/>
            </a:pPr>
            <a:r>
              <a:rPr lang="es-CO" sz="2000" b="1" dirty="0">
                <a:solidFill>
                  <a:schemeClr val="bg1"/>
                </a:solidFill>
              </a:rPr>
              <a:t>RIGHT JOIN</a:t>
            </a:r>
            <a:r>
              <a:rPr lang="es-CO" sz="2000" dirty="0">
                <a:solidFill>
                  <a:schemeClr val="bg1"/>
                </a:solidFill>
              </a:rPr>
              <a:t>: Devuelve todas las filas de la tabla de la </a:t>
            </a:r>
            <a:r>
              <a:rPr lang="es-CO" sz="2000" b="1" dirty="0">
                <a:solidFill>
                  <a:schemeClr val="bg1"/>
                </a:solidFill>
              </a:rPr>
              <a:t>derecha</a:t>
            </a:r>
            <a:r>
              <a:rPr lang="es-CO" sz="2000" dirty="0">
                <a:solidFill>
                  <a:schemeClr val="bg1"/>
                </a:solidFill>
              </a:rPr>
              <a:t>, y las filas coincidentes de la tabla de la </a:t>
            </a:r>
            <a:r>
              <a:rPr lang="es-CO" sz="2000" b="1" dirty="0">
                <a:solidFill>
                  <a:schemeClr val="bg1"/>
                </a:solidFill>
              </a:rPr>
              <a:t>izquierda</a:t>
            </a:r>
            <a:r>
              <a:rPr lang="es-CO" sz="2000" dirty="0">
                <a:solidFill>
                  <a:schemeClr val="bg1"/>
                </a:solidFill>
              </a:rPr>
              <a:t>.</a:t>
            </a:r>
          </a:p>
          <a:p>
            <a:pPr marL="342900" indent="-342900">
              <a:buFont typeface="Arial" panose="020B0604020202020204" pitchFamily="34" charset="0"/>
              <a:buChar char="•"/>
            </a:pPr>
            <a:r>
              <a:rPr lang="es-CO" sz="2000" b="1" dirty="0">
                <a:solidFill>
                  <a:schemeClr val="bg1"/>
                </a:solidFill>
              </a:rPr>
              <a:t>OUTER JOIN</a:t>
            </a:r>
            <a:r>
              <a:rPr lang="es-CO" sz="2000" dirty="0">
                <a:solidFill>
                  <a:schemeClr val="bg1"/>
                </a:solidFill>
              </a:rPr>
              <a:t>: Devuelve </a:t>
            </a:r>
            <a:r>
              <a:rPr lang="es-CO" sz="2000" b="1" dirty="0">
                <a:solidFill>
                  <a:schemeClr val="bg1"/>
                </a:solidFill>
              </a:rPr>
              <a:t>todas las filas</a:t>
            </a:r>
            <a:r>
              <a:rPr lang="es-CO" sz="2000" dirty="0">
                <a:solidFill>
                  <a:schemeClr val="bg1"/>
                </a:solidFill>
              </a:rPr>
              <a:t> de las dos tablas, la izquierda y la derecha. También se llama FULL OUTER JOIN.</a:t>
            </a:r>
          </a:p>
        </p:txBody>
      </p:sp>
    </p:spTree>
    <p:extLst>
      <p:ext uri="{BB962C8B-B14F-4D97-AF65-F5344CB8AC3E}">
        <p14:creationId xmlns:p14="http://schemas.microsoft.com/office/powerpoint/2010/main" val="1823752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6919783" cy="646331"/>
          </a:xfrm>
          <a:prstGeom prst="rect">
            <a:avLst/>
          </a:prstGeom>
          <a:noFill/>
        </p:spPr>
        <p:txBody>
          <a:bodyPr wrap="square" rtlCol="0">
            <a:spAutoFit/>
          </a:bodyPr>
          <a:lstStyle/>
          <a:p>
            <a:r>
              <a:rPr lang="es-CO" sz="3600" dirty="0" smtClean="0">
                <a:solidFill>
                  <a:schemeClr val="bg1"/>
                </a:solidFill>
              </a:rPr>
              <a:t>Diferentes JOIN</a:t>
            </a:r>
            <a:endParaRPr lang="es-ES" sz="5400" b="1" dirty="0">
              <a:solidFill>
                <a:schemeClr val="bg1"/>
              </a:solidFill>
              <a:latin typeface="Helvetica" panose="020B0604020202030204" pitchFamily="34" charset="0"/>
            </a:endParaRPr>
          </a:p>
        </p:txBody>
      </p:sp>
      <p:pic>
        <p:nvPicPr>
          <p:cNvPr id="6" name="Imagen 5"/>
          <p:cNvPicPr>
            <a:picLocks noChangeAspect="1"/>
          </p:cNvPicPr>
          <p:nvPr/>
        </p:nvPicPr>
        <p:blipFill>
          <a:blip r:embed="rId2"/>
          <a:stretch>
            <a:fillRect/>
          </a:stretch>
        </p:blipFill>
        <p:spPr>
          <a:xfrm>
            <a:off x="830380" y="1385971"/>
            <a:ext cx="2943225" cy="1895475"/>
          </a:xfrm>
          <a:prstGeom prst="rect">
            <a:avLst/>
          </a:prstGeom>
        </p:spPr>
      </p:pic>
      <p:pic>
        <p:nvPicPr>
          <p:cNvPr id="7" name="Imagen 6"/>
          <p:cNvPicPr>
            <a:picLocks noChangeAspect="1"/>
          </p:cNvPicPr>
          <p:nvPr/>
        </p:nvPicPr>
        <p:blipFill>
          <a:blip r:embed="rId3"/>
          <a:stretch>
            <a:fillRect/>
          </a:stretch>
        </p:blipFill>
        <p:spPr>
          <a:xfrm>
            <a:off x="4860176" y="1385971"/>
            <a:ext cx="2943225" cy="1895475"/>
          </a:xfrm>
          <a:prstGeom prst="rect">
            <a:avLst/>
          </a:prstGeom>
        </p:spPr>
      </p:pic>
      <p:pic>
        <p:nvPicPr>
          <p:cNvPr id="8" name="Imagen 7"/>
          <p:cNvPicPr>
            <a:picLocks noChangeAspect="1"/>
          </p:cNvPicPr>
          <p:nvPr/>
        </p:nvPicPr>
        <p:blipFill>
          <a:blip r:embed="rId4"/>
          <a:stretch>
            <a:fillRect/>
          </a:stretch>
        </p:blipFill>
        <p:spPr>
          <a:xfrm>
            <a:off x="830381" y="3831387"/>
            <a:ext cx="2943225" cy="1905000"/>
          </a:xfrm>
          <a:prstGeom prst="rect">
            <a:avLst/>
          </a:prstGeom>
        </p:spPr>
      </p:pic>
      <p:pic>
        <p:nvPicPr>
          <p:cNvPr id="9" name="Imagen 8"/>
          <p:cNvPicPr>
            <a:picLocks noChangeAspect="1"/>
          </p:cNvPicPr>
          <p:nvPr/>
        </p:nvPicPr>
        <p:blipFill>
          <a:blip r:embed="rId5"/>
          <a:stretch>
            <a:fillRect/>
          </a:stretch>
        </p:blipFill>
        <p:spPr>
          <a:xfrm>
            <a:off x="4860176" y="3831387"/>
            <a:ext cx="2943225" cy="1895475"/>
          </a:xfrm>
          <a:prstGeom prst="rect">
            <a:avLst/>
          </a:prstGeom>
        </p:spPr>
      </p:pic>
      <p:sp>
        <p:nvSpPr>
          <p:cNvPr id="10" name="CuadroTexto 9"/>
          <p:cNvSpPr txBox="1"/>
          <p:nvPr/>
        </p:nvSpPr>
        <p:spPr>
          <a:xfrm>
            <a:off x="1570008" y="1016639"/>
            <a:ext cx="1263487" cy="369332"/>
          </a:xfrm>
          <a:prstGeom prst="rect">
            <a:avLst/>
          </a:prstGeom>
          <a:noFill/>
        </p:spPr>
        <p:txBody>
          <a:bodyPr wrap="none" rtlCol="0">
            <a:spAutoFit/>
          </a:bodyPr>
          <a:lstStyle/>
          <a:p>
            <a:r>
              <a:rPr lang="es-CO" dirty="0" smtClean="0">
                <a:solidFill>
                  <a:schemeClr val="bg1"/>
                </a:solidFill>
              </a:rPr>
              <a:t>INNER JOIN</a:t>
            </a:r>
            <a:endParaRPr lang="es-ES" dirty="0">
              <a:solidFill>
                <a:schemeClr val="bg1"/>
              </a:solidFill>
            </a:endParaRPr>
          </a:p>
        </p:txBody>
      </p:sp>
      <p:sp>
        <p:nvSpPr>
          <p:cNvPr id="11" name="Rectángulo 10"/>
          <p:cNvSpPr/>
          <p:nvPr/>
        </p:nvSpPr>
        <p:spPr>
          <a:xfrm>
            <a:off x="5700044" y="1045927"/>
            <a:ext cx="1098378" cy="369332"/>
          </a:xfrm>
          <a:prstGeom prst="rect">
            <a:avLst/>
          </a:prstGeom>
        </p:spPr>
        <p:txBody>
          <a:bodyPr wrap="none">
            <a:spAutoFit/>
          </a:bodyPr>
          <a:lstStyle/>
          <a:p>
            <a:r>
              <a:rPr lang="es-CO" dirty="0" smtClean="0">
                <a:solidFill>
                  <a:schemeClr val="bg1"/>
                </a:solidFill>
              </a:rPr>
              <a:t>LEFT JOIN</a:t>
            </a:r>
            <a:endParaRPr lang="es-ES" dirty="0">
              <a:solidFill>
                <a:schemeClr val="bg1"/>
              </a:solidFill>
            </a:endParaRPr>
          </a:p>
        </p:txBody>
      </p:sp>
      <p:sp>
        <p:nvSpPr>
          <p:cNvPr id="12" name="Rectángulo 11"/>
          <p:cNvSpPr/>
          <p:nvPr/>
        </p:nvSpPr>
        <p:spPr>
          <a:xfrm>
            <a:off x="1570008" y="3466112"/>
            <a:ext cx="1321196" cy="369332"/>
          </a:xfrm>
          <a:prstGeom prst="rect">
            <a:avLst/>
          </a:prstGeom>
        </p:spPr>
        <p:txBody>
          <a:bodyPr wrap="none">
            <a:spAutoFit/>
          </a:bodyPr>
          <a:lstStyle/>
          <a:p>
            <a:r>
              <a:rPr lang="es-ES" b="1" dirty="0">
                <a:solidFill>
                  <a:schemeClr val="bg1"/>
                </a:solidFill>
              </a:rPr>
              <a:t>RIGHT </a:t>
            </a:r>
            <a:r>
              <a:rPr lang="es-CO" dirty="0" smtClean="0">
                <a:solidFill>
                  <a:schemeClr val="bg1"/>
                </a:solidFill>
              </a:rPr>
              <a:t> JOIN</a:t>
            </a:r>
            <a:endParaRPr lang="es-ES" dirty="0">
              <a:solidFill>
                <a:schemeClr val="bg1"/>
              </a:solidFill>
            </a:endParaRPr>
          </a:p>
        </p:txBody>
      </p:sp>
      <p:sp>
        <p:nvSpPr>
          <p:cNvPr id="13" name="Rectángulo 12"/>
          <p:cNvSpPr/>
          <p:nvPr/>
        </p:nvSpPr>
        <p:spPr>
          <a:xfrm>
            <a:off x="5588635" y="3466112"/>
            <a:ext cx="1786950" cy="369332"/>
          </a:xfrm>
          <a:prstGeom prst="rect">
            <a:avLst/>
          </a:prstGeom>
        </p:spPr>
        <p:txBody>
          <a:bodyPr wrap="square">
            <a:spAutoFit/>
          </a:bodyPr>
          <a:lstStyle/>
          <a:p>
            <a:r>
              <a:rPr lang="es-ES" b="1" dirty="0">
                <a:solidFill>
                  <a:schemeClr val="bg1"/>
                </a:solidFill>
              </a:rPr>
              <a:t>OUTER </a:t>
            </a:r>
            <a:r>
              <a:rPr lang="es-ES" b="1" dirty="0" smtClean="0">
                <a:solidFill>
                  <a:schemeClr val="bg1"/>
                </a:solidFill>
              </a:rPr>
              <a:t> </a:t>
            </a:r>
            <a:r>
              <a:rPr lang="es-CO" dirty="0" smtClean="0">
                <a:solidFill>
                  <a:schemeClr val="bg1"/>
                </a:solidFill>
              </a:rPr>
              <a:t> JOIN</a:t>
            </a:r>
            <a:endParaRPr lang="es-ES" dirty="0">
              <a:solidFill>
                <a:schemeClr val="bg1"/>
              </a:solidFill>
            </a:endParaRPr>
          </a:p>
        </p:txBody>
      </p:sp>
    </p:spTree>
    <p:extLst>
      <p:ext uri="{BB962C8B-B14F-4D97-AF65-F5344CB8AC3E}">
        <p14:creationId xmlns:p14="http://schemas.microsoft.com/office/powerpoint/2010/main" val="4158295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856977302DF364A81F7FABDDDA7F2A5" ma:contentTypeVersion="0" ma:contentTypeDescription="Crear nuevo documento." ma:contentTypeScope="" ma:versionID="21763d404092cef59f4588016f54b68d">
  <xsd:schema xmlns:xsd="http://www.w3.org/2001/XMLSchema" xmlns:xs="http://www.w3.org/2001/XMLSchema" xmlns:p="http://schemas.microsoft.com/office/2006/metadata/properties" targetNamespace="http://schemas.microsoft.com/office/2006/metadata/properties" ma:root="true" ma:fieldsID="3f6edc329ff236629c56e3b879b320d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333FB0-7729-42B7-84DE-262B932AC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894A5E8-90F1-4B73-8FED-D94885C22907}">
  <ds:schemaRefs>
    <ds:schemaRef ds:uri="http://schemas.microsoft.com/sharepoint/v3/contenttype/forms"/>
  </ds:schemaRefs>
</ds:datastoreItem>
</file>

<file path=customXml/itemProps3.xml><?xml version="1.0" encoding="utf-8"?>
<ds:datastoreItem xmlns:ds="http://schemas.openxmlformats.org/officeDocument/2006/customXml" ds:itemID="{9F1B1BEB-6087-47BA-A4F0-525C4A47A80C}">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3046</TotalTime>
  <Words>397</Words>
  <Application>Microsoft Office PowerPoint</Application>
  <PresentationFormat>Presentación en pantalla (4:3)</PresentationFormat>
  <Paragraphs>50</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Helvetica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1</dc:title>
  <dc:creator>Claudia Patricia Giraldo Ramirez</dc:creator>
  <cp:lastModifiedBy>Bibiana Maria Rodriguez Castrillon</cp:lastModifiedBy>
  <cp:revision>130</cp:revision>
  <dcterms:created xsi:type="dcterms:W3CDTF">2015-01-20T20:40:07Z</dcterms:created>
  <dcterms:modified xsi:type="dcterms:W3CDTF">2018-10-02T01:00:47Z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0x0101003856977302DF364A81F7FABDDDA7F2A5</vt:lpwstr>
  </property>
</Properties>
</file>