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74" r:id="rId7"/>
    <p:sldId id="259" r:id="rId8"/>
    <p:sldId id="260" r:id="rId9"/>
    <p:sldId id="261" r:id="rId10"/>
    <p:sldId id="262" r:id="rId11"/>
    <p:sldId id="263" r:id="rId12"/>
    <p:sldId id="266" r:id="rId13"/>
    <p:sldId id="268" r:id="rId14"/>
    <p:sldId id="264" r:id="rId15"/>
    <p:sldId id="265" r:id="rId16"/>
    <p:sldId id="267" r:id="rId17"/>
    <p:sldId id="269" r:id="rId18"/>
    <p:sldId id="275" r:id="rId19"/>
    <p:sldId id="270" r:id="rId20"/>
    <p:sldId id="278" r:id="rId21"/>
    <p:sldId id="276" r:id="rId22"/>
    <p:sldId id="277" r:id="rId23"/>
    <p:sldId id="279" r:id="rId24"/>
    <p:sldId id="280" r:id="rId25"/>
    <p:sldId id="281" r:id="rId26"/>
    <p:sldId id="282" r:id="rId27"/>
    <p:sldId id="283" r:id="rId28"/>
    <p:sldId id="285" r:id="rId29"/>
    <p:sldId id="286" r:id="rId3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0" d="100"/>
          <a:sy n="70" d="100"/>
        </p:scale>
        <p:origin x="133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7A7A99-290D-4A3F-9C39-1F5A8D43EB12}" type="doc">
      <dgm:prSet loTypeId="urn:microsoft.com/office/officeart/2005/8/layout/arrow2" loCatId="process" qsTypeId="urn:microsoft.com/office/officeart/2005/8/quickstyle/simple1" qsCatId="simple" csTypeId="urn:microsoft.com/office/officeart/2005/8/colors/accent1_2" csCatId="accent1" phldr="1"/>
      <dgm:spPr/>
    </dgm:pt>
    <dgm:pt modelId="{56A791EA-4D99-4A2D-B5B5-ED1AE2EEADBA}">
      <dgm:prSet phldrT="[Texto]"/>
      <dgm:spPr/>
      <dgm:t>
        <a:bodyPr/>
        <a:lstStyle/>
        <a:p>
          <a:r>
            <a:rPr lang="es-CO" dirty="0" smtClean="0">
              <a:solidFill>
                <a:schemeClr val="bg1"/>
              </a:solidFill>
            </a:rPr>
            <a:t>Dato</a:t>
          </a:r>
          <a:endParaRPr lang="es-ES" dirty="0">
            <a:solidFill>
              <a:schemeClr val="bg1"/>
            </a:solidFill>
          </a:endParaRPr>
        </a:p>
      </dgm:t>
    </dgm:pt>
    <dgm:pt modelId="{6AAC4158-5F25-4C4E-A292-021C72181412}" type="parTrans" cxnId="{96B4BBE0-FC5F-424C-98A2-21084ECFDCAC}">
      <dgm:prSet/>
      <dgm:spPr/>
      <dgm:t>
        <a:bodyPr/>
        <a:lstStyle/>
        <a:p>
          <a:endParaRPr lang="es-ES"/>
        </a:p>
      </dgm:t>
    </dgm:pt>
    <dgm:pt modelId="{9217D4D2-4437-4AC8-8CA7-C949C9F49320}" type="sibTrans" cxnId="{96B4BBE0-FC5F-424C-98A2-21084ECFDCAC}">
      <dgm:prSet/>
      <dgm:spPr/>
      <dgm:t>
        <a:bodyPr/>
        <a:lstStyle/>
        <a:p>
          <a:endParaRPr lang="es-ES"/>
        </a:p>
      </dgm:t>
    </dgm:pt>
    <dgm:pt modelId="{755C9D02-6099-4783-9C18-B7B1F7D80E30}">
      <dgm:prSet phldrT="[Texto]"/>
      <dgm:spPr/>
      <dgm:t>
        <a:bodyPr/>
        <a:lstStyle/>
        <a:p>
          <a:r>
            <a:rPr lang="es-CO" dirty="0" smtClean="0">
              <a:solidFill>
                <a:schemeClr val="bg1"/>
              </a:solidFill>
            </a:rPr>
            <a:t>Información</a:t>
          </a:r>
          <a:endParaRPr lang="es-ES" dirty="0">
            <a:solidFill>
              <a:schemeClr val="bg1"/>
            </a:solidFill>
          </a:endParaRPr>
        </a:p>
      </dgm:t>
    </dgm:pt>
    <dgm:pt modelId="{CB7BB629-3E02-4CC0-8511-8AB9BFAD6E40}" type="parTrans" cxnId="{46A86950-97EE-4C07-854E-922D2E4E8744}">
      <dgm:prSet/>
      <dgm:spPr/>
      <dgm:t>
        <a:bodyPr/>
        <a:lstStyle/>
        <a:p>
          <a:endParaRPr lang="es-ES"/>
        </a:p>
      </dgm:t>
    </dgm:pt>
    <dgm:pt modelId="{FC2D9670-B432-4A7F-8A86-BBD6032BF36C}" type="sibTrans" cxnId="{46A86950-97EE-4C07-854E-922D2E4E8744}">
      <dgm:prSet/>
      <dgm:spPr/>
      <dgm:t>
        <a:bodyPr/>
        <a:lstStyle/>
        <a:p>
          <a:endParaRPr lang="es-ES"/>
        </a:p>
      </dgm:t>
    </dgm:pt>
    <dgm:pt modelId="{0AF29D16-B024-4752-B71B-5A6809302A7A}">
      <dgm:prSet phldrT="[Texto]"/>
      <dgm:spPr/>
      <dgm:t>
        <a:bodyPr/>
        <a:lstStyle/>
        <a:p>
          <a:r>
            <a:rPr lang="es-CO" baseline="-25000" dirty="0" smtClean="0">
              <a:solidFill>
                <a:schemeClr val="tx1"/>
              </a:solidFill>
            </a:rPr>
            <a:t>Conocimiento</a:t>
          </a:r>
          <a:endParaRPr lang="es-ES" baseline="-25000" dirty="0">
            <a:solidFill>
              <a:schemeClr val="tx1"/>
            </a:solidFill>
          </a:endParaRPr>
        </a:p>
      </dgm:t>
    </dgm:pt>
    <dgm:pt modelId="{DE5A7F6A-419B-49DF-86C3-43C3244043F1}" type="parTrans" cxnId="{C693223E-B1E6-4184-AD8D-207C3F873E91}">
      <dgm:prSet/>
      <dgm:spPr/>
      <dgm:t>
        <a:bodyPr/>
        <a:lstStyle/>
        <a:p>
          <a:endParaRPr lang="es-ES"/>
        </a:p>
      </dgm:t>
    </dgm:pt>
    <dgm:pt modelId="{E5AD1C73-F38C-4E2C-81FE-8B6088EE031A}" type="sibTrans" cxnId="{C693223E-B1E6-4184-AD8D-207C3F873E91}">
      <dgm:prSet/>
      <dgm:spPr/>
      <dgm:t>
        <a:bodyPr/>
        <a:lstStyle/>
        <a:p>
          <a:endParaRPr lang="es-ES"/>
        </a:p>
      </dgm:t>
    </dgm:pt>
    <dgm:pt modelId="{53AA9081-C53D-4FE2-A64A-542E10C65B31}" type="pres">
      <dgm:prSet presAssocID="{B37A7A99-290D-4A3F-9C39-1F5A8D43EB12}" presName="arrowDiagram" presStyleCnt="0">
        <dgm:presLayoutVars>
          <dgm:chMax val="5"/>
          <dgm:dir/>
          <dgm:resizeHandles val="exact"/>
        </dgm:presLayoutVars>
      </dgm:prSet>
      <dgm:spPr/>
    </dgm:pt>
    <dgm:pt modelId="{82BD6534-9594-405D-93A9-2879F0D764A1}" type="pres">
      <dgm:prSet presAssocID="{B37A7A99-290D-4A3F-9C39-1F5A8D43EB12}" presName="arrow" presStyleLbl="bgShp" presStyleIdx="0" presStyleCnt="1"/>
      <dgm:spPr>
        <a:scene3d>
          <a:camera prst="orthographicFront"/>
          <a:lightRig rig="threePt" dir="t"/>
        </a:scene3d>
        <a:sp3d>
          <a:bevelT/>
        </a:sp3d>
      </dgm:spPr>
    </dgm:pt>
    <dgm:pt modelId="{872B7AC3-F2C4-413B-AB81-EE1B0DAD8EE0}" type="pres">
      <dgm:prSet presAssocID="{B37A7A99-290D-4A3F-9C39-1F5A8D43EB12}" presName="arrowDiagram3" presStyleCnt="0"/>
      <dgm:spPr/>
    </dgm:pt>
    <dgm:pt modelId="{81097371-B7C3-47F5-9D03-91BF6A4DE9C7}" type="pres">
      <dgm:prSet presAssocID="{56A791EA-4D99-4A2D-B5B5-ED1AE2EEADBA}" presName="bullet3a" presStyleLbl="node1" presStyleIdx="0" presStyleCnt="3"/>
      <dgm:spPr/>
    </dgm:pt>
    <dgm:pt modelId="{978FADD9-D6BC-4A14-A69F-FB944048384C}" type="pres">
      <dgm:prSet presAssocID="{56A791EA-4D99-4A2D-B5B5-ED1AE2EEADBA}" presName="textBox3a" presStyleLbl="revTx" presStyleIdx="0" presStyleCnt="3">
        <dgm:presLayoutVars>
          <dgm:bulletEnabled val="1"/>
        </dgm:presLayoutVars>
      </dgm:prSet>
      <dgm:spPr/>
      <dgm:t>
        <a:bodyPr/>
        <a:lstStyle/>
        <a:p>
          <a:endParaRPr lang="es-ES"/>
        </a:p>
      </dgm:t>
    </dgm:pt>
    <dgm:pt modelId="{63649333-7E64-47B4-8544-1BD3E06B2E5B}" type="pres">
      <dgm:prSet presAssocID="{755C9D02-6099-4783-9C18-B7B1F7D80E30}" presName="bullet3b" presStyleLbl="node1" presStyleIdx="1" presStyleCnt="3"/>
      <dgm:spPr/>
    </dgm:pt>
    <dgm:pt modelId="{30BAD0FF-3DD7-45DB-AD4E-A1D315426D0C}" type="pres">
      <dgm:prSet presAssocID="{755C9D02-6099-4783-9C18-B7B1F7D80E30}" presName="textBox3b" presStyleLbl="revTx" presStyleIdx="1" presStyleCnt="3">
        <dgm:presLayoutVars>
          <dgm:bulletEnabled val="1"/>
        </dgm:presLayoutVars>
      </dgm:prSet>
      <dgm:spPr/>
      <dgm:t>
        <a:bodyPr/>
        <a:lstStyle/>
        <a:p>
          <a:endParaRPr lang="es-ES"/>
        </a:p>
      </dgm:t>
    </dgm:pt>
    <dgm:pt modelId="{B578DD83-A512-4A58-9114-C1CBB11CB738}" type="pres">
      <dgm:prSet presAssocID="{0AF29D16-B024-4752-B71B-5A6809302A7A}" presName="bullet3c" presStyleLbl="node1" presStyleIdx="2" presStyleCnt="3"/>
      <dgm:spPr/>
    </dgm:pt>
    <dgm:pt modelId="{7B57CF2B-D06F-4B48-8209-9E2EEE548F83}" type="pres">
      <dgm:prSet presAssocID="{0AF29D16-B024-4752-B71B-5A6809302A7A}" presName="textBox3c" presStyleLbl="revTx" presStyleIdx="2" presStyleCnt="3">
        <dgm:presLayoutVars>
          <dgm:bulletEnabled val="1"/>
        </dgm:presLayoutVars>
      </dgm:prSet>
      <dgm:spPr/>
      <dgm:t>
        <a:bodyPr/>
        <a:lstStyle/>
        <a:p>
          <a:endParaRPr lang="es-ES"/>
        </a:p>
      </dgm:t>
    </dgm:pt>
  </dgm:ptLst>
  <dgm:cxnLst>
    <dgm:cxn modelId="{96B4BBE0-FC5F-424C-98A2-21084ECFDCAC}" srcId="{B37A7A99-290D-4A3F-9C39-1F5A8D43EB12}" destId="{56A791EA-4D99-4A2D-B5B5-ED1AE2EEADBA}" srcOrd="0" destOrd="0" parTransId="{6AAC4158-5F25-4C4E-A292-021C72181412}" sibTransId="{9217D4D2-4437-4AC8-8CA7-C949C9F49320}"/>
    <dgm:cxn modelId="{82F8FC42-E689-452B-AED4-3131505187E7}" type="presOf" srcId="{755C9D02-6099-4783-9C18-B7B1F7D80E30}" destId="{30BAD0FF-3DD7-45DB-AD4E-A1D315426D0C}" srcOrd="0" destOrd="0" presId="urn:microsoft.com/office/officeart/2005/8/layout/arrow2"/>
    <dgm:cxn modelId="{9133BFBD-9F3F-46A1-97A1-E64F0923A48F}" type="presOf" srcId="{56A791EA-4D99-4A2D-B5B5-ED1AE2EEADBA}" destId="{978FADD9-D6BC-4A14-A69F-FB944048384C}" srcOrd="0" destOrd="0" presId="urn:microsoft.com/office/officeart/2005/8/layout/arrow2"/>
    <dgm:cxn modelId="{C693223E-B1E6-4184-AD8D-207C3F873E91}" srcId="{B37A7A99-290D-4A3F-9C39-1F5A8D43EB12}" destId="{0AF29D16-B024-4752-B71B-5A6809302A7A}" srcOrd="2" destOrd="0" parTransId="{DE5A7F6A-419B-49DF-86C3-43C3244043F1}" sibTransId="{E5AD1C73-F38C-4E2C-81FE-8B6088EE031A}"/>
    <dgm:cxn modelId="{46A86950-97EE-4C07-854E-922D2E4E8744}" srcId="{B37A7A99-290D-4A3F-9C39-1F5A8D43EB12}" destId="{755C9D02-6099-4783-9C18-B7B1F7D80E30}" srcOrd="1" destOrd="0" parTransId="{CB7BB629-3E02-4CC0-8511-8AB9BFAD6E40}" sibTransId="{FC2D9670-B432-4A7F-8A86-BBD6032BF36C}"/>
    <dgm:cxn modelId="{FA639327-E997-491E-BE91-C85ED1400999}" type="presOf" srcId="{B37A7A99-290D-4A3F-9C39-1F5A8D43EB12}" destId="{53AA9081-C53D-4FE2-A64A-542E10C65B31}" srcOrd="0" destOrd="0" presId="urn:microsoft.com/office/officeart/2005/8/layout/arrow2"/>
    <dgm:cxn modelId="{4DF853F1-F9A2-4FC0-A6FF-2FB2720BA475}" type="presOf" srcId="{0AF29D16-B024-4752-B71B-5A6809302A7A}" destId="{7B57CF2B-D06F-4B48-8209-9E2EEE548F83}" srcOrd="0" destOrd="0" presId="urn:microsoft.com/office/officeart/2005/8/layout/arrow2"/>
    <dgm:cxn modelId="{FC6BB237-D0D3-4857-891F-0193D6BA046B}" type="presParOf" srcId="{53AA9081-C53D-4FE2-A64A-542E10C65B31}" destId="{82BD6534-9594-405D-93A9-2879F0D764A1}" srcOrd="0" destOrd="0" presId="urn:microsoft.com/office/officeart/2005/8/layout/arrow2"/>
    <dgm:cxn modelId="{21A4AC01-E997-4F98-8166-37BC90009C01}" type="presParOf" srcId="{53AA9081-C53D-4FE2-A64A-542E10C65B31}" destId="{872B7AC3-F2C4-413B-AB81-EE1B0DAD8EE0}" srcOrd="1" destOrd="0" presId="urn:microsoft.com/office/officeart/2005/8/layout/arrow2"/>
    <dgm:cxn modelId="{BC81D362-B9E9-41DA-BBEC-F8F4A2DA1512}" type="presParOf" srcId="{872B7AC3-F2C4-413B-AB81-EE1B0DAD8EE0}" destId="{81097371-B7C3-47F5-9D03-91BF6A4DE9C7}" srcOrd="0" destOrd="0" presId="urn:microsoft.com/office/officeart/2005/8/layout/arrow2"/>
    <dgm:cxn modelId="{CF675B8C-F347-4AD6-A835-DF725FDA83E7}" type="presParOf" srcId="{872B7AC3-F2C4-413B-AB81-EE1B0DAD8EE0}" destId="{978FADD9-D6BC-4A14-A69F-FB944048384C}" srcOrd="1" destOrd="0" presId="urn:microsoft.com/office/officeart/2005/8/layout/arrow2"/>
    <dgm:cxn modelId="{F7633A4A-3C85-46D8-A1B8-71A1457D9837}" type="presParOf" srcId="{872B7AC3-F2C4-413B-AB81-EE1B0DAD8EE0}" destId="{63649333-7E64-47B4-8544-1BD3E06B2E5B}" srcOrd="2" destOrd="0" presId="urn:microsoft.com/office/officeart/2005/8/layout/arrow2"/>
    <dgm:cxn modelId="{81A877BF-C4DB-49A6-9D4F-679B1A7BEEC1}" type="presParOf" srcId="{872B7AC3-F2C4-413B-AB81-EE1B0DAD8EE0}" destId="{30BAD0FF-3DD7-45DB-AD4E-A1D315426D0C}" srcOrd="3" destOrd="0" presId="urn:microsoft.com/office/officeart/2005/8/layout/arrow2"/>
    <dgm:cxn modelId="{7A47224E-AF36-478D-BCB3-0C6B2F97F0A4}" type="presParOf" srcId="{872B7AC3-F2C4-413B-AB81-EE1B0DAD8EE0}" destId="{B578DD83-A512-4A58-9114-C1CBB11CB738}" srcOrd="4" destOrd="0" presId="urn:microsoft.com/office/officeart/2005/8/layout/arrow2"/>
    <dgm:cxn modelId="{EF0F3725-576D-4C1E-9EED-A60D85F97515}" type="presParOf" srcId="{872B7AC3-F2C4-413B-AB81-EE1B0DAD8EE0}" destId="{7B57CF2B-D06F-4B48-8209-9E2EEE548F83}"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D6534-9594-405D-93A9-2879F0D764A1}">
      <dsp:nvSpPr>
        <dsp:cNvPr id="0" name=""/>
        <dsp:cNvSpPr/>
      </dsp:nvSpPr>
      <dsp:spPr>
        <a:xfrm>
          <a:off x="14316" y="0"/>
          <a:ext cx="6502400" cy="4064000"/>
        </a:xfrm>
        <a:prstGeom prst="swooshArrow">
          <a:avLst>
            <a:gd name="adj1" fmla="val 25000"/>
            <a:gd name="adj2" fmla="val 25000"/>
          </a:avLst>
        </a:prstGeom>
        <a:solidFill>
          <a:schemeClr val="accent1">
            <a:tint val="40000"/>
            <a:hueOff val="0"/>
            <a:satOff val="0"/>
            <a:lumOff val="0"/>
            <a:alphaOff val="0"/>
          </a:schemeClr>
        </a:solidFill>
        <a:ln>
          <a:noFill/>
        </a:ln>
        <a:effectLst/>
        <a:scene3d>
          <a:camera prst="orthographicFront"/>
          <a:lightRig rig="threePt" dir="t"/>
        </a:scene3d>
        <a:sp3d>
          <a:bevelT/>
        </a:sp3d>
      </dsp:spPr>
      <dsp:style>
        <a:lnRef idx="0">
          <a:scrgbClr r="0" g="0" b="0"/>
        </a:lnRef>
        <a:fillRef idx="1">
          <a:scrgbClr r="0" g="0" b="0"/>
        </a:fillRef>
        <a:effectRef idx="0">
          <a:scrgbClr r="0" g="0" b="0"/>
        </a:effectRef>
        <a:fontRef idx="minor"/>
      </dsp:style>
    </dsp:sp>
    <dsp:sp modelId="{81097371-B7C3-47F5-9D03-91BF6A4DE9C7}">
      <dsp:nvSpPr>
        <dsp:cNvPr id="0" name=""/>
        <dsp:cNvSpPr/>
      </dsp:nvSpPr>
      <dsp:spPr>
        <a:xfrm>
          <a:off x="840121" y="2804972"/>
          <a:ext cx="169062" cy="1690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8FADD9-D6BC-4A14-A69F-FB944048384C}">
      <dsp:nvSpPr>
        <dsp:cNvPr id="0" name=""/>
        <dsp:cNvSpPr/>
      </dsp:nvSpPr>
      <dsp:spPr>
        <a:xfrm>
          <a:off x="924652" y="2889504"/>
          <a:ext cx="1515059" cy="1174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83" tIns="0" rIns="0" bIns="0" numCol="1" spcCol="1270" anchor="t" anchorCtr="0">
          <a:noAutofit/>
        </a:bodyPr>
        <a:lstStyle/>
        <a:p>
          <a:pPr lvl="0" algn="l" defTabSz="977900">
            <a:lnSpc>
              <a:spcPct val="90000"/>
            </a:lnSpc>
            <a:spcBef>
              <a:spcPct val="0"/>
            </a:spcBef>
            <a:spcAft>
              <a:spcPct val="35000"/>
            </a:spcAft>
          </a:pPr>
          <a:r>
            <a:rPr lang="es-CO" sz="2200" kern="1200" dirty="0" smtClean="0">
              <a:solidFill>
                <a:schemeClr val="bg1"/>
              </a:solidFill>
            </a:rPr>
            <a:t>Dato</a:t>
          </a:r>
          <a:endParaRPr lang="es-ES" sz="2200" kern="1200" dirty="0">
            <a:solidFill>
              <a:schemeClr val="bg1"/>
            </a:solidFill>
          </a:endParaRPr>
        </a:p>
      </dsp:txBody>
      <dsp:txXfrm>
        <a:off x="924652" y="2889504"/>
        <a:ext cx="1515059" cy="1174496"/>
      </dsp:txXfrm>
    </dsp:sp>
    <dsp:sp modelId="{63649333-7E64-47B4-8544-1BD3E06B2E5B}">
      <dsp:nvSpPr>
        <dsp:cNvPr id="0" name=""/>
        <dsp:cNvSpPr/>
      </dsp:nvSpPr>
      <dsp:spPr>
        <a:xfrm>
          <a:off x="2332422" y="1700377"/>
          <a:ext cx="305612" cy="3056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BAD0FF-3DD7-45DB-AD4E-A1D315426D0C}">
      <dsp:nvSpPr>
        <dsp:cNvPr id="0" name=""/>
        <dsp:cNvSpPr/>
      </dsp:nvSpPr>
      <dsp:spPr>
        <a:xfrm>
          <a:off x="2485228" y="1853183"/>
          <a:ext cx="1560576" cy="2210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938" tIns="0" rIns="0" bIns="0" numCol="1" spcCol="1270" anchor="t" anchorCtr="0">
          <a:noAutofit/>
        </a:bodyPr>
        <a:lstStyle/>
        <a:p>
          <a:pPr lvl="0" algn="l" defTabSz="977900">
            <a:lnSpc>
              <a:spcPct val="90000"/>
            </a:lnSpc>
            <a:spcBef>
              <a:spcPct val="0"/>
            </a:spcBef>
            <a:spcAft>
              <a:spcPct val="35000"/>
            </a:spcAft>
          </a:pPr>
          <a:r>
            <a:rPr lang="es-CO" sz="2200" kern="1200" dirty="0" smtClean="0">
              <a:solidFill>
                <a:schemeClr val="bg1"/>
              </a:solidFill>
            </a:rPr>
            <a:t>Información</a:t>
          </a:r>
          <a:endParaRPr lang="es-ES" sz="2200" kern="1200" dirty="0">
            <a:solidFill>
              <a:schemeClr val="bg1"/>
            </a:solidFill>
          </a:endParaRPr>
        </a:p>
      </dsp:txBody>
      <dsp:txXfrm>
        <a:off x="2485228" y="1853183"/>
        <a:ext cx="1560576" cy="2210816"/>
      </dsp:txXfrm>
    </dsp:sp>
    <dsp:sp modelId="{B578DD83-A512-4A58-9114-C1CBB11CB738}">
      <dsp:nvSpPr>
        <dsp:cNvPr id="0" name=""/>
        <dsp:cNvSpPr/>
      </dsp:nvSpPr>
      <dsp:spPr>
        <a:xfrm>
          <a:off x="4127084" y="1028191"/>
          <a:ext cx="422656" cy="42265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57CF2B-D06F-4B48-8209-9E2EEE548F83}">
      <dsp:nvSpPr>
        <dsp:cNvPr id="0" name=""/>
        <dsp:cNvSpPr/>
      </dsp:nvSpPr>
      <dsp:spPr>
        <a:xfrm>
          <a:off x="4338412" y="1239519"/>
          <a:ext cx="1560576" cy="2824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3957" tIns="0" rIns="0" bIns="0" numCol="1" spcCol="1270" anchor="t" anchorCtr="0">
          <a:noAutofit/>
        </a:bodyPr>
        <a:lstStyle/>
        <a:p>
          <a:pPr lvl="0" algn="l" defTabSz="977900">
            <a:lnSpc>
              <a:spcPct val="90000"/>
            </a:lnSpc>
            <a:spcBef>
              <a:spcPct val="0"/>
            </a:spcBef>
            <a:spcAft>
              <a:spcPct val="35000"/>
            </a:spcAft>
          </a:pPr>
          <a:r>
            <a:rPr lang="es-CO" sz="2200" kern="1200" baseline="-25000" dirty="0" smtClean="0">
              <a:solidFill>
                <a:schemeClr val="tx1"/>
              </a:solidFill>
            </a:rPr>
            <a:t>Conocimiento</a:t>
          </a:r>
          <a:endParaRPr lang="es-ES" sz="2200" kern="1200" baseline="-25000" dirty="0">
            <a:solidFill>
              <a:schemeClr val="tx1"/>
            </a:solidFill>
          </a:endParaRPr>
        </a:p>
      </dsp:txBody>
      <dsp:txXfrm>
        <a:off x="4338412" y="1239519"/>
        <a:ext cx="1560576" cy="2824480"/>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17/07/2019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9057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17/07/2019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30673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17/07/2019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40139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17/07/2019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853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9382926-025C-4492-A007-36A806BCA0F4}" type="datetimeFigureOut">
              <a:rPr lang="es-ES" smtClean="0"/>
              <a:t>17/07/2019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80674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9382926-025C-4492-A007-36A806BCA0F4}" type="datetimeFigureOut">
              <a:rPr lang="es-ES" smtClean="0"/>
              <a:t>17/07/2019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7240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9382926-025C-4492-A007-36A806BCA0F4}" type="datetimeFigureOut">
              <a:rPr lang="es-ES" smtClean="0"/>
              <a:t>17/07/2019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174672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9382926-025C-4492-A007-36A806BCA0F4}" type="datetimeFigureOut">
              <a:rPr lang="es-ES" smtClean="0"/>
              <a:t>17/07/2019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978876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82926-025C-4492-A007-36A806BCA0F4}" type="datetimeFigureOut">
              <a:rPr lang="es-ES" smtClean="0"/>
              <a:t>17/07/2019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7503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17/07/2019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1497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17/07/2019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193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82926-025C-4492-A007-36A806BCA0F4}" type="datetimeFigureOut">
              <a:rPr lang="es-ES" smtClean="0"/>
              <a:t>17/07/2019</a:t>
            </a:fld>
            <a:endParaRPr 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AC946-410E-4677-B1D6-226A086D226C}" type="slidenum">
              <a:rPr lang="es-ES" smtClean="0"/>
              <a:t>‹Nº›</a:t>
            </a:fld>
            <a:endParaRPr lang="es-ES"/>
          </a:p>
        </p:txBody>
      </p:sp>
    </p:spTree>
    <p:extLst>
      <p:ext uri="{BB962C8B-B14F-4D97-AF65-F5344CB8AC3E}">
        <p14:creationId xmlns:p14="http://schemas.microsoft.com/office/powerpoint/2010/main" val="2281365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es.wikipedia.org/wiki/Sistema_de_gesti%C3%B3n_de_base_de_dato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1679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8304" y="666211"/>
            <a:ext cx="3459891" cy="523220"/>
          </a:xfrm>
          <a:prstGeom prst="rect">
            <a:avLst/>
          </a:prstGeom>
          <a:noFill/>
        </p:spPr>
        <p:txBody>
          <a:bodyPr wrap="square" rtlCol="0">
            <a:spAutoFit/>
          </a:bodyPr>
          <a:lstStyle/>
          <a:p>
            <a:r>
              <a:rPr lang="es-ES" sz="2800" dirty="0" smtClean="0">
                <a:solidFill>
                  <a:schemeClr val="bg1"/>
                </a:solidFill>
                <a:latin typeface="Helvetica" panose="020B0604020202030204" pitchFamily="34" charset="0"/>
              </a:rPr>
              <a:t>Conceptos básicos</a:t>
            </a:r>
            <a:endParaRPr lang="es-ES" sz="2800" dirty="0">
              <a:solidFill>
                <a:schemeClr val="bg1"/>
              </a:solidFill>
              <a:latin typeface="Helvetica" panose="020B0604020202030204" pitchFamily="34" charset="0"/>
            </a:endParaRPr>
          </a:p>
        </p:txBody>
      </p:sp>
      <p:sp>
        <p:nvSpPr>
          <p:cNvPr id="3" name="CuadroTexto 2"/>
          <p:cNvSpPr txBox="1"/>
          <p:nvPr/>
        </p:nvSpPr>
        <p:spPr>
          <a:xfrm>
            <a:off x="166052" y="94499"/>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Bases de Datos</a:t>
            </a:r>
            <a:endParaRPr lang="es-ES" sz="3200" b="1" dirty="0">
              <a:solidFill>
                <a:schemeClr val="bg1"/>
              </a:solidFill>
              <a:latin typeface="Helvetica" panose="020B0604020202030204" pitchFamily="34" charset="0"/>
            </a:endParaRPr>
          </a:p>
        </p:txBody>
      </p:sp>
      <p:sp>
        <p:nvSpPr>
          <p:cNvPr id="5" name="CuadroTexto 4"/>
          <p:cNvSpPr txBox="1"/>
          <p:nvPr/>
        </p:nvSpPr>
        <p:spPr>
          <a:xfrm>
            <a:off x="87675" y="1172608"/>
            <a:ext cx="8939947" cy="2908489"/>
          </a:xfrm>
          <a:prstGeom prst="rect">
            <a:avLst/>
          </a:prstGeom>
          <a:noFill/>
        </p:spPr>
        <p:txBody>
          <a:bodyPr wrap="square" rtlCol="0">
            <a:spAutoFit/>
          </a:bodyPr>
          <a:lstStyle/>
          <a:p>
            <a:r>
              <a:rPr lang="es-CO" sz="2800" b="1" dirty="0" smtClean="0">
                <a:solidFill>
                  <a:schemeClr val="bg1"/>
                </a:solidFill>
              </a:rPr>
              <a:t>Funciones de DBMS</a:t>
            </a:r>
          </a:p>
          <a:p>
            <a:pPr marL="285750" indent="-285750">
              <a:buFont typeface="Arial" panose="020B0604020202020204" pitchFamily="34" charset="0"/>
              <a:buChar char="•"/>
            </a:pPr>
            <a:r>
              <a:rPr lang="es-CO" b="1" dirty="0">
                <a:solidFill>
                  <a:schemeClr val="bg1"/>
                </a:solidFill>
              </a:rPr>
              <a:t>Control de acceso </a:t>
            </a:r>
            <a:r>
              <a:rPr lang="es-CO" b="1" dirty="0" smtClean="0">
                <a:solidFill>
                  <a:schemeClr val="bg1"/>
                </a:solidFill>
              </a:rPr>
              <a:t>multiusuario</a:t>
            </a:r>
            <a:r>
              <a:rPr lang="es-CO" dirty="0" smtClean="0">
                <a:solidFill>
                  <a:schemeClr val="bg1"/>
                </a:solidFill>
              </a:rPr>
              <a:t>: </a:t>
            </a:r>
            <a:r>
              <a:rPr lang="es-CO" sz="1700" dirty="0" smtClean="0">
                <a:solidFill>
                  <a:schemeClr val="bg1"/>
                </a:solidFill>
              </a:rPr>
              <a:t>El </a:t>
            </a:r>
            <a:r>
              <a:rPr lang="es-CO" sz="1700" dirty="0">
                <a:solidFill>
                  <a:schemeClr val="bg1"/>
                </a:solidFill>
              </a:rPr>
              <a:t>DBMS crea estructuras complejas que permiten a varios usuarios acceder a </a:t>
            </a:r>
            <a:r>
              <a:rPr lang="es-CO" sz="1700" dirty="0" smtClean="0">
                <a:solidFill>
                  <a:schemeClr val="bg1"/>
                </a:solidFill>
              </a:rPr>
              <a:t>los datos. </a:t>
            </a:r>
            <a:r>
              <a:rPr lang="es-CO" sz="1700" dirty="0">
                <a:solidFill>
                  <a:schemeClr val="bg1"/>
                </a:solidFill>
              </a:rPr>
              <a:t>Para que los datos no sean perjudicados el DBMA usa </a:t>
            </a:r>
            <a:r>
              <a:rPr lang="es-CO" sz="1700" dirty="0" smtClean="0">
                <a:solidFill>
                  <a:schemeClr val="bg1"/>
                </a:solidFill>
              </a:rPr>
              <a:t>algoritmos complejos </a:t>
            </a:r>
            <a:r>
              <a:rPr lang="es-CO" sz="1700" dirty="0">
                <a:solidFill>
                  <a:schemeClr val="bg1"/>
                </a:solidFill>
              </a:rPr>
              <a:t>para mantener la integridad de dichos datos y permitir el </a:t>
            </a:r>
            <a:r>
              <a:rPr lang="es-CO" sz="1700" dirty="0" smtClean="0">
                <a:solidFill>
                  <a:schemeClr val="bg1"/>
                </a:solidFill>
              </a:rPr>
              <a:t>acceso concurrente </a:t>
            </a:r>
            <a:r>
              <a:rPr lang="es-CO" sz="1700" dirty="0">
                <a:solidFill>
                  <a:schemeClr val="bg1"/>
                </a:solidFill>
              </a:rPr>
              <a:t>de varios usuarios a la BD</a:t>
            </a:r>
            <a:r>
              <a:rPr lang="es-CO" sz="1700" dirty="0" smtClean="0">
                <a:solidFill>
                  <a:schemeClr val="bg1"/>
                </a:solidFill>
              </a:rPr>
              <a:t>.</a:t>
            </a:r>
          </a:p>
          <a:p>
            <a:pPr marL="285750" indent="-285750">
              <a:buFont typeface="Arial" panose="020B0604020202020204" pitchFamily="34" charset="0"/>
              <a:buChar char="•"/>
            </a:pPr>
            <a:r>
              <a:rPr lang="es-CO" b="1" dirty="0" smtClean="0">
                <a:solidFill>
                  <a:schemeClr val="bg1"/>
                </a:solidFill>
              </a:rPr>
              <a:t>Administración </a:t>
            </a:r>
            <a:r>
              <a:rPr lang="es-CO" b="1" dirty="0">
                <a:solidFill>
                  <a:schemeClr val="bg1"/>
                </a:solidFill>
              </a:rPr>
              <a:t>de Diccionario de Datos</a:t>
            </a:r>
            <a:r>
              <a:rPr lang="es-CO" b="1" dirty="0" smtClean="0">
                <a:solidFill>
                  <a:schemeClr val="bg1"/>
                </a:solidFill>
              </a:rPr>
              <a:t>: </a:t>
            </a:r>
            <a:r>
              <a:rPr lang="es-CO" sz="1700" dirty="0" smtClean="0">
                <a:solidFill>
                  <a:schemeClr val="bg1"/>
                </a:solidFill>
              </a:rPr>
              <a:t>Los </a:t>
            </a:r>
            <a:r>
              <a:rPr lang="es-CO" sz="1700" dirty="0">
                <a:solidFill>
                  <a:schemeClr val="bg1"/>
                </a:solidFill>
              </a:rPr>
              <a:t>DBMS almacenan las </a:t>
            </a:r>
            <a:r>
              <a:rPr lang="es-CO" sz="1700" dirty="0" smtClean="0">
                <a:solidFill>
                  <a:schemeClr val="bg1"/>
                </a:solidFill>
              </a:rPr>
              <a:t>definiciones </a:t>
            </a:r>
            <a:r>
              <a:rPr lang="es-CO" sz="1700" dirty="0">
                <a:solidFill>
                  <a:schemeClr val="bg1"/>
                </a:solidFill>
              </a:rPr>
              <a:t>de los elementos de datos y de </a:t>
            </a:r>
            <a:r>
              <a:rPr lang="es-CO" sz="1700" dirty="0" smtClean="0">
                <a:solidFill>
                  <a:schemeClr val="bg1"/>
                </a:solidFill>
              </a:rPr>
              <a:t>sus relaciones </a:t>
            </a:r>
            <a:r>
              <a:rPr lang="es-CO" sz="1700" dirty="0">
                <a:solidFill>
                  <a:schemeClr val="bg1"/>
                </a:solidFill>
              </a:rPr>
              <a:t>en un diccionario de datos. En concreto todos los programas acceden </a:t>
            </a:r>
            <a:r>
              <a:rPr lang="es-CO" sz="1700" dirty="0" smtClean="0">
                <a:solidFill>
                  <a:schemeClr val="bg1"/>
                </a:solidFill>
              </a:rPr>
              <a:t>a los </a:t>
            </a:r>
            <a:r>
              <a:rPr lang="es-CO" sz="1700" dirty="0">
                <a:solidFill>
                  <a:schemeClr val="bg1"/>
                </a:solidFill>
              </a:rPr>
              <a:t>datos a través del DBMS . El DBMS usa el data </a:t>
            </a:r>
            <a:r>
              <a:rPr lang="es-CO" sz="1700" dirty="0" err="1">
                <a:solidFill>
                  <a:schemeClr val="bg1"/>
                </a:solidFill>
              </a:rPr>
              <a:t>Dictionary</a:t>
            </a:r>
            <a:r>
              <a:rPr lang="es-CO" sz="1700" dirty="0">
                <a:solidFill>
                  <a:schemeClr val="bg1"/>
                </a:solidFill>
              </a:rPr>
              <a:t> para mirar </a:t>
            </a:r>
            <a:r>
              <a:rPr lang="es-CO" sz="1700" dirty="0" smtClean="0">
                <a:solidFill>
                  <a:schemeClr val="bg1"/>
                </a:solidFill>
              </a:rPr>
              <a:t>las estructuras </a:t>
            </a:r>
            <a:r>
              <a:rPr lang="es-CO" sz="1700" dirty="0">
                <a:solidFill>
                  <a:schemeClr val="bg1"/>
                </a:solidFill>
              </a:rPr>
              <a:t>de datos requeridos y sus relaciones, </a:t>
            </a:r>
            <a:r>
              <a:rPr lang="es-CO" sz="1700" dirty="0" smtClean="0">
                <a:solidFill>
                  <a:schemeClr val="bg1"/>
                </a:solidFill>
              </a:rPr>
              <a:t>librándonos </a:t>
            </a:r>
            <a:r>
              <a:rPr lang="es-CO" sz="1700" dirty="0">
                <a:solidFill>
                  <a:schemeClr val="bg1"/>
                </a:solidFill>
              </a:rPr>
              <a:t>de </a:t>
            </a:r>
            <a:r>
              <a:rPr lang="es-CO" sz="1700" dirty="0" smtClean="0">
                <a:solidFill>
                  <a:schemeClr val="bg1"/>
                </a:solidFill>
              </a:rPr>
              <a:t>estar programando </a:t>
            </a:r>
            <a:r>
              <a:rPr lang="es-CO" sz="1700" dirty="0">
                <a:solidFill>
                  <a:schemeClr val="bg1"/>
                </a:solidFill>
              </a:rPr>
              <a:t>complejas relaciones en </a:t>
            </a:r>
            <a:r>
              <a:rPr lang="es-CO" sz="1700">
                <a:solidFill>
                  <a:schemeClr val="bg1"/>
                </a:solidFill>
              </a:rPr>
              <a:t>cada </a:t>
            </a:r>
            <a:r>
              <a:rPr lang="es-CO" sz="1700" smtClean="0">
                <a:solidFill>
                  <a:schemeClr val="bg1"/>
                </a:solidFill>
              </a:rPr>
              <a:t>programa</a:t>
            </a:r>
            <a:endParaRPr lang="es-CO" sz="1700" dirty="0" smtClean="0">
              <a:solidFill>
                <a:schemeClr val="bg1"/>
              </a:solidFill>
            </a:endParaRPr>
          </a:p>
        </p:txBody>
      </p:sp>
    </p:spTree>
    <p:extLst>
      <p:ext uri="{BB962C8B-B14F-4D97-AF65-F5344CB8AC3E}">
        <p14:creationId xmlns:p14="http://schemas.microsoft.com/office/powerpoint/2010/main" val="4187122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8304" y="666211"/>
            <a:ext cx="3459891" cy="523220"/>
          </a:xfrm>
          <a:prstGeom prst="rect">
            <a:avLst/>
          </a:prstGeom>
          <a:noFill/>
        </p:spPr>
        <p:txBody>
          <a:bodyPr wrap="square" rtlCol="0">
            <a:spAutoFit/>
          </a:bodyPr>
          <a:lstStyle/>
          <a:p>
            <a:r>
              <a:rPr lang="es-ES" sz="2800" dirty="0" smtClean="0">
                <a:solidFill>
                  <a:schemeClr val="bg1"/>
                </a:solidFill>
                <a:latin typeface="Helvetica" panose="020B0604020202030204" pitchFamily="34" charset="0"/>
              </a:rPr>
              <a:t>Conceptos básicos</a:t>
            </a:r>
            <a:endParaRPr lang="es-ES" sz="2800" dirty="0">
              <a:solidFill>
                <a:schemeClr val="bg1"/>
              </a:solidFill>
              <a:latin typeface="Helvetica" panose="020B0604020202030204" pitchFamily="34" charset="0"/>
            </a:endParaRPr>
          </a:p>
        </p:txBody>
      </p:sp>
      <p:sp>
        <p:nvSpPr>
          <p:cNvPr id="3" name="CuadroTexto 2"/>
          <p:cNvSpPr txBox="1"/>
          <p:nvPr/>
        </p:nvSpPr>
        <p:spPr>
          <a:xfrm>
            <a:off x="166052" y="94499"/>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Bases de Datos</a:t>
            </a:r>
            <a:endParaRPr lang="es-ES" sz="3200" b="1" dirty="0">
              <a:solidFill>
                <a:schemeClr val="bg1"/>
              </a:solidFill>
              <a:latin typeface="Helvetica" panose="020B0604020202030204" pitchFamily="34" charset="0"/>
            </a:endParaRPr>
          </a:p>
        </p:txBody>
      </p:sp>
      <p:sp>
        <p:nvSpPr>
          <p:cNvPr id="5" name="CuadroTexto 4"/>
          <p:cNvSpPr txBox="1"/>
          <p:nvPr/>
        </p:nvSpPr>
        <p:spPr>
          <a:xfrm>
            <a:off x="87675" y="1172608"/>
            <a:ext cx="9017136" cy="4832092"/>
          </a:xfrm>
          <a:prstGeom prst="rect">
            <a:avLst/>
          </a:prstGeom>
          <a:noFill/>
        </p:spPr>
        <p:txBody>
          <a:bodyPr wrap="square" rtlCol="0">
            <a:spAutoFit/>
          </a:bodyPr>
          <a:lstStyle/>
          <a:p>
            <a:r>
              <a:rPr lang="es-CO" sz="2000" b="1" dirty="0" smtClean="0">
                <a:solidFill>
                  <a:schemeClr val="bg1"/>
                </a:solidFill>
              </a:rPr>
              <a:t>Arquitectura </a:t>
            </a:r>
            <a:r>
              <a:rPr lang="es-CO" sz="2000" b="1" dirty="0">
                <a:solidFill>
                  <a:schemeClr val="bg1"/>
                </a:solidFill>
              </a:rPr>
              <a:t>de un DBMS</a:t>
            </a:r>
          </a:p>
          <a:p>
            <a:pPr fontAlgn="base"/>
            <a:r>
              <a:rPr lang="es-CO" b="1" dirty="0">
                <a:solidFill>
                  <a:schemeClr val="bg1"/>
                </a:solidFill>
              </a:rPr>
              <a:t>Lenguaje de definición de datos (DDL – Data </a:t>
            </a:r>
            <a:r>
              <a:rPr lang="es-CO" b="1" dirty="0" err="1">
                <a:solidFill>
                  <a:schemeClr val="bg1"/>
                </a:solidFill>
              </a:rPr>
              <a:t>Definition</a:t>
            </a:r>
            <a:r>
              <a:rPr lang="es-CO" b="1" dirty="0">
                <a:solidFill>
                  <a:schemeClr val="bg1"/>
                </a:solidFill>
              </a:rPr>
              <a:t> </a:t>
            </a:r>
            <a:r>
              <a:rPr lang="es-CO" b="1" dirty="0" err="1">
                <a:solidFill>
                  <a:schemeClr val="bg1"/>
                </a:solidFill>
              </a:rPr>
              <a:t>Language</a:t>
            </a:r>
            <a:r>
              <a:rPr lang="es-CO" b="1" dirty="0">
                <a:solidFill>
                  <a:schemeClr val="bg1"/>
                </a:solidFill>
              </a:rPr>
              <a:t>)</a:t>
            </a:r>
            <a:endParaRPr lang="es-CO" dirty="0">
              <a:solidFill>
                <a:schemeClr val="bg1"/>
              </a:solidFill>
            </a:endParaRPr>
          </a:p>
          <a:p>
            <a:pPr fontAlgn="base"/>
            <a:r>
              <a:rPr lang="es-CO" dirty="0">
                <a:solidFill>
                  <a:schemeClr val="bg1"/>
                </a:solidFill>
              </a:rPr>
              <a:t>Un esquema de bases de datos se representa mediante un </a:t>
            </a:r>
            <a:r>
              <a:rPr lang="es-CO" dirty="0" err="1">
                <a:solidFill>
                  <a:schemeClr val="bg1"/>
                </a:solidFill>
              </a:rPr>
              <a:t>sublenguaje</a:t>
            </a:r>
            <a:r>
              <a:rPr lang="es-CO" dirty="0">
                <a:solidFill>
                  <a:schemeClr val="bg1"/>
                </a:solidFill>
              </a:rPr>
              <a:t> especial llamado lenguaje de definición de datos. El resultado de la compilación de estas instrucciones es un conjunto de tablas, relaciones y reglas cuyas definiciones quedan almacenadas en un archivo (tabla u otro medio de almacenamiento) que contiene “metadatos”, esto es, datos acerca de datos. Este archivo comúnmente llamado diccionario de datos (o catalogo del sistema) es el que se consulta toda vez que se quiere leer, modificar o eliminar los datos de la base de datos</a:t>
            </a:r>
            <a:r>
              <a:rPr lang="es-CO" dirty="0" smtClean="0">
                <a:solidFill>
                  <a:schemeClr val="bg1"/>
                </a:solidFill>
              </a:rPr>
              <a:t>.</a:t>
            </a:r>
          </a:p>
          <a:p>
            <a:pPr fontAlgn="base"/>
            <a:endParaRPr lang="es-CO" dirty="0" smtClean="0">
              <a:solidFill>
                <a:schemeClr val="bg1"/>
              </a:solidFill>
            </a:endParaRPr>
          </a:p>
          <a:p>
            <a:r>
              <a:rPr lang="es-CO" dirty="0">
                <a:solidFill>
                  <a:schemeClr val="bg1"/>
                </a:solidFill>
              </a:rPr>
              <a:t>Las sentencias DDL se utilizan para crear y modificar la estructura de las tablas así como otros objetos de la base de datos.</a:t>
            </a:r>
          </a:p>
          <a:p>
            <a:pPr marL="285750" indent="-285750">
              <a:buFont typeface="Arial" panose="020B0604020202020204" pitchFamily="34" charset="0"/>
              <a:buChar char="•"/>
            </a:pPr>
            <a:r>
              <a:rPr lang="es-CO" b="1" dirty="0">
                <a:solidFill>
                  <a:schemeClr val="bg1"/>
                </a:solidFill>
              </a:rPr>
              <a:t>CREATE</a:t>
            </a:r>
            <a:r>
              <a:rPr lang="es-CO" dirty="0">
                <a:solidFill>
                  <a:schemeClr val="bg1"/>
                </a:solidFill>
              </a:rPr>
              <a:t> - para crear objetos en la base de datos.</a:t>
            </a:r>
          </a:p>
          <a:p>
            <a:pPr marL="285750" indent="-285750">
              <a:buFont typeface="Arial" panose="020B0604020202020204" pitchFamily="34" charset="0"/>
              <a:buChar char="•"/>
            </a:pPr>
            <a:r>
              <a:rPr lang="es-CO" b="1" dirty="0">
                <a:solidFill>
                  <a:schemeClr val="bg1"/>
                </a:solidFill>
              </a:rPr>
              <a:t>ALTER</a:t>
            </a:r>
            <a:r>
              <a:rPr lang="es-CO" dirty="0">
                <a:solidFill>
                  <a:schemeClr val="bg1"/>
                </a:solidFill>
              </a:rPr>
              <a:t> - modifica la estructura de la base de datos.</a:t>
            </a:r>
          </a:p>
          <a:p>
            <a:pPr marL="285750" indent="-285750">
              <a:buFont typeface="Arial" panose="020B0604020202020204" pitchFamily="34" charset="0"/>
              <a:buChar char="•"/>
            </a:pPr>
            <a:r>
              <a:rPr lang="es-CO" b="1" dirty="0">
                <a:solidFill>
                  <a:schemeClr val="bg1"/>
                </a:solidFill>
              </a:rPr>
              <a:t>DROP</a:t>
            </a:r>
            <a:r>
              <a:rPr lang="es-CO" dirty="0">
                <a:solidFill>
                  <a:schemeClr val="bg1"/>
                </a:solidFill>
              </a:rPr>
              <a:t> - borra objetos de la base de datos.</a:t>
            </a:r>
          </a:p>
          <a:p>
            <a:pPr marL="285750" indent="-285750">
              <a:buFont typeface="Arial" panose="020B0604020202020204" pitchFamily="34" charset="0"/>
              <a:buChar char="•"/>
            </a:pPr>
            <a:r>
              <a:rPr lang="es-CO" b="1" dirty="0">
                <a:solidFill>
                  <a:schemeClr val="bg1"/>
                </a:solidFill>
              </a:rPr>
              <a:t>TRUNCATE</a:t>
            </a:r>
            <a:r>
              <a:rPr lang="es-CO" dirty="0">
                <a:solidFill>
                  <a:schemeClr val="bg1"/>
                </a:solidFill>
              </a:rPr>
              <a:t> - elimina todos los registros de la tabla, incluyendo todos los espacios asignados a los registros.</a:t>
            </a:r>
          </a:p>
          <a:p>
            <a:pPr fontAlgn="base"/>
            <a:endParaRPr lang="es-CO" dirty="0">
              <a:solidFill>
                <a:schemeClr val="bg1"/>
              </a:solidFill>
            </a:endParaRPr>
          </a:p>
        </p:txBody>
      </p:sp>
    </p:spTree>
    <p:extLst>
      <p:ext uri="{BB962C8B-B14F-4D97-AF65-F5344CB8AC3E}">
        <p14:creationId xmlns:p14="http://schemas.microsoft.com/office/powerpoint/2010/main" val="444840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8304" y="666211"/>
            <a:ext cx="3459891" cy="523220"/>
          </a:xfrm>
          <a:prstGeom prst="rect">
            <a:avLst/>
          </a:prstGeom>
          <a:noFill/>
        </p:spPr>
        <p:txBody>
          <a:bodyPr wrap="square" rtlCol="0">
            <a:spAutoFit/>
          </a:bodyPr>
          <a:lstStyle/>
          <a:p>
            <a:r>
              <a:rPr lang="es-ES" sz="2800" dirty="0" smtClean="0">
                <a:solidFill>
                  <a:schemeClr val="bg1"/>
                </a:solidFill>
                <a:latin typeface="Helvetica" panose="020B0604020202030204" pitchFamily="34" charset="0"/>
              </a:rPr>
              <a:t>Conceptos básicos</a:t>
            </a:r>
            <a:endParaRPr lang="es-ES" sz="2800" dirty="0">
              <a:solidFill>
                <a:schemeClr val="bg1"/>
              </a:solidFill>
              <a:latin typeface="Helvetica" panose="020B0604020202030204" pitchFamily="34" charset="0"/>
            </a:endParaRPr>
          </a:p>
        </p:txBody>
      </p:sp>
      <p:sp>
        <p:nvSpPr>
          <p:cNvPr id="3" name="CuadroTexto 2"/>
          <p:cNvSpPr txBox="1"/>
          <p:nvPr/>
        </p:nvSpPr>
        <p:spPr>
          <a:xfrm>
            <a:off x="166052" y="94499"/>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Bases de Datos</a:t>
            </a:r>
            <a:endParaRPr lang="es-ES" sz="3200" b="1" dirty="0">
              <a:solidFill>
                <a:schemeClr val="bg1"/>
              </a:solidFill>
              <a:latin typeface="Helvetica" panose="020B0604020202030204" pitchFamily="34" charset="0"/>
            </a:endParaRPr>
          </a:p>
        </p:txBody>
      </p:sp>
      <p:sp>
        <p:nvSpPr>
          <p:cNvPr id="5" name="CuadroTexto 4"/>
          <p:cNvSpPr txBox="1"/>
          <p:nvPr/>
        </p:nvSpPr>
        <p:spPr>
          <a:xfrm>
            <a:off x="87675" y="1172608"/>
            <a:ext cx="9017136" cy="4555093"/>
          </a:xfrm>
          <a:prstGeom prst="rect">
            <a:avLst/>
          </a:prstGeom>
          <a:noFill/>
        </p:spPr>
        <p:txBody>
          <a:bodyPr wrap="square" rtlCol="0">
            <a:spAutoFit/>
          </a:bodyPr>
          <a:lstStyle/>
          <a:p>
            <a:r>
              <a:rPr lang="es-CO" sz="2000" b="1" dirty="0" smtClean="0">
                <a:solidFill>
                  <a:schemeClr val="bg1"/>
                </a:solidFill>
              </a:rPr>
              <a:t>Arquitectura </a:t>
            </a:r>
            <a:r>
              <a:rPr lang="es-CO" sz="2000" b="1" dirty="0">
                <a:solidFill>
                  <a:schemeClr val="bg1"/>
                </a:solidFill>
              </a:rPr>
              <a:t>de un DBMS</a:t>
            </a:r>
          </a:p>
          <a:p>
            <a:pPr fontAlgn="base"/>
            <a:r>
              <a:rPr lang="es-CO" b="1" dirty="0" smtClean="0">
                <a:solidFill>
                  <a:schemeClr val="bg1"/>
                </a:solidFill>
              </a:rPr>
              <a:t>Lenguaje </a:t>
            </a:r>
            <a:r>
              <a:rPr lang="es-CO" b="1" dirty="0">
                <a:solidFill>
                  <a:schemeClr val="bg1"/>
                </a:solidFill>
              </a:rPr>
              <a:t>de manipulación de datos (DML – Data </a:t>
            </a:r>
            <a:r>
              <a:rPr lang="es-CO" b="1" dirty="0" err="1">
                <a:solidFill>
                  <a:schemeClr val="bg1"/>
                </a:solidFill>
              </a:rPr>
              <a:t>Manipulation</a:t>
            </a:r>
            <a:r>
              <a:rPr lang="es-CO" b="1" dirty="0">
                <a:solidFill>
                  <a:schemeClr val="bg1"/>
                </a:solidFill>
              </a:rPr>
              <a:t> </a:t>
            </a:r>
            <a:r>
              <a:rPr lang="es-CO" b="1" dirty="0" err="1">
                <a:solidFill>
                  <a:schemeClr val="bg1"/>
                </a:solidFill>
              </a:rPr>
              <a:t>Language</a:t>
            </a:r>
            <a:r>
              <a:rPr lang="es-CO" b="1" dirty="0">
                <a:solidFill>
                  <a:schemeClr val="bg1"/>
                </a:solidFill>
              </a:rPr>
              <a:t>)</a:t>
            </a:r>
            <a:endParaRPr lang="es-CO" dirty="0">
              <a:solidFill>
                <a:schemeClr val="bg1"/>
              </a:solidFill>
            </a:endParaRPr>
          </a:p>
          <a:p>
            <a:pPr fontAlgn="base"/>
            <a:r>
              <a:rPr lang="es-CO" dirty="0">
                <a:solidFill>
                  <a:schemeClr val="bg1"/>
                </a:solidFill>
              </a:rPr>
              <a:t>Un D.M.L. es un </a:t>
            </a:r>
            <a:r>
              <a:rPr lang="es-CO" dirty="0" err="1">
                <a:solidFill>
                  <a:schemeClr val="bg1"/>
                </a:solidFill>
              </a:rPr>
              <a:t>sublenguaje</a:t>
            </a:r>
            <a:r>
              <a:rPr lang="es-CO" dirty="0">
                <a:solidFill>
                  <a:schemeClr val="bg1"/>
                </a:solidFill>
              </a:rPr>
              <a:t> de consulta y manipulación de datos.</a:t>
            </a:r>
          </a:p>
          <a:p>
            <a:pPr fontAlgn="base"/>
            <a:r>
              <a:rPr lang="es-CO" dirty="0">
                <a:solidFill>
                  <a:schemeClr val="bg1"/>
                </a:solidFill>
              </a:rPr>
              <a:t>Se entenderá por manipulación de datos la:</a:t>
            </a:r>
          </a:p>
          <a:p>
            <a:pPr marL="285750" indent="-285750" fontAlgn="base">
              <a:buFont typeface="Arial" panose="020B0604020202020204" pitchFamily="34" charset="0"/>
              <a:buChar char="•"/>
            </a:pPr>
            <a:r>
              <a:rPr lang="es-CO" dirty="0">
                <a:solidFill>
                  <a:schemeClr val="bg1"/>
                </a:solidFill>
              </a:rPr>
              <a:t>Recuperación de Información.</a:t>
            </a:r>
          </a:p>
          <a:p>
            <a:pPr marL="285750" indent="-285750" fontAlgn="base">
              <a:buFont typeface="Arial" panose="020B0604020202020204" pitchFamily="34" charset="0"/>
              <a:buChar char="•"/>
            </a:pPr>
            <a:r>
              <a:rPr lang="es-CO" dirty="0">
                <a:solidFill>
                  <a:schemeClr val="bg1"/>
                </a:solidFill>
              </a:rPr>
              <a:t>Inserción de nueva Información.</a:t>
            </a:r>
          </a:p>
          <a:p>
            <a:pPr marL="285750" indent="-285750" fontAlgn="base">
              <a:buFont typeface="Arial" panose="020B0604020202020204" pitchFamily="34" charset="0"/>
              <a:buChar char="•"/>
            </a:pPr>
            <a:r>
              <a:rPr lang="es-CO" dirty="0">
                <a:solidFill>
                  <a:schemeClr val="bg1"/>
                </a:solidFill>
              </a:rPr>
              <a:t>Eliminación (Borrado) de información existente.</a:t>
            </a:r>
          </a:p>
          <a:p>
            <a:pPr marL="285750" indent="-285750" fontAlgn="base">
              <a:buFont typeface="Arial" panose="020B0604020202020204" pitchFamily="34" charset="0"/>
              <a:buChar char="•"/>
            </a:pPr>
            <a:r>
              <a:rPr lang="es-CO" dirty="0">
                <a:solidFill>
                  <a:schemeClr val="bg1"/>
                </a:solidFill>
              </a:rPr>
              <a:t>Modificación de Información Almacenada</a:t>
            </a:r>
            <a:r>
              <a:rPr lang="es-CO" dirty="0" smtClean="0">
                <a:solidFill>
                  <a:schemeClr val="bg1"/>
                </a:solidFill>
              </a:rPr>
              <a:t>.</a:t>
            </a:r>
          </a:p>
          <a:p>
            <a:pPr marL="285750" indent="-285750" fontAlgn="base">
              <a:buFont typeface="Arial" panose="020B0604020202020204" pitchFamily="34" charset="0"/>
              <a:buChar char="•"/>
            </a:pPr>
            <a:endParaRPr lang="es-CO" dirty="0">
              <a:solidFill>
                <a:schemeClr val="bg1"/>
              </a:solidFill>
            </a:endParaRPr>
          </a:p>
          <a:p>
            <a:r>
              <a:rPr lang="es-CO" dirty="0">
                <a:solidFill>
                  <a:schemeClr val="bg1"/>
                </a:solidFill>
              </a:rPr>
              <a:t>Las sentencias de lenguaje de manipulación de datos (DML) son utilizadas para gestionar datos dentro de los </a:t>
            </a:r>
            <a:r>
              <a:rPr lang="es-CO" dirty="0" err="1">
                <a:solidFill>
                  <a:schemeClr val="bg1"/>
                </a:solidFill>
              </a:rPr>
              <a:t>schemas</a:t>
            </a:r>
            <a:r>
              <a:rPr lang="es-CO" dirty="0">
                <a:solidFill>
                  <a:schemeClr val="bg1"/>
                </a:solidFill>
              </a:rPr>
              <a:t>. Algunos ejemplos:</a:t>
            </a:r>
          </a:p>
          <a:p>
            <a:r>
              <a:rPr lang="es-CO" b="1" dirty="0">
                <a:solidFill>
                  <a:schemeClr val="bg1"/>
                </a:solidFill>
              </a:rPr>
              <a:t>SELECT</a:t>
            </a:r>
            <a:r>
              <a:rPr lang="es-CO" dirty="0">
                <a:solidFill>
                  <a:schemeClr val="bg1"/>
                </a:solidFill>
              </a:rPr>
              <a:t> - para obtener datos de una base de datos.</a:t>
            </a:r>
          </a:p>
          <a:p>
            <a:r>
              <a:rPr lang="es-CO" b="1" dirty="0">
                <a:solidFill>
                  <a:schemeClr val="bg1"/>
                </a:solidFill>
              </a:rPr>
              <a:t>INSERT</a:t>
            </a:r>
            <a:r>
              <a:rPr lang="es-CO" dirty="0">
                <a:solidFill>
                  <a:schemeClr val="bg1"/>
                </a:solidFill>
              </a:rPr>
              <a:t> - para insertar datos a una tabla.</a:t>
            </a:r>
          </a:p>
          <a:p>
            <a:r>
              <a:rPr lang="es-CO" b="1" dirty="0">
                <a:solidFill>
                  <a:schemeClr val="bg1"/>
                </a:solidFill>
              </a:rPr>
              <a:t>UPDATE</a:t>
            </a:r>
            <a:r>
              <a:rPr lang="es-CO" dirty="0">
                <a:solidFill>
                  <a:schemeClr val="bg1"/>
                </a:solidFill>
              </a:rPr>
              <a:t> - para modificar datos existentes dentro de una tabla.</a:t>
            </a:r>
          </a:p>
          <a:p>
            <a:r>
              <a:rPr lang="es-CO" b="1" dirty="0">
                <a:solidFill>
                  <a:schemeClr val="bg1"/>
                </a:solidFill>
              </a:rPr>
              <a:t>DELETE</a:t>
            </a:r>
            <a:r>
              <a:rPr lang="es-CO" dirty="0">
                <a:solidFill>
                  <a:schemeClr val="bg1"/>
                </a:solidFill>
              </a:rPr>
              <a:t> - elimina todos los registros de la tabla; no borra los espacios asignados a los registros.</a:t>
            </a:r>
          </a:p>
          <a:p>
            <a:pPr fontAlgn="base"/>
            <a:endParaRPr lang="es-CO" dirty="0">
              <a:solidFill>
                <a:schemeClr val="bg1"/>
              </a:solidFill>
            </a:endParaRPr>
          </a:p>
        </p:txBody>
      </p:sp>
    </p:spTree>
    <p:extLst>
      <p:ext uri="{BB962C8B-B14F-4D97-AF65-F5344CB8AC3E}">
        <p14:creationId xmlns:p14="http://schemas.microsoft.com/office/powerpoint/2010/main" val="3821760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8304" y="666211"/>
            <a:ext cx="3459891" cy="523220"/>
          </a:xfrm>
          <a:prstGeom prst="rect">
            <a:avLst/>
          </a:prstGeom>
          <a:noFill/>
        </p:spPr>
        <p:txBody>
          <a:bodyPr wrap="square" rtlCol="0">
            <a:spAutoFit/>
          </a:bodyPr>
          <a:lstStyle/>
          <a:p>
            <a:r>
              <a:rPr lang="es-ES" sz="2800" dirty="0" smtClean="0">
                <a:solidFill>
                  <a:schemeClr val="bg1"/>
                </a:solidFill>
                <a:latin typeface="Helvetica" panose="020B0604020202030204" pitchFamily="34" charset="0"/>
              </a:rPr>
              <a:t>Conceptos básicos</a:t>
            </a:r>
            <a:endParaRPr lang="es-ES" sz="2800" dirty="0">
              <a:solidFill>
                <a:schemeClr val="bg1"/>
              </a:solidFill>
              <a:latin typeface="Helvetica" panose="020B0604020202030204" pitchFamily="34" charset="0"/>
            </a:endParaRPr>
          </a:p>
        </p:txBody>
      </p:sp>
      <p:sp>
        <p:nvSpPr>
          <p:cNvPr id="3" name="CuadroTexto 2"/>
          <p:cNvSpPr txBox="1"/>
          <p:nvPr/>
        </p:nvSpPr>
        <p:spPr>
          <a:xfrm>
            <a:off x="166052" y="94499"/>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Bases de Datos</a:t>
            </a:r>
            <a:endParaRPr lang="es-ES" sz="3200" b="1" dirty="0">
              <a:solidFill>
                <a:schemeClr val="bg1"/>
              </a:solidFill>
              <a:latin typeface="Helvetica" panose="020B0604020202030204" pitchFamily="34" charset="0"/>
            </a:endParaRPr>
          </a:p>
        </p:txBody>
      </p:sp>
      <p:sp>
        <p:nvSpPr>
          <p:cNvPr id="5" name="CuadroTexto 4"/>
          <p:cNvSpPr txBox="1"/>
          <p:nvPr/>
        </p:nvSpPr>
        <p:spPr>
          <a:xfrm>
            <a:off x="166052" y="1416430"/>
            <a:ext cx="8596948" cy="3847207"/>
          </a:xfrm>
          <a:prstGeom prst="rect">
            <a:avLst/>
          </a:prstGeom>
          <a:noFill/>
        </p:spPr>
        <p:txBody>
          <a:bodyPr wrap="square" rtlCol="0">
            <a:spAutoFit/>
          </a:bodyPr>
          <a:lstStyle/>
          <a:p>
            <a:r>
              <a:rPr lang="es-CO" sz="2400" b="1" dirty="0" smtClean="0">
                <a:solidFill>
                  <a:schemeClr val="bg1"/>
                </a:solidFill>
              </a:rPr>
              <a:t>Usuarios en un ambiente de Base de datos</a:t>
            </a:r>
          </a:p>
          <a:p>
            <a:pPr lvl="0" algn="just" eaLnBrk="0" fontAlgn="base" hangingPunct="0">
              <a:spcBef>
                <a:spcPct val="0"/>
              </a:spcBef>
              <a:spcAft>
                <a:spcPct val="0"/>
              </a:spcAft>
            </a:pPr>
            <a:endParaRPr lang="es-ES" altLang="es-ES" sz="2000" b="1" dirty="0" smtClean="0">
              <a:solidFill>
                <a:schemeClr val="bg1"/>
              </a:solidFill>
              <a:latin typeface="Arial" panose="020B0604020202020204" pitchFamily="34" charset="0"/>
              <a:cs typeface="Arial" panose="020B0604020202020204" pitchFamily="34" charset="0"/>
            </a:endParaRPr>
          </a:p>
          <a:p>
            <a:pPr lvl="0" algn="just" eaLnBrk="0" fontAlgn="base" hangingPunct="0">
              <a:spcBef>
                <a:spcPct val="0"/>
              </a:spcBef>
              <a:spcAft>
                <a:spcPct val="0"/>
              </a:spcAft>
            </a:pPr>
            <a:r>
              <a:rPr lang="es-ES" altLang="es-ES" b="1" dirty="0" smtClean="0">
                <a:solidFill>
                  <a:schemeClr val="bg1"/>
                </a:solidFill>
                <a:latin typeface="Arial" panose="020B0604020202020204" pitchFamily="34" charset="0"/>
                <a:cs typeface="Arial" panose="020B0604020202020204" pitchFamily="34" charset="0"/>
              </a:rPr>
              <a:t>Usuarios </a:t>
            </a:r>
            <a:r>
              <a:rPr lang="es-ES" altLang="es-ES" b="1" dirty="0">
                <a:solidFill>
                  <a:schemeClr val="bg1"/>
                </a:solidFill>
                <a:latin typeface="Arial" panose="020B0604020202020204" pitchFamily="34" charset="0"/>
                <a:cs typeface="Arial" panose="020B0604020202020204" pitchFamily="34" charset="0"/>
              </a:rPr>
              <a:t>normales:</a:t>
            </a:r>
            <a:endParaRPr lang="es-ES" altLang="es-ES" dirty="0">
              <a:solidFill>
                <a:schemeClr val="bg1"/>
              </a:solidFill>
            </a:endParaRPr>
          </a:p>
          <a:p>
            <a:pPr lvl="0" algn="just" eaLnBrk="0" fontAlgn="base" hangingPunct="0">
              <a:spcBef>
                <a:spcPct val="0"/>
              </a:spcBef>
              <a:spcAft>
                <a:spcPct val="0"/>
              </a:spcAft>
            </a:pPr>
            <a:r>
              <a:rPr lang="es-ES" altLang="es-ES" dirty="0">
                <a:solidFill>
                  <a:schemeClr val="bg1"/>
                </a:solidFill>
                <a:latin typeface="Arial" panose="020B0604020202020204" pitchFamily="34" charset="0"/>
                <a:cs typeface="Arial" panose="020B0604020202020204" pitchFamily="34" charset="0"/>
              </a:rPr>
              <a:t>Son aquellos no sofisticados que están en contacto con el sistema por un programa de aplicación con una interfaz de formularios, donde se puede volver a llenar los campos apropiados del formulario, pueden también solo leer informes generados por la base de datos</a:t>
            </a:r>
            <a:r>
              <a:rPr lang="es-ES" altLang="es-ES" dirty="0" smtClean="0">
                <a:solidFill>
                  <a:schemeClr val="bg1"/>
                </a:solidFill>
                <a:latin typeface="Arial" panose="020B0604020202020204" pitchFamily="34" charset="0"/>
                <a:cs typeface="Arial" panose="020B0604020202020204" pitchFamily="34" charset="0"/>
              </a:rPr>
              <a:t>.</a:t>
            </a:r>
          </a:p>
          <a:p>
            <a:pPr lvl="0" algn="just" eaLnBrk="0" fontAlgn="base" hangingPunct="0">
              <a:spcBef>
                <a:spcPct val="0"/>
              </a:spcBef>
              <a:spcAft>
                <a:spcPct val="0"/>
              </a:spcAft>
            </a:pPr>
            <a:endParaRPr lang="es-CO" altLang="es-ES" sz="2400" dirty="0">
              <a:solidFill>
                <a:schemeClr val="bg1"/>
              </a:solidFill>
              <a:latin typeface="Arial" panose="020B0604020202020204" pitchFamily="34" charset="0"/>
              <a:cs typeface="Arial" panose="020B0604020202020204" pitchFamily="34" charset="0"/>
            </a:endParaRPr>
          </a:p>
          <a:p>
            <a:pPr lvl="0" algn="just" eaLnBrk="0" fontAlgn="base" hangingPunct="0">
              <a:spcBef>
                <a:spcPct val="0"/>
              </a:spcBef>
              <a:spcAft>
                <a:spcPct val="0"/>
              </a:spcAft>
            </a:pPr>
            <a:r>
              <a:rPr lang="es-ES" altLang="es-ES" b="1" dirty="0">
                <a:solidFill>
                  <a:schemeClr val="bg1"/>
                </a:solidFill>
                <a:latin typeface="Arial" panose="020B0604020202020204" pitchFamily="34" charset="0"/>
                <a:cs typeface="Arial" panose="020B0604020202020204" pitchFamily="34" charset="0"/>
              </a:rPr>
              <a:t>Programadores de </a:t>
            </a:r>
            <a:r>
              <a:rPr lang="es-ES" altLang="es-ES" b="1" dirty="0" smtClean="0">
                <a:solidFill>
                  <a:schemeClr val="bg1"/>
                </a:solidFill>
                <a:latin typeface="Arial" panose="020B0604020202020204" pitchFamily="34" charset="0"/>
                <a:cs typeface="Arial" panose="020B0604020202020204" pitchFamily="34" charset="0"/>
              </a:rPr>
              <a:t>aplicaciones</a:t>
            </a:r>
            <a:r>
              <a:rPr lang="es-ES" altLang="es-ES" b="1" dirty="0">
                <a:solidFill>
                  <a:schemeClr val="bg1"/>
                </a:solidFill>
                <a:latin typeface="Arial" panose="020B0604020202020204" pitchFamily="34" charset="0"/>
                <a:cs typeface="Arial" panose="020B0604020202020204" pitchFamily="34" charset="0"/>
              </a:rPr>
              <a:t>:</a:t>
            </a:r>
            <a:endParaRPr lang="es-ES" altLang="es-ES" dirty="0">
              <a:solidFill>
                <a:schemeClr val="bg1"/>
              </a:solidFill>
            </a:endParaRPr>
          </a:p>
          <a:p>
            <a:pPr lvl="0" algn="just" eaLnBrk="0" fontAlgn="base" hangingPunct="0">
              <a:spcBef>
                <a:spcPct val="0"/>
              </a:spcBef>
              <a:spcAft>
                <a:spcPct val="0"/>
              </a:spcAft>
            </a:pPr>
            <a:r>
              <a:rPr lang="es-ES" altLang="es-ES" sz="1700" dirty="0">
                <a:solidFill>
                  <a:schemeClr val="bg1"/>
                </a:solidFill>
                <a:latin typeface="Arial" panose="020B0604020202020204" pitchFamily="34" charset="0"/>
                <a:cs typeface="Arial" panose="020B0604020202020204" pitchFamily="34" charset="0"/>
              </a:rPr>
              <a:t>Son informáticos que escriben los programas de aplicación, con herramientas para desarrollar interfaz de usuario, como las herramientas de </a:t>
            </a:r>
            <a:r>
              <a:rPr lang="es-ES" altLang="es-ES" sz="1700" b="1" dirty="0">
                <a:solidFill>
                  <a:schemeClr val="bg1"/>
                </a:solidFill>
                <a:latin typeface="Arial" panose="020B0604020202020204" pitchFamily="34" charset="0"/>
                <a:cs typeface="Arial" panose="020B0604020202020204" pitchFamily="34" charset="0"/>
              </a:rPr>
              <a:t>desarrollo rápido de aplicaciones (DRA)</a:t>
            </a:r>
            <a:r>
              <a:rPr lang="es-ES" altLang="es-ES" sz="1700" dirty="0">
                <a:solidFill>
                  <a:schemeClr val="bg1"/>
                </a:solidFill>
                <a:latin typeface="Arial" panose="020B0604020202020204" pitchFamily="34" charset="0"/>
                <a:cs typeface="Arial" panose="020B0604020202020204" pitchFamily="34" charset="0"/>
              </a:rPr>
              <a:t>, que ayudan a crear los formularios e informes sin escribir directamente el </a:t>
            </a:r>
            <a:r>
              <a:rPr lang="es-ES" altLang="es-ES" sz="1700" dirty="0" smtClean="0">
                <a:solidFill>
                  <a:schemeClr val="bg1"/>
                </a:solidFill>
                <a:latin typeface="Arial" panose="020B0604020202020204" pitchFamily="34" charset="0"/>
                <a:cs typeface="Arial" panose="020B0604020202020204" pitchFamily="34" charset="0"/>
              </a:rPr>
              <a:t>programa</a:t>
            </a:r>
            <a:endParaRPr lang="es-ES" altLang="es-ES" sz="1700" dirty="0">
              <a:solidFill>
                <a:schemeClr val="bg1"/>
              </a:solidFill>
              <a:latin typeface="Arial" panose="020B0604020202020204" pitchFamily="34" charset="0"/>
            </a:endParaRPr>
          </a:p>
        </p:txBody>
      </p:sp>
    </p:spTree>
    <p:extLst>
      <p:ext uri="{BB962C8B-B14F-4D97-AF65-F5344CB8AC3E}">
        <p14:creationId xmlns:p14="http://schemas.microsoft.com/office/powerpoint/2010/main" val="122551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8304" y="666211"/>
            <a:ext cx="3459891" cy="523220"/>
          </a:xfrm>
          <a:prstGeom prst="rect">
            <a:avLst/>
          </a:prstGeom>
          <a:noFill/>
        </p:spPr>
        <p:txBody>
          <a:bodyPr wrap="square" rtlCol="0">
            <a:spAutoFit/>
          </a:bodyPr>
          <a:lstStyle/>
          <a:p>
            <a:r>
              <a:rPr lang="es-ES" sz="2800" dirty="0" smtClean="0">
                <a:solidFill>
                  <a:schemeClr val="bg1"/>
                </a:solidFill>
                <a:latin typeface="Helvetica" panose="020B0604020202030204" pitchFamily="34" charset="0"/>
              </a:rPr>
              <a:t>Conceptos básicos</a:t>
            </a:r>
            <a:endParaRPr lang="es-ES" sz="2800" dirty="0">
              <a:solidFill>
                <a:schemeClr val="bg1"/>
              </a:solidFill>
              <a:latin typeface="Helvetica" panose="020B0604020202030204" pitchFamily="34" charset="0"/>
            </a:endParaRPr>
          </a:p>
        </p:txBody>
      </p:sp>
      <p:sp>
        <p:nvSpPr>
          <p:cNvPr id="3" name="CuadroTexto 2"/>
          <p:cNvSpPr txBox="1"/>
          <p:nvPr/>
        </p:nvSpPr>
        <p:spPr>
          <a:xfrm>
            <a:off x="166052" y="94499"/>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Bases de Datos</a:t>
            </a:r>
            <a:endParaRPr lang="es-ES" sz="3200" b="1" dirty="0">
              <a:solidFill>
                <a:schemeClr val="bg1"/>
              </a:solidFill>
              <a:latin typeface="Helvetica" panose="020B0604020202030204" pitchFamily="34" charset="0"/>
            </a:endParaRPr>
          </a:p>
        </p:txBody>
      </p:sp>
      <p:sp>
        <p:nvSpPr>
          <p:cNvPr id="5" name="CuadroTexto 4"/>
          <p:cNvSpPr txBox="1"/>
          <p:nvPr/>
        </p:nvSpPr>
        <p:spPr>
          <a:xfrm>
            <a:off x="166052" y="1416430"/>
            <a:ext cx="8596948" cy="4308872"/>
          </a:xfrm>
          <a:prstGeom prst="rect">
            <a:avLst/>
          </a:prstGeom>
          <a:noFill/>
        </p:spPr>
        <p:txBody>
          <a:bodyPr wrap="square" rtlCol="0">
            <a:spAutoFit/>
          </a:bodyPr>
          <a:lstStyle/>
          <a:p>
            <a:r>
              <a:rPr lang="es-CO" sz="2400" b="1" dirty="0" smtClean="0">
                <a:solidFill>
                  <a:schemeClr val="bg1"/>
                </a:solidFill>
              </a:rPr>
              <a:t>Usuarios en un ambiente de Base de datos</a:t>
            </a:r>
          </a:p>
          <a:p>
            <a:pPr lvl="0" algn="just" eaLnBrk="0" fontAlgn="base" hangingPunct="0">
              <a:spcBef>
                <a:spcPct val="0"/>
              </a:spcBef>
              <a:spcAft>
                <a:spcPct val="0"/>
              </a:spcAft>
            </a:pPr>
            <a:endParaRPr lang="es-ES" altLang="es-ES" sz="2000" b="1" dirty="0" smtClean="0">
              <a:solidFill>
                <a:schemeClr val="bg1"/>
              </a:solidFill>
              <a:latin typeface="Arial" panose="020B0604020202020204" pitchFamily="34" charset="0"/>
              <a:cs typeface="Arial" panose="020B0604020202020204" pitchFamily="34" charset="0"/>
            </a:endParaRPr>
          </a:p>
          <a:p>
            <a:pPr lvl="0" algn="just" eaLnBrk="0" fontAlgn="base" hangingPunct="0">
              <a:spcBef>
                <a:spcPct val="0"/>
              </a:spcBef>
              <a:spcAft>
                <a:spcPct val="0"/>
              </a:spcAft>
            </a:pPr>
            <a:r>
              <a:rPr lang="es-ES" altLang="es-ES" b="1" dirty="0" smtClean="0">
                <a:solidFill>
                  <a:schemeClr val="bg1"/>
                </a:solidFill>
                <a:latin typeface="Arial" panose="020B0604020202020204" pitchFamily="34" charset="0"/>
                <a:cs typeface="Arial" panose="020B0604020202020204" pitchFamily="34" charset="0"/>
              </a:rPr>
              <a:t>Usuarios sofisticados:</a:t>
            </a:r>
            <a:endParaRPr lang="es-ES" altLang="es-ES" dirty="0">
              <a:solidFill>
                <a:schemeClr val="bg1"/>
              </a:solidFill>
            </a:endParaRPr>
          </a:p>
          <a:p>
            <a:pPr lvl="0" algn="just" eaLnBrk="0" fontAlgn="base" hangingPunct="0">
              <a:spcBef>
                <a:spcPct val="0"/>
              </a:spcBef>
              <a:spcAft>
                <a:spcPct val="0"/>
              </a:spcAft>
            </a:pPr>
            <a:r>
              <a:rPr lang="es-CO" sz="1700" dirty="0">
                <a:solidFill>
                  <a:schemeClr val="bg1"/>
                </a:solidFill>
              </a:rPr>
              <a:t>Interactúan con el sistema sin programas escritos, usan el lenguaje  de consulta  de base de datos para hacer las consultas. Los analistas que envían las consultas para explorar los datos en la base de datos entran en esta categoría, usando ellos las herramientas de </a:t>
            </a:r>
            <a:r>
              <a:rPr lang="es-CO" sz="1700" b="1" dirty="0">
                <a:solidFill>
                  <a:schemeClr val="bg1"/>
                </a:solidFill>
              </a:rPr>
              <a:t>procesamiento analítico en línea </a:t>
            </a:r>
            <a:r>
              <a:rPr lang="es-CO" sz="1700" dirty="0">
                <a:solidFill>
                  <a:schemeClr val="bg1"/>
                </a:solidFill>
              </a:rPr>
              <a:t>(</a:t>
            </a:r>
            <a:r>
              <a:rPr lang="es-CO" sz="1700" b="1" dirty="0">
                <a:solidFill>
                  <a:schemeClr val="bg1"/>
                </a:solidFill>
              </a:rPr>
              <a:t>OLAP, </a:t>
            </a:r>
            <a:r>
              <a:rPr lang="es-CO" sz="1700" b="1" dirty="0" err="1">
                <a:solidFill>
                  <a:schemeClr val="bg1"/>
                </a:solidFill>
              </a:rPr>
              <a:t>OnLine</a:t>
            </a:r>
            <a:r>
              <a:rPr lang="es-CO" sz="1700" b="1" dirty="0">
                <a:solidFill>
                  <a:schemeClr val="bg1"/>
                </a:solidFill>
              </a:rPr>
              <a:t> </a:t>
            </a:r>
            <a:r>
              <a:rPr lang="es-CO" sz="1700" b="1" dirty="0" err="1">
                <a:solidFill>
                  <a:schemeClr val="bg1"/>
                </a:solidFill>
              </a:rPr>
              <a:t>Analytical</a:t>
            </a:r>
            <a:r>
              <a:rPr lang="es-CO" sz="1700" b="1" dirty="0">
                <a:solidFill>
                  <a:schemeClr val="bg1"/>
                </a:solidFill>
              </a:rPr>
              <a:t> </a:t>
            </a:r>
            <a:r>
              <a:rPr lang="es-CO" sz="1700" b="1" dirty="0" err="1">
                <a:solidFill>
                  <a:schemeClr val="bg1"/>
                </a:solidFill>
              </a:rPr>
              <a:t>Processing</a:t>
            </a:r>
            <a:r>
              <a:rPr lang="es-CO" sz="1700" dirty="0">
                <a:solidFill>
                  <a:schemeClr val="bg1"/>
                </a:solidFill>
              </a:rPr>
              <a:t>), o herramientas de </a:t>
            </a:r>
            <a:r>
              <a:rPr lang="es-CO" sz="1700" b="1" dirty="0">
                <a:solidFill>
                  <a:schemeClr val="bg1"/>
                </a:solidFill>
              </a:rPr>
              <a:t>recopilación de datos</a:t>
            </a:r>
            <a:r>
              <a:rPr lang="es-CO" dirty="0" smtClean="0"/>
              <a:t>.</a:t>
            </a:r>
          </a:p>
          <a:p>
            <a:pPr lvl="0" algn="just" eaLnBrk="0" fontAlgn="base" hangingPunct="0">
              <a:spcBef>
                <a:spcPct val="0"/>
              </a:spcBef>
              <a:spcAft>
                <a:spcPct val="0"/>
              </a:spcAft>
            </a:pPr>
            <a:endParaRPr lang="es-CO" altLang="es-ES" sz="2400" dirty="0">
              <a:solidFill>
                <a:schemeClr val="bg1"/>
              </a:solidFill>
              <a:latin typeface="Arial" panose="020B0604020202020204" pitchFamily="34" charset="0"/>
              <a:cs typeface="Arial" panose="020B0604020202020204" pitchFamily="34" charset="0"/>
            </a:endParaRPr>
          </a:p>
          <a:p>
            <a:pPr lvl="0" algn="just" eaLnBrk="0" fontAlgn="base" hangingPunct="0">
              <a:spcBef>
                <a:spcPct val="0"/>
              </a:spcBef>
              <a:spcAft>
                <a:spcPct val="0"/>
              </a:spcAft>
            </a:pPr>
            <a:r>
              <a:rPr lang="es-ES" altLang="es-ES" b="1" dirty="0">
                <a:solidFill>
                  <a:schemeClr val="bg1"/>
                </a:solidFill>
                <a:latin typeface="Arial" panose="020B0604020202020204" pitchFamily="34" charset="0"/>
                <a:cs typeface="Arial" panose="020B0604020202020204" pitchFamily="34" charset="0"/>
              </a:rPr>
              <a:t>Usuarios especializados. </a:t>
            </a:r>
            <a:endParaRPr lang="es-ES" altLang="es-ES" dirty="0">
              <a:solidFill>
                <a:schemeClr val="bg1"/>
              </a:solidFill>
            </a:endParaRPr>
          </a:p>
          <a:p>
            <a:pPr lvl="0" algn="just" eaLnBrk="0" fontAlgn="base" hangingPunct="0">
              <a:spcBef>
                <a:spcPct val="0"/>
              </a:spcBef>
              <a:spcAft>
                <a:spcPct val="0"/>
              </a:spcAft>
            </a:pPr>
            <a:r>
              <a:rPr lang="es-ES" altLang="es-ES" sz="1700" dirty="0">
                <a:solidFill>
                  <a:schemeClr val="bg1"/>
                </a:solidFill>
                <a:latin typeface="Arial" panose="020B0604020202020204" pitchFamily="34" charset="0"/>
                <a:cs typeface="Arial" panose="020B0604020202020204" pitchFamily="34" charset="0"/>
              </a:rPr>
              <a:t>Son usuarios muy sofisticados que escriben aplicaciones de bases de datos especializadas y adecuadas para el procesamiento de datos tradicional. Entre estas aplicaciones están los sistemas de diseño asistido por computadora, sistemas de base de conocimientos y sistemas expertos,  sistemas que almacenan datos de tipos de datos complejos (como gráficos y de audio) y sistemas de modelado de entorno.</a:t>
            </a:r>
            <a:endParaRPr lang="es-ES" altLang="es-ES" sz="1700" dirty="0">
              <a:solidFill>
                <a:schemeClr val="bg1"/>
              </a:solidFill>
              <a:latin typeface="Arial" panose="020B0604020202020204" pitchFamily="34" charset="0"/>
            </a:endParaRPr>
          </a:p>
        </p:txBody>
      </p:sp>
    </p:spTree>
    <p:extLst>
      <p:ext uri="{BB962C8B-B14F-4D97-AF65-F5344CB8AC3E}">
        <p14:creationId xmlns:p14="http://schemas.microsoft.com/office/powerpoint/2010/main" val="38425609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8304" y="666211"/>
            <a:ext cx="3459891" cy="523220"/>
          </a:xfrm>
          <a:prstGeom prst="rect">
            <a:avLst/>
          </a:prstGeom>
          <a:noFill/>
        </p:spPr>
        <p:txBody>
          <a:bodyPr wrap="square" rtlCol="0">
            <a:spAutoFit/>
          </a:bodyPr>
          <a:lstStyle/>
          <a:p>
            <a:r>
              <a:rPr lang="es-ES" sz="2800" dirty="0" smtClean="0">
                <a:solidFill>
                  <a:schemeClr val="bg1"/>
                </a:solidFill>
                <a:latin typeface="Helvetica" panose="020B0604020202030204" pitchFamily="34" charset="0"/>
              </a:rPr>
              <a:t>Conceptos básicos</a:t>
            </a:r>
            <a:endParaRPr lang="es-ES" sz="2800" dirty="0">
              <a:solidFill>
                <a:schemeClr val="bg1"/>
              </a:solidFill>
              <a:latin typeface="Helvetica" panose="020B0604020202030204" pitchFamily="34" charset="0"/>
            </a:endParaRPr>
          </a:p>
        </p:txBody>
      </p:sp>
      <p:sp>
        <p:nvSpPr>
          <p:cNvPr id="3" name="CuadroTexto 2"/>
          <p:cNvSpPr txBox="1"/>
          <p:nvPr/>
        </p:nvSpPr>
        <p:spPr>
          <a:xfrm>
            <a:off x="166052" y="94499"/>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Bases de Datos</a:t>
            </a:r>
            <a:endParaRPr lang="es-ES" sz="3200" b="1" dirty="0">
              <a:solidFill>
                <a:schemeClr val="bg1"/>
              </a:solidFill>
              <a:latin typeface="Helvetica" panose="020B0604020202030204" pitchFamily="34" charset="0"/>
            </a:endParaRPr>
          </a:p>
        </p:txBody>
      </p:sp>
      <p:sp>
        <p:nvSpPr>
          <p:cNvPr id="5" name="CuadroTexto 4"/>
          <p:cNvSpPr txBox="1"/>
          <p:nvPr/>
        </p:nvSpPr>
        <p:spPr>
          <a:xfrm>
            <a:off x="166052" y="1416430"/>
            <a:ext cx="8596948" cy="2062103"/>
          </a:xfrm>
          <a:prstGeom prst="rect">
            <a:avLst/>
          </a:prstGeom>
          <a:noFill/>
        </p:spPr>
        <p:txBody>
          <a:bodyPr wrap="square" rtlCol="0">
            <a:spAutoFit/>
          </a:bodyPr>
          <a:lstStyle/>
          <a:p>
            <a:r>
              <a:rPr lang="es-CO" sz="2800" b="1" dirty="0" smtClean="0">
                <a:solidFill>
                  <a:schemeClr val="bg1"/>
                </a:solidFill>
              </a:rPr>
              <a:t>Diccionario de Datos</a:t>
            </a:r>
          </a:p>
          <a:p>
            <a:pPr lvl="0" algn="just" eaLnBrk="0" fontAlgn="base" hangingPunct="0">
              <a:spcBef>
                <a:spcPct val="0"/>
              </a:spcBef>
              <a:spcAft>
                <a:spcPct val="0"/>
              </a:spcAft>
            </a:pPr>
            <a:r>
              <a:rPr lang="es-ES_tradnl" sz="2000" dirty="0">
                <a:solidFill>
                  <a:schemeClr val="bg1"/>
                </a:solidFill>
              </a:rPr>
              <a:t> Contiene el esquema de la B.D, los usuarios, los permisos de acceso, etc.  Son datos sobre los datos. </a:t>
            </a:r>
            <a:endParaRPr lang="es-ES_tradnl" sz="2000" dirty="0" smtClean="0">
              <a:solidFill>
                <a:schemeClr val="bg1"/>
              </a:solidFill>
            </a:endParaRPr>
          </a:p>
          <a:p>
            <a:pPr lvl="0" algn="just" eaLnBrk="0" fontAlgn="base" hangingPunct="0">
              <a:spcBef>
                <a:spcPct val="0"/>
              </a:spcBef>
              <a:spcAft>
                <a:spcPct val="0"/>
              </a:spcAft>
            </a:pPr>
            <a:endParaRPr lang="es-ES_tradnl" altLang="es-ES" sz="2000" b="1" dirty="0">
              <a:solidFill>
                <a:schemeClr val="bg1"/>
              </a:solidFill>
              <a:latin typeface="Arial" panose="020B0604020202020204" pitchFamily="34" charset="0"/>
              <a:cs typeface="Arial" panose="020B0604020202020204" pitchFamily="34" charset="0"/>
            </a:endParaRPr>
          </a:p>
          <a:p>
            <a:pPr lvl="0" algn="just" eaLnBrk="0" fontAlgn="base" hangingPunct="0">
              <a:spcBef>
                <a:spcPct val="0"/>
              </a:spcBef>
              <a:spcAft>
                <a:spcPct val="0"/>
              </a:spcAft>
            </a:pPr>
            <a:r>
              <a:rPr lang="es-CO" sz="2000" dirty="0">
                <a:solidFill>
                  <a:schemeClr val="bg1"/>
                </a:solidFill>
              </a:rPr>
              <a:t>El objetivo de un diccionario de datos es dar precisión sobre los datos que se manejan en un sistema, evitando así malas interpretaciones o ambigüedades.</a:t>
            </a:r>
            <a:endParaRPr lang="es-ES" altLang="es-ES" sz="2000" dirty="0">
              <a:solidFill>
                <a:schemeClr val="bg1"/>
              </a:solidFill>
            </a:endParaRPr>
          </a:p>
        </p:txBody>
      </p:sp>
    </p:spTree>
    <p:extLst>
      <p:ext uri="{BB962C8B-B14F-4D97-AF65-F5344CB8AC3E}">
        <p14:creationId xmlns:p14="http://schemas.microsoft.com/office/powerpoint/2010/main" val="34479188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218304" y="666211"/>
            <a:ext cx="3459891" cy="523220"/>
          </a:xfrm>
          <a:prstGeom prst="rect">
            <a:avLst/>
          </a:prstGeom>
          <a:noFill/>
        </p:spPr>
        <p:txBody>
          <a:bodyPr wrap="square" rtlCol="0">
            <a:spAutoFit/>
          </a:bodyPr>
          <a:lstStyle/>
          <a:p>
            <a:r>
              <a:rPr lang="es-ES" sz="2800" dirty="0" smtClean="0">
                <a:solidFill>
                  <a:schemeClr val="bg1"/>
                </a:solidFill>
                <a:latin typeface="Helvetica" panose="020B0604020202030204" pitchFamily="34" charset="0"/>
              </a:rPr>
              <a:t>Conceptos básicos</a:t>
            </a:r>
            <a:endParaRPr lang="es-ES" sz="2800" dirty="0">
              <a:solidFill>
                <a:schemeClr val="bg1"/>
              </a:solidFill>
              <a:latin typeface="Helvetica" panose="020B0604020202030204" pitchFamily="34" charset="0"/>
            </a:endParaRPr>
          </a:p>
        </p:txBody>
      </p:sp>
      <p:sp>
        <p:nvSpPr>
          <p:cNvPr id="3" name="CuadroTexto 2"/>
          <p:cNvSpPr txBox="1"/>
          <p:nvPr/>
        </p:nvSpPr>
        <p:spPr>
          <a:xfrm>
            <a:off x="166052" y="94499"/>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Bases de Datos</a:t>
            </a:r>
            <a:endParaRPr lang="es-ES" sz="3200" b="1" dirty="0">
              <a:solidFill>
                <a:schemeClr val="bg1"/>
              </a:solidFill>
              <a:latin typeface="Helvetica" panose="020B0604020202030204" pitchFamily="34" charset="0"/>
            </a:endParaRPr>
          </a:p>
        </p:txBody>
      </p:sp>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1017" y="1150504"/>
            <a:ext cx="8126377" cy="4631954"/>
          </a:xfrm>
          <a:prstGeom prst="rect">
            <a:avLst/>
          </a:prstGeom>
        </p:spPr>
      </p:pic>
    </p:spTree>
    <p:extLst>
      <p:ext uri="{BB962C8B-B14F-4D97-AF65-F5344CB8AC3E}">
        <p14:creationId xmlns:p14="http://schemas.microsoft.com/office/powerpoint/2010/main" val="1173318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1835" y="97708"/>
            <a:ext cx="7886700" cy="1040979"/>
          </a:xfrm>
        </p:spPr>
        <p:txBody>
          <a:bodyPr>
            <a:normAutofit fontScale="90000"/>
          </a:bodyPr>
          <a:lstStyle/>
          <a:p>
            <a:r>
              <a:rPr lang="es-CO" b="1" dirty="0" smtClean="0">
                <a:solidFill>
                  <a:schemeClr val="bg1"/>
                </a:solidFill>
              </a:rPr>
              <a:t>Diferencia entre sistema de archivos y Base de datos</a:t>
            </a:r>
            <a:endParaRPr lang="es-ES" b="1" dirty="0">
              <a:solidFill>
                <a:schemeClr val="bg1"/>
              </a:solidFill>
            </a:endParaRPr>
          </a:p>
        </p:txBody>
      </p:sp>
      <p:sp>
        <p:nvSpPr>
          <p:cNvPr id="3" name="CuadroTexto 2"/>
          <p:cNvSpPr txBox="1"/>
          <p:nvPr/>
        </p:nvSpPr>
        <p:spPr>
          <a:xfrm>
            <a:off x="586596" y="1475117"/>
            <a:ext cx="7349706" cy="2585323"/>
          </a:xfrm>
          <a:prstGeom prst="rect">
            <a:avLst/>
          </a:prstGeom>
          <a:noFill/>
        </p:spPr>
        <p:txBody>
          <a:bodyPr wrap="square" rtlCol="0">
            <a:spAutoFit/>
          </a:bodyPr>
          <a:lstStyle/>
          <a:p>
            <a:pPr marL="285750" indent="-285750">
              <a:buFont typeface="Arial" panose="020B0604020202020204" pitchFamily="34" charset="0"/>
              <a:buChar char="•"/>
            </a:pPr>
            <a:r>
              <a:rPr lang="es-CO" dirty="0" smtClean="0">
                <a:solidFill>
                  <a:schemeClr val="bg1"/>
                </a:solidFill>
              </a:rPr>
              <a:t>Datos </a:t>
            </a:r>
            <a:r>
              <a:rPr lang="es-CO" dirty="0">
                <a:solidFill>
                  <a:schemeClr val="bg1"/>
                </a:solidFill>
              </a:rPr>
              <a:t>redundantes. </a:t>
            </a:r>
            <a:endParaRPr lang="es-CO" dirty="0" smtClean="0">
              <a:solidFill>
                <a:schemeClr val="bg1"/>
              </a:solidFill>
            </a:endParaRPr>
          </a:p>
          <a:p>
            <a:pPr marL="285750" indent="-285750">
              <a:buFont typeface="Arial" panose="020B0604020202020204" pitchFamily="34" charset="0"/>
              <a:buChar char="•"/>
            </a:pPr>
            <a:r>
              <a:rPr lang="es-CO" dirty="0" smtClean="0">
                <a:solidFill>
                  <a:schemeClr val="bg1"/>
                </a:solidFill>
              </a:rPr>
              <a:t>Distintos </a:t>
            </a:r>
            <a:r>
              <a:rPr lang="es-CO" dirty="0">
                <a:solidFill>
                  <a:schemeClr val="bg1"/>
                </a:solidFill>
              </a:rPr>
              <a:t>formatos para los mismos datos. </a:t>
            </a:r>
          </a:p>
          <a:p>
            <a:pPr marL="285750" indent="-285750">
              <a:buFont typeface="Arial" panose="020B0604020202020204" pitchFamily="34" charset="0"/>
              <a:buChar char="•"/>
            </a:pPr>
            <a:r>
              <a:rPr lang="es-CO" dirty="0" smtClean="0">
                <a:solidFill>
                  <a:schemeClr val="bg1"/>
                </a:solidFill>
              </a:rPr>
              <a:t>Programas </a:t>
            </a:r>
            <a:r>
              <a:rPr lang="es-CO" dirty="0">
                <a:solidFill>
                  <a:schemeClr val="bg1"/>
                </a:solidFill>
              </a:rPr>
              <a:t>dependientes de la estructura física de los ficheros de datos. </a:t>
            </a:r>
          </a:p>
          <a:p>
            <a:pPr marL="285750" indent="-285750">
              <a:buFont typeface="Arial" panose="020B0604020202020204" pitchFamily="34" charset="0"/>
              <a:buChar char="•"/>
            </a:pPr>
            <a:r>
              <a:rPr lang="es-CO" dirty="0" smtClean="0">
                <a:solidFill>
                  <a:schemeClr val="bg1"/>
                </a:solidFill>
              </a:rPr>
              <a:t>Se </a:t>
            </a:r>
            <a:r>
              <a:rPr lang="es-CO" dirty="0">
                <a:solidFill>
                  <a:schemeClr val="bg1"/>
                </a:solidFill>
              </a:rPr>
              <a:t>pueden crear sin mucha necesidad de </a:t>
            </a:r>
            <a:r>
              <a:rPr lang="es-CO" dirty="0" smtClean="0">
                <a:solidFill>
                  <a:schemeClr val="bg1"/>
                </a:solidFill>
              </a:rPr>
              <a:t>planificación y análisis</a:t>
            </a:r>
          </a:p>
          <a:p>
            <a:pPr marL="285750" indent="-285750">
              <a:buFont typeface="Arial" panose="020B0604020202020204" pitchFamily="34" charset="0"/>
              <a:buChar char="•"/>
            </a:pPr>
            <a:r>
              <a:rPr lang="es-CO" dirty="0">
                <a:solidFill>
                  <a:schemeClr val="bg1"/>
                </a:solidFill>
              </a:rPr>
              <a:t>Separación y aislamiento de </a:t>
            </a:r>
            <a:r>
              <a:rPr lang="es-CO" dirty="0" smtClean="0">
                <a:solidFill>
                  <a:schemeClr val="bg1"/>
                </a:solidFill>
              </a:rPr>
              <a:t>datos.</a:t>
            </a:r>
          </a:p>
          <a:p>
            <a:pPr marL="285750" indent="-285750">
              <a:buFont typeface="Arial" panose="020B0604020202020204" pitchFamily="34" charset="0"/>
              <a:buChar char="•"/>
            </a:pPr>
            <a:r>
              <a:rPr lang="es-CO" dirty="0" smtClean="0">
                <a:solidFill>
                  <a:schemeClr val="bg1"/>
                </a:solidFill>
              </a:rPr>
              <a:t>Duplicación </a:t>
            </a:r>
            <a:r>
              <a:rPr lang="es-CO" dirty="0">
                <a:solidFill>
                  <a:schemeClr val="bg1"/>
                </a:solidFill>
              </a:rPr>
              <a:t>de datos. </a:t>
            </a:r>
            <a:endParaRPr lang="es-CO" dirty="0" smtClean="0">
              <a:solidFill>
                <a:schemeClr val="bg1"/>
              </a:solidFill>
            </a:endParaRPr>
          </a:p>
          <a:p>
            <a:pPr marL="285750" indent="-285750">
              <a:buFont typeface="Arial" panose="020B0604020202020204" pitchFamily="34" charset="0"/>
              <a:buChar char="•"/>
            </a:pPr>
            <a:r>
              <a:rPr lang="es-CO" dirty="0" smtClean="0">
                <a:solidFill>
                  <a:schemeClr val="bg1"/>
                </a:solidFill>
              </a:rPr>
              <a:t>Dependencia </a:t>
            </a:r>
            <a:r>
              <a:rPr lang="es-CO" dirty="0">
                <a:solidFill>
                  <a:schemeClr val="bg1"/>
                </a:solidFill>
              </a:rPr>
              <a:t>de datos. </a:t>
            </a:r>
            <a:endParaRPr lang="es-CO" dirty="0" smtClean="0">
              <a:solidFill>
                <a:schemeClr val="bg1"/>
              </a:solidFill>
            </a:endParaRPr>
          </a:p>
          <a:p>
            <a:pPr marL="285750" indent="-285750">
              <a:buFont typeface="Arial" panose="020B0604020202020204" pitchFamily="34" charset="0"/>
              <a:buChar char="•"/>
            </a:pPr>
            <a:r>
              <a:rPr lang="es-CO" dirty="0" smtClean="0">
                <a:solidFill>
                  <a:schemeClr val="bg1"/>
                </a:solidFill>
              </a:rPr>
              <a:t>Formatos </a:t>
            </a:r>
            <a:r>
              <a:rPr lang="es-CO" dirty="0">
                <a:solidFill>
                  <a:schemeClr val="bg1"/>
                </a:solidFill>
              </a:rPr>
              <a:t>de ficheros incompatibles. </a:t>
            </a:r>
            <a:endParaRPr lang="es-CO" dirty="0" smtClean="0">
              <a:solidFill>
                <a:schemeClr val="bg1"/>
              </a:solidFill>
            </a:endParaRPr>
          </a:p>
          <a:p>
            <a:pPr marL="285750" indent="-285750">
              <a:buFont typeface="Arial" panose="020B0604020202020204" pitchFamily="34" charset="0"/>
              <a:buChar char="•"/>
            </a:pPr>
            <a:r>
              <a:rPr lang="es-CO" dirty="0" smtClean="0">
                <a:solidFill>
                  <a:schemeClr val="bg1"/>
                </a:solidFill>
              </a:rPr>
              <a:t>Consultas </a:t>
            </a:r>
            <a:r>
              <a:rPr lang="es-CO" dirty="0">
                <a:solidFill>
                  <a:schemeClr val="bg1"/>
                </a:solidFill>
              </a:rPr>
              <a:t>fijas / proliferación de programas de aplicación.</a:t>
            </a:r>
            <a:endParaRPr lang="es-ES" dirty="0">
              <a:solidFill>
                <a:schemeClr val="bg1"/>
              </a:solidFill>
            </a:endParaRPr>
          </a:p>
        </p:txBody>
      </p:sp>
    </p:spTree>
    <p:extLst>
      <p:ext uri="{BB962C8B-B14F-4D97-AF65-F5344CB8AC3E}">
        <p14:creationId xmlns:p14="http://schemas.microsoft.com/office/powerpoint/2010/main" val="41124329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1835" y="97708"/>
            <a:ext cx="7886700" cy="1040979"/>
          </a:xfrm>
        </p:spPr>
        <p:txBody>
          <a:bodyPr>
            <a:normAutofit fontScale="90000"/>
          </a:bodyPr>
          <a:lstStyle/>
          <a:p>
            <a:r>
              <a:rPr lang="es-CO" b="1" dirty="0" smtClean="0">
                <a:solidFill>
                  <a:schemeClr val="bg1"/>
                </a:solidFill>
              </a:rPr>
              <a:t>Diferencia entre sistema de archivos y Base de datos</a:t>
            </a:r>
            <a:endParaRPr lang="es-ES" b="1" dirty="0">
              <a:solidFill>
                <a:schemeClr val="bg1"/>
              </a:solidFill>
            </a:endParaRPr>
          </a:p>
        </p:txBody>
      </p:sp>
      <p:pic>
        <p:nvPicPr>
          <p:cNvPr id="3" name="Imagen 2"/>
          <p:cNvPicPr>
            <a:picLocks noChangeAspect="1"/>
          </p:cNvPicPr>
          <p:nvPr/>
        </p:nvPicPr>
        <p:blipFill>
          <a:blip r:embed="rId2"/>
          <a:stretch>
            <a:fillRect/>
          </a:stretch>
        </p:blipFill>
        <p:spPr>
          <a:xfrm>
            <a:off x="860485" y="1268079"/>
            <a:ext cx="7258050" cy="4209695"/>
          </a:xfrm>
          <a:prstGeom prst="rect">
            <a:avLst/>
          </a:prstGeom>
        </p:spPr>
      </p:pic>
    </p:spTree>
    <p:extLst>
      <p:ext uri="{BB962C8B-B14F-4D97-AF65-F5344CB8AC3E}">
        <p14:creationId xmlns:p14="http://schemas.microsoft.com/office/powerpoint/2010/main" val="28549132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1835" y="97708"/>
            <a:ext cx="7886700" cy="1040979"/>
          </a:xfrm>
        </p:spPr>
        <p:txBody>
          <a:bodyPr>
            <a:normAutofit fontScale="90000"/>
          </a:bodyPr>
          <a:lstStyle/>
          <a:p>
            <a:r>
              <a:rPr lang="es-CO" b="1" dirty="0" smtClean="0">
                <a:solidFill>
                  <a:schemeClr val="bg1"/>
                </a:solidFill>
              </a:rPr>
              <a:t>Diferencia entre sistema de archivos y Base de datos</a:t>
            </a:r>
            <a:endParaRPr lang="es-ES" b="1" dirty="0">
              <a:solidFill>
                <a:schemeClr val="bg1"/>
              </a:solidFill>
            </a:endParaRPr>
          </a:p>
        </p:txBody>
      </p:sp>
      <p:pic>
        <p:nvPicPr>
          <p:cNvPr id="4" name="Imagen 3"/>
          <p:cNvPicPr>
            <a:picLocks noChangeAspect="1"/>
          </p:cNvPicPr>
          <p:nvPr/>
        </p:nvPicPr>
        <p:blipFill>
          <a:blip r:embed="rId2"/>
          <a:stretch>
            <a:fillRect/>
          </a:stretch>
        </p:blipFill>
        <p:spPr>
          <a:xfrm>
            <a:off x="516507" y="1233576"/>
            <a:ext cx="8182641" cy="4261449"/>
          </a:xfrm>
          <a:prstGeom prst="rect">
            <a:avLst/>
          </a:prstGeom>
        </p:spPr>
      </p:pic>
    </p:spTree>
    <p:extLst>
      <p:ext uri="{BB962C8B-B14F-4D97-AF65-F5344CB8AC3E}">
        <p14:creationId xmlns:p14="http://schemas.microsoft.com/office/powerpoint/2010/main" val="1522544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684109" y="343587"/>
            <a:ext cx="3459891" cy="523220"/>
          </a:xfrm>
          <a:prstGeom prst="rect">
            <a:avLst/>
          </a:prstGeom>
          <a:noFill/>
        </p:spPr>
        <p:txBody>
          <a:bodyPr wrap="square" rtlCol="0">
            <a:spAutoFit/>
          </a:bodyPr>
          <a:lstStyle/>
          <a:p>
            <a:r>
              <a:rPr lang="es-ES" sz="2800" b="1" dirty="0" smtClean="0">
                <a:solidFill>
                  <a:schemeClr val="bg1"/>
                </a:solidFill>
                <a:latin typeface="Helvetica" panose="020B0604020202030204" pitchFamily="34" charset="0"/>
              </a:rPr>
              <a:t>Conceptos básicos</a:t>
            </a:r>
            <a:endParaRPr lang="es-ES" sz="2800" b="1" dirty="0">
              <a:solidFill>
                <a:schemeClr val="bg1"/>
              </a:solidFill>
              <a:latin typeface="Helvetica" panose="020B0604020202030204" pitchFamily="34" charset="0"/>
            </a:endParaRPr>
          </a:p>
        </p:txBody>
      </p:sp>
      <p:sp>
        <p:nvSpPr>
          <p:cNvPr id="3" name="CuadroTexto 2"/>
          <p:cNvSpPr txBox="1"/>
          <p:nvPr/>
        </p:nvSpPr>
        <p:spPr>
          <a:xfrm>
            <a:off x="157917" y="20422"/>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Bases de Datos</a:t>
            </a:r>
            <a:endParaRPr lang="es-ES" sz="3200" b="1" dirty="0">
              <a:solidFill>
                <a:schemeClr val="bg1"/>
              </a:solidFill>
              <a:latin typeface="Helvetica" panose="020B0604020202030204" pitchFamily="34" charset="0"/>
            </a:endParaRPr>
          </a:p>
        </p:txBody>
      </p:sp>
      <p:sp>
        <p:nvSpPr>
          <p:cNvPr id="5" name="CuadroTexto 4"/>
          <p:cNvSpPr txBox="1"/>
          <p:nvPr/>
        </p:nvSpPr>
        <p:spPr>
          <a:xfrm>
            <a:off x="295942" y="837192"/>
            <a:ext cx="8425364" cy="5078313"/>
          </a:xfrm>
          <a:prstGeom prst="rect">
            <a:avLst/>
          </a:prstGeom>
          <a:noFill/>
        </p:spPr>
        <p:txBody>
          <a:bodyPr wrap="square" rtlCol="0">
            <a:spAutoFit/>
          </a:bodyPr>
          <a:lstStyle/>
          <a:p>
            <a:r>
              <a:rPr lang="es-CO" b="1" dirty="0" smtClean="0">
                <a:solidFill>
                  <a:schemeClr val="bg1"/>
                </a:solidFill>
              </a:rPr>
              <a:t>Base de datos:</a:t>
            </a:r>
          </a:p>
          <a:p>
            <a:r>
              <a:rPr lang="es-CO" dirty="0" smtClean="0">
                <a:solidFill>
                  <a:schemeClr val="bg1"/>
                </a:solidFill>
              </a:rPr>
              <a:t>Una </a:t>
            </a:r>
            <a:r>
              <a:rPr lang="es-CO" dirty="0">
                <a:solidFill>
                  <a:schemeClr val="bg1"/>
                </a:solidFill>
              </a:rPr>
              <a:t>base de datos (BD) se define como un “</a:t>
            </a:r>
            <a:r>
              <a:rPr lang="es-CO" i="1" dirty="0">
                <a:solidFill>
                  <a:schemeClr val="bg1"/>
                </a:solidFill>
              </a:rPr>
              <a:t>conjunto de datos relacionados entre sí</a:t>
            </a:r>
            <a:r>
              <a:rPr lang="es-CO" dirty="0" smtClean="0">
                <a:solidFill>
                  <a:schemeClr val="bg1"/>
                </a:solidFill>
              </a:rPr>
              <a:t>” y que tienen un significado.</a:t>
            </a:r>
          </a:p>
          <a:p>
            <a:r>
              <a:rPr lang="es-CO" dirty="0" smtClean="0">
                <a:solidFill>
                  <a:schemeClr val="bg1"/>
                </a:solidFill>
              </a:rPr>
              <a:t>Los </a:t>
            </a:r>
            <a:r>
              <a:rPr lang="es-CO" dirty="0">
                <a:solidFill>
                  <a:schemeClr val="bg1"/>
                </a:solidFill>
              </a:rPr>
              <a:t>conceptos relevantes en esta definición son </a:t>
            </a:r>
            <a:r>
              <a:rPr lang="es-CO" b="1" dirty="0">
                <a:solidFill>
                  <a:schemeClr val="bg1"/>
                </a:solidFill>
              </a:rPr>
              <a:t>“</a:t>
            </a:r>
            <a:r>
              <a:rPr lang="es-CO" b="1" i="1" dirty="0">
                <a:solidFill>
                  <a:schemeClr val="bg1"/>
                </a:solidFill>
              </a:rPr>
              <a:t>datos</a:t>
            </a:r>
            <a:r>
              <a:rPr lang="es-CO" b="1" dirty="0" smtClean="0">
                <a:solidFill>
                  <a:schemeClr val="bg1"/>
                </a:solidFill>
              </a:rPr>
              <a:t>”,</a:t>
            </a:r>
            <a:r>
              <a:rPr lang="es-CO" dirty="0" smtClean="0">
                <a:solidFill>
                  <a:schemeClr val="bg1"/>
                </a:solidFill>
              </a:rPr>
              <a:t> </a:t>
            </a:r>
            <a:r>
              <a:rPr lang="es-CO" b="1" dirty="0">
                <a:solidFill>
                  <a:schemeClr val="bg1"/>
                </a:solidFill>
              </a:rPr>
              <a:t>“</a:t>
            </a:r>
            <a:r>
              <a:rPr lang="es-CO" b="1" i="1" dirty="0">
                <a:solidFill>
                  <a:schemeClr val="bg1"/>
                </a:solidFill>
              </a:rPr>
              <a:t>relacionados</a:t>
            </a:r>
            <a:r>
              <a:rPr lang="es-CO" b="1" dirty="0" smtClean="0">
                <a:solidFill>
                  <a:schemeClr val="bg1"/>
                </a:solidFill>
              </a:rPr>
              <a:t>” y significado</a:t>
            </a:r>
          </a:p>
          <a:p>
            <a:r>
              <a:rPr lang="es-CO" b="1" dirty="0" smtClean="0">
                <a:solidFill>
                  <a:schemeClr val="bg1"/>
                </a:solidFill>
              </a:rPr>
              <a:t>Datos:</a:t>
            </a:r>
          </a:p>
          <a:p>
            <a:pPr marL="285750" indent="-285750">
              <a:buFont typeface="Arial" panose="020B0604020202020204" pitchFamily="34" charset="0"/>
              <a:buChar char="•"/>
            </a:pPr>
            <a:r>
              <a:rPr lang="es-CO" dirty="0" smtClean="0">
                <a:solidFill>
                  <a:schemeClr val="bg1"/>
                </a:solidFill>
              </a:rPr>
              <a:t>Conjunto </a:t>
            </a:r>
            <a:r>
              <a:rPr lang="es-CO" dirty="0">
                <a:solidFill>
                  <a:schemeClr val="bg1"/>
                </a:solidFill>
              </a:rPr>
              <a:t>de </a:t>
            </a:r>
            <a:r>
              <a:rPr lang="es-CO" i="1" dirty="0">
                <a:solidFill>
                  <a:schemeClr val="bg1"/>
                </a:solidFill>
              </a:rPr>
              <a:t>hechos </a:t>
            </a:r>
            <a:r>
              <a:rPr lang="es-CO" dirty="0">
                <a:solidFill>
                  <a:schemeClr val="bg1"/>
                </a:solidFill>
              </a:rPr>
              <a:t>relevantes que pueden ser registrados de algún </a:t>
            </a:r>
            <a:r>
              <a:rPr lang="es-CO" dirty="0" smtClean="0">
                <a:solidFill>
                  <a:schemeClr val="bg1"/>
                </a:solidFill>
              </a:rPr>
              <a:t>modo</a:t>
            </a:r>
          </a:p>
          <a:p>
            <a:pPr marL="285750" indent="-285750">
              <a:buFont typeface="Arial" panose="020B0604020202020204" pitchFamily="34" charset="0"/>
              <a:buChar char="•"/>
            </a:pPr>
            <a:r>
              <a:rPr lang="es-CO" dirty="0" smtClean="0">
                <a:solidFill>
                  <a:schemeClr val="bg1"/>
                </a:solidFill>
              </a:rPr>
              <a:t>Reflejan </a:t>
            </a:r>
            <a:r>
              <a:rPr lang="es-CO" dirty="0">
                <a:solidFill>
                  <a:schemeClr val="bg1"/>
                </a:solidFill>
              </a:rPr>
              <a:t>situaciones del mundo real y cambios en esas situaciones</a:t>
            </a:r>
            <a:r>
              <a:rPr lang="es-CO" dirty="0"/>
              <a:t>. </a:t>
            </a:r>
            <a:endParaRPr lang="es-CO" dirty="0" smtClean="0"/>
          </a:p>
          <a:p>
            <a:r>
              <a:rPr lang="es-CO" b="1" dirty="0" smtClean="0">
                <a:solidFill>
                  <a:schemeClr val="bg1"/>
                </a:solidFill>
              </a:rPr>
              <a:t>Relacionados</a:t>
            </a:r>
          </a:p>
          <a:p>
            <a:pPr marL="285750" indent="-285750">
              <a:buFont typeface="Arial" panose="020B0604020202020204" pitchFamily="34" charset="0"/>
              <a:buChar char="•"/>
            </a:pPr>
            <a:r>
              <a:rPr lang="es-CO" dirty="0" smtClean="0">
                <a:solidFill>
                  <a:schemeClr val="bg1"/>
                </a:solidFill>
              </a:rPr>
              <a:t>Debe existir homogeneidad en la colección de datos que conforma una BD. No se </a:t>
            </a:r>
            <a:r>
              <a:rPr lang="es-CO" dirty="0">
                <a:solidFill>
                  <a:schemeClr val="bg1"/>
                </a:solidFill>
              </a:rPr>
              <a:t>trata de un conjunto </a:t>
            </a:r>
            <a:r>
              <a:rPr lang="es-CO" dirty="0" smtClean="0">
                <a:solidFill>
                  <a:schemeClr val="bg1"/>
                </a:solidFill>
              </a:rPr>
              <a:t>seleccionado </a:t>
            </a:r>
            <a:r>
              <a:rPr lang="es-CO" dirty="0">
                <a:solidFill>
                  <a:schemeClr val="bg1"/>
                </a:solidFill>
              </a:rPr>
              <a:t>de forma aleatoria. </a:t>
            </a:r>
          </a:p>
          <a:p>
            <a:pPr marL="285750" indent="-285750">
              <a:buFont typeface="Arial" panose="020B0604020202020204" pitchFamily="34" charset="0"/>
              <a:buChar char="•"/>
            </a:pPr>
            <a:r>
              <a:rPr lang="es-CO" dirty="0" smtClean="0">
                <a:solidFill>
                  <a:schemeClr val="bg1"/>
                </a:solidFill>
              </a:rPr>
              <a:t>Los </a:t>
            </a:r>
            <a:r>
              <a:rPr lang="es-CO" dirty="0">
                <a:solidFill>
                  <a:schemeClr val="bg1"/>
                </a:solidFill>
              </a:rPr>
              <a:t>datos se recopilan y registran con una finalidad. </a:t>
            </a:r>
          </a:p>
          <a:p>
            <a:pPr marL="285750" indent="-285750">
              <a:buFont typeface="Arial" panose="020B0604020202020204" pitchFamily="34" charset="0"/>
              <a:buChar char="•"/>
            </a:pPr>
            <a:r>
              <a:rPr lang="es-CO" dirty="0" smtClean="0">
                <a:solidFill>
                  <a:schemeClr val="bg1"/>
                </a:solidFill>
              </a:rPr>
              <a:t>Los </a:t>
            </a:r>
            <a:r>
              <a:rPr lang="es-CO" dirty="0">
                <a:solidFill>
                  <a:schemeClr val="bg1"/>
                </a:solidFill>
              </a:rPr>
              <a:t>datos deben ser relevantes con respecto a esa finalidad. </a:t>
            </a:r>
            <a:endParaRPr lang="es-CO" dirty="0" smtClean="0">
              <a:solidFill>
                <a:schemeClr val="bg1"/>
              </a:solidFill>
            </a:endParaRPr>
          </a:p>
          <a:p>
            <a:r>
              <a:rPr lang="es-CO" b="1" dirty="0" smtClean="0">
                <a:solidFill>
                  <a:schemeClr val="bg1"/>
                </a:solidFill>
              </a:rPr>
              <a:t>Significado</a:t>
            </a:r>
          </a:p>
          <a:p>
            <a:r>
              <a:rPr lang="es-CO" dirty="0">
                <a:solidFill>
                  <a:schemeClr val="bg1"/>
                </a:solidFill>
              </a:rPr>
              <a:t>Significado implícito de los datos que se atribuye dependiendo del contexto en que se utilizan los mismos. Por ejemplo, el dato fecha en una base de datos de VENTAS puede referirse a la fecha de emisión de las facturas, mientras que si la base de datos es de MÚSICA quizás corresponda a la fecha en que se grabó un tema musical. Es decir, el </a:t>
            </a:r>
            <a:r>
              <a:rPr lang="es-CO" dirty="0" smtClean="0">
                <a:solidFill>
                  <a:schemeClr val="bg1"/>
                </a:solidFill>
              </a:rPr>
              <a:t>significado de un dato, depende de </a:t>
            </a:r>
            <a:r>
              <a:rPr lang="es-CO" dirty="0">
                <a:solidFill>
                  <a:schemeClr val="bg1"/>
                </a:solidFill>
              </a:rPr>
              <a:t>la BD que lo contenga</a:t>
            </a:r>
            <a:r>
              <a:rPr lang="es-CO" dirty="0" smtClean="0">
                <a:solidFill>
                  <a:schemeClr val="bg1"/>
                </a:solidFill>
              </a:rPr>
              <a:t>.</a:t>
            </a:r>
            <a:endParaRPr lang="es-CO" dirty="0">
              <a:solidFill>
                <a:schemeClr val="bg1"/>
              </a:solidFill>
            </a:endParaRPr>
          </a:p>
        </p:txBody>
      </p:sp>
    </p:spTree>
    <p:extLst>
      <p:ext uri="{BB962C8B-B14F-4D97-AF65-F5344CB8AC3E}">
        <p14:creationId xmlns:p14="http://schemas.microsoft.com/office/powerpoint/2010/main" val="5877867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1835" y="97708"/>
            <a:ext cx="7886700" cy="1040979"/>
          </a:xfrm>
        </p:spPr>
        <p:txBody>
          <a:bodyPr>
            <a:normAutofit fontScale="90000"/>
          </a:bodyPr>
          <a:lstStyle/>
          <a:p>
            <a:r>
              <a:rPr lang="es-CO" b="1" dirty="0" smtClean="0">
                <a:solidFill>
                  <a:schemeClr val="bg1"/>
                </a:solidFill>
              </a:rPr>
              <a:t>Diferencia entre sistema de archivos y Base de datos</a:t>
            </a:r>
            <a:endParaRPr lang="es-ES" b="1" dirty="0">
              <a:solidFill>
                <a:schemeClr val="bg1"/>
              </a:solidFill>
            </a:endParaRPr>
          </a:p>
        </p:txBody>
      </p:sp>
      <p:pic>
        <p:nvPicPr>
          <p:cNvPr id="4" name="Imagen 3"/>
          <p:cNvPicPr>
            <a:picLocks noChangeAspect="1"/>
          </p:cNvPicPr>
          <p:nvPr/>
        </p:nvPicPr>
        <p:blipFill>
          <a:blip r:embed="rId2"/>
          <a:stretch>
            <a:fillRect/>
          </a:stretch>
        </p:blipFill>
        <p:spPr>
          <a:xfrm>
            <a:off x="487033" y="1244998"/>
            <a:ext cx="8027239" cy="4358397"/>
          </a:xfrm>
          <a:prstGeom prst="rect">
            <a:avLst/>
          </a:prstGeom>
        </p:spPr>
      </p:pic>
    </p:spTree>
    <p:extLst>
      <p:ext uri="{BB962C8B-B14F-4D97-AF65-F5344CB8AC3E}">
        <p14:creationId xmlns:p14="http://schemas.microsoft.com/office/powerpoint/2010/main" val="25231769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1835" y="97708"/>
            <a:ext cx="7886700" cy="1040979"/>
          </a:xfrm>
        </p:spPr>
        <p:txBody>
          <a:bodyPr>
            <a:normAutofit fontScale="90000"/>
          </a:bodyPr>
          <a:lstStyle/>
          <a:p>
            <a:r>
              <a:rPr lang="es-CO" b="1" dirty="0" smtClean="0">
                <a:solidFill>
                  <a:schemeClr val="bg1"/>
                </a:solidFill>
              </a:rPr>
              <a:t>Diferencia entre sistema de archivos y Base de datos</a:t>
            </a:r>
            <a:endParaRPr lang="es-ES" b="1" dirty="0">
              <a:solidFill>
                <a:schemeClr val="bg1"/>
              </a:solidFill>
            </a:endParaRPr>
          </a:p>
        </p:txBody>
      </p:sp>
      <p:pic>
        <p:nvPicPr>
          <p:cNvPr id="3" name="Imagen 2"/>
          <p:cNvPicPr>
            <a:picLocks noChangeAspect="1"/>
          </p:cNvPicPr>
          <p:nvPr/>
        </p:nvPicPr>
        <p:blipFill>
          <a:blip r:embed="rId2"/>
          <a:stretch>
            <a:fillRect/>
          </a:stretch>
        </p:blipFill>
        <p:spPr>
          <a:xfrm>
            <a:off x="790845" y="1222524"/>
            <a:ext cx="7327690" cy="4257675"/>
          </a:xfrm>
          <a:prstGeom prst="rect">
            <a:avLst/>
          </a:prstGeom>
        </p:spPr>
      </p:pic>
    </p:spTree>
    <p:extLst>
      <p:ext uri="{BB962C8B-B14F-4D97-AF65-F5344CB8AC3E}">
        <p14:creationId xmlns:p14="http://schemas.microsoft.com/office/powerpoint/2010/main" val="14012863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1835" y="97708"/>
            <a:ext cx="7886700" cy="1040979"/>
          </a:xfrm>
        </p:spPr>
        <p:txBody>
          <a:bodyPr>
            <a:normAutofit fontScale="90000"/>
          </a:bodyPr>
          <a:lstStyle/>
          <a:p>
            <a:r>
              <a:rPr lang="es-CO" b="1" dirty="0" smtClean="0">
                <a:solidFill>
                  <a:schemeClr val="bg1"/>
                </a:solidFill>
              </a:rPr>
              <a:t>“Desventajas” de las bases de datos</a:t>
            </a:r>
            <a:endParaRPr lang="es-ES" b="1" dirty="0">
              <a:solidFill>
                <a:schemeClr val="bg1"/>
              </a:solidFill>
            </a:endParaRPr>
          </a:p>
        </p:txBody>
      </p:sp>
      <p:sp>
        <p:nvSpPr>
          <p:cNvPr id="4" name="CuadroTexto 3"/>
          <p:cNvSpPr txBox="1"/>
          <p:nvPr/>
        </p:nvSpPr>
        <p:spPr>
          <a:xfrm>
            <a:off x="595223" y="1414732"/>
            <a:ext cx="7927675" cy="2850139"/>
          </a:xfrm>
          <a:prstGeom prst="rect">
            <a:avLst/>
          </a:prstGeom>
          <a:noFill/>
        </p:spPr>
        <p:txBody>
          <a:bodyPr wrap="square" rtlCol="0">
            <a:spAutoFit/>
          </a:bodyPr>
          <a:lstStyle/>
          <a:p>
            <a:pPr marL="324000" indent="-285750">
              <a:lnSpc>
                <a:spcPct val="150000"/>
              </a:lnSpc>
              <a:spcBef>
                <a:spcPts val="600"/>
              </a:spcBef>
              <a:buFont typeface="Arial" panose="020B0604020202020204" pitchFamily="34" charset="0"/>
              <a:buChar char="•"/>
            </a:pPr>
            <a:r>
              <a:rPr lang="es-CO" dirty="0">
                <a:solidFill>
                  <a:schemeClr val="bg1"/>
                </a:solidFill>
              </a:rPr>
              <a:t>Los SGBD son conjuntos de programas muy complejos y muy </a:t>
            </a:r>
            <a:r>
              <a:rPr lang="es-CO" dirty="0" smtClean="0">
                <a:solidFill>
                  <a:schemeClr val="bg1"/>
                </a:solidFill>
              </a:rPr>
              <a:t>extensos</a:t>
            </a:r>
          </a:p>
          <a:p>
            <a:pPr marL="324000" indent="-285750">
              <a:lnSpc>
                <a:spcPct val="150000"/>
              </a:lnSpc>
              <a:spcBef>
                <a:spcPts val="600"/>
              </a:spcBef>
              <a:buFont typeface="Arial" panose="020B0604020202020204" pitchFamily="34" charset="0"/>
              <a:buChar char="•"/>
            </a:pPr>
            <a:r>
              <a:rPr lang="es-CO" dirty="0" smtClean="0">
                <a:solidFill>
                  <a:schemeClr val="bg1"/>
                </a:solidFill>
              </a:rPr>
              <a:t>Los </a:t>
            </a:r>
            <a:r>
              <a:rPr lang="es-CO" dirty="0">
                <a:solidFill>
                  <a:schemeClr val="bg1"/>
                </a:solidFill>
              </a:rPr>
              <a:t>SGBD son </a:t>
            </a:r>
            <a:r>
              <a:rPr lang="es-CO" dirty="0" smtClean="0">
                <a:solidFill>
                  <a:schemeClr val="bg1"/>
                </a:solidFill>
              </a:rPr>
              <a:t>caros</a:t>
            </a:r>
          </a:p>
          <a:p>
            <a:pPr marL="324000" indent="-285750">
              <a:lnSpc>
                <a:spcPct val="150000"/>
              </a:lnSpc>
              <a:spcBef>
                <a:spcPts val="600"/>
              </a:spcBef>
              <a:buFont typeface="Arial" panose="020B0604020202020204" pitchFamily="34" charset="0"/>
              <a:buChar char="•"/>
            </a:pPr>
            <a:r>
              <a:rPr lang="es-CO" dirty="0" smtClean="0">
                <a:solidFill>
                  <a:schemeClr val="bg1"/>
                </a:solidFill>
              </a:rPr>
              <a:t>Se requiere conocimiento especializado para administrar las bases de datos</a:t>
            </a:r>
          </a:p>
          <a:p>
            <a:pPr marL="324000" indent="-285750">
              <a:lnSpc>
                <a:spcPct val="150000"/>
              </a:lnSpc>
              <a:spcBef>
                <a:spcPts val="600"/>
              </a:spcBef>
              <a:buFont typeface="Arial" panose="020B0604020202020204" pitchFamily="34" charset="0"/>
              <a:buChar char="•"/>
            </a:pPr>
            <a:r>
              <a:rPr lang="es-CO" dirty="0">
                <a:solidFill>
                  <a:schemeClr val="bg1"/>
                </a:solidFill>
              </a:rPr>
              <a:t>Suele ser necesario adquirir equipamiento adicional para su puesta en </a:t>
            </a:r>
            <a:r>
              <a:rPr lang="es-CO" dirty="0" smtClean="0">
                <a:solidFill>
                  <a:schemeClr val="bg1"/>
                </a:solidFill>
              </a:rPr>
              <a:t>marcha</a:t>
            </a:r>
          </a:p>
          <a:p>
            <a:pPr marL="324000" indent="-285750">
              <a:lnSpc>
                <a:spcPct val="150000"/>
              </a:lnSpc>
              <a:spcBef>
                <a:spcPts val="600"/>
              </a:spcBef>
              <a:buFont typeface="Arial" panose="020B0604020202020204" pitchFamily="34" charset="0"/>
              <a:buChar char="•"/>
            </a:pPr>
            <a:r>
              <a:rPr lang="es-CO" dirty="0" smtClean="0">
                <a:solidFill>
                  <a:schemeClr val="bg1"/>
                </a:solidFill>
              </a:rPr>
              <a:t>Si </a:t>
            </a:r>
            <a:r>
              <a:rPr lang="es-CO" dirty="0">
                <a:solidFill>
                  <a:schemeClr val="bg1"/>
                </a:solidFill>
              </a:rPr>
              <a:t>se pasa de un sistema de ficheros a un sistema de bases de datos, el coste de la conversión es elevado. </a:t>
            </a:r>
            <a:endParaRPr lang="es-ES" dirty="0">
              <a:solidFill>
                <a:schemeClr val="bg1"/>
              </a:solidFill>
            </a:endParaRPr>
          </a:p>
        </p:txBody>
      </p:sp>
    </p:spTree>
    <p:extLst>
      <p:ext uri="{BB962C8B-B14F-4D97-AF65-F5344CB8AC3E}">
        <p14:creationId xmlns:p14="http://schemas.microsoft.com/office/powerpoint/2010/main" val="40652101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7"/>
            <a:ext cx="7886700" cy="833946"/>
          </a:xfrm>
        </p:spPr>
        <p:txBody>
          <a:bodyPr>
            <a:normAutofit/>
          </a:bodyPr>
          <a:lstStyle/>
          <a:p>
            <a:pPr algn="ctr"/>
            <a:r>
              <a:rPr lang="es-CO" sz="3200" b="1" dirty="0" smtClean="0">
                <a:solidFill>
                  <a:schemeClr val="bg1"/>
                </a:solidFill>
              </a:rPr>
              <a:t>Metodología de diseño de Base de Datos</a:t>
            </a:r>
            <a:endParaRPr lang="es-ES" sz="3200" b="1" dirty="0">
              <a:solidFill>
                <a:schemeClr val="bg1"/>
              </a:solidFill>
            </a:endParaRPr>
          </a:p>
        </p:txBody>
      </p:sp>
      <p:sp>
        <p:nvSpPr>
          <p:cNvPr id="3" name="Rectángulo 2"/>
          <p:cNvSpPr/>
          <p:nvPr/>
        </p:nvSpPr>
        <p:spPr>
          <a:xfrm>
            <a:off x="2668011" y="1199073"/>
            <a:ext cx="3031599" cy="369332"/>
          </a:xfrm>
          <a:prstGeom prst="rect">
            <a:avLst/>
          </a:prstGeom>
        </p:spPr>
        <p:txBody>
          <a:bodyPr wrap="none">
            <a:spAutoFit/>
          </a:bodyPr>
          <a:lstStyle/>
          <a:p>
            <a:r>
              <a:rPr lang="es-ES" dirty="0">
                <a:solidFill>
                  <a:schemeClr val="bg1"/>
                </a:solidFill>
                <a:latin typeface="ArialNarrow"/>
              </a:rPr>
              <a:t>Especificación de requisitos</a:t>
            </a:r>
            <a:endParaRPr lang="es-ES" dirty="0">
              <a:solidFill>
                <a:schemeClr val="bg1"/>
              </a:solidFill>
            </a:endParaRPr>
          </a:p>
        </p:txBody>
      </p:sp>
      <p:sp>
        <p:nvSpPr>
          <p:cNvPr id="4" name="Rectángulo 3"/>
          <p:cNvSpPr/>
          <p:nvPr/>
        </p:nvSpPr>
        <p:spPr>
          <a:xfrm>
            <a:off x="2734573" y="1851864"/>
            <a:ext cx="3036498" cy="362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DISEÑO CONCEPTUAL</a:t>
            </a:r>
            <a:endParaRPr lang="es-ES" dirty="0"/>
          </a:p>
        </p:txBody>
      </p:sp>
      <p:cxnSp>
        <p:nvCxnSpPr>
          <p:cNvPr id="6" name="Conector recto de flecha 5"/>
          <p:cNvCxnSpPr/>
          <p:nvPr/>
        </p:nvCxnSpPr>
        <p:spPr>
          <a:xfrm flipH="1">
            <a:off x="4175162" y="1515614"/>
            <a:ext cx="1" cy="320780"/>
          </a:xfrm>
          <a:prstGeom prst="straightConnector1">
            <a:avLst/>
          </a:prstGeom>
          <a:ln w="34925">
            <a:solidFill>
              <a:schemeClr val="accent1">
                <a:alpha val="82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ángulo 6"/>
          <p:cNvSpPr/>
          <p:nvPr/>
        </p:nvSpPr>
        <p:spPr>
          <a:xfrm>
            <a:off x="3162167" y="2565894"/>
            <a:ext cx="2390398" cy="369332"/>
          </a:xfrm>
          <a:prstGeom prst="rect">
            <a:avLst/>
          </a:prstGeom>
        </p:spPr>
        <p:txBody>
          <a:bodyPr wrap="none">
            <a:spAutoFit/>
          </a:bodyPr>
          <a:lstStyle/>
          <a:p>
            <a:r>
              <a:rPr lang="es-CO" dirty="0" smtClean="0">
                <a:solidFill>
                  <a:schemeClr val="bg1"/>
                </a:solidFill>
                <a:latin typeface="ArialNarrow"/>
              </a:rPr>
              <a:t>Esquema Conceptual</a:t>
            </a:r>
            <a:endParaRPr lang="es-ES" dirty="0">
              <a:solidFill>
                <a:schemeClr val="bg1"/>
              </a:solidFill>
            </a:endParaRPr>
          </a:p>
        </p:txBody>
      </p:sp>
      <p:sp>
        <p:nvSpPr>
          <p:cNvPr id="8" name="Rectángulo 7"/>
          <p:cNvSpPr/>
          <p:nvPr/>
        </p:nvSpPr>
        <p:spPr>
          <a:xfrm>
            <a:off x="2839117" y="3192900"/>
            <a:ext cx="3036498" cy="362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DISEÑO LÓGICO</a:t>
            </a:r>
            <a:endParaRPr lang="es-ES" dirty="0"/>
          </a:p>
        </p:txBody>
      </p:sp>
      <p:sp>
        <p:nvSpPr>
          <p:cNvPr id="9" name="Rectángulo 8"/>
          <p:cNvSpPr/>
          <p:nvPr/>
        </p:nvSpPr>
        <p:spPr>
          <a:xfrm>
            <a:off x="3232264" y="3958560"/>
            <a:ext cx="1903085" cy="369332"/>
          </a:xfrm>
          <a:prstGeom prst="rect">
            <a:avLst/>
          </a:prstGeom>
        </p:spPr>
        <p:txBody>
          <a:bodyPr wrap="none">
            <a:spAutoFit/>
          </a:bodyPr>
          <a:lstStyle/>
          <a:p>
            <a:r>
              <a:rPr lang="es-CO" dirty="0" smtClean="0">
                <a:solidFill>
                  <a:schemeClr val="bg1"/>
                </a:solidFill>
                <a:latin typeface="ArialNarrow"/>
              </a:rPr>
              <a:t>Esquema Lógico</a:t>
            </a:r>
            <a:endParaRPr lang="es-ES" dirty="0">
              <a:solidFill>
                <a:schemeClr val="bg1"/>
              </a:solidFill>
            </a:endParaRPr>
          </a:p>
        </p:txBody>
      </p:sp>
      <p:sp>
        <p:nvSpPr>
          <p:cNvPr id="10" name="Rectángulo 9"/>
          <p:cNvSpPr/>
          <p:nvPr/>
        </p:nvSpPr>
        <p:spPr>
          <a:xfrm>
            <a:off x="2839117" y="4764351"/>
            <a:ext cx="3036498" cy="362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DISEÑO FÍSICO</a:t>
            </a:r>
            <a:endParaRPr lang="es-ES" dirty="0"/>
          </a:p>
        </p:txBody>
      </p:sp>
      <p:sp>
        <p:nvSpPr>
          <p:cNvPr id="11" name="Rectángulo 10"/>
          <p:cNvSpPr/>
          <p:nvPr/>
        </p:nvSpPr>
        <p:spPr>
          <a:xfrm>
            <a:off x="6325186" y="3185878"/>
            <a:ext cx="2710999" cy="369332"/>
          </a:xfrm>
          <a:prstGeom prst="rect">
            <a:avLst/>
          </a:prstGeom>
        </p:spPr>
        <p:txBody>
          <a:bodyPr wrap="none">
            <a:spAutoFit/>
          </a:bodyPr>
          <a:lstStyle/>
          <a:p>
            <a:r>
              <a:rPr lang="es-CO" dirty="0" smtClean="0">
                <a:solidFill>
                  <a:schemeClr val="bg1"/>
                </a:solidFill>
                <a:latin typeface="ArialNarrow"/>
              </a:rPr>
              <a:t>Reglas de normalización</a:t>
            </a:r>
            <a:endParaRPr lang="es-ES" dirty="0">
              <a:solidFill>
                <a:schemeClr val="bg1"/>
              </a:solidFill>
            </a:endParaRPr>
          </a:p>
        </p:txBody>
      </p:sp>
      <p:cxnSp>
        <p:nvCxnSpPr>
          <p:cNvPr id="12" name="Conector recto de flecha 11"/>
          <p:cNvCxnSpPr/>
          <p:nvPr/>
        </p:nvCxnSpPr>
        <p:spPr>
          <a:xfrm flipH="1">
            <a:off x="4183800" y="2257658"/>
            <a:ext cx="1" cy="320780"/>
          </a:xfrm>
          <a:prstGeom prst="straightConnector1">
            <a:avLst/>
          </a:prstGeom>
          <a:ln w="34925">
            <a:solidFill>
              <a:schemeClr val="accent1">
                <a:alpha val="82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flipH="1">
            <a:off x="4192427" y="2884586"/>
            <a:ext cx="1" cy="320780"/>
          </a:xfrm>
          <a:prstGeom prst="straightConnector1">
            <a:avLst/>
          </a:prstGeom>
          <a:ln w="34925">
            <a:solidFill>
              <a:schemeClr val="accent1">
                <a:alpha val="82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p:nvPr/>
        </p:nvCxnSpPr>
        <p:spPr>
          <a:xfrm flipH="1">
            <a:off x="4183807" y="3612501"/>
            <a:ext cx="1" cy="320780"/>
          </a:xfrm>
          <a:prstGeom prst="straightConnector1">
            <a:avLst/>
          </a:prstGeom>
          <a:ln w="34925">
            <a:solidFill>
              <a:schemeClr val="accent1">
                <a:alpha val="82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flipH="1">
            <a:off x="4183807" y="4353171"/>
            <a:ext cx="1" cy="320780"/>
          </a:xfrm>
          <a:prstGeom prst="straightConnector1">
            <a:avLst/>
          </a:prstGeom>
          <a:ln w="34925">
            <a:solidFill>
              <a:schemeClr val="accent1">
                <a:alpha val="82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a:stCxn id="11" idx="1"/>
            <a:endCxn id="8" idx="3"/>
          </p:cNvCxnSpPr>
          <p:nvPr/>
        </p:nvCxnSpPr>
        <p:spPr>
          <a:xfrm flipH="1">
            <a:off x="5875615" y="3370544"/>
            <a:ext cx="449571" cy="35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6133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7"/>
            <a:ext cx="7886700" cy="833946"/>
          </a:xfrm>
        </p:spPr>
        <p:txBody>
          <a:bodyPr>
            <a:normAutofit/>
          </a:bodyPr>
          <a:lstStyle/>
          <a:p>
            <a:pPr algn="ctr"/>
            <a:r>
              <a:rPr lang="es-CO" sz="3200" b="1" dirty="0" smtClean="0">
                <a:solidFill>
                  <a:schemeClr val="bg1"/>
                </a:solidFill>
              </a:rPr>
              <a:t>Metodología de diseño de Base de Datos</a:t>
            </a:r>
            <a:endParaRPr lang="es-ES" sz="3200" b="1" dirty="0">
              <a:solidFill>
                <a:schemeClr val="bg1"/>
              </a:solidFill>
            </a:endParaRPr>
          </a:p>
        </p:txBody>
      </p:sp>
      <p:pic>
        <p:nvPicPr>
          <p:cNvPr id="5" name="Imagen 4"/>
          <p:cNvPicPr>
            <a:picLocks noChangeAspect="1"/>
          </p:cNvPicPr>
          <p:nvPr/>
        </p:nvPicPr>
        <p:blipFill>
          <a:blip r:embed="rId2"/>
          <a:stretch>
            <a:fillRect/>
          </a:stretch>
        </p:blipFill>
        <p:spPr>
          <a:xfrm>
            <a:off x="414337" y="1199073"/>
            <a:ext cx="8315325" cy="4517187"/>
          </a:xfrm>
          <a:prstGeom prst="rect">
            <a:avLst/>
          </a:prstGeom>
        </p:spPr>
      </p:pic>
    </p:spTree>
    <p:extLst>
      <p:ext uri="{BB962C8B-B14F-4D97-AF65-F5344CB8AC3E}">
        <p14:creationId xmlns:p14="http://schemas.microsoft.com/office/powerpoint/2010/main" val="21819323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7"/>
            <a:ext cx="7886700" cy="833946"/>
          </a:xfrm>
        </p:spPr>
        <p:txBody>
          <a:bodyPr>
            <a:normAutofit/>
          </a:bodyPr>
          <a:lstStyle/>
          <a:p>
            <a:pPr algn="ctr"/>
            <a:r>
              <a:rPr lang="es-CO" sz="3200" b="1" dirty="0" smtClean="0">
                <a:solidFill>
                  <a:schemeClr val="bg1"/>
                </a:solidFill>
              </a:rPr>
              <a:t>Metodología de diseño de Base de Datos</a:t>
            </a:r>
            <a:endParaRPr lang="es-ES" sz="3200" b="1" dirty="0">
              <a:solidFill>
                <a:schemeClr val="bg1"/>
              </a:solidFill>
            </a:endParaRPr>
          </a:p>
        </p:txBody>
      </p:sp>
      <p:pic>
        <p:nvPicPr>
          <p:cNvPr id="3" name="Imagen 2"/>
          <p:cNvPicPr>
            <a:picLocks noChangeAspect="1"/>
          </p:cNvPicPr>
          <p:nvPr/>
        </p:nvPicPr>
        <p:blipFill>
          <a:blip r:embed="rId2"/>
          <a:stretch>
            <a:fillRect/>
          </a:stretch>
        </p:blipFill>
        <p:spPr>
          <a:xfrm>
            <a:off x="628650" y="1085131"/>
            <a:ext cx="8124825" cy="4539292"/>
          </a:xfrm>
          <a:prstGeom prst="rect">
            <a:avLst/>
          </a:prstGeom>
        </p:spPr>
      </p:pic>
    </p:spTree>
    <p:extLst>
      <p:ext uri="{BB962C8B-B14F-4D97-AF65-F5344CB8AC3E}">
        <p14:creationId xmlns:p14="http://schemas.microsoft.com/office/powerpoint/2010/main" val="1491695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7"/>
            <a:ext cx="7886700" cy="833946"/>
          </a:xfrm>
        </p:spPr>
        <p:txBody>
          <a:bodyPr>
            <a:normAutofit/>
          </a:bodyPr>
          <a:lstStyle/>
          <a:p>
            <a:pPr algn="ctr"/>
            <a:r>
              <a:rPr lang="es-CO" sz="3200" b="1" dirty="0" smtClean="0">
                <a:solidFill>
                  <a:schemeClr val="bg1"/>
                </a:solidFill>
              </a:rPr>
              <a:t>Metodología de diseño de Base de Datos</a:t>
            </a:r>
            <a:endParaRPr lang="es-ES" sz="3200" b="1" dirty="0">
              <a:solidFill>
                <a:schemeClr val="bg1"/>
              </a:solidFill>
            </a:endParaRPr>
          </a:p>
        </p:txBody>
      </p:sp>
      <p:pic>
        <p:nvPicPr>
          <p:cNvPr id="4" name="Imagen 3"/>
          <p:cNvPicPr>
            <a:picLocks noChangeAspect="1"/>
          </p:cNvPicPr>
          <p:nvPr/>
        </p:nvPicPr>
        <p:blipFill>
          <a:blip r:embed="rId2"/>
          <a:stretch>
            <a:fillRect/>
          </a:stretch>
        </p:blipFill>
        <p:spPr>
          <a:xfrm>
            <a:off x="628650" y="1079021"/>
            <a:ext cx="7972425" cy="4648200"/>
          </a:xfrm>
          <a:prstGeom prst="rect">
            <a:avLst/>
          </a:prstGeom>
        </p:spPr>
      </p:pic>
    </p:spTree>
    <p:extLst>
      <p:ext uri="{BB962C8B-B14F-4D97-AF65-F5344CB8AC3E}">
        <p14:creationId xmlns:p14="http://schemas.microsoft.com/office/powerpoint/2010/main" val="987447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761654" y="365126"/>
            <a:ext cx="7886700" cy="1325563"/>
          </a:xfrm>
        </p:spPr>
        <p:txBody>
          <a:bodyPr/>
          <a:lstStyle/>
          <a:p>
            <a:pPr algn="ctr"/>
            <a:r>
              <a:rPr lang="es-CO" b="1" dirty="0" smtClean="0">
                <a:solidFill>
                  <a:schemeClr val="bg1"/>
                </a:solidFill>
              </a:rPr>
              <a:t>La Evolución de la Información</a:t>
            </a:r>
            <a:endParaRPr lang="es-ES" b="1" dirty="0">
              <a:solidFill>
                <a:schemeClr val="bg1"/>
              </a:solidFill>
            </a:endParaRPr>
          </a:p>
        </p:txBody>
      </p:sp>
      <p:graphicFrame>
        <p:nvGraphicFramePr>
          <p:cNvPr id="6" name="Diagrama 5"/>
          <p:cNvGraphicFramePr/>
          <p:nvPr>
            <p:extLst>
              <p:ext uri="{D42A27DB-BD31-4B8C-83A1-F6EECF244321}">
                <p14:modId xmlns:p14="http://schemas.microsoft.com/office/powerpoint/2010/main" val="2873082104"/>
              </p:ext>
            </p:extLst>
          </p:nvPr>
        </p:nvGraphicFramePr>
        <p:xfrm>
          <a:off x="96929" y="1276230"/>
          <a:ext cx="6531033"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Llamada con línea 3 6"/>
          <p:cNvSpPr/>
          <p:nvPr/>
        </p:nvSpPr>
        <p:spPr>
          <a:xfrm>
            <a:off x="198886" y="1502983"/>
            <a:ext cx="3376412" cy="723365"/>
          </a:xfrm>
          <a:prstGeom prst="borderCallout3">
            <a:avLst>
              <a:gd name="adj1" fmla="val 100178"/>
              <a:gd name="adj2" fmla="val 43115"/>
              <a:gd name="adj3" fmla="val 173990"/>
              <a:gd name="adj4" fmla="val 24509"/>
              <a:gd name="adj5" fmla="val 220596"/>
              <a:gd name="adj6" fmla="val 17047"/>
              <a:gd name="adj7" fmla="val 271536"/>
              <a:gd name="adj8" fmla="val 4840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200" dirty="0" smtClean="0"/>
              <a:t>Conjunto de </a:t>
            </a:r>
            <a:r>
              <a:rPr lang="es-CO" sz="1400" b="1" dirty="0" smtClean="0"/>
              <a:t>datos procesados que tienen un significado</a:t>
            </a:r>
            <a:r>
              <a:rPr lang="es-CO" sz="1200" dirty="0" smtClean="0"/>
              <a:t> (relevancia, propósito </a:t>
            </a:r>
            <a:r>
              <a:rPr lang="es-CO" sz="1200" dirty="0"/>
              <a:t>y</a:t>
            </a:r>
            <a:r>
              <a:rPr lang="es-CO" sz="1200" dirty="0" smtClean="0"/>
              <a:t> contexto), y por ende son de utilidad para quien toma decisiones</a:t>
            </a:r>
            <a:endParaRPr lang="es-ES" sz="1200" dirty="0"/>
          </a:p>
        </p:txBody>
      </p:sp>
      <p:pic>
        <p:nvPicPr>
          <p:cNvPr id="8" name="Imagen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05004" y="1690689"/>
            <a:ext cx="1027750" cy="683921"/>
          </a:xfrm>
          <a:prstGeom prst="rect">
            <a:avLst/>
          </a:prstGeom>
        </p:spPr>
      </p:pic>
      <p:sp>
        <p:nvSpPr>
          <p:cNvPr id="2" name="Rectángulo 1"/>
          <p:cNvSpPr/>
          <p:nvPr/>
        </p:nvSpPr>
        <p:spPr>
          <a:xfrm>
            <a:off x="6193767" y="2739815"/>
            <a:ext cx="2950233" cy="27570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200" dirty="0"/>
              <a:t>El conocimiento se deriva de la información, así como la información se deriva de los datos. Para que la información se convierta en conocimiento es necesario realizar acciones como:</a:t>
            </a:r>
          </a:p>
          <a:p>
            <a:endParaRPr lang="es-CO" sz="1200" dirty="0"/>
          </a:p>
          <a:p>
            <a:r>
              <a:rPr lang="es-CO" sz="1200" dirty="0"/>
              <a:t>*  Comparación con otros elementos.</a:t>
            </a:r>
          </a:p>
          <a:p>
            <a:endParaRPr lang="es-CO" sz="1200" dirty="0"/>
          </a:p>
          <a:p>
            <a:r>
              <a:rPr lang="es-CO" sz="1200" dirty="0"/>
              <a:t>*  Predicción de consecuencias.</a:t>
            </a:r>
          </a:p>
          <a:p>
            <a:endParaRPr lang="es-CO" sz="1200" dirty="0"/>
          </a:p>
          <a:p>
            <a:r>
              <a:rPr lang="es-CO" sz="1200" dirty="0"/>
              <a:t>*  Búsqueda de conexiones.</a:t>
            </a:r>
          </a:p>
          <a:p>
            <a:endParaRPr lang="es-CO" sz="1200" dirty="0"/>
          </a:p>
          <a:p>
            <a:r>
              <a:rPr lang="es-CO" sz="1200" dirty="0"/>
              <a:t>*  Conversación con otros portadores de conocimiento</a:t>
            </a:r>
            <a:endParaRPr lang="es-ES" sz="1200" dirty="0"/>
          </a:p>
        </p:txBody>
      </p:sp>
    </p:spTree>
    <p:extLst>
      <p:ext uri="{BB962C8B-B14F-4D97-AF65-F5344CB8AC3E}">
        <p14:creationId xmlns:p14="http://schemas.microsoft.com/office/powerpoint/2010/main" val="3756072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8304" y="836030"/>
            <a:ext cx="3459891" cy="523220"/>
          </a:xfrm>
          <a:prstGeom prst="rect">
            <a:avLst/>
          </a:prstGeom>
          <a:noFill/>
        </p:spPr>
        <p:txBody>
          <a:bodyPr wrap="square" rtlCol="0">
            <a:spAutoFit/>
          </a:bodyPr>
          <a:lstStyle/>
          <a:p>
            <a:r>
              <a:rPr lang="es-ES" sz="2800" dirty="0" smtClean="0">
                <a:solidFill>
                  <a:schemeClr val="bg1"/>
                </a:solidFill>
                <a:latin typeface="Helvetica" panose="020B0604020202030204" pitchFamily="34" charset="0"/>
              </a:rPr>
              <a:t>Conceptos básicos</a:t>
            </a:r>
            <a:endParaRPr lang="es-ES" sz="2800" dirty="0">
              <a:solidFill>
                <a:schemeClr val="bg1"/>
              </a:solidFill>
              <a:latin typeface="Helvetica" panose="020B0604020202030204" pitchFamily="34" charset="0"/>
            </a:endParaRPr>
          </a:p>
        </p:txBody>
      </p:sp>
      <p:sp>
        <p:nvSpPr>
          <p:cNvPr id="3" name="CuadroTexto 2"/>
          <p:cNvSpPr txBox="1"/>
          <p:nvPr/>
        </p:nvSpPr>
        <p:spPr>
          <a:xfrm>
            <a:off x="218304" y="251255"/>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Bases de Datos</a:t>
            </a:r>
            <a:endParaRPr lang="es-ES" sz="3200" b="1" dirty="0">
              <a:solidFill>
                <a:schemeClr val="bg1"/>
              </a:solidFill>
              <a:latin typeface="Helvetica" panose="020B0604020202030204" pitchFamily="34" charset="0"/>
            </a:endParaRPr>
          </a:p>
        </p:txBody>
      </p:sp>
      <p:sp>
        <p:nvSpPr>
          <p:cNvPr id="5" name="CuadroTexto 4"/>
          <p:cNvSpPr txBox="1"/>
          <p:nvPr/>
        </p:nvSpPr>
        <p:spPr>
          <a:xfrm>
            <a:off x="126864" y="1420805"/>
            <a:ext cx="8309897" cy="2585323"/>
          </a:xfrm>
          <a:prstGeom prst="rect">
            <a:avLst/>
          </a:prstGeom>
          <a:noFill/>
        </p:spPr>
        <p:txBody>
          <a:bodyPr wrap="square" rtlCol="0">
            <a:spAutoFit/>
          </a:bodyPr>
          <a:lstStyle/>
          <a:p>
            <a:r>
              <a:rPr lang="es-CO" dirty="0" smtClean="0">
                <a:solidFill>
                  <a:schemeClr val="bg1"/>
                </a:solidFill>
              </a:rPr>
              <a:t>La </a:t>
            </a:r>
            <a:r>
              <a:rPr lang="es-CO" dirty="0">
                <a:solidFill>
                  <a:schemeClr val="bg1"/>
                </a:solidFill>
              </a:rPr>
              <a:t>particularidad definitiva que convierte a un conjunto de datos en una base de datos es </a:t>
            </a:r>
            <a:r>
              <a:rPr lang="es-CO" dirty="0" smtClean="0">
                <a:solidFill>
                  <a:schemeClr val="bg1"/>
                </a:solidFill>
              </a:rPr>
              <a:t>que estos datos son controlados por medio de un </a:t>
            </a:r>
            <a:r>
              <a:rPr lang="es-CO" b="1" dirty="0" smtClean="0">
                <a:solidFill>
                  <a:schemeClr val="bg1"/>
                </a:solidFill>
              </a:rPr>
              <a:t>Sistema gestor de base de datos</a:t>
            </a:r>
            <a:r>
              <a:rPr lang="es-CO" dirty="0" smtClean="0">
                <a:solidFill>
                  <a:schemeClr val="bg1"/>
                </a:solidFill>
              </a:rPr>
              <a:t>.</a:t>
            </a:r>
            <a:endParaRPr lang="es-CO" b="1" dirty="0" smtClean="0">
              <a:solidFill>
                <a:schemeClr val="bg1"/>
              </a:solidFill>
            </a:endParaRPr>
          </a:p>
          <a:p>
            <a:endParaRPr lang="es-CO" b="1" dirty="0">
              <a:solidFill>
                <a:schemeClr val="bg1"/>
              </a:solidFill>
            </a:endParaRPr>
          </a:p>
          <a:p>
            <a:r>
              <a:rPr lang="es-CO" b="1" dirty="0" smtClean="0">
                <a:solidFill>
                  <a:schemeClr val="bg1"/>
                </a:solidFill>
              </a:rPr>
              <a:t>DBMS: </a:t>
            </a:r>
            <a:r>
              <a:rPr lang="es-CO" dirty="0" smtClean="0">
                <a:solidFill>
                  <a:schemeClr val="bg1"/>
                </a:solidFill>
              </a:rPr>
              <a:t> </a:t>
            </a:r>
            <a:r>
              <a:rPr lang="es-CO" b="1" dirty="0">
                <a:solidFill>
                  <a:schemeClr val="bg1"/>
                </a:solidFill>
              </a:rPr>
              <a:t>Sistemas de Gestión de Bases de Datos </a:t>
            </a:r>
            <a:endParaRPr lang="es-CO" b="1" dirty="0" smtClean="0">
              <a:solidFill>
                <a:schemeClr val="bg1"/>
              </a:solidFill>
            </a:endParaRPr>
          </a:p>
          <a:p>
            <a:r>
              <a:rPr lang="es-CO" dirty="0" smtClean="0">
                <a:solidFill>
                  <a:schemeClr val="bg1"/>
                </a:solidFill>
              </a:rPr>
              <a:t> </a:t>
            </a:r>
            <a:r>
              <a:rPr lang="es-CO" dirty="0">
                <a:solidFill>
                  <a:schemeClr val="bg1"/>
                </a:solidFill>
              </a:rPr>
              <a:t>Conjunto de programas de propósito general, que proporcionan funcionalidades </a:t>
            </a:r>
            <a:r>
              <a:rPr lang="es-CO" i="1" dirty="0">
                <a:solidFill>
                  <a:schemeClr val="bg1"/>
                </a:solidFill>
              </a:rPr>
              <a:t>horizontales </a:t>
            </a:r>
            <a:r>
              <a:rPr lang="es-CO" dirty="0">
                <a:solidFill>
                  <a:schemeClr val="bg1"/>
                </a:solidFill>
              </a:rPr>
              <a:t>para facilitar la gestión de la información contenida en una base de datos. </a:t>
            </a:r>
            <a:endParaRPr lang="es-CO" dirty="0" smtClean="0">
              <a:solidFill>
                <a:schemeClr val="bg1"/>
              </a:solidFill>
            </a:endParaRPr>
          </a:p>
          <a:p>
            <a:endParaRPr lang="es-ES" dirty="0"/>
          </a:p>
          <a:p>
            <a:r>
              <a:rPr lang="es-CO" dirty="0" smtClean="0">
                <a:solidFill>
                  <a:schemeClr val="bg1"/>
                </a:solidFill>
              </a:rPr>
              <a:t>Los </a:t>
            </a:r>
            <a:r>
              <a:rPr lang="es-CO" dirty="0" err="1">
                <a:solidFill>
                  <a:schemeClr val="bg1"/>
                </a:solidFill>
              </a:rPr>
              <a:t>SGBDs</a:t>
            </a:r>
            <a:r>
              <a:rPr lang="es-CO" dirty="0">
                <a:solidFill>
                  <a:schemeClr val="bg1"/>
                </a:solidFill>
              </a:rPr>
              <a:t> actúan de </a:t>
            </a:r>
            <a:r>
              <a:rPr lang="es-CO" i="1" dirty="0">
                <a:solidFill>
                  <a:schemeClr val="bg1"/>
                </a:solidFill>
              </a:rPr>
              <a:t>intermediarios </a:t>
            </a:r>
            <a:r>
              <a:rPr lang="es-CO" dirty="0">
                <a:solidFill>
                  <a:schemeClr val="bg1"/>
                </a:solidFill>
              </a:rPr>
              <a:t>entre los datos y los </a:t>
            </a:r>
            <a:r>
              <a:rPr lang="es-CO" i="1" dirty="0">
                <a:solidFill>
                  <a:schemeClr val="bg1"/>
                </a:solidFill>
              </a:rPr>
              <a:t>programas de aplicación </a:t>
            </a:r>
            <a:r>
              <a:rPr lang="es-CO" dirty="0">
                <a:solidFill>
                  <a:schemeClr val="bg1"/>
                </a:solidFill>
              </a:rPr>
              <a:t>(y sus usuarios) que los procesan y utilizan. </a:t>
            </a:r>
          </a:p>
        </p:txBody>
      </p:sp>
      <p:pic>
        <p:nvPicPr>
          <p:cNvPr id="6" name="Imagen 5"/>
          <p:cNvPicPr>
            <a:picLocks noChangeAspect="1"/>
          </p:cNvPicPr>
          <p:nvPr/>
        </p:nvPicPr>
        <p:blipFill>
          <a:blip r:embed="rId2"/>
          <a:stretch>
            <a:fillRect/>
          </a:stretch>
        </p:blipFill>
        <p:spPr>
          <a:xfrm>
            <a:off x="900793" y="4006129"/>
            <a:ext cx="7185116" cy="1754592"/>
          </a:xfrm>
          <a:prstGeom prst="rect">
            <a:avLst/>
          </a:prstGeom>
        </p:spPr>
      </p:pic>
    </p:spTree>
    <p:extLst>
      <p:ext uri="{BB962C8B-B14F-4D97-AF65-F5344CB8AC3E}">
        <p14:creationId xmlns:p14="http://schemas.microsoft.com/office/powerpoint/2010/main" val="895560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8304" y="836030"/>
            <a:ext cx="3459891" cy="523220"/>
          </a:xfrm>
          <a:prstGeom prst="rect">
            <a:avLst/>
          </a:prstGeom>
          <a:noFill/>
        </p:spPr>
        <p:txBody>
          <a:bodyPr wrap="square" rtlCol="0">
            <a:spAutoFit/>
          </a:bodyPr>
          <a:lstStyle/>
          <a:p>
            <a:r>
              <a:rPr lang="es-ES" sz="2800" dirty="0" smtClean="0">
                <a:solidFill>
                  <a:schemeClr val="bg1"/>
                </a:solidFill>
                <a:latin typeface="Helvetica" panose="020B0604020202030204" pitchFamily="34" charset="0"/>
              </a:rPr>
              <a:t>Conceptos básicos</a:t>
            </a:r>
            <a:endParaRPr lang="es-ES" sz="2800" dirty="0">
              <a:solidFill>
                <a:schemeClr val="bg1"/>
              </a:solidFill>
              <a:latin typeface="Helvetica" panose="020B0604020202030204" pitchFamily="34" charset="0"/>
            </a:endParaRPr>
          </a:p>
        </p:txBody>
      </p:sp>
      <p:sp>
        <p:nvSpPr>
          <p:cNvPr id="3" name="CuadroTexto 2"/>
          <p:cNvSpPr txBox="1"/>
          <p:nvPr/>
        </p:nvSpPr>
        <p:spPr>
          <a:xfrm>
            <a:off x="218304" y="251255"/>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Bases de Datos</a:t>
            </a:r>
            <a:endParaRPr lang="es-ES" sz="3200" b="1" dirty="0">
              <a:solidFill>
                <a:schemeClr val="bg1"/>
              </a:solidFill>
              <a:latin typeface="Helvetica" panose="020B0604020202030204" pitchFamily="34" charset="0"/>
            </a:endParaRPr>
          </a:p>
        </p:txBody>
      </p:sp>
      <p:sp>
        <p:nvSpPr>
          <p:cNvPr id="5" name="CuadroTexto 4"/>
          <p:cNvSpPr txBox="1"/>
          <p:nvPr/>
        </p:nvSpPr>
        <p:spPr>
          <a:xfrm>
            <a:off x="126864" y="1420805"/>
            <a:ext cx="8768942" cy="1754326"/>
          </a:xfrm>
          <a:prstGeom prst="rect">
            <a:avLst/>
          </a:prstGeom>
          <a:noFill/>
        </p:spPr>
        <p:txBody>
          <a:bodyPr wrap="square" rtlCol="0">
            <a:spAutoFit/>
          </a:bodyPr>
          <a:lstStyle/>
          <a:p>
            <a:r>
              <a:rPr lang="es-CO" b="1" dirty="0" smtClean="0">
                <a:solidFill>
                  <a:schemeClr val="bg1"/>
                </a:solidFill>
              </a:rPr>
              <a:t>Esquema de base de datos</a:t>
            </a:r>
          </a:p>
          <a:p>
            <a:endParaRPr lang="es-CO" b="1" dirty="0" smtClean="0">
              <a:solidFill>
                <a:schemeClr val="bg1"/>
              </a:solidFill>
            </a:endParaRPr>
          </a:p>
          <a:p>
            <a:r>
              <a:rPr lang="es-CO" dirty="0">
                <a:solidFill>
                  <a:schemeClr val="bg1"/>
                </a:solidFill>
              </a:rPr>
              <a:t>D</a:t>
            </a:r>
            <a:r>
              <a:rPr lang="es-CO" dirty="0" smtClean="0">
                <a:solidFill>
                  <a:schemeClr val="bg1"/>
                </a:solidFill>
              </a:rPr>
              <a:t>escribe </a:t>
            </a:r>
            <a:r>
              <a:rPr lang="es-CO" dirty="0">
                <a:solidFill>
                  <a:schemeClr val="bg1"/>
                </a:solidFill>
              </a:rPr>
              <a:t>la estructura de una base de datos, en un lenguaje formal soportado por un </a:t>
            </a:r>
            <a:r>
              <a:rPr lang="es-CO" dirty="0">
                <a:solidFill>
                  <a:schemeClr val="bg1"/>
                </a:solidFill>
                <a:hlinkClick r:id="rId2" tooltip="Sistema de gestión de base de datos"/>
              </a:rPr>
              <a:t>sistema de gestión de base de datos</a:t>
            </a:r>
            <a:r>
              <a:rPr lang="es-CO" dirty="0">
                <a:solidFill>
                  <a:schemeClr val="bg1"/>
                </a:solidFill>
              </a:rPr>
              <a:t> (DBMS). En una base de datos relacional, el esquema define sus tablas, sus campos en cada tabla y las relaciones entre cada campo y cada tabla.</a:t>
            </a:r>
            <a:endParaRPr lang="es-CO" b="1" dirty="0" smtClean="0">
              <a:solidFill>
                <a:schemeClr val="bg1"/>
              </a:solidFill>
            </a:endParaRPr>
          </a:p>
        </p:txBody>
      </p:sp>
    </p:spTree>
    <p:extLst>
      <p:ext uri="{BB962C8B-B14F-4D97-AF65-F5344CB8AC3E}">
        <p14:creationId xmlns:p14="http://schemas.microsoft.com/office/powerpoint/2010/main" val="2438477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8304" y="705400"/>
            <a:ext cx="3459891" cy="523220"/>
          </a:xfrm>
          <a:prstGeom prst="rect">
            <a:avLst/>
          </a:prstGeom>
          <a:noFill/>
        </p:spPr>
        <p:txBody>
          <a:bodyPr wrap="square" rtlCol="0">
            <a:spAutoFit/>
          </a:bodyPr>
          <a:lstStyle/>
          <a:p>
            <a:r>
              <a:rPr lang="es-ES" sz="2800" dirty="0" smtClean="0">
                <a:solidFill>
                  <a:schemeClr val="bg1"/>
                </a:solidFill>
                <a:latin typeface="Helvetica" panose="020B0604020202030204" pitchFamily="34" charset="0"/>
              </a:rPr>
              <a:t>Conceptos básicos</a:t>
            </a:r>
            <a:endParaRPr lang="es-ES" sz="2800" dirty="0">
              <a:solidFill>
                <a:schemeClr val="bg1"/>
              </a:solidFill>
              <a:latin typeface="Helvetica" panose="020B0604020202030204" pitchFamily="34" charset="0"/>
            </a:endParaRPr>
          </a:p>
        </p:txBody>
      </p:sp>
      <p:sp>
        <p:nvSpPr>
          <p:cNvPr id="3" name="CuadroTexto 2"/>
          <p:cNvSpPr txBox="1"/>
          <p:nvPr/>
        </p:nvSpPr>
        <p:spPr>
          <a:xfrm>
            <a:off x="166052" y="94499"/>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Bases de Datos</a:t>
            </a:r>
            <a:endParaRPr lang="es-ES" sz="3200" b="1" dirty="0">
              <a:solidFill>
                <a:schemeClr val="bg1"/>
              </a:solidFill>
              <a:latin typeface="Helvetica" panose="020B0604020202030204" pitchFamily="34" charset="0"/>
            </a:endParaRPr>
          </a:p>
        </p:txBody>
      </p:sp>
      <p:sp>
        <p:nvSpPr>
          <p:cNvPr id="5" name="CuadroTexto 4"/>
          <p:cNvSpPr txBox="1"/>
          <p:nvPr/>
        </p:nvSpPr>
        <p:spPr>
          <a:xfrm>
            <a:off x="87675" y="1198734"/>
            <a:ext cx="9017136" cy="4524315"/>
          </a:xfrm>
          <a:prstGeom prst="rect">
            <a:avLst/>
          </a:prstGeom>
          <a:noFill/>
        </p:spPr>
        <p:txBody>
          <a:bodyPr wrap="square" rtlCol="0">
            <a:spAutoFit/>
          </a:bodyPr>
          <a:lstStyle/>
          <a:p>
            <a:r>
              <a:rPr lang="es-CO" sz="2400" b="1" dirty="0">
                <a:solidFill>
                  <a:schemeClr val="bg1"/>
                </a:solidFill>
              </a:rPr>
              <a:t>Independencia </a:t>
            </a:r>
            <a:r>
              <a:rPr lang="es-CO" sz="2400" b="1" dirty="0" smtClean="0">
                <a:solidFill>
                  <a:schemeClr val="bg1"/>
                </a:solidFill>
              </a:rPr>
              <a:t>física y lógica de datos: </a:t>
            </a:r>
            <a:r>
              <a:rPr lang="es-CO" dirty="0" smtClean="0">
                <a:solidFill>
                  <a:schemeClr val="bg1"/>
                </a:solidFill>
              </a:rPr>
              <a:t>La </a:t>
            </a:r>
            <a:r>
              <a:rPr lang="es-CO" dirty="0">
                <a:solidFill>
                  <a:schemeClr val="bg1"/>
                </a:solidFill>
              </a:rPr>
              <a:t>capacidad para modificar </a:t>
            </a:r>
            <a:r>
              <a:rPr lang="es-CO" dirty="0" smtClean="0">
                <a:solidFill>
                  <a:schemeClr val="bg1"/>
                </a:solidFill>
              </a:rPr>
              <a:t>una definición </a:t>
            </a:r>
            <a:r>
              <a:rPr lang="es-CO" dirty="0">
                <a:solidFill>
                  <a:schemeClr val="bg1"/>
                </a:solidFill>
              </a:rPr>
              <a:t>de esquema en un nivel sin que afecte a una definición de esquema en el siguiente nivel más alto se llama Independencia de datos. Hay dos niveles </a:t>
            </a:r>
            <a:r>
              <a:rPr lang="es-CO" dirty="0" smtClean="0">
                <a:solidFill>
                  <a:schemeClr val="bg1"/>
                </a:solidFill>
              </a:rPr>
              <a:t>de independencia </a:t>
            </a:r>
            <a:r>
              <a:rPr lang="es-CO" dirty="0">
                <a:solidFill>
                  <a:schemeClr val="bg1"/>
                </a:solidFill>
              </a:rPr>
              <a:t>de datos. ( ABRAMHAM, KORTH y SUDARSHAN)</a:t>
            </a:r>
          </a:p>
          <a:p>
            <a:endParaRPr lang="es-CO" b="1" dirty="0">
              <a:solidFill>
                <a:schemeClr val="bg1"/>
              </a:solidFill>
            </a:endParaRPr>
          </a:p>
          <a:p>
            <a:r>
              <a:rPr lang="es-CO" sz="2400" b="1" dirty="0" smtClean="0">
                <a:solidFill>
                  <a:schemeClr val="bg1"/>
                </a:solidFill>
              </a:rPr>
              <a:t>Independencia física: </a:t>
            </a:r>
            <a:r>
              <a:rPr lang="es-CO" dirty="0" smtClean="0">
                <a:solidFill>
                  <a:schemeClr val="bg1"/>
                </a:solidFill>
              </a:rPr>
              <a:t>Es </a:t>
            </a:r>
            <a:r>
              <a:rPr lang="es-CO" dirty="0">
                <a:solidFill>
                  <a:schemeClr val="bg1"/>
                </a:solidFill>
              </a:rPr>
              <a:t>la capacidad para modificar el esquema físico sin provocar que los programas de aplicación tengan </a:t>
            </a:r>
            <a:r>
              <a:rPr lang="es-CO" dirty="0" smtClean="0">
                <a:solidFill>
                  <a:schemeClr val="bg1"/>
                </a:solidFill>
              </a:rPr>
              <a:t>que rescribirse</a:t>
            </a:r>
            <a:r>
              <a:rPr lang="es-CO" dirty="0">
                <a:solidFill>
                  <a:schemeClr val="bg1"/>
                </a:solidFill>
              </a:rPr>
              <a:t>. Las modificaciones en el nivel físico son </a:t>
            </a:r>
            <a:r>
              <a:rPr lang="es-CO" dirty="0" smtClean="0">
                <a:solidFill>
                  <a:schemeClr val="bg1"/>
                </a:solidFill>
              </a:rPr>
              <a:t>ocasionalmente necesarias </a:t>
            </a:r>
            <a:r>
              <a:rPr lang="es-CO" dirty="0">
                <a:solidFill>
                  <a:schemeClr val="bg1"/>
                </a:solidFill>
              </a:rPr>
              <a:t>para mejorar el funcionamiento.</a:t>
            </a:r>
            <a:endParaRPr lang="es-CO" b="1" dirty="0">
              <a:solidFill>
                <a:schemeClr val="bg1"/>
              </a:solidFill>
            </a:endParaRPr>
          </a:p>
          <a:p>
            <a:r>
              <a:rPr lang="es-CO" sz="2400" b="1" dirty="0" smtClean="0">
                <a:solidFill>
                  <a:schemeClr val="bg1"/>
                </a:solidFill>
              </a:rPr>
              <a:t>Independencia lógica: </a:t>
            </a:r>
            <a:r>
              <a:rPr lang="es-CO" dirty="0" smtClean="0">
                <a:solidFill>
                  <a:schemeClr val="bg1"/>
                </a:solidFill>
              </a:rPr>
              <a:t>Es </a:t>
            </a:r>
            <a:r>
              <a:rPr lang="es-CO" dirty="0">
                <a:solidFill>
                  <a:schemeClr val="bg1"/>
                </a:solidFill>
              </a:rPr>
              <a:t>la capacidad para modificar el esquema lógico sin causar que los programas de aplicación tengan </a:t>
            </a:r>
            <a:r>
              <a:rPr lang="es-CO" dirty="0" smtClean="0">
                <a:solidFill>
                  <a:schemeClr val="bg1"/>
                </a:solidFill>
              </a:rPr>
              <a:t>que rescribirse</a:t>
            </a:r>
            <a:r>
              <a:rPr lang="es-CO" dirty="0">
                <a:solidFill>
                  <a:schemeClr val="bg1"/>
                </a:solidFill>
              </a:rPr>
              <a:t>. Las modificaciones en el nivel lógico son necesarias siempre </a:t>
            </a:r>
            <a:r>
              <a:rPr lang="es-CO" dirty="0" smtClean="0">
                <a:solidFill>
                  <a:schemeClr val="bg1"/>
                </a:solidFill>
              </a:rPr>
              <a:t>que la </a:t>
            </a:r>
            <a:r>
              <a:rPr lang="es-CO" dirty="0">
                <a:solidFill>
                  <a:schemeClr val="bg1"/>
                </a:solidFill>
              </a:rPr>
              <a:t>estructura lógica de la base de datos se </a:t>
            </a:r>
            <a:r>
              <a:rPr lang="es-CO" dirty="0" smtClean="0">
                <a:solidFill>
                  <a:schemeClr val="bg1"/>
                </a:solidFill>
              </a:rPr>
              <a:t>altere</a:t>
            </a:r>
          </a:p>
          <a:p>
            <a:endParaRPr lang="es-CO" b="1" dirty="0">
              <a:solidFill>
                <a:schemeClr val="bg1"/>
              </a:solidFill>
            </a:endParaRPr>
          </a:p>
          <a:p>
            <a:r>
              <a:rPr lang="es-CO" dirty="0">
                <a:solidFill>
                  <a:schemeClr val="bg1"/>
                </a:solidFill>
              </a:rPr>
              <a:t>La independencia de datos lógica es más fácil de proporcionar que la </a:t>
            </a:r>
            <a:r>
              <a:rPr lang="es-CO" dirty="0" smtClean="0">
                <a:solidFill>
                  <a:schemeClr val="bg1"/>
                </a:solidFill>
              </a:rPr>
              <a:t>independencia de </a:t>
            </a:r>
            <a:r>
              <a:rPr lang="es-CO" dirty="0">
                <a:solidFill>
                  <a:schemeClr val="bg1"/>
                </a:solidFill>
              </a:rPr>
              <a:t>datos física, ya que los programas de aplicación son fuertemente </a:t>
            </a:r>
            <a:r>
              <a:rPr lang="es-CO" dirty="0" smtClean="0">
                <a:solidFill>
                  <a:schemeClr val="bg1"/>
                </a:solidFill>
              </a:rPr>
              <a:t>dependientes de </a:t>
            </a:r>
            <a:r>
              <a:rPr lang="es-CO" dirty="0">
                <a:solidFill>
                  <a:schemeClr val="bg1"/>
                </a:solidFill>
              </a:rPr>
              <a:t>la estructura lógica de los datos a los que ellos acceden</a:t>
            </a:r>
            <a:endParaRPr lang="es-CO" b="1" dirty="0" smtClean="0">
              <a:solidFill>
                <a:schemeClr val="bg1"/>
              </a:solidFill>
            </a:endParaRPr>
          </a:p>
        </p:txBody>
      </p:sp>
    </p:spTree>
    <p:extLst>
      <p:ext uri="{BB962C8B-B14F-4D97-AF65-F5344CB8AC3E}">
        <p14:creationId xmlns:p14="http://schemas.microsoft.com/office/powerpoint/2010/main" val="1841562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8304" y="705400"/>
            <a:ext cx="3459891" cy="523220"/>
          </a:xfrm>
          <a:prstGeom prst="rect">
            <a:avLst/>
          </a:prstGeom>
          <a:noFill/>
        </p:spPr>
        <p:txBody>
          <a:bodyPr wrap="square" rtlCol="0">
            <a:spAutoFit/>
          </a:bodyPr>
          <a:lstStyle/>
          <a:p>
            <a:r>
              <a:rPr lang="es-ES" sz="2800" dirty="0" smtClean="0">
                <a:solidFill>
                  <a:schemeClr val="bg1"/>
                </a:solidFill>
                <a:latin typeface="Helvetica" panose="020B0604020202030204" pitchFamily="34" charset="0"/>
              </a:rPr>
              <a:t>Conceptos básicos</a:t>
            </a:r>
            <a:endParaRPr lang="es-ES" sz="2800" dirty="0">
              <a:solidFill>
                <a:schemeClr val="bg1"/>
              </a:solidFill>
              <a:latin typeface="Helvetica" panose="020B0604020202030204" pitchFamily="34" charset="0"/>
            </a:endParaRPr>
          </a:p>
        </p:txBody>
      </p:sp>
      <p:sp>
        <p:nvSpPr>
          <p:cNvPr id="3" name="CuadroTexto 2"/>
          <p:cNvSpPr txBox="1"/>
          <p:nvPr/>
        </p:nvSpPr>
        <p:spPr>
          <a:xfrm>
            <a:off x="166052" y="94499"/>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Bases de Datos</a:t>
            </a:r>
            <a:endParaRPr lang="es-ES" sz="3200" b="1" dirty="0">
              <a:solidFill>
                <a:schemeClr val="bg1"/>
              </a:solidFill>
              <a:latin typeface="Helvetica" panose="020B0604020202030204" pitchFamily="34" charset="0"/>
            </a:endParaRPr>
          </a:p>
        </p:txBody>
      </p:sp>
      <p:sp>
        <p:nvSpPr>
          <p:cNvPr id="5" name="CuadroTexto 4"/>
          <p:cNvSpPr txBox="1"/>
          <p:nvPr/>
        </p:nvSpPr>
        <p:spPr>
          <a:xfrm>
            <a:off x="87675" y="1198734"/>
            <a:ext cx="9017136" cy="4555093"/>
          </a:xfrm>
          <a:prstGeom prst="rect">
            <a:avLst/>
          </a:prstGeom>
          <a:noFill/>
        </p:spPr>
        <p:txBody>
          <a:bodyPr wrap="square" rtlCol="0">
            <a:spAutoFit/>
          </a:bodyPr>
          <a:lstStyle/>
          <a:p>
            <a:pPr algn="ctr"/>
            <a:r>
              <a:rPr lang="es-ES" sz="2400" b="1" dirty="0" smtClean="0">
                <a:solidFill>
                  <a:schemeClr val="bg1"/>
                </a:solidFill>
              </a:rPr>
              <a:t>Enfoque </a:t>
            </a:r>
            <a:r>
              <a:rPr lang="es-ES" sz="2400" b="1" dirty="0">
                <a:solidFill>
                  <a:schemeClr val="bg1"/>
                </a:solidFill>
              </a:rPr>
              <a:t>tradicional versus enfoque de base de </a:t>
            </a:r>
            <a:r>
              <a:rPr lang="es-ES" sz="2400" b="1" dirty="0" smtClean="0">
                <a:solidFill>
                  <a:schemeClr val="bg1"/>
                </a:solidFill>
              </a:rPr>
              <a:t>datos</a:t>
            </a:r>
          </a:p>
          <a:p>
            <a:endParaRPr lang="es-ES" sz="2000" dirty="0">
              <a:solidFill>
                <a:schemeClr val="bg1"/>
              </a:solidFill>
            </a:endParaRPr>
          </a:p>
          <a:p>
            <a:r>
              <a:rPr lang="es-ES" sz="2000" b="1" dirty="0" smtClean="0">
                <a:solidFill>
                  <a:schemeClr val="bg1"/>
                </a:solidFill>
              </a:rPr>
              <a:t>Enfoque tradicional = Sistema de archivos</a:t>
            </a:r>
          </a:p>
          <a:p>
            <a:r>
              <a:rPr lang="es-ES" sz="2000" dirty="0" smtClean="0">
                <a:solidFill>
                  <a:schemeClr val="bg1"/>
                </a:solidFill>
              </a:rPr>
              <a:t>Almacenamiento de los datos en ficheros, las aplicaciones que administran estos datos son completamente independiente una de otras, los datos no se transfieren ni comporten entre aplicaciones, </a:t>
            </a:r>
            <a:r>
              <a:rPr lang="es-CO" sz="2000" dirty="0">
                <a:solidFill>
                  <a:schemeClr val="bg1"/>
                </a:solidFill>
              </a:rPr>
              <a:t>sino que se duplican siempre que los correspondientes trabajos los </a:t>
            </a:r>
            <a:r>
              <a:rPr lang="es-CO" sz="2000" dirty="0" smtClean="0">
                <a:solidFill>
                  <a:schemeClr val="bg1"/>
                </a:solidFill>
              </a:rPr>
              <a:t>necesitan.</a:t>
            </a:r>
          </a:p>
          <a:p>
            <a:r>
              <a:rPr lang="es-CO" sz="2000" b="1" dirty="0" smtClean="0">
                <a:solidFill>
                  <a:schemeClr val="bg1"/>
                </a:solidFill>
              </a:rPr>
              <a:t>Desventajas</a:t>
            </a:r>
            <a:endParaRPr lang="es-CO" sz="2000" b="1" dirty="0">
              <a:solidFill>
                <a:schemeClr val="bg1"/>
              </a:solidFill>
            </a:endParaRPr>
          </a:p>
          <a:p>
            <a:pPr marL="285750" indent="-285750">
              <a:buFont typeface="Arial" panose="020B0604020202020204" pitchFamily="34" charset="0"/>
              <a:buChar char="•"/>
            </a:pPr>
            <a:r>
              <a:rPr lang="es-CO" dirty="0">
                <a:solidFill>
                  <a:schemeClr val="bg1"/>
                </a:solidFill>
              </a:rPr>
              <a:t>Redundancia e inconsistencia de los datos</a:t>
            </a:r>
          </a:p>
          <a:p>
            <a:pPr marL="285750" indent="-285750">
              <a:buFont typeface="Arial" panose="020B0604020202020204" pitchFamily="34" charset="0"/>
              <a:buChar char="•"/>
            </a:pPr>
            <a:r>
              <a:rPr lang="es-CO" dirty="0" smtClean="0">
                <a:solidFill>
                  <a:schemeClr val="bg1"/>
                </a:solidFill>
              </a:rPr>
              <a:t>Problemas </a:t>
            </a:r>
            <a:r>
              <a:rPr lang="es-CO" dirty="0">
                <a:solidFill>
                  <a:schemeClr val="bg1"/>
                </a:solidFill>
              </a:rPr>
              <a:t>de seguridad: Es </a:t>
            </a:r>
            <a:r>
              <a:rPr lang="es-CO" dirty="0" smtClean="0">
                <a:solidFill>
                  <a:schemeClr val="bg1"/>
                </a:solidFill>
              </a:rPr>
              <a:t>difícil </a:t>
            </a:r>
            <a:r>
              <a:rPr lang="es-CO" dirty="0">
                <a:solidFill>
                  <a:schemeClr val="bg1"/>
                </a:solidFill>
              </a:rPr>
              <a:t>restringir el acceso a registros de un fichero.</a:t>
            </a:r>
            <a:r>
              <a:rPr lang="es-CO" dirty="0" smtClean="0">
                <a:solidFill>
                  <a:schemeClr val="bg1"/>
                </a:solidFill>
              </a:rPr>
              <a:t>.</a:t>
            </a:r>
            <a:endParaRPr lang="es-CO" dirty="0">
              <a:solidFill>
                <a:schemeClr val="bg1"/>
              </a:solidFill>
            </a:endParaRPr>
          </a:p>
          <a:p>
            <a:pPr marL="285750" indent="-285750">
              <a:buFont typeface="Arial" panose="020B0604020202020204" pitchFamily="34" charset="0"/>
              <a:buChar char="•"/>
            </a:pPr>
            <a:r>
              <a:rPr lang="es-CO" dirty="0">
                <a:solidFill>
                  <a:schemeClr val="bg1"/>
                </a:solidFill>
              </a:rPr>
              <a:t>Aislamiento de los datos: Los datos están en archivos con diferentes formatos, por lo tanto resultan difíciles de utilizar en nuevos programas.</a:t>
            </a:r>
          </a:p>
          <a:p>
            <a:pPr marL="285750" indent="-285750">
              <a:buFont typeface="Arial" panose="020B0604020202020204" pitchFamily="34" charset="0"/>
              <a:buChar char="•"/>
            </a:pPr>
            <a:r>
              <a:rPr lang="es-CO" dirty="0">
                <a:solidFill>
                  <a:schemeClr val="bg1"/>
                </a:solidFill>
              </a:rPr>
              <a:t>Variedad de usuarios: Si varios usuarios actualizan a la vez se puede llegar a tener información </a:t>
            </a:r>
            <a:r>
              <a:rPr lang="es-CO" dirty="0" smtClean="0">
                <a:solidFill>
                  <a:schemeClr val="bg1"/>
                </a:solidFill>
              </a:rPr>
              <a:t>inconsistente</a:t>
            </a:r>
          </a:p>
          <a:p>
            <a:pPr marL="285750" indent="-285750">
              <a:buFont typeface="Arial" panose="020B0604020202020204" pitchFamily="34" charset="0"/>
              <a:buChar char="•"/>
            </a:pPr>
            <a:r>
              <a:rPr lang="es-CO" dirty="0">
                <a:solidFill>
                  <a:schemeClr val="bg1"/>
                </a:solidFill>
              </a:rPr>
              <a:t>Problemas de integridad de los datos</a:t>
            </a:r>
            <a:r>
              <a:rPr lang="es-CO" dirty="0" smtClean="0">
                <a:solidFill>
                  <a:schemeClr val="bg1"/>
                </a:solidFill>
              </a:rPr>
              <a:t>.</a:t>
            </a:r>
            <a:endParaRPr lang="es-CO" dirty="0">
              <a:solidFill>
                <a:schemeClr val="bg1"/>
              </a:solidFill>
            </a:endParaRPr>
          </a:p>
        </p:txBody>
      </p:sp>
    </p:spTree>
    <p:extLst>
      <p:ext uri="{BB962C8B-B14F-4D97-AF65-F5344CB8AC3E}">
        <p14:creationId xmlns:p14="http://schemas.microsoft.com/office/powerpoint/2010/main" val="1066774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8304" y="666211"/>
            <a:ext cx="3459891" cy="523220"/>
          </a:xfrm>
          <a:prstGeom prst="rect">
            <a:avLst/>
          </a:prstGeom>
          <a:noFill/>
        </p:spPr>
        <p:txBody>
          <a:bodyPr wrap="square" rtlCol="0">
            <a:spAutoFit/>
          </a:bodyPr>
          <a:lstStyle/>
          <a:p>
            <a:r>
              <a:rPr lang="es-ES" sz="2800" dirty="0" smtClean="0">
                <a:solidFill>
                  <a:schemeClr val="bg1"/>
                </a:solidFill>
                <a:latin typeface="Helvetica" panose="020B0604020202030204" pitchFamily="34" charset="0"/>
              </a:rPr>
              <a:t>Conceptos básicos</a:t>
            </a:r>
            <a:endParaRPr lang="es-ES" sz="2800" dirty="0">
              <a:solidFill>
                <a:schemeClr val="bg1"/>
              </a:solidFill>
              <a:latin typeface="Helvetica" panose="020B0604020202030204" pitchFamily="34" charset="0"/>
            </a:endParaRPr>
          </a:p>
        </p:txBody>
      </p:sp>
      <p:sp>
        <p:nvSpPr>
          <p:cNvPr id="3" name="CuadroTexto 2"/>
          <p:cNvSpPr txBox="1"/>
          <p:nvPr/>
        </p:nvSpPr>
        <p:spPr>
          <a:xfrm>
            <a:off x="166052" y="94499"/>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Bases de Datos</a:t>
            </a:r>
            <a:endParaRPr lang="es-ES" sz="3200" b="1" dirty="0">
              <a:solidFill>
                <a:schemeClr val="bg1"/>
              </a:solidFill>
              <a:latin typeface="Helvetica" panose="020B0604020202030204" pitchFamily="34" charset="0"/>
            </a:endParaRPr>
          </a:p>
        </p:txBody>
      </p:sp>
      <p:sp>
        <p:nvSpPr>
          <p:cNvPr id="5" name="CuadroTexto 4"/>
          <p:cNvSpPr txBox="1"/>
          <p:nvPr/>
        </p:nvSpPr>
        <p:spPr>
          <a:xfrm>
            <a:off x="87675" y="1068104"/>
            <a:ext cx="9017136" cy="4832092"/>
          </a:xfrm>
          <a:prstGeom prst="rect">
            <a:avLst/>
          </a:prstGeom>
          <a:noFill/>
        </p:spPr>
        <p:txBody>
          <a:bodyPr wrap="square" rtlCol="0">
            <a:spAutoFit/>
          </a:bodyPr>
          <a:lstStyle/>
          <a:p>
            <a:pPr algn="ctr"/>
            <a:r>
              <a:rPr lang="es-ES" sz="2400" b="1" dirty="0" smtClean="0">
                <a:solidFill>
                  <a:schemeClr val="bg1"/>
                </a:solidFill>
              </a:rPr>
              <a:t>Enfoque </a:t>
            </a:r>
            <a:r>
              <a:rPr lang="es-ES" sz="2400" b="1" dirty="0">
                <a:solidFill>
                  <a:schemeClr val="bg1"/>
                </a:solidFill>
              </a:rPr>
              <a:t>tradicional versus enfoque de base de </a:t>
            </a:r>
            <a:r>
              <a:rPr lang="es-ES" sz="2400" b="1" dirty="0" smtClean="0">
                <a:solidFill>
                  <a:schemeClr val="bg1"/>
                </a:solidFill>
              </a:rPr>
              <a:t>datos</a:t>
            </a:r>
          </a:p>
          <a:p>
            <a:endParaRPr lang="es-ES" sz="2000" dirty="0">
              <a:solidFill>
                <a:schemeClr val="bg1"/>
              </a:solidFill>
            </a:endParaRPr>
          </a:p>
          <a:p>
            <a:r>
              <a:rPr lang="es-ES" sz="2000" b="1" dirty="0" smtClean="0">
                <a:solidFill>
                  <a:schemeClr val="bg1"/>
                </a:solidFill>
              </a:rPr>
              <a:t>Concepto de Base de datos</a:t>
            </a:r>
          </a:p>
          <a:p>
            <a:r>
              <a:rPr lang="es-CO" dirty="0" smtClean="0">
                <a:solidFill>
                  <a:schemeClr val="bg1"/>
                </a:solidFill>
              </a:rPr>
              <a:t>Una </a:t>
            </a:r>
            <a:r>
              <a:rPr lang="es-CO" dirty="0">
                <a:solidFill>
                  <a:schemeClr val="bg1"/>
                </a:solidFill>
              </a:rPr>
              <a:t>base de datos es un conjunto, colección o depósito de datos almacenados en un soporte informático de acceso directo. Los datos deben estar interrelacionados estructurados</a:t>
            </a:r>
            <a:r>
              <a:rPr lang="es-CO" dirty="0" smtClean="0">
                <a:solidFill>
                  <a:schemeClr val="bg1"/>
                </a:solidFill>
              </a:rPr>
              <a:t>. Es </a:t>
            </a:r>
            <a:r>
              <a:rPr lang="es-CO" dirty="0">
                <a:solidFill>
                  <a:schemeClr val="bg1"/>
                </a:solidFill>
              </a:rPr>
              <a:t>imprescindible que la base de datos sea capaz de almacenar éstas interrelaciones, al igual que hace con otros elementos (como las entidades y atributos), siendo ésta una diferencia esencial respecto a los ficheros donde no se almacenan las interrelaciones</a:t>
            </a:r>
            <a:r>
              <a:rPr lang="es-CO" dirty="0" smtClean="0">
                <a:solidFill>
                  <a:schemeClr val="bg1"/>
                </a:solidFill>
              </a:rPr>
              <a:t>.</a:t>
            </a:r>
          </a:p>
          <a:p>
            <a:endParaRPr lang="es-CO" sz="2000" b="1" dirty="0">
              <a:solidFill>
                <a:schemeClr val="bg1"/>
              </a:solidFill>
            </a:endParaRPr>
          </a:p>
          <a:p>
            <a:r>
              <a:rPr lang="es-CO" sz="2000" b="1" dirty="0" smtClean="0">
                <a:solidFill>
                  <a:schemeClr val="bg1"/>
                </a:solidFill>
              </a:rPr>
              <a:t>Ventajas</a:t>
            </a:r>
          </a:p>
          <a:p>
            <a:pPr marL="342900" indent="-342900">
              <a:buFont typeface="Arial" panose="020B0604020202020204" pitchFamily="34" charset="0"/>
              <a:buChar char="•"/>
            </a:pPr>
            <a:r>
              <a:rPr lang="es-CO" dirty="0" smtClean="0">
                <a:solidFill>
                  <a:schemeClr val="bg1"/>
                </a:solidFill>
              </a:rPr>
              <a:t>Evitar la inconsistencia de datos, </a:t>
            </a:r>
            <a:r>
              <a:rPr lang="es-CO" dirty="0">
                <a:solidFill>
                  <a:schemeClr val="bg1"/>
                </a:solidFill>
              </a:rPr>
              <a:t>Mantener la integridad de los </a:t>
            </a:r>
            <a:r>
              <a:rPr lang="es-CO" dirty="0" smtClean="0">
                <a:solidFill>
                  <a:schemeClr val="bg1"/>
                </a:solidFill>
              </a:rPr>
              <a:t>datos</a:t>
            </a:r>
            <a:endParaRPr lang="es-CO" dirty="0">
              <a:solidFill>
                <a:schemeClr val="bg1"/>
              </a:solidFill>
            </a:endParaRPr>
          </a:p>
          <a:p>
            <a:pPr marL="342900" indent="-342900">
              <a:buFont typeface="Arial" panose="020B0604020202020204" pitchFamily="34" charset="0"/>
              <a:buChar char="•"/>
            </a:pPr>
            <a:r>
              <a:rPr lang="es-ES" dirty="0">
                <a:solidFill>
                  <a:schemeClr val="bg1"/>
                </a:solidFill>
              </a:rPr>
              <a:t>Coherencia de los </a:t>
            </a:r>
            <a:r>
              <a:rPr lang="es-ES" dirty="0" smtClean="0">
                <a:solidFill>
                  <a:schemeClr val="bg1"/>
                </a:solidFill>
              </a:rPr>
              <a:t>resultados</a:t>
            </a:r>
          </a:p>
          <a:p>
            <a:pPr marL="342900" indent="-342900">
              <a:buFont typeface="Arial" panose="020B0604020202020204" pitchFamily="34" charset="0"/>
              <a:buChar char="•"/>
            </a:pPr>
            <a:r>
              <a:rPr lang="es-CO" dirty="0">
                <a:solidFill>
                  <a:schemeClr val="bg1"/>
                </a:solidFill>
              </a:rPr>
              <a:t>Mejor disponibilidad de los datos para el conjunto, de los </a:t>
            </a:r>
            <a:r>
              <a:rPr lang="es-CO" dirty="0" smtClean="0">
                <a:solidFill>
                  <a:schemeClr val="bg1"/>
                </a:solidFill>
              </a:rPr>
              <a:t>usuarios</a:t>
            </a:r>
          </a:p>
          <a:p>
            <a:pPr marL="342900" indent="-342900">
              <a:buFont typeface="Arial" panose="020B0604020202020204" pitchFamily="34" charset="0"/>
              <a:buChar char="•"/>
            </a:pPr>
            <a:r>
              <a:rPr lang="es-CO" sz="2000" dirty="0" smtClean="0">
                <a:solidFill>
                  <a:schemeClr val="bg1"/>
                </a:solidFill>
              </a:rPr>
              <a:t>Disminuir redundancia de datos</a:t>
            </a:r>
          </a:p>
          <a:p>
            <a:pPr marL="342900" indent="-342900">
              <a:buFont typeface="Arial" panose="020B0604020202020204" pitchFamily="34" charset="0"/>
              <a:buChar char="•"/>
            </a:pPr>
            <a:r>
              <a:rPr lang="es-CO" sz="2000" dirty="0" smtClean="0">
                <a:solidFill>
                  <a:schemeClr val="bg1"/>
                </a:solidFill>
              </a:rPr>
              <a:t>Posibilidad de compartir los datos entre varias aplicaciones</a:t>
            </a:r>
          </a:p>
          <a:p>
            <a:pPr marL="342900" indent="-342900">
              <a:buFont typeface="Arial" panose="020B0604020202020204" pitchFamily="34" charset="0"/>
              <a:buChar char="•"/>
            </a:pPr>
            <a:r>
              <a:rPr lang="es-CO" sz="2000" dirty="0" smtClean="0">
                <a:solidFill>
                  <a:schemeClr val="bg1"/>
                </a:solidFill>
              </a:rPr>
              <a:t>Poder aplicar restricciones de seguridad</a:t>
            </a:r>
            <a:endParaRPr lang="es-ES" sz="2000" b="1" dirty="0" smtClean="0">
              <a:solidFill>
                <a:schemeClr val="bg1"/>
              </a:solidFill>
            </a:endParaRPr>
          </a:p>
        </p:txBody>
      </p:sp>
    </p:spTree>
    <p:extLst>
      <p:ext uri="{BB962C8B-B14F-4D97-AF65-F5344CB8AC3E}">
        <p14:creationId xmlns:p14="http://schemas.microsoft.com/office/powerpoint/2010/main" val="19883659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8304" y="666211"/>
            <a:ext cx="3459891" cy="523220"/>
          </a:xfrm>
          <a:prstGeom prst="rect">
            <a:avLst/>
          </a:prstGeom>
          <a:noFill/>
        </p:spPr>
        <p:txBody>
          <a:bodyPr wrap="square" rtlCol="0">
            <a:spAutoFit/>
          </a:bodyPr>
          <a:lstStyle/>
          <a:p>
            <a:r>
              <a:rPr lang="es-ES" sz="2800" dirty="0" smtClean="0">
                <a:solidFill>
                  <a:schemeClr val="bg1"/>
                </a:solidFill>
                <a:latin typeface="Helvetica" panose="020B0604020202030204" pitchFamily="34" charset="0"/>
              </a:rPr>
              <a:t>Conceptos básicos</a:t>
            </a:r>
            <a:endParaRPr lang="es-ES" sz="2800" dirty="0">
              <a:solidFill>
                <a:schemeClr val="bg1"/>
              </a:solidFill>
              <a:latin typeface="Helvetica" panose="020B0604020202030204" pitchFamily="34" charset="0"/>
            </a:endParaRPr>
          </a:p>
        </p:txBody>
      </p:sp>
      <p:sp>
        <p:nvSpPr>
          <p:cNvPr id="3" name="CuadroTexto 2"/>
          <p:cNvSpPr txBox="1"/>
          <p:nvPr/>
        </p:nvSpPr>
        <p:spPr>
          <a:xfrm>
            <a:off x="166052" y="94499"/>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Bases de Datos</a:t>
            </a:r>
            <a:endParaRPr lang="es-ES" sz="3200" b="1" dirty="0">
              <a:solidFill>
                <a:schemeClr val="bg1"/>
              </a:solidFill>
              <a:latin typeface="Helvetica" panose="020B0604020202030204" pitchFamily="34" charset="0"/>
            </a:endParaRPr>
          </a:p>
        </p:txBody>
      </p:sp>
      <p:sp>
        <p:nvSpPr>
          <p:cNvPr id="5" name="CuadroTexto 4"/>
          <p:cNvSpPr txBox="1"/>
          <p:nvPr/>
        </p:nvSpPr>
        <p:spPr>
          <a:xfrm>
            <a:off x="87675" y="1172608"/>
            <a:ext cx="8939947" cy="4678204"/>
          </a:xfrm>
          <a:prstGeom prst="rect">
            <a:avLst/>
          </a:prstGeom>
          <a:noFill/>
        </p:spPr>
        <p:txBody>
          <a:bodyPr wrap="square" rtlCol="0">
            <a:spAutoFit/>
          </a:bodyPr>
          <a:lstStyle/>
          <a:p>
            <a:r>
              <a:rPr lang="es-CO" sz="2800" b="1" dirty="0" smtClean="0">
                <a:solidFill>
                  <a:schemeClr val="bg1"/>
                </a:solidFill>
              </a:rPr>
              <a:t>Funciones de DBMS</a:t>
            </a:r>
          </a:p>
          <a:p>
            <a:endParaRPr lang="es-CO" sz="2800" b="1" dirty="0" smtClean="0">
              <a:solidFill>
                <a:schemeClr val="bg1"/>
              </a:solidFill>
            </a:endParaRPr>
          </a:p>
          <a:p>
            <a:pPr marL="285750" indent="-285750">
              <a:buFont typeface="Arial" panose="020B0604020202020204" pitchFamily="34" charset="0"/>
              <a:buChar char="•"/>
            </a:pPr>
            <a:r>
              <a:rPr lang="es-CO" b="1" dirty="0" smtClean="0">
                <a:solidFill>
                  <a:schemeClr val="bg1"/>
                </a:solidFill>
              </a:rPr>
              <a:t>Definición </a:t>
            </a:r>
            <a:r>
              <a:rPr lang="es-CO" b="1" dirty="0">
                <a:solidFill>
                  <a:schemeClr val="bg1"/>
                </a:solidFill>
              </a:rPr>
              <a:t>de los datos</a:t>
            </a:r>
            <a:r>
              <a:rPr lang="es-CO" sz="1700" b="1" dirty="0">
                <a:solidFill>
                  <a:schemeClr val="bg1"/>
                </a:solidFill>
              </a:rPr>
              <a:t>:</a:t>
            </a:r>
            <a:r>
              <a:rPr lang="es-CO" sz="1700" dirty="0">
                <a:solidFill>
                  <a:schemeClr val="bg1"/>
                </a:solidFill>
              </a:rPr>
              <a:t> El SGBD ha de poder definir todos los objetos de la base de datos partiendo de definiciones en versión fuente para convertirlas en la versión </a:t>
            </a:r>
            <a:r>
              <a:rPr lang="es-CO" sz="1700" dirty="0" smtClean="0">
                <a:solidFill>
                  <a:schemeClr val="bg1"/>
                </a:solidFill>
              </a:rPr>
              <a:t>objeto.</a:t>
            </a:r>
          </a:p>
          <a:p>
            <a:pPr marL="285750" indent="-285750">
              <a:buFont typeface="Arial" panose="020B0604020202020204" pitchFamily="34" charset="0"/>
              <a:buChar char="•"/>
            </a:pPr>
            <a:r>
              <a:rPr lang="es-CO" b="1" dirty="0" smtClean="0">
                <a:solidFill>
                  <a:schemeClr val="bg1"/>
                </a:solidFill>
              </a:rPr>
              <a:t>Manipulación </a:t>
            </a:r>
            <a:r>
              <a:rPr lang="es-CO" b="1" dirty="0">
                <a:solidFill>
                  <a:schemeClr val="bg1"/>
                </a:solidFill>
              </a:rPr>
              <a:t>de los datos:</a:t>
            </a:r>
            <a:r>
              <a:rPr lang="es-CO" sz="1700" dirty="0">
                <a:solidFill>
                  <a:schemeClr val="bg1"/>
                </a:solidFill>
              </a:rPr>
              <a:t> El SGBD responde a las solicitudes del usuario para realizar operaciones de supresión, actualización, extracción, entre otras gestiones. El manejo de los datos ha de realizarse de forma rápida, según las peticiones realizadas por los usuarios, y permitir la modificación del esquema de la base de datos gracias a su </a:t>
            </a:r>
            <a:r>
              <a:rPr lang="es-CO" sz="1700" dirty="0" smtClean="0">
                <a:solidFill>
                  <a:schemeClr val="bg1"/>
                </a:solidFill>
              </a:rPr>
              <a:t>independencia.</a:t>
            </a:r>
          </a:p>
          <a:p>
            <a:pPr marL="285750" indent="-285750">
              <a:buFont typeface="Arial" panose="020B0604020202020204" pitchFamily="34" charset="0"/>
              <a:buChar char="•"/>
            </a:pPr>
            <a:r>
              <a:rPr lang="es-CO" b="1" dirty="0" smtClean="0">
                <a:solidFill>
                  <a:schemeClr val="bg1"/>
                </a:solidFill>
              </a:rPr>
              <a:t>Seguridad </a:t>
            </a:r>
            <a:r>
              <a:rPr lang="es-CO" b="1" dirty="0">
                <a:solidFill>
                  <a:schemeClr val="bg1"/>
                </a:solidFill>
              </a:rPr>
              <a:t>e integridad de los datos:</a:t>
            </a:r>
            <a:r>
              <a:rPr lang="es-CO" sz="1700" dirty="0">
                <a:solidFill>
                  <a:schemeClr val="bg1"/>
                </a:solidFill>
              </a:rPr>
              <a:t> Además de registrar el uso de las bases de datos, ante cualquier petición, también aplicará las medidas de seguridad e integridad de los datos (adopta medidas garantizar su validez) previamente definidas. Un SGBD debe garantizar su seguridad frente a ataques o simplemente impedir su acceso a usuarios no autorizados por cualquier </a:t>
            </a:r>
            <a:r>
              <a:rPr lang="es-CO" sz="1700" dirty="0" smtClean="0">
                <a:solidFill>
                  <a:schemeClr val="bg1"/>
                </a:solidFill>
              </a:rPr>
              <a:t>razón.</a:t>
            </a:r>
          </a:p>
          <a:p>
            <a:pPr marL="285750" indent="-285750">
              <a:buFont typeface="Arial" panose="020B0604020202020204" pitchFamily="34" charset="0"/>
              <a:buChar char="•"/>
            </a:pPr>
            <a:r>
              <a:rPr lang="es-CO" b="1" dirty="0" smtClean="0">
                <a:solidFill>
                  <a:schemeClr val="bg1"/>
                </a:solidFill>
              </a:rPr>
              <a:t>Recuperación </a:t>
            </a:r>
            <a:r>
              <a:rPr lang="es-CO" b="1" dirty="0">
                <a:solidFill>
                  <a:schemeClr val="bg1"/>
                </a:solidFill>
              </a:rPr>
              <a:t>y restauración de los datos:</a:t>
            </a:r>
            <a:r>
              <a:rPr lang="es-CO" sz="1700" dirty="0">
                <a:solidFill>
                  <a:schemeClr val="bg1"/>
                </a:solidFill>
              </a:rPr>
              <a:t> La recuperación y restauración de los datos ante un posible fallo es otra de las principales funciones de un SGBD. Su aplicación se realizará a través de un Plan de </a:t>
            </a:r>
            <a:r>
              <a:rPr lang="es-CO" sz="1700" dirty="0" smtClean="0">
                <a:solidFill>
                  <a:schemeClr val="bg1"/>
                </a:solidFill>
              </a:rPr>
              <a:t>recuperación </a:t>
            </a:r>
            <a:r>
              <a:rPr lang="es-CO" sz="1700" dirty="0">
                <a:solidFill>
                  <a:schemeClr val="bg1"/>
                </a:solidFill>
              </a:rPr>
              <a:t>y restauración de los datos que sirva de respaldo.</a:t>
            </a:r>
            <a:endParaRPr lang="es-CO" sz="1700" b="1" dirty="0">
              <a:solidFill>
                <a:schemeClr val="bg1"/>
              </a:solidFill>
            </a:endParaRPr>
          </a:p>
        </p:txBody>
      </p:sp>
    </p:spTree>
    <p:extLst>
      <p:ext uri="{BB962C8B-B14F-4D97-AF65-F5344CB8AC3E}">
        <p14:creationId xmlns:p14="http://schemas.microsoft.com/office/powerpoint/2010/main" val="1892633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roducción a BD.potx" id="{13667CDF-7601-49D5-BF1B-9E9DFFD55115}" vid="{3DB734D6-701C-41B8-BA6B-393833C1FB2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3856977302DF364A81F7FABDDDA7F2A5" ma:contentTypeVersion="0" ma:contentTypeDescription="Crear nuevo documento." ma:contentTypeScope="" ma:versionID="21763d404092cef59f4588016f54b68d">
  <xsd:schema xmlns:xsd="http://www.w3.org/2001/XMLSchema" xmlns:xs="http://www.w3.org/2001/XMLSchema" xmlns:p="http://schemas.microsoft.com/office/2006/metadata/properties" targetNamespace="http://schemas.microsoft.com/office/2006/metadata/properties" ma:root="true" ma:fieldsID="3f6edc329ff236629c56e3b879b320d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1B1BEB-6087-47BA-A4F0-525C4A47A80C}">
  <ds:schemaRefs>
    <ds:schemaRef ds:uri="http://purl.org/dc/dcmitype/"/>
    <ds:schemaRef ds:uri="http://schemas.openxmlformats.org/package/2006/metadata/core-properties"/>
    <ds:schemaRef ds:uri="http://schemas.microsoft.com/office/2006/documentManagement/types"/>
    <ds:schemaRef ds:uri="http://purl.org/dc/elements/1.1/"/>
    <ds:schemaRef ds:uri="http://www.w3.org/XML/1998/namespac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70333FB0-7729-42B7-84DE-262B932ACC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894A5E8-90F1-4B73-8FED-D94885C229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Introducción a BD</Template>
  <TotalTime>596</TotalTime>
  <Words>1387</Words>
  <Application>Microsoft Office PowerPoint</Application>
  <PresentationFormat>Presentación en pantalla (4:3)</PresentationFormat>
  <Paragraphs>172</Paragraphs>
  <Slides>26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Arial</vt:lpstr>
      <vt:lpstr>ArialNarrow</vt:lpstr>
      <vt:lpstr>Calibri</vt:lpstr>
      <vt:lpstr>Calibri Light</vt:lpstr>
      <vt:lpstr>Helvetica</vt:lpstr>
      <vt:lpstr>Tema de Office</vt:lpstr>
      <vt:lpstr>Presentación de PowerPoint</vt:lpstr>
      <vt:lpstr>Presentación de PowerPoint</vt:lpstr>
      <vt:lpstr>La Evolución de la Información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Diferencia entre sistema de archivos y Base de datos</vt:lpstr>
      <vt:lpstr>Diferencia entre sistema de archivos y Base de datos</vt:lpstr>
      <vt:lpstr>Diferencia entre sistema de archivos y Base de datos</vt:lpstr>
      <vt:lpstr>Diferencia entre sistema de archivos y Base de datos</vt:lpstr>
      <vt:lpstr>Diferencia entre sistema de archivos y Base de datos</vt:lpstr>
      <vt:lpstr>“Desventajas” de las bases de datos</vt:lpstr>
      <vt:lpstr>Metodología de diseño de Base de Datos</vt:lpstr>
      <vt:lpstr>Metodología de diseño de Base de Datos</vt:lpstr>
      <vt:lpstr>Metodología de diseño de Base de Datos</vt:lpstr>
      <vt:lpstr>Metodología de diseño de Base de Datos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Bibiana Maria Rodriguez Castrillon</dc:creator>
  <cp:lastModifiedBy>Bibiana Maria Rodriguez Castrillon</cp:lastModifiedBy>
  <cp:revision>70</cp:revision>
  <dcterms:created xsi:type="dcterms:W3CDTF">2018-01-21T22:38:06Z</dcterms:created>
  <dcterms:modified xsi:type="dcterms:W3CDTF">2019-07-18T03:56:50Z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0x0101003856977302DF364A81F7FABDDDA7F2A5</vt:lpwstr>
  </property>
</Properties>
</file>