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71" r:id="rId7"/>
    <p:sldId id="258" r:id="rId8"/>
    <p:sldId id="268" r:id="rId9"/>
    <p:sldId id="273" r:id="rId10"/>
    <p:sldId id="270" r:id="rId11"/>
    <p:sldId id="267" r:id="rId12"/>
    <p:sldId id="261" r:id="rId13"/>
    <p:sldId id="259" r:id="rId14"/>
    <p:sldId id="260" r:id="rId15"/>
    <p:sldId id="262" r:id="rId16"/>
    <p:sldId id="265" r:id="rId17"/>
    <p:sldId id="269" r:id="rId18"/>
    <p:sldId id="272" r:id="rId19"/>
    <p:sldId id="264" r:id="rId20"/>
    <p:sldId id="266" r:id="rId21"/>
    <p:sldId id="274" r:id="rId22"/>
    <p:sldId id="275" r:id="rId2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0" d="100"/>
          <a:sy n="70" d="100"/>
        </p:scale>
        <p:origin x="64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31/07/2019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9057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31/07/2019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30673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31/07/2019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40139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31/07/2019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853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382926-025C-4492-A007-36A806BCA0F4}" type="datetimeFigureOut">
              <a:rPr lang="es-ES" smtClean="0"/>
              <a:t>31/07/2019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80674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9382926-025C-4492-A007-36A806BCA0F4}" type="datetimeFigureOut">
              <a:rPr lang="es-ES" smtClean="0"/>
              <a:t>31/07/2019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7240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9382926-025C-4492-A007-36A806BCA0F4}" type="datetimeFigureOut">
              <a:rPr lang="es-ES" smtClean="0"/>
              <a:t>31/07/2019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17467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9382926-025C-4492-A007-36A806BCA0F4}" type="datetimeFigureOut">
              <a:rPr lang="es-ES" smtClean="0"/>
              <a:t>31/07/2019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97887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82926-025C-4492-A007-36A806BCA0F4}" type="datetimeFigureOut">
              <a:rPr lang="es-ES" smtClean="0"/>
              <a:t>31/07/2019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7503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31/07/2019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1497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31/07/2019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193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82926-025C-4492-A007-36A806BCA0F4}" type="datetimeFigureOut">
              <a:rPr lang="es-ES" smtClean="0"/>
              <a:t>31/07/2019</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AC946-410E-4677-B1D6-226A086D226C}" type="slidenum">
              <a:rPr lang="es-ES" smtClean="0"/>
              <a:t>‹Nº›</a:t>
            </a:fld>
            <a:endParaRPr lang="es-ES"/>
          </a:p>
        </p:txBody>
      </p:sp>
    </p:spTree>
    <p:extLst>
      <p:ext uri="{BB962C8B-B14F-4D97-AF65-F5344CB8AC3E}">
        <p14:creationId xmlns:p14="http://schemas.microsoft.com/office/powerpoint/2010/main" val="2281365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679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93520" y="860267"/>
            <a:ext cx="7404527" cy="646331"/>
          </a:xfrm>
          <a:prstGeom prst="rect">
            <a:avLst/>
          </a:prstGeom>
          <a:noFill/>
        </p:spPr>
        <p:txBody>
          <a:bodyPr wrap="square" rtlCol="0">
            <a:spAutoFit/>
          </a:bodyPr>
          <a:lstStyle/>
          <a:p>
            <a:r>
              <a:rPr lang="es-CO" sz="3600" dirty="0" smtClean="0">
                <a:solidFill>
                  <a:schemeClr val="bg1"/>
                </a:solidFill>
              </a:rPr>
              <a:t>Modelo Entidad Relación Extendido</a:t>
            </a:r>
            <a:endParaRPr lang="es-ES" sz="3600" dirty="0">
              <a:solidFill>
                <a:schemeClr val="bg1"/>
              </a:solidFill>
            </a:endParaRPr>
          </a:p>
        </p:txBody>
      </p:sp>
      <p:sp>
        <p:nvSpPr>
          <p:cNvPr id="6" name="CuadroTexto 5"/>
          <p:cNvSpPr txBox="1"/>
          <p:nvPr/>
        </p:nvSpPr>
        <p:spPr>
          <a:xfrm>
            <a:off x="247567" y="184483"/>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 de Datos</a:t>
            </a:r>
            <a:endParaRPr lang="es-ES" sz="3200" b="1" dirty="0">
              <a:solidFill>
                <a:schemeClr val="bg1"/>
              </a:solidFill>
              <a:latin typeface="Helvetica" panose="020B0604020202030204" pitchFamily="34" charset="0"/>
            </a:endParaRPr>
          </a:p>
        </p:txBody>
      </p:sp>
      <p:sp>
        <p:nvSpPr>
          <p:cNvPr id="3" name="CuadroTexto 2"/>
          <p:cNvSpPr txBox="1"/>
          <p:nvPr/>
        </p:nvSpPr>
        <p:spPr>
          <a:xfrm>
            <a:off x="103876" y="1690603"/>
            <a:ext cx="4114653" cy="369332"/>
          </a:xfrm>
          <a:prstGeom prst="rect">
            <a:avLst/>
          </a:prstGeom>
          <a:noFill/>
        </p:spPr>
        <p:txBody>
          <a:bodyPr wrap="none" rtlCol="0">
            <a:spAutoFit/>
          </a:bodyPr>
          <a:lstStyle/>
          <a:p>
            <a:r>
              <a:rPr lang="es-CO" dirty="0">
                <a:solidFill>
                  <a:schemeClr val="bg1"/>
                </a:solidFill>
              </a:rPr>
              <a:t>Representación de la </a:t>
            </a:r>
            <a:r>
              <a:rPr lang="es-CO" dirty="0" smtClean="0">
                <a:solidFill>
                  <a:schemeClr val="bg1"/>
                </a:solidFill>
              </a:rPr>
              <a:t>relación </a:t>
            </a:r>
            <a:r>
              <a:rPr lang="es-CO" b="1" dirty="0">
                <a:solidFill>
                  <a:schemeClr val="bg1"/>
                </a:solidFill>
              </a:rPr>
              <a:t>IS A </a:t>
            </a:r>
            <a:r>
              <a:rPr lang="es-CO" dirty="0">
                <a:solidFill>
                  <a:schemeClr val="bg1"/>
                </a:solidFill>
              </a:rPr>
              <a:t>(</a:t>
            </a:r>
            <a:r>
              <a:rPr lang="es-CO" b="1" dirty="0">
                <a:solidFill>
                  <a:schemeClr val="bg1"/>
                </a:solidFill>
              </a:rPr>
              <a:t>Es un</a:t>
            </a:r>
            <a:r>
              <a:rPr lang="es-CO" dirty="0">
                <a:solidFill>
                  <a:schemeClr val="bg1"/>
                </a:solidFill>
              </a:rPr>
              <a:t>) </a:t>
            </a:r>
            <a:endParaRPr lang="es-ES" dirty="0">
              <a:solidFill>
                <a:schemeClr val="bg1"/>
              </a:solidFill>
            </a:endParaRPr>
          </a:p>
        </p:txBody>
      </p:sp>
      <p:pic>
        <p:nvPicPr>
          <p:cNvPr id="7" name="Imagen 6"/>
          <p:cNvPicPr>
            <a:picLocks noChangeAspect="1"/>
          </p:cNvPicPr>
          <p:nvPr/>
        </p:nvPicPr>
        <p:blipFill>
          <a:blip r:embed="rId2"/>
          <a:stretch>
            <a:fillRect/>
          </a:stretch>
        </p:blipFill>
        <p:spPr>
          <a:xfrm>
            <a:off x="116165" y="2059935"/>
            <a:ext cx="8896432" cy="3716920"/>
          </a:xfrm>
          <a:prstGeom prst="rect">
            <a:avLst/>
          </a:prstGeom>
        </p:spPr>
      </p:pic>
    </p:spTree>
    <p:extLst>
      <p:ext uri="{BB962C8B-B14F-4D97-AF65-F5344CB8AC3E}">
        <p14:creationId xmlns:p14="http://schemas.microsoft.com/office/powerpoint/2010/main" val="3373833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93520" y="813769"/>
            <a:ext cx="7404527" cy="646331"/>
          </a:xfrm>
          <a:prstGeom prst="rect">
            <a:avLst/>
          </a:prstGeom>
          <a:noFill/>
        </p:spPr>
        <p:txBody>
          <a:bodyPr wrap="square" rtlCol="0">
            <a:spAutoFit/>
          </a:bodyPr>
          <a:lstStyle/>
          <a:p>
            <a:r>
              <a:rPr lang="es-CO" sz="3600" dirty="0" smtClean="0">
                <a:solidFill>
                  <a:schemeClr val="bg1"/>
                </a:solidFill>
              </a:rPr>
              <a:t>Modelo Entidad Relación Extendido</a:t>
            </a:r>
            <a:endParaRPr lang="es-ES" sz="3600" dirty="0">
              <a:solidFill>
                <a:schemeClr val="bg1"/>
              </a:solidFill>
            </a:endParaRPr>
          </a:p>
        </p:txBody>
      </p:sp>
      <p:sp>
        <p:nvSpPr>
          <p:cNvPr id="6" name="CuadroTexto 5"/>
          <p:cNvSpPr txBox="1"/>
          <p:nvPr/>
        </p:nvSpPr>
        <p:spPr>
          <a:xfrm>
            <a:off x="0" y="91487"/>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 de Datos</a:t>
            </a:r>
            <a:endParaRPr lang="es-ES" sz="3200" b="1" dirty="0">
              <a:solidFill>
                <a:schemeClr val="bg1"/>
              </a:solidFill>
              <a:latin typeface="Helvetica" panose="020B0604020202030204" pitchFamily="34" charset="0"/>
            </a:endParaRPr>
          </a:p>
        </p:txBody>
      </p:sp>
      <p:sp>
        <p:nvSpPr>
          <p:cNvPr id="3" name="CuadroTexto 2"/>
          <p:cNvSpPr txBox="1"/>
          <p:nvPr/>
        </p:nvSpPr>
        <p:spPr>
          <a:xfrm>
            <a:off x="130002" y="1429283"/>
            <a:ext cx="4114653" cy="369332"/>
          </a:xfrm>
          <a:prstGeom prst="rect">
            <a:avLst/>
          </a:prstGeom>
          <a:noFill/>
        </p:spPr>
        <p:txBody>
          <a:bodyPr wrap="none" rtlCol="0">
            <a:spAutoFit/>
          </a:bodyPr>
          <a:lstStyle/>
          <a:p>
            <a:r>
              <a:rPr lang="es-CO" dirty="0">
                <a:solidFill>
                  <a:schemeClr val="bg1"/>
                </a:solidFill>
              </a:rPr>
              <a:t>Representación de la </a:t>
            </a:r>
            <a:r>
              <a:rPr lang="es-CO" dirty="0" smtClean="0">
                <a:solidFill>
                  <a:schemeClr val="bg1"/>
                </a:solidFill>
              </a:rPr>
              <a:t>relación </a:t>
            </a:r>
            <a:r>
              <a:rPr lang="es-CO" b="1" dirty="0">
                <a:solidFill>
                  <a:schemeClr val="bg1"/>
                </a:solidFill>
              </a:rPr>
              <a:t>IS A </a:t>
            </a:r>
            <a:r>
              <a:rPr lang="es-CO" dirty="0">
                <a:solidFill>
                  <a:schemeClr val="bg1"/>
                </a:solidFill>
              </a:rPr>
              <a:t>(</a:t>
            </a:r>
            <a:r>
              <a:rPr lang="es-CO" b="1" dirty="0">
                <a:solidFill>
                  <a:schemeClr val="bg1"/>
                </a:solidFill>
              </a:rPr>
              <a:t>Es un</a:t>
            </a:r>
            <a:r>
              <a:rPr lang="es-CO" dirty="0">
                <a:solidFill>
                  <a:schemeClr val="bg1"/>
                </a:solidFill>
              </a:rPr>
              <a:t>) </a:t>
            </a:r>
            <a:endParaRPr lang="es-ES" dirty="0">
              <a:solidFill>
                <a:schemeClr val="bg1"/>
              </a:solidFill>
            </a:endParaRPr>
          </a:p>
        </p:txBody>
      </p:sp>
      <p:pic>
        <p:nvPicPr>
          <p:cNvPr id="4" name="Imagen 3"/>
          <p:cNvPicPr>
            <a:picLocks noChangeAspect="1"/>
          </p:cNvPicPr>
          <p:nvPr/>
        </p:nvPicPr>
        <p:blipFill>
          <a:blip r:embed="rId2"/>
          <a:stretch>
            <a:fillRect/>
          </a:stretch>
        </p:blipFill>
        <p:spPr>
          <a:xfrm>
            <a:off x="0" y="2243940"/>
            <a:ext cx="9144000" cy="3516780"/>
          </a:xfrm>
          <a:prstGeom prst="rect">
            <a:avLst/>
          </a:prstGeom>
        </p:spPr>
      </p:pic>
      <p:sp>
        <p:nvSpPr>
          <p:cNvPr id="5" name="Rectángulo 4"/>
          <p:cNvSpPr/>
          <p:nvPr/>
        </p:nvSpPr>
        <p:spPr>
          <a:xfrm>
            <a:off x="130002" y="1905425"/>
            <a:ext cx="5891975" cy="400110"/>
          </a:xfrm>
          <a:prstGeom prst="rect">
            <a:avLst/>
          </a:prstGeom>
        </p:spPr>
        <p:txBody>
          <a:bodyPr wrap="square">
            <a:spAutoFit/>
          </a:bodyPr>
          <a:lstStyle/>
          <a:p>
            <a:r>
              <a:rPr lang="es-CO" dirty="0" smtClean="0">
                <a:solidFill>
                  <a:schemeClr val="bg1"/>
                </a:solidFill>
                <a:latin typeface="Calibri" panose="020F0502020204030204" pitchFamily="34" charset="0"/>
              </a:rPr>
              <a:t>La </a:t>
            </a:r>
            <a:r>
              <a:rPr lang="es-CO" dirty="0">
                <a:solidFill>
                  <a:schemeClr val="bg1"/>
                </a:solidFill>
                <a:latin typeface="Calibri" panose="020F0502020204030204" pitchFamily="34" charset="0"/>
              </a:rPr>
              <a:t>Relación </a:t>
            </a:r>
            <a:r>
              <a:rPr lang="es-CO" sz="2000" b="1" i="1" dirty="0">
                <a:solidFill>
                  <a:schemeClr val="bg1"/>
                </a:solidFill>
                <a:latin typeface="Calibri" panose="020F0502020204030204" pitchFamily="34" charset="0"/>
              </a:rPr>
              <a:t>IS A</a:t>
            </a:r>
            <a:r>
              <a:rPr lang="es-CO" dirty="0">
                <a:solidFill>
                  <a:schemeClr val="bg1"/>
                </a:solidFill>
                <a:latin typeface="Calibri" panose="020F0502020204030204" pitchFamily="34" charset="0"/>
              </a:rPr>
              <a:t> leída desde la entidad </a:t>
            </a:r>
            <a:r>
              <a:rPr lang="es-CO" dirty="0" smtClean="0">
                <a:solidFill>
                  <a:schemeClr val="bg1"/>
                </a:solidFill>
                <a:latin typeface="Calibri" panose="020F0502020204030204" pitchFamily="34" charset="0"/>
              </a:rPr>
              <a:t>Padre o Generalizada: </a:t>
            </a:r>
            <a:endParaRPr lang="es-ES" dirty="0">
              <a:solidFill>
                <a:schemeClr val="bg1"/>
              </a:solidFill>
            </a:endParaRPr>
          </a:p>
        </p:txBody>
      </p:sp>
    </p:spTree>
    <p:extLst>
      <p:ext uri="{BB962C8B-B14F-4D97-AF65-F5344CB8AC3E}">
        <p14:creationId xmlns:p14="http://schemas.microsoft.com/office/powerpoint/2010/main" val="184776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93520" y="813769"/>
            <a:ext cx="7404527" cy="646331"/>
          </a:xfrm>
          <a:prstGeom prst="rect">
            <a:avLst/>
          </a:prstGeom>
          <a:noFill/>
        </p:spPr>
        <p:txBody>
          <a:bodyPr wrap="square" rtlCol="0">
            <a:spAutoFit/>
          </a:bodyPr>
          <a:lstStyle/>
          <a:p>
            <a:r>
              <a:rPr lang="es-CO" sz="3600" dirty="0" smtClean="0">
                <a:solidFill>
                  <a:schemeClr val="bg1"/>
                </a:solidFill>
              </a:rPr>
              <a:t>Modelo Entidad Relación Extendido</a:t>
            </a:r>
            <a:endParaRPr lang="es-ES" sz="3600" dirty="0">
              <a:solidFill>
                <a:schemeClr val="bg1"/>
              </a:solidFill>
            </a:endParaRPr>
          </a:p>
        </p:txBody>
      </p:sp>
      <p:sp>
        <p:nvSpPr>
          <p:cNvPr id="6" name="CuadroTexto 5"/>
          <p:cNvSpPr txBox="1"/>
          <p:nvPr/>
        </p:nvSpPr>
        <p:spPr>
          <a:xfrm>
            <a:off x="0" y="91487"/>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 de Datos</a:t>
            </a:r>
            <a:endParaRPr lang="es-ES" sz="3200" b="1" dirty="0">
              <a:solidFill>
                <a:schemeClr val="bg1"/>
              </a:solidFill>
              <a:latin typeface="Helvetica" panose="020B0604020202030204" pitchFamily="34" charset="0"/>
            </a:endParaRPr>
          </a:p>
        </p:txBody>
      </p:sp>
      <p:sp>
        <p:nvSpPr>
          <p:cNvPr id="3" name="CuadroTexto 2"/>
          <p:cNvSpPr txBox="1"/>
          <p:nvPr/>
        </p:nvSpPr>
        <p:spPr>
          <a:xfrm>
            <a:off x="130002" y="1429283"/>
            <a:ext cx="4114653" cy="369332"/>
          </a:xfrm>
          <a:prstGeom prst="rect">
            <a:avLst/>
          </a:prstGeom>
          <a:noFill/>
        </p:spPr>
        <p:txBody>
          <a:bodyPr wrap="none" rtlCol="0">
            <a:spAutoFit/>
          </a:bodyPr>
          <a:lstStyle/>
          <a:p>
            <a:r>
              <a:rPr lang="es-CO" dirty="0">
                <a:solidFill>
                  <a:schemeClr val="bg1"/>
                </a:solidFill>
              </a:rPr>
              <a:t>Representación de la </a:t>
            </a:r>
            <a:r>
              <a:rPr lang="es-CO" dirty="0" smtClean="0">
                <a:solidFill>
                  <a:schemeClr val="bg1"/>
                </a:solidFill>
              </a:rPr>
              <a:t>relación </a:t>
            </a:r>
            <a:r>
              <a:rPr lang="es-CO" b="1" dirty="0">
                <a:solidFill>
                  <a:schemeClr val="bg1"/>
                </a:solidFill>
              </a:rPr>
              <a:t>IS A </a:t>
            </a:r>
            <a:r>
              <a:rPr lang="es-CO" dirty="0">
                <a:solidFill>
                  <a:schemeClr val="bg1"/>
                </a:solidFill>
              </a:rPr>
              <a:t>(</a:t>
            </a:r>
            <a:r>
              <a:rPr lang="es-CO" b="1" dirty="0">
                <a:solidFill>
                  <a:schemeClr val="bg1"/>
                </a:solidFill>
              </a:rPr>
              <a:t>Es un</a:t>
            </a:r>
            <a:r>
              <a:rPr lang="es-CO" dirty="0">
                <a:solidFill>
                  <a:schemeClr val="bg1"/>
                </a:solidFill>
              </a:rPr>
              <a:t>) </a:t>
            </a:r>
            <a:endParaRPr lang="es-ES" dirty="0">
              <a:solidFill>
                <a:schemeClr val="bg1"/>
              </a:solidFill>
            </a:endParaRPr>
          </a:p>
        </p:txBody>
      </p:sp>
      <p:sp>
        <p:nvSpPr>
          <p:cNvPr id="5" name="Rectángulo 4"/>
          <p:cNvSpPr/>
          <p:nvPr/>
        </p:nvSpPr>
        <p:spPr>
          <a:xfrm>
            <a:off x="130002" y="1905425"/>
            <a:ext cx="7198261" cy="400110"/>
          </a:xfrm>
          <a:prstGeom prst="rect">
            <a:avLst/>
          </a:prstGeom>
        </p:spPr>
        <p:txBody>
          <a:bodyPr wrap="square">
            <a:spAutoFit/>
          </a:bodyPr>
          <a:lstStyle/>
          <a:p>
            <a:r>
              <a:rPr lang="es-CO" dirty="0" smtClean="0">
                <a:solidFill>
                  <a:schemeClr val="bg1"/>
                </a:solidFill>
                <a:latin typeface="Calibri" panose="020F0502020204030204" pitchFamily="34" charset="0"/>
              </a:rPr>
              <a:t>La </a:t>
            </a:r>
            <a:r>
              <a:rPr lang="es-CO" dirty="0">
                <a:solidFill>
                  <a:schemeClr val="bg1"/>
                </a:solidFill>
                <a:latin typeface="Calibri" panose="020F0502020204030204" pitchFamily="34" charset="0"/>
              </a:rPr>
              <a:t>Relación </a:t>
            </a:r>
            <a:r>
              <a:rPr lang="es-CO" sz="2000" b="1" dirty="0">
                <a:solidFill>
                  <a:schemeClr val="bg1"/>
                </a:solidFill>
                <a:latin typeface="Calibri" panose="020F0502020204030204" pitchFamily="34" charset="0"/>
              </a:rPr>
              <a:t>IS A</a:t>
            </a:r>
            <a:r>
              <a:rPr lang="es-CO" dirty="0">
                <a:solidFill>
                  <a:schemeClr val="bg1"/>
                </a:solidFill>
                <a:latin typeface="Calibri" panose="020F0502020204030204" pitchFamily="34" charset="0"/>
              </a:rPr>
              <a:t> leída desde </a:t>
            </a:r>
            <a:r>
              <a:rPr lang="es-CO" dirty="0" smtClean="0">
                <a:solidFill>
                  <a:schemeClr val="bg1"/>
                </a:solidFill>
                <a:latin typeface="Calibri" panose="020F0502020204030204" pitchFamily="34" charset="0"/>
              </a:rPr>
              <a:t>las entidades Hijas o Especializadas: </a:t>
            </a:r>
            <a:endParaRPr lang="es-ES" dirty="0">
              <a:solidFill>
                <a:schemeClr val="bg1"/>
              </a:solidFill>
            </a:endParaRPr>
          </a:p>
        </p:txBody>
      </p:sp>
      <p:pic>
        <p:nvPicPr>
          <p:cNvPr id="7" name="Imagen 6"/>
          <p:cNvPicPr>
            <a:picLocks noChangeAspect="1"/>
          </p:cNvPicPr>
          <p:nvPr/>
        </p:nvPicPr>
        <p:blipFill>
          <a:blip r:embed="rId2"/>
          <a:stretch>
            <a:fillRect/>
          </a:stretch>
        </p:blipFill>
        <p:spPr>
          <a:xfrm>
            <a:off x="13063" y="2274757"/>
            <a:ext cx="9144000" cy="3499026"/>
          </a:xfrm>
          <a:prstGeom prst="rect">
            <a:avLst/>
          </a:prstGeom>
        </p:spPr>
      </p:pic>
    </p:spTree>
    <p:extLst>
      <p:ext uri="{BB962C8B-B14F-4D97-AF65-F5344CB8AC3E}">
        <p14:creationId xmlns:p14="http://schemas.microsoft.com/office/powerpoint/2010/main" val="2968533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481149" y="2155371"/>
            <a:ext cx="7854950" cy="3864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9438" indent="-381000">
              <a:spcBef>
                <a:spcPct val="20000"/>
              </a:spcBef>
              <a:buClr>
                <a:schemeClr val="folHlink"/>
              </a:buClr>
              <a:buSzPct val="60000"/>
              <a:buFont typeface="Wingdings" panose="05000000000000000000" pitchFamily="2" charset="2"/>
              <a:buChar char="n"/>
              <a:tabLst>
                <a:tab pos="381000" algn="l"/>
                <a:tab pos="4000500" algn="l"/>
                <a:tab pos="6477000" algn="l"/>
              </a:tabLst>
              <a:defRPr sz="3200">
                <a:solidFill>
                  <a:schemeClr val="tx1"/>
                </a:solidFill>
                <a:latin typeface="Tahoma" panose="020B0604030504040204" pitchFamily="34" charset="0"/>
              </a:defRPr>
            </a:lvl1pPr>
            <a:lvl2pPr marL="1055688" indent="-285750">
              <a:spcBef>
                <a:spcPct val="20000"/>
              </a:spcBef>
              <a:buClr>
                <a:schemeClr val="hlink"/>
              </a:buClr>
              <a:buSzPct val="55000"/>
              <a:buFont typeface="Wingdings" panose="05000000000000000000" pitchFamily="2" charset="2"/>
              <a:buChar char="n"/>
              <a:tabLst>
                <a:tab pos="381000" algn="l"/>
                <a:tab pos="4000500" algn="l"/>
                <a:tab pos="6477000" algn="l"/>
              </a:tabLst>
              <a:defRPr sz="2800">
                <a:solidFill>
                  <a:schemeClr val="tx1"/>
                </a:solidFill>
                <a:latin typeface="Tahoma" panose="020B0604030504040204" pitchFamily="34" charset="0"/>
              </a:defRPr>
            </a:lvl2pPr>
            <a:lvl3pPr marL="1474788" indent="-228600">
              <a:spcBef>
                <a:spcPct val="20000"/>
              </a:spcBef>
              <a:buClr>
                <a:schemeClr val="folHlink"/>
              </a:buClr>
              <a:buSzPct val="50000"/>
              <a:buFont typeface="Wingdings" panose="05000000000000000000" pitchFamily="2" charset="2"/>
              <a:buChar char="n"/>
              <a:tabLst>
                <a:tab pos="381000" algn="l"/>
                <a:tab pos="4000500" algn="l"/>
                <a:tab pos="6477000" algn="l"/>
              </a:tabLst>
              <a:defRPr sz="2400">
                <a:solidFill>
                  <a:schemeClr val="tx1"/>
                </a:solidFill>
                <a:latin typeface="Tahoma" panose="020B0604030504040204" pitchFamily="34" charset="0"/>
              </a:defRPr>
            </a:lvl3pPr>
            <a:lvl4pPr marL="1893888" indent="-228600">
              <a:spcBef>
                <a:spcPct val="20000"/>
              </a:spcBef>
              <a:buClr>
                <a:schemeClr val="accent2"/>
              </a:buClr>
              <a:buSzPct val="55000"/>
              <a:buFont typeface="Wingdings" panose="05000000000000000000" pitchFamily="2" charset="2"/>
              <a:buChar char="n"/>
              <a:tabLst>
                <a:tab pos="381000" algn="l"/>
                <a:tab pos="4000500" algn="l"/>
                <a:tab pos="6477000" algn="l"/>
              </a:tabLst>
              <a:defRPr sz="2000">
                <a:solidFill>
                  <a:schemeClr val="tx1"/>
                </a:solidFill>
                <a:latin typeface="Tahoma" panose="020B0604030504040204" pitchFamily="34" charset="0"/>
              </a:defRPr>
            </a:lvl4pPr>
            <a:lvl5pPr marL="2312988" indent="-228600">
              <a:spcBef>
                <a:spcPct val="20000"/>
              </a:spcBef>
              <a:buClr>
                <a:schemeClr val="accent1"/>
              </a:buClr>
              <a:buSzPct val="50000"/>
              <a:buFont typeface="Wingdings" panose="05000000000000000000" pitchFamily="2" charset="2"/>
              <a:buChar char="n"/>
              <a:tabLst>
                <a:tab pos="381000" algn="l"/>
                <a:tab pos="4000500" algn="l"/>
                <a:tab pos="6477000" algn="l"/>
              </a:tabLst>
              <a:defRPr sz="2000">
                <a:solidFill>
                  <a:schemeClr val="tx1"/>
                </a:solidFill>
                <a:latin typeface="Tahoma" panose="020B0604030504040204" pitchFamily="34" charset="0"/>
              </a:defRPr>
            </a:lvl5pPr>
            <a:lvl6pPr marL="2770188" indent="-228600" fontAlgn="base">
              <a:spcBef>
                <a:spcPct val="20000"/>
              </a:spcBef>
              <a:spcAft>
                <a:spcPct val="0"/>
              </a:spcAft>
              <a:buClr>
                <a:schemeClr val="accent1"/>
              </a:buClr>
              <a:buSzPct val="50000"/>
              <a:buFont typeface="Wingdings" panose="05000000000000000000" pitchFamily="2" charset="2"/>
              <a:buChar char="n"/>
              <a:tabLst>
                <a:tab pos="381000" algn="l"/>
                <a:tab pos="4000500" algn="l"/>
                <a:tab pos="6477000" algn="l"/>
              </a:tabLst>
              <a:defRPr sz="2000">
                <a:solidFill>
                  <a:schemeClr val="tx1"/>
                </a:solidFill>
                <a:latin typeface="Tahoma" panose="020B0604030504040204" pitchFamily="34" charset="0"/>
              </a:defRPr>
            </a:lvl6pPr>
            <a:lvl7pPr marL="3227388" indent="-228600" fontAlgn="base">
              <a:spcBef>
                <a:spcPct val="20000"/>
              </a:spcBef>
              <a:spcAft>
                <a:spcPct val="0"/>
              </a:spcAft>
              <a:buClr>
                <a:schemeClr val="accent1"/>
              </a:buClr>
              <a:buSzPct val="50000"/>
              <a:buFont typeface="Wingdings" panose="05000000000000000000" pitchFamily="2" charset="2"/>
              <a:buChar char="n"/>
              <a:tabLst>
                <a:tab pos="381000" algn="l"/>
                <a:tab pos="4000500" algn="l"/>
                <a:tab pos="6477000" algn="l"/>
              </a:tabLst>
              <a:defRPr sz="2000">
                <a:solidFill>
                  <a:schemeClr val="tx1"/>
                </a:solidFill>
                <a:latin typeface="Tahoma" panose="020B0604030504040204" pitchFamily="34" charset="0"/>
              </a:defRPr>
            </a:lvl7pPr>
            <a:lvl8pPr marL="3684588" indent="-228600" fontAlgn="base">
              <a:spcBef>
                <a:spcPct val="20000"/>
              </a:spcBef>
              <a:spcAft>
                <a:spcPct val="0"/>
              </a:spcAft>
              <a:buClr>
                <a:schemeClr val="accent1"/>
              </a:buClr>
              <a:buSzPct val="50000"/>
              <a:buFont typeface="Wingdings" panose="05000000000000000000" pitchFamily="2" charset="2"/>
              <a:buChar char="n"/>
              <a:tabLst>
                <a:tab pos="381000" algn="l"/>
                <a:tab pos="4000500" algn="l"/>
                <a:tab pos="6477000" algn="l"/>
              </a:tabLst>
              <a:defRPr sz="2000">
                <a:solidFill>
                  <a:schemeClr val="tx1"/>
                </a:solidFill>
                <a:latin typeface="Tahoma" panose="020B0604030504040204" pitchFamily="34" charset="0"/>
              </a:defRPr>
            </a:lvl8pPr>
            <a:lvl9pPr marL="4141788" indent="-228600" fontAlgn="base">
              <a:spcBef>
                <a:spcPct val="20000"/>
              </a:spcBef>
              <a:spcAft>
                <a:spcPct val="0"/>
              </a:spcAft>
              <a:buClr>
                <a:schemeClr val="accent1"/>
              </a:buClr>
              <a:buSzPct val="50000"/>
              <a:buFont typeface="Wingdings" panose="05000000000000000000" pitchFamily="2" charset="2"/>
              <a:buChar char="n"/>
              <a:tabLst>
                <a:tab pos="381000" algn="l"/>
                <a:tab pos="4000500" algn="l"/>
                <a:tab pos="6477000" algn="l"/>
              </a:tabLst>
              <a:defRPr sz="2000">
                <a:solidFill>
                  <a:schemeClr val="tx1"/>
                </a:solidFill>
                <a:latin typeface="Tahoma" panose="020B0604030504040204" pitchFamily="34" charset="0"/>
              </a:defRPr>
            </a:lvl9pPr>
          </a:lstStyle>
          <a:p>
            <a:pPr>
              <a:buFont typeface="Wingdings" panose="05000000000000000000" pitchFamily="2" charset="2"/>
              <a:buNone/>
            </a:pPr>
            <a:r>
              <a:rPr lang="es-ES_tradnl" altLang="es-ES" sz="3600" b="1" dirty="0">
                <a:solidFill>
                  <a:schemeClr val="bg1"/>
                </a:solidFill>
                <a:sym typeface="Wingdings" panose="05000000000000000000" pitchFamily="2" charset="2"/>
              </a:rPr>
              <a:t> </a:t>
            </a:r>
            <a:r>
              <a:rPr lang="es-ES_tradnl" altLang="es-ES" sz="2400" b="1" dirty="0">
                <a:solidFill>
                  <a:schemeClr val="bg1"/>
                </a:solidFill>
              </a:rPr>
              <a:t>Generalización</a:t>
            </a:r>
            <a:endParaRPr lang="es-ES_tradnl" altLang="es-ES" sz="2400" dirty="0">
              <a:solidFill>
                <a:schemeClr val="bg1"/>
              </a:solidFill>
            </a:endParaRPr>
          </a:p>
          <a:p>
            <a:r>
              <a:rPr lang="es-ES_tradnl" altLang="es-ES" sz="2000" dirty="0">
                <a:solidFill>
                  <a:schemeClr val="bg1"/>
                </a:solidFill>
              </a:rPr>
              <a:t>Énfasis en las </a:t>
            </a:r>
            <a:r>
              <a:rPr lang="es-ES_tradnl" altLang="es-ES" sz="2000" b="1" dirty="0">
                <a:solidFill>
                  <a:schemeClr val="bg1"/>
                </a:solidFill>
              </a:rPr>
              <a:t>similitudes</a:t>
            </a:r>
          </a:p>
          <a:p>
            <a:r>
              <a:rPr lang="es-ES_tradnl" altLang="es-ES" sz="2000" dirty="0">
                <a:solidFill>
                  <a:schemeClr val="bg1"/>
                </a:solidFill>
              </a:rPr>
              <a:t>Cada </a:t>
            </a:r>
            <a:r>
              <a:rPr lang="es-ES_tradnl" altLang="es-ES" sz="2000" b="1" dirty="0">
                <a:solidFill>
                  <a:schemeClr val="bg1"/>
                </a:solidFill>
              </a:rPr>
              <a:t>instancia</a:t>
            </a:r>
            <a:r>
              <a:rPr lang="es-ES_tradnl" altLang="es-ES" sz="2000" dirty="0">
                <a:solidFill>
                  <a:schemeClr val="bg1"/>
                </a:solidFill>
              </a:rPr>
              <a:t> del </a:t>
            </a:r>
            <a:r>
              <a:rPr lang="es-ES_tradnl" altLang="es-ES" sz="2000" b="1" dirty="0">
                <a:solidFill>
                  <a:schemeClr val="bg1"/>
                </a:solidFill>
              </a:rPr>
              <a:t>supertipo</a:t>
            </a:r>
            <a:r>
              <a:rPr lang="es-ES_tradnl" altLang="es-ES" sz="2000" dirty="0">
                <a:solidFill>
                  <a:schemeClr val="bg1"/>
                </a:solidFill>
              </a:rPr>
              <a:t> es </a:t>
            </a:r>
            <a:r>
              <a:rPr lang="es-ES_tradnl" altLang="es-ES" sz="2000" b="1" dirty="0">
                <a:solidFill>
                  <a:schemeClr val="bg1"/>
                </a:solidFill>
              </a:rPr>
              <a:t>también</a:t>
            </a:r>
            <a:r>
              <a:rPr lang="es-ES_tradnl" altLang="es-ES" sz="2000" dirty="0">
                <a:solidFill>
                  <a:schemeClr val="bg1"/>
                </a:solidFill>
              </a:rPr>
              <a:t> una </a:t>
            </a:r>
            <a:r>
              <a:rPr lang="es-ES_tradnl" altLang="es-ES" sz="2000" b="1" dirty="0">
                <a:solidFill>
                  <a:schemeClr val="bg1"/>
                </a:solidFill>
              </a:rPr>
              <a:t>instancia</a:t>
            </a:r>
            <a:r>
              <a:rPr lang="es-ES_tradnl" altLang="es-ES" sz="2000" dirty="0">
                <a:solidFill>
                  <a:schemeClr val="bg1"/>
                </a:solidFill>
              </a:rPr>
              <a:t> de alguno de los </a:t>
            </a:r>
            <a:r>
              <a:rPr lang="es-ES_tradnl" altLang="es-ES" sz="2000" b="1" dirty="0">
                <a:solidFill>
                  <a:schemeClr val="bg1"/>
                </a:solidFill>
              </a:rPr>
              <a:t>subtipos</a:t>
            </a:r>
          </a:p>
          <a:p>
            <a:endParaRPr lang="es-ES_tradnl" altLang="es-ES" sz="2000" b="1" dirty="0">
              <a:solidFill>
                <a:schemeClr val="bg1"/>
              </a:solidFill>
            </a:endParaRPr>
          </a:p>
          <a:p>
            <a:pPr>
              <a:buFont typeface="Wingdings" panose="05000000000000000000" pitchFamily="2" charset="2"/>
              <a:buNone/>
            </a:pPr>
            <a:r>
              <a:rPr lang="es-ES_tradnl" altLang="es-ES" sz="3600" b="1" dirty="0">
                <a:solidFill>
                  <a:schemeClr val="bg1"/>
                </a:solidFill>
                <a:sym typeface="Wingdings" panose="05000000000000000000" pitchFamily="2" charset="2"/>
              </a:rPr>
              <a:t></a:t>
            </a:r>
            <a:r>
              <a:rPr lang="es-ES_tradnl" altLang="es-ES" sz="2000" b="1" dirty="0">
                <a:solidFill>
                  <a:schemeClr val="bg1"/>
                </a:solidFill>
                <a:sym typeface="Wingdings" panose="05000000000000000000" pitchFamily="2" charset="2"/>
              </a:rPr>
              <a:t> </a:t>
            </a:r>
            <a:r>
              <a:rPr lang="es-ES_tradnl" altLang="es-ES" sz="2400" b="1" dirty="0">
                <a:solidFill>
                  <a:schemeClr val="bg1"/>
                </a:solidFill>
              </a:rPr>
              <a:t>Especialización</a:t>
            </a:r>
            <a:r>
              <a:rPr lang="es-ES_tradnl" altLang="es-ES" sz="2000" dirty="0">
                <a:solidFill>
                  <a:schemeClr val="bg1"/>
                </a:solidFill>
              </a:rPr>
              <a:t> </a:t>
            </a:r>
          </a:p>
          <a:p>
            <a:r>
              <a:rPr lang="es-ES_tradnl" altLang="es-ES" sz="2000" dirty="0">
                <a:solidFill>
                  <a:schemeClr val="bg1"/>
                </a:solidFill>
              </a:rPr>
              <a:t>Énfasis en las </a:t>
            </a:r>
            <a:r>
              <a:rPr lang="es-ES_tradnl" altLang="es-ES" sz="2000" b="1" dirty="0">
                <a:solidFill>
                  <a:schemeClr val="bg1"/>
                </a:solidFill>
              </a:rPr>
              <a:t>diferencias</a:t>
            </a:r>
          </a:p>
          <a:p>
            <a:r>
              <a:rPr lang="es-ES_tradnl" altLang="es-ES" sz="2000" dirty="0">
                <a:solidFill>
                  <a:schemeClr val="bg1"/>
                </a:solidFill>
              </a:rPr>
              <a:t>Alguna</a:t>
            </a:r>
            <a:r>
              <a:rPr lang="es-ES_tradnl" altLang="es-ES" sz="2000" b="1" dirty="0">
                <a:solidFill>
                  <a:schemeClr val="bg1"/>
                </a:solidFill>
              </a:rPr>
              <a:t> instancia del supertipo</a:t>
            </a:r>
            <a:r>
              <a:rPr lang="es-ES_tradnl" altLang="es-ES" sz="2000" dirty="0">
                <a:solidFill>
                  <a:schemeClr val="bg1"/>
                </a:solidFill>
              </a:rPr>
              <a:t> </a:t>
            </a:r>
            <a:r>
              <a:rPr lang="es-ES_tradnl" altLang="es-ES" sz="2000" b="1" dirty="0">
                <a:solidFill>
                  <a:schemeClr val="bg1"/>
                </a:solidFill>
              </a:rPr>
              <a:t>puede no ser instancia de ningún subtipo</a:t>
            </a:r>
          </a:p>
        </p:txBody>
      </p:sp>
      <p:sp>
        <p:nvSpPr>
          <p:cNvPr id="3" name="CuadroTexto 2"/>
          <p:cNvSpPr txBox="1"/>
          <p:nvPr/>
        </p:nvSpPr>
        <p:spPr>
          <a:xfrm>
            <a:off x="993520" y="813769"/>
            <a:ext cx="7404527" cy="646331"/>
          </a:xfrm>
          <a:prstGeom prst="rect">
            <a:avLst/>
          </a:prstGeom>
          <a:noFill/>
        </p:spPr>
        <p:txBody>
          <a:bodyPr wrap="square" rtlCol="0">
            <a:spAutoFit/>
          </a:bodyPr>
          <a:lstStyle/>
          <a:p>
            <a:r>
              <a:rPr lang="es-CO" sz="3600" dirty="0" smtClean="0">
                <a:solidFill>
                  <a:schemeClr val="bg1"/>
                </a:solidFill>
              </a:rPr>
              <a:t>Modelo Entidad Relación Extendido</a:t>
            </a:r>
            <a:endParaRPr lang="es-ES" sz="3600" dirty="0">
              <a:solidFill>
                <a:schemeClr val="bg1"/>
              </a:solidFill>
            </a:endParaRPr>
          </a:p>
        </p:txBody>
      </p:sp>
      <p:sp>
        <p:nvSpPr>
          <p:cNvPr id="4" name="CuadroTexto 3"/>
          <p:cNvSpPr txBox="1"/>
          <p:nvPr/>
        </p:nvSpPr>
        <p:spPr>
          <a:xfrm>
            <a:off x="0" y="91487"/>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 de Datos</a:t>
            </a:r>
            <a:endParaRPr lang="es-ES" sz="3200" b="1" dirty="0">
              <a:solidFill>
                <a:schemeClr val="bg1"/>
              </a:solidFill>
              <a:latin typeface="Helvetica" panose="020B0604020202030204" pitchFamily="34" charset="0"/>
            </a:endParaRPr>
          </a:p>
        </p:txBody>
      </p:sp>
      <p:sp>
        <p:nvSpPr>
          <p:cNvPr id="5" name="CuadroTexto 4"/>
          <p:cNvSpPr txBox="1"/>
          <p:nvPr/>
        </p:nvSpPr>
        <p:spPr>
          <a:xfrm>
            <a:off x="293971" y="1661693"/>
            <a:ext cx="7832914" cy="369332"/>
          </a:xfrm>
          <a:prstGeom prst="rect">
            <a:avLst/>
          </a:prstGeom>
          <a:noFill/>
        </p:spPr>
        <p:txBody>
          <a:bodyPr wrap="none" rtlCol="0">
            <a:spAutoFit/>
          </a:bodyPr>
          <a:lstStyle/>
          <a:p>
            <a:r>
              <a:rPr lang="es-CO" dirty="0">
                <a:solidFill>
                  <a:schemeClr val="bg1"/>
                </a:solidFill>
              </a:rPr>
              <a:t>Representación de la </a:t>
            </a:r>
            <a:r>
              <a:rPr lang="es-CO" dirty="0" smtClean="0">
                <a:solidFill>
                  <a:schemeClr val="bg1"/>
                </a:solidFill>
              </a:rPr>
              <a:t>relación </a:t>
            </a:r>
            <a:r>
              <a:rPr lang="es-CO" b="1" dirty="0">
                <a:solidFill>
                  <a:schemeClr val="bg1"/>
                </a:solidFill>
              </a:rPr>
              <a:t>IS A </a:t>
            </a:r>
            <a:r>
              <a:rPr lang="es-CO" dirty="0">
                <a:solidFill>
                  <a:schemeClr val="bg1"/>
                </a:solidFill>
              </a:rPr>
              <a:t>(</a:t>
            </a:r>
            <a:r>
              <a:rPr lang="es-CO" b="1" dirty="0">
                <a:solidFill>
                  <a:schemeClr val="bg1"/>
                </a:solidFill>
              </a:rPr>
              <a:t>Es un</a:t>
            </a:r>
            <a:r>
              <a:rPr lang="es-CO" dirty="0">
                <a:solidFill>
                  <a:schemeClr val="bg1"/>
                </a:solidFill>
              </a:rPr>
              <a:t>) </a:t>
            </a:r>
            <a:r>
              <a:rPr lang="es-CO" dirty="0" smtClean="0">
                <a:solidFill>
                  <a:schemeClr val="bg1"/>
                </a:solidFill>
              </a:rPr>
              <a:t>, se puede leer o analizar de dos formas</a:t>
            </a:r>
            <a:endParaRPr lang="es-ES" dirty="0">
              <a:solidFill>
                <a:schemeClr val="bg1"/>
              </a:solidFill>
            </a:endParaRPr>
          </a:p>
        </p:txBody>
      </p:sp>
    </p:spTree>
    <p:extLst>
      <p:ext uri="{BB962C8B-B14F-4D97-AF65-F5344CB8AC3E}">
        <p14:creationId xmlns:p14="http://schemas.microsoft.com/office/powerpoint/2010/main" val="4291074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35767" y="2069850"/>
            <a:ext cx="7831138" cy="1860705"/>
          </a:xfrm>
          <a:prstGeom prst="rect">
            <a:avLst/>
          </a:prstGeom>
          <a:noFill/>
          <a:ln w="9525">
            <a:noFill/>
            <a:miter lim="800000"/>
            <a:headEnd/>
            <a:tailEnd/>
          </a:ln>
        </p:spPr>
        <p:txBody>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dirty="0">
                <a:solidFill>
                  <a:schemeClr val="bg1"/>
                </a:solidFill>
              </a:rPr>
              <a:t>Restricción inherente del MER: </a:t>
            </a:r>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2400" b="1" dirty="0">
                <a:solidFill>
                  <a:schemeClr val="bg1"/>
                </a:solidFill>
              </a:rPr>
              <a:t>No puede expresar relaciones</a:t>
            </a:r>
          </a:p>
          <a:p>
            <a:pPr marL="1162050" lvl="2" indent="-228600">
              <a:spcBef>
                <a:spcPct val="20000"/>
              </a:spcBef>
              <a:buClr>
                <a:schemeClr val="folHlink"/>
              </a:buClr>
              <a:buSzPct val="50000"/>
              <a:buFont typeface="Wingdings" pitchFamily="2" charset="2"/>
              <a:buChar char="n"/>
              <a:tabLst>
                <a:tab pos="381000" algn="l"/>
                <a:tab pos="4000500" algn="l"/>
                <a:tab pos="6477000" algn="l"/>
              </a:tabLst>
            </a:pPr>
            <a:r>
              <a:rPr lang="es-ES_tradnl" sz="2400" b="1" dirty="0">
                <a:solidFill>
                  <a:schemeClr val="bg1"/>
                </a:solidFill>
              </a:rPr>
              <a:t>entre</a:t>
            </a:r>
            <a:r>
              <a:rPr lang="es-ES_tradnl" sz="2400" dirty="0">
                <a:solidFill>
                  <a:schemeClr val="bg1"/>
                </a:solidFill>
              </a:rPr>
              <a:t> varias </a:t>
            </a:r>
            <a:r>
              <a:rPr lang="es-ES_tradnl" sz="2400" b="1" dirty="0">
                <a:solidFill>
                  <a:schemeClr val="bg1"/>
                </a:solidFill>
              </a:rPr>
              <a:t>relaciones</a:t>
            </a:r>
            <a:r>
              <a:rPr lang="es-ES_tradnl" sz="2400" dirty="0">
                <a:solidFill>
                  <a:schemeClr val="bg1"/>
                </a:solidFill>
              </a:rPr>
              <a:t>, ni </a:t>
            </a:r>
          </a:p>
          <a:p>
            <a:pPr marL="1162050" lvl="2" indent="-228600">
              <a:spcBef>
                <a:spcPct val="20000"/>
              </a:spcBef>
              <a:buClr>
                <a:schemeClr val="folHlink"/>
              </a:buClr>
              <a:buSzPct val="50000"/>
              <a:buFont typeface="Wingdings" pitchFamily="2" charset="2"/>
              <a:buChar char="n"/>
              <a:tabLst>
                <a:tab pos="381000" algn="l"/>
                <a:tab pos="4000500" algn="l"/>
                <a:tab pos="6477000" algn="l"/>
              </a:tabLst>
            </a:pPr>
            <a:r>
              <a:rPr lang="es-ES_tradnl" sz="2400" b="1" dirty="0">
                <a:solidFill>
                  <a:schemeClr val="bg1"/>
                </a:solidFill>
              </a:rPr>
              <a:t>entre</a:t>
            </a:r>
            <a:r>
              <a:rPr lang="es-ES_tradnl" sz="2400" dirty="0">
                <a:solidFill>
                  <a:schemeClr val="bg1"/>
                </a:solidFill>
              </a:rPr>
              <a:t> un tipo de </a:t>
            </a:r>
            <a:r>
              <a:rPr lang="es-ES_tradnl" sz="2400" b="1" dirty="0">
                <a:solidFill>
                  <a:schemeClr val="bg1"/>
                </a:solidFill>
              </a:rPr>
              <a:t>relación y </a:t>
            </a:r>
            <a:r>
              <a:rPr lang="es-ES_tradnl" sz="2400" dirty="0">
                <a:solidFill>
                  <a:schemeClr val="bg1"/>
                </a:solidFill>
              </a:rPr>
              <a:t>un tipo de</a:t>
            </a:r>
            <a:r>
              <a:rPr lang="es-ES_tradnl" sz="2400" b="1" dirty="0">
                <a:solidFill>
                  <a:schemeClr val="bg1"/>
                </a:solidFill>
              </a:rPr>
              <a:t> </a:t>
            </a:r>
            <a:r>
              <a:rPr lang="es-ES_tradnl" sz="2400" b="1" dirty="0" smtClean="0">
                <a:solidFill>
                  <a:schemeClr val="bg1"/>
                </a:solidFill>
              </a:rPr>
              <a:t>entidad</a:t>
            </a:r>
            <a:endParaRPr lang="es-ES_tradnl" sz="2400" b="1" dirty="0">
              <a:solidFill>
                <a:schemeClr val="bg1"/>
              </a:solidFill>
            </a:endParaRPr>
          </a:p>
        </p:txBody>
      </p:sp>
      <p:sp>
        <p:nvSpPr>
          <p:cNvPr id="3" name="CuadroTexto 2"/>
          <p:cNvSpPr txBox="1"/>
          <p:nvPr/>
        </p:nvSpPr>
        <p:spPr>
          <a:xfrm>
            <a:off x="950847" y="849757"/>
            <a:ext cx="7404527" cy="646331"/>
          </a:xfrm>
          <a:prstGeom prst="rect">
            <a:avLst/>
          </a:prstGeom>
          <a:noFill/>
        </p:spPr>
        <p:txBody>
          <a:bodyPr wrap="square" rtlCol="0">
            <a:spAutoFit/>
          </a:bodyPr>
          <a:lstStyle/>
          <a:p>
            <a:r>
              <a:rPr lang="es-CO" sz="3600" dirty="0" smtClean="0">
                <a:solidFill>
                  <a:schemeClr val="bg1"/>
                </a:solidFill>
              </a:rPr>
              <a:t>Modelo Entidad Relación Extendido</a:t>
            </a:r>
            <a:endParaRPr lang="es-ES" sz="3600" dirty="0">
              <a:solidFill>
                <a:schemeClr val="bg1"/>
              </a:solidFill>
            </a:endParaRPr>
          </a:p>
        </p:txBody>
      </p:sp>
      <p:sp>
        <p:nvSpPr>
          <p:cNvPr id="4" name="CuadroTexto 3"/>
          <p:cNvSpPr txBox="1"/>
          <p:nvPr/>
        </p:nvSpPr>
        <p:spPr>
          <a:xfrm>
            <a:off x="247567" y="184483"/>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 de Datos</a:t>
            </a:r>
            <a:endParaRPr lang="es-ES" sz="3200" b="1" dirty="0">
              <a:solidFill>
                <a:schemeClr val="bg1"/>
              </a:solidFill>
              <a:latin typeface="Helvetica" panose="020B0604020202030204" pitchFamily="34" charset="0"/>
            </a:endParaRPr>
          </a:p>
        </p:txBody>
      </p:sp>
      <p:sp>
        <p:nvSpPr>
          <p:cNvPr id="5" name="CuadroTexto 4"/>
          <p:cNvSpPr txBox="1"/>
          <p:nvPr/>
        </p:nvSpPr>
        <p:spPr>
          <a:xfrm>
            <a:off x="247567" y="1734905"/>
            <a:ext cx="4671279" cy="369332"/>
          </a:xfrm>
          <a:prstGeom prst="rect">
            <a:avLst/>
          </a:prstGeom>
          <a:noFill/>
        </p:spPr>
        <p:txBody>
          <a:bodyPr wrap="none" rtlCol="0">
            <a:spAutoFit/>
          </a:bodyPr>
          <a:lstStyle/>
          <a:p>
            <a:r>
              <a:rPr lang="es-CO" dirty="0">
                <a:solidFill>
                  <a:schemeClr val="bg1"/>
                </a:solidFill>
              </a:rPr>
              <a:t>Representación de la </a:t>
            </a:r>
            <a:r>
              <a:rPr lang="es-CO" dirty="0" smtClean="0">
                <a:solidFill>
                  <a:schemeClr val="bg1"/>
                </a:solidFill>
              </a:rPr>
              <a:t>relación </a:t>
            </a:r>
            <a:r>
              <a:rPr lang="es-CO" b="1" dirty="0">
                <a:solidFill>
                  <a:schemeClr val="bg1"/>
                </a:solidFill>
              </a:rPr>
              <a:t>IS A </a:t>
            </a:r>
            <a:r>
              <a:rPr lang="es-CO" dirty="0">
                <a:solidFill>
                  <a:schemeClr val="bg1"/>
                </a:solidFill>
              </a:rPr>
              <a:t>(</a:t>
            </a:r>
            <a:r>
              <a:rPr lang="es-CO" b="1" dirty="0">
                <a:solidFill>
                  <a:schemeClr val="bg1"/>
                </a:solidFill>
              </a:rPr>
              <a:t>Es </a:t>
            </a:r>
            <a:r>
              <a:rPr lang="es-CO" b="1" dirty="0" smtClean="0">
                <a:solidFill>
                  <a:schemeClr val="bg1"/>
                </a:solidFill>
              </a:rPr>
              <a:t>parte de</a:t>
            </a:r>
            <a:r>
              <a:rPr lang="es-CO" dirty="0" smtClean="0">
                <a:solidFill>
                  <a:schemeClr val="bg1"/>
                </a:solidFill>
              </a:rPr>
              <a:t>) </a:t>
            </a:r>
            <a:endParaRPr lang="es-ES" dirty="0">
              <a:solidFill>
                <a:schemeClr val="bg1"/>
              </a:solidFill>
            </a:endParaRPr>
          </a:p>
        </p:txBody>
      </p:sp>
    </p:spTree>
    <p:extLst>
      <p:ext uri="{BB962C8B-B14F-4D97-AF65-F5344CB8AC3E}">
        <p14:creationId xmlns:p14="http://schemas.microsoft.com/office/powerpoint/2010/main" val="1268526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35767" y="2069851"/>
            <a:ext cx="7831138" cy="2938877"/>
          </a:xfrm>
          <a:prstGeom prst="rect">
            <a:avLst/>
          </a:prstGeom>
          <a:noFill/>
          <a:ln w="9525">
            <a:noFill/>
            <a:miter lim="800000"/>
            <a:headEnd/>
            <a:tailEnd/>
          </a:ln>
        </p:spPr>
        <p:txBody>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62050" lvl="2" indent="-228600">
              <a:spcBef>
                <a:spcPct val="20000"/>
              </a:spcBef>
              <a:buClr>
                <a:schemeClr val="folHlink"/>
              </a:buClr>
              <a:buSzPct val="50000"/>
              <a:buFont typeface="Wingdings" pitchFamily="2" charset="2"/>
              <a:buChar char="n"/>
              <a:tabLst>
                <a:tab pos="381000" algn="l"/>
                <a:tab pos="4000500" algn="l"/>
                <a:tab pos="6477000" algn="l"/>
              </a:tabLst>
            </a:pPr>
            <a:endParaRPr lang="es-ES_tradnl" sz="2400" b="1" dirty="0">
              <a:solidFill>
                <a:schemeClr val="bg1"/>
              </a:solidFill>
            </a:endParaRPr>
          </a:p>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dirty="0">
                <a:solidFill>
                  <a:schemeClr val="bg1"/>
                </a:solidFill>
              </a:rPr>
              <a:t>La </a:t>
            </a:r>
            <a:r>
              <a:rPr lang="es-ES_tradnl" sz="2400" b="1" dirty="0">
                <a:solidFill>
                  <a:schemeClr val="bg1"/>
                </a:solidFill>
              </a:rPr>
              <a:t>agregación...</a:t>
            </a:r>
            <a:endParaRPr lang="es-ES_tradnl" sz="2400" dirty="0">
              <a:solidFill>
                <a:schemeClr val="bg1"/>
              </a:solidFill>
            </a:endParaRPr>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2400" dirty="0">
                <a:solidFill>
                  <a:schemeClr val="bg1"/>
                </a:solidFill>
              </a:rPr>
              <a:t>Permite </a:t>
            </a:r>
            <a:r>
              <a:rPr lang="es-ES_tradnl" sz="2400" b="1" dirty="0">
                <a:solidFill>
                  <a:schemeClr val="bg1"/>
                </a:solidFill>
              </a:rPr>
              <a:t>combinar varios tipos de entidad</a:t>
            </a:r>
            <a:r>
              <a:rPr lang="es-ES_tradnl" sz="2400" dirty="0">
                <a:solidFill>
                  <a:schemeClr val="bg1"/>
                </a:solidFill>
              </a:rPr>
              <a:t>, relacionados mediante un tipo de relación, </a:t>
            </a:r>
            <a:r>
              <a:rPr lang="es-ES_tradnl" sz="2400" b="1" dirty="0">
                <a:solidFill>
                  <a:schemeClr val="bg1"/>
                </a:solidFill>
              </a:rPr>
              <a:t>para formar </a:t>
            </a:r>
            <a:r>
              <a:rPr lang="es-ES_tradnl" sz="2400" dirty="0">
                <a:solidFill>
                  <a:schemeClr val="bg1"/>
                </a:solidFill>
              </a:rPr>
              <a:t>un tipo de</a:t>
            </a:r>
            <a:r>
              <a:rPr lang="es-ES_tradnl" sz="2400" b="1" dirty="0">
                <a:solidFill>
                  <a:schemeClr val="bg1"/>
                </a:solidFill>
              </a:rPr>
              <a:t> entidad</a:t>
            </a:r>
            <a:r>
              <a:rPr lang="es-ES_tradnl" sz="2400" dirty="0">
                <a:solidFill>
                  <a:schemeClr val="bg1"/>
                </a:solidFill>
              </a:rPr>
              <a:t> </a:t>
            </a:r>
            <a:r>
              <a:rPr lang="es-ES_tradnl" sz="2400" b="1" dirty="0">
                <a:solidFill>
                  <a:schemeClr val="bg1"/>
                </a:solidFill>
              </a:rPr>
              <a:t>agregada</a:t>
            </a:r>
            <a:r>
              <a:rPr lang="es-ES_tradnl" sz="2400" dirty="0">
                <a:solidFill>
                  <a:schemeClr val="bg1"/>
                </a:solidFill>
              </a:rPr>
              <a:t> de nivel superior</a:t>
            </a:r>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2400" b="1" dirty="0">
                <a:solidFill>
                  <a:schemeClr val="bg1"/>
                </a:solidFill>
              </a:rPr>
              <a:t>Útil cuando el</a:t>
            </a:r>
            <a:r>
              <a:rPr lang="es-ES_tradnl" sz="2400" dirty="0">
                <a:solidFill>
                  <a:schemeClr val="bg1"/>
                </a:solidFill>
              </a:rPr>
              <a:t> tipo de entidad </a:t>
            </a:r>
            <a:r>
              <a:rPr lang="es-ES_tradnl" sz="2400" b="1" dirty="0">
                <a:solidFill>
                  <a:schemeClr val="bg1"/>
                </a:solidFill>
              </a:rPr>
              <a:t>agregado debe relacionarse con otros </a:t>
            </a:r>
            <a:r>
              <a:rPr lang="es-ES_tradnl" sz="2400" dirty="0">
                <a:solidFill>
                  <a:schemeClr val="bg1"/>
                </a:solidFill>
              </a:rPr>
              <a:t>tipos de entidad</a:t>
            </a:r>
          </a:p>
        </p:txBody>
      </p:sp>
      <p:sp>
        <p:nvSpPr>
          <p:cNvPr id="3" name="CuadroTexto 2"/>
          <p:cNvSpPr txBox="1"/>
          <p:nvPr/>
        </p:nvSpPr>
        <p:spPr>
          <a:xfrm>
            <a:off x="950847" y="849757"/>
            <a:ext cx="7404527" cy="646331"/>
          </a:xfrm>
          <a:prstGeom prst="rect">
            <a:avLst/>
          </a:prstGeom>
          <a:noFill/>
        </p:spPr>
        <p:txBody>
          <a:bodyPr wrap="square" rtlCol="0">
            <a:spAutoFit/>
          </a:bodyPr>
          <a:lstStyle/>
          <a:p>
            <a:r>
              <a:rPr lang="es-CO" sz="3600" dirty="0" smtClean="0">
                <a:solidFill>
                  <a:schemeClr val="bg1"/>
                </a:solidFill>
              </a:rPr>
              <a:t>Modelo Entidad Relación Extendido</a:t>
            </a:r>
            <a:endParaRPr lang="es-ES" sz="3600" dirty="0">
              <a:solidFill>
                <a:schemeClr val="bg1"/>
              </a:solidFill>
            </a:endParaRPr>
          </a:p>
        </p:txBody>
      </p:sp>
      <p:sp>
        <p:nvSpPr>
          <p:cNvPr id="4" name="CuadroTexto 3"/>
          <p:cNvSpPr txBox="1"/>
          <p:nvPr/>
        </p:nvSpPr>
        <p:spPr>
          <a:xfrm>
            <a:off x="247567" y="184483"/>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 de Datos</a:t>
            </a:r>
            <a:endParaRPr lang="es-ES" sz="3200" b="1" dirty="0">
              <a:solidFill>
                <a:schemeClr val="bg1"/>
              </a:solidFill>
              <a:latin typeface="Helvetica" panose="020B0604020202030204" pitchFamily="34" charset="0"/>
            </a:endParaRPr>
          </a:p>
        </p:txBody>
      </p:sp>
      <p:sp>
        <p:nvSpPr>
          <p:cNvPr id="5" name="CuadroTexto 4"/>
          <p:cNvSpPr txBox="1"/>
          <p:nvPr/>
        </p:nvSpPr>
        <p:spPr>
          <a:xfrm>
            <a:off x="247567" y="1734905"/>
            <a:ext cx="1843197" cy="523220"/>
          </a:xfrm>
          <a:prstGeom prst="rect">
            <a:avLst/>
          </a:prstGeom>
          <a:noFill/>
        </p:spPr>
        <p:txBody>
          <a:bodyPr wrap="none" rtlCol="0">
            <a:spAutoFit/>
          </a:bodyPr>
          <a:lstStyle/>
          <a:p>
            <a:r>
              <a:rPr lang="es-CO" sz="2800" b="1" dirty="0" smtClean="0">
                <a:solidFill>
                  <a:schemeClr val="bg1"/>
                </a:solidFill>
              </a:rPr>
              <a:t>Agregación</a:t>
            </a:r>
            <a:endParaRPr lang="es-ES" sz="2800" b="1" dirty="0">
              <a:solidFill>
                <a:schemeClr val="bg1"/>
              </a:solidFill>
            </a:endParaRPr>
          </a:p>
        </p:txBody>
      </p:sp>
    </p:spTree>
    <p:extLst>
      <p:ext uri="{BB962C8B-B14F-4D97-AF65-F5344CB8AC3E}">
        <p14:creationId xmlns:p14="http://schemas.microsoft.com/office/powerpoint/2010/main" val="655437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50847" y="1048325"/>
            <a:ext cx="7404527" cy="646331"/>
          </a:xfrm>
          <a:prstGeom prst="rect">
            <a:avLst/>
          </a:prstGeom>
          <a:noFill/>
        </p:spPr>
        <p:txBody>
          <a:bodyPr wrap="square" rtlCol="0">
            <a:spAutoFit/>
          </a:bodyPr>
          <a:lstStyle/>
          <a:p>
            <a:r>
              <a:rPr lang="es-CO" sz="3600" dirty="0" smtClean="0">
                <a:solidFill>
                  <a:schemeClr val="bg1"/>
                </a:solidFill>
              </a:rPr>
              <a:t>Modelo Entidad Relación Extendido</a:t>
            </a:r>
            <a:endParaRPr lang="es-ES" sz="3600" dirty="0">
              <a:solidFill>
                <a:schemeClr val="bg1"/>
              </a:solidFill>
            </a:endParaRPr>
          </a:p>
        </p:txBody>
      </p:sp>
      <p:sp>
        <p:nvSpPr>
          <p:cNvPr id="6" name="CuadroTexto 5"/>
          <p:cNvSpPr txBox="1"/>
          <p:nvPr/>
        </p:nvSpPr>
        <p:spPr>
          <a:xfrm>
            <a:off x="247567" y="184483"/>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 de Datos</a:t>
            </a:r>
            <a:endParaRPr lang="es-ES" sz="3200" b="1" dirty="0">
              <a:solidFill>
                <a:schemeClr val="bg1"/>
              </a:solidFill>
              <a:latin typeface="Helvetica" panose="020B0604020202030204" pitchFamily="34" charset="0"/>
            </a:endParaRPr>
          </a:p>
        </p:txBody>
      </p:sp>
      <p:sp>
        <p:nvSpPr>
          <p:cNvPr id="3" name="CuadroTexto 2"/>
          <p:cNvSpPr txBox="1"/>
          <p:nvPr/>
        </p:nvSpPr>
        <p:spPr>
          <a:xfrm>
            <a:off x="247567" y="1973723"/>
            <a:ext cx="4671279" cy="369332"/>
          </a:xfrm>
          <a:prstGeom prst="rect">
            <a:avLst/>
          </a:prstGeom>
          <a:noFill/>
        </p:spPr>
        <p:txBody>
          <a:bodyPr wrap="none" rtlCol="0">
            <a:spAutoFit/>
          </a:bodyPr>
          <a:lstStyle/>
          <a:p>
            <a:r>
              <a:rPr lang="es-CO" dirty="0">
                <a:solidFill>
                  <a:schemeClr val="bg1"/>
                </a:solidFill>
              </a:rPr>
              <a:t>Representación de la </a:t>
            </a:r>
            <a:r>
              <a:rPr lang="es-CO" dirty="0" smtClean="0">
                <a:solidFill>
                  <a:schemeClr val="bg1"/>
                </a:solidFill>
              </a:rPr>
              <a:t>relación </a:t>
            </a:r>
            <a:r>
              <a:rPr lang="es-CO" b="1" dirty="0">
                <a:solidFill>
                  <a:schemeClr val="bg1"/>
                </a:solidFill>
              </a:rPr>
              <a:t>IS A </a:t>
            </a:r>
            <a:r>
              <a:rPr lang="es-CO" dirty="0">
                <a:solidFill>
                  <a:schemeClr val="bg1"/>
                </a:solidFill>
              </a:rPr>
              <a:t>(</a:t>
            </a:r>
            <a:r>
              <a:rPr lang="es-CO" b="1" dirty="0">
                <a:solidFill>
                  <a:schemeClr val="bg1"/>
                </a:solidFill>
              </a:rPr>
              <a:t>Es </a:t>
            </a:r>
            <a:r>
              <a:rPr lang="es-CO" b="1" dirty="0" smtClean="0">
                <a:solidFill>
                  <a:schemeClr val="bg1"/>
                </a:solidFill>
              </a:rPr>
              <a:t>parte de</a:t>
            </a:r>
            <a:r>
              <a:rPr lang="es-CO" dirty="0" smtClean="0">
                <a:solidFill>
                  <a:schemeClr val="bg1"/>
                </a:solidFill>
              </a:rPr>
              <a:t>) </a:t>
            </a:r>
            <a:endParaRPr lang="es-ES" dirty="0">
              <a:solidFill>
                <a:schemeClr val="bg1"/>
              </a:solidFill>
            </a:endParaRPr>
          </a:p>
        </p:txBody>
      </p:sp>
      <p:pic>
        <p:nvPicPr>
          <p:cNvPr id="4" name="Imagen 3"/>
          <p:cNvPicPr>
            <a:picLocks noChangeAspect="1"/>
          </p:cNvPicPr>
          <p:nvPr/>
        </p:nvPicPr>
        <p:blipFill>
          <a:blip r:embed="rId2"/>
          <a:stretch>
            <a:fillRect/>
          </a:stretch>
        </p:blipFill>
        <p:spPr>
          <a:xfrm>
            <a:off x="0" y="2343055"/>
            <a:ext cx="9144000" cy="3324225"/>
          </a:xfrm>
          <a:prstGeom prst="rect">
            <a:avLst/>
          </a:prstGeom>
        </p:spPr>
      </p:pic>
    </p:spTree>
    <p:extLst>
      <p:ext uri="{BB962C8B-B14F-4D97-AF65-F5344CB8AC3E}">
        <p14:creationId xmlns:p14="http://schemas.microsoft.com/office/powerpoint/2010/main" val="34704890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50847" y="1048325"/>
            <a:ext cx="7404527" cy="646331"/>
          </a:xfrm>
          <a:prstGeom prst="rect">
            <a:avLst/>
          </a:prstGeom>
          <a:noFill/>
        </p:spPr>
        <p:txBody>
          <a:bodyPr wrap="square" rtlCol="0">
            <a:spAutoFit/>
          </a:bodyPr>
          <a:lstStyle/>
          <a:p>
            <a:r>
              <a:rPr lang="es-CO" sz="3600" dirty="0" smtClean="0">
                <a:solidFill>
                  <a:schemeClr val="bg1"/>
                </a:solidFill>
              </a:rPr>
              <a:t>Modelo Entidad Relación Extendido</a:t>
            </a:r>
            <a:endParaRPr lang="es-ES" sz="3600" dirty="0">
              <a:solidFill>
                <a:schemeClr val="bg1"/>
              </a:solidFill>
            </a:endParaRPr>
          </a:p>
        </p:txBody>
      </p:sp>
      <p:sp>
        <p:nvSpPr>
          <p:cNvPr id="6" name="CuadroTexto 5"/>
          <p:cNvSpPr txBox="1"/>
          <p:nvPr/>
        </p:nvSpPr>
        <p:spPr>
          <a:xfrm>
            <a:off x="247567" y="184483"/>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 de Datos</a:t>
            </a:r>
            <a:endParaRPr lang="es-ES" sz="3200" b="1" dirty="0">
              <a:solidFill>
                <a:schemeClr val="bg1"/>
              </a:solidFill>
              <a:latin typeface="Helvetica" panose="020B0604020202030204" pitchFamily="34" charset="0"/>
            </a:endParaRPr>
          </a:p>
        </p:txBody>
      </p:sp>
      <p:sp>
        <p:nvSpPr>
          <p:cNvPr id="3" name="CuadroTexto 2"/>
          <p:cNvSpPr txBox="1"/>
          <p:nvPr/>
        </p:nvSpPr>
        <p:spPr>
          <a:xfrm>
            <a:off x="247567" y="1973723"/>
            <a:ext cx="4671279" cy="369332"/>
          </a:xfrm>
          <a:prstGeom prst="rect">
            <a:avLst/>
          </a:prstGeom>
          <a:noFill/>
        </p:spPr>
        <p:txBody>
          <a:bodyPr wrap="none" rtlCol="0">
            <a:spAutoFit/>
          </a:bodyPr>
          <a:lstStyle/>
          <a:p>
            <a:r>
              <a:rPr lang="es-CO" dirty="0">
                <a:solidFill>
                  <a:schemeClr val="bg1"/>
                </a:solidFill>
              </a:rPr>
              <a:t>Representación de la </a:t>
            </a:r>
            <a:r>
              <a:rPr lang="es-CO" dirty="0" smtClean="0">
                <a:solidFill>
                  <a:schemeClr val="bg1"/>
                </a:solidFill>
              </a:rPr>
              <a:t>relación </a:t>
            </a:r>
            <a:r>
              <a:rPr lang="es-CO" b="1" dirty="0">
                <a:solidFill>
                  <a:schemeClr val="bg1"/>
                </a:solidFill>
              </a:rPr>
              <a:t>IS A </a:t>
            </a:r>
            <a:r>
              <a:rPr lang="es-CO" dirty="0">
                <a:solidFill>
                  <a:schemeClr val="bg1"/>
                </a:solidFill>
              </a:rPr>
              <a:t>(</a:t>
            </a:r>
            <a:r>
              <a:rPr lang="es-CO" b="1" dirty="0">
                <a:solidFill>
                  <a:schemeClr val="bg1"/>
                </a:solidFill>
              </a:rPr>
              <a:t>Es </a:t>
            </a:r>
            <a:r>
              <a:rPr lang="es-CO" b="1" dirty="0" smtClean="0">
                <a:solidFill>
                  <a:schemeClr val="bg1"/>
                </a:solidFill>
              </a:rPr>
              <a:t>parte de</a:t>
            </a:r>
            <a:r>
              <a:rPr lang="es-CO" dirty="0" smtClean="0">
                <a:solidFill>
                  <a:schemeClr val="bg1"/>
                </a:solidFill>
              </a:rPr>
              <a:t>) </a:t>
            </a:r>
            <a:endParaRPr lang="es-ES" dirty="0">
              <a:solidFill>
                <a:schemeClr val="bg1"/>
              </a:solidFill>
            </a:endParaRPr>
          </a:p>
        </p:txBody>
      </p:sp>
      <p:pic>
        <p:nvPicPr>
          <p:cNvPr id="5" name="Imagen 4"/>
          <p:cNvPicPr>
            <a:picLocks noChangeAspect="1"/>
          </p:cNvPicPr>
          <p:nvPr/>
        </p:nvPicPr>
        <p:blipFill>
          <a:blip r:embed="rId2"/>
          <a:stretch>
            <a:fillRect/>
          </a:stretch>
        </p:blipFill>
        <p:spPr>
          <a:xfrm>
            <a:off x="0" y="2343055"/>
            <a:ext cx="9144000" cy="3509105"/>
          </a:xfrm>
          <a:prstGeom prst="rect">
            <a:avLst/>
          </a:prstGeom>
        </p:spPr>
      </p:pic>
    </p:spTree>
    <p:extLst>
      <p:ext uri="{BB962C8B-B14F-4D97-AF65-F5344CB8AC3E}">
        <p14:creationId xmlns:p14="http://schemas.microsoft.com/office/powerpoint/2010/main" val="16051118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uadroTexto 1"/>
          <p:cNvSpPr txBox="1"/>
          <p:nvPr/>
        </p:nvSpPr>
        <p:spPr>
          <a:xfrm>
            <a:off x="950847" y="1048325"/>
            <a:ext cx="7404527" cy="646331"/>
          </a:xfrm>
          <a:prstGeom prst="rect">
            <a:avLst/>
          </a:prstGeom>
          <a:noFill/>
        </p:spPr>
        <p:txBody>
          <a:bodyPr wrap="square" rtlCol="0">
            <a:spAutoFit/>
          </a:bodyPr>
          <a:lstStyle/>
          <a:p>
            <a:r>
              <a:rPr lang="es-CO" sz="3600" dirty="0" smtClean="0">
                <a:solidFill>
                  <a:schemeClr val="bg1"/>
                </a:solidFill>
              </a:rPr>
              <a:t>Modelo Entidad Relación Extendido</a:t>
            </a:r>
            <a:endParaRPr lang="es-ES" sz="3600" dirty="0">
              <a:solidFill>
                <a:schemeClr val="bg1"/>
              </a:solidFill>
            </a:endParaRPr>
          </a:p>
        </p:txBody>
      </p:sp>
      <p:sp>
        <p:nvSpPr>
          <p:cNvPr id="6" name="CuadroTexto 5"/>
          <p:cNvSpPr txBox="1"/>
          <p:nvPr/>
        </p:nvSpPr>
        <p:spPr>
          <a:xfrm>
            <a:off x="247567" y="184483"/>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 de Datos</a:t>
            </a:r>
            <a:endParaRPr lang="es-ES" sz="3200" b="1" dirty="0">
              <a:solidFill>
                <a:schemeClr val="bg1"/>
              </a:solidFill>
              <a:latin typeface="Helvetica" panose="020B0604020202030204" pitchFamily="34" charset="0"/>
            </a:endParaRPr>
          </a:p>
        </p:txBody>
      </p:sp>
      <p:sp>
        <p:nvSpPr>
          <p:cNvPr id="3" name="CuadroTexto 2"/>
          <p:cNvSpPr txBox="1"/>
          <p:nvPr/>
        </p:nvSpPr>
        <p:spPr>
          <a:xfrm>
            <a:off x="247567" y="1973723"/>
            <a:ext cx="4671279" cy="369332"/>
          </a:xfrm>
          <a:prstGeom prst="rect">
            <a:avLst/>
          </a:prstGeom>
          <a:noFill/>
        </p:spPr>
        <p:txBody>
          <a:bodyPr wrap="none" rtlCol="0">
            <a:spAutoFit/>
          </a:bodyPr>
          <a:lstStyle/>
          <a:p>
            <a:r>
              <a:rPr lang="es-CO" dirty="0">
                <a:solidFill>
                  <a:schemeClr val="bg1"/>
                </a:solidFill>
              </a:rPr>
              <a:t>Representación de la </a:t>
            </a:r>
            <a:r>
              <a:rPr lang="es-CO" dirty="0" smtClean="0">
                <a:solidFill>
                  <a:schemeClr val="bg1"/>
                </a:solidFill>
              </a:rPr>
              <a:t>relación </a:t>
            </a:r>
            <a:r>
              <a:rPr lang="es-CO" b="1" dirty="0">
                <a:solidFill>
                  <a:schemeClr val="bg1"/>
                </a:solidFill>
              </a:rPr>
              <a:t>IS A </a:t>
            </a:r>
            <a:r>
              <a:rPr lang="es-CO" dirty="0">
                <a:solidFill>
                  <a:schemeClr val="bg1"/>
                </a:solidFill>
              </a:rPr>
              <a:t>(</a:t>
            </a:r>
            <a:r>
              <a:rPr lang="es-CO" b="1" dirty="0">
                <a:solidFill>
                  <a:schemeClr val="bg1"/>
                </a:solidFill>
              </a:rPr>
              <a:t>Es </a:t>
            </a:r>
            <a:r>
              <a:rPr lang="es-CO" b="1" dirty="0" smtClean="0">
                <a:solidFill>
                  <a:schemeClr val="bg1"/>
                </a:solidFill>
              </a:rPr>
              <a:t>parte de</a:t>
            </a:r>
            <a:r>
              <a:rPr lang="es-CO" dirty="0" smtClean="0">
                <a:solidFill>
                  <a:schemeClr val="bg1"/>
                </a:solidFill>
              </a:rPr>
              <a:t>) </a:t>
            </a:r>
            <a:endParaRPr lang="es-ES" dirty="0">
              <a:solidFill>
                <a:schemeClr val="bg1"/>
              </a:solidFill>
            </a:endParaRPr>
          </a:p>
        </p:txBody>
      </p:sp>
      <p:pic>
        <p:nvPicPr>
          <p:cNvPr id="1026" name="Picture 2" descr="Resultado de imagen para agregación de entida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500" y="2343055"/>
            <a:ext cx="6038850" cy="3480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2133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50847" y="1048325"/>
            <a:ext cx="7404527" cy="646331"/>
          </a:xfrm>
          <a:prstGeom prst="rect">
            <a:avLst/>
          </a:prstGeom>
          <a:noFill/>
        </p:spPr>
        <p:txBody>
          <a:bodyPr wrap="square" rtlCol="0">
            <a:spAutoFit/>
          </a:bodyPr>
          <a:lstStyle/>
          <a:p>
            <a:r>
              <a:rPr lang="es-CO" sz="3600" dirty="0" smtClean="0">
                <a:solidFill>
                  <a:schemeClr val="bg1"/>
                </a:solidFill>
              </a:rPr>
              <a:t>Modelo Entidad Relación Extendido</a:t>
            </a:r>
            <a:endParaRPr lang="es-ES" sz="3600" dirty="0">
              <a:solidFill>
                <a:schemeClr val="bg1"/>
              </a:solidFill>
            </a:endParaRPr>
          </a:p>
        </p:txBody>
      </p:sp>
      <p:sp>
        <p:nvSpPr>
          <p:cNvPr id="6" name="CuadroTexto 5"/>
          <p:cNvSpPr txBox="1"/>
          <p:nvPr/>
        </p:nvSpPr>
        <p:spPr>
          <a:xfrm>
            <a:off x="247567" y="184483"/>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 de Datos</a:t>
            </a:r>
            <a:endParaRPr lang="es-ES" sz="3200" b="1" dirty="0">
              <a:solidFill>
                <a:schemeClr val="bg1"/>
              </a:solidFill>
              <a:latin typeface="Helvetica" panose="020B0604020202030204" pitchFamily="34" charset="0"/>
            </a:endParaRPr>
          </a:p>
        </p:txBody>
      </p:sp>
      <p:sp>
        <p:nvSpPr>
          <p:cNvPr id="3" name="CuadroTexto 2"/>
          <p:cNvSpPr txBox="1"/>
          <p:nvPr/>
        </p:nvSpPr>
        <p:spPr>
          <a:xfrm>
            <a:off x="247567" y="1973723"/>
            <a:ext cx="4671279" cy="369332"/>
          </a:xfrm>
          <a:prstGeom prst="rect">
            <a:avLst/>
          </a:prstGeom>
          <a:noFill/>
        </p:spPr>
        <p:txBody>
          <a:bodyPr wrap="none" rtlCol="0">
            <a:spAutoFit/>
          </a:bodyPr>
          <a:lstStyle/>
          <a:p>
            <a:r>
              <a:rPr lang="es-CO" dirty="0">
                <a:solidFill>
                  <a:schemeClr val="bg1"/>
                </a:solidFill>
              </a:rPr>
              <a:t>Representación de la </a:t>
            </a:r>
            <a:r>
              <a:rPr lang="es-CO" dirty="0" smtClean="0">
                <a:solidFill>
                  <a:schemeClr val="bg1"/>
                </a:solidFill>
              </a:rPr>
              <a:t>relación </a:t>
            </a:r>
            <a:r>
              <a:rPr lang="es-CO" b="1" dirty="0">
                <a:solidFill>
                  <a:schemeClr val="bg1"/>
                </a:solidFill>
              </a:rPr>
              <a:t>IS A </a:t>
            </a:r>
            <a:r>
              <a:rPr lang="es-CO" dirty="0">
                <a:solidFill>
                  <a:schemeClr val="bg1"/>
                </a:solidFill>
              </a:rPr>
              <a:t>(</a:t>
            </a:r>
            <a:r>
              <a:rPr lang="es-CO" b="1" dirty="0">
                <a:solidFill>
                  <a:schemeClr val="bg1"/>
                </a:solidFill>
              </a:rPr>
              <a:t>Es </a:t>
            </a:r>
            <a:r>
              <a:rPr lang="es-CO" b="1" dirty="0" smtClean="0">
                <a:solidFill>
                  <a:schemeClr val="bg1"/>
                </a:solidFill>
              </a:rPr>
              <a:t>parte de</a:t>
            </a:r>
            <a:r>
              <a:rPr lang="es-CO" dirty="0" smtClean="0">
                <a:solidFill>
                  <a:schemeClr val="bg1"/>
                </a:solidFill>
              </a:rPr>
              <a:t>) </a:t>
            </a:r>
            <a:endParaRPr lang="es-ES" dirty="0">
              <a:solidFill>
                <a:schemeClr val="bg1"/>
              </a:solidFill>
            </a:endParaRPr>
          </a:p>
        </p:txBody>
      </p:sp>
      <p:sp>
        <p:nvSpPr>
          <p:cNvPr id="4" name="Rectángulo 3"/>
          <p:cNvSpPr/>
          <p:nvPr/>
        </p:nvSpPr>
        <p:spPr>
          <a:xfrm>
            <a:off x="3158836" y="2622122"/>
            <a:ext cx="2161309" cy="615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Computador</a:t>
            </a:r>
            <a:endParaRPr lang="es-ES" dirty="0"/>
          </a:p>
        </p:txBody>
      </p:sp>
      <p:sp>
        <p:nvSpPr>
          <p:cNvPr id="5" name="Rectángulo 4"/>
          <p:cNvSpPr/>
          <p:nvPr/>
        </p:nvSpPr>
        <p:spPr>
          <a:xfrm>
            <a:off x="3476317" y="4846320"/>
            <a:ext cx="1526346" cy="52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Monitor</a:t>
            </a:r>
            <a:endParaRPr lang="es-ES" dirty="0"/>
          </a:p>
        </p:txBody>
      </p:sp>
      <p:sp>
        <p:nvSpPr>
          <p:cNvPr id="8" name="Rectángulo 7"/>
          <p:cNvSpPr/>
          <p:nvPr/>
        </p:nvSpPr>
        <p:spPr>
          <a:xfrm>
            <a:off x="950847" y="4840778"/>
            <a:ext cx="1526346" cy="52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CPU</a:t>
            </a:r>
            <a:endParaRPr lang="es-ES" dirty="0"/>
          </a:p>
        </p:txBody>
      </p:sp>
      <p:sp>
        <p:nvSpPr>
          <p:cNvPr id="9" name="Rectángulo 8"/>
          <p:cNvSpPr/>
          <p:nvPr/>
        </p:nvSpPr>
        <p:spPr>
          <a:xfrm>
            <a:off x="6146483" y="4840778"/>
            <a:ext cx="1526346" cy="52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Teclado</a:t>
            </a:r>
            <a:endParaRPr lang="es-ES" dirty="0"/>
          </a:p>
        </p:txBody>
      </p:sp>
      <p:sp>
        <p:nvSpPr>
          <p:cNvPr id="7" name="Rombo 6"/>
          <p:cNvSpPr/>
          <p:nvPr/>
        </p:nvSpPr>
        <p:spPr>
          <a:xfrm>
            <a:off x="3476317" y="3559654"/>
            <a:ext cx="1526345" cy="48213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tiene</a:t>
            </a:r>
            <a:endParaRPr lang="es-ES" dirty="0"/>
          </a:p>
        </p:txBody>
      </p:sp>
      <p:cxnSp>
        <p:nvCxnSpPr>
          <p:cNvPr id="11" name="Conector recto 10"/>
          <p:cNvCxnSpPr>
            <a:stCxn id="7" idx="2"/>
            <a:endCxn id="8" idx="0"/>
          </p:cNvCxnSpPr>
          <p:nvPr/>
        </p:nvCxnSpPr>
        <p:spPr>
          <a:xfrm flipH="1">
            <a:off x="1714020" y="4041792"/>
            <a:ext cx="2525470" cy="798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p:cNvCxnSpPr>
            <a:stCxn id="7" idx="2"/>
            <a:endCxn id="5" idx="0"/>
          </p:cNvCxnSpPr>
          <p:nvPr/>
        </p:nvCxnSpPr>
        <p:spPr>
          <a:xfrm>
            <a:off x="4239490" y="4041792"/>
            <a:ext cx="0" cy="804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p:cNvCxnSpPr>
            <a:stCxn id="7" idx="2"/>
            <a:endCxn id="9" idx="0"/>
          </p:cNvCxnSpPr>
          <p:nvPr/>
        </p:nvCxnSpPr>
        <p:spPr>
          <a:xfrm>
            <a:off x="4239490" y="4041792"/>
            <a:ext cx="2670166" cy="798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ector recto 16"/>
          <p:cNvCxnSpPr>
            <a:stCxn id="4" idx="2"/>
            <a:endCxn id="7" idx="0"/>
          </p:cNvCxnSpPr>
          <p:nvPr/>
        </p:nvCxnSpPr>
        <p:spPr>
          <a:xfrm flipH="1">
            <a:off x="4239490" y="3237264"/>
            <a:ext cx="1" cy="32239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903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972491" y="1061349"/>
            <a:ext cx="6100354" cy="523220"/>
          </a:xfrm>
          <a:prstGeom prst="rect">
            <a:avLst/>
          </a:prstGeom>
          <a:noFill/>
        </p:spPr>
        <p:txBody>
          <a:bodyPr wrap="square" rtlCol="0">
            <a:spAutoFit/>
          </a:bodyPr>
          <a:lstStyle/>
          <a:p>
            <a:r>
              <a:rPr lang="es-CO" sz="2800" dirty="0" smtClean="0">
                <a:solidFill>
                  <a:schemeClr val="bg1"/>
                </a:solidFill>
              </a:rPr>
              <a:t>Modelo Entidad Relación Extendido</a:t>
            </a:r>
            <a:endParaRPr lang="es-ES" sz="2800" dirty="0">
              <a:solidFill>
                <a:schemeClr val="bg1"/>
              </a:solidFill>
            </a:endParaRPr>
          </a:p>
        </p:txBody>
      </p:sp>
      <p:sp>
        <p:nvSpPr>
          <p:cNvPr id="4" name="CuadroTexto 3"/>
          <p:cNvSpPr txBox="1"/>
          <p:nvPr/>
        </p:nvSpPr>
        <p:spPr>
          <a:xfrm>
            <a:off x="247567" y="1584569"/>
            <a:ext cx="1051250" cy="369332"/>
          </a:xfrm>
          <a:prstGeom prst="rect">
            <a:avLst/>
          </a:prstGeom>
          <a:noFill/>
        </p:spPr>
        <p:txBody>
          <a:bodyPr wrap="none" rtlCol="0">
            <a:spAutoFit/>
          </a:bodyPr>
          <a:lstStyle/>
          <a:p>
            <a:r>
              <a:rPr lang="es-CO" b="1" dirty="0" smtClean="0">
                <a:solidFill>
                  <a:schemeClr val="bg1"/>
                </a:solidFill>
              </a:rPr>
              <a:t>Notación</a:t>
            </a:r>
            <a:endParaRPr lang="es-ES" b="1" dirty="0">
              <a:solidFill>
                <a:schemeClr val="bg1"/>
              </a:solidFill>
            </a:endParaRPr>
          </a:p>
        </p:txBody>
      </p:sp>
      <p:sp>
        <p:nvSpPr>
          <p:cNvPr id="6" name="CuadroTexto 5"/>
          <p:cNvSpPr txBox="1"/>
          <p:nvPr/>
        </p:nvSpPr>
        <p:spPr>
          <a:xfrm>
            <a:off x="247567" y="184483"/>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 de Datos</a:t>
            </a:r>
            <a:endParaRPr lang="es-ES" sz="3200" b="1" dirty="0">
              <a:solidFill>
                <a:schemeClr val="bg1"/>
              </a:solidFill>
              <a:latin typeface="Helvetica" panose="020B0604020202030204" pitchFamily="34" charset="0"/>
            </a:endParaRPr>
          </a:p>
        </p:txBody>
      </p:sp>
      <p:graphicFrame>
        <p:nvGraphicFramePr>
          <p:cNvPr id="3" name="Tabla 2"/>
          <p:cNvGraphicFramePr>
            <a:graphicFrameLocks noGrp="1"/>
          </p:cNvGraphicFramePr>
          <p:nvPr>
            <p:extLst>
              <p:ext uri="{D42A27DB-BD31-4B8C-83A1-F6EECF244321}">
                <p14:modId xmlns:p14="http://schemas.microsoft.com/office/powerpoint/2010/main" val="1879390126"/>
              </p:ext>
            </p:extLst>
          </p:nvPr>
        </p:nvGraphicFramePr>
        <p:xfrm>
          <a:off x="247568" y="1992256"/>
          <a:ext cx="8452295" cy="3755400"/>
        </p:xfrm>
        <a:graphic>
          <a:graphicData uri="http://schemas.openxmlformats.org/drawingml/2006/table">
            <a:tbl>
              <a:tblPr firstRow="1" bandRow="1">
                <a:tableStyleId>{5C22544A-7EE6-4342-B048-85BDC9FD1C3A}</a:tableStyleId>
              </a:tblPr>
              <a:tblGrid>
                <a:gridCol w="3080999">
                  <a:extLst>
                    <a:ext uri="{9D8B030D-6E8A-4147-A177-3AD203B41FA5}">
                      <a16:colId xmlns:a16="http://schemas.microsoft.com/office/drawing/2014/main" val="462380289"/>
                    </a:ext>
                  </a:extLst>
                </a:gridCol>
                <a:gridCol w="3237520">
                  <a:extLst>
                    <a:ext uri="{9D8B030D-6E8A-4147-A177-3AD203B41FA5}">
                      <a16:colId xmlns:a16="http://schemas.microsoft.com/office/drawing/2014/main" val="1932374980"/>
                    </a:ext>
                  </a:extLst>
                </a:gridCol>
                <a:gridCol w="2133776">
                  <a:extLst>
                    <a:ext uri="{9D8B030D-6E8A-4147-A177-3AD203B41FA5}">
                      <a16:colId xmlns:a16="http://schemas.microsoft.com/office/drawing/2014/main" val="1398301188"/>
                    </a:ext>
                  </a:extLst>
                </a:gridCol>
              </a:tblGrid>
              <a:tr h="469425">
                <a:tc>
                  <a:txBody>
                    <a:bodyPr/>
                    <a:lstStyle/>
                    <a:p>
                      <a:r>
                        <a:rPr lang="es-CO" dirty="0" smtClean="0"/>
                        <a:t>Componente</a:t>
                      </a:r>
                      <a:endParaRPr lang="es-ES" dirty="0"/>
                    </a:p>
                  </a:txBody>
                  <a:tcPr/>
                </a:tc>
                <a:tc>
                  <a:txBody>
                    <a:bodyPr/>
                    <a:lstStyle/>
                    <a:p>
                      <a:r>
                        <a:rPr lang="es-CO" dirty="0" smtClean="0"/>
                        <a:t>Que representa?</a:t>
                      </a:r>
                      <a:endParaRPr lang="es-ES" dirty="0"/>
                    </a:p>
                  </a:txBody>
                  <a:tcPr/>
                </a:tc>
                <a:tc>
                  <a:txBody>
                    <a:bodyPr/>
                    <a:lstStyle/>
                    <a:p>
                      <a:pPr algn="ctr"/>
                      <a:r>
                        <a:rPr lang="es-CO" dirty="0" smtClean="0"/>
                        <a:t>Ejemplo</a:t>
                      </a:r>
                      <a:endParaRPr lang="es-ES" dirty="0"/>
                    </a:p>
                  </a:txBody>
                  <a:tcPr/>
                </a:tc>
                <a:extLst>
                  <a:ext uri="{0D108BD9-81ED-4DB2-BD59-A6C34878D82A}">
                    <a16:rowId xmlns:a16="http://schemas.microsoft.com/office/drawing/2014/main" val="2435040342"/>
                  </a:ext>
                </a:extLst>
              </a:tr>
              <a:tr h="469425">
                <a:tc>
                  <a:txBody>
                    <a:bodyPr/>
                    <a:lstStyle/>
                    <a:p>
                      <a:r>
                        <a:rPr lang="es-ES" sz="1800" b="1" i="0" u="none" strike="noStrike" kern="1200" baseline="0" dirty="0" smtClean="0">
                          <a:solidFill>
                            <a:schemeClr val="dk1"/>
                          </a:solidFill>
                          <a:latin typeface="+mn-lt"/>
                          <a:ea typeface="+mn-ea"/>
                          <a:cs typeface="+mn-cs"/>
                        </a:rPr>
                        <a:t>Rectángulos</a:t>
                      </a:r>
                      <a:endParaRPr lang="es-ES" dirty="0"/>
                    </a:p>
                  </a:txBody>
                  <a:tcPr/>
                </a:tc>
                <a:tc>
                  <a:txBody>
                    <a:bodyPr/>
                    <a:lstStyle/>
                    <a:p>
                      <a:r>
                        <a:rPr lang="es-CO" dirty="0" smtClean="0"/>
                        <a:t>Entidad</a:t>
                      </a:r>
                      <a:endParaRPr lang="es-ES" dirty="0"/>
                    </a:p>
                  </a:txBody>
                  <a:tcPr/>
                </a:tc>
                <a:tc>
                  <a:txBody>
                    <a:bodyPr/>
                    <a:lstStyle/>
                    <a:p>
                      <a:endParaRPr lang="es-ES" dirty="0"/>
                    </a:p>
                  </a:txBody>
                  <a:tcPr/>
                </a:tc>
                <a:extLst>
                  <a:ext uri="{0D108BD9-81ED-4DB2-BD59-A6C34878D82A}">
                    <a16:rowId xmlns:a16="http://schemas.microsoft.com/office/drawing/2014/main" val="3179849224"/>
                  </a:ext>
                </a:extLst>
              </a:tr>
              <a:tr h="469425">
                <a:tc>
                  <a:txBody>
                    <a:bodyPr/>
                    <a:lstStyle/>
                    <a:p>
                      <a:r>
                        <a:rPr lang="es-ES" sz="1800" b="1" i="0" u="none" strike="noStrike" kern="1200" baseline="0" dirty="0" smtClean="0">
                          <a:solidFill>
                            <a:schemeClr val="dk1"/>
                          </a:solidFill>
                          <a:latin typeface="+mn-lt"/>
                          <a:ea typeface="+mn-ea"/>
                          <a:cs typeface="+mn-cs"/>
                        </a:rPr>
                        <a:t>Elipses</a:t>
                      </a:r>
                      <a:endParaRPr lang="es-ES" dirty="0"/>
                    </a:p>
                  </a:txBody>
                  <a:tcPr/>
                </a:tc>
                <a:tc>
                  <a:txBody>
                    <a:bodyPr/>
                    <a:lstStyle/>
                    <a:p>
                      <a:r>
                        <a:rPr lang="es-CO" dirty="0" smtClean="0"/>
                        <a:t>Atributos</a:t>
                      </a:r>
                      <a:endParaRPr lang="es-ES" dirty="0"/>
                    </a:p>
                  </a:txBody>
                  <a:tcPr/>
                </a:tc>
                <a:tc>
                  <a:txBody>
                    <a:bodyPr/>
                    <a:lstStyle/>
                    <a:p>
                      <a:endParaRPr lang="es-ES" dirty="0"/>
                    </a:p>
                  </a:txBody>
                  <a:tcPr/>
                </a:tc>
                <a:extLst>
                  <a:ext uri="{0D108BD9-81ED-4DB2-BD59-A6C34878D82A}">
                    <a16:rowId xmlns:a16="http://schemas.microsoft.com/office/drawing/2014/main" val="3152904130"/>
                  </a:ext>
                </a:extLst>
              </a:tr>
              <a:tr h="469425">
                <a:tc>
                  <a:txBody>
                    <a:bodyPr/>
                    <a:lstStyle/>
                    <a:p>
                      <a:r>
                        <a:rPr lang="es-ES" sz="1800" b="1" i="0" u="none" strike="noStrike" kern="1200" baseline="0" dirty="0" smtClean="0">
                          <a:solidFill>
                            <a:schemeClr val="dk1"/>
                          </a:solidFill>
                          <a:latin typeface="+mn-lt"/>
                          <a:ea typeface="+mn-ea"/>
                          <a:cs typeface="+mn-cs"/>
                        </a:rPr>
                        <a:t>Rombos</a:t>
                      </a:r>
                      <a:endParaRPr lang="es-ES" dirty="0"/>
                    </a:p>
                  </a:txBody>
                  <a:tcPr/>
                </a:tc>
                <a:tc>
                  <a:txBody>
                    <a:bodyPr/>
                    <a:lstStyle/>
                    <a:p>
                      <a:r>
                        <a:rPr lang="es-CO" dirty="0" smtClean="0"/>
                        <a:t>Relaciones</a:t>
                      </a:r>
                      <a:endParaRPr lang="es-ES" dirty="0"/>
                    </a:p>
                  </a:txBody>
                  <a:tcPr/>
                </a:tc>
                <a:tc>
                  <a:txBody>
                    <a:bodyPr/>
                    <a:lstStyle/>
                    <a:p>
                      <a:endParaRPr lang="es-ES" dirty="0"/>
                    </a:p>
                  </a:txBody>
                  <a:tcPr/>
                </a:tc>
                <a:extLst>
                  <a:ext uri="{0D108BD9-81ED-4DB2-BD59-A6C34878D82A}">
                    <a16:rowId xmlns:a16="http://schemas.microsoft.com/office/drawing/2014/main" val="504565016"/>
                  </a:ext>
                </a:extLst>
              </a:tr>
              <a:tr h="469425">
                <a:tc>
                  <a:txBody>
                    <a:bodyPr/>
                    <a:lstStyle/>
                    <a:p>
                      <a:r>
                        <a:rPr lang="es-ES" sz="1800" b="1" i="0" u="none" strike="noStrike" kern="1200" baseline="0" dirty="0" smtClean="0">
                          <a:solidFill>
                            <a:schemeClr val="dk1"/>
                          </a:solidFill>
                          <a:latin typeface="+mn-lt"/>
                          <a:ea typeface="+mn-ea"/>
                          <a:cs typeface="+mn-cs"/>
                        </a:rPr>
                        <a:t>Elipses dobles</a:t>
                      </a:r>
                      <a:endParaRPr lang="es-ES" dirty="0"/>
                    </a:p>
                  </a:txBody>
                  <a:tcPr/>
                </a:tc>
                <a:tc>
                  <a:txBody>
                    <a:bodyPr/>
                    <a:lstStyle/>
                    <a:p>
                      <a:r>
                        <a:rPr lang="es-CO" dirty="0" smtClean="0"/>
                        <a:t>Atributos </a:t>
                      </a:r>
                      <a:r>
                        <a:rPr lang="es-CO" dirty="0" err="1" smtClean="0"/>
                        <a:t>multivalorados</a:t>
                      </a:r>
                      <a:endParaRPr lang="es-ES" dirty="0"/>
                    </a:p>
                  </a:txBody>
                  <a:tcPr/>
                </a:tc>
                <a:tc>
                  <a:txBody>
                    <a:bodyPr/>
                    <a:lstStyle/>
                    <a:p>
                      <a:endParaRPr lang="es-ES" dirty="0"/>
                    </a:p>
                  </a:txBody>
                  <a:tcPr/>
                </a:tc>
                <a:extLst>
                  <a:ext uri="{0D108BD9-81ED-4DB2-BD59-A6C34878D82A}">
                    <a16:rowId xmlns:a16="http://schemas.microsoft.com/office/drawing/2014/main" val="4153526312"/>
                  </a:ext>
                </a:extLst>
              </a:tr>
              <a:tr h="469425">
                <a:tc>
                  <a:txBody>
                    <a:bodyPr/>
                    <a:lstStyle/>
                    <a:p>
                      <a:r>
                        <a:rPr lang="es-ES" b="1" dirty="0" smtClean="0"/>
                        <a:t>Elipses discontinuas</a:t>
                      </a:r>
                      <a:endParaRPr lang="es-ES" b="1" dirty="0"/>
                    </a:p>
                  </a:txBody>
                  <a:tcPr/>
                </a:tc>
                <a:tc>
                  <a:txBody>
                    <a:bodyPr/>
                    <a:lstStyle/>
                    <a:p>
                      <a:r>
                        <a:rPr lang="es-ES" sz="1800" b="0" i="0" u="none" strike="noStrike" kern="1200" baseline="0" dirty="0" smtClean="0">
                          <a:solidFill>
                            <a:schemeClr val="dk1"/>
                          </a:solidFill>
                          <a:latin typeface="+mn-lt"/>
                          <a:ea typeface="+mn-ea"/>
                          <a:cs typeface="+mn-cs"/>
                        </a:rPr>
                        <a:t>atributos derivados</a:t>
                      </a:r>
                      <a:endParaRPr lang="es-ES" dirty="0"/>
                    </a:p>
                  </a:txBody>
                  <a:tcPr/>
                </a:tc>
                <a:tc>
                  <a:txBody>
                    <a:bodyPr/>
                    <a:lstStyle/>
                    <a:p>
                      <a:endParaRPr lang="es-ES" dirty="0"/>
                    </a:p>
                  </a:txBody>
                  <a:tcPr/>
                </a:tc>
                <a:extLst>
                  <a:ext uri="{0D108BD9-81ED-4DB2-BD59-A6C34878D82A}">
                    <a16:rowId xmlns:a16="http://schemas.microsoft.com/office/drawing/2014/main" val="2504004830"/>
                  </a:ext>
                </a:extLst>
              </a:tr>
              <a:tr h="469425">
                <a:tc>
                  <a:txBody>
                    <a:bodyPr/>
                    <a:lstStyle/>
                    <a:p>
                      <a:r>
                        <a:rPr lang="es-ES" sz="1800" b="1" i="0" u="none" strike="noStrike" kern="1200" baseline="0" dirty="0" smtClean="0">
                          <a:solidFill>
                            <a:schemeClr val="dk1"/>
                          </a:solidFill>
                          <a:latin typeface="+mn-lt"/>
                          <a:ea typeface="+mn-ea"/>
                          <a:cs typeface="+mn-cs"/>
                        </a:rPr>
                        <a:t>Rectángulos dobles</a:t>
                      </a:r>
                      <a:endParaRPr lang="es-ES" dirty="0"/>
                    </a:p>
                  </a:txBody>
                  <a:tcPr/>
                </a:tc>
                <a:tc>
                  <a:txBody>
                    <a:bodyPr/>
                    <a:lstStyle/>
                    <a:p>
                      <a:r>
                        <a:rPr lang="es-CO" dirty="0" smtClean="0"/>
                        <a:t>Entidades</a:t>
                      </a:r>
                      <a:r>
                        <a:rPr lang="es-CO" baseline="0" dirty="0" smtClean="0"/>
                        <a:t> Débiles</a:t>
                      </a:r>
                      <a:endParaRPr lang="es-ES" dirty="0"/>
                    </a:p>
                  </a:txBody>
                  <a:tcPr/>
                </a:tc>
                <a:tc>
                  <a:txBody>
                    <a:bodyPr/>
                    <a:lstStyle/>
                    <a:p>
                      <a:endParaRPr lang="es-ES" dirty="0"/>
                    </a:p>
                  </a:txBody>
                  <a:tcPr/>
                </a:tc>
                <a:extLst>
                  <a:ext uri="{0D108BD9-81ED-4DB2-BD59-A6C34878D82A}">
                    <a16:rowId xmlns:a16="http://schemas.microsoft.com/office/drawing/2014/main" val="3607089804"/>
                  </a:ext>
                </a:extLst>
              </a:tr>
              <a:tr h="469425">
                <a:tc>
                  <a:txBody>
                    <a:bodyPr/>
                    <a:lstStyle/>
                    <a:p>
                      <a:r>
                        <a:rPr lang="es-CO" b="1" dirty="0" smtClean="0"/>
                        <a:t>Rectángulo</a:t>
                      </a:r>
                      <a:r>
                        <a:rPr lang="es-CO" b="1" baseline="0" dirty="0" smtClean="0"/>
                        <a:t> texto subrayado</a:t>
                      </a:r>
                      <a:endParaRPr lang="es-ES" b="1" dirty="0"/>
                    </a:p>
                  </a:txBody>
                  <a:tcPr/>
                </a:tc>
                <a:tc>
                  <a:txBody>
                    <a:bodyPr/>
                    <a:lstStyle/>
                    <a:p>
                      <a:r>
                        <a:rPr lang="es-CO" dirty="0" smtClean="0"/>
                        <a:t>Identificador principal</a:t>
                      </a:r>
                      <a:endParaRPr lang="es-ES" dirty="0"/>
                    </a:p>
                  </a:txBody>
                  <a:tcPr/>
                </a:tc>
                <a:tc>
                  <a:txBody>
                    <a:bodyPr/>
                    <a:lstStyle/>
                    <a:p>
                      <a:endParaRPr lang="es-ES" dirty="0"/>
                    </a:p>
                  </a:txBody>
                  <a:tcPr/>
                </a:tc>
                <a:extLst>
                  <a:ext uri="{0D108BD9-81ED-4DB2-BD59-A6C34878D82A}">
                    <a16:rowId xmlns:a16="http://schemas.microsoft.com/office/drawing/2014/main" val="2592375997"/>
                  </a:ext>
                </a:extLst>
              </a:tr>
            </a:tbl>
          </a:graphicData>
        </a:graphic>
      </p:graphicFrame>
      <p:sp>
        <p:nvSpPr>
          <p:cNvPr id="5" name="Rectángulo 4"/>
          <p:cNvSpPr/>
          <p:nvPr/>
        </p:nvSpPr>
        <p:spPr>
          <a:xfrm>
            <a:off x="6684022" y="2602576"/>
            <a:ext cx="1293223" cy="3157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p:cNvSpPr/>
          <p:nvPr/>
        </p:nvSpPr>
        <p:spPr>
          <a:xfrm>
            <a:off x="6675120" y="3108960"/>
            <a:ext cx="1293223" cy="22206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ombo 9"/>
          <p:cNvSpPr/>
          <p:nvPr/>
        </p:nvSpPr>
        <p:spPr>
          <a:xfrm>
            <a:off x="6675119" y="3480172"/>
            <a:ext cx="1293223" cy="355007"/>
          </a:xfrm>
          <a:prstGeom prst="diamon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p:cNvSpPr/>
          <p:nvPr/>
        </p:nvSpPr>
        <p:spPr>
          <a:xfrm>
            <a:off x="6675118" y="3984323"/>
            <a:ext cx="1293223" cy="22206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p:cNvSpPr/>
          <p:nvPr/>
        </p:nvSpPr>
        <p:spPr>
          <a:xfrm>
            <a:off x="6805744" y="4021993"/>
            <a:ext cx="1031969" cy="146727"/>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12"/>
          <p:cNvSpPr/>
          <p:nvPr/>
        </p:nvSpPr>
        <p:spPr>
          <a:xfrm>
            <a:off x="6675116" y="4863889"/>
            <a:ext cx="1293223" cy="3157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p:cNvSpPr/>
          <p:nvPr/>
        </p:nvSpPr>
        <p:spPr>
          <a:xfrm>
            <a:off x="6779622" y="4911540"/>
            <a:ext cx="1058091" cy="22047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5" name="Imagen 14"/>
          <p:cNvPicPr>
            <a:picLocks noChangeAspect="1"/>
          </p:cNvPicPr>
          <p:nvPr/>
        </p:nvPicPr>
        <p:blipFill rotWithShape="1">
          <a:blip r:embed="rId2"/>
          <a:srcRect l="12425" t="-12398" b="-1"/>
          <a:stretch/>
        </p:blipFill>
        <p:spPr>
          <a:xfrm>
            <a:off x="6753498" y="4362994"/>
            <a:ext cx="1289062" cy="297317"/>
          </a:xfrm>
          <a:prstGeom prst="rect">
            <a:avLst/>
          </a:prstGeom>
        </p:spPr>
      </p:pic>
      <p:sp>
        <p:nvSpPr>
          <p:cNvPr id="16" name="Elipse 15"/>
          <p:cNvSpPr/>
          <p:nvPr/>
        </p:nvSpPr>
        <p:spPr>
          <a:xfrm>
            <a:off x="6662055" y="5324920"/>
            <a:ext cx="1776551" cy="262433"/>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u="sng" dirty="0" smtClean="0">
                <a:solidFill>
                  <a:schemeClr val="tx1"/>
                </a:solidFill>
              </a:rPr>
              <a:t>atributo</a:t>
            </a:r>
            <a:endParaRPr lang="es-ES" u="sng" dirty="0">
              <a:solidFill>
                <a:schemeClr val="tx1"/>
              </a:solidFill>
            </a:endParaRPr>
          </a:p>
        </p:txBody>
      </p:sp>
    </p:spTree>
    <p:extLst>
      <p:ext uri="{BB962C8B-B14F-4D97-AF65-F5344CB8AC3E}">
        <p14:creationId xmlns:p14="http://schemas.microsoft.com/office/powerpoint/2010/main" val="2418271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972491" y="1061349"/>
            <a:ext cx="6100354" cy="523220"/>
          </a:xfrm>
          <a:prstGeom prst="rect">
            <a:avLst/>
          </a:prstGeom>
          <a:noFill/>
        </p:spPr>
        <p:txBody>
          <a:bodyPr wrap="square" rtlCol="0">
            <a:spAutoFit/>
          </a:bodyPr>
          <a:lstStyle/>
          <a:p>
            <a:r>
              <a:rPr lang="es-CO" sz="2800" dirty="0" smtClean="0">
                <a:solidFill>
                  <a:schemeClr val="bg1"/>
                </a:solidFill>
              </a:rPr>
              <a:t>Modelo Entidad Relación Extendido</a:t>
            </a:r>
            <a:endParaRPr lang="es-ES" sz="2800" dirty="0">
              <a:solidFill>
                <a:schemeClr val="bg1"/>
              </a:solidFill>
            </a:endParaRPr>
          </a:p>
        </p:txBody>
      </p:sp>
      <p:sp>
        <p:nvSpPr>
          <p:cNvPr id="4" name="CuadroTexto 3"/>
          <p:cNvSpPr txBox="1"/>
          <p:nvPr/>
        </p:nvSpPr>
        <p:spPr>
          <a:xfrm>
            <a:off x="247567" y="1584569"/>
            <a:ext cx="1051250" cy="369332"/>
          </a:xfrm>
          <a:prstGeom prst="rect">
            <a:avLst/>
          </a:prstGeom>
          <a:noFill/>
        </p:spPr>
        <p:txBody>
          <a:bodyPr wrap="none" rtlCol="0">
            <a:spAutoFit/>
          </a:bodyPr>
          <a:lstStyle/>
          <a:p>
            <a:r>
              <a:rPr lang="es-CO" b="1" dirty="0" smtClean="0">
                <a:solidFill>
                  <a:schemeClr val="bg1"/>
                </a:solidFill>
              </a:rPr>
              <a:t>Notación</a:t>
            </a:r>
            <a:endParaRPr lang="es-ES" b="1" dirty="0">
              <a:solidFill>
                <a:schemeClr val="bg1"/>
              </a:solidFill>
            </a:endParaRPr>
          </a:p>
        </p:txBody>
      </p:sp>
      <p:sp>
        <p:nvSpPr>
          <p:cNvPr id="6" name="CuadroTexto 5"/>
          <p:cNvSpPr txBox="1"/>
          <p:nvPr/>
        </p:nvSpPr>
        <p:spPr>
          <a:xfrm>
            <a:off x="247567" y="184483"/>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 de Datos</a:t>
            </a:r>
            <a:endParaRPr lang="es-ES" sz="3200" b="1" dirty="0">
              <a:solidFill>
                <a:schemeClr val="bg1"/>
              </a:solidFill>
              <a:latin typeface="Helvetica" panose="020B0604020202030204" pitchFamily="34" charset="0"/>
            </a:endParaRPr>
          </a:p>
        </p:txBody>
      </p:sp>
      <p:pic>
        <p:nvPicPr>
          <p:cNvPr id="8" name="Imagen 7"/>
          <p:cNvPicPr>
            <a:picLocks noChangeAspect="1"/>
          </p:cNvPicPr>
          <p:nvPr/>
        </p:nvPicPr>
        <p:blipFill>
          <a:blip r:embed="rId2"/>
          <a:stretch>
            <a:fillRect/>
          </a:stretch>
        </p:blipFill>
        <p:spPr>
          <a:xfrm>
            <a:off x="552450" y="1953901"/>
            <a:ext cx="8039100" cy="3723568"/>
          </a:xfrm>
          <a:prstGeom prst="rect">
            <a:avLst/>
          </a:prstGeom>
        </p:spPr>
      </p:pic>
    </p:spTree>
    <p:extLst>
      <p:ext uri="{BB962C8B-B14F-4D97-AF65-F5344CB8AC3E}">
        <p14:creationId xmlns:p14="http://schemas.microsoft.com/office/powerpoint/2010/main" val="1524504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50847" y="1048325"/>
            <a:ext cx="7404527" cy="646331"/>
          </a:xfrm>
          <a:prstGeom prst="rect">
            <a:avLst/>
          </a:prstGeom>
          <a:noFill/>
        </p:spPr>
        <p:txBody>
          <a:bodyPr wrap="square" rtlCol="0">
            <a:spAutoFit/>
          </a:bodyPr>
          <a:lstStyle/>
          <a:p>
            <a:r>
              <a:rPr lang="es-CO" sz="3600" dirty="0" smtClean="0">
                <a:solidFill>
                  <a:schemeClr val="bg1"/>
                </a:solidFill>
              </a:rPr>
              <a:t>Modelo Entidad Relación Extendido</a:t>
            </a:r>
            <a:endParaRPr lang="es-ES" sz="3600" dirty="0">
              <a:solidFill>
                <a:schemeClr val="bg1"/>
              </a:solidFill>
            </a:endParaRPr>
          </a:p>
        </p:txBody>
      </p:sp>
      <p:sp>
        <p:nvSpPr>
          <p:cNvPr id="6" name="CuadroTexto 5"/>
          <p:cNvSpPr txBox="1"/>
          <p:nvPr/>
        </p:nvSpPr>
        <p:spPr>
          <a:xfrm>
            <a:off x="247567" y="184483"/>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 de Datos</a:t>
            </a:r>
            <a:endParaRPr lang="es-ES" sz="3200" b="1" dirty="0">
              <a:solidFill>
                <a:schemeClr val="bg1"/>
              </a:solidFill>
              <a:latin typeface="Helvetica" panose="020B0604020202030204" pitchFamily="34" charset="0"/>
            </a:endParaRPr>
          </a:p>
        </p:txBody>
      </p:sp>
      <p:sp>
        <p:nvSpPr>
          <p:cNvPr id="10" name="CuadroTexto 9"/>
          <p:cNvSpPr txBox="1"/>
          <p:nvPr/>
        </p:nvSpPr>
        <p:spPr>
          <a:xfrm>
            <a:off x="574765" y="2586446"/>
            <a:ext cx="7419703" cy="2129814"/>
          </a:xfrm>
          <a:prstGeom prst="rect">
            <a:avLst/>
          </a:prstGeom>
          <a:noFill/>
        </p:spPr>
        <p:txBody>
          <a:bodyPr wrap="square" rtlCol="0">
            <a:spAutoFit/>
          </a:bodyPr>
          <a:lstStyle/>
          <a:p>
            <a:pPr marL="342900" indent="-342900">
              <a:spcBef>
                <a:spcPct val="20000"/>
              </a:spcBef>
              <a:buClr>
                <a:schemeClr val="folHlink"/>
              </a:buClr>
              <a:buSzPct val="60000"/>
              <a:buFont typeface="Wingdings" pitchFamily="2" charset="2"/>
              <a:buChar char="n"/>
              <a:tabLst>
                <a:tab pos="381000" algn="l"/>
                <a:tab pos="4572000" algn="l"/>
              </a:tabLst>
            </a:pPr>
            <a:r>
              <a:rPr lang="es-ES_tradnl" sz="2800" dirty="0">
                <a:solidFill>
                  <a:schemeClr val="bg1"/>
                </a:solidFill>
              </a:rPr>
              <a:t>Permiten representar...</a:t>
            </a:r>
          </a:p>
          <a:p>
            <a:pPr marL="742950" lvl="1" indent="-285750">
              <a:spcBef>
                <a:spcPct val="20000"/>
              </a:spcBef>
              <a:buClr>
                <a:schemeClr val="hlink"/>
              </a:buClr>
              <a:buSzPct val="55000"/>
              <a:buFont typeface="Wingdings" pitchFamily="2" charset="2"/>
              <a:buChar char="n"/>
              <a:tabLst>
                <a:tab pos="381000" algn="l"/>
                <a:tab pos="4572000" algn="l"/>
              </a:tabLst>
            </a:pPr>
            <a:r>
              <a:rPr lang="es-ES_tradnl" sz="2400" dirty="0">
                <a:solidFill>
                  <a:schemeClr val="bg1"/>
                </a:solidFill>
              </a:rPr>
              <a:t>Relaciones exclusivas entre sí</a:t>
            </a:r>
          </a:p>
          <a:p>
            <a:pPr marL="742950" lvl="1" indent="-285750">
              <a:spcBef>
                <a:spcPct val="20000"/>
              </a:spcBef>
              <a:buClr>
                <a:schemeClr val="hlink"/>
              </a:buClr>
              <a:buSzPct val="55000"/>
              <a:buFont typeface="Wingdings" pitchFamily="2" charset="2"/>
              <a:buChar char="n"/>
              <a:tabLst>
                <a:tab pos="381000" algn="l"/>
                <a:tab pos="4572000" algn="l"/>
              </a:tabLst>
            </a:pPr>
            <a:r>
              <a:rPr lang="es-ES_tradnl" sz="2400" dirty="0">
                <a:solidFill>
                  <a:schemeClr val="bg1"/>
                </a:solidFill>
              </a:rPr>
              <a:t>Jerarquías de Especialización/Generalización</a:t>
            </a:r>
          </a:p>
          <a:p>
            <a:pPr marL="742950" lvl="1" indent="-285750">
              <a:spcBef>
                <a:spcPct val="20000"/>
              </a:spcBef>
              <a:buClr>
                <a:schemeClr val="hlink"/>
              </a:buClr>
              <a:buSzPct val="55000"/>
              <a:buFont typeface="Wingdings" pitchFamily="2" charset="2"/>
              <a:buChar char="n"/>
              <a:tabLst>
                <a:tab pos="381000" algn="l"/>
                <a:tab pos="4572000" algn="l"/>
              </a:tabLst>
            </a:pPr>
            <a:r>
              <a:rPr lang="es-ES_tradnl" sz="2400" dirty="0">
                <a:solidFill>
                  <a:schemeClr val="bg1"/>
                </a:solidFill>
              </a:rPr>
              <a:t>Agregación de entidades</a:t>
            </a:r>
          </a:p>
          <a:p>
            <a:endParaRPr lang="es-ES" dirty="0"/>
          </a:p>
        </p:txBody>
      </p:sp>
    </p:spTree>
    <p:extLst>
      <p:ext uri="{BB962C8B-B14F-4D97-AF65-F5344CB8AC3E}">
        <p14:creationId xmlns:p14="http://schemas.microsoft.com/office/powerpoint/2010/main" val="621824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63909" y="876230"/>
            <a:ext cx="7404527" cy="646331"/>
          </a:xfrm>
          <a:prstGeom prst="rect">
            <a:avLst/>
          </a:prstGeom>
          <a:noFill/>
        </p:spPr>
        <p:txBody>
          <a:bodyPr wrap="square" rtlCol="0">
            <a:spAutoFit/>
          </a:bodyPr>
          <a:lstStyle/>
          <a:p>
            <a:r>
              <a:rPr lang="es-CO" sz="3600" b="1" dirty="0" smtClean="0">
                <a:solidFill>
                  <a:schemeClr val="bg1"/>
                </a:solidFill>
              </a:rPr>
              <a:t>Modelo Entidad Relación Extendido</a:t>
            </a:r>
            <a:endParaRPr lang="es-ES" sz="3600" b="1" dirty="0">
              <a:solidFill>
                <a:schemeClr val="bg1"/>
              </a:solidFill>
            </a:endParaRPr>
          </a:p>
        </p:txBody>
      </p:sp>
      <p:sp>
        <p:nvSpPr>
          <p:cNvPr id="6" name="CuadroTexto 5"/>
          <p:cNvSpPr txBox="1"/>
          <p:nvPr/>
        </p:nvSpPr>
        <p:spPr>
          <a:xfrm>
            <a:off x="247567" y="184483"/>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 de Datos</a:t>
            </a:r>
            <a:endParaRPr lang="es-ES" sz="3200" b="1" dirty="0">
              <a:solidFill>
                <a:schemeClr val="bg1"/>
              </a:solidFill>
              <a:latin typeface="Helvetica" panose="020B0604020202030204" pitchFamily="34" charset="0"/>
            </a:endParaRPr>
          </a:p>
        </p:txBody>
      </p:sp>
      <p:sp>
        <p:nvSpPr>
          <p:cNvPr id="10" name="CuadroTexto 9"/>
          <p:cNvSpPr txBox="1"/>
          <p:nvPr/>
        </p:nvSpPr>
        <p:spPr>
          <a:xfrm>
            <a:off x="-2394" y="1627302"/>
            <a:ext cx="7419703" cy="523220"/>
          </a:xfrm>
          <a:prstGeom prst="rect">
            <a:avLst/>
          </a:prstGeom>
          <a:noFill/>
        </p:spPr>
        <p:txBody>
          <a:bodyPr wrap="square" rtlCol="0">
            <a:spAutoFit/>
          </a:bodyPr>
          <a:lstStyle/>
          <a:p>
            <a:pPr lvl="1">
              <a:spcBef>
                <a:spcPct val="20000"/>
              </a:spcBef>
              <a:buClr>
                <a:schemeClr val="hlink"/>
              </a:buClr>
              <a:buSzPct val="55000"/>
              <a:tabLst>
                <a:tab pos="381000" algn="l"/>
                <a:tab pos="4572000" algn="l"/>
              </a:tabLst>
            </a:pPr>
            <a:r>
              <a:rPr lang="es-ES_tradnl" sz="2800" b="1" dirty="0" smtClean="0">
                <a:solidFill>
                  <a:schemeClr val="bg1"/>
                </a:solidFill>
              </a:rPr>
              <a:t>Relaciones exclusivas</a:t>
            </a:r>
            <a:endParaRPr lang="es-ES_tradnl" sz="2800" b="1" dirty="0">
              <a:solidFill>
                <a:schemeClr val="bg1"/>
              </a:solidFill>
            </a:endParaRPr>
          </a:p>
        </p:txBody>
      </p:sp>
      <p:sp>
        <p:nvSpPr>
          <p:cNvPr id="5" name="Rectangle 2"/>
          <p:cNvSpPr>
            <a:spLocks noChangeArrowheads="1"/>
          </p:cNvSpPr>
          <p:nvPr/>
        </p:nvSpPr>
        <p:spPr bwMode="auto">
          <a:xfrm>
            <a:off x="409643" y="2088967"/>
            <a:ext cx="8272462" cy="922020"/>
          </a:xfrm>
          <a:prstGeom prst="rect">
            <a:avLst/>
          </a:prstGeom>
          <a:noFill/>
          <a:ln w="9525">
            <a:noFill/>
            <a:miter lim="800000"/>
            <a:headEnd/>
            <a:tailEnd/>
          </a:ln>
        </p:spPr>
        <p:txBody>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spcBef>
                <a:spcPct val="20000"/>
              </a:spcBef>
              <a:buClr>
                <a:schemeClr val="folHlink"/>
              </a:buClr>
              <a:buSzPct val="60000"/>
              <a:buFont typeface="Wingdings" pitchFamily="2" charset="2"/>
              <a:buChar char="n"/>
              <a:tabLst>
                <a:tab pos="381000" algn="l"/>
                <a:tab pos="4572000" algn="l"/>
              </a:tabLst>
            </a:pPr>
            <a:r>
              <a:rPr lang="es-ES_tradnl" sz="2000" dirty="0">
                <a:solidFill>
                  <a:schemeClr val="bg1"/>
                </a:solidFill>
              </a:rPr>
              <a:t>Dos (o más) tipos de relación son </a:t>
            </a:r>
            <a:r>
              <a:rPr lang="es-ES_tradnl" sz="2000" b="1" dirty="0">
                <a:solidFill>
                  <a:schemeClr val="bg1"/>
                </a:solidFill>
              </a:rPr>
              <a:t>exclusivos</a:t>
            </a:r>
            <a:r>
              <a:rPr lang="es-ES_tradnl" sz="2000" dirty="0">
                <a:solidFill>
                  <a:schemeClr val="bg1"/>
                </a:solidFill>
              </a:rPr>
              <a:t>, </a:t>
            </a:r>
            <a:r>
              <a:rPr lang="es-ES_tradnl" sz="2000" dirty="0" smtClean="0">
                <a:solidFill>
                  <a:schemeClr val="bg1"/>
                </a:solidFill>
              </a:rPr>
              <a:t>respecto </a:t>
            </a:r>
            <a:r>
              <a:rPr lang="es-ES_tradnl" sz="2000" dirty="0">
                <a:solidFill>
                  <a:schemeClr val="bg1"/>
                </a:solidFill>
              </a:rPr>
              <a:t>de un tipo de entidad que participa en ambos, si </a:t>
            </a:r>
            <a:r>
              <a:rPr lang="es-ES_tradnl" sz="2000" b="1" dirty="0">
                <a:solidFill>
                  <a:schemeClr val="bg1"/>
                </a:solidFill>
              </a:rPr>
              <a:t>cada instancia del tipo de entidad sólo puede participar en uno de los tipos de relación</a:t>
            </a:r>
          </a:p>
        </p:txBody>
      </p:sp>
      <p:sp>
        <p:nvSpPr>
          <p:cNvPr id="3" name="Rectángulo 2"/>
          <p:cNvSpPr/>
          <p:nvPr/>
        </p:nvSpPr>
        <p:spPr>
          <a:xfrm>
            <a:off x="3396343" y="3241236"/>
            <a:ext cx="1724298" cy="509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Entidad 1</a:t>
            </a:r>
            <a:endParaRPr lang="es-ES" dirty="0"/>
          </a:p>
        </p:txBody>
      </p:sp>
      <p:sp>
        <p:nvSpPr>
          <p:cNvPr id="4" name="Rectángulo redondeado 3"/>
          <p:cNvSpPr/>
          <p:nvPr/>
        </p:nvSpPr>
        <p:spPr>
          <a:xfrm>
            <a:off x="1672046" y="5119900"/>
            <a:ext cx="1724297" cy="600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Entidad 2</a:t>
            </a:r>
            <a:endParaRPr lang="es-ES" dirty="0"/>
          </a:p>
        </p:txBody>
      </p:sp>
      <p:sp>
        <p:nvSpPr>
          <p:cNvPr id="8" name="Rectángulo redondeado 7"/>
          <p:cNvSpPr/>
          <p:nvPr/>
        </p:nvSpPr>
        <p:spPr>
          <a:xfrm>
            <a:off x="5333079" y="5251268"/>
            <a:ext cx="1724297" cy="600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Entidad 3</a:t>
            </a:r>
            <a:endParaRPr lang="es-ES" dirty="0"/>
          </a:p>
        </p:txBody>
      </p:sp>
      <p:sp>
        <p:nvSpPr>
          <p:cNvPr id="7" name="Rombo 6"/>
          <p:cNvSpPr/>
          <p:nvPr/>
        </p:nvSpPr>
        <p:spPr>
          <a:xfrm>
            <a:off x="4973148" y="4298768"/>
            <a:ext cx="2444161" cy="5301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Relación 2</a:t>
            </a:r>
            <a:endParaRPr lang="es-ES" dirty="0"/>
          </a:p>
        </p:txBody>
      </p:sp>
      <p:sp>
        <p:nvSpPr>
          <p:cNvPr id="11" name="Rombo 10"/>
          <p:cNvSpPr/>
          <p:nvPr/>
        </p:nvSpPr>
        <p:spPr>
          <a:xfrm>
            <a:off x="1175656" y="4298768"/>
            <a:ext cx="2717075" cy="4169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Relación 1</a:t>
            </a:r>
            <a:endParaRPr lang="es-ES" dirty="0"/>
          </a:p>
        </p:txBody>
      </p:sp>
      <p:cxnSp>
        <p:nvCxnSpPr>
          <p:cNvPr id="12" name="Conector recto 11"/>
          <p:cNvCxnSpPr>
            <a:stCxn id="11" idx="2"/>
            <a:endCxn id="4" idx="0"/>
          </p:cNvCxnSpPr>
          <p:nvPr/>
        </p:nvCxnSpPr>
        <p:spPr>
          <a:xfrm>
            <a:off x="2534194" y="4715691"/>
            <a:ext cx="1" cy="40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p:cNvCxnSpPr>
            <a:stCxn id="7" idx="2"/>
            <a:endCxn id="8" idx="0"/>
          </p:cNvCxnSpPr>
          <p:nvPr/>
        </p:nvCxnSpPr>
        <p:spPr>
          <a:xfrm flipH="1">
            <a:off x="6195228" y="4828903"/>
            <a:ext cx="1" cy="422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cto 17"/>
          <p:cNvCxnSpPr>
            <a:stCxn id="3" idx="2"/>
            <a:endCxn id="7" idx="0"/>
          </p:cNvCxnSpPr>
          <p:nvPr/>
        </p:nvCxnSpPr>
        <p:spPr>
          <a:xfrm>
            <a:off x="4258492" y="3750687"/>
            <a:ext cx="1936737" cy="5480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Conector recto 19"/>
          <p:cNvCxnSpPr>
            <a:stCxn id="3" idx="2"/>
            <a:endCxn id="11" idx="0"/>
          </p:cNvCxnSpPr>
          <p:nvPr/>
        </p:nvCxnSpPr>
        <p:spPr>
          <a:xfrm flipH="1">
            <a:off x="2534194" y="3750687"/>
            <a:ext cx="1724298" cy="548081"/>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9" name="Arco 8"/>
          <p:cNvSpPr/>
          <p:nvPr/>
        </p:nvSpPr>
        <p:spPr>
          <a:xfrm rot="8023850">
            <a:off x="3055152" y="1653792"/>
            <a:ext cx="2302626" cy="2493769"/>
          </a:xfrm>
          <a:prstGeom prst="arc">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4292734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63909" y="876230"/>
            <a:ext cx="7404527" cy="646331"/>
          </a:xfrm>
          <a:prstGeom prst="rect">
            <a:avLst/>
          </a:prstGeom>
          <a:noFill/>
        </p:spPr>
        <p:txBody>
          <a:bodyPr wrap="square" rtlCol="0">
            <a:spAutoFit/>
          </a:bodyPr>
          <a:lstStyle/>
          <a:p>
            <a:r>
              <a:rPr lang="es-CO" sz="3600" b="1" dirty="0" smtClean="0">
                <a:solidFill>
                  <a:schemeClr val="bg1"/>
                </a:solidFill>
              </a:rPr>
              <a:t>Modelo Entidad Relación Extendido</a:t>
            </a:r>
            <a:endParaRPr lang="es-ES" sz="3600" b="1" dirty="0">
              <a:solidFill>
                <a:schemeClr val="bg1"/>
              </a:solidFill>
            </a:endParaRPr>
          </a:p>
        </p:txBody>
      </p:sp>
      <p:sp>
        <p:nvSpPr>
          <p:cNvPr id="6" name="CuadroTexto 5"/>
          <p:cNvSpPr txBox="1"/>
          <p:nvPr/>
        </p:nvSpPr>
        <p:spPr>
          <a:xfrm>
            <a:off x="247567" y="184483"/>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 de Datos</a:t>
            </a:r>
            <a:endParaRPr lang="es-ES" sz="3200" b="1" dirty="0">
              <a:solidFill>
                <a:schemeClr val="bg1"/>
              </a:solidFill>
              <a:latin typeface="Helvetica" panose="020B0604020202030204" pitchFamily="34" charset="0"/>
            </a:endParaRPr>
          </a:p>
        </p:txBody>
      </p:sp>
      <p:sp>
        <p:nvSpPr>
          <p:cNvPr id="10" name="CuadroTexto 9"/>
          <p:cNvSpPr txBox="1"/>
          <p:nvPr/>
        </p:nvSpPr>
        <p:spPr>
          <a:xfrm>
            <a:off x="-2394" y="1627302"/>
            <a:ext cx="7419703" cy="523220"/>
          </a:xfrm>
          <a:prstGeom prst="rect">
            <a:avLst/>
          </a:prstGeom>
          <a:noFill/>
        </p:spPr>
        <p:txBody>
          <a:bodyPr wrap="square" rtlCol="0">
            <a:spAutoFit/>
          </a:bodyPr>
          <a:lstStyle/>
          <a:p>
            <a:pPr lvl="1">
              <a:spcBef>
                <a:spcPct val="20000"/>
              </a:spcBef>
              <a:buClr>
                <a:schemeClr val="hlink"/>
              </a:buClr>
              <a:buSzPct val="55000"/>
              <a:tabLst>
                <a:tab pos="381000" algn="l"/>
                <a:tab pos="4572000" algn="l"/>
              </a:tabLst>
            </a:pPr>
            <a:r>
              <a:rPr lang="es-ES_tradnl" sz="2800" b="1" dirty="0" smtClean="0">
                <a:solidFill>
                  <a:schemeClr val="bg1"/>
                </a:solidFill>
              </a:rPr>
              <a:t>Relaciones exclusivas</a:t>
            </a:r>
            <a:endParaRPr lang="es-ES_tradnl" sz="2800" b="1" dirty="0">
              <a:solidFill>
                <a:schemeClr val="bg1"/>
              </a:solidFill>
            </a:endParaRPr>
          </a:p>
        </p:txBody>
      </p:sp>
      <p:grpSp>
        <p:nvGrpSpPr>
          <p:cNvPr id="16" name="Grupo 15"/>
          <p:cNvGrpSpPr/>
          <p:nvPr/>
        </p:nvGrpSpPr>
        <p:grpSpPr>
          <a:xfrm>
            <a:off x="131188" y="905861"/>
            <a:ext cx="5197269" cy="3346635"/>
            <a:chOff x="1175656" y="1903762"/>
            <a:chExt cx="6241653" cy="3948397"/>
          </a:xfrm>
        </p:grpSpPr>
        <p:sp>
          <p:nvSpPr>
            <p:cNvPr id="3" name="Rectángulo 2"/>
            <p:cNvSpPr/>
            <p:nvPr/>
          </p:nvSpPr>
          <p:spPr>
            <a:xfrm>
              <a:off x="3148148" y="3322667"/>
              <a:ext cx="1724298" cy="509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Artículo</a:t>
              </a:r>
              <a:endParaRPr lang="es-ES" dirty="0"/>
            </a:p>
          </p:txBody>
        </p:sp>
        <p:sp>
          <p:nvSpPr>
            <p:cNvPr id="4" name="Rectángulo redondeado 3"/>
            <p:cNvSpPr/>
            <p:nvPr/>
          </p:nvSpPr>
          <p:spPr>
            <a:xfrm>
              <a:off x="1672046" y="5119900"/>
              <a:ext cx="1724297" cy="600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Revista</a:t>
              </a:r>
              <a:endParaRPr lang="es-ES" dirty="0"/>
            </a:p>
          </p:txBody>
        </p:sp>
        <p:sp>
          <p:nvSpPr>
            <p:cNvPr id="8" name="Rectángulo redondeado 7"/>
            <p:cNvSpPr/>
            <p:nvPr/>
          </p:nvSpPr>
          <p:spPr>
            <a:xfrm>
              <a:off x="5333079" y="5251268"/>
              <a:ext cx="1724297" cy="600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Periódico</a:t>
              </a:r>
              <a:endParaRPr lang="es-ES" dirty="0"/>
            </a:p>
          </p:txBody>
        </p:sp>
        <p:sp>
          <p:nvSpPr>
            <p:cNvPr id="7" name="Rombo 6"/>
            <p:cNvSpPr/>
            <p:nvPr/>
          </p:nvSpPr>
          <p:spPr>
            <a:xfrm>
              <a:off x="4973148" y="4298768"/>
              <a:ext cx="2444161" cy="5301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smtClean="0"/>
                <a:t>Es emitido</a:t>
              </a:r>
              <a:endParaRPr lang="es-ES" sz="1400" dirty="0"/>
            </a:p>
          </p:txBody>
        </p:sp>
        <p:sp>
          <p:nvSpPr>
            <p:cNvPr id="11" name="Rombo 10"/>
            <p:cNvSpPr/>
            <p:nvPr/>
          </p:nvSpPr>
          <p:spPr>
            <a:xfrm>
              <a:off x="1175656" y="4298768"/>
              <a:ext cx="2717075" cy="4169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smtClean="0"/>
                <a:t>Es publicado</a:t>
              </a:r>
              <a:endParaRPr lang="es-ES" sz="1400" dirty="0"/>
            </a:p>
          </p:txBody>
        </p:sp>
        <p:cxnSp>
          <p:nvCxnSpPr>
            <p:cNvPr id="12" name="Conector recto 11"/>
            <p:cNvCxnSpPr>
              <a:stCxn id="11" idx="2"/>
              <a:endCxn id="4" idx="0"/>
            </p:cNvCxnSpPr>
            <p:nvPr/>
          </p:nvCxnSpPr>
          <p:spPr>
            <a:xfrm>
              <a:off x="2534194" y="4715691"/>
              <a:ext cx="1" cy="40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p:cNvCxnSpPr>
              <a:stCxn id="7" idx="2"/>
              <a:endCxn id="8" idx="0"/>
            </p:cNvCxnSpPr>
            <p:nvPr/>
          </p:nvCxnSpPr>
          <p:spPr>
            <a:xfrm flipH="1">
              <a:off x="6195228" y="4828903"/>
              <a:ext cx="1" cy="422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cto 17"/>
            <p:cNvCxnSpPr>
              <a:stCxn id="3" idx="2"/>
              <a:endCxn id="7" idx="0"/>
            </p:cNvCxnSpPr>
            <p:nvPr/>
          </p:nvCxnSpPr>
          <p:spPr>
            <a:xfrm>
              <a:off x="4010297" y="3832118"/>
              <a:ext cx="2184932" cy="46665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Conector recto 19"/>
            <p:cNvCxnSpPr>
              <a:stCxn id="3" idx="2"/>
              <a:endCxn id="11" idx="0"/>
            </p:cNvCxnSpPr>
            <p:nvPr/>
          </p:nvCxnSpPr>
          <p:spPr>
            <a:xfrm flipH="1">
              <a:off x="2534194" y="3832118"/>
              <a:ext cx="1476103" cy="46665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9" name="Arco 8"/>
            <p:cNvSpPr/>
            <p:nvPr/>
          </p:nvSpPr>
          <p:spPr>
            <a:xfrm rot="8023850">
              <a:off x="2867297" y="1808190"/>
              <a:ext cx="2302626" cy="2493769"/>
            </a:xfrm>
            <a:prstGeom prst="arc">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pSp>
      <p:grpSp>
        <p:nvGrpSpPr>
          <p:cNvPr id="19" name="Grupo 18"/>
          <p:cNvGrpSpPr/>
          <p:nvPr/>
        </p:nvGrpSpPr>
        <p:grpSpPr>
          <a:xfrm>
            <a:off x="4032981" y="2467831"/>
            <a:ext cx="5197269" cy="3263510"/>
            <a:chOff x="1175656" y="1903762"/>
            <a:chExt cx="6241653" cy="3850323"/>
          </a:xfrm>
        </p:grpSpPr>
        <p:sp>
          <p:nvSpPr>
            <p:cNvPr id="21" name="Rectángulo 20"/>
            <p:cNvSpPr/>
            <p:nvPr/>
          </p:nvSpPr>
          <p:spPr>
            <a:xfrm>
              <a:off x="3148148" y="3322667"/>
              <a:ext cx="1724298" cy="5094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Médico</a:t>
              </a:r>
              <a:endParaRPr lang="es-ES" dirty="0"/>
            </a:p>
          </p:txBody>
        </p:sp>
        <p:sp>
          <p:nvSpPr>
            <p:cNvPr id="22" name="Rectángulo redondeado 21"/>
            <p:cNvSpPr/>
            <p:nvPr/>
          </p:nvSpPr>
          <p:spPr>
            <a:xfrm>
              <a:off x="1672046" y="5119900"/>
              <a:ext cx="1724297" cy="6008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Consulta Externa</a:t>
              </a:r>
              <a:endParaRPr lang="es-ES" dirty="0"/>
            </a:p>
          </p:txBody>
        </p:sp>
        <p:sp>
          <p:nvSpPr>
            <p:cNvPr id="23" name="Rectángulo redondeado 22"/>
            <p:cNvSpPr/>
            <p:nvPr/>
          </p:nvSpPr>
          <p:spPr>
            <a:xfrm>
              <a:off x="5333079" y="5153195"/>
              <a:ext cx="1724297" cy="60089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Especialidad</a:t>
              </a:r>
              <a:endParaRPr lang="es-ES" dirty="0"/>
            </a:p>
          </p:txBody>
        </p:sp>
        <p:sp>
          <p:nvSpPr>
            <p:cNvPr id="24" name="Rombo 23"/>
            <p:cNvSpPr/>
            <p:nvPr/>
          </p:nvSpPr>
          <p:spPr>
            <a:xfrm>
              <a:off x="4973148" y="4298768"/>
              <a:ext cx="2444161" cy="530135"/>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smtClean="0"/>
                <a:t>Trabaja en</a:t>
              </a:r>
              <a:endParaRPr lang="es-ES" sz="1400" dirty="0"/>
            </a:p>
          </p:txBody>
        </p:sp>
        <p:sp>
          <p:nvSpPr>
            <p:cNvPr id="25" name="Rombo 24"/>
            <p:cNvSpPr/>
            <p:nvPr/>
          </p:nvSpPr>
          <p:spPr>
            <a:xfrm>
              <a:off x="1175656" y="4298768"/>
              <a:ext cx="2717075" cy="416923"/>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smtClean="0"/>
                <a:t>Trabaja en</a:t>
              </a:r>
              <a:endParaRPr lang="es-ES" sz="1400" dirty="0"/>
            </a:p>
          </p:txBody>
        </p:sp>
        <p:cxnSp>
          <p:nvCxnSpPr>
            <p:cNvPr id="26" name="Conector recto 25"/>
            <p:cNvCxnSpPr>
              <a:stCxn id="25" idx="2"/>
              <a:endCxn id="22" idx="0"/>
            </p:cNvCxnSpPr>
            <p:nvPr/>
          </p:nvCxnSpPr>
          <p:spPr>
            <a:xfrm>
              <a:off x="2534194" y="4715691"/>
              <a:ext cx="1" cy="40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cto 26"/>
            <p:cNvCxnSpPr>
              <a:stCxn id="24" idx="2"/>
              <a:endCxn id="23" idx="0"/>
            </p:cNvCxnSpPr>
            <p:nvPr/>
          </p:nvCxnSpPr>
          <p:spPr>
            <a:xfrm>
              <a:off x="6195228" y="4828902"/>
              <a:ext cx="0" cy="324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p:cNvCxnSpPr>
              <a:stCxn id="21" idx="2"/>
              <a:endCxn id="24" idx="0"/>
            </p:cNvCxnSpPr>
            <p:nvPr/>
          </p:nvCxnSpPr>
          <p:spPr>
            <a:xfrm>
              <a:off x="4010297" y="3832118"/>
              <a:ext cx="2184932" cy="46665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a:stCxn id="21" idx="2"/>
              <a:endCxn id="25" idx="0"/>
            </p:cNvCxnSpPr>
            <p:nvPr/>
          </p:nvCxnSpPr>
          <p:spPr>
            <a:xfrm flipH="1">
              <a:off x="2534194" y="3832118"/>
              <a:ext cx="1476103" cy="466650"/>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sp>
          <p:nvSpPr>
            <p:cNvPr id="30" name="Arco 29"/>
            <p:cNvSpPr/>
            <p:nvPr/>
          </p:nvSpPr>
          <p:spPr>
            <a:xfrm rot="8023850">
              <a:off x="2867297" y="1808190"/>
              <a:ext cx="2302626" cy="2493769"/>
            </a:xfrm>
            <a:prstGeom prst="arc">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pSp>
    </p:spTree>
    <p:extLst>
      <p:ext uri="{BB962C8B-B14F-4D97-AF65-F5344CB8AC3E}">
        <p14:creationId xmlns:p14="http://schemas.microsoft.com/office/powerpoint/2010/main" val="959661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972491" y="1061349"/>
            <a:ext cx="6100354" cy="523220"/>
          </a:xfrm>
          <a:prstGeom prst="rect">
            <a:avLst/>
          </a:prstGeom>
          <a:noFill/>
        </p:spPr>
        <p:txBody>
          <a:bodyPr wrap="square" rtlCol="0">
            <a:spAutoFit/>
          </a:bodyPr>
          <a:lstStyle/>
          <a:p>
            <a:r>
              <a:rPr lang="es-CO" sz="2800" dirty="0" smtClean="0">
                <a:solidFill>
                  <a:schemeClr val="bg1"/>
                </a:solidFill>
              </a:rPr>
              <a:t>Modelo Entidad Relación Extendido</a:t>
            </a:r>
            <a:endParaRPr lang="es-ES" sz="2800" dirty="0">
              <a:solidFill>
                <a:schemeClr val="bg1"/>
              </a:solidFill>
            </a:endParaRPr>
          </a:p>
        </p:txBody>
      </p:sp>
      <p:sp>
        <p:nvSpPr>
          <p:cNvPr id="4" name="CuadroTexto 3"/>
          <p:cNvSpPr txBox="1"/>
          <p:nvPr/>
        </p:nvSpPr>
        <p:spPr>
          <a:xfrm>
            <a:off x="247567" y="2063988"/>
            <a:ext cx="8841203" cy="461665"/>
          </a:xfrm>
          <a:prstGeom prst="rect">
            <a:avLst/>
          </a:prstGeom>
          <a:noFill/>
        </p:spPr>
        <p:txBody>
          <a:bodyPr wrap="none" rtlCol="0">
            <a:spAutoFit/>
          </a:bodyPr>
          <a:lstStyle/>
          <a:p>
            <a:r>
              <a:rPr lang="es-CO" sz="2400" b="1" dirty="0">
                <a:solidFill>
                  <a:schemeClr val="bg1"/>
                </a:solidFill>
              </a:rPr>
              <a:t>El MER extendido incluye </a:t>
            </a:r>
            <a:r>
              <a:rPr lang="es-CO" sz="2400" b="1" dirty="0" smtClean="0">
                <a:solidFill>
                  <a:schemeClr val="bg1"/>
                </a:solidFill>
              </a:rPr>
              <a:t>otros </a:t>
            </a:r>
            <a:r>
              <a:rPr lang="es-CO" sz="2400" b="1" dirty="0">
                <a:solidFill>
                  <a:schemeClr val="bg1"/>
                </a:solidFill>
              </a:rPr>
              <a:t>tipos de relaciones entre entidades. </a:t>
            </a:r>
            <a:endParaRPr lang="es-ES" sz="2400" b="1" dirty="0">
              <a:solidFill>
                <a:schemeClr val="bg1"/>
              </a:solidFill>
            </a:endParaRPr>
          </a:p>
        </p:txBody>
      </p:sp>
      <p:sp>
        <p:nvSpPr>
          <p:cNvPr id="6" name="CuadroTexto 5"/>
          <p:cNvSpPr txBox="1"/>
          <p:nvPr/>
        </p:nvSpPr>
        <p:spPr>
          <a:xfrm>
            <a:off x="247567" y="184483"/>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 de Datos</a:t>
            </a:r>
            <a:endParaRPr lang="es-ES" sz="3200" b="1" dirty="0">
              <a:solidFill>
                <a:schemeClr val="bg1"/>
              </a:solidFill>
              <a:latin typeface="Helvetica" panose="020B0604020202030204" pitchFamily="34" charset="0"/>
            </a:endParaRPr>
          </a:p>
        </p:txBody>
      </p:sp>
      <p:sp>
        <p:nvSpPr>
          <p:cNvPr id="7" name="CuadroTexto 6"/>
          <p:cNvSpPr txBox="1"/>
          <p:nvPr/>
        </p:nvSpPr>
        <p:spPr>
          <a:xfrm>
            <a:off x="166552" y="2748783"/>
            <a:ext cx="8107808" cy="1077218"/>
          </a:xfrm>
          <a:prstGeom prst="rect">
            <a:avLst/>
          </a:prstGeom>
          <a:noFill/>
        </p:spPr>
        <p:txBody>
          <a:bodyPr wrap="square" rtlCol="0">
            <a:spAutoFit/>
          </a:bodyPr>
          <a:lstStyle/>
          <a:p>
            <a:pPr algn="just"/>
            <a:r>
              <a:rPr lang="es-CO" sz="2400" dirty="0" smtClean="0">
                <a:solidFill>
                  <a:schemeClr val="bg1"/>
                </a:solidFill>
              </a:rPr>
              <a:t>1. Relación </a:t>
            </a:r>
            <a:r>
              <a:rPr lang="es-CO" sz="2400" b="1" dirty="0">
                <a:solidFill>
                  <a:schemeClr val="bg1"/>
                </a:solidFill>
              </a:rPr>
              <a:t>IS A </a:t>
            </a:r>
            <a:r>
              <a:rPr lang="es-CO" sz="2400" dirty="0">
                <a:solidFill>
                  <a:schemeClr val="bg1"/>
                </a:solidFill>
              </a:rPr>
              <a:t>(</a:t>
            </a:r>
            <a:r>
              <a:rPr lang="es-CO" sz="2400" b="1" dirty="0">
                <a:solidFill>
                  <a:schemeClr val="bg1"/>
                </a:solidFill>
              </a:rPr>
              <a:t>Es Un</a:t>
            </a:r>
            <a:r>
              <a:rPr lang="es-CO" sz="2400" dirty="0">
                <a:solidFill>
                  <a:schemeClr val="bg1"/>
                </a:solidFill>
              </a:rPr>
              <a:t>). </a:t>
            </a:r>
            <a:r>
              <a:rPr lang="es-CO" sz="2000" dirty="0">
                <a:solidFill>
                  <a:schemeClr val="bg1"/>
                </a:solidFill>
              </a:rPr>
              <a:t>Relación entre entidades padres que se caracterizan por tener los atributos comunes de las entidades hijas, las cuales a su vez tienen atributos propios. </a:t>
            </a:r>
          </a:p>
        </p:txBody>
      </p:sp>
      <p:sp>
        <p:nvSpPr>
          <p:cNvPr id="8" name="CuadroTexto 7"/>
          <p:cNvSpPr txBox="1"/>
          <p:nvPr/>
        </p:nvSpPr>
        <p:spPr>
          <a:xfrm>
            <a:off x="166552" y="4049131"/>
            <a:ext cx="8294913" cy="1661993"/>
          </a:xfrm>
          <a:prstGeom prst="rect">
            <a:avLst/>
          </a:prstGeom>
          <a:noFill/>
        </p:spPr>
        <p:txBody>
          <a:bodyPr wrap="square" rtlCol="0">
            <a:spAutoFit/>
          </a:bodyPr>
          <a:lstStyle/>
          <a:p>
            <a:pPr algn="just"/>
            <a:r>
              <a:rPr lang="es-CO" sz="2400" dirty="0" smtClean="0">
                <a:solidFill>
                  <a:schemeClr val="bg1"/>
                </a:solidFill>
              </a:rPr>
              <a:t>2. Relación de </a:t>
            </a:r>
            <a:r>
              <a:rPr lang="es-CO" sz="2400" b="1" dirty="0" smtClean="0">
                <a:solidFill>
                  <a:schemeClr val="bg1"/>
                </a:solidFill>
              </a:rPr>
              <a:t>Agregación</a:t>
            </a:r>
            <a:r>
              <a:rPr lang="es-CO" dirty="0">
                <a:solidFill>
                  <a:schemeClr val="bg1"/>
                </a:solidFill>
              </a:rPr>
              <a:t>:</a:t>
            </a:r>
            <a:r>
              <a:rPr lang="es-CO" dirty="0" smtClean="0">
                <a:solidFill>
                  <a:schemeClr val="bg1"/>
                </a:solidFill>
              </a:rPr>
              <a:t> </a:t>
            </a:r>
            <a:r>
              <a:rPr lang="es-CO" sz="2000" dirty="0" smtClean="0">
                <a:solidFill>
                  <a:schemeClr val="bg1"/>
                </a:solidFill>
              </a:rPr>
              <a:t>Relación entre una entidad que representa el todo (como agregación) que está compuesto por entidades que representan sus partes. Aquí las entidades que son parte de la agregación, son totalmente independientes como entidad y no dependen de la entidad agregadora.</a:t>
            </a:r>
          </a:p>
          <a:p>
            <a:endParaRPr lang="es-ES" dirty="0"/>
          </a:p>
        </p:txBody>
      </p:sp>
    </p:spTree>
    <p:extLst>
      <p:ext uri="{BB962C8B-B14F-4D97-AF65-F5344CB8AC3E}">
        <p14:creationId xmlns:p14="http://schemas.microsoft.com/office/powerpoint/2010/main" val="66723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50847" y="909825"/>
            <a:ext cx="7404527" cy="646331"/>
          </a:xfrm>
          <a:prstGeom prst="rect">
            <a:avLst/>
          </a:prstGeom>
          <a:noFill/>
        </p:spPr>
        <p:txBody>
          <a:bodyPr wrap="square" rtlCol="0">
            <a:spAutoFit/>
          </a:bodyPr>
          <a:lstStyle/>
          <a:p>
            <a:r>
              <a:rPr lang="es-CO" sz="3600" dirty="0" smtClean="0">
                <a:solidFill>
                  <a:schemeClr val="bg1"/>
                </a:solidFill>
              </a:rPr>
              <a:t>Modelo Entidad Relación Extendido</a:t>
            </a:r>
            <a:endParaRPr lang="es-ES" sz="3600" dirty="0">
              <a:solidFill>
                <a:schemeClr val="bg1"/>
              </a:solidFill>
            </a:endParaRPr>
          </a:p>
        </p:txBody>
      </p:sp>
      <p:sp>
        <p:nvSpPr>
          <p:cNvPr id="6" name="CuadroTexto 5"/>
          <p:cNvSpPr txBox="1"/>
          <p:nvPr/>
        </p:nvSpPr>
        <p:spPr>
          <a:xfrm>
            <a:off x="247567" y="184483"/>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 de Datos</a:t>
            </a:r>
            <a:endParaRPr lang="es-ES" sz="3200" b="1" dirty="0">
              <a:solidFill>
                <a:schemeClr val="bg1"/>
              </a:solidFill>
              <a:latin typeface="Helvetica" panose="020B0604020202030204" pitchFamily="34" charset="0"/>
            </a:endParaRPr>
          </a:p>
        </p:txBody>
      </p:sp>
      <p:sp>
        <p:nvSpPr>
          <p:cNvPr id="3" name="CuadroTexto 2"/>
          <p:cNvSpPr txBox="1"/>
          <p:nvPr/>
        </p:nvSpPr>
        <p:spPr>
          <a:xfrm>
            <a:off x="247567" y="1696723"/>
            <a:ext cx="5498941" cy="461665"/>
          </a:xfrm>
          <a:prstGeom prst="rect">
            <a:avLst/>
          </a:prstGeom>
          <a:noFill/>
        </p:spPr>
        <p:txBody>
          <a:bodyPr wrap="none" rtlCol="0">
            <a:spAutoFit/>
          </a:bodyPr>
          <a:lstStyle/>
          <a:p>
            <a:r>
              <a:rPr lang="es-CO" sz="2400" b="1" dirty="0">
                <a:solidFill>
                  <a:schemeClr val="bg1"/>
                </a:solidFill>
              </a:rPr>
              <a:t>Representación de la </a:t>
            </a:r>
            <a:r>
              <a:rPr lang="es-CO" sz="2400" b="1" dirty="0" smtClean="0">
                <a:solidFill>
                  <a:schemeClr val="bg1"/>
                </a:solidFill>
              </a:rPr>
              <a:t>relación </a:t>
            </a:r>
            <a:r>
              <a:rPr lang="es-CO" sz="2400" b="1" dirty="0">
                <a:solidFill>
                  <a:schemeClr val="bg1"/>
                </a:solidFill>
              </a:rPr>
              <a:t>IS A (Es un) </a:t>
            </a:r>
            <a:endParaRPr lang="es-ES" sz="2400" b="1" dirty="0">
              <a:solidFill>
                <a:schemeClr val="bg1"/>
              </a:solidFill>
            </a:endParaRPr>
          </a:p>
        </p:txBody>
      </p:sp>
      <p:sp>
        <p:nvSpPr>
          <p:cNvPr id="9" name="Rectangle 3"/>
          <p:cNvSpPr>
            <a:spLocks noChangeArrowheads="1"/>
          </p:cNvSpPr>
          <p:nvPr/>
        </p:nvSpPr>
        <p:spPr bwMode="auto">
          <a:xfrm>
            <a:off x="247567" y="2298955"/>
            <a:ext cx="7848600" cy="347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tabLst>
                <a:tab pos="381000" algn="l"/>
                <a:tab pos="2957513" algn="l"/>
                <a:tab pos="4772025" algn="l"/>
              </a:tabLst>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tabLst>
                <a:tab pos="381000" algn="l"/>
                <a:tab pos="2957513" algn="l"/>
                <a:tab pos="4772025" algn="l"/>
              </a:tabLst>
              <a:defRPr sz="2800">
                <a:solidFill>
                  <a:schemeClr val="tx1"/>
                </a:solidFill>
                <a:latin typeface="Tahoma" panose="020B0604030504040204" pitchFamily="34" charset="0"/>
              </a:defRPr>
            </a:lvl2pPr>
            <a:lvl3pPr marL="1162050" indent="-228600">
              <a:spcBef>
                <a:spcPct val="20000"/>
              </a:spcBef>
              <a:buClr>
                <a:schemeClr val="folHlink"/>
              </a:buClr>
              <a:buSzPct val="50000"/>
              <a:buFont typeface="Wingdings" panose="05000000000000000000" pitchFamily="2" charset="2"/>
              <a:buChar char="n"/>
              <a:tabLst>
                <a:tab pos="381000" algn="l"/>
                <a:tab pos="2957513" algn="l"/>
                <a:tab pos="4772025" algn="l"/>
              </a:tabLst>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tabLst>
                <a:tab pos="381000" algn="l"/>
                <a:tab pos="2957513" algn="l"/>
                <a:tab pos="4772025" algn="l"/>
              </a:tabLst>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tabLst>
                <a:tab pos="381000" algn="l"/>
                <a:tab pos="2957513" algn="l"/>
                <a:tab pos="4772025" algn="l"/>
              </a:tabLst>
              <a:defRPr sz="20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tabLst>
                <a:tab pos="381000" algn="l"/>
                <a:tab pos="2957513" algn="l"/>
                <a:tab pos="4772025" algn="l"/>
              </a:tabLst>
              <a:defRPr sz="20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tabLst>
                <a:tab pos="381000" algn="l"/>
                <a:tab pos="2957513" algn="l"/>
                <a:tab pos="4772025" algn="l"/>
              </a:tabLst>
              <a:defRPr sz="20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tabLst>
                <a:tab pos="381000" algn="l"/>
                <a:tab pos="2957513" algn="l"/>
                <a:tab pos="4772025" algn="l"/>
              </a:tabLst>
              <a:defRPr sz="20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tabLst>
                <a:tab pos="381000" algn="l"/>
                <a:tab pos="2957513" algn="l"/>
                <a:tab pos="4772025" algn="l"/>
              </a:tabLst>
              <a:defRPr sz="2000">
                <a:solidFill>
                  <a:schemeClr val="tx1"/>
                </a:solidFill>
                <a:latin typeface="Tahoma" panose="020B0604030504040204" pitchFamily="34" charset="0"/>
              </a:defRPr>
            </a:lvl9pPr>
          </a:lstStyle>
          <a:p>
            <a:r>
              <a:rPr lang="es-ES_tradnl" altLang="es-ES" sz="2000" dirty="0" smtClean="0">
                <a:solidFill>
                  <a:schemeClr val="bg1"/>
                </a:solidFill>
              </a:rPr>
              <a:t>Caso </a:t>
            </a:r>
            <a:r>
              <a:rPr lang="es-ES_tradnl" altLang="es-ES" sz="2000" dirty="0">
                <a:solidFill>
                  <a:schemeClr val="bg1"/>
                </a:solidFill>
              </a:rPr>
              <a:t>especial de relación entre un tipo de entidad y varios otros tipos de entidad</a:t>
            </a:r>
          </a:p>
          <a:p>
            <a:endParaRPr lang="es-ES_tradnl" altLang="es-ES" sz="2000" dirty="0">
              <a:solidFill>
                <a:schemeClr val="bg1"/>
              </a:solidFill>
            </a:endParaRPr>
          </a:p>
          <a:p>
            <a:r>
              <a:rPr lang="es-ES_tradnl" altLang="es-ES" sz="2000" dirty="0">
                <a:solidFill>
                  <a:schemeClr val="bg1"/>
                </a:solidFill>
              </a:rPr>
              <a:t>La jerarquía o relación que se establece entre uno y otros corresponde a la noción de </a:t>
            </a:r>
            <a:r>
              <a:rPr lang="es-ES_tradnl" altLang="es-ES" sz="2000" dirty="0">
                <a:solidFill>
                  <a:schemeClr val="bg1"/>
                </a:solidFill>
                <a:latin typeface="Arial Narrow" panose="020B0606020202030204" pitchFamily="34" charset="0"/>
              </a:rPr>
              <a:t>“</a:t>
            </a:r>
            <a:r>
              <a:rPr lang="es-ES_tradnl" altLang="es-ES" sz="2000" b="1" dirty="0" err="1">
                <a:solidFill>
                  <a:schemeClr val="bg1"/>
                </a:solidFill>
                <a:latin typeface="Arial Narrow" panose="020B0606020202030204" pitchFamily="34" charset="0"/>
              </a:rPr>
              <a:t>es_un</a:t>
            </a:r>
            <a:r>
              <a:rPr lang="es-ES_tradnl" altLang="es-ES" sz="2000" dirty="0">
                <a:solidFill>
                  <a:schemeClr val="bg1"/>
                </a:solidFill>
                <a:latin typeface="Arial Narrow" panose="020B0606020202030204" pitchFamily="34" charset="0"/>
              </a:rPr>
              <a:t>”</a:t>
            </a:r>
            <a:r>
              <a:rPr lang="es-ES_tradnl" altLang="es-ES" sz="2000" dirty="0">
                <a:solidFill>
                  <a:schemeClr val="bg1"/>
                </a:solidFill>
              </a:rPr>
              <a:t> o de </a:t>
            </a:r>
            <a:r>
              <a:rPr lang="es-ES_tradnl" altLang="es-ES" sz="2000" dirty="0">
                <a:solidFill>
                  <a:schemeClr val="bg1"/>
                </a:solidFill>
                <a:latin typeface="Arial Narrow" panose="020B0606020202030204" pitchFamily="34" charset="0"/>
              </a:rPr>
              <a:t>“</a:t>
            </a:r>
            <a:r>
              <a:rPr lang="es-ES_tradnl" altLang="es-ES" sz="2000" b="1" dirty="0" err="1">
                <a:solidFill>
                  <a:schemeClr val="bg1"/>
                </a:solidFill>
                <a:latin typeface="Arial Narrow" panose="020B0606020202030204" pitchFamily="34" charset="0"/>
              </a:rPr>
              <a:t>es_un_tipo_de</a:t>
            </a:r>
            <a:r>
              <a:rPr lang="es-ES_tradnl" altLang="es-ES" sz="2000" dirty="0">
                <a:solidFill>
                  <a:schemeClr val="bg1"/>
                </a:solidFill>
                <a:latin typeface="Arial Narrow" panose="020B0606020202030204" pitchFamily="34" charset="0"/>
              </a:rPr>
              <a:t>”</a:t>
            </a:r>
          </a:p>
          <a:p>
            <a:endParaRPr lang="es-ES_tradnl" altLang="es-ES" sz="2000" dirty="0">
              <a:solidFill>
                <a:schemeClr val="bg1"/>
              </a:solidFill>
              <a:latin typeface="Arial Narrow" panose="020B0606020202030204" pitchFamily="34" charset="0"/>
            </a:endParaRPr>
          </a:p>
          <a:p>
            <a:r>
              <a:rPr lang="es-ES_tradnl" altLang="es-ES" sz="2000" dirty="0">
                <a:solidFill>
                  <a:schemeClr val="bg1"/>
                </a:solidFill>
              </a:rPr>
              <a:t>Estas jerarquías pueden formarse por </a:t>
            </a:r>
            <a:r>
              <a:rPr lang="es-ES_tradnl" altLang="es-ES" sz="2000" b="1" dirty="0">
                <a:solidFill>
                  <a:schemeClr val="bg1"/>
                </a:solidFill>
              </a:rPr>
              <a:t>especialización</a:t>
            </a:r>
            <a:r>
              <a:rPr lang="es-ES_tradnl" altLang="es-ES" sz="2000" dirty="0">
                <a:solidFill>
                  <a:schemeClr val="bg1"/>
                </a:solidFill>
              </a:rPr>
              <a:t> o bien por </a:t>
            </a:r>
            <a:r>
              <a:rPr lang="es-ES_tradnl" altLang="es-ES" sz="2000" b="1" dirty="0" smtClean="0">
                <a:solidFill>
                  <a:schemeClr val="bg1"/>
                </a:solidFill>
              </a:rPr>
              <a:t>generalización</a:t>
            </a:r>
          </a:p>
          <a:p>
            <a:endParaRPr lang="es-ES_tradnl" altLang="es-ES" sz="2000" b="1" dirty="0" smtClean="0">
              <a:solidFill>
                <a:schemeClr val="bg1"/>
              </a:solidFill>
            </a:endParaRPr>
          </a:p>
          <a:p>
            <a:r>
              <a:rPr lang="es-ES_tradnl" altLang="es-ES" sz="2000" b="1" dirty="0">
                <a:solidFill>
                  <a:schemeClr val="bg1"/>
                </a:solidFill>
              </a:rPr>
              <a:t> </a:t>
            </a:r>
            <a:r>
              <a:rPr lang="es-ES_tradnl" altLang="es-ES" sz="2000" b="1" dirty="0" smtClean="0">
                <a:solidFill>
                  <a:schemeClr val="bg1"/>
                </a:solidFill>
              </a:rPr>
              <a:t>Hay 3 formas de representarlo</a:t>
            </a:r>
          </a:p>
        </p:txBody>
      </p:sp>
    </p:spTree>
    <p:extLst>
      <p:ext uri="{BB962C8B-B14F-4D97-AF65-F5344CB8AC3E}">
        <p14:creationId xmlns:p14="http://schemas.microsoft.com/office/powerpoint/2010/main" val="1270938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50847" y="1048325"/>
            <a:ext cx="7404527" cy="646331"/>
          </a:xfrm>
          <a:prstGeom prst="rect">
            <a:avLst/>
          </a:prstGeom>
          <a:noFill/>
        </p:spPr>
        <p:txBody>
          <a:bodyPr wrap="square" rtlCol="0">
            <a:spAutoFit/>
          </a:bodyPr>
          <a:lstStyle/>
          <a:p>
            <a:r>
              <a:rPr lang="es-CO" sz="3600" dirty="0" smtClean="0">
                <a:solidFill>
                  <a:schemeClr val="bg1"/>
                </a:solidFill>
              </a:rPr>
              <a:t>Modelo Entidad Relación Extendido</a:t>
            </a:r>
            <a:endParaRPr lang="es-ES" sz="3600" dirty="0">
              <a:solidFill>
                <a:schemeClr val="bg1"/>
              </a:solidFill>
            </a:endParaRPr>
          </a:p>
        </p:txBody>
      </p:sp>
      <p:sp>
        <p:nvSpPr>
          <p:cNvPr id="6" name="CuadroTexto 5"/>
          <p:cNvSpPr txBox="1"/>
          <p:nvPr/>
        </p:nvSpPr>
        <p:spPr>
          <a:xfrm>
            <a:off x="247567" y="184483"/>
            <a:ext cx="6919783"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Base de Datos</a:t>
            </a:r>
            <a:endParaRPr lang="es-ES" sz="3200" b="1" dirty="0">
              <a:solidFill>
                <a:schemeClr val="bg1"/>
              </a:solidFill>
              <a:latin typeface="Helvetica" panose="020B0604020202030204" pitchFamily="34" charset="0"/>
            </a:endParaRPr>
          </a:p>
        </p:txBody>
      </p:sp>
      <p:sp>
        <p:nvSpPr>
          <p:cNvPr id="3" name="CuadroTexto 2"/>
          <p:cNvSpPr txBox="1"/>
          <p:nvPr/>
        </p:nvSpPr>
        <p:spPr>
          <a:xfrm>
            <a:off x="247567" y="1973723"/>
            <a:ext cx="4114653" cy="369332"/>
          </a:xfrm>
          <a:prstGeom prst="rect">
            <a:avLst/>
          </a:prstGeom>
          <a:noFill/>
        </p:spPr>
        <p:txBody>
          <a:bodyPr wrap="none" rtlCol="0">
            <a:spAutoFit/>
          </a:bodyPr>
          <a:lstStyle/>
          <a:p>
            <a:r>
              <a:rPr lang="es-CO" dirty="0">
                <a:solidFill>
                  <a:schemeClr val="bg1"/>
                </a:solidFill>
              </a:rPr>
              <a:t>Representación de la </a:t>
            </a:r>
            <a:r>
              <a:rPr lang="es-CO" dirty="0" smtClean="0">
                <a:solidFill>
                  <a:schemeClr val="bg1"/>
                </a:solidFill>
              </a:rPr>
              <a:t>relación </a:t>
            </a:r>
            <a:r>
              <a:rPr lang="es-CO" b="1" dirty="0">
                <a:solidFill>
                  <a:schemeClr val="bg1"/>
                </a:solidFill>
              </a:rPr>
              <a:t>IS A </a:t>
            </a:r>
            <a:r>
              <a:rPr lang="es-CO" dirty="0">
                <a:solidFill>
                  <a:schemeClr val="bg1"/>
                </a:solidFill>
              </a:rPr>
              <a:t>(</a:t>
            </a:r>
            <a:r>
              <a:rPr lang="es-CO" b="1" dirty="0">
                <a:solidFill>
                  <a:schemeClr val="bg1"/>
                </a:solidFill>
              </a:rPr>
              <a:t>Es un</a:t>
            </a:r>
            <a:r>
              <a:rPr lang="es-CO" dirty="0">
                <a:solidFill>
                  <a:schemeClr val="bg1"/>
                </a:solidFill>
              </a:rPr>
              <a:t>) </a:t>
            </a:r>
            <a:endParaRPr lang="es-ES" dirty="0">
              <a:solidFill>
                <a:schemeClr val="bg1"/>
              </a:solidFill>
            </a:endParaRPr>
          </a:p>
        </p:txBody>
      </p:sp>
      <p:pic>
        <p:nvPicPr>
          <p:cNvPr id="5" name="Imagen 4"/>
          <p:cNvPicPr>
            <a:picLocks noChangeAspect="1"/>
          </p:cNvPicPr>
          <p:nvPr/>
        </p:nvPicPr>
        <p:blipFill>
          <a:blip r:embed="rId2"/>
          <a:stretch>
            <a:fillRect/>
          </a:stretch>
        </p:blipFill>
        <p:spPr>
          <a:xfrm>
            <a:off x="0" y="2622122"/>
            <a:ext cx="9144000" cy="3276600"/>
          </a:xfrm>
          <a:prstGeom prst="rect">
            <a:avLst/>
          </a:prstGeom>
        </p:spPr>
      </p:pic>
    </p:spTree>
    <p:extLst>
      <p:ext uri="{BB962C8B-B14F-4D97-AF65-F5344CB8AC3E}">
        <p14:creationId xmlns:p14="http://schemas.microsoft.com/office/powerpoint/2010/main" val="3760074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3856977302DF364A81F7FABDDDA7F2A5" ma:contentTypeVersion="0" ma:contentTypeDescription="Crear nuevo documento." ma:contentTypeScope="" ma:versionID="21763d404092cef59f4588016f54b68d">
  <xsd:schema xmlns:xsd="http://www.w3.org/2001/XMLSchema" xmlns:xs="http://www.w3.org/2001/XMLSchema" xmlns:p="http://schemas.microsoft.com/office/2006/metadata/properties" targetNamespace="http://schemas.microsoft.com/office/2006/metadata/properties" ma:root="true" ma:fieldsID="3f6edc329ff236629c56e3b879b320d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C4EE2C-3AF2-452E-9FF0-0038BC4B480F}">
  <ds:schemaRefs>
    <ds:schemaRef ds:uri="http://schemas.microsoft.com/sharepoint/v3/contenttype/forms"/>
  </ds:schemaRefs>
</ds:datastoreItem>
</file>

<file path=customXml/itemProps2.xml><?xml version="1.0" encoding="utf-8"?>
<ds:datastoreItem xmlns:ds="http://schemas.openxmlformats.org/officeDocument/2006/customXml" ds:itemID="{9B455A78-438E-4A80-81F8-19FD80B1AFBF}">
  <ds:schemaRefs>
    <ds:schemaRef ds:uri="http://schemas.openxmlformats.org/package/2006/metadata/core-properties"/>
    <ds:schemaRef ds:uri="http://www.w3.org/XML/1998/namespace"/>
    <ds:schemaRef ds:uri="http://purl.org/dc/term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15CE6E15-9C1E-4C5D-857C-20760A411A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542</TotalTime>
  <Words>645</Words>
  <Application>Microsoft Office PowerPoint</Application>
  <PresentationFormat>Presentación en pantalla (4:3)</PresentationFormat>
  <Paragraphs>122</Paragraphs>
  <Slides>19</Slides>
  <Notes>0</Notes>
  <HiddenSlides>1</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Arial</vt:lpstr>
      <vt:lpstr>Arial Narrow</vt:lpstr>
      <vt:lpstr>Calibri</vt:lpstr>
      <vt:lpstr>Calibri Light</vt:lpstr>
      <vt:lpstr>Helvetica</vt:lpstr>
      <vt:lpstr>Tahoma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3</dc:title>
  <dc:creator>Claudia Patricia Giraldo Ramirez</dc:creator>
  <cp:lastModifiedBy>Bibiana Maria Rodriguez Castrillon</cp:lastModifiedBy>
  <cp:revision>85</cp:revision>
  <dcterms:created xsi:type="dcterms:W3CDTF">2015-01-20T20:40:07Z</dcterms:created>
  <dcterms:modified xsi:type="dcterms:W3CDTF">2019-08-01T00:41:17Z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0x0101003856977302DF364A81F7FABDDDA7F2A5</vt:lpwstr>
  </property>
</Properties>
</file>