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9" r:id="rId7"/>
    <p:sldId id="261" r:id="rId8"/>
    <p:sldId id="287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91" r:id="rId34"/>
    <p:sldId id="290" r:id="rId35"/>
    <p:sldId id="288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iana Maria Rodriguez Castrillon" initials="BMRC" lastIdx="2" clrIdx="0">
    <p:extLst>
      <p:ext uri="{19B8F6BF-5375-455C-9EA6-DF929625EA0E}">
        <p15:presenceInfo xmlns:p15="http://schemas.microsoft.com/office/powerpoint/2012/main" userId="S-1-5-21-1319918816-2133870172-1244796221-1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968732"/>
            <a:ext cx="912343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Atributo</a:t>
            </a:r>
            <a:endParaRPr lang="es-CO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Característica de interés sobre una entidad o sobre una relación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Los atributos describen propiedades o características que posee cada miembro de un conjunto de entidades.</a:t>
            </a:r>
            <a:endParaRPr lang="es-CO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En un texto, los adjetivos que califican los sustantivos se identifican como posibles Atributos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80" y="3454491"/>
            <a:ext cx="7696608" cy="22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968732"/>
            <a:ext cx="9123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Asociación de los atributos a las entidades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" y="1686209"/>
            <a:ext cx="7860575" cy="39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968732"/>
            <a:ext cx="9123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Ejemplo de Asociación de los atributos a las entidades</a:t>
            </a:r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4" y="2319337"/>
            <a:ext cx="8599125" cy="3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1151612"/>
            <a:ext cx="8418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Atributos</a:t>
            </a:r>
          </a:p>
          <a:p>
            <a:endParaRPr lang="es-CO" sz="32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s-CO" sz="3200" b="1" dirty="0" smtClean="0">
                <a:solidFill>
                  <a:schemeClr val="bg1"/>
                </a:solidFill>
              </a:rPr>
              <a:t>Simples o compuestos</a:t>
            </a:r>
          </a:p>
          <a:p>
            <a:pPr marL="457200" indent="-457200">
              <a:buAutoNum type="arabicPeriod"/>
            </a:pPr>
            <a:r>
              <a:rPr lang="es-CO" sz="3200" b="1" dirty="0" smtClean="0">
                <a:solidFill>
                  <a:schemeClr val="bg1"/>
                </a:solidFill>
              </a:rPr>
              <a:t>Univalorados o multivalorados</a:t>
            </a:r>
          </a:p>
          <a:p>
            <a:pPr marL="457200" indent="-457200">
              <a:buAutoNum type="arabicPeriod"/>
            </a:pPr>
            <a:r>
              <a:rPr lang="es-CO" sz="3200" b="1" dirty="0" smtClean="0">
                <a:solidFill>
                  <a:schemeClr val="bg1"/>
                </a:solidFill>
              </a:rPr>
              <a:t>Nulos </a:t>
            </a:r>
          </a:p>
          <a:p>
            <a:pPr marL="457200" indent="-457200">
              <a:buAutoNum type="arabicPeriod"/>
            </a:pPr>
            <a:r>
              <a:rPr lang="es-CO" sz="3200" b="1" dirty="0" smtClean="0">
                <a:solidFill>
                  <a:schemeClr val="bg1"/>
                </a:solidFill>
              </a:rPr>
              <a:t>Derivados</a:t>
            </a:r>
          </a:p>
        </p:txBody>
      </p:sp>
    </p:spTree>
    <p:extLst>
      <p:ext uri="{BB962C8B-B14F-4D97-AF65-F5344CB8AC3E}">
        <p14:creationId xmlns:p14="http://schemas.microsoft.com/office/powerpoint/2010/main" val="14537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1151612"/>
            <a:ext cx="8418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Atributos: </a:t>
            </a:r>
          </a:p>
          <a:p>
            <a:endParaRPr lang="es-CO" sz="3200" b="1" dirty="0">
              <a:solidFill>
                <a:schemeClr val="bg1"/>
              </a:solidFill>
            </a:endParaRPr>
          </a:p>
          <a:p>
            <a:r>
              <a:rPr lang="es-CO" sz="3200" b="1" dirty="0" smtClean="0">
                <a:solidFill>
                  <a:schemeClr val="bg1"/>
                </a:solidFill>
              </a:rPr>
              <a:t>Simples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Son atributos atómicos, no divisibles, es decir su valor no puede ser interpretado por partes.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400" b="1" dirty="0" err="1" smtClean="0">
                <a:solidFill>
                  <a:schemeClr val="bg1"/>
                </a:solidFill>
              </a:rPr>
              <a:t>Ej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Atributo   -&gt;            Valor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Identificación		34566344</a:t>
            </a:r>
            <a:endParaRPr lang="es-CO" sz="3200" b="1" dirty="0" smtClean="0">
              <a:solidFill>
                <a:schemeClr val="bg1"/>
              </a:solidFill>
            </a:endParaRPr>
          </a:p>
          <a:p>
            <a:r>
              <a:rPr lang="es-CO" sz="2400" b="1" dirty="0">
                <a:solidFill>
                  <a:schemeClr val="bg1"/>
                </a:solidFill>
              </a:rPr>
              <a:t>Edad			21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Salario		</a:t>
            </a:r>
            <a:r>
              <a:rPr lang="es-CO" sz="2400" b="1" dirty="0" smtClean="0">
                <a:solidFill>
                  <a:schemeClr val="bg1"/>
                </a:solidFill>
              </a:rPr>
              <a:t>	1.234.00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1151612"/>
            <a:ext cx="9005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Atributos: </a:t>
            </a:r>
          </a:p>
          <a:p>
            <a:r>
              <a:rPr lang="es-CO" sz="3200" b="1" dirty="0" smtClean="0">
                <a:solidFill>
                  <a:schemeClr val="bg1"/>
                </a:solidFill>
              </a:rPr>
              <a:t>Compuestos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Se pueden dividir en sub-partes más pequeñas, que representan atributos más básicos con significados </a:t>
            </a:r>
            <a:r>
              <a:rPr lang="es-CO" sz="2400" b="1" dirty="0" smtClean="0">
                <a:solidFill>
                  <a:schemeClr val="bg1"/>
                </a:solidFill>
              </a:rPr>
              <a:t>propios. </a:t>
            </a:r>
            <a:r>
              <a:rPr lang="es-CO" sz="2400" b="1" dirty="0">
                <a:solidFill>
                  <a:schemeClr val="bg1"/>
                </a:solidFill>
              </a:rPr>
              <a:t>El Valor compuesto = concatenación de valores que lo componen.</a:t>
            </a:r>
          </a:p>
          <a:p>
            <a:endParaRPr lang="es-CO" sz="2400" b="1" dirty="0" smtClean="0">
              <a:solidFill>
                <a:schemeClr val="bg1"/>
              </a:solidFill>
            </a:endParaRPr>
          </a:p>
          <a:p>
            <a:r>
              <a:rPr lang="es-CO" sz="2400" b="1" dirty="0" err="1" smtClean="0">
                <a:solidFill>
                  <a:schemeClr val="bg1"/>
                </a:solidFill>
              </a:rPr>
              <a:t>Ej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Atributo   -&gt;            		       Valor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Fecha de </a:t>
            </a:r>
            <a:r>
              <a:rPr lang="es-CO" sz="2400" b="1" dirty="0" err="1" smtClean="0">
                <a:solidFill>
                  <a:schemeClr val="bg1"/>
                </a:solidFill>
              </a:rPr>
              <a:t>ncto</a:t>
            </a:r>
            <a:r>
              <a:rPr lang="es-CO" sz="2400" b="1" dirty="0" smtClean="0">
                <a:solidFill>
                  <a:schemeClr val="bg1"/>
                </a:solidFill>
              </a:rPr>
              <a:t>			</a:t>
            </a:r>
            <a:r>
              <a:rPr lang="es-CO" sz="2400" b="1" dirty="0" smtClean="0">
                <a:solidFill>
                  <a:srgbClr val="FF0000"/>
                </a:solidFill>
              </a:rPr>
              <a:t>12</a:t>
            </a:r>
            <a:r>
              <a:rPr lang="es-CO" sz="2400" b="1" dirty="0" smtClean="0">
                <a:solidFill>
                  <a:schemeClr val="bg1"/>
                </a:solidFill>
              </a:rPr>
              <a:t>/</a:t>
            </a:r>
            <a:r>
              <a:rPr lang="es-CO" sz="2400" b="1" dirty="0" smtClean="0">
                <a:solidFill>
                  <a:srgbClr val="92D050"/>
                </a:solidFill>
              </a:rPr>
              <a:t>16</a:t>
            </a:r>
            <a:r>
              <a:rPr lang="es-CO" sz="2400" b="1" dirty="0" smtClean="0">
                <a:solidFill>
                  <a:schemeClr val="bg1"/>
                </a:solidFill>
              </a:rPr>
              <a:t>/</a:t>
            </a:r>
            <a:r>
              <a:rPr lang="es-CO" sz="2400" b="1" dirty="0" smtClean="0">
                <a:solidFill>
                  <a:srgbClr val="00B0F0"/>
                </a:solidFill>
              </a:rPr>
              <a:t>2003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			           </a:t>
            </a:r>
            <a:r>
              <a:rPr lang="es-CO" sz="2400" b="1" dirty="0" smtClean="0">
                <a:solidFill>
                  <a:srgbClr val="FF0000"/>
                </a:solidFill>
              </a:rPr>
              <a:t>Día</a:t>
            </a:r>
            <a:r>
              <a:rPr lang="es-CO" sz="2400" b="1" dirty="0" smtClean="0">
                <a:solidFill>
                  <a:schemeClr val="bg1"/>
                </a:solidFill>
              </a:rPr>
              <a:t>/</a:t>
            </a:r>
            <a:r>
              <a:rPr lang="es-CO" sz="2400" b="1" dirty="0" smtClean="0">
                <a:solidFill>
                  <a:srgbClr val="92D050"/>
                </a:solidFill>
              </a:rPr>
              <a:t>Mes</a:t>
            </a:r>
            <a:r>
              <a:rPr lang="es-CO" sz="2400" b="1" dirty="0" smtClean="0">
                <a:solidFill>
                  <a:schemeClr val="bg1"/>
                </a:solidFill>
              </a:rPr>
              <a:t>/</a:t>
            </a:r>
            <a:r>
              <a:rPr lang="es-CO" sz="2400" b="1" dirty="0" smtClean="0">
                <a:solidFill>
                  <a:srgbClr val="00B0F0"/>
                </a:solidFill>
              </a:rPr>
              <a:t>Año</a:t>
            </a:r>
            <a:r>
              <a:rPr lang="es-CO" sz="2400" b="1" dirty="0" smtClean="0">
                <a:solidFill>
                  <a:schemeClr val="bg1"/>
                </a:solidFill>
              </a:rPr>
              <a:t> -&gt; Cada uno de estos 						es una atributo simple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1151612"/>
            <a:ext cx="900586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Atributos: </a:t>
            </a:r>
          </a:p>
          <a:p>
            <a:r>
              <a:rPr lang="es-CO" sz="3200" b="1" dirty="0" smtClean="0">
                <a:solidFill>
                  <a:schemeClr val="bg1"/>
                </a:solidFill>
              </a:rPr>
              <a:t>Univalorados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Son atributos que toman un único valor por entidad. Pueden ser simples o compuestos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Ejemplo</a:t>
            </a:r>
            <a:r>
              <a:rPr lang="es-ES" sz="2400" dirty="0">
                <a:solidFill>
                  <a:schemeClr val="bg1"/>
                </a:solidFill>
              </a:rPr>
              <a:t>: </a:t>
            </a:r>
            <a:r>
              <a:rPr lang="es-ES" sz="2400" dirty="0" smtClean="0">
                <a:solidFill>
                  <a:schemeClr val="bg1"/>
                </a:solidFill>
              </a:rPr>
              <a:t>fecha-nacimiento</a:t>
            </a:r>
          </a:p>
          <a:p>
            <a:endParaRPr lang="es-CO" sz="2400" dirty="0">
              <a:solidFill>
                <a:schemeClr val="bg1"/>
              </a:solidFill>
            </a:endParaRPr>
          </a:p>
          <a:p>
            <a:r>
              <a:rPr lang="es-CO" sz="2400" b="1" dirty="0" smtClean="0">
                <a:solidFill>
                  <a:schemeClr val="bg1"/>
                </a:solidFill>
              </a:rPr>
              <a:t>Multivalorados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Tiene </a:t>
            </a:r>
            <a:r>
              <a:rPr lang="es-CO" sz="2400" dirty="0">
                <a:solidFill>
                  <a:schemeClr val="bg1"/>
                </a:solidFill>
              </a:rPr>
              <a:t>un conjunto de valores para una entidad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CO" sz="2400" dirty="0" smtClean="0">
                <a:solidFill>
                  <a:schemeClr val="bg1"/>
                </a:solidFill>
              </a:rPr>
              <a:t>Ejemplo</a:t>
            </a:r>
            <a:r>
              <a:rPr lang="es-CO" sz="2400" dirty="0">
                <a:solidFill>
                  <a:schemeClr val="bg1"/>
                </a:solidFill>
              </a:rPr>
              <a:t>: número-teléfono para los empleados. Un empleado puede tener cero, uno o más números de teléfono. 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endParaRPr lang="es-CO" sz="2400" dirty="0">
              <a:solidFill>
                <a:schemeClr val="bg1"/>
              </a:solidFill>
            </a:endParaRPr>
          </a:p>
          <a:p>
            <a:endParaRPr lang="es-CO" sz="2400" b="1" dirty="0" smtClean="0">
              <a:solidFill>
                <a:schemeClr val="bg1"/>
              </a:solidFill>
            </a:endParaRPr>
          </a:p>
          <a:p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811974"/>
            <a:ext cx="90058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Atributos: </a:t>
            </a:r>
          </a:p>
          <a:p>
            <a:r>
              <a:rPr lang="es-CO" sz="3200" b="1" dirty="0" smtClean="0">
                <a:solidFill>
                  <a:schemeClr val="bg1"/>
                </a:solidFill>
              </a:rPr>
              <a:t>Derivados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 smtClean="0">
                <a:solidFill>
                  <a:schemeClr val="bg1"/>
                </a:solidFill>
              </a:rPr>
              <a:t>Valor </a:t>
            </a:r>
            <a:r>
              <a:rPr lang="es-CO" sz="2200" dirty="0">
                <a:solidFill>
                  <a:schemeClr val="bg1"/>
                </a:solidFill>
              </a:rPr>
              <a:t>calculado a partir de otra información ya existente (atributos, entidades relacionadas</a:t>
            </a:r>
            <a:r>
              <a:rPr lang="es-CO" sz="2200" dirty="0" smtClean="0">
                <a:solidFill>
                  <a:schemeClr val="bg1"/>
                </a:solidFill>
              </a:rPr>
              <a:t>) .</a:t>
            </a:r>
            <a:r>
              <a:rPr lang="es-CO" sz="2200" dirty="0"/>
              <a:t> </a:t>
            </a:r>
            <a:r>
              <a:rPr lang="es-CO" sz="2200" dirty="0">
                <a:solidFill>
                  <a:schemeClr val="bg1"/>
                </a:solidFill>
              </a:rPr>
              <a:t>Su valor no se almacena, sino que se calcula cuando es necesario</a:t>
            </a:r>
          </a:p>
          <a:p>
            <a:r>
              <a:rPr lang="es-CO" sz="2200" b="1" dirty="0">
                <a:solidFill>
                  <a:schemeClr val="bg1"/>
                </a:solidFill>
              </a:rPr>
              <a:t> </a:t>
            </a:r>
            <a:r>
              <a:rPr lang="es-CO" sz="2200" b="1" dirty="0" smtClean="0">
                <a:solidFill>
                  <a:schemeClr val="bg1"/>
                </a:solidFill>
              </a:rPr>
              <a:t>    Ejemplo</a:t>
            </a:r>
            <a:r>
              <a:rPr lang="es-CO" sz="2200" dirty="0" smtClean="0">
                <a:solidFill>
                  <a:schemeClr val="bg1"/>
                </a:solidFill>
              </a:rPr>
              <a:t>: Edad: Se calcula a partir de la fecha de nacimiento</a:t>
            </a:r>
            <a:endParaRPr lang="es-CO" sz="2200" dirty="0">
              <a:solidFill>
                <a:schemeClr val="bg1"/>
              </a:solidFill>
            </a:endParaRPr>
          </a:p>
          <a:p>
            <a:r>
              <a:rPr lang="es-CO" sz="3200" b="1" dirty="0" smtClean="0">
                <a:solidFill>
                  <a:schemeClr val="bg1"/>
                </a:solidFill>
              </a:rPr>
              <a:t>Nulos</a:t>
            </a:r>
            <a:endParaRPr lang="es-CO" sz="32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 smtClean="0">
                <a:solidFill>
                  <a:schemeClr val="bg1"/>
                </a:solidFill>
              </a:rPr>
              <a:t>Muchas </a:t>
            </a:r>
            <a:r>
              <a:rPr lang="es-CO" sz="2200" dirty="0">
                <a:solidFill>
                  <a:schemeClr val="bg1"/>
                </a:solidFill>
              </a:rPr>
              <a:t>veces se desconoce el valor que podría tomar un atributo entonces se considera que su valor podría ser también </a:t>
            </a:r>
            <a:r>
              <a:rPr lang="es-CO" sz="2200" dirty="0" smtClean="0">
                <a:solidFill>
                  <a:schemeClr val="bg1"/>
                </a:solidFill>
              </a:rPr>
              <a:t>nulo.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 smtClean="0">
                <a:solidFill>
                  <a:schemeClr val="bg1"/>
                </a:solidFill>
              </a:rPr>
              <a:t>La </a:t>
            </a:r>
            <a:r>
              <a:rPr lang="es-CO" sz="2200" dirty="0">
                <a:solidFill>
                  <a:schemeClr val="bg1"/>
                </a:solidFill>
              </a:rPr>
              <a:t>entidad no tiene </a:t>
            </a:r>
            <a:r>
              <a:rPr lang="es-CO" sz="2200" b="1" dirty="0">
                <a:solidFill>
                  <a:schemeClr val="bg1"/>
                </a:solidFill>
              </a:rPr>
              <a:t>ningún valor </a:t>
            </a:r>
            <a:r>
              <a:rPr lang="es-CO" sz="2200" b="1" dirty="0" smtClean="0">
                <a:solidFill>
                  <a:schemeClr val="bg1"/>
                </a:solidFill>
              </a:rPr>
              <a:t>aplicable </a:t>
            </a:r>
            <a:r>
              <a:rPr lang="es-CO" sz="2200" dirty="0" smtClean="0">
                <a:solidFill>
                  <a:schemeClr val="bg1"/>
                </a:solidFill>
              </a:rPr>
              <a:t>para </a:t>
            </a:r>
            <a:r>
              <a:rPr lang="es-CO" sz="2200" dirty="0">
                <a:solidFill>
                  <a:schemeClr val="bg1"/>
                </a:solidFill>
              </a:rPr>
              <a:t>el </a:t>
            </a:r>
            <a:r>
              <a:rPr lang="es-CO" sz="2200" dirty="0" smtClean="0">
                <a:solidFill>
                  <a:schemeClr val="bg1"/>
                </a:solidFill>
              </a:rPr>
              <a:t>atributo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 smtClean="0">
                <a:solidFill>
                  <a:schemeClr val="bg1"/>
                </a:solidFill>
              </a:rPr>
              <a:t>El </a:t>
            </a:r>
            <a:r>
              <a:rPr lang="es-CO" sz="2200" dirty="0">
                <a:solidFill>
                  <a:schemeClr val="bg1"/>
                </a:solidFill>
              </a:rPr>
              <a:t>valor nulo también puede indicar «no aplicable», es decir, que el valor no existe para la entidad.</a:t>
            </a:r>
          </a:p>
          <a:p>
            <a:r>
              <a:rPr lang="es-CO" sz="2200" dirty="0" smtClean="0">
                <a:solidFill>
                  <a:schemeClr val="bg1"/>
                </a:solidFill>
              </a:rPr>
              <a:t>     </a:t>
            </a:r>
            <a:r>
              <a:rPr lang="es-CO" sz="2200" b="1" dirty="0" smtClean="0">
                <a:solidFill>
                  <a:schemeClr val="bg1"/>
                </a:solidFill>
              </a:rPr>
              <a:t>Ejemplo</a:t>
            </a:r>
            <a:r>
              <a:rPr lang="es-CO" sz="2200" dirty="0">
                <a:solidFill>
                  <a:schemeClr val="bg1"/>
                </a:solidFill>
              </a:rPr>
              <a:t>: Segundo  nombre: No todas las personas tienen </a:t>
            </a:r>
            <a:r>
              <a:rPr lang="es-CO" sz="2200" dirty="0" smtClean="0">
                <a:solidFill>
                  <a:schemeClr val="bg1"/>
                </a:solidFill>
              </a:rPr>
              <a:t>segundo nombre</a:t>
            </a:r>
            <a:endParaRPr lang="es-CO" sz="2200" dirty="0">
              <a:solidFill>
                <a:schemeClr val="bg1"/>
              </a:solidFill>
            </a:endParaRPr>
          </a:p>
          <a:p>
            <a:endParaRPr lang="es-CO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811974"/>
            <a:ext cx="900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Relación</a:t>
            </a:r>
            <a:endParaRPr lang="es-CO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</a:rPr>
              <a:t>Correspondencia o asociación entre dos o más entidades</a:t>
            </a:r>
            <a:r>
              <a:rPr lang="es-CO" sz="28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98" y="2380840"/>
            <a:ext cx="6753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5473" y="6018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811974"/>
            <a:ext cx="90058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relaciones</a:t>
            </a:r>
            <a:endParaRPr lang="es-CO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</a:rPr>
              <a:t>Binarias: Relaciones entre dos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b="1" dirty="0" smtClean="0">
                <a:solidFill>
                  <a:schemeClr val="bg1"/>
                </a:solidFill>
              </a:rPr>
              <a:t>Terciarias: </a:t>
            </a:r>
            <a:r>
              <a:rPr lang="es-CO" sz="2800" dirty="0" smtClean="0">
                <a:solidFill>
                  <a:schemeClr val="bg1"/>
                </a:solidFill>
              </a:rPr>
              <a:t>Cuando se relacionan 3 entidades bajo la misma relación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1728108"/>
            <a:ext cx="6400800" cy="1400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666" y="3505335"/>
            <a:ext cx="6007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Conceptual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-430" r="141"/>
          <a:stretch/>
        </p:blipFill>
        <p:spPr>
          <a:xfrm>
            <a:off x="0" y="914400"/>
            <a:ext cx="9170126" cy="4911634"/>
          </a:xfrm>
          <a:prstGeom prst="rect">
            <a:avLst/>
          </a:prstGeom>
        </p:spPr>
      </p:pic>
      <p:sp>
        <p:nvSpPr>
          <p:cNvPr id="5" name="Llamada de flecha hacia arriba 4"/>
          <p:cNvSpPr/>
          <p:nvPr/>
        </p:nvSpPr>
        <p:spPr>
          <a:xfrm>
            <a:off x="378822" y="3200401"/>
            <a:ext cx="2481943" cy="1436914"/>
          </a:xfrm>
          <a:prstGeom prst="upArrowCallou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Especificación de Requisitos</a:t>
            </a:r>
            <a:endParaRPr lang="es-ES" dirty="0"/>
          </a:p>
        </p:txBody>
      </p:sp>
      <p:sp>
        <p:nvSpPr>
          <p:cNvPr id="9" name="Flecha doblada 8"/>
          <p:cNvSpPr/>
          <p:nvPr/>
        </p:nvSpPr>
        <p:spPr>
          <a:xfrm rot="5400000">
            <a:off x="4265022" y="2227217"/>
            <a:ext cx="620486" cy="1051560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 doblada hacia arriba 11"/>
          <p:cNvSpPr/>
          <p:nvPr/>
        </p:nvSpPr>
        <p:spPr>
          <a:xfrm rot="5400000">
            <a:off x="4207872" y="3796394"/>
            <a:ext cx="728255" cy="8621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811974"/>
            <a:ext cx="9005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Tipos de relaciones</a:t>
            </a:r>
            <a:endParaRPr lang="es-CO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</a:rPr>
              <a:t>Reflexivas : Relaciones entre la misma entidad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49" y="3186648"/>
            <a:ext cx="4113848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8304" y="1151608"/>
            <a:ext cx="88099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Cardinalidad entre relaciones</a:t>
            </a:r>
          </a:p>
          <a:p>
            <a:endParaRPr lang="es-CO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La cardinalidad con la que una entidad participa en una relación especifica el número mínimo y el número máximo de correspondencias en las que puede tomar parte cada ocurrencia de dicha entidad</a:t>
            </a:r>
            <a:r>
              <a:rPr lang="es-CO" sz="32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Cardinalidad, también llamada multiplicidad entre Entidades se refiere al número de veces que una Entidad </a:t>
            </a:r>
            <a:r>
              <a:rPr lang="es-CO" sz="2400" dirty="0" smtClean="0">
                <a:solidFill>
                  <a:schemeClr val="bg1"/>
                </a:solidFill>
              </a:rPr>
              <a:t>Ei se </a:t>
            </a:r>
            <a:r>
              <a:rPr lang="es-CO" sz="2400" dirty="0">
                <a:solidFill>
                  <a:schemeClr val="bg1"/>
                </a:solidFill>
              </a:rPr>
              <a:t>relaciona con la Entidad Ej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  <a:endParaRPr lang="es-C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8304" y="1151608"/>
            <a:ext cx="880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Cardinalidad entre relaciones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Relación 1:1 (uno a uno)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400" b="1" dirty="0" smtClean="0">
                <a:solidFill>
                  <a:schemeClr val="bg1"/>
                </a:solidFill>
              </a:rPr>
              <a:t>Ejemplo: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164"/>
          <a:stretch/>
        </p:blipFill>
        <p:spPr>
          <a:xfrm>
            <a:off x="1641182" y="2079070"/>
            <a:ext cx="7163182" cy="1762905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1578139" y="4140926"/>
            <a:ext cx="7409108" cy="836022"/>
            <a:chOff x="1408321" y="4611189"/>
            <a:chExt cx="7409108" cy="836022"/>
          </a:xfrm>
        </p:grpSpPr>
        <p:sp>
          <p:nvSpPr>
            <p:cNvPr id="9" name="Rectángulo redondeado 8"/>
            <p:cNvSpPr/>
            <p:nvPr/>
          </p:nvSpPr>
          <p:spPr>
            <a:xfrm>
              <a:off x="6624752" y="4611189"/>
              <a:ext cx="2192677" cy="8360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chemeClr val="tx1"/>
                  </a:solidFill>
                </a:rPr>
                <a:t>Asignatura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1408321" y="4702628"/>
              <a:ext cx="5157947" cy="744583"/>
              <a:chOff x="1408321" y="4702628"/>
              <a:chExt cx="5157947" cy="744583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1408321" y="4702628"/>
                <a:ext cx="2014147" cy="7445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Coordinador Asignatura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mbo 9"/>
              <p:cNvSpPr/>
              <p:nvPr/>
            </p:nvSpPr>
            <p:spPr>
              <a:xfrm>
                <a:off x="3775165" y="4782500"/>
                <a:ext cx="2259875" cy="58782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Coordina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Conector recto 14"/>
              <p:cNvCxnSpPr>
                <a:stCxn id="8" idx="3"/>
                <a:endCxn id="10" idx="1"/>
              </p:cNvCxnSpPr>
              <p:nvPr/>
            </p:nvCxnSpPr>
            <p:spPr>
              <a:xfrm>
                <a:off x="3422468" y="5074920"/>
                <a:ext cx="352697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>
                <a:stCxn id="10" idx="3"/>
              </p:cNvCxnSpPr>
              <p:nvPr/>
            </p:nvCxnSpPr>
            <p:spPr>
              <a:xfrm flipV="1">
                <a:off x="6035040" y="5074920"/>
                <a:ext cx="522514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adroTexto 17"/>
              <p:cNvSpPr txBox="1"/>
              <p:nvPr/>
            </p:nvSpPr>
            <p:spPr>
              <a:xfrm>
                <a:off x="3545623" y="470558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6264582" y="47201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CuadroTexto 21"/>
          <p:cNvSpPr txBox="1"/>
          <p:nvPr/>
        </p:nvSpPr>
        <p:spPr>
          <a:xfrm>
            <a:off x="2037522" y="5089475"/>
            <a:ext cx="69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 coordinador solo puede coordinar una asignatura y una asignatura solo puede ser coordinada por un Coordinador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8304" y="1151608"/>
            <a:ext cx="880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Cardinalidad entre relaciones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Relación 1:n (uno a muchos)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400" b="1" dirty="0" smtClean="0">
                <a:solidFill>
                  <a:schemeClr val="bg1"/>
                </a:solidFill>
              </a:rPr>
              <a:t>Ejemplo: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1578139" y="4140926"/>
            <a:ext cx="7409108" cy="836022"/>
            <a:chOff x="1408321" y="4611189"/>
            <a:chExt cx="7409108" cy="836022"/>
          </a:xfrm>
        </p:grpSpPr>
        <p:sp>
          <p:nvSpPr>
            <p:cNvPr id="9" name="Rectángulo redondeado 8"/>
            <p:cNvSpPr/>
            <p:nvPr/>
          </p:nvSpPr>
          <p:spPr>
            <a:xfrm>
              <a:off x="6624752" y="4611189"/>
              <a:ext cx="2192677" cy="8360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chemeClr val="tx1"/>
                  </a:solidFill>
                </a:rPr>
                <a:t>Pedido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1408321" y="4702628"/>
              <a:ext cx="5250850" cy="744583"/>
              <a:chOff x="1408321" y="4702628"/>
              <a:chExt cx="5250850" cy="744583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1408321" y="4702628"/>
                <a:ext cx="2014147" cy="7445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Cliente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mbo 9"/>
              <p:cNvSpPr/>
              <p:nvPr/>
            </p:nvSpPr>
            <p:spPr>
              <a:xfrm>
                <a:off x="3775165" y="4782500"/>
                <a:ext cx="2259875" cy="58782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realiza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Conector recto 14"/>
              <p:cNvCxnSpPr>
                <a:stCxn id="8" idx="3"/>
                <a:endCxn id="10" idx="1"/>
              </p:cNvCxnSpPr>
              <p:nvPr/>
            </p:nvCxnSpPr>
            <p:spPr>
              <a:xfrm>
                <a:off x="3422468" y="5074920"/>
                <a:ext cx="352697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>
                <a:stCxn id="10" idx="3"/>
              </p:cNvCxnSpPr>
              <p:nvPr/>
            </p:nvCxnSpPr>
            <p:spPr>
              <a:xfrm flipV="1">
                <a:off x="6035040" y="5074920"/>
                <a:ext cx="522514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adroTexto 17"/>
              <p:cNvSpPr txBox="1"/>
              <p:nvPr/>
            </p:nvSpPr>
            <p:spPr>
              <a:xfrm>
                <a:off x="3545623" y="470558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1:1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6173141" y="4720144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1:n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CuadroTexto 21"/>
          <p:cNvSpPr txBox="1"/>
          <p:nvPr/>
        </p:nvSpPr>
        <p:spPr>
          <a:xfrm>
            <a:off x="1910034" y="5231370"/>
            <a:ext cx="69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 Cliente puede realizar muchos pedidos, pero 1 pedido sólo puede ser hecho por un Cliente.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9560"/>
          <a:stretch/>
        </p:blipFill>
        <p:spPr>
          <a:xfrm>
            <a:off x="1831657" y="2024741"/>
            <a:ext cx="6486525" cy="159366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72446" y="4903021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1:n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7322" y="873099"/>
            <a:ext cx="880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Cardinalidad entre relaciones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Relación n:n (muchos a muchos)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400" b="1" dirty="0" smtClean="0">
                <a:solidFill>
                  <a:schemeClr val="bg1"/>
                </a:solidFill>
              </a:rPr>
              <a:t>Ejemplo: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1649334" y="4182026"/>
            <a:ext cx="7409108" cy="836022"/>
            <a:chOff x="1408321" y="4611189"/>
            <a:chExt cx="7409108" cy="836022"/>
          </a:xfrm>
        </p:grpSpPr>
        <p:sp>
          <p:nvSpPr>
            <p:cNvPr id="9" name="Rectángulo redondeado 8"/>
            <p:cNvSpPr/>
            <p:nvPr/>
          </p:nvSpPr>
          <p:spPr>
            <a:xfrm>
              <a:off x="6624752" y="4611189"/>
              <a:ext cx="2192677" cy="8360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 smtClean="0">
                  <a:solidFill>
                    <a:schemeClr val="tx1"/>
                  </a:solidFill>
                </a:rPr>
                <a:t>Asignatura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1408321" y="4702628"/>
              <a:ext cx="5250850" cy="744583"/>
              <a:chOff x="1408321" y="4702628"/>
              <a:chExt cx="5250850" cy="744583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1408321" y="4702628"/>
                <a:ext cx="2014147" cy="74458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Estudiante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mbo 9"/>
              <p:cNvSpPr/>
              <p:nvPr/>
            </p:nvSpPr>
            <p:spPr>
              <a:xfrm>
                <a:off x="3775165" y="4782500"/>
                <a:ext cx="2259875" cy="587828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b="1" dirty="0" smtClean="0">
                    <a:solidFill>
                      <a:schemeClr val="tx1"/>
                    </a:solidFill>
                  </a:rPr>
                  <a:t>matricula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Conector recto 14"/>
              <p:cNvCxnSpPr>
                <a:stCxn id="8" idx="3"/>
                <a:endCxn id="10" idx="1"/>
              </p:cNvCxnSpPr>
              <p:nvPr/>
            </p:nvCxnSpPr>
            <p:spPr>
              <a:xfrm>
                <a:off x="3422468" y="5074920"/>
                <a:ext cx="352697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>
                <a:stCxn id="10" idx="3"/>
              </p:cNvCxnSpPr>
              <p:nvPr/>
            </p:nvCxnSpPr>
            <p:spPr>
              <a:xfrm flipV="1">
                <a:off x="6035040" y="5074920"/>
                <a:ext cx="522514" cy="149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adroTexto 17"/>
              <p:cNvSpPr txBox="1"/>
              <p:nvPr/>
            </p:nvSpPr>
            <p:spPr>
              <a:xfrm>
                <a:off x="3545623" y="4705587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1:n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6173141" y="4720144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1:n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CuadroTexto 21"/>
          <p:cNvSpPr txBox="1"/>
          <p:nvPr/>
        </p:nvSpPr>
        <p:spPr>
          <a:xfrm>
            <a:off x="1910034" y="5231370"/>
            <a:ext cx="694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 Estudiante matricula varias asignaturas, y una asignatura es matriculada por varios estudiantes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872446" y="4903021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n</a:t>
            </a:r>
            <a:r>
              <a:rPr lang="es-CO" dirty="0" smtClean="0">
                <a:solidFill>
                  <a:schemeClr val="bg1"/>
                </a:solidFill>
              </a:rPr>
              <a:t>:n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1" y="1637860"/>
            <a:ext cx="7210425" cy="21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7322" y="873099"/>
            <a:ext cx="880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Entidades Débiles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Son entidades que se crean a partir de la destrucción de una relación N:M. Esta dependerá de las entidades fuertes que son las entidades que antes hacían parte de </a:t>
            </a:r>
            <a:r>
              <a:rPr lang="es-CO" sz="2000" dirty="0" smtClean="0">
                <a:solidFill>
                  <a:schemeClr val="bg1"/>
                </a:solidFill>
              </a:rPr>
              <a:t>la relación </a:t>
            </a:r>
            <a:r>
              <a:rPr lang="es-CO" sz="2000" dirty="0">
                <a:solidFill>
                  <a:schemeClr val="bg1"/>
                </a:solidFill>
              </a:rPr>
              <a:t>con </a:t>
            </a:r>
            <a:r>
              <a:rPr lang="es-CO" sz="2000" dirty="0" smtClean="0">
                <a:solidFill>
                  <a:schemeClr val="bg1"/>
                </a:solidFill>
              </a:rPr>
              <a:t>cardinalidad N:M</a:t>
            </a:r>
            <a:endParaRPr lang="es-CO" sz="2800" b="1" dirty="0" smtClean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9" y="2819263"/>
            <a:ext cx="6986724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7322" y="873099"/>
            <a:ext cx="8809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Entidades Débiles</a:t>
            </a:r>
          </a:p>
          <a:p>
            <a:endParaRPr lang="es-CO" sz="2400" b="1" dirty="0">
              <a:solidFill>
                <a:schemeClr val="bg1"/>
              </a:solidFill>
            </a:endParaRPr>
          </a:p>
          <a:p>
            <a:r>
              <a:rPr lang="es-CO" sz="2000" dirty="0">
                <a:solidFill>
                  <a:schemeClr val="bg1"/>
                </a:solidFill>
              </a:rPr>
              <a:t>Son entidades que se crean a partir de la destrucción de una relación N:M. Esta dependerá de las entidades fuertes que son las entidades que antes hacían parte de </a:t>
            </a:r>
            <a:r>
              <a:rPr lang="es-CO" sz="2000" dirty="0" smtClean="0">
                <a:solidFill>
                  <a:schemeClr val="bg1"/>
                </a:solidFill>
              </a:rPr>
              <a:t>la relación </a:t>
            </a:r>
            <a:r>
              <a:rPr lang="es-CO" sz="2000" dirty="0">
                <a:solidFill>
                  <a:schemeClr val="bg1"/>
                </a:solidFill>
              </a:rPr>
              <a:t>con </a:t>
            </a:r>
            <a:r>
              <a:rPr lang="es-CO" sz="2000" dirty="0" smtClean="0">
                <a:solidFill>
                  <a:schemeClr val="bg1"/>
                </a:solidFill>
              </a:rPr>
              <a:t>cardinalidad N:M</a:t>
            </a:r>
            <a:endParaRPr lang="es-CO" sz="2800" b="1" dirty="0" smtClean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400392" y="3045557"/>
            <a:ext cx="2192677" cy="836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Asignatura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18304" y="3034404"/>
            <a:ext cx="2014147" cy="744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Estudiante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372388" y="4615006"/>
            <a:ext cx="2495535" cy="5878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selecciona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>
            <a:stCxn id="9" idx="2"/>
            <a:endCxn id="10" idx="1"/>
          </p:cNvCxnSpPr>
          <p:nvPr/>
        </p:nvCxnSpPr>
        <p:spPr>
          <a:xfrm flipH="1">
            <a:off x="372388" y="3778987"/>
            <a:ext cx="852990" cy="112993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10" idx="3"/>
            <a:endCxn id="18" idx="1"/>
          </p:cNvCxnSpPr>
          <p:nvPr/>
        </p:nvCxnSpPr>
        <p:spPr>
          <a:xfrm>
            <a:off x="2867923" y="4908920"/>
            <a:ext cx="512590" cy="1115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392061" y="31650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1:1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914362" y="31369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1:1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380513" y="4547783"/>
            <a:ext cx="1932774" cy="744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Grupo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6248962" y="4615006"/>
            <a:ext cx="2495535" cy="5878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selecciona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28" name="Conector recto 27"/>
          <p:cNvCxnSpPr>
            <a:stCxn id="7" idx="2"/>
            <a:endCxn id="26" idx="0"/>
          </p:cNvCxnSpPr>
          <p:nvPr/>
        </p:nvCxnSpPr>
        <p:spPr>
          <a:xfrm flipH="1">
            <a:off x="7496730" y="3881579"/>
            <a:ext cx="1" cy="73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26" idx="1"/>
            <a:endCxn id="18" idx="3"/>
          </p:cNvCxnSpPr>
          <p:nvPr/>
        </p:nvCxnSpPr>
        <p:spPr>
          <a:xfrm flipH="1">
            <a:off x="5313287" y="4908920"/>
            <a:ext cx="935675" cy="1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894428" y="455074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1:n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425889" y="45366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1:n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3414" y="107398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1" y="847634"/>
            <a:ext cx="7753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0531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6163" y="735306"/>
            <a:ext cx="89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Posibles Notaciones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1" y="1781746"/>
            <a:ext cx="8058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4954" y="0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584775"/>
            <a:ext cx="89429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Caso de Estudio </a:t>
            </a:r>
            <a:r>
              <a:rPr lang="es-CO" sz="2400" b="1" dirty="0" err="1" smtClean="0">
                <a:solidFill>
                  <a:schemeClr val="bg1"/>
                </a:solidFill>
              </a:rPr>
              <a:t>Nro</a:t>
            </a:r>
            <a:r>
              <a:rPr lang="es-CO" sz="2400" b="1" dirty="0" smtClean="0">
                <a:solidFill>
                  <a:schemeClr val="bg1"/>
                </a:solidFill>
              </a:rPr>
              <a:t> 1: Empresa de transporte</a:t>
            </a:r>
          </a:p>
          <a:p>
            <a:endParaRPr lang="es-CO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s-CO" sz="2000" dirty="0">
                <a:solidFill>
                  <a:schemeClr val="bg1"/>
                </a:solidFill>
              </a:rPr>
              <a:t>Se desea informatizar la gestión de una empresa de transportes que reparte </a:t>
            </a:r>
            <a:r>
              <a:rPr lang="es-CO" sz="2000" dirty="0" smtClean="0">
                <a:solidFill>
                  <a:schemeClr val="bg1"/>
                </a:solidFill>
              </a:rPr>
              <a:t>paquetes en un país. </a:t>
            </a:r>
            <a:r>
              <a:rPr lang="es-CO" sz="2000" dirty="0">
                <a:solidFill>
                  <a:schemeClr val="bg1"/>
                </a:solidFill>
              </a:rPr>
              <a:t>Los encargados de llevar los paquetes son los camioneros, de los </a:t>
            </a:r>
            <a:r>
              <a:rPr lang="es-CO" sz="2000" dirty="0" smtClean="0">
                <a:solidFill>
                  <a:schemeClr val="bg1"/>
                </a:solidFill>
              </a:rPr>
              <a:t>que se </a:t>
            </a:r>
            <a:r>
              <a:rPr lang="es-CO" sz="2000" dirty="0">
                <a:solidFill>
                  <a:schemeClr val="bg1"/>
                </a:solidFill>
              </a:rPr>
              <a:t>quiere guardar </a:t>
            </a:r>
            <a:r>
              <a:rPr lang="es-CO" sz="2000" dirty="0" smtClean="0">
                <a:solidFill>
                  <a:schemeClr val="bg1"/>
                </a:solidFill>
              </a:rPr>
              <a:t>la identificación, </a:t>
            </a:r>
            <a:r>
              <a:rPr lang="es-CO" sz="2000" dirty="0">
                <a:solidFill>
                  <a:schemeClr val="bg1"/>
                </a:solidFill>
              </a:rPr>
              <a:t>nombre, teléfono, dirección, salario y población en la que vive.</a:t>
            </a:r>
          </a:p>
          <a:p>
            <a:pPr algn="just"/>
            <a:r>
              <a:rPr lang="es-CO" sz="2000" dirty="0">
                <a:solidFill>
                  <a:schemeClr val="bg1"/>
                </a:solidFill>
              </a:rPr>
              <a:t>De los paquetes transportados interesa conocer el código de paquete, descripción</a:t>
            </a:r>
            <a:r>
              <a:rPr lang="es-CO" sz="2000" dirty="0" smtClean="0">
                <a:solidFill>
                  <a:schemeClr val="bg1"/>
                </a:solidFill>
              </a:rPr>
              <a:t>, destinatario </a:t>
            </a:r>
            <a:r>
              <a:rPr lang="es-CO" sz="2000" dirty="0">
                <a:solidFill>
                  <a:schemeClr val="bg1"/>
                </a:solidFill>
              </a:rPr>
              <a:t>y dirección del destinatario. Un camionero distribuye muchos paquetes, y </a:t>
            </a:r>
            <a:r>
              <a:rPr lang="es-CO" sz="2000" dirty="0" smtClean="0">
                <a:solidFill>
                  <a:schemeClr val="bg1"/>
                </a:solidFill>
              </a:rPr>
              <a:t>un paquete </a:t>
            </a:r>
            <a:r>
              <a:rPr lang="es-CO" sz="2000" dirty="0">
                <a:solidFill>
                  <a:schemeClr val="bg1"/>
                </a:solidFill>
              </a:rPr>
              <a:t>sólo puede ser distribuido por un camionero.</a:t>
            </a:r>
          </a:p>
          <a:p>
            <a:pPr algn="just"/>
            <a:r>
              <a:rPr lang="es-CO" sz="2000" dirty="0">
                <a:solidFill>
                  <a:schemeClr val="bg1"/>
                </a:solidFill>
              </a:rPr>
              <a:t>De las provincias a las que llegan los paquetes interesa guardar el código de provincia </a:t>
            </a:r>
            <a:r>
              <a:rPr lang="es-CO" sz="2000" dirty="0" smtClean="0">
                <a:solidFill>
                  <a:schemeClr val="bg1"/>
                </a:solidFill>
              </a:rPr>
              <a:t>y el </a:t>
            </a:r>
            <a:r>
              <a:rPr lang="es-CO" sz="2000" dirty="0">
                <a:solidFill>
                  <a:schemeClr val="bg1"/>
                </a:solidFill>
              </a:rPr>
              <a:t>nombre. Un paquete sólo puede llegar a una provincia. Sin embargo, a una provincia pueden llegar varios paquetes.</a:t>
            </a:r>
          </a:p>
          <a:p>
            <a:r>
              <a:rPr lang="es-CO" sz="2000" dirty="0">
                <a:solidFill>
                  <a:schemeClr val="bg1"/>
                </a:solidFill>
              </a:rPr>
              <a:t>De los camiones que llevan los camioneros, interesa conocer la matrícula, modelo, tipo </a:t>
            </a:r>
            <a:r>
              <a:rPr lang="es-CO" sz="2000" dirty="0" smtClean="0">
                <a:solidFill>
                  <a:schemeClr val="bg1"/>
                </a:solidFill>
              </a:rPr>
              <a:t>y potencia</a:t>
            </a:r>
            <a:r>
              <a:rPr lang="es-CO" sz="2000" dirty="0">
                <a:solidFill>
                  <a:schemeClr val="bg1"/>
                </a:solidFill>
              </a:rPr>
              <a:t>. Un camionero puede conducir diferentes camiones en fechas diferentes, y </a:t>
            </a:r>
            <a:r>
              <a:rPr lang="es-CO" sz="2000" dirty="0" smtClean="0">
                <a:solidFill>
                  <a:schemeClr val="bg1"/>
                </a:solidFill>
              </a:rPr>
              <a:t>un camión </a:t>
            </a:r>
            <a:r>
              <a:rPr lang="es-CO" sz="2000" dirty="0">
                <a:solidFill>
                  <a:schemeClr val="bg1"/>
                </a:solidFill>
              </a:rPr>
              <a:t>puede ser conducido por varios </a:t>
            </a:r>
            <a:r>
              <a:rPr lang="es-CO" sz="2000" dirty="0" smtClean="0">
                <a:solidFill>
                  <a:schemeClr val="bg1"/>
                </a:solidFill>
              </a:rPr>
              <a:t>camioneros.</a:t>
            </a:r>
            <a:endParaRPr lang="es-CO" sz="2000" dirty="0">
              <a:solidFill>
                <a:schemeClr val="bg1"/>
              </a:solidFill>
            </a:endParaRPr>
          </a:p>
          <a:p>
            <a:pPr algn="just"/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Conceptual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18304" y="888289"/>
            <a:ext cx="85039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Un </a:t>
            </a:r>
            <a:r>
              <a:rPr lang="es-CO" sz="2400" dirty="0">
                <a:solidFill>
                  <a:schemeClr val="bg1"/>
                </a:solidFill>
              </a:rPr>
              <a:t>modelo conceptual es una representación de los </a:t>
            </a:r>
            <a:r>
              <a:rPr lang="es-CO" sz="2400" b="1" dirty="0" smtClean="0">
                <a:solidFill>
                  <a:schemeClr val="bg1"/>
                </a:solidFill>
              </a:rPr>
              <a:t>conceptos </a:t>
            </a:r>
            <a:r>
              <a:rPr lang="es-CO" sz="2400" dirty="0" smtClean="0">
                <a:solidFill>
                  <a:schemeClr val="bg1"/>
                </a:solidFill>
              </a:rPr>
              <a:t>que </a:t>
            </a:r>
            <a:r>
              <a:rPr lang="es-CO" sz="2400" dirty="0">
                <a:solidFill>
                  <a:schemeClr val="bg1"/>
                </a:solidFill>
              </a:rPr>
              <a:t>determinan una situación específica de una organización y que puede permanecer en el tiempo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</a:p>
          <a:p>
            <a:endParaRPr lang="es-CO" sz="2400" dirty="0" smtClean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chemeClr val="bg1"/>
                </a:solidFill>
              </a:rPr>
              <a:t>Descripción de alto nivel del contenido de información de la base de datos, independiente del SGBD que se vaya a </a:t>
            </a:r>
            <a:r>
              <a:rPr lang="es-CO" sz="2400" dirty="0" smtClean="0">
                <a:solidFill>
                  <a:schemeClr val="bg1"/>
                </a:solidFill>
              </a:rPr>
              <a:t>utilizar.</a:t>
            </a:r>
          </a:p>
          <a:p>
            <a:endParaRPr lang="es-CO" sz="2400" dirty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chemeClr val="bg1"/>
                </a:solidFill>
              </a:rPr>
              <a:t>Obtener un esquema completo que lo exprese todo</a:t>
            </a:r>
          </a:p>
          <a:p>
            <a:r>
              <a:rPr lang="es-ES" sz="2800" b="1" dirty="0" smtClean="0">
                <a:solidFill>
                  <a:schemeClr val="bg1"/>
                </a:solidFill>
              </a:rPr>
              <a:t>Tipos</a:t>
            </a:r>
            <a:endParaRPr lang="es-ES" sz="2400" b="1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•Modelo Entidad –Relación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•Modelo de Clases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•Modelos deductivos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•Mapas </a:t>
            </a:r>
            <a:r>
              <a:rPr lang="es-ES" sz="2400" dirty="0" smtClean="0">
                <a:solidFill>
                  <a:schemeClr val="bg1"/>
                </a:solidFill>
              </a:rPr>
              <a:t>Conceptuales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4954" y="0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479177"/>
            <a:ext cx="894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Caso de Estudio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1" y="1063952"/>
            <a:ext cx="8324850" cy="46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14954" y="0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0" y="479177"/>
            <a:ext cx="894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Caso de Estudio: Aparatos electrónicos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Cada </a:t>
            </a:r>
            <a:r>
              <a:rPr lang="es-ES" sz="2000" b="1" i="1" u="sng" dirty="0">
                <a:solidFill>
                  <a:schemeClr val="bg1"/>
                </a:solidFill>
              </a:rPr>
              <a:t>aparato electrónico </a:t>
            </a:r>
            <a:r>
              <a:rPr lang="es-ES" sz="2000" dirty="0">
                <a:solidFill>
                  <a:schemeClr val="bg1"/>
                </a:solidFill>
              </a:rPr>
              <a:t>viene determinado por un </a:t>
            </a:r>
            <a:r>
              <a:rPr lang="es-ES" sz="2000" dirty="0">
                <a:solidFill>
                  <a:srgbClr val="FFFF00"/>
                </a:solidFill>
              </a:rPr>
              <a:t>código único </a:t>
            </a:r>
            <a:r>
              <a:rPr lang="es-ES" sz="2000" dirty="0">
                <a:solidFill>
                  <a:schemeClr val="bg1"/>
                </a:solidFill>
              </a:rPr>
              <a:t>y una </a:t>
            </a:r>
            <a:r>
              <a:rPr lang="es-ES" sz="2000" dirty="0">
                <a:solidFill>
                  <a:srgbClr val="FFFF00"/>
                </a:solidFill>
              </a:rPr>
              <a:t>descripción</a:t>
            </a:r>
            <a:r>
              <a:rPr lang="es-ES" sz="2000" dirty="0">
                <a:solidFill>
                  <a:schemeClr val="bg1"/>
                </a:solidFill>
              </a:rPr>
              <a:t>. Además, cada aparato corresponde a un tipo único de electrodomésticos. Cada </a:t>
            </a:r>
            <a:r>
              <a:rPr lang="es-ES" sz="2000" b="1" i="1" u="sng" dirty="0">
                <a:solidFill>
                  <a:schemeClr val="bg1"/>
                </a:solidFill>
              </a:rPr>
              <a:t>tipo de electrodoméstico </a:t>
            </a:r>
            <a:r>
              <a:rPr lang="es-ES" sz="2000" dirty="0">
                <a:solidFill>
                  <a:schemeClr val="bg1"/>
                </a:solidFill>
              </a:rPr>
              <a:t>(televisor, nevera, lavadora, etc.) tiene </a:t>
            </a:r>
            <a:r>
              <a:rPr lang="es-ES" sz="2000" dirty="0">
                <a:solidFill>
                  <a:srgbClr val="FFFF00"/>
                </a:solidFill>
              </a:rPr>
              <a:t>un nombre </a:t>
            </a:r>
            <a:r>
              <a:rPr lang="es-ES" sz="2000" dirty="0">
                <a:solidFill>
                  <a:schemeClr val="bg1"/>
                </a:solidFill>
              </a:rPr>
              <a:t>y unas </a:t>
            </a:r>
            <a:r>
              <a:rPr lang="es-ES" sz="2000" dirty="0">
                <a:solidFill>
                  <a:srgbClr val="FFFF00"/>
                </a:solidFill>
              </a:rPr>
              <a:t>características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rgbClr val="FFFF00"/>
                </a:solidFill>
              </a:rPr>
              <a:t>generales.</a:t>
            </a:r>
            <a:r>
              <a:rPr lang="es-ES" sz="2000" dirty="0">
                <a:solidFill>
                  <a:schemeClr val="bg1"/>
                </a:solidFill>
              </a:rPr>
              <a:t> Se supone que no hay dos tipos con el mismo nombre y </a:t>
            </a:r>
            <a:r>
              <a:rPr lang="es-ES" sz="2000" dirty="0" smtClean="0">
                <a:solidFill>
                  <a:schemeClr val="bg1"/>
                </a:solidFill>
              </a:rPr>
              <a:t>características, algunos </a:t>
            </a:r>
            <a:r>
              <a:rPr lang="es-ES" sz="2000" dirty="0">
                <a:solidFill>
                  <a:srgbClr val="FFFF00"/>
                </a:solidFill>
              </a:rPr>
              <a:t>tipos  </a:t>
            </a:r>
            <a:r>
              <a:rPr lang="es-CO" sz="2000" dirty="0">
                <a:solidFill>
                  <a:srgbClr val="FFFF00"/>
                </a:solidFill>
              </a:rPr>
              <a:t>pueden formar parte de otro tipo mas general </a:t>
            </a:r>
            <a:r>
              <a:rPr lang="es-CO" sz="2000" dirty="0">
                <a:solidFill>
                  <a:schemeClr val="bg1"/>
                </a:solidFill>
              </a:rPr>
              <a:t>(mp3 de aparato de música), pero en este caso solo forman parte de un único tipo</a:t>
            </a:r>
            <a:r>
              <a:rPr lang="es-CO" sz="2000" dirty="0" smtClean="0">
                <a:solidFill>
                  <a:schemeClr val="bg1"/>
                </a:solidFill>
              </a:rPr>
              <a:t>.</a:t>
            </a:r>
            <a:endParaRPr lang="es-CO" sz="2000" b="1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90168" y="3384015"/>
            <a:ext cx="8819711" cy="2157340"/>
            <a:chOff x="203816" y="3534140"/>
            <a:chExt cx="8819711" cy="2157340"/>
          </a:xfrm>
        </p:grpSpPr>
        <p:sp>
          <p:nvSpPr>
            <p:cNvPr id="12" name="Rectángulo 11"/>
            <p:cNvSpPr/>
            <p:nvPr/>
          </p:nvSpPr>
          <p:spPr>
            <a:xfrm>
              <a:off x="600631" y="4368747"/>
              <a:ext cx="1664898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Aparatos Electrónicos</a:t>
              </a:r>
              <a:endParaRPr lang="es-ES" dirty="0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132260" y="4368747"/>
              <a:ext cx="198267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Tipos de electrodomésticos</a:t>
              </a:r>
              <a:endParaRPr lang="es-ES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203816" y="3585626"/>
              <a:ext cx="2061713" cy="34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Código único</a:t>
              </a:r>
              <a:endParaRPr lang="es-ES" u="sng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1847868" y="3828322"/>
              <a:ext cx="2061713" cy="34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descripción</a:t>
              </a:r>
              <a:endParaRPr lang="es-ES" dirty="0"/>
            </a:p>
          </p:txBody>
        </p:sp>
        <p:sp>
          <p:nvSpPr>
            <p:cNvPr id="25" name="Elipse 24"/>
            <p:cNvSpPr/>
            <p:nvPr/>
          </p:nvSpPr>
          <p:spPr>
            <a:xfrm>
              <a:off x="4565908" y="3614269"/>
              <a:ext cx="1443486" cy="34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nombre</a:t>
              </a:r>
              <a:endParaRPr lang="es-ES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6294064" y="3534140"/>
              <a:ext cx="2372265" cy="345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u="sng" dirty="0" smtClean="0"/>
                <a:t>características</a:t>
              </a:r>
              <a:endParaRPr lang="es-ES" u="sng" dirty="0"/>
            </a:p>
          </p:txBody>
        </p:sp>
        <p:cxnSp>
          <p:nvCxnSpPr>
            <p:cNvPr id="18" name="Conector recto 17"/>
            <p:cNvCxnSpPr>
              <a:stCxn id="12" idx="0"/>
            </p:cNvCxnSpPr>
            <p:nvPr/>
          </p:nvCxnSpPr>
          <p:spPr>
            <a:xfrm flipH="1" flipV="1">
              <a:off x="1234673" y="3930683"/>
              <a:ext cx="198407" cy="43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>
              <a:stCxn id="12" idx="0"/>
              <a:endCxn id="24" idx="4"/>
            </p:cNvCxnSpPr>
            <p:nvPr/>
          </p:nvCxnSpPr>
          <p:spPr>
            <a:xfrm flipV="1">
              <a:off x="1433080" y="4173379"/>
              <a:ext cx="1445645" cy="195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3" idx="0"/>
              <a:endCxn id="25" idx="4"/>
            </p:cNvCxnSpPr>
            <p:nvPr/>
          </p:nvCxnSpPr>
          <p:spPr>
            <a:xfrm flipH="1" flipV="1">
              <a:off x="5287651" y="3959326"/>
              <a:ext cx="1835948" cy="40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3" idx="2"/>
              <a:endCxn id="27" idx="4"/>
            </p:cNvCxnSpPr>
            <p:nvPr/>
          </p:nvCxnSpPr>
          <p:spPr>
            <a:xfrm flipV="1">
              <a:off x="7123599" y="3879197"/>
              <a:ext cx="356598" cy="946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ecisión 35"/>
            <p:cNvSpPr/>
            <p:nvPr/>
          </p:nvSpPr>
          <p:spPr>
            <a:xfrm>
              <a:off x="3909581" y="4236253"/>
              <a:ext cx="1347077" cy="7006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tiene</a:t>
              </a:r>
              <a:endParaRPr lang="es-ES" dirty="0"/>
            </a:p>
          </p:txBody>
        </p:sp>
        <p:cxnSp>
          <p:nvCxnSpPr>
            <p:cNvPr id="38" name="Conector recto 37"/>
            <p:cNvCxnSpPr>
              <a:stCxn id="36" idx="1"/>
              <a:endCxn id="12" idx="3"/>
            </p:cNvCxnSpPr>
            <p:nvPr/>
          </p:nvCxnSpPr>
          <p:spPr>
            <a:xfrm flipH="1">
              <a:off x="2265529" y="4586565"/>
              <a:ext cx="1644052" cy="10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>
              <a:endCxn id="23" idx="1"/>
            </p:cNvCxnSpPr>
            <p:nvPr/>
          </p:nvCxnSpPr>
          <p:spPr>
            <a:xfrm>
              <a:off x="5299811" y="4597347"/>
              <a:ext cx="8324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7123598" y="4824736"/>
              <a:ext cx="0" cy="58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 flipV="1">
              <a:off x="7123598" y="5431679"/>
              <a:ext cx="1361576" cy="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V="1">
              <a:off x="8471536" y="4586564"/>
              <a:ext cx="1" cy="853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>
              <a:endCxn id="23" idx="3"/>
            </p:cNvCxnSpPr>
            <p:nvPr/>
          </p:nvCxnSpPr>
          <p:spPr>
            <a:xfrm flipH="1">
              <a:off x="8114937" y="4597347"/>
              <a:ext cx="356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cisión 59"/>
            <p:cNvSpPr/>
            <p:nvPr/>
          </p:nvSpPr>
          <p:spPr>
            <a:xfrm>
              <a:off x="7676450" y="4990857"/>
              <a:ext cx="1347077" cy="7006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tiene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8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5535" y="4567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5535" y="589342"/>
            <a:ext cx="89429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Caso de Estudio</a:t>
            </a:r>
          </a:p>
          <a:p>
            <a:r>
              <a:rPr lang="es-CO" sz="2000" dirty="0" smtClean="0">
                <a:solidFill>
                  <a:schemeClr val="bg1"/>
                </a:solidFill>
              </a:rPr>
              <a:t>Los </a:t>
            </a:r>
            <a:r>
              <a:rPr lang="es-CO" sz="2000" dirty="0">
                <a:solidFill>
                  <a:schemeClr val="bg1"/>
                </a:solidFill>
              </a:rPr>
              <a:t>componentes son las piezas que forman el aparato. Vienen dados </a:t>
            </a:r>
            <a:r>
              <a:rPr lang="es-CO" sz="2000" dirty="0" smtClean="0">
                <a:solidFill>
                  <a:schemeClr val="bg1"/>
                </a:solidFill>
              </a:rPr>
              <a:t>por un </a:t>
            </a:r>
            <a:r>
              <a:rPr lang="es-CO" sz="2000" dirty="0">
                <a:solidFill>
                  <a:schemeClr val="bg1"/>
                </a:solidFill>
              </a:rPr>
              <a:t>nombre (por ejemplo transformador) y unas </a:t>
            </a:r>
            <a:r>
              <a:rPr lang="es-CO" sz="2000" dirty="0" smtClean="0">
                <a:solidFill>
                  <a:schemeClr val="bg1"/>
                </a:solidFill>
              </a:rPr>
              <a:t>especiaciones </a:t>
            </a:r>
            <a:r>
              <a:rPr lang="es-CO" sz="2000" dirty="0">
                <a:solidFill>
                  <a:schemeClr val="bg1"/>
                </a:solidFill>
              </a:rPr>
              <a:t>(</a:t>
            </a:r>
            <a:r>
              <a:rPr lang="es-CO" sz="2000" dirty="0" smtClean="0">
                <a:solidFill>
                  <a:schemeClr val="bg1"/>
                </a:solidFill>
              </a:rPr>
              <a:t>un campo </a:t>
            </a:r>
            <a:r>
              <a:rPr lang="es-CO" sz="2000" dirty="0">
                <a:solidFill>
                  <a:schemeClr val="bg1"/>
                </a:solidFill>
              </a:rPr>
              <a:t>de texto). También nos interesa conocer datos de los fabricantes de componentes</a:t>
            </a:r>
            <a:r>
              <a:rPr lang="es-CO" sz="2000" dirty="0" smtClean="0">
                <a:solidFill>
                  <a:schemeClr val="bg1"/>
                </a:solidFill>
              </a:rPr>
              <a:t>: su </a:t>
            </a:r>
            <a:r>
              <a:rPr lang="es-CO" sz="2000" dirty="0">
                <a:solidFill>
                  <a:schemeClr val="bg1"/>
                </a:solidFill>
              </a:rPr>
              <a:t>CIF (único) y su domicilio social.</a:t>
            </a:r>
          </a:p>
          <a:p>
            <a:r>
              <a:rPr lang="es-CO" sz="2000" dirty="0">
                <a:solidFill>
                  <a:schemeClr val="bg1"/>
                </a:solidFill>
              </a:rPr>
              <a:t>Cada aparato puede llevar cualquier cantidad de componentes. </a:t>
            </a:r>
            <a:r>
              <a:rPr lang="es-CO" sz="2000" dirty="0" smtClean="0">
                <a:solidFill>
                  <a:schemeClr val="bg1"/>
                </a:solidFill>
              </a:rPr>
              <a:t>Interesa saber </a:t>
            </a:r>
            <a:r>
              <a:rPr lang="es-CO" sz="2000" dirty="0">
                <a:solidFill>
                  <a:schemeClr val="bg1"/>
                </a:solidFill>
              </a:rPr>
              <a:t>para cada aparato que componentes lleva y que </a:t>
            </a:r>
            <a:r>
              <a:rPr lang="es-CO" sz="2000" dirty="0" smtClean="0">
                <a:solidFill>
                  <a:schemeClr val="bg1"/>
                </a:solidFill>
              </a:rPr>
              <a:t>fabricante suministra </a:t>
            </a:r>
            <a:r>
              <a:rPr lang="es-CO" sz="2000" dirty="0">
                <a:solidFill>
                  <a:schemeClr val="bg1"/>
                </a:solidFill>
              </a:rPr>
              <a:t>cada componente. Un aparato puede llevar muchas </a:t>
            </a:r>
            <a:r>
              <a:rPr lang="es-CO" sz="2000" dirty="0" smtClean="0">
                <a:solidFill>
                  <a:schemeClr val="bg1"/>
                </a:solidFill>
              </a:rPr>
              <a:t>unidades de </a:t>
            </a:r>
            <a:r>
              <a:rPr lang="es-CO" sz="2000" dirty="0">
                <a:solidFill>
                  <a:schemeClr val="bg1"/>
                </a:solidFill>
              </a:rPr>
              <a:t>un mismo componente (interesa saber cuántas), pero en este </a:t>
            </a:r>
            <a:r>
              <a:rPr lang="es-CO" sz="2000" dirty="0" smtClean="0">
                <a:solidFill>
                  <a:schemeClr val="bg1"/>
                </a:solidFill>
              </a:rPr>
              <a:t>caso todas </a:t>
            </a:r>
            <a:r>
              <a:rPr lang="es-CO" sz="2000" dirty="0">
                <a:solidFill>
                  <a:schemeClr val="bg1"/>
                </a:solidFill>
              </a:rPr>
              <a:t>estarán suministradas por el mismo fabricante y con un </a:t>
            </a:r>
            <a:r>
              <a:rPr lang="es-CO" sz="2000" dirty="0" smtClean="0">
                <a:solidFill>
                  <a:schemeClr val="bg1"/>
                </a:solidFill>
              </a:rPr>
              <a:t>mismo precio</a:t>
            </a:r>
            <a:r>
              <a:rPr lang="es-CO" sz="2000" dirty="0">
                <a:solidFill>
                  <a:schemeClr val="bg1"/>
                </a:solidFill>
              </a:rPr>
              <a:t>.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Conceptual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18304" y="888289"/>
            <a:ext cx="8503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Características que debe tener un modelo Conceptual</a:t>
            </a:r>
          </a:p>
          <a:p>
            <a:endParaRPr lang="es-CO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Expresividad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Simplicidad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chemeClr val="bg1"/>
                </a:solidFill>
              </a:rPr>
              <a:t>Formalidad</a:t>
            </a:r>
          </a:p>
          <a:p>
            <a:endParaRPr lang="es-CO" sz="2400" dirty="0" smtClean="0">
              <a:solidFill>
                <a:schemeClr val="bg1"/>
              </a:solidFill>
            </a:endParaRPr>
          </a:p>
          <a:p>
            <a:r>
              <a:rPr lang="es-CO" sz="2400" dirty="0" smtClean="0">
                <a:solidFill>
                  <a:schemeClr val="bg1"/>
                </a:solidFill>
              </a:rPr>
              <a:t>El modelo más utilizado para el diseño conceptual de base de datos es el </a:t>
            </a:r>
            <a:r>
              <a:rPr lang="es-CO" sz="2400" b="1" i="1" dirty="0" smtClean="0">
                <a:solidFill>
                  <a:schemeClr val="bg1"/>
                </a:solidFill>
              </a:rPr>
              <a:t>Modelo Entidad Relación</a:t>
            </a:r>
          </a:p>
          <a:p>
            <a:endParaRPr lang="es-CO" sz="2400" b="1" i="1" dirty="0">
              <a:solidFill>
                <a:schemeClr val="bg1"/>
              </a:solidFill>
            </a:endParaRPr>
          </a:p>
          <a:p>
            <a:r>
              <a:rPr lang="es-CO" sz="2400" dirty="0">
                <a:solidFill>
                  <a:schemeClr val="bg1"/>
                </a:solidFill>
              </a:rPr>
              <a:t>Modelo de datos </a:t>
            </a:r>
            <a:r>
              <a:rPr lang="es-CO" sz="2400" b="1" i="1" dirty="0">
                <a:solidFill>
                  <a:schemeClr val="bg1"/>
                </a:solidFill>
              </a:rPr>
              <a:t>entidad-relación</a:t>
            </a:r>
            <a:r>
              <a:rPr lang="es-CO" sz="2400" dirty="0">
                <a:solidFill>
                  <a:schemeClr val="bg1"/>
                </a:solidFill>
              </a:rPr>
              <a:t> está basado en un percepción del mundo real que consta de un conjunto de objetos básicos llamados </a:t>
            </a:r>
            <a:r>
              <a:rPr lang="es-CO" sz="2400" b="1" dirty="0" smtClean="0">
                <a:solidFill>
                  <a:schemeClr val="bg1"/>
                </a:solidFill>
              </a:rPr>
              <a:t>entidades </a:t>
            </a:r>
            <a:r>
              <a:rPr lang="es-CO" sz="2400" dirty="0" smtClean="0">
                <a:solidFill>
                  <a:schemeClr val="bg1"/>
                </a:solidFill>
              </a:rPr>
              <a:t>y </a:t>
            </a:r>
            <a:r>
              <a:rPr lang="es-CO" sz="2400" dirty="0">
                <a:solidFill>
                  <a:schemeClr val="bg1"/>
                </a:solidFill>
              </a:rPr>
              <a:t>de </a:t>
            </a:r>
            <a:r>
              <a:rPr lang="es-CO" sz="2400" b="1" dirty="0">
                <a:solidFill>
                  <a:schemeClr val="bg1"/>
                </a:solidFill>
              </a:rPr>
              <a:t>relaciones </a:t>
            </a:r>
            <a:r>
              <a:rPr lang="es-CO" sz="2400" dirty="0">
                <a:solidFill>
                  <a:schemeClr val="bg1"/>
                </a:solidFill>
              </a:rPr>
              <a:t>entre estos </a:t>
            </a:r>
            <a:r>
              <a:rPr lang="es-CO" sz="2400" b="1" dirty="0" smtClean="0">
                <a:solidFill>
                  <a:schemeClr val="bg1"/>
                </a:solidFill>
              </a:rPr>
              <a:t>entidades </a:t>
            </a:r>
            <a:r>
              <a:rPr lang="es-CO" sz="2400" dirty="0" smtClean="0">
                <a:solidFill>
                  <a:schemeClr val="bg1"/>
                </a:solidFill>
              </a:rPr>
              <a:t>u </a:t>
            </a:r>
            <a:r>
              <a:rPr lang="es-CO" sz="2400" dirty="0">
                <a:solidFill>
                  <a:schemeClr val="bg1"/>
                </a:solidFill>
              </a:rPr>
              <a:t>objetos</a:t>
            </a:r>
            <a:endParaRPr lang="es-CO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Conceptual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18304" y="1267851"/>
            <a:ext cx="8503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Pasos para realizar el modelo </a:t>
            </a:r>
            <a:r>
              <a:rPr lang="es-CO" sz="2400" b="1" dirty="0" smtClean="0">
                <a:solidFill>
                  <a:schemeClr val="bg1"/>
                </a:solidFill>
              </a:rPr>
              <a:t>Entidad - Relación</a:t>
            </a:r>
          </a:p>
          <a:p>
            <a:endParaRPr lang="es-CO" sz="2400" dirty="0">
              <a:solidFill>
                <a:schemeClr val="bg1"/>
              </a:solidFill>
            </a:endParaRPr>
          </a:p>
          <a:p>
            <a:r>
              <a:rPr lang="es-ES" sz="2400" b="1" dirty="0">
                <a:solidFill>
                  <a:schemeClr val="bg1"/>
                </a:solidFill>
              </a:rPr>
              <a:t>(1) </a:t>
            </a:r>
            <a:r>
              <a:rPr lang="es-ES" sz="2400" dirty="0">
                <a:solidFill>
                  <a:schemeClr val="bg1"/>
                </a:solidFill>
              </a:rPr>
              <a:t>Identificar las entidades.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(2) </a:t>
            </a:r>
            <a:r>
              <a:rPr lang="es-ES" sz="2400" dirty="0">
                <a:solidFill>
                  <a:schemeClr val="bg1"/>
                </a:solidFill>
              </a:rPr>
              <a:t>Identificar las relaciones.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(3) </a:t>
            </a:r>
            <a:r>
              <a:rPr lang="es-CO" sz="2400" dirty="0">
                <a:solidFill>
                  <a:schemeClr val="bg1"/>
                </a:solidFill>
              </a:rPr>
              <a:t>Identificar los atributos y asociarlos a entidades y relaciones.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(4) </a:t>
            </a:r>
            <a:r>
              <a:rPr lang="es-CO" sz="2400" dirty="0">
                <a:solidFill>
                  <a:schemeClr val="bg1"/>
                </a:solidFill>
              </a:rPr>
              <a:t>Determinar los dominios de los atributos.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(5) </a:t>
            </a:r>
            <a:r>
              <a:rPr lang="es-ES" sz="2400" dirty="0">
                <a:solidFill>
                  <a:schemeClr val="bg1"/>
                </a:solidFill>
              </a:rPr>
              <a:t>Determinar los identificadores.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(6) </a:t>
            </a:r>
            <a:r>
              <a:rPr lang="es-CO" sz="2400" dirty="0">
                <a:solidFill>
                  <a:schemeClr val="bg1"/>
                </a:solidFill>
              </a:rPr>
              <a:t>Determinar las jerarquías de generalización (si las hay).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(7) </a:t>
            </a:r>
            <a:r>
              <a:rPr lang="es-CO" sz="2400" dirty="0">
                <a:solidFill>
                  <a:schemeClr val="bg1"/>
                </a:solidFill>
              </a:rPr>
              <a:t>Dibujar el diagrama entidad – relación.</a:t>
            </a:r>
          </a:p>
          <a:p>
            <a:r>
              <a:rPr lang="es-CO" sz="2400" b="1" dirty="0">
                <a:solidFill>
                  <a:schemeClr val="bg1"/>
                </a:solidFill>
              </a:rPr>
              <a:t>(8) </a:t>
            </a:r>
            <a:r>
              <a:rPr lang="es-CO" sz="2400" dirty="0" smtClean="0">
                <a:solidFill>
                  <a:schemeClr val="bg1"/>
                </a:solidFill>
              </a:rPr>
              <a:t>Validar y ajustar </a:t>
            </a:r>
            <a:r>
              <a:rPr lang="es-CO" sz="2400" dirty="0">
                <a:solidFill>
                  <a:schemeClr val="bg1"/>
                </a:solidFill>
              </a:rPr>
              <a:t>el esquema conceptual </a:t>
            </a:r>
            <a:r>
              <a:rPr lang="es-CO" sz="2400" dirty="0" smtClean="0">
                <a:solidFill>
                  <a:schemeClr val="bg1"/>
                </a:solidFill>
              </a:rPr>
              <a:t>con </a:t>
            </a:r>
            <a:r>
              <a:rPr lang="es-CO" sz="2400" dirty="0">
                <a:solidFill>
                  <a:schemeClr val="bg1"/>
                </a:solidFill>
              </a:rPr>
              <a:t>el usuario.</a:t>
            </a:r>
            <a:endParaRPr lang="es-CO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8823" y="1110343"/>
            <a:ext cx="715426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</a:rPr>
              <a:t>Una </a:t>
            </a:r>
            <a:r>
              <a:rPr lang="es-CO" sz="2400" dirty="0">
                <a:solidFill>
                  <a:schemeClr val="bg1"/>
                </a:solidFill>
              </a:rPr>
              <a:t>entidad se caracteriza por: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•Representa un conjuntos de entidades 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•Se describe por medio de atributos o características</a:t>
            </a:r>
          </a:p>
          <a:p>
            <a:r>
              <a:rPr lang="es-CO" sz="2400" dirty="0">
                <a:solidFill>
                  <a:schemeClr val="bg1"/>
                </a:solidFill>
              </a:rPr>
              <a:t>•Puede establecer varias relaciones con otras entidades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9" y="3371169"/>
            <a:ext cx="8315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7322" y="968732"/>
            <a:ext cx="87054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Entidades</a:t>
            </a:r>
            <a:endParaRPr lang="es-CO" sz="2400" b="1" dirty="0">
              <a:solidFill>
                <a:schemeClr val="bg1"/>
              </a:solidFill>
            </a:endParaRPr>
          </a:p>
          <a:p>
            <a:endParaRPr lang="es-CO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</a:rPr>
              <a:t>Una entidad es una </a:t>
            </a:r>
            <a:r>
              <a:rPr lang="es-CO" sz="2800" dirty="0" smtClean="0">
                <a:solidFill>
                  <a:schemeClr val="bg1"/>
                </a:solidFill>
              </a:rPr>
              <a:t>cosa u objeto en </a:t>
            </a:r>
            <a:r>
              <a:rPr lang="es-CO" sz="2800" dirty="0">
                <a:solidFill>
                  <a:schemeClr val="bg1"/>
                </a:solidFill>
              </a:rPr>
              <a:t>el mundo real que puede distinguirse de otros. “Persona, lugar, cosa, concepto o suceso, real o abstracto, de interés para la </a:t>
            </a:r>
            <a:r>
              <a:rPr lang="es-CO" sz="2800" dirty="0" smtClean="0">
                <a:solidFill>
                  <a:schemeClr val="bg1"/>
                </a:solidFill>
              </a:rPr>
              <a:t>empresa ” </a:t>
            </a:r>
            <a:r>
              <a:rPr lang="es-CO" sz="2800" dirty="0">
                <a:solidFill>
                  <a:schemeClr val="bg1"/>
                </a:solidFill>
              </a:rPr>
              <a:t>(ANSI, 1977</a:t>
            </a:r>
            <a:r>
              <a:rPr lang="es-CO" sz="28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</a:rPr>
              <a:t>Tipo de objeto sobre el que se recoge información: cosa, persona, concepto abstracto o suceso (coches, casas, empleados, clientes, empresas, oficios, diseños de productos, conciertos, excursiones, etc.).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968732"/>
            <a:ext cx="91234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Entidades</a:t>
            </a:r>
            <a:endParaRPr lang="es-CO" sz="2400" b="1" dirty="0">
              <a:solidFill>
                <a:schemeClr val="bg1"/>
              </a:solidFill>
            </a:endParaRPr>
          </a:p>
          <a:p>
            <a:endParaRPr lang="es-CO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Las entidades se representan gráficamente mediante rectángulos y su nombre aparece en el interior</a:t>
            </a:r>
            <a:r>
              <a:rPr lang="es-CO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Un nombre de entidad sólo puede aparecer una vez en el </a:t>
            </a:r>
            <a:r>
              <a:rPr lang="es-CO" sz="2400" dirty="0" smtClean="0">
                <a:solidFill>
                  <a:schemeClr val="bg1"/>
                </a:solidFill>
              </a:rPr>
              <a:t>esquema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En un texto, los </a:t>
            </a:r>
            <a:r>
              <a:rPr lang="es-CO" sz="2400" dirty="0" smtClean="0">
                <a:solidFill>
                  <a:schemeClr val="bg1"/>
                </a:solidFill>
              </a:rPr>
              <a:t>sustantivos se </a:t>
            </a:r>
            <a:r>
              <a:rPr lang="es-CO" sz="2400" dirty="0">
                <a:solidFill>
                  <a:schemeClr val="bg1"/>
                </a:solidFill>
              </a:rPr>
              <a:t>identifican como posibles Entidades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65" y="3569092"/>
            <a:ext cx="5974852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Helvetica" panose="020B0604020202030204" pitchFamily="34" charset="0"/>
              </a:rPr>
              <a:t>Modelo Entidad 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566" y="968732"/>
            <a:ext cx="91234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Entidades</a:t>
            </a:r>
            <a:endParaRPr lang="es-CO" sz="2400" b="1" dirty="0">
              <a:solidFill>
                <a:schemeClr val="bg1"/>
              </a:solidFill>
            </a:endParaRPr>
          </a:p>
          <a:p>
            <a:endParaRPr lang="es-CO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1830506"/>
            <a:ext cx="8242663" cy="37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BD.potx" id="{13667CDF-7601-49D5-BF1B-9E9DFFD55115}" vid="{3DB734D6-701C-41B8-BA6B-393833C1FB2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6977302DF364A81F7FABDDDA7F2A5" ma:contentTypeVersion="0" ma:contentTypeDescription="Crear nuevo documento." ma:contentTypeScope="" ma:versionID="21763d404092cef59f4588016f54b6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333FB0-7729-42B7-84DE-262B932AC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1B1BEB-6087-47BA-A4F0-525C4A47A80C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94A5E8-90F1-4B73-8FED-D94885C229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BD</Template>
  <TotalTime>1173</TotalTime>
  <Words>1449</Words>
  <Application>Microsoft Office PowerPoint</Application>
  <PresentationFormat>Presentación en pantalla (4:3)</PresentationFormat>
  <Paragraphs>208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Bibiana Maria Rodriguez Castrillon</dc:creator>
  <cp:lastModifiedBy>Bibiana Maria Rodriguez Castrillon</cp:lastModifiedBy>
  <cp:revision>124</cp:revision>
  <dcterms:created xsi:type="dcterms:W3CDTF">2018-01-21T22:38:06Z</dcterms:created>
  <dcterms:modified xsi:type="dcterms:W3CDTF">2019-07-22T21:04:04Z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0x0101003856977302DF364A81F7FABDDDA7F2A5</vt:lpwstr>
  </property>
</Properties>
</file>