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125" d="100"/>
          <a:sy n="125" d="100"/>
        </p:scale>
        <p:origin x="38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FF4C-CCDA-44B5-ACFD-4A948203D00F}" type="datetimeFigureOut">
              <a:rPr lang="es-ES" smtClean="0"/>
              <a:t>09/05/2017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BF35-F2DB-49A5-9454-817C4D7127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27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9BF35-F2DB-49A5-9454-817C4D712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11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518-77FF-4407-B160-F28433CE7DFF}" type="datetime1">
              <a:rPr lang="es-CO" smtClean="0"/>
              <a:t>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427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B97A-D8E6-41D4-B2BA-A74B2E6AD884}" type="datetime1">
              <a:rPr lang="es-CO" smtClean="0"/>
              <a:t>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689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5DB5-CFB5-4375-A5A5-9A54A5D60BAE}" type="datetime1">
              <a:rPr lang="es-CO" smtClean="0"/>
              <a:t>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0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3A91-6F9D-4E80-900A-72110B1BB53E}" type="datetime1">
              <a:rPr lang="es-CO" smtClean="0"/>
              <a:t>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66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7BEC-653B-4BE9-B6D9-CD7E64161C78}" type="datetime1">
              <a:rPr lang="es-CO" smtClean="0"/>
              <a:t>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04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167A-E80F-4966-9260-A8351A725279}" type="datetime1">
              <a:rPr lang="es-CO" smtClean="0"/>
              <a:t>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B4A2-A1CC-4997-8DAF-8C7189C296BB}" type="datetime1">
              <a:rPr lang="es-CO" smtClean="0"/>
              <a:t>9/05/2017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2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B2C0-08C4-452D-B93C-C5555042F860}" type="datetime1">
              <a:rPr lang="es-CO" smtClean="0"/>
              <a:t>9/05/2017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6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4BD1-11C9-44B0-8DC7-EF37CA8A4585}" type="datetime1">
              <a:rPr lang="es-CO" smtClean="0"/>
              <a:t>9/05/2017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409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41CC-A003-4BCB-9044-176958C2158D}" type="datetime1">
              <a:rPr lang="es-CO" smtClean="0"/>
              <a:t>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327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1BDF-3967-4F30-9120-E4D6F793FFF8}" type="datetime1">
              <a:rPr lang="es-CO" smtClean="0"/>
              <a:t>9/05/2017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318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A0901-2C3D-486B-99D3-AD7D1BB1F967}" type="datetime1">
              <a:rPr lang="es-CO" smtClean="0"/>
              <a:t>9/05/2017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Pentágono"/>
          <p:cNvSpPr/>
          <p:nvPr userDrawn="1"/>
        </p:nvSpPr>
        <p:spPr>
          <a:xfrm rot="10800000">
            <a:off x="8748713" y="765175"/>
            <a:ext cx="395287" cy="576263"/>
          </a:xfrm>
          <a:prstGeom prst="homePlate">
            <a:avLst>
              <a:gd name="adj" fmla="val 62668"/>
            </a:avLst>
          </a:prstGeom>
          <a:solidFill>
            <a:srgbClr val="223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 dirty="0">
              <a:solidFill>
                <a:srgbClr val="22367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440" y="870744"/>
            <a:ext cx="63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fld id="{9896C6D1-AF3C-4994-831B-13160390F19A}" type="slidenum">
              <a:rPr lang="es-CO" smtClean="0"/>
              <a:pPr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078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Diseño de circuitos </a:t>
            </a:r>
            <a:r>
              <a:rPr lang="es-CO" dirty="0" smtClean="0"/>
              <a:t>secuenciales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8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Paso 5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/>
              <a:t>Después de la simplificación de las expresiones en los mapas de </a:t>
            </a:r>
            <a:r>
              <a:rPr lang="es-CO" sz="2800" dirty="0" err="1" smtClean="0"/>
              <a:t>Karnaugh</a:t>
            </a:r>
            <a:r>
              <a:rPr lang="es-CO" sz="2800" dirty="0" smtClean="0"/>
              <a:t> se obtienen las expresiones lógicas para las entradas a los </a:t>
            </a:r>
            <a:r>
              <a:rPr lang="es-CO" sz="2800" dirty="0" err="1" smtClean="0"/>
              <a:t>flip-flops</a:t>
            </a:r>
            <a:endParaRPr lang="es-CO" sz="2800" dirty="0" smtClean="0"/>
          </a:p>
          <a:p>
            <a:pPr marL="0" indent="0">
              <a:buNone/>
            </a:pPr>
            <a:endParaRPr lang="es-CO" sz="2800" dirty="0" smtClean="0"/>
          </a:p>
          <a:p>
            <a:r>
              <a:rPr lang="es-CO" sz="2800" dirty="0" smtClean="0"/>
              <a:t>J</a:t>
            </a:r>
            <a:r>
              <a:rPr lang="es-CO" sz="2000" dirty="0" smtClean="0"/>
              <a:t>0</a:t>
            </a:r>
            <a:r>
              <a:rPr lang="es-CO" sz="2800" dirty="0" smtClean="0"/>
              <a:t> = 1</a:t>
            </a:r>
          </a:p>
          <a:p>
            <a:r>
              <a:rPr lang="es-CO" sz="2800" dirty="0" smtClean="0"/>
              <a:t>K</a:t>
            </a:r>
            <a:r>
              <a:rPr lang="es-CO" sz="2000" dirty="0" smtClean="0"/>
              <a:t>0</a:t>
            </a:r>
            <a:r>
              <a:rPr lang="es-CO" sz="2800" dirty="0" smtClean="0"/>
              <a:t> = 1</a:t>
            </a:r>
          </a:p>
          <a:p>
            <a:r>
              <a:rPr lang="es-CO" sz="2800" dirty="0" smtClean="0"/>
              <a:t>J</a:t>
            </a:r>
            <a:r>
              <a:rPr lang="es-CO" sz="2000" dirty="0" smtClean="0"/>
              <a:t>1</a:t>
            </a:r>
            <a:r>
              <a:rPr lang="es-CO" sz="2800" dirty="0" smtClean="0"/>
              <a:t> = Q</a:t>
            </a:r>
            <a:r>
              <a:rPr lang="es-CO" sz="2000" dirty="0" smtClean="0"/>
              <a:t>0</a:t>
            </a:r>
            <a:r>
              <a:rPr lang="es-CO" sz="2800" dirty="0" smtClean="0"/>
              <a:t> y + Q</a:t>
            </a:r>
            <a:r>
              <a:rPr lang="es-CO" sz="2000" dirty="0" smtClean="0"/>
              <a:t>0</a:t>
            </a:r>
            <a:r>
              <a:rPr lang="es-CO" sz="2800" dirty="0" smtClean="0"/>
              <a:t> y</a:t>
            </a:r>
          </a:p>
          <a:p>
            <a:r>
              <a:rPr lang="es-CO" sz="2800" dirty="0" smtClean="0"/>
              <a:t>K</a:t>
            </a:r>
            <a:r>
              <a:rPr lang="es-CO" sz="2000" dirty="0" smtClean="0"/>
              <a:t>1</a:t>
            </a:r>
            <a:r>
              <a:rPr lang="es-CO" sz="2800" dirty="0" smtClean="0"/>
              <a:t>= Q</a:t>
            </a:r>
            <a:r>
              <a:rPr lang="es-CO" sz="2000" dirty="0" smtClean="0"/>
              <a:t>0</a:t>
            </a:r>
            <a:r>
              <a:rPr lang="es-CO" sz="2800" dirty="0" smtClean="0"/>
              <a:t> y + Q</a:t>
            </a:r>
            <a:r>
              <a:rPr lang="es-CO" sz="2000" dirty="0" smtClean="0"/>
              <a:t>0</a:t>
            </a:r>
            <a:r>
              <a:rPr lang="es-CO" sz="2800" dirty="0" smtClean="0"/>
              <a:t> y</a:t>
            </a:r>
            <a:endParaRPr lang="es-CO" sz="28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2339752" y="4269160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2699792" y="4269579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339752" y="4773216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699792" y="4772595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Electrónica Digital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786210"/>
          </a:xfrm>
        </p:spPr>
        <p:txBody>
          <a:bodyPr>
            <a:noAutofit/>
          </a:bodyPr>
          <a:lstStyle/>
          <a:p>
            <a:r>
              <a:rPr lang="es-CO" sz="4000" b="1" dirty="0"/>
              <a:t>Paso 6: Implementación del contador en el software </a:t>
            </a:r>
            <a:r>
              <a:rPr lang="es-CO" sz="4000" b="1" dirty="0" smtClean="0"/>
              <a:t>Cocodrilo</a:t>
            </a:r>
            <a:endParaRPr lang="es-CO" sz="40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068960"/>
            <a:ext cx="7620000" cy="3979912"/>
          </a:xfrm>
        </p:spPr>
        <p:txBody>
          <a:bodyPr>
            <a:normAutofit/>
          </a:bodyPr>
          <a:lstStyle/>
          <a:p>
            <a:pPr algn="just"/>
            <a:r>
              <a:rPr lang="es-CO" sz="2000" dirty="0" smtClean="0">
                <a:latin typeface="+mj-lt"/>
              </a:rPr>
              <a:t>El paso final consiste en implementar la lógica </a:t>
            </a:r>
            <a:r>
              <a:rPr lang="es-CO" sz="2000" dirty="0" err="1" smtClean="0">
                <a:latin typeface="+mj-lt"/>
              </a:rPr>
              <a:t>combinacional</a:t>
            </a:r>
            <a:r>
              <a:rPr lang="es-CO" sz="2000" dirty="0" smtClean="0">
                <a:latin typeface="+mj-lt"/>
              </a:rPr>
              <a:t> a partir de las expresiones J y K, y conectar los </a:t>
            </a:r>
            <a:r>
              <a:rPr lang="es-CO" sz="2000" dirty="0" err="1" smtClean="0">
                <a:latin typeface="+mj-lt"/>
              </a:rPr>
              <a:t>flip-flops</a:t>
            </a:r>
            <a:r>
              <a:rPr lang="es-CO" sz="2000" dirty="0" smtClean="0">
                <a:latin typeface="+mj-lt"/>
              </a:rPr>
              <a:t> para conseguir el contador ascendente descendente de 2 bits</a:t>
            </a:r>
            <a:endParaRPr lang="es-CO" sz="2000" dirty="0"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Electrónica Digital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23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57200" y="274638"/>
            <a:ext cx="7620000" cy="17862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/>
              <a:t>Implementación en Cocodrilo</a:t>
            </a:r>
            <a:endParaRPr lang="es-CO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Electrónica Digital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12</a:t>
            </a:fld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8" y="1221640"/>
            <a:ext cx="8532440" cy="456463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987824" y="3212976"/>
            <a:ext cx="1800200" cy="2450713"/>
          </a:xfrm>
          <a:prstGeom prst="roundRect">
            <a:avLst>
              <a:gd name="adj" fmla="val 10155"/>
            </a:avLst>
          </a:prstGeom>
          <a:solidFill>
            <a:srgbClr val="FFD966">
              <a:alpha val="10196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2987824" y="3196179"/>
                <a:ext cx="12498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1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𝑔𝑖𝑐𝑎</m:t>
                      </m:r>
                      <m:r>
                        <a:rPr lang="es-CO" sz="1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00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𝑆𝑒𝑐𝑢𝑒𝑛𝑐𝑖𝑎𝑙</m:t>
                      </m:r>
                    </m:oMath>
                  </m:oMathPara>
                </a14:m>
                <a:endParaRPr lang="es-CO" sz="1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196179"/>
                <a:ext cx="1249829" cy="246221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redondeado 8"/>
          <p:cNvSpPr/>
          <p:nvPr/>
        </p:nvSpPr>
        <p:spPr>
          <a:xfrm>
            <a:off x="1763688" y="1340768"/>
            <a:ext cx="3387823" cy="1749626"/>
          </a:xfrm>
          <a:prstGeom prst="roundRect">
            <a:avLst>
              <a:gd name="adj" fmla="val 10155"/>
            </a:avLst>
          </a:prstGeom>
          <a:solidFill>
            <a:srgbClr val="00B0F0">
              <a:alpha val="10196"/>
            </a:srgb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1763688" y="1340768"/>
                <a:ext cx="14364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O" sz="1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𝑔𝑖𝑐𝑎</m:t>
                      </m:r>
                      <m:r>
                        <a:rPr lang="es-CO" sz="1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0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𝐶𝑜𝑚𝑏𝑖𝑛𝑎𝑡𝑜𝑟𝑖𝑎</m:t>
                      </m:r>
                    </m:oMath>
                  </m:oMathPara>
                </a14:m>
                <a:endParaRPr lang="es-CO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40768"/>
                <a:ext cx="1436483" cy="24622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/>
              <p:cNvSpPr txBox="1"/>
              <p:nvPr/>
            </p:nvSpPr>
            <p:spPr>
              <a:xfrm>
                <a:off x="233074" y="1167743"/>
                <a:ext cx="759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𝑛𝑡𝑟𝑎𝑑𝑎𝑠</m:t>
                      </m:r>
                    </m:oMath>
                  </m:oMathPara>
                </a14:m>
                <a:endParaRPr lang="es-CO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4" y="1167743"/>
                <a:ext cx="75956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/>
              <p:cNvSpPr txBox="1"/>
              <p:nvPr/>
            </p:nvSpPr>
            <p:spPr>
              <a:xfrm>
                <a:off x="5151511" y="1167743"/>
                <a:ext cx="6409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𝑎𝑙𝑖𝑑𝑎𝑠</m:t>
                      </m:r>
                    </m:oMath>
                  </m:oMathPara>
                </a14:m>
                <a:endParaRPr lang="es-CO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511" y="1167743"/>
                <a:ext cx="64094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5220072" y="2884739"/>
                <a:ext cx="1257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𝑠𝑡𝑎𝑑𝑜𝑠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𝑥𝑖𝑚𝑜𝑠</m:t>
                      </m:r>
                    </m:oMath>
                  </m:oMathPara>
                </a14:m>
                <a:endParaRPr lang="es-CO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884739"/>
                <a:ext cx="1257524" cy="24622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/>
              <p:cNvSpPr txBox="1"/>
              <p:nvPr/>
            </p:nvSpPr>
            <p:spPr>
              <a:xfrm>
                <a:off x="1462448" y="3380845"/>
                <a:ext cx="12815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𝑠𝑡𝑎𝑑𝑜𝑠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0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𝑝𝑟𝑒𝑠𝑒𝑛𝑡𝑒𝑠</m:t>
                      </m:r>
                    </m:oMath>
                  </m:oMathPara>
                </a14:m>
                <a:endParaRPr lang="es-CO" sz="1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448" y="3380845"/>
                <a:ext cx="128156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Circuito secuencial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0468" y="1556792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s-CO" sz="2400" dirty="0" smtClean="0">
                <a:latin typeface="+mj-lt"/>
              </a:rPr>
              <a:t>Los circuitos secuenciales son circuitos cuya función de salida depende del estado de las entradas y del estado anterior. </a:t>
            </a:r>
          </a:p>
          <a:p>
            <a:pPr algn="just"/>
            <a:r>
              <a:rPr lang="es-CO" sz="2400" dirty="0" smtClean="0">
                <a:latin typeface="+mj-lt"/>
              </a:rPr>
              <a:t>Se solucionan usando compuertas lógicas y </a:t>
            </a:r>
            <a:r>
              <a:rPr lang="es-CO" sz="2400" dirty="0" err="1" smtClean="0">
                <a:latin typeface="+mj-lt"/>
              </a:rPr>
              <a:t>flip</a:t>
            </a:r>
            <a:r>
              <a:rPr lang="es-CO" sz="2400" dirty="0" smtClean="0">
                <a:latin typeface="+mj-lt"/>
              </a:rPr>
              <a:t> – </a:t>
            </a:r>
            <a:r>
              <a:rPr lang="es-CO" sz="2400" dirty="0" err="1" smtClean="0">
                <a:latin typeface="+mj-lt"/>
              </a:rPr>
              <a:t>flops</a:t>
            </a:r>
            <a:r>
              <a:rPr lang="es-CO" sz="2400" dirty="0" smtClean="0">
                <a:latin typeface="+mj-lt"/>
              </a:rPr>
              <a:t>.</a:t>
            </a:r>
          </a:p>
          <a:p>
            <a:pPr algn="just"/>
            <a:r>
              <a:rPr lang="es-CO" sz="2400" dirty="0" smtClean="0">
                <a:latin typeface="+mj-lt"/>
              </a:rPr>
              <a:t>Los cambios de estado del circuito se controlan por medio de una señal de reloj.</a:t>
            </a:r>
            <a:endParaRPr lang="es-CO" sz="2400" dirty="0">
              <a:latin typeface="+mj-lt"/>
            </a:endParaRPr>
          </a:p>
          <a:p>
            <a:endParaRPr lang="es-CO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Electrónica Digital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2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Ejemplo de un circuito secuencial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CO" sz="2400" dirty="0">
                <a:latin typeface="+mj-lt"/>
              </a:rPr>
              <a:t>Diseñar un contador binario de 0 a 3 </a:t>
            </a:r>
            <a:r>
              <a:rPr lang="es-CO" sz="2400" dirty="0" smtClean="0">
                <a:latin typeface="+mj-lt"/>
              </a:rPr>
              <a:t>de tal manera que el usuario seleccione mediante un </a:t>
            </a:r>
            <a:r>
              <a:rPr lang="es-CO" sz="2400" dirty="0" err="1" smtClean="0">
                <a:latin typeface="+mj-lt"/>
              </a:rPr>
              <a:t>suiche</a:t>
            </a:r>
            <a:r>
              <a:rPr lang="es-CO" sz="2400" dirty="0" smtClean="0">
                <a:latin typeface="+mj-lt"/>
              </a:rPr>
              <a:t> si el contador funciona en forma ascendente (0 a 3) o descendente (3 a 0).</a:t>
            </a:r>
          </a:p>
          <a:p>
            <a:pPr algn="just"/>
            <a:endParaRPr lang="es-CO" sz="2400" dirty="0" smtClean="0">
              <a:latin typeface="+mj-lt"/>
            </a:endParaRPr>
          </a:p>
          <a:p>
            <a:pPr marL="114300" indent="0" algn="just">
              <a:buNone/>
            </a:pPr>
            <a:r>
              <a:rPr lang="es-CO" sz="2400" dirty="0" smtClean="0">
                <a:latin typeface="+mj-lt"/>
              </a:rPr>
              <a:t>Con el </a:t>
            </a:r>
            <a:r>
              <a:rPr lang="es-CO" sz="2400" dirty="0" err="1" smtClean="0">
                <a:latin typeface="+mj-lt"/>
              </a:rPr>
              <a:t>suiche</a:t>
            </a:r>
            <a:r>
              <a:rPr lang="es-CO" sz="2400" dirty="0" smtClean="0">
                <a:latin typeface="+mj-lt"/>
              </a:rPr>
              <a:t> en uno, funciona en forma ascendente y en cero, el contador funciona en forma descendente.</a:t>
            </a:r>
            <a:endParaRPr lang="es-CO" sz="2400" dirty="0"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Electrónica Digital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72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200" b="1" dirty="0"/>
              <a:t>Pasos para el diseño de un circuito secuencial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s-CO" sz="2400" b="1" dirty="0" smtClean="0">
                <a:latin typeface="+mj-lt"/>
              </a:rPr>
              <a:t>Paso </a:t>
            </a:r>
            <a:r>
              <a:rPr lang="es-CO" sz="2400" b="1" dirty="0">
                <a:latin typeface="+mj-lt"/>
              </a:rPr>
              <a:t>1: hacer el diagrama de estados</a:t>
            </a:r>
          </a:p>
          <a:p>
            <a:pPr algn="just"/>
            <a:r>
              <a:rPr lang="es-CO" sz="2400" dirty="0">
                <a:latin typeface="+mj-lt"/>
              </a:rPr>
              <a:t>Este diagrama muestra la progresión de los estados por los que el contador avanza o retrocede cuando se aplica una señal de reloj</a:t>
            </a:r>
          </a:p>
          <a:p>
            <a:endParaRPr lang="es-CO" dirty="0"/>
          </a:p>
        </p:txBody>
      </p:sp>
      <p:grpSp>
        <p:nvGrpSpPr>
          <p:cNvPr id="18" name="Grupo 17"/>
          <p:cNvGrpSpPr/>
          <p:nvPr/>
        </p:nvGrpSpPr>
        <p:grpSpPr>
          <a:xfrm>
            <a:off x="3020879" y="3284984"/>
            <a:ext cx="3102242" cy="2094273"/>
            <a:chOff x="3110714" y="3494967"/>
            <a:chExt cx="3102242" cy="2094273"/>
          </a:xfrm>
        </p:grpSpPr>
        <p:cxnSp>
          <p:nvCxnSpPr>
            <p:cNvPr id="23" name="22 Conector recto de flecha"/>
            <p:cNvCxnSpPr>
              <a:stCxn id="4" idx="3"/>
              <a:endCxn id="6" idx="7"/>
            </p:cNvCxnSpPr>
            <p:nvPr/>
          </p:nvCxnSpPr>
          <p:spPr>
            <a:xfrm rot="5400000">
              <a:off x="3883985" y="3747316"/>
              <a:ext cx="375627" cy="73140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 de flecha"/>
            <p:cNvCxnSpPr>
              <a:stCxn id="7" idx="1"/>
              <a:endCxn id="4" idx="5"/>
            </p:cNvCxnSpPr>
            <p:nvPr/>
          </p:nvCxnSpPr>
          <p:spPr>
            <a:xfrm rot="16200000" flipV="1">
              <a:off x="4972439" y="3746691"/>
              <a:ext cx="403107" cy="76013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/>
            <p:cNvGrpSpPr/>
            <p:nvPr/>
          </p:nvGrpSpPr>
          <p:grpSpPr>
            <a:xfrm>
              <a:off x="3110714" y="3494967"/>
              <a:ext cx="3102242" cy="2094273"/>
              <a:chOff x="3110714" y="3494967"/>
              <a:chExt cx="3102242" cy="2094273"/>
            </a:xfrm>
          </p:grpSpPr>
          <p:sp>
            <p:nvSpPr>
              <p:cNvPr id="4" name="3 Elipse"/>
              <p:cNvSpPr/>
              <p:nvPr/>
            </p:nvSpPr>
            <p:spPr>
              <a:xfrm>
                <a:off x="4363684" y="3494967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1200" b="1" dirty="0" smtClean="0"/>
                  <a:t>00</a:t>
                </a:r>
                <a:endParaRPr lang="es-CO" sz="1200" b="1" dirty="0"/>
              </a:p>
            </p:txBody>
          </p:sp>
          <p:sp>
            <p:nvSpPr>
              <p:cNvPr id="5" name="4 Elipse"/>
              <p:cNvSpPr/>
              <p:nvPr/>
            </p:nvSpPr>
            <p:spPr>
              <a:xfrm>
                <a:off x="4391142" y="5058362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1200" b="1" dirty="0" smtClean="0"/>
                  <a:t>10</a:t>
                </a:r>
                <a:endParaRPr lang="es-CO" sz="1200" b="1" dirty="0"/>
              </a:p>
            </p:txBody>
          </p:sp>
          <p:sp>
            <p:nvSpPr>
              <p:cNvPr id="6" name="5 Elipse"/>
              <p:cNvSpPr/>
              <p:nvPr/>
            </p:nvSpPr>
            <p:spPr>
              <a:xfrm>
                <a:off x="3275856" y="4227016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1200" b="1" dirty="0" smtClean="0"/>
                  <a:t>11</a:t>
                </a:r>
                <a:endParaRPr lang="es-CO" sz="1200" b="1" dirty="0"/>
              </a:p>
            </p:txBody>
          </p:sp>
          <p:sp>
            <p:nvSpPr>
              <p:cNvPr id="7" name="6 Elipse"/>
              <p:cNvSpPr/>
              <p:nvPr/>
            </p:nvSpPr>
            <p:spPr>
              <a:xfrm>
                <a:off x="5480244" y="4254496"/>
                <a:ext cx="504056" cy="50405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CO" sz="1200" b="1" dirty="0" smtClean="0"/>
                  <a:t>01</a:t>
                </a:r>
                <a:endParaRPr lang="es-CO" sz="1200" b="1" dirty="0"/>
              </a:p>
            </p:txBody>
          </p:sp>
          <p:cxnSp>
            <p:nvCxnSpPr>
              <p:cNvPr id="9" name="8 Conector recto de flecha"/>
              <p:cNvCxnSpPr>
                <a:endCxn id="4" idx="1"/>
              </p:cNvCxnSpPr>
              <p:nvPr/>
            </p:nvCxnSpPr>
            <p:spPr>
              <a:xfrm rot="5400000" flipH="1" flipV="1">
                <a:off x="3513823" y="3404635"/>
                <a:ext cx="759529" cy="1087828"/>
              </a:xfrm>
              <a:prstGeom prst="curvedConnector3">
                <a:avLst>
                  <a:gd name="adj1" fmla="val 1004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Conector recto de flecha"/>
              <p:cNvCxnSpPr>
                <a:stCxn id="4" idx="7"/>
                <a:endCxn id="7" idx="7"/>
              </p:cNvCxnSpPr>
              <p:nvPr/>
            </p:nvCxnSpPr>
            <p:spPr>
              <a:xfrm rot="16200000" flipH="1">
                <a:off x="4972438" y="3390268"/>
                <a:ext cx="759529" cy="1116560"/>
              </a:xfrm>
              <a:prstGeom prst="curvedConnector3">
                <a:avLst>
                  <a:gd name="adj1" fmla="val 68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Conector recto de flecha"/>
              <p:cNvCxnSpPr>
                <a:stCxn id="7" idx="5"/>
                <a:endCxn id="5" idx="5"/>
              </p:cNvCxnSpPr>
              <p:nvPr/>
            </p:nvCxnSpPr>
            <p:spPr>
              <a:xfrm rot="5400000">
                <a:off x="4963999" y="4542117"/>
                <a:ext cx="803866" cy="1089102"/>
              </a:xfrm>
              <a:prstGeom prst="curvedConnector3">
                <a:avLst>
                  <a:gd name="adj1" fmla="val 11316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 de flecha"/>
              <p:cNvCxnSpPr>
                <a:stCxn id="5" idx="3"/>
              </p:cNvCxnSpPr>
              <p:nvPr/>
            </p:nvCxnSpPr>
            <p:spPr>
              <a:xfrm rot="5400000" flipH="1">
                <a:off x="3505383" y="4529025"/>
                <a:ext cx="803866" cy="1115286"/>
              </a:xfrm>
              <a:prstGeom prst="curvedConnector3">
                <a:avLst>
                  <a:gd name="adj1" fmla="val -998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 de flecha"/>
              <p:cNvCxnSpPr>
                <a:endCxn id="5" idx="1"/>
              </p:cNvCxnSpPr>
              <p:nvPr/>
            </p:nvCxnSpPr>
            <p:spPr>
              <a:xfrm rot="16200000" flipH="1">
                <a:off x="3861805" y="4529025"/>
                <a:ext cx="447444" cy="758864"/>
              </a:xfrm>
              <a:prstGeom prst="curvedConnector3">
                <a:avLst>
                  <a:gd name="adj1" fmla="val 1753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28 Conector recto de flecha"/>
              <p:cNvCxnSpPr>
                <a:stCxn id="5" idx="7"/>
                <a:endCxn id="7" idx="3"/>
              </p:cNvCxnSpPr>
              <p:nvPr/>
            </p:nvCxnSpPr>
            <p:spPr>
              <a:xfrm rot="5400000" flipH="1" flipV="1">
                <a:off x="4963999" y="4542117"/>
                <a:ext cx="447444" cy="732680"/>
              </a:xfrm>
              <a:prstGeom prst="curvedConnector3">
                <a:avLst>
                  <a:gd name="adj1" fmla="val 8246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7 CuadroTexto"/>
              <p:cNvSpPr txBox="1"/>
              <p:nvPr/>
            </p:nvSpPr>
            <p:spPr>
              <a:xfrm>
                <a:off x="3110714" y="3555873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Y=1</a:t>
                </a:r>
                <a:endParaRPr lang="es-CO" dirty="0"/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5683644" y="3555874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Y=1</a:t>
                </a:r>
                <a:endParaRPr lang="es-CO" dirty="0"/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>
                <a:off x="4923065" y="3958981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Y=0</a:t>
                </a:r>
                <a:endParaRPr lang="es-CO" dirty="0"/>
              </a:p>
            </p:txBody>
          </p:sp>
          <p:sp>
            <p:nvSpPr>
              <p:cNvPr id="19" name="18 CuadroTexto"/>
              <p:cNvSpPr txBox="1"/>
              <p:nvPr/>
            </p:nvSpPr>
            <p:spPr>
              <a:xfrm>
                <a:off x="4948596" y="4758552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Y=0</a:t>
                </a:r>
                <a:endParaRPr lang="es-CO" dirty="0"/>
              </a:p>
            </p:txBody>
          </p:sp>
          <p:sp>
            <p:nvSpPr>
              <p:cNvPr id="20" name="19 CuadroTexto"/>
              <p:cNvSpPr txBox="1"/>
              <p:nvPr/>
            </p:nvSpPr>
            <p:spPr>
              <a:xfrm>
                <a:off x="3775466" y="4762847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Y=0</a:t>
                </a:r>
                <a:endParaRPr lang="es-CO" dirty="0"/>
              </a:p>
            </p:txBody>
          </p:sp>
          <p:sp>
            <p:nvSpPr>
              <p:cNvPr id="22" name="21 CuadroTexto"/>
              <p:cNvSpPr txBox="1"/>
              <p:nvPr/>
            </p:nvSpPr>
            <p:spPr>
              <a:xfrm>
                <a:off x="3783558" y="3965869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Y=0</a:t>
                </a:r>
                <a:endParaRPr lang="es-CO" dirty="0"/>
              </a:p>
            </p:txBody>
          </p:sp>
          <p:sp>
            <p:nvSpPr>
              <p:cNvPr id="24" name="23 CuadroTexto"/>
              <p:cNvSpPr txBox="1"/>
              <p:nvPr/>
            </p:nvSpPr>
            <p:spPr>
              <a:xfrm>
                <a:off x="3124659" y="5219908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Y=1</a:t>
                </a:r>
                <a:endParaRPr lang="es-CO" dirty="0"/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5645827" y="5219908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 smtClean="0"/>
                  <a:t>Y=1</a:t>
                </a:r>
                <a:endParaRPr lang="es-CO" dirty="0"/>
              </a:p>
            </p:txBody>
          </p:sp>
        </p:grpSp>
      </p:grpSp>
      <p:pic>
        <p:nvPicPr>
          <p:cNvPr id="27" name="26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517232"/>
            <a:ext cx="1512167" cy="576064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30" name="CuadroTexto 29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Electrónica Digital</a:t>
            </a:r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9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latin typeface="+mn-lt"/>
              </a:rPr>
              <a:t>Paso 2: Hacer la tabla de estado del estado siguiente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CO" sz="2000" dirty="0" smtClean="0">
                <a:latin typeface="+mj-lt"/>
              </a:rPr>
              <a:t>Esta tabla enumera cada estado del contador (Estado actual) junto con el correspondiente estado siguiente.</a:t>
            </a:r>
          </a:p>
          <a:p>
            <a:pPr marL="114300" indent="0" algn="just">
              <a:buNone/>
            </a:pPr>
            <a:r>
              <a:rPr lang="es-CO" sz="2000" dirty="0" smtClean="0">
                <a:latin typeface="+mj-lt"/>
              </a:rPr>
              <a:t>El estado siguiente es el estado al que el contador pasa desde su estado actual, al aplicar un pulso de reloj</a:t>
            </a:r>
          </a:p>
          <a:p>
            <a:endParaRPr lang="es-CO" sz="2000" dirty="0">
              <a:latin typeface="+mj-lt"/>
            </a:endParaRPr>
          </a:p>
          <a:p>
            <a:endParaRPr lang="es-CO" sz="2000" dirty="0" smtClean="0">
              <a:latin typeface="+mj-lt"/>
            </a:endParaRPr>
          </a:p>
          <a:p>
            <a:endParaRPr lang="es-CO" sz="2400" dirty="0">
              <a:latin typeface="+mj-lt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63764"/>
              </p:ext>
            </p:extLst>
          </p:nvPr>
        </p:nvGraphicFramePr>
        <p:xfrm>
          <a:off x="1979712" y="3140968"/>
          <a:ext cx="5832648" cy="2560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406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Estado Actual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Estado Siguiente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Y=0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Y=1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0 (</a:t>
                      </a:r>
                      <a:r>
                        <a:rPr lang="es-CO" sz="1050" dirty="0" err="1" smtClean="0"/>
                        <a:t>Desc</a:t>
                      </a:r>
                      <a:r>
                        <a:rPr lang="es-CO" sz="1050" dirty="0" smtClean="0"/>
                        <a:t>)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0</a:t>
                      </a:r>
                      <a:r>
                        <a:rPr lang="es-CO" dirty="0" smtClean="0"/>
                        <a:t> </a:t>
                      </a:r>
                      <a:r>
                        <a:rPr lang="es-CO" sz="1050" dirty="0" smtClean="0"/>
                        <a:t>(</a:t>
                      </a:r>
                      <a:r>
                        <a:rPr lang="es-CO" sz="1050" dirty="0" err="1" smtClean="0"/>
                        <a:t>Asc</a:t>
                      </a:r>
                      <a:r>
                        <a:rPr lang="es-CO" sz="1050" dirty="0" smtClean="0"/>
                        <a:t>)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Electrónica Digital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26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600" dirty="0"/>
              <a:t>Paso 2: </a:t>
            </a:r>
            <a:r>
              <a:rPr lang="es-CO" sz="3600" dirty="0" smtClean="0"/>
              <a:t>Otra forma de escribir la tabla del estado siguiente</a:t>
            </a:r>
            <a:endParaRPr lang="es-CO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153073"/>
              </p:ext>
            </p:extLst>
          </p:nvPr>
        </p:nvGraphicFramePr>
        <p:xfrm>
          <a:off x="2483768" y="1690689"/>
          <a:ext cx="47625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Estado</a:t>
                      </a:r>
                      <a:r>
                        <a:rPr lang="es-CO" baseline="0" dirty="0" smtClean="0"/>
                        <a:t> Actual</a:t>
                      </a:r>
                      <a:endParaRPr lang="es-CO" dirty="0"/>
                    </a:p>
                  </a:txBody>
                  <a:tcPr marL="84667" marR="84667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Estado</a:t>
                      </a:r>
                      <a:r>
                        <a:rPr lang="es-CO" baseline="0" dirty="0" smtClean="0"/>
                        <a:t> Siguiente</a:t>
                      </a:r>
                      <a:endParaRPr lang="es-CO" dirty="0"/>
                    </a:p>
                  </a:txBody>
                  <a:tcPr marL="84667" marR="84667"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1</a:t>
                      </a:r>
                      <a:endParaRPr lang="es-CO" sz="1050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0</a:t>
                      </a:r>
                      <a:endParaRPr lang="es-CO" sz="1050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Y</a:t>
                      </a:r>
                      <a:endParaRPr lang="es-CO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1</a:t>
                      </a:r>
                      <a:endParaRPr lang="es-CO" sz="1050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0</a:t>
                      </a:r>
                      <a:endParaRPr lang="es-CO" sz="1050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 marL="84667" marR="84667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1" name="20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589240"/>
            <a:ext cx="1512167" cy="576064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5" name="CuadroTexto 4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Electrónica Digital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78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4137" y="108821"/>
            <a:ext cx="7620000" cy="778098"/>
          </a:xfrm>
        </p:spPr>
        <p:txBody>
          <a:bodyPr>
            <a:noAutofit/>
          </a:bodyPr>
          <a:lstStyle/>
          <a:p>
            <a:r>
              <a:rPr lang="es-CO" sz="3600" b="1" dirty="0"/>
              <a:t>Tabla de transiciones de los </a:t>
            </a:r>
            <a:r>
              <a:rPr lang="es-CO" sz="3600" b="1" dirty="0" err="1"/>
              <a:t>flip</a:t>
            </a:r>
            <a:r>
              <a:rPr lang="es-CO" sz="3600" b="1" dirty="0"/>
              <a:t>- </a:t>
            </a:r>
            <a:r>
              <a:rPr lang="es-CO" sz="3600" b="1" dirty="0" err="1"/>
              <a:t>flop</a:t>
            </a:r>
            <a:r>
              <a:rPr lang="es-CO" sz="3600" b="1" dirty="0"/>
              <a:t> J/K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68325"/>
            <a:ext cx="8003232" cy="518457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1800" spc="100" dirty="0"/>
              <a:t>El diseño se hará con </a:t>
            </a:r>
            <a:r>
              <a:rPr lang="es-CO" sz="1800" spc="100" dirty="0" err="1"/>
              <a:t>flip-flops</a:t>
            </a:r>
            <a:r>
              <a:rPr lang="es-CO" sz="1800" spc="100" dirty="0"/>
              <a:t> J/K, por lo tanto se requiere la tabla de transiciones del </a:t>
            </a:r>
            <a:r>
              <a:rPr lang="es-CO" sz="1800" spc="100" dirty="0" err="1"/>
              <a:t>flip</a:t>
            </a:r>
            <a:r>
              <a:rPr lang="es-CO" sz="1800" spc="100" dirty="0"/>
              <a:t> – </a:t>
            </a:r>
            <a:r>
              <a:rPr lang="es-CO" sz="1800" spc="100" dirty="0" err="1"/>
              <a:t>flop</a:t>
            </a:r>
            <a:r>
              <a:rPr lang="es-CO" sz="1800" spc="100" dirty="0"/>
              <a:t> J/K. Esta tabla muestra todas las posible transiciones de salida, mostrando como evoluciona la salida Q del </a:t>
            </a:r>
            <a:r>
              <a:rPr lang="es-CO" sz="1800" spc="100" dirty="0" err="1"/>
              <a:t>flip-Flop</a:t>
            </a:r>
            <a:r>
              <a:rPr lang="es-CO" sz="1800" spc="100" dirty="0"/>
              <a:t> al pasar de los estados actuales al estado siguiente</a:t>
            </a:r>
          </a:p>
          <a:p>
            <a:endParaRPr lang="es-CO" sz="1800" dirty="0"/>
          </a:p>
          <a:p>
            <a:endParaRPr lang="es-CO" sz="1800" dirty="0" smtClean="0"/>
          </a:p>
          <a:p>
            <a:endParaRPr lang="es-CO" sz="1800" dirty="0" smtClean="0"/>
          </a:p>
          <a:p>
            <a:endParaRPr lang="es-CO" sz="1800" dirty="0"/>
          </a:p>
          <a:p>
            <a:endParaRPr lang="es-CO" sz="1800" dirty="0" smtClean="0"/>
          </a:p>
          <a:p>
            <a:endParaRPr lang="es-CO" sz="1800" dirty="0" smtClean="0"/>
          </a:p>
          <a:p>
            <a:endParaRPr lang="es-CO" sz="1800" dirty="0" smtClean="0"/>
          </a:p>
          <a:p>
            <a:r>
              <a:rPr lang="es-CO" sz="1800" dirty="0" smtClean="0"/>
              <a:t>QN =Estado actual</a:t>
            </a:r>
          </a:p>
          <a:p>
            <a:r>
              <a:rPr lang="es-CO" sz="1800" dirty="0" smtClean="0"/>
              <a:t>QN+1=Estado siguiente</a:t>
            </a:r>
          </a:p>
          <a:p>
            <a:r>
              <a:rPr lang="es-CO" sz="1800" dirty="0" smtClean="0"/>
              <a:t>X=Indiferente</a:t>
            </a:r>
          </a:p>
          <a:p>
            <a:endParaRPr lang="es-CO" sz="1800" dirty="0" smtClean="0"/>
          </a:p>
          <a:p>
            <a:endParaRPr lang="es-CO" sz="1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92470"/>
              </p:ext>
            </p:extLst>
          </p:nvPr>
        </p:nvGraphicFramePr>
        <p:xfrm>
          <a:off x="1500336" y="220486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Transiciones de Salida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Entradas del </a:t>
                      </a:r>
                      <a:r>
                        <a:rPr lang="es-CO" dirty="0" err="1" smtClean="0"/>
                        <a:t>flip-flop</a:t>
                      </a:r>
                      <a:r>
                        <a:rPr lang="es-CO" dirty="0" smtClean="0"/>
                        <a:t> J/K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r>
                        <a:rPr lang="es-CO" sz="1050" dirty="0" smtClean="0"/>
                        <a:t>N+1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J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6 Conector recto de flecha"/>
          <p:cNvCxnSpPr/>
          <p:nvPr/>
        </p:nvCxnSpPr>
        <p:spPr>
          <a:xfrm>
            <a:off x="2652464" y="3212976"/>
            <a:ext cx="64807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652464" y="3573016"/>
            <a:ext cx="64807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652464" y="3933056"/>
            <a:ext cx="64807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652464" y="4293096"/>
            <a:ext cx="648072" cy="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Electrónica Digital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4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Paso 3: Mapas de </a:t>
            </a:r>
            <a:r>
              <a:rPr lang="es-CO" b="1" dirty="0" err="1"/>
              <a:t>Karnaugh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CO" sz="2400" dirty="0" smtClean="0"/>
              <a:t>Los mapas de </a:t>
            </a:r>
            <a:r>
              <a:rPr lang="es-CO" sz="2400" dirty="0" err="1" smtClean="0"/>
              <a:t>Karnaugh</a:t>
            </a:r>
            <a:r>
              <a:rPr lang="es-CO" sz="2400" dirty="0" smtClean="0"/>
              <a:t> se usan para determinar la lógica requerida para las entradas J y K de cada </a:t>
            </a:r>
            <a:r>
              <a:rPr lang="es-CO" sz="2400" dirty="0" err="1" smtClean="0"/>
              <a:t>flip-flop</a:t>
            </a:r>
            <a:r>
              <a:rPr lang="es-CO" sz="2400" dirty="0" smtClean="0"/>
              <a:t> del contador.</a:t>
            </a:r>
          </a:p>
          <a:p>
            <a:pPr marL="114300" indent="0" algn="just">
              <a:buNone/>
            </a:pPr>
            <a:r>
              <a:rPr lang="es-CO" sz="2400" dirty="0" smtClean="0"/>
              <a:t>Se debe utilizar un mapa de </a:t>
            </a:r>
            <a:r>
              <a:rPr lang="es-CO" sz="2400" dirty="0" err="1" smtClean="0"/>
              <a:t>Karnaugh</a:t>
            </a:r>
            <a:r>
              <a:rPr lang="es-CO" sz="2400" dirty="0" smtClean="0"/>
              <a:t> para la entrada J y otro para la entrada K de cada </a:t>
            </a:r>
            <a:r>
              <a:rPr lang="es-CO" sz="2400" dirty="0" err="1" smtClean="0"/>
              <a:t>flip-flop</a:t>
            </a:r>
            <a:endParaRPr lang="es-CO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5" name="CuadroTexto 11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Electrónica Digital</a:t>
            </a:r>
          </a:p>
        </p:txBody>
      </p:sp>
    </p:spTree>
    <p:extLst>
      <p:ext uri="{BB962C8B-B14F-4D97-AF65-F5344CB8AC3E}">
        <p14:creationId xmlns:p14="http://schemas.microsoft.com/office/powerpoint/2010/main" val="715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-17963"/>
            <a:ext cx="7886700" cy="1325563"/>
          </a:xfrm>
        </p:spPr>
        <p:txBody>
          <a:bodyPr>
            <a:normAutofit/>
          </a:bodyPr>
          <a:lstStyle/>
          <a:p>
            <a:r>
              <a:rPr lang="es-CO" b="1" dirty="0"/>
              <a:t>Paso 4: Mapas de </a:t>
            </a:r>
            <a:r>
              <a:rPr lang="es-CO" b="1" dirty="0" err="1"/>
              <a:t>Karnaugh</a:t>
            </a:r>
            <a:endParaRPr lang="es-CO" b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468360"/>
              </p:ext>
            </p:extLst>
          </p:nvPr>
        </p:nvGraphicFramePr>
        <p:xfrm>
          <a:off x="2399154" y="1093386"/>
          <a:ext cx="1440160" cy="183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190">
                <a:tc>
                  <a:txBody>
                    <a:bodyPr/>
                    <a:lstStyle/>
                    <a:p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00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dirty="0" smtClean="0"/>
                        <a:t>1</a:t>
                      </a:r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01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11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10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8 Conector recto"/>
          <p:cNvCxnSpPr/>
          <p:nvPr/>
        </p:nvCxnSpPr>
        <p:spPr>
          <a:xfrm flipH="1" flipV="1">
            <a:off x="2482483" y="1131031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614348" y="9807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y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953655" y="113103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Q</a:t>
            </a:r>
            <a:r>
              <a:rPr lang="es-CO" sz="1050" dirty="0" smtClean="0"/>
              <a:t>1</a:t>
            </a:r>
            <a:r>
              <a:rPr lang="es-CO" dirty="0" smtClean="0"/>
              <a:t> Q</a:t>
            </a:r>
            <a:r>
              <a:rPr lang="es-CO" sz="1050" dirty="0" smtClean="0"/>
              <a:t>0</a:t>
            </a:r>
            <a:endParaRPr lang="es-CO" sz="1050" dirty="0"/>
          </a:p>
        </p:txBody>
      </p:sp>
      <p:graphicFrame>
        <p:nvGraphicFramePr>
          <p:cNvPr id="12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691627"/>
              </p:ext>
            </p:extLst>
          </p:nvPr>
        </p:nvGraphicFramePr>
        <p:xfrm>
          <a:off x="5146779" y="1067472"/>
          <a:ext cx="1440160" cy="183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190">
                <a:tc>
                  <a:txBody>
                    <a:bodyPr/>
                    <a:lstStyle/>
                    <a:p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00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dirty="0" smtClean="0"/>
                        <a:t>X</a:t>
                      </a:r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01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11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10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12 Conector recto"/>
          <p:cNvCxnSpPr/>
          <p:nvPr/>
        </p:nvCxnSpPr>
        <p:spPr>
          <a:xfrm flipH="1" flipV="1">
            <a:off x="5290795" y="1130831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761967" y="113948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Q</a:t>
            </a:r>
            <a:r>
              <a:rPr lang="es-CO" sz="1050" dirty="0" smtClean="0"/>
              <a:t>1</a:t>
            </a:r>
            <a:r>
              <a:rPr lang="es-CO" dirty="0" smtClean="0"/>
              <a:t> Q</a:t>
            </a:r>
            <a:r>
              <a:rPr lang="es-CO" sz="1050" dirty="0" smtClean="0"/>
              <a:t>0</a:t>
            </a:r>
            <a:endParaRPr lang="es-CO" sz="1050" dirty="0"/>
          </a:p>
        </p:txBody>
      </p:sp>
      <p:graphicFrame>
        <p:nvGraphicFramePr>
          <p:cNvPr id="1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803776"/>
              </p:ext>
            </p:extLst>
          </p:nvPr>
        </p:nvGraphicFramePr>
        <p:xfrm>
          <a:off x="2482483" y="3651311"/>
          <a:ext cx="1440160" cy="183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190">
                <a:tc>
                  <a:txBody>
                    <a:bodyPr/>
                    <a:lstStyle/>
                    <a:p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00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dirty="0" smtClean="0"/>
                        <a:t>0</a:t>
                      </a:r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01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11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10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15 Conector recto"/>
          <p:cNvCxnSpPr/>
          <p:nvPr/>
        </p:nvCxnSpPr>
        <p:spPr>
          <a:xfrm flipH="1" flipV="1">
            <a:off x="2626499" y="3723319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2097671" y="372331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Q</a:t>
            </a:r>
            <a:r>
              <a:rPr lang="es-CO" sz="1050" dirty="0" smtClean="0"/>
              <a:t>1</a:t>
            </a:r>
            <a:r>
              <a:rPr lang="es-CO" dirty="0" smtClean="0"/>
              <a:t> Q</a:t>
            </a:r>
            <a:r>
              <a:rPr lang="es-CO" sz="1050" dirty="0" smtClean="0"/>
              <a:t>0</a:t>
            </a:r>
            <a:endParaRPr lang="es-CO" sz="1050" dirty="0"/>
          </a:p>
        </p:txBody>
      </p:sp>
      <p:graphicFrame>
        <p:nvGraphicFramePr>
          <p:cNvPr id="18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907050"/>
              </p:ext>
            </p:extLst>
          </p:nvPr>
        </p:nvGraphicFramePr>
        <p:xfrm>
          <a:off x="5187421" y="3651311"/>
          <a:ext cx="1440160" cy="183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190">
                <a:tc>
                  <a:txBody>
                    <a:bodyPr/>
                    <a:lstStyle/>
                    <a:p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00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b="0" dirty="0" smtClean="0"/>
                        <a:t>X</a:t>
                      </a:r>
                      <a:endParaRPr lang="es-CO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01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X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11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9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10</a:t>
                      </a:r>
                      <a:endParaRPr lang="es-CO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9" name="18 Conector recto"/>
          <p:cNvCxnSpPr/>
          <p:nvPr/>
        </p:nvCxnSpPr>
        <p:spPr>
          <a:xfrm flipH="1" flipV="1">
            <a:off x="5331437" y="3723319"/>
            <a:ext cx="36004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802609" y="372331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Q</a:t>
            </a:r>
            <a:r>
              <a:rPr lang="es-CO" sz="1050" dirty="0" smtClean="0"/>
              <a:t>1</a:t>
            </a:r>
            <a:r>
              <a:rPr lang="es-CO" dirty="0" smtClean="0"/>
              <a:t> Q</a:t>
            </a:r>
            <a:r>
              <a:rPr lang="es-CO" sz="1050" dirty="0" smtClean="0"/>
              <a:t>0</a:t>
            </a:r>
            <a:endParaRPr lang="es-CO" sz="105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72340" y="98701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y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94040" y="35446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y</a:t>
            </a:r>
            <a:endParaRPr lang="es-CO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429515" y="35460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y</a:t>
            </a:r>
            <a:endParaRPr lang="es-CO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842523" y="2978030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J0</a:t>
            </a:r>
            <a:endParaRPr lang="es-CO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650835" y="2993947"/>
            <a:ext cx="8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K1</a:t>
            </a:r>
            <a:endParaRPr lang="es-CO" dirty="0"/>
          </a:p>
        </p:txBody>
      </p:sp>
      <p:sp>
        <p:nvSpPr>
          <p:cNvPr id="26" name="25 Elipse"/>
          <p:cNvSpPr/>
          <p:nvPr/>
        </p:nvSpPr>
        <p:spPr>
          <a:xfrm>
            <a:off x="2940634" y="3994942"/>
            <a:ext cx="363677" cy="39677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26 Elipse"/>
          <p:cNvSpPr/>
          <p:nvPr/>
        </p:nvSpPr>
        <p:spPr>
          <a:xfrm>
            <a:off x="2986539" y="5163479"/>
            <a:ext cx="363677" cy="365874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27 Elipse"/>
          <p:cNvSpPr/>
          <p:nvPr/>
        </p:nvSpPr>
        <p:spPr>
          <a:xfrm>
            <a:off x="3490595" y="4443399"/>
            <a:ext cx="330935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Elipse"/>
          <p:cNvSpPr/>
          <p:nvPr/>
        </p:nvSpPr>
        <p:spPr>
          <a:xfrm>
            <a:off x="5650835" y="4042709"/>
            <a:ext cx="363677" cy="33259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Elipse"/>
          <p:cNvSpPr/>
          <p:nvPr/>
        </p:nvSpPr>
        <p:spPr>
          <a:xfrm>
            <a:off x="5661202" y="5127475"/>
            <a:ext cx="363677" cy="40187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31 Elipse"/>
          <p:cNvSpPr/>
          <p:nvPr/>
        </p:nvSpPr>
        <p:spPr>
          <a:xfrm>
            <a:off x="6202938" y="4375307"/>
            <a:ext cx="330935" cy="720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33 CuadroTexto"/>
          <p:cNvSpPr txBox="1"/>
          <p:nvPr/>
        </p:nvSpPr>
        <p:spPr>
          <a:xfrm>
            <a:off x="3035550" y="5512485"/>
            <a:ext cx="83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J1</a:t>
            </a:r>
            <a:endParaRPr lang="es-CO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738605" y="5532270"/>
            <a:ext cx="8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K1</a:t>
            </a:r>
            <a:endParaRPr lang="es-CO" dirty="0"/>
          </a:p>
        </p:txBody>
      </p:sp>
      <p:cxnSp>
        <p:nvCxnSpPr>
          <p:cNvPr id="5" name="4 Conector recto de flecha"/>
          <p:cNvCxnSpPr>
            <a:endCxn id="7" idx="1"/>
          </p:cNvCxnSpPr>
          <p:nvPr/>
        </p:nvCxnSpPr>
        <p:spPr>
          <a:xfrm flipV="1">
            <a:off x="3261837" y="3583800"/>
            <a:ext cx="156750" cy="38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418587" y="3429911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Q</a:t>
            </a:r>
            <a:r>
              <a:rPr lang="es-CO" sz="900" dirty="0" smtClean="0"/>
              <a:t>0</a:t>
            </a:r>
            <a:r>
              <a:rPr lang="es-CO" sz="1400" dirty="0" smtClean="0"/>
              <a:t> y</a:t>
            </a:r>
            <a:endParaRPr lang="es-CO" sz="1400" dirty="0"/>
          </a:p>
        </p:txBody>
      </p:sp>
      <p:cxnSp>
        <p:nvCxnSpPr>
          <p:cNvPr id="36" name="35 Conector recto de flecha"/>
          <p:cNvCxnSpPr>
            <a:stCxn id="28" idx="6"/>
          </p:cNvCxnSpPr>
          <p:nvPr/>
        </p:nvCxnSpPr>
        <p:spPr>
          <a:xfrm>
            <a:off x="3821530" y="4803439"/>
            <a:ext cx="317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4076542" y="4618773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Q</a:t>
            </a:r>
            <a:r>
              <a:rPr lang="es-CO" sz="900" dirty="0" smtClean="0"/>
              <a:t>0</a:t>
            </a:r>
            <a:r>
              <a:rPr lang="es-CO" sz="1400" dirty="0" smtClean="0"/>
              <a:t> y</a:t>
            </a:r>
            <a:endParaRPr lang="es-CO" sz="1400" dirty="0"/>
          </a:p>
        </p:txBody>
      </p:sp>
      <p:cxnSp>
        <p:nvCxnSpPr>
          <p:cNvPr id="41" name="40 Conector recto de flecha"/>
          <p:cNvCxnSpPr>
            <a:stCxn id="30" idx="7"/>
            <a:endCxn id="42" idx="1"/>
          </p:cNvCxnSpPr>
          <p:nvPr/>
        </p:nvCxnSpPr>
        <p:spPr>
          <a:xfrm flipV="1">
            <a:off x="5961253" y="3589176"/>
            <a:ext cx="193638" cy="502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6154891" y="3435287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Q</a:t>
            </a:r>
            <a:r>
              <a:rPr lang="es-CO" sz="900" dirty="0" smtClean="0"/>
              <a:t>0</a:t>
            </a:r>
            <a:r>
              <a:rPr lang="es-CO" sz="1400" dirty="0" smtClean="0"/>
              <a:t> y</a:t>
            </a:r>
            <a:endParaRPr lang="es-CO" sz="1400" dirty="0"/>
          </a:p>
        </p:txBody>
      </p:sp>
      <p:cxnSp>
        <p:nvCxnSpPr>
          <p:cNvPr id="43" name="42 Conector recto de flecha"/>
          <p:cNvCxnSpPr/>
          <p:nvPr/>
        </p:nvCxnSpPr>
        <p:spPr>
          <a:xfrm>
            <a:off x="6535949" y="4803439"/>
            <a:ext cx="317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6895884" y="4618827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Q</a:t>
            </a:r>
            <a:r>
              <a:rPr lang="es-CO" sz="900" dirty="0" smtClean="0"/>
              <a:t>0</a:t>
            </a:r>
            <a:r>
              <a:rPr lang="es-CO" sz="1400" dirty="0" smtClean="0"/>
              <a:t> y</a:t>
            </a:r>
            <a:endParaRPr lang="es-CO" sz="1400" dirty="0"/>
          </a:p>
        </p:txBody>
      </p:sp>
      <p:cxnSp>
        <p:nvCxnSpPr>
          <p:cNvPr id="48" name="47 Conector recto"/>
          <p:cNvCxnSpPr/>
          <p:nvPr/>
        </p:nvCxnSpPr>
        <p:spPr>
          <a:xfrm flipV="1">
            <a:off x="3490595" y="3501919"/>
            <a:ext cx="170206" cy="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 flipV="1">
            <a:off x="3706619" y="3492240"/>
            <a:ext cx="170206" cy="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6205568" y="3492240"/>
            <a:ext cx="170206" cy="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flipV="1">
            <a:off x="6458807" y="3508158"/>
            <a:ext cx="170206" cy="5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Elipse"/>
          <p:cNvSpPr/>
          <p:nvPr/>
        </p:nvSpPr>
        <p:spPr>
          <a:xfrm>
            <a:off x="2761255" y="1418863"/>
            <a:ext cx="1086111" cy="15605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49 Elipse"/>
          <p:cNvSpPr/>
          <p:nvPr/>
        </p:nvSpPr>
        <p:spPr>
          <a:xfrm>
            <a:off x="5553208" y="1419063"/>
            <a:ext cx="1086111" cy="159307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8" name="37 Conector recto"/>
          <p:cNvCxnSpPr/>
          <p:nvPr/>
        </p:nvCxnSpPr>
        <p:spPr>
          <a:xfrm>
            <a:off x="3306398" y="1444272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3776313" y="1444272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2867991" y="1450421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2875695" y="1450421"/>
            <a:ext cx="900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 flipV="1">
            <a:off x="2883400" y="2952506"/>
            <a:ext cx="908322" cy="2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6576591" y="1450421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5653497" y="1450421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6114710" y="1450421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675973" y="1450421"/>
            <a:ext cx="900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5698071" y="2962589"/>
            <a:ext cx="900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3907949" y="4011351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/>
          <p:nvPr/>
        </p:nvCxnSpPr>
        <p:spPr>
          <a:xfrm>
            <a:off x="3393815" y="4042709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3657746" y="7173416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2986539" y="4042709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3153690" y="7148207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3007331" y="4042709"/>
            <a:ext cx="900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/>
          <p:nvPr/>
        </p:nvCxnSpPr>
        <p:spPr>
          <a:xfrm flipV="1">
            <a:off x="3017338" y="5529353"/>
            <a:ext cx="908322" cy="2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2735278" y="7111491"/>
            <a:ext cx="900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6613604" y="4042709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202938" y="4042709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5718377" y="4042709"/>
            <a:ext cx="15409" cy="151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5733786" y="4042709"/>
            <a:ext cx="900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5704582" y="5542115"/>
            <a:ext cx="900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6C6D1-AF3C-4994-831B-13160390F19A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82" name="CuadroTexto 11"/>
          <p:cNvSpPr txBox="1"/>
          <p:nvPr/>
        </p:nvSpPr>
        <p:spPr>
          <a:xfrm>
            <a:off x="268938" y="6488668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Electrónica Digital</a:t>
            </a:r>
          </a:p>
        </p:txBody>
      </p:sp>
    </p:spTree>
    <p:extLst>
      <p:ext uri="{BB962C8B-B14F-4D97-AF65-F5344CB8AC3E}">
        <p14:creationId xmlns:p14="http://schemas.microsoft.com/office/powerpoint/2010/main" val="9238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9B1425E-D625-4233-A0D1-4C14E5309CED}" vid="{6467004C-090E-43EF-AC81-F186C72B305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1360</TotalTime>
  <Words>691</Words>
  <Application>Microsoft Office PowerPoint</Application>
  <PresentationFormat>Presentación en pantalla (4:3)</PresentationFormat>
  <Paragraphs>260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Tema1</vt:lpstr>
      <vt:lpstr>Diseño de circuitos secuenciales</vt:lpstr>
      <vt:lpstr>Circuito secuencial</vt:lpstr>
      <vt:lpstr>Ejemplo de un circuito secuencial</vt:lpstr>
      <vt:lpstr>Pasos para el diseño de un circuito secuencial</vt:lpstr>
      <vt:lpstr>Paso 2: Hacer la tabla de estado del estado siguiente</vt:lpstr>
      <vt:lpstr>Paso 2: Otra forma de escribir la tabla del estado siguiente</vt:lpstr>
      <vt:lpstr>Tabla de transiciones de los flip- flop J/K</vt:lpstr>
      <vt:lpstr>Paso 3: Mapas de Karnaugh</vt:lpstr>
      <vt:lpstr>Paso 4: Mapas de Karnaugh</vt:lpstr>
      <vt:lpstr>Paso 5</vt:lpstr>
      <vt:lpstr>Paso 6: Implementación del contador en el software Cocodrilo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circuitos secuenciales</dc:title>
  <dc:creator>eafit</dc:creator>
  <cp:lastModifiedBy>David Velásquez Rendón</cp:lastModifiedBy>
  <cp:revision>31</cp:revision>
  <dcterms:created xsi:type="dcterms:W3CDTF">2014-01-27T19:54:59Z</dcterms:created>
  <dcterms:modified xsi:type="dcterms:W3CDTF">2017-05-10T15:14:01Z</dcterms:modified>
</cp:coreProperties>
</file>