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1"/>
  </p:notesMasterIdLst>
  <p:sldIdLst>
    <p:sldId id="259" r:id="rId2"/>
    <p:sldId id="266" r:id="rId3"/>
    <p:sldId id="273" r:id="rId4"/>
    <p:sldId id="274" r:id="rId5"/>
    <p:sldId id="275" r:id="rId6"/>
    <p:sldId id="267" r:id="rId7"/>
    <p:sldId id="290" r:id="rId8"/>
    <p:sldId id="291" r:id="rId9"/>
    <p:sldId id="268" r:id="rId10"/>
    <p:sldId id="306" r:id="rId11"/>
    <p:sldId id="279" r:id="rId12"/>
    <p:sldId id="296" r:id="rId13"/>
    <p:sldId id="295" r:id="rId14"/>
    <p:sldId id="297" r:id="rId15"/>
    <p:sldId id="298" r:id="rId16"/>
    <p:sldId id="293" r:id="rId17"/>
    <p:sldId id="299" r:id="rId18"/>
    <p:sldId id="300" r:id="rId19"/>
    <p:sldId id="301" r:id="rId20"/>
    <p:sldId id="302" r:id="rId21"/>
    <p:sldId id="303" r:id="rId22"/>
    <p:sldId id="269" r:id="rId23"/>
    <p:sldId id="304" r:id="rId24"/>
    <p:sldId id="270" r:id="rId25"/>
    <p:sldId id="307" r:id="rId26"/>
    <p:sldId id="309" r:id="rId27"/>
    <p:sldId id="271" r:id="rId28"/>
    <p:sldId id="285" r:id="rId29"/>
    <p:sldId id="272" r:id="rId30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112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94674"/>
  </p:normalViewPr>
  <p:slideViewPr>
    <p:cSldViewPr snapToGrid="0" snapToObjects="1">
      <p:cViewPr>
        <p:scale>
          <a:sx n="97" d="100"/>
          <a:sy n="97" d="100"/>
        </p:scale>
        <p:origin x="1408" y="176"/>
      </p:cViewPr>
      <p:guideLst>
        <p:guide pos="2880"/>
        <p:guide orient="horz" pos="2160"/>
        <p:guide orient="horz" pos="232"/>
        <p:guide orient="horz" pos="4112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yongzi\Desktop\&#25237;&#36164;&#26631;&#2093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sunminjie\Desktop\A%20&#36718;&#25104;&#21151;&#39033;&#30446;&#35780;&#20998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508445509139"/>
          <c:y val="0.0450788880540947"/>
          <c:w val="0.770823748362184"/>
          <c:h val="0.9080934943237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0B-40DB-ACF2-CB2081A76E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90B-40DB-ACF2-CB2081A76EB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90B-40DB-ACF2-CB2081A76E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90B-40DB-ACF2-CB2081A76EB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90B-40DB-ACF2-CB2081A76EB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90B-40DB-ACF2-CB2081A76EB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90B-40DB-ACF2-CB2081A76E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工作表3!$A$1:$A$9</c:f>
              <c:strCache>
                <c:ptCount val="9"/>
                <c:pt idx="0">
                  <c:v>商业模式</c:v>
                </c:pt>
                <c:pt idx="1">
                  <c:v>企业主体</c:v>
                </c:pt>
                <c:pt idx="2">
                  <c:v>行业</c:v>
                </c:pt>
                <c:pt idx="3">
                  <c:v>运营推广</c:v>
                </c:pt>
                <c:pt idx="4">
                  <c:v>财务与计划</c:v>
                </c:pt>
                <c:pt idx="5">
                  <c:v>相对竞争</c:v>
                </c:pt>
                <c:pt idx="6">
                  <c:v>市场/用户规模</c:v>
                </c:pt>
                <c:pt idx="7">
                  <c:v>项目/产品/企业</c:v>
                </c:pt>
                <c:pt idx="8">
                  <c:v>人/公司/团队</c:v>
                </c:pt>
              </c:strCache>
            </c:strRef>
          </c:cat>
          <c:val>
            <c:numRef>
              <c:f>工作表3!$B$1:$B$9</c:f>
              <c:numCache>
                <c:formatCode>General</c:formatCode>
                <c:ptCount val="9"/>
                <c:pt idx="0">
                  <c:v>3.0</c:v>
                </c:pt>
                <c:pt idx="1">
                  <c:v>5.0</c:v>
                </c:pt>
                <c:pt idx="2">
                  <c:v>6.0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14.0</c:v>
                </c:pt>
                <c:pt idx="7">
                  <c:v>26.0</c:v>
                </c:pt>
                <c:pt idx="8">
                  <c:v>43.0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90B-40DB-ACF2-CB2081A76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99352400"/>
        <c:axId val="-571416336"/>
      </c:barChart>
      <c:catAx>
        <c:axId val="-49935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1416336"/>
        <c:crosses val="autoZero"/>
        <c:auto val="1"/>
        <c:lblAlgn val="ctr"/>
        <c:lblOffset val="100"/>
        <c:noMultiLvlLbl val="0"/>
      </c:catAx>
      <c:valAx>
        <c:axId val="-5714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9935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</c:marker>
          <c:yVal>
            <c:numRef>
              <c:f>工作表1!$I$3:$I$32</c:f>
              <c:numCache>
                <c:formatCode>General</c:formatCode>
                <c:ptCount val="30"/>
                <c:pt idx="0">
                  <c:v>6.508986243804435</c:v>
                </c:pt>
                <c:pt idx="1">
                  <c:v>7.560226340679108</c:v>
                </c:pt>
                <c:pt idx="2">
                  <c:v>7.416599043363453</c:v>
                </c:pt>
                <c:pt idx="3">
                  <c:v>7.668330487917776</c:v>
                </c:pt>
                <c:pt idx="4">
                  <c:v>6.789154387096834</c:v>
                </c:pt>
                <c:pt idx="5">
                  <c:v>7.488093339636044</c:v>
                </c:pt>
                <c:pt idx="6">
                  <c:v>7.825029300197825</c:v>
                </c:pt>
                <c:pt idx="7">
                  <c:v>7.332535204167065</c:v>
                </c:pt>
                <c:pt idx="8">
                  <c:v>7.685170033016535</c:v>
                </c:pt>
                <c:pt idx="9">
                  <c:v>7.205245479909574</c:v>
                </c:pt>
                <c:pt idx="10">
                  <c:v>7.972926599688435</c:v>
                </c:pt>
                <c:pt idx="11">
                  <c:v>7.408430256834372</c:v>
                </c:pt>
                <c:pt idx="12">
                  <c:v>7.443672443675016</c:v>
                </c:pt>
                <c:pt idx="13">
                  <c:v>7.094108240401624</c:v>
                </c:pt>
                <c:pt idx="14">
                  <c:v>7.143119346764935</c:v>
                </c:pt>
                <c:pt idx="15">
                  <c:v>7.25493282435017</c:v>
                </c:pt>
                <c:pt idx="16">
                  <c:v>7.543380817070227</c:v>
                </c:pt>
                <c:pt idx="17">
                  <c:v>7.641257087606224</c:v>
                </c:pt>
                <c:pt idx="18">
                  <c:v>7.143627297315654</c:v>
                </c:pt>
                <c:pt idx="19">
                  <c:v>7.520075446893036</c:v>
                </c:pt>
                <c:pt idx="20">
                  <c:v>7.394493049785129</c:v>
                </c:pt>
                <c:pt idx="21">
                  <c:v>7.924104947332665</c:v>
                </c:pt>
                <c:pt idx="22">
                  <c:v>7.387464940067105</c:v>
                </c:pt>
                <c:pt idx="23">
                  <c:v>8.13545851078657</c:v>
                </c:pt>
                <c:pt idx="24">
                  <c:v>8.027581350862275</c:v>
                </c:pt>
                <c:pt idx="25">
                  <c:v>6.955579104038971</c:v>
                </c:pt>
                <c:pt idx="26">
                  <c:v>7.12935042724227</c:v>
                </c:pt>
                <c:pt idx="27">
                  <c:v>7.488093339636044</c:v>
                </c:pt>
                <c:pt idx="28">
                  <c:v>7.820120593252398</c:v>
                </c:pt>
                <c:pt idx="29">
                  <c:v>7.71664418972282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1CD-42AD-9DB9-386D00597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70697360"/>
        <c:axId val="-571054480"/>
      </c:scatterChart>
      <c:valAx>
        <c:axId val="-57069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1054480"/>
        <c:crosses val="autoZero"/>
        <c:crossBetween val="midCat"/>
      </c:valAx>
      <c:valAx>
        <c:axId val="-57105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069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09AE-4530-6141-BB36-6651A8FC93FF}" type="datetimeFigureOut">
              <a:rPr kumimoji="1" lang="zh-CN" altLang="en-US" smtClean="0"/>
              <a:t>2017/5/26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2B68-6F8D-0849-B951-6E45C6045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7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20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648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4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18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200" b="1" dirty="0" smtClean="0"/>
              <a:t>LOGO&amp;PIC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6724"/>
            <a:r>
              <a:rPr lang="zh-CN" alt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2" y="182446"/>
            <a:ext cx="61266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6724"/>
            <a:r>
              <a:rPr kumimoji="1" lang="en-US" altLang="zh-CN" sz="7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6724"/>
            <a:r>
              <a:rPr lang="zh-CN" altLang="en-US" sz="13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3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456724">
              <a:lnSpc>
                <a:spcPct val="130000"/>
              </a:lnSpc>
            </a:pPr>
            <a:endParaRPr lang="zh-CN" altLang="en-US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zh-CN" altLang="en-US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05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05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05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05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456724">
              <a:lnSpc>
                <a:spcPct val="130000"/>
              </a:lnSpc>
            </a:pPr>
            <a:endParaRPr lang="en-US" altLang="zh-CN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en-US" altLang="zh-CN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r>
              <a:rPr lang="en-US" altLang="zh-CN" sz="105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zh-CN" altLang="en-US" sz="105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456724">
              <a:lnSpc>
                <a:spcPct val="130000"/>
              </a:lnSpc>
            </a:pPr>
            <a:endParaRPr lang="zh-CN" altLang="en-US" sz="105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4567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001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0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0452" y="182446"/>
            <a:ext cx="61266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6724"/>
            <a:r>
              <a:rPr kumimoji="1" lang="en-US" altLang="zh-CN" sz="75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75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328713" y="4458725"/>
            <a:ext cx="248657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6724"/>
            <a:r>
              <a:rPr kumimoji="1" lang="zh-CN" altLang="en-US" sz="1001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001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1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001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55" r:id="rId18"/>
    <p:sldLayoutId id="2147483656" r:id="rId19"/>
    <p:sldLayoutId id="2147483657" r:id="rId20"/>
    <p:sldLayoutId id="214748365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4" Type="http://schemas.openxmlformats.org/officeDocument/2006/relationships/image" Target="../media/image10.e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4" Type="http://schemas.openxmlformats.org/officeDocument/2006/relationships/image" Target="../media/image11.e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package" Target="../embeddings/Microsoft_Excel____5.xls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48013" y="2627558"/>
            <a:ext cx="66479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在风险投资中对创始人</a:t>
            </a:r>
            <a:r>
              <a:rPr lang="zh-CN" altLang="en-US" sz="3600" b="1" dirty="0"/>
              <a:t>基于</a:t>
            </a:r>
            <a:endParaRPr lang="en-US" altLang="zh-CN" sz="3600" b="1" dirty="0"/>
          </a:p>
          <a:p>
            <a:pPr algn="ctr"/>
            <a:r>
              <a:rPr lang="zh-CN" altLang="en-US" sz="3600" b="1" dirty="0"/>
              <a:t>模糊层次</a:t>
            </a:r>
            <a:r>
              <a:rPr lang="zh-CN" altLang="en-US" sz="3600" b="1" dirty="0"/>
              <a:t>分析法的投资决策分析</a:t>
            </a:r>
            <a:endParaRPr lang="en-US" altLang="zh-CN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16" y="932573"/>
            <a:ext cx="3460749" cy="8105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0451" y="47123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老师：邓勇 教授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330451" y="5150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 smtClean="0"/>
              <a:t>报告人：孙敏捷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36" y="857250"/>
            <a:ext cx="4191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19" name="矩形 18"/>
          <p:cNvSpPr/>
          <p:nvPr/>
        </p:nvSpPr>
        <p:spPr>
          <a:xfrm>
            <a:off x="663920" y="1592378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投资标准</a:t>
            </a:r>
            <a:endParaRPr lang="zh-CN" altLang="en-US" sz="1350" dirty="0"/>
          </a:p>
        </p:txBody>
      </p:sp>
      <p:grpSp>
        <p:nvGrpSpPr>
          <p:cNvPr id="20" name="组合 13"/>
          <p:cNvGrpSpPr/>
          <p:nvPr/>
        </p:nvGrpSpPr>
        <p:grpSpPr>
          <a:xfrm>
            <a:off x="602360" y="1527221"/>
            <a:ext cx="960972" cy="382422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8" name="连接器 27"/>
          <p:cNvSpPr/>
          <p:nvPr/>
        </p:nvSpPr>
        <p:spPr>
          <a:xfrm>
            <a:off x="3573711" y="3061749"/>
            <a:ext cx="1113631" cy="10854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产品</a:t>
            </a:r>
          </a:p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（价值）</a:t>
            </a:r>
          </a:p>
        </p:txBody>
      </p:sp>
      <p:sp>
        <p:nvSpPr>
          <p:cNvPr id="29" name="连接器 28"/>
          <p:cNvSpPr/>
          <p:nvPr/>
        </p:nvSpPr>
        <p:spPr>
          <a:xfrm>
            <a:off x="2005217" y="3061749"/>
            <a:ext cx="1113631" cy="10854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用户</a:t>
            </a:r>
          </a:p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（规模）</a:t>
            </a:r>
          </a:p>
        </p:txBody>
      </p:sp>
      <p:sp>
        <p:nvSpPr>
          <p:cNvPr id="30" name="手杖形箭头 29"/>
          <p:cNvSpPr/>
          <p:nvPr/>
        </p:nvSpPr>
        <p:spPr>
          <a:xfrm rot="10800000">
            <a:off x="2318916" y="4190708"/>
            <a:ext cx="1946095" cy="479590"/>
          </a:xfrm>
          <a:prstGeom prst="uturnArrow">
            <a:avLst>
              <a:gd name="adj1" fmla="val 6137"/>
              <a:gd name="adj2" fmla="val 25000"/>
              <a:gd name="adj3" fmla="val 30728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/>
          <a:p>
            <a:pPr indent="228600" algn="ctr"/>
            <a:r>
              <a:rPr lang="zh-CN" altLang="en-US" sz="900">
                <a:latin typeface="Times New Roman" charset="0"/>
                <a:ea typeface="SimSun" charset="-122"/>
              </a:rPr>
              <a:t>盈利模式</a:t>
            </a:r>
          </a:p>
        </p:txBody>
      </p:sp>
      <p:sp>
        <p:nvSpPr>
          <p:cNvPr id="31" name="手杖形箭头 30"/>
          <p:cNvSpPr/>
          <p:nvPr/>
        </p:nvSpPr>
        <p:spPr>
          <a:xfrm>
            <a:off x="2423482" y="2497269"/>
            <a:ext cx="1880450" cy="477891"/>
          </a:xfrm>
          <a:prstGeom prst="uturnArrow">
            <a:avLst>
              <a:gd name="adj1" fmla="val 6137"/>
              <a:gd name="adj2" fmla="val 25000"/>
              <a:gd name="adj3" fmla="val 30728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28600" algn="ctr"/>
            <a:r>
              <a:rPr lang="zh-CN" altLang="en-US" sz="900">
                <a:latin typeface="Times New Roman" charset="0"/>
                <a:ea typeface="SimSun" charset="-122"/>
              </a:rPr>
              <a:t>业务模式</a:t>
            </a:r>
          </a:p>
        </p:txBody>
      </p:sp>
      <p:sp>
        <p:nvSpPr>
          <p:cNvPr id="32" name="乘 31"/>
          <p:cNvSpPr/>
          <p:nvPr/>
        </p:nvSpPr>
        <p:spPr>
          <a:xfrm>
            <a:off x="4723940" y="3265637"/>
            <a:ext cx="655863" cy="677768"/>
          </a:xfrm>
          <a:prstGeom prst="mathMultiply">
            <a:avLst>
              <a:gd name="adj1" fmla="val 50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33" name="等于 32"/>
          <p:cNvSpPr/>
          <p:nvPr/>
        </p:nvSpPr>
        <p:spPr>
          <a:xfrm>
            <a:off x="1482385" y="3484984"/>
            <a:ext cx="454283" cy="239512"/>
          </a:xfrm>
          <a:prstGeom prst="mathEqual">
            <a:avLst>
              <a:gd name="adj1" fmla="val 10427"/>
              <a:gd name="adj2" fmla="val 52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34" name="连接器 33"/>
          <p:cNvSpPr/>
          <p:nvPr/>
        </p:nvSpPr>
        <p:spPr>
          <a:xfrm>
            <a:off x="750422" y="3264493"/>
            <a:ext cx="698270" cy="68059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团队</a:t>
            </a:r>
          </a:p>
        </p:txBody>
      </p:sp>
      <p:sp>
        <p:nvSpPr>
          <p:cNvPr id="35" name="连接器 34"/>
          <p:cNvSpPr/>
          <p:nvPr/>
        </p:nvSpPr>
        <p:spPr>
          <a:xfrm>
            <a:off x="5351338" y="3264493"/>
            <a:ext cx="698270" cy="68059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95250" algn="ctr"/>
            <a:r>
              <a:rPr lang="zh-CN" altLang="en-US" sz="900">
                <a:latin typeface="Times New Roman" charset="0"/>
                <a:ea typeface="SimSun" charset="-122"/>
              </a:rPr>
              <a:t>竞争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64334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360" y="2464513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在重庆易一天使投资有限公司期间，和同事一起将易一的投资标准和国内外主流投资机构的标准做对比。得到如下结论：</a:t>
            </a:r>
          </a:p>
          <a:p>
            <a:pPr marL="257175" indent="-257175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我们调研了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家国内外知名投资机构，总共收集了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122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项评估标准。易一天使的投资标准涵盖了其中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103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项，匹配度达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84%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。其余很多标准实际是“熊六刀”的子标准。</a:t>
            </a:r>
          </a:p>
          <a:p>
            <a:pPr marL="257175" indent="-257175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所有问题中，人与项目两个因素关注度最高。</a:t>
            </a:r>
          </a:p>
          <a:p>
            <a:pPr marL="257175" indent="-257175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越在项目前期，人们对人、产品的要求越高，后期的基金会更关注行业、政策、股权结构、上市计划等因素。</a:t>
            </a:r>
          </a:p>
          <a:p>
            <a:pPr marL="257175" indent="-257175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在人的因子上，对于道德品质、学习能力、诚信、搭建团队能力、创始人的野心和格局、胸怀等因素出现较多。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10" name="椭圆 9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11" name="矩形 10"/>
          <p:cNvSpPr/>
          <p:nvPr/>
        </p:nvSpPr>
        <p:spPr>
          <a:xfrm>
            <a:off x="663920" y="1592378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投资标准对比</a:t>
            </a:r>
            <a:endParaRPr lang="zh-CN" altLang="en-US" sz="1350" dirty="0"/>
          </a:p>
        </p:txBody>
      </p:sp>
      <p:grpSp>
        <p:nvGrpSpPr>
          <p:cNvPr id="12" name="组合 13"/>
          <p:cNvGrpSpPr/>
          <p:nvPr/>
        </p:nvGrpSpPr>
        <p:grpSpPr>
          <a:xfrm>
            <a:off x="602360" y="1527221"/>
            <a:ext cx="1284491" cy="382422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956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7323" y="2497269"/>
            <a:ext cx="1499345" cy="21730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10" name="椭圆 9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11" name="矩形 10"/>
          <p:cNvSpPr/>
          <p:nvPr/>
        </p:nvSpPr>
        <p:spPr>
          <a:xfrm>
            <a:off x="663920" y="1592378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/>
              <a:t>对创始人评估说明</a:t>
            </a:r>
            <a:endParaRPr lang="zh-CN" altLang="en-US" sz="1350" dirty="0"/>
          </a:p>
        </p:txBody>
      </p:sp>
      <p:grpSp>
        <p:nvGrpSpPr>
          <p:cNvPr id="12" name="组合 13"/>
          <p:cNvGrpSpPr/>
          <p:nvPr/>
        </p:nvGrpSpPr>
        <p:grpSpPr>
          <a:xfrm>
            <a:off x="602360" y="1527221"/>
            <a:ext cx="1585053" cy="382422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50421" y="2497270"/>
            <a:ext cx="5299187" cy="2173028"/>
            <a:chOff x="1000562" y="2186692"/>
            <a:chExt cx="7065582" cy="2897371"/>
          </a:xfrm>
        </p:grpSpPr>
        <p:sp>
          <p:nvSpPr>
            <p:cNvPr id="18" name="连接器 17"/>
            <p:cNvSpPr/>
            <p:nvPr/>
          </p:nvSpPr>
          <p:spPr>
            <a:xfrm>
              <a:off x="4764948" y="2939331"/>
              <a:ext cx="1484841" cy="144726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产品</a:t>
              </a:r>
            </a:p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（价值）</a:t>
              </a:r>
            </a:p>
          </p:txBody>
        </p:sp>
        <p:sp>
          <p:nvSpPr>
            <p:cNvPr id="19" name="连接器 18"/>
            <p:cNvSpPr/>
            <p:nvPr/>
          </p:nvSpPr>
          <p:spPr>
            <a:xfrm>
              <a:off x="2673622" y="2939331"/>
              <a:ext cx="1484841" cy="144726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用户</a:t>
              </a:r>
            </a:p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（规模）</a:t>
              </a:r>
            </a:p>
          </p:txBody>
        </p:sp>
        <p:sp>
          <p:nvSpPr>
            <p:cNvPr id="20" name="手杖形箭头 19"/>
            <p:cNvSpPr/>
            <p:nvPr/>
          </p:nvSpPr>
          <p:spPr>
            <a:xfrm rot="10800000">
              <a:off x="3091888" y="4444610"/>
              <a:ext cx="2594793" cy="639453"/>
            </a:xfrm>
            <a:prstGeom prst="uturnArrow">
              <a:avLst>
                <a:gd name="adj1" fmla="val 6137"/>
                <a:gd name="adj2" fmla="val 25000"/>
                <a:gd name="adj3" fmla="val 30728"/>
                <a:gd name="adj4" fmla="val 43750"/>
                <a:gd name="adj5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upright="1" compatLnSpc="1">
              <a:prstTxWarp prst="textNoShape">
                <a:avLst/>
              </a:prstTxWarp>
              <a:noAutofit/>
            </a:bodyPr>
            <a:lstStyle/>
            <a:p>
              <a:pPr indent="228600" algn="ctr"/>
              <a:r>
                <a:rPr lang="zh-CN" altLang="en-US" sz="900">
                  <a:latin typeface="Times New Roman" charset="0"/>
                  <a:ea typeface="SimSun" charset="-122"/>
                </a:rPr>
                <a:t>盈利模式</a:t>
              </a:r>
            </a:p>
          </p:txBody>
        </p:sp>
        <p:sp>
          <p:nvSpPr>
            <p:cNvPr id="21" name="手杖形箭头 20"/>
            <p:cNvSpPr/>
            <p:nvPr/>
          </p:nvSpPr>
          <p:spPr>
            <a:xfrm>
              <a:off x="3231309" y="2186692"/>
              <a:ext cx="2507267" cy="637188"/>
            </a:xfrm>
            <a:prstGeom prst="uturnArrow">
              <a:avLst>
                <a:gd name="adj1" fmla="val 6137"/>
                <a:gd name="adj2" fmla="val 25000"/>
                <a:gd name="adj3" fmla="val 30728"/>
                <a:gd name="adj4" fmla="val 43750"/>
                <a:gd name="adj5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28600" algn="ctr"/>
              <a:r>
                <a:rPr lang="zh-CN" altLang="en-US" sz="900">
                  <a:latin typeface="Times New Roman" charset="0"/>
                  <a:ea typeface="SimSun" charset="-122"/>
                </a:rPr>
                <a:t>业务模式</a:t>
              </a:r>
            </a:p>
          </p:txBody>
        </p:sp>
        <p:sp>
          <p:nvSpPr>
            <p:cNvPr id="22" name="乘 21"/>
            <p:cNvSpPr/>
            <p:nvPr/>
          </p:nvSpPr>
          <p:spPr>
            <a:xfrm>
              <a:off x="6298587" y="3211183"/>
              <a:ext cx="874484" cy="903690"/>
            </a:xfrm>
            <a:prstGeom prst="mathMultiply">
              <a:avLst>
                <a:gd name="adj1" fmla="val 50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23" name="等于 22"/>
            <p:cNvSpPr/>
            <p:nvPr/>
          </p:nvSpPr>
          <p:spPr>
            <a:xfrm>
              <a:off x="1976514" y="3503645"/>
              <a:ext cx="605710" cy="319349"/>
            </a:xfrm>
            <a:prstGeom prst="mathEqual">
              <a:avLst>
                <a:gd name="adj1" fmla="val 10427"/>
                <a:gd name="adj2" fmla="val 529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24" name="连接器 23"/>
            <p:cNvSpPr/>
            <p:nvPr/>
          </p:nvSpPr>
          <p:spPr>
            <a:xfrm>
              <a:off x="1000562" y="3209657"/>
              <a:ext cx="931027" cy="9074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团队</a:t>
              </a:r>
            </a:p>
          </p:txBody>
        </p:sp>
        <p:sp>
          <p:nvSpPr>
            <p:cNvPr id="25" name="连接器 24"/>
            <p:cNvSpPr/>
            <p:nvPr/>
          </p:nvSpPr>
          <p:spPr>
            <a:xfrm>
              <a:off x="7135117" y="3209657"/>
              <a:ext cx="931027" cy="9074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95250" algn="ctr"/>
              <a:r>
                <a:rPr lang="zh-CN" altLang="en-US" sz="900">
                  <a:latin typeface="Times New Roman" charset="0"/>
                  <a:ea typeface="SimSun" charset="-122"/>
                </a:rPr>
                <a:t>竞争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481138"/>
            <a:ext cx="86772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4028"/>
              </p:ext>
            </p:extLst>
          </p:nvPr>
        </p:nvGraphicFramePr>
        <p:xfrm>
          <a:off x="719716" y="1398469"/>
          <a:ext cx="5431631" cy="28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911"/>
                <a:gridCol w="2067339"/>
                <a:gridCol w="2553381"/>
              </a:tblGrid>
              <a:tr h="487017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优点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缺点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4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贝叶斯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贝叶斯方法通过科学实验、调查、统计分析等方法获得较为准确的情报信息，以修正先验概率 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，降低决策风险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需要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假定信息源是独立的，这个假设在大多数情况下非常受限制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4295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 Light" charset="0"/>
                        </a:rPr>
                        <a:t>证据理论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其优点在于满足比贝叶斯理论更弱的条件。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其对结果往往给出过高估计，对未进行冲突处理的许多算法，输入数据的微小变化会对输出造成很大影响；当处理的对象形容性较大时，其性能变坏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 Light" charset="0"/>
                        </a:rPr>
                        <a:t>模糊理论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可以对数字化信息进行严格的、折衷或是宽松地建模，并且可以处理非精确描述问题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。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缺乏系统性、精准度低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42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 Light" charset="0"/>
                        </a:rPr>
                        <a:t>神经网络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具有容错能力、适合求解难于找到好的求解规则的问题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难于精确分析神经网络的各项性能指标、系统结构的通用性差等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4215" marR="64215" marT="32108" marB="321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83096" y="4582910"/>
            <a:ext cx="1800810" cy="382422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矩形 16"/>
          <p:cNvSpPr/>
          <p:nvPr/>
        </p:nvSpPr>
        <p:spPr>
          <a:xfrm>
            <a:off x="781276" y="4639441"/>
            <a:ext cx="17427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不同融合方法的对比</a:t>
            </a:r>
            <a:endParaRPr lang="zh-CN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719716" y="4996973"/>
            <a:ext cx="539533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charset="-122"/>
                <a:ea typeface="微软雅黑" panose="020B0503020204020204" charset="-122"/>
              </a:rPr>
              <a:t>很难有一个项目完全满足六个标准，不满足六个标准的项目也有成功案例（猪八戒）。那就需要选择一种融合方法将六个标准融合。且这是个多目标多属性决策问题，最终选择模糊层次分析法。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563332" y="2178884"/>
            <a:ext cx="3981450" cy="18659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5" name="矩形 4"/>
          <p:cNvSpPr/>
          <p:nvPr/>
        </p:nvSpPr>
        <p:spPr>
          <a:xfrm>
            <a:off x="663920" y="1592378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模糊层次分析法</a:t>
            </a:r>
            <a:endParaRPr lang="zh-CN" altLang="en-US" sz="1350" dirty="0"/>
          </a:p>
        </p:txBody>
      </p:sp>
      <p:grpSp>
        <p:nvGrpSpPr>
          <p:cNvPr id="6" name="组合 13"/>
          <p:cNvGrpSpPr/>
          <p:nvPr/>
        </p:nvGrpSpPr>
        <p:grpSpPr>
          <a:xfrm>
            <a:off x="602361" y="1527221"/>
            <a:ext cx="1442995" cy="382422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096"/>
              </p:ext>
            </p:extLst>
          </p:nvPr>
        </p:nvGraphicFramePr>
        <p:xfrm>
          <a:off x="1321469" y="4383505"/>
          <a:ext cx="4114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文档" r:id="rId4" imgW="5486400" imgH="1587500" progId="Word.Document.12">
                  <p:embed/>
                </p:oleObj>
              </mc:Choice>
              <mc:Fallback>
                <p:oleObj name="文档" r:id="rId4" imgW="54864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1469" y="4383505"/>
                        <a:ext cx="41148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9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594113" y="138872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5636"/>
              </p:ext>
            </p:extLst>
          </p:nvPr>
        </p:nvGraphicFramePr>
        <p:xfrm>
          <a:off x="1563332" y="1527221"/>
          <a:ext cx="38004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工作表" r:id="rId3" imgW="5080000" imgH="4279900" progId="Excel.Sheet.12">
                  <p:embed/>
                </p:oleObj>
              </mc:Choice>
              <mc:Fallback>
                <p:oleObj name="工作表" r:id="rId3" imgW="5080000" imgH="42799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332" y="1527221"/>
                        <a:ext cx="3800475" cy="320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6649"/>
                  </p:ext>
                </p:extLst>
              </p:nvPr>
            </p:nvGraphicFramePr>
            <p:xfrm>
              <a:off x="750422" y="5008282"/>
              <a:ext cx="7886701" cy="3884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2919"/>
                    <a:gridCol w="6900863"/>
                    <a:gridCol w="492919"/>
                  </a:tblGrid>
                  <a:tr h="38847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 </a:t>
                          </a:r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=( </m:t>
                                </m:r>
                                <m:sSub>
                                  <m:sSub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900" i="1" kern="10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𝑘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nary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  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900" i="1" kern="10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  )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effectLst/>
                            </a:rPr>
                            <a:t>( 9 )</a:t>
                          </a:r>
                          <a:endParaRPr lang="zh-CN" sz="8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6649"/>
                  </p:ext>
                </p:extLst>
              </p:nvPr>
            </p:nvGraphicFramePr>
            <p:xfrm>
              <a:off x="1000562" y="5534709"/>
              <a:ext cx="10515600" cy="5213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7225"/>
                    <a:gridCol w="9201150"/>
                    <a:gridCol w="657225"/>
                  </a:tblGrid>
                  <a:tr h="521399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7219" t="-1149" r="-7417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( 9 )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3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6227" y="204955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25776"/>
              </p:ext>
            </p:extLst>
          </p:nvPr>
        </p:nvGraphicFramePr>
        <p:xfrm>
          <a:off x="616226" y="2188058"/>
          <a:ext cx="60579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工作表" r:id="rId3" imgW="8077200" imgH="1638300" progId="Excel.Sheet.12">
                  <p:embed/>
                </p:oleObj>
              </mc:Choice>
              <mc:Fallback>
                <p:oleObj name="工作表" r:id="rId3" imgW="8077200" imgH="1638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26" y="2188058"/>
                        <a:ext cx="60579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63920" y="1592378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模糊判断矩阵</a:t>
            </a:r>
            <a:endParaRPr lang="zh-CN" altLang="en-US" sz="1350" dirty="0"/>
          </a:p>
        </p:txBody>
      </p:sp>
      <p:grpSp>
        <p:nvGrpSpPr>
          <p:cNvPr id="7" name="组合 13"/>
          <p:cNvGrpSpPr/>
          <p:nvPr/>
        </p:nvGrpSpPr>
        <p:grpSpPr>
          <a:xfrm>
            <a:off x="602361" y="1527221"/>
            <a:ext cx="1238804" cy="382422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628650" y="3637431"/>
              <a:ext cx="7886700" cy="441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83005"/>
                    <a:gridCol w="5520690"/>
                    <a:gridCol w="1183005"/>
                  </a:tblGrid>
                  <a:tr h="441579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 </a:t>
                          </a:r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3048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𝑗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÷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zh-CN" sz="900" i="1" kern="10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ctrlPr>
                                                  <a:rPr lang="zh-CN" sz="900" i="1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zh-CN" sz="900" i="1" kern="100"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𝑘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=1,2,…,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effectLst/>
                            </a:rPr>
                            <a:t>( 10 )</a:t>
                          </a:r>
                          <a:endParaRPr lang="zh-CN" sz="8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838200" y="3706908"/>
              <a:ext cx="10515600" cy="588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7340"/>
                    <a:gridCol w="7360920"/>
                    <a:gridCol w="1577340"/>
                  </a:tblGrid>
                  <a:tr h="588772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21523" t="-1031" r="-21772" b="-4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( 10 )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矩形 15"/>
          <p:cNvSpPr/>
          <p:nvPr/>
        </p:nvSpPr>
        <p:spPr>
          <a:xfrm>
            <a:off x="663920" y="4304835"/>
            <a:ext cx="704684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	通过公式(10)，计算得六个标准的综合模糊值：</a:t>
            </a:r>
          </a:p>
          <a:p>
            <a:r>
              <a:rPr lang="zh-CN" altLang="en-US" sz="1350" dirty="0"/>
              <a:t>S_C1= (07.17, 13.06, 20.00) ⨂ (1/93.3333, 1/57.8319, 1/28.3290) = (0.0768,	0.2258,	0.7060)</a:t>
            </a:r>
          </a:p>
          <a:p>
            <a:r>
              <a:rPr lang="zh-CN" altLang="en-US" sz="1350" dirty="0"/>
              <a:t>S_C2= (07.08, 11.53, 16.00) ⨂ (1/93.3333, 1/57.8319, 1/28.3290) = (0.0759,	0.1993,	0.5648)</a:t>
            </a:r>
          </a:p>
          <a:p>
            <a:r>
              <a:rPr lang="zh-CN" altLang="en-US" sz="1350" dirty="0"/>
              <a:t>S_C3= (02.36, 04.37, 06.50) ⨂ (1/93.3333, 1/57.8319, 1/28.3290) = (0.0253,	0.0756,	0.2294)</a:t>
            </a:r>
          </a:p>
          <a:p>
            <a:r>
              <a:rPr lang="zh-CN" altLang="en-US" sz="1350" dirty="0"/>
              <a:t>S_C4= (02.41, 03.39, 04.83) ⨂ (1/93.3333, 1/57.8319, 1/28.3290) = (0.0258,	0.0586,	0.1706)</a:t>
            </a:r>
          </a:p>
          <a:p>
            <a:r>
              <a:rPr lang="zh-CN" altLang="en-US" sz="1350" dirty="0"/>
              <a:t>S_C5= (03.98, 08.71, 15.00) ⨂ (1/93.3333, 1/57.8319, 1/28.3290) = (0.0426,	0.1507,	0.5295)</a:t>
            </a:r>
          </a:p>
          <a:p>
            <a:r>
              <a:rPr lang="zh-CN" altLang="en-US" sz="1350" dirty="0"/>
              <a:t>S_C6= (05.33, 16.78, 31.00) ⨂ (1/93.3333, 1/57.8319, 1/28.3290) = (0.0571,	0.2901,	1.0943)</a:t>
            </a:r>
          </a:p>
        </p:txBody>
      </p:sp>
    </p:spTree>
    <p:extLst>
      <p:ext uri="{BB962C8B-B14F-4D97-AF65-F5344CB8AC3E}">
        <p14:creationId xmlns:p14="http://schemas.microsoft.com/office/powerpoint/2010/main" val="11265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33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33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33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09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选题背景</a:t>
            </a:r>
            <a:endParaRPr lang="zh-CN" altLang="en-US" sz="45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6" name="椭圆 5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090262"/>
                  </p:ext>
                </p:extLst>
              </p:nvPr>
            </p:nvGraphicFramePr>
            <p:xfrm>
              <a:off x="578955" y="1579326"/>
              <a:ext cx="7886701" cy="1745392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{D113A9D2-9D6B-4929-AA2D-F23B5EE8CBE7}</a:tableStyleId>
                  </a:tblPr>
                  <a:tblGrid>
                    <a:gridCol w="493708"/>
                    <a:gridCol w="6900863"/>
                    <a:gridCol w="492130"/>
                  </a:tblGrid>
                  <a:tr h="49049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 </a:t>
                          </a:r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1≥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𝑠𝑢𝑝</m:t>
                                    </m:r>
                                  </m:e>
                                  <m: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≥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sz="900" i="1" kern="10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sz="900" i="1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sz="900" i="1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800" kern="100">
                              <a:effectLst/>
                            </a:rPr>
                            <a:t>( 11 )</a:t>
                          </a:r>
                          <a:endParaRPr lang="zh-CN" sz="8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87626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 </a:t>
                          </a:r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1≥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gt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1∩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800" kern="100">
                              <a:effectLst/>
                            </a:rPr>
                            <a:t>( 12 )</a:t>
                          </a:r>
                          <a:endParaRPr lang="zh-CN" sz="8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86726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 </a:t>
                          </a:r>
                          <a:endParaRPr lang="zh-CN" sz="9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gt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1∩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2)=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1,  &amp;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1≥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zh-CN" sz="900" i="1" kern="100"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zh-CN" sz="900" i="1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charset="0"/>
                                              </a:rPr>
                                              <m:t>2)</m:t>
                                            </m:r>
                                          </m:den>
                                        </m:f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,  &amp;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1≤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2,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1≤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0,  &amp;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effectLst/>
                            </a:rPr>
                            <a:t>( 13 )</a:t>
                          </a:r>
                          <a:endParaRPr lang="zh-CN" sz="8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090262"/>
                  </p:ext>
                </p:extLst>
              </p:nvPr>
            </p:nvGraphicFramePr>
            <p:xfrm>
              <a:off x="771940" y="962768"/>
              <a:ext cx="10515600" cy="2327189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{D113A9D2-9D6B-4929-AA2D-F23B5EE8CBE7}</a:tableStyleId>
                  </a:tblPr>
                  <a:tblGrid>
                    <a:gridCol w="658277"/>
                    <a:gridCol w="9201150"/>
                    <a:gridCol w="656173"/>
                  </a:tblGrid>
                  <a:tr h="65399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r="-7285" b="-25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( 11 )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516835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t="-127059" r="-7285" b="-22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( 12 )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115635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t="-101579" r="-7285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( 13 )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082156"/>
                  </p:ext>
                </p:extLst>
              </p:nvPr>
            </p:nvGraphicFramePr>
            <p:xfrm>
              <a:off x="578955" y="3324718"/>
              <a:ext cx="7886700" cy="44585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4532"/>
                    <a:gridCol w="6947452"/>
                    <a:gridCol w="454716"/>
                  </a:tblGrid>
                  <a:tr h="445851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 </a:t>
                          </a:r>
                          <a:endParaRPr lang="zh-CN" sz="9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𝑚𝑖𝑛𝑉</m:t>
                                </m:r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=1,2,…,</m:t>
                                </m:r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effectLst/>
                            </a:rPr>
                            <a:t>( 14 )</a:t>
                          </a:r>
                          <a:endParaRPr lang="zh-CN" sz="8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082156"/>
                  </p:ext>
                </p:extLst>
              </p:nvPr>
            </p:nvGraphicFramePr>
            <p:xfrm>
              <a:off x="771940" y="3289957"/>
              <a:ext cx="10515600" cy="5944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6043"/>
                    <a:gridCol w="9263269"/>
                    <a:gridCol w="606288"/>
                  </a:tblGrid>
                  <a:tr h="59446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 </a:t>
                          </a:r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7039" t="-1010" r="-6842" b="-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( 14 )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8956" y="387433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47235"/>
              </p:ext>
            </p:extLst>
          </p:nvPr>
        </p:nvGraphicFramePr>
        <p:xfrm>
          <a:off x="578955" y="4012835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工作表" r:id="rId5" imgW="7099300" imgH="1435100" progId="Excel.Sheet.12">
                  <p:embed/>
                </p:oleObj>
              </mc:Choice>
              <mc:Fallback>
                <p:oleObj name="工作表" r:id="rId5" imgW="7099300" imgH="143510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55" y="4012835"/>
                        <a:ext cx="53340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6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21677"/>
                  </p:ext>
                </p:extLst>
              </p:nvPr>
            </p:nvGraphicFramePr>
            <p:xfrm>
              <a:off x="616226" y="2629438"/>
              <a:ext cx="6776003" cy="8716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55368"/>
                    <a:gridCol w="420635"/>
                  </a:tblGrid>
                  <a:tr h="871622"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=(</m:t>
                                </m:r>
                                <m:f>
                                  <m:f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</a:endParaRPr>
                        </a:p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sz="900" i="1" kern="100">
                                        <a:effectLst/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900" i="1" kern="100"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900" kern="100">
                                    <a:effectLst/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effectLst/>
                            </a:rPr>
                            <a:t>( 15 )</a:t>
                          </a:r>
                          <a:endParaRPr lang="zh-CN" sz="8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21677"/>
                  </p:ext>
                </p:extLst>
              </p:nvPr>
            </p:nvGraphicFramePr>
            <p:xfrm>
              <a:off x="821635" y="2362917"/>
              <a:ext cx="9034670" cy="11621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73824"/>
                    <a:gridCol w="560846"/>
                  </a:tblGrid>
                  <a:tr h="11621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72" t="-521" r="-697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( 15 )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6226" y="3951939"/>
                <a:ext cx="677600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95250"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350" i="1">
                            <a:latin typeface="Cambria Math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sz="1350" i="1">
                                <a:latin typeface="Cambria Math" charset="0"/>
                                <a:ea typeface="宋体" charset="-12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1350" i="1">
                        <a:latin typeface="Cambria Math" charset="0"/>
                        <a:ea typeface="宋体" charset="-122"/>
                      </a:rPr>
                      <m:t>=(</m:t>
                    </m:r>
                  </m:oMath>
                </a14:m>
                <a:r>
                  <a:rPr lang="en-US" altLang="zh-CN" sz="1350" dirty="0">
                    <a:latin typeface="Times New Roman" charset="0"/>
                    <a:ea typeface="宋体" charset="-122"/>
                  </a:rPr>
                  <a:t>0.2114, 0.1971, 0.1035, 0.0764, 0.1794, 0.2323)</a:t>
                </a:r>
                <a:endParaRPr lang="zh-CN" altLang="zh-CN" sz="1350" dirty="0"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5" y="4126252"/>
                <a:ext cx="903467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10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主要结论</a:t>
            </a:r>
            <a:endParaRPr lang="zh-CN" altLang="en-US" sz="45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5982" y="1571507"/>
            <a:ext cx="56851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sz="1350" dirty="0">
                <a:latin typeface="+mn-ea"/>
              </a:rPr>
              <a:t>笔者在“以太资本”（以太资本是目前国内最大早期融资顾问平台，现已帮助多家创业公司拿到融资）平台上获取随机获取30个 A 轮项目 BP。本人对30个项目打分（十分制）后，经过上述计算所得权重</a:t>
            </a:r>
            <a:r>
              <a:rPr lang="x-none" altLang="x-none" sz="1350" i="1" dirty="0">
                <a:latin typeface="+mn-ea"/>
              </a:rPr>
              <a:t>(</a:t>
            </a:r>
            <a:r>
              <a:rPr lang="x-none" altLang="x-none" sz="1350" dirty="0">
                <a:latin typeface="+mn-ea"/>
              </a:rPr>
              <a:t>0.2114, 0.1971, 0.1035, 0.0764, 0.1794, 0.2323)处理后，得到数据分布，</a:t>
            </a:r>
            <a:r>
              <a:rPr lang="x-none" altLang="x-none" sz="1350" dirty="0">
                <a:latin typeface="+mn-ea"/>
              </a:rPr>
              <a:t>如下图</a:t>
            </a:r>
            <a:endParaRPr lang="x-none" altLang="x-none" sz="1350" dirty="0">
              <a:latin typeface="+mn-ea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 dirty="0">
              <a:latin typeface="+mn-ea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13731261"/>
              </p:ext>
            </p:extLst>
          </p:nvPr>
        </p:nvGraphicFramePr>
        <p:xfrm>
          <a:off x="655982" y="2583505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018" y="387401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0" y="902642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THREE </a:t>
            </a:r>
            <a:r>
              <a:rPr lang="zh-CN" altLang="en-US" sz="1050" b="1" dirty="0"/>
              <a:t>研究</a:t>
            </a:r>
            <a:r>
              <a:rPr lang="zh-CN" altLang="en-US" sz="1050" b="1" dirty="0"/>
              <a:t>方法</a:t>
            </a:r>
          </a:p>
        </p:txBody>
      </p:sp>
      <p:sp>
        <p:nvSpPr>
          <p:cNvPr id="6" name="椭圆 5"/>
          <p:cNvSpPr/>
          <p:nvPr/>
        </p:nvSpPr>
        <p:spPr>
          <a:xfrm>
            <a:off x="1465144" y="975555"/>
            <a:ext cx="98188" cy="850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7" name="矩形 6"/>
          <p:cNvSpPr/>
          <p:nvPr/>
        </p:nvSpPr>
        <p:spPr>
          <a:xfrm>
            <a:off x="655982" y="4719201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50" kern="0" dirty="0">
                <a:latin typeface="+mn-ea"/>
                <a:cs typeface="Times New Roman" charset="0"/>
              </a:rPr>
              <a:t>由图</a:t>
            </a:r>
            <a:r>
              <a:rPr lang="en-US" altLang="zh-CN" sz="1350" kern="0" dirty="0">
                <a:latin typeface="+mn-ea"/>
              </a:rPr>
              <a:t>4.5</a:t>
            </a:r>
            <a:r>
              <a:rPr lang="zh-CN" altLang="zh-CN" sz="1350" kern="0" dirty="0">
                <a:latin typeface="+mn-ea"/>
                <a:cs typeface="Times New Roman" charset="0"/>
              </a:rPr>
              <a:t>可知，项目得分基本处于</a:t>
            </a:r>
            <a:r>
              <a:rPr lang="en-US" altLang="zh-CN" sz="1350" kern="0" dirty="0">
                <a:latin typeface="+mn-ea"/>
              </a:rPr>
              <a:t>7-8</a:t>
            </a:r>
            <a:r>
              <a:rPr lang="zh-CN" altLang="zh-CN" sz="1350" kern="0" dirty="0">
                <a:latin typeface="+mn-ea"/>
                <a:cs typeface="Times New Roman" charset="0"/>
              </a:rPr>
              <a:t>分之间。可见通过本文中的决策分析方法找到了一种可靠的、有规律可寻的评测体系。今后投资经理对天使期项目的评测得分如果低于</a:t>
            </a:r>
            <a:r>
              <a:rPr lang="en-US" altLang="zh-CN" sz="1350" kern="0" dirty="0">
                <a:latin typeface="+mn-ea"/>
              </a:rPr>
              <a:t>7</a:t>
            </a:r>
            <a:r>
              <a:rPr lang="zh-CN" altLang="zh-CN" sz="1350" kern="0" dirty="0">
                <a:latin typeface="+mn-ea"/>
                <a:cs typeface="Times New Roman" charset="0"/>
              </a:rPr>
              <a:t>分，则可以认为该项目成功的可能性较低，不予通过。</a:t>
            </a:r>
            <a:r>
              <a:rPr lang="zh-CN" altLang="zh-CN" sz="1350" dirty="0">
                <a:latin typeface="+mn-ea"/>
              </a:rPr>
              <a:t> </a:t>
            </a:r>
            <a:endParaRPr lang="zh-CN" altLang="en-US" sz="13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2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10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系统截图</a:t>
            </a:r>
            <a:endParaRPr lang="zh-CN" altLang="en-US" sz="45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19" y="1339850"/>
            <a:ext cx="570416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6" y="1345271"/>
            <a:ext cx="5844209" cy="41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10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工作展望</a:t>
            </a:r>
            <a:endParaRPr lang="zh-CN" altLang="en-US" sz="45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25757" y="975555"/>
            <a:ext cx="98188" cy="850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1124512"/>
            <a:ext cx="2353002" cy="4608976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-6350" y="1384300"/>
            <a:ext cx="3340100" cy="2057400"/>
          </a:xfrm>
          <a:custGeom>
            <a:avLst/>
            <a:gdLst>
              <a:gd name="connsiteX0" fmla="*/ 0 w 4453467"/>
              <a:gd name="connsiteY0" fmla="*/ 2743200 h 2743200"/>
              <a:gd name="connsiteX1" fmla="*/ 1837267 w 4453467"/>
              <a:gd name="connsiteY1" fmla="*/ 0 h 2743200"/>
              <a:gd name="connsiteX2" fmla="*/ 4453467 w 4453467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3467" h="2743200">
                <a:moveTo>
                  <a:pt x="0" y="2743200"/>
                </a:moveTo>
                <a:lnTo>
                  <a:pt x="1837267" y="0"/>
                </a:lnTo>
                <a:lnTo>
                  <a:pt x="4453467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/>
        </p:nvSpPr>
        <p:spPr>
          <a:xfrm>
            <a:off x="3271025" y="1341797"/>
            <a:ext cx="81000" cy="810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426619" y="1839992"/>
            <a:ext cx="5200547" cy="42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目前只是帮助投资经理快速统一的筛选项目，不能帮助投资总监、基金合伙人进行决策。可以将投资标准深化几层，全面帮助决策。</a:t>
            </a:r>
            <a:endParaRPr lang="zh-CN" altLang="en-US" sz="82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26619" y="1186192"/>
            <a:ext cx="1725568" cy="382422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0" name="矩形 29"/>
          <p:cNvSpPr/>
          <p:nvPr/>
        </p:nvSpPr>
        <p:spPr>
          <a:xfrm>
            <a:off x="3508300" y="1242724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完善整个投资流程</a:t>
            </a:r>
            <a:endParaRPr lang="zh-CN" altLang="en-US" sz="13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6351" y="2683700"/>
            <a:ext cx="751651" cy="14906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1202" y="2413000"/>
            <a:ext cx="4572000" cy="3393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i.	投资总监评审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因为投资总监一般只看投资经理通过了的项目，所以通常情况下投资总监评审项目的数量要远少于投资经理，投资总监对每个项目的评审也要比投资经理严格。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所以我们可以分别在第三章确定的六个指标下细分评估标准。将模糊层次分析法从第一层扩展到第二层。第二层的指标见附录。</a:t>
            </a:r>
          </a:p>
          <a:p>
            <a:pPr>
              <a:lnSpc>
                <a:spcPct val="130000"/>
              </a:lnSpc>
            </a:pPr>
            <a:endParaRPr lang="zh-CN" altLang="en-US" sz="825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ii.	投审会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根据机构的不同，进入投审会的项目的数量会略有不同。在投审会上，投资机构的所有成员都会在场。通常情况下只有少数优质项目才会进行尽职调查。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在评审会上，机构成员可以使用层次分析（AHP） 对每个项目进行评测，最终选择排序在前的项目进行尽职调查。</a:t>
            </a:r>
          </a:p>
          <a:p>
            <a:pPr>
              <a:lnSpc>
                <a:spcPct val="130000"/>
              </a:lnSpc>
            </a:pPr>
            <a:endParaRPr lang="zh-CN" altLang="en-US" sz="825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iii.	尽职调查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前面几轮投资决策往往是在短时间内决定的，决策较快，所以内容不多。但是尽职调查往往会持续好几天甚至更久。这需要尽调人员进行最为全面的评估。这个时候可以将模糊层次分析法扩展到第三层。第三层的指标见附录。</a:t>
            </a:r>
          </a:p>
          <a:p>
            <a:pPr>
              <a:lnSpc>
                <a:spcPct val="130000"/>
              </a:lnSpc>
            </a:pPr>
            <a:endParaRPr lang="zh-CN" altLang="en-US" sz="825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iv.	投决会</a:t>
            </a:r>
          </a:p>
          <a:p>
            <a:pPr>
              <a:lnSpc>
                <a:spcPct val="130000"/>
              </a:lnSpc>
            </a:pPr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投决会是在尽职调查的基础上进行的，主要对调查过程发现的新问题进行评估。不需要评估工具。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7694" y="3084758"/>
            <a:ext cx="5468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/>
              <a:t>THANK </a:t>
            </a:r>
            <a:r>
              <a:rPr lang="en-US" altLang="zh-CN" sz="3600" b="1" dirty="0"/>
              <a:t>YOU FOR </a:t>
            </a:r>
            <a:r>
              <a:rPr lang="en-US" altLang="zh-CN" sz="36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1734370" y="902642"/>
            <a:ext cx="230832" cy="230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521"/>
            <a:ext cx="14734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latin typeface="Microsoft YaHei" charset="-122"/>
                <a:ea typeface="Microsoft YaHei" charset="-122"/>
                <a:cs typeface="Microsoft YaHei" charset="-122"/>
              </a:rPr>
              <a:t>PART </a:t>
            </a:r>
            <a:r>
              <a:rPr lang="en-US" altLang="zh-CN" sz="1050" b="1" dirty="0">
                <a:latin typeface="Microsoft YaHei" charset="-122"/>
                <a:ea typeface="Microsoft YaHei" charset="-122"/>
                <a:cs typeface="Microsoft YaHei" charset="-122"/>
              </a:rPr>
              <a:t>ONE </a:t>
            </a:r>
            <a:r>
              <a:rPr lang="zh-CN" altLang="en-US" sz="1050" b="1" dirty="0">
                <a:latin typeface="Microsoft YaHei" charset="-122"/>
                <a:ea typeface="Microsoft YaHei" charset="-122"/>
                <a:cs typeface="Microsoft YaHei" charset="-122"/>
              </a:rPr>
              <a:t>选题</a:t>
            </a:r>
            <a:r>
              <a:rPr lang="zh-CN" altLang="en-US" sz="1050" b="1" dirty="0"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981" y="572567"/>
            <a:ext cx="1821729" cy="503853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17" name="矩形 16"/>
          <p:cNvSpPr/>
          <p:nvPr/>
        </p:nvSpPr>
        <p:spPr>
          <a:xfrm>
            <a:off x="798162" y="62909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个人发展经历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670246" y="1196060"/>
            <a:ext cx="600885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大三开始创业。创业期间承接外包近百个，百万级项目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个；自主研发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款产品，获得一项发明专利，软件著作权若干；从事天使投资一年，熟悉投资全过程。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1539" y="2491497"/>
            <a:ext cx="2078209" cy="479647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25" name="矩形 24"/>
          <p:cNvSpPr/>
          <p:nvPr/>
        </p:nvSpPr>
        <p:spPr>
          <a:xfrm>
            <a:off x="789719" y="254803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国内外投资现状</a:t>
            </a:r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719716" y="3116281"/>
            <a:ext cx="6893658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年，数据分析公司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CB Insights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和会计审计公司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KPMG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（毕马威）联合</a:t>
            </a:r>
            <a:r>
              <a:rPr lang="zh-CN" altLang="en-US" sz="1050" dirty="0">
                <a:latin typeface="微软雅黑" panose="020B0503020204020204" charset="-122"/>
                <a:ea typeface="微软雅黑" panose="020B0503020204020204" charset="-122"/>
              </a:rPr>
              <a:t>声称：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年，全球的风险投资总金额达到了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1285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亿美元，较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2014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年同比增长了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44%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。这个投资金额也创造了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年以来的最高值记录。在中国，伴随着国家双创的号召，中国的创投总额达到了历史的制高点。</a:t>
            </a:r>
          </a:p>
          <a:p>
            <a:pPr>
              <a:lnSpc>
                <a:spcPct val="150000"/>
              </a:lnSpc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但是由于投资决策不合理、退出市场遇冷、全球经济等原因，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年全球创投活动减弱，中国迎来了“资本寒冬”。</a:t>
            </a:r>
          </a:p>
          <a:p>
            <a:pPr>
              <a:lnSpc>
                <a:spcPct val="150000"/>
              </a:lnSpc>
            </a:pP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会计审计公司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KPMG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（毕马威）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日发布报告称：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年全球风险投资活动比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年下降了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24%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。中国的风险投资总额创历史新高，达到创纪录的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310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亿美元，但是交易总数同比下降了</a:t>
            </a:r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41.5%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pSp>
        <p:nvGrpSpPr>
          <p:cNvPr id="43" name="组合 12"/>
          <p:cNvGrpSpPr/>
          <p:nvPr/>
        </p:nvGrpSpPr>
        <p:grpSpPr>
          <a:xfrm>
            <a:off x="719715" y="5132028"/>
            <a:ext cx="2078209" cy="520795"/>
            <a:chOff x="888096" y="1000203"/>
            <a:chExt cx="4259825" cy="944066"/>
          </a:xfrm>
        </p:grpSpPr>
        <p:sp>
          <p:nvSpPr>
            <p:cNvPr id="44" name="矩形 4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45" name="椭圆 4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46" name="椭圆 4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49" name="矩形 48"/>
          <p:cNvSpPr/>
          <p:nvPr/>
        </p:nvSpPr>
        <p:spPr>
          <a:xfrm>
            <a:off x="817896" y="518856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国内外投资方法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699981" y="5770300"/>
            <a:ext cx="5217481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目前国内外投资机构会专业于某一行业或者某一阶段，但是少有科学的投资决策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0860"/>
            <a:ext cx="13131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</a:t>
            </a:r>
            <a:r>
              <a:rPr lang="en-US" altLang="zh-CN" sz="1050" b="1" dirty="0"/>
              <a:t>ONE </a:t>
            </a:r>
            <a:r>
              <a:rPr lang="zh-CN" altLang="en-US" sz="1050" b="1" dirty="0"/>
              <a:t>选题</a:t>
            </a:r>
            <a:r>
              <a:rPr lang="zh-CN" altLang="en-US" sz="105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317863" y="143773"/>
            <a:ext cx="98188" cy="850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5" name="矩形 4"/>
          <p:cNvSpPr/>
          <p:nvPr/>
        </p:nvSpPr>
        <p:spPr>
          <a:xfrm>
            <a:off x="712781" y="592587"/>
            <a:ext cx="272382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300" dirty="0"/>
              <a:t>风险投资介绍</a:t>
            </a:r>
            <a:endParaRPr lang="en-US" altLang="zh-CN" sz="3300" dirty="0"/>
          </a:p>
        </p:txBody>
      </p:sp>
      <p:sp>
        <p:nvSpPr>
          <p:cNvPr id="6" name="矩形 5"/>
          <p:cNvSpPr/>
          <p:nvPr/>
        </p:nvSpPr>
        <p:spPr>
          <a:xfrm>
            <a:off x="691453" y="1292536"/>
            <a:ext cx="39549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这是个超高风险超高回报的行业</a:t>
            </a:r>
            <a:endParaRPr lang="zh-CN" altLang="en-US" sz="2100" dirty="0"/>
          </a:p>
        </p:txBody>
      </p:sp>
      <p:sp>
        <p:nvSpPr>
          <p:cNvPr id="7" name="矩形 6"/>
          <p:cNvSpPr/>
          <p:nvPr/>
        </p:nvSpPr>
        <p:spPr>
          <a:xfrm>
            <a:off x="712780" y="1935673"/>
            <a:ext cx="580728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徐小平老师成立的真格基金为例，从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2007-2016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年共投了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375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个项目，目前项目退出率（成功退出赚钱的项目数量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项目总数量）仅为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3.5%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14313" indent="-214313">
              <a:lnSpc>
                <a:spcPct val="130000"/>
              </a:lnSpc>
              <a:buFont typeface="Arial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风险投资也是高回报的，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Facebook 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的早期投资人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Peter Thiel 2004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年曾给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Facebook 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投资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万美元，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2012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年分两次套现共得近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亿美金，投资回报率达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14313" indent="-214313">
              <a:lnSpc>
                <a:spcPct val="130000"/>
              </a:lnSpc>
              <a:buFont typeface="Arial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国内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著名天使投资人王刚投资“滴滴打车”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万元，目前投资回报已经超过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亿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14313" indent="-21431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目前国内一线视频监控厂商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海康威视，其早期投资人投资回报率超过一万倍。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83357" y="193567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6385"/>
              </p:ext>
            </p:extLst>
          </p:nvPr>
        </p:nvGraphicFramePr>
        <p:xfrm>
          <a:off x="741132" y="5192025"/>
          <a:ext cx="3905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工作表" r:id="rId3" imgW="5232400" imgH="1320800" progId="Excel.Sheet.12">
                  <p:embed/>
                </p:oleObj>
              </mc:Choice>
              <mc:Fallback>
                <p:oleObj name="工作表" r:id="rId3" imgW="5232400" imgH="13208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32" y="5192025"/>
                        <a:ext cx="3905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02642"/>
            <a:ext cx="13131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/>
              <a:t>PART </a:t>
            </a:r>
            <a:r>
              <a:rPr lang="en-US" altLang="zh-CN" sz="1050" b="1" dirty="0"/>
              <a:t>ONE </a:t>
            </a:r>
            <a:r>
              <a:rPr lang="zh-CN" altLang="en-US" sz="1050" b="1" dirty="0"/>
              <a:t>选题</a:t>
            </a:r>
            <a:r>
              <a:rPr lang="zh-CN" altLang="en-US" sz="105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317863" y="975555"/>
            <a:ext cx="98188" cy="850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5" name="矩形 4"/>
          <p:cNvSpPr/>
          <p:nvPr/>
        </p:nvSpPr>
        <p:spPr>
          <a:xfrm>
            <a:off x="3051768" y="1509126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/>
              <a:t>天使投资主要看人</a:t>
            </a:r>
            <a:endParaRPr lang="zh-CN" altLang="en-US" sz="2100" b="1" dirty="0"/>
          </a:p>
        </p:txBody>
      </p:sp>
      <p:sp>
        <p:nvSpPr>
          <p:cNvPr id="8" name="矩形 7"/>
          <p:cNvSpPr/>
          <p:nvPr/>
        </p:nvSpPr>
        <p:spPr>
          <a:xfrm>
            <a:off x="3022083" y="1901541"/>
            <a:ext cx="5279555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charset="-122"/>
                <a:ea typeface="微软雅黑" panose="020B0503020204020204" charset="-122"/>
              </a:rPr>
              <a:t>在天使投资中，其投资决策主要基于创始人，而不是公司。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767286915"/>
              </p:ext>
            </p:extLst>
          </p:nvPr>
        </p:nvGraphicFramePr>
        <p:xfrm>
          <a:off x="3022083" y="2329245"/>
          <a:ext cx="3900964" cy="230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3170582" y="47082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“我们（真格基金）的理论就是投人，我们发展出一整套哲学，比如说我们不投模式、不投数据、不投成长，跟着其他人投，我们就看这个人。不投未来，我们只投过去，过去这个人做的怎么样，我们就投他。”</a:t>
            </a:r>
            <a:endParaRPr lang="en-US" altLang="zh-CN" sz="10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zh-CN" sz="1050" dirty="0">
                <a:latin typeface="微软雅黑" panose="020B0503020204020204" charset="-122"/>
                <a:ea typeface="微软雅黑" panose="020B0503020204020204" charset="-122"/>
              </a:rPr>
              <a:t>新东方创始人合伙人、真格基金创始合伙人徐小平  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10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5" name="矩形 4"/>
          <p:cNvSpPr/>
          <p:nvPr/>
        </p:nvSpPr>
        <p:spPr>
          <a:xfrm>
            <a:off x="0" y="902642"/>
            <a:ext cx="13388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/>
              <a:t>学校名称：</a:t>
            </a:r>
            <a:r>
              <a:rPr lang="en-US" altLang="zh-CN" sz="1050" b="1" dirty="0"/>
              <a:t>XXX</a:t>
            </a:r>
            <a:r>
              <a:rPr lang="zh-CN" altLang="en-US" sz="105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 b="10196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3" t="29397" r="3423" b="23742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195" y="3317593"/>
            <a:ext cx="270161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en-US" altLang="zh-CN" sz="33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33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33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2550" y="2670310"/>
            <a:ext cx="32389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24">
              <a:lnSpc>
                <a:spcPct val="130000"/>
              </a:lnSpc>
            </a:pPr>
            <a:r>
              <a:rPr lang="zh-CN" altLang="en-US" sz="45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3667363" y="3962018"/>
            <a:ext cx="1809275" cy="850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/>
          </a:p>
        </p:txBody>
      </p:sp>
      <p:sp>
        <p:nvSpPr>
          <p:cNvPr id="5" name="矩形 4"/>
          <p:cNvSpPr/>
          <p:nvPr/>
        </p:nvSpPr>
        <p:spPr>
          <a:xfrm>
            <a:off x="0" y="902642"/>
            <a:ext cx="13388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/>
              <a:t>学校名称：</a:t>
            </a:r>
            <a:r>
              <a:rPr lang="en-US" altLang="zh-CN" sz="1050" b="1" dirty="0"/>
              <a:t>XXX</a:t>
            </a:r>
            <a:r>
              <a:rPr lang="zh-CN" altLang="en-US" sz="105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1622</Words>
  <Application>Microsoft Macintosh PowerPoint</Application>
  <PresentationFormat>全屏显示(4:3)</PresentationFormat>
  <Paragraphs>139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Calibri</vt:lpstr>
      <vt:lpstr>Calibri Light</vt:lpstr>
      <vt:lpstr>Cambria Math</vt:lpstr>
      <vt:lpstr>Century Gothic</vt:lpstr>
      <vt:lpstr>DengXian</vt:lpstr>
      <vt:lpstr>DengXian Light</vt:lpstr>
      <vt:lpstr>Microsoft YaHei</vt:lpstr>
      <vt:lpstr>Segoe UI Light</vt:lpstr>
      <vt:lpstr>SimSun</vt:lpstr>
      <vt:lpstr>Times New Roman</vt:lpstr>
      <vt:lpstr>等线</vt:lpstr>
      <vt:lpstr>等线 Light</vt:lpstr>
      <vt:lpstr>宋体</vt:lpstr>
      <vt:lpstr>微软雅黑</vt:lpstr>
      <vt:lpstr>Arial</vt:lpstr>
      <vt:lpstr>Office 主题</vt:lpstr>
      <vt:lpstr>工作表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孙敏捷</cp:lastModifiedBy>
  <cp:revision>171</cp:revision>
  <dcterms:created xsi:type="dcterms:W3CDTF">2015-08-18T02:51:00Z</dcterms:created>
  <dcterms:modified xsi:type="dcterms:W3CDTF">2017-05-26T10:35:00Z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