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tags/tag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5" r:id="rId36"/>
    <p:sldId id="294" r:id="rId37"/>
    <p:sldId id="271" r:id="rId38"/>
    <p:sldId id="277" r:id="rId39"/>
    <p:sldId id="27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77" autoAdjust="0"/>
  </p:normalViewPr>
  <p:slideViewPr>
    <p:cSldViewPr snapToGrid="0">
      <p:cViewPr varScale="1">
        <p:scale>
          <a:sx n="75" d="100"/>
          <a:sy n="75" d="100"/>
        </p:scale>
        <p:origin x="7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E6A8E-492B-449C-A2B6-9C33236E28A3}" type="datetimeFigureOut">
              <a:rPr lang="zh-CN" altLang="en-US" smtClean="0"/>
              <a:t>2016/5/28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6B1A5-1372-496A-B6AA-B8F47F5B2071}" type="slidenum">
              <a:rPr lang="zh-CN" altLang="en-US" smtClean="0"/>
              <a:t>‹#›</a:t>
            </a:fld>
            <a:endParaRPr lang="zh-CN" altLang="en-US"/>
          </a:p>
        </p:txBody>
      </p:sp>
    </p:spTree>
    <p:extLst>
      <p:ext uri="{BB962C8B-B14F-4D97-AF65-F5344CB8AC3E}">
        <p14:creationId xmlns:p14="http://schemas.microsoft.com/office/powerpoint/2010/main" val="3649283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尊敬的各位老师和同学，你们好</a:t>
            </a:r>
            <a:r>
              <a:rPr lang="en-US" altLang="zh-CN" dirty="0" smtClean="0"/>
              <a:t>!</a:t>
            </a:r>
          </a:p>
          <a:p>
            <a:pPr eaLnBrk="1" hangingPunct="1">
              <a:spcBef>
                <a:spcPct val="0"/>
              </a:spcBef>
            </a:pPr>
            <a:r>
              <a:rPr lang="zh-CN" altLang="en-US" dirty="0" smtClean="0"/>
              <a:t>我叫刘洋，计算机应用技术专业学术型硕士研究生，基于自我研究兴趣和导师指导的基础上，最终确定我的研究选题基于复杂网络的免疫策略研究。</a:t>
            </a:r>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23A2B78-F69B-4B78-B030-940382E61A92}" type="slidenum">
              <a:rPr lang="zh-CN" altLang="en-US"/>
              <a:pPr/>
              <a:t>1</a:t>
            </a:fld>
            <a:endParaRPr lang="en-US" altLang="zh-CN"/>
          </a:p>
        </p:txBody>
      </p:sp>
    </p:spTree>
    <p:extLst>
      <p:ext uri="{BB962C8B-B14F-4D97-AF65-F5344CB8AC3E}">
        <p14:creationId xmlns:p14="http://schemas.microsoft.com/office/powerpoint/2010/main" val="1500554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接着，在此关键阈值下，关键节点集，以及关键节点可以分别获取。</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10</a:t>
            </a:fld>
            <a:endParaRPr lang="en-US" altLang="zh-CN"/>
          </a:p>
        </p:txBody>
      </p:sp>
    </p:spTree>
    <p:extLst>
      <p:ext uri="{BB962C8B-B14F-4D97-AF65-F5344CB8AC3E}">
        <p14:creationId xmlns:p14="http://schemas.microsoft.com/office/powerpoint/2010/main" val="1362274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为验证提出方法的有效性，我们在两种类型的模型网络，四个真实网络进行实验，与三种目前主流的免疫策略进行对比。实验结果表明，</a:t>
            </a:r>
            <a:r>
              <a:rPr lang="zh-CN" altLang="en-US" kern="0" dirty="0" smtClean="0">
                <a:latin typeface="宋体" panose="02010600030101010101" pitchFamily="2" charset="-122"/>
                <a:ea typeface="+mn-ea"/>
              </a:rPr>
              <a:t>比较于度中心性免疫策略，介数中心性免疫策略和自适应度中心性免疫策略，所提出免疫策略拥有</a:t>
            </a:r>
            <a:r>
              <a:rPr lang="en-US" altLang="zh-CN" kern="0" dirty="0" smtClean="0">
                <a:latin typeface="宋体" panose="02010600030101010101" pitchFamily="2" charset="-122"/>
                <a:ea typeface="+mn-ea"/>
              </a:rPr>
              <a:t>18%-50%</a:t>
            </a:r>
            <a:r>
              <a:rPr lang="zh-CN" altLang="en-US" kern="0" dirty="0" smtClean="0">
                <a:latin typeface="宋体" panose="02010600030101010101" pitchFamily="2" charset="-122"/>
                <a:ea typeface="+mn-ea"/>
              </a:rPr>
              <a:t>的优势（从免疫阈值对比）。</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11</a:t>
            </a:fld>
            <a:endParaRPr lang="en-US" altLang="zh-CN"/>
          </a:p>
        </p:txBody>
      </p:sp>
    </p:spTree>
    <p:extLst>
      <p:ext uri="{BB962C8B-B14F-4D97-AF65-F5344CB8AC3E}">
        <p14:creationId xmlns:p14="http://schemas.microsoft.com/office/powerpoint/2010/main" val="572812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为验证提出方法的有效性，我们在两种类型的模型网络，四个真实网络进行实验，与三种目前主流的免疫策略进行对比。实验结果表明，</a:t>
            </a:r>
            <a:r>
              <a:rPr lang="zh-CN" altLang="en-US" kern="0" dirty="0" smtClean="0">
                <a:latin typeface="宋体" panose="02010600030101010101" pitchFamily="2" charset="-122"/>
                <a:ea typeface="+mn-ea"/>
              </a:rPr>
              <a:t>比较于度中心性免疫策略，介数中心性免疫策略和自适应度中心性免疫策略，所提出免疫策略拥有</a:t>
            </a:r>
            <a:r>
              <a:rPr lang="en-US" altLang="zh-CN" kern="0" dirty="0" smtClean="0">
                <a:latin typeface="宋体" panose="02010600030101010101" pitchFamily="2" charset="-122"/>
                <a:ea typeface="+mn-ea"/>
              </a:rPr>
              <a:t>18%-50%</a:t>
            </a:r>
            <a:r>
              <a:rPr lang="zh-CN" altLang="en-US" kern="0" dirty="0" smtClean="0">
                <a:latin typeface="宋体" panose="02010600030101010101" pitchFamily="2" charset="-122"/>
                <a:ea typeface="+mn-ea"/>
              </a:rPr>
              <a:t>的优势（从免疫阈值对比）。</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12</a:t>
            </a:fld>
            <a:endParaRPr lang="en-US" altLang="zh-CN"/>
          </a:p>
        </p:txBody>
      </p:sp>
    </p:spTree>
    <p:extLst>
      <p:ext uri="{BB962C8B-B14F-4D97-AF65-F5344CB8AC3E}">
        <p14:creationId xmlns:p14="http://schemas.microsoft.com/office/powerpoint/2010/main" val="932019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为验证提出方法的有效性，我们在两种类型的模型网络，四个真实网络进行实验，与三种目前主流的免疫策略进行对比。实验结果表明，</a:t>
            </a:r>
            <a:r>
              <a:rPr lang="zh-CN" altLang="en-US" kern="0" dirty="0" smtClean="0">
                <a:latin typeface="宋体" panose="02010600030101010101" pitchFamily="2" charset="-122"/>
                <a:ea typeface="+mn-ea"/>
              </a:rPr>
              <a:t>比较于度中心性免疫策略，介数中心性免疫策略和自适应度中心性免疫策略，所提出免疫策略拥有</a:t>
            </a:r>
            <a:r>
              <a:rPr lang="en-US" altLang="zh-CN" kern="0" dirty="0" smtClean="0">
                <a:latin typeface="宋体" panose="02010600030101010101" pitchFamily="2" charset="-122"/>
                <a:ea typeface="+mn-ea"/>
              </a:rPr>
              <a:t>18%-50%</a:t>
            </a:r>
            <a:r>
              <a:rPr lang="zh-CN" altLang="en-US" kern="0" dirty="0" smtClean="0">
                <a:latin typeface="宋体" panose="02010600030101010101" pitchFamily="2" charset="-122"/>
                <a:ea typeface="+mn-ea"/>
              </a:rPr>
              <a:t>的优势（从免疫阈值对比）。</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13</a:t>
            </a:fld>
            <a:endParaRPr lang="en-US" altLang="zh-CN"/>
          </a:p>
        </p:txBody>
      </p:sp>
    </p:spTree>
    <p:extLst>
      <p:ext uri="{BB962C8B-B14F-4D97-AF65-F5344CB8AC3E}">
        <p14:creationId xmlns:p14="http://schemas.microsoft.com/office/powerpoint/2010/main" val="133002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下面介绍第二个工作</a:t>
            </a:r>
            <a:r>
              <a:rPr lang="en-US" altLang="zh-CN" dirty="0" smtClean="0">
                <a:solidFill>
                  <a:schemeClr val="tx1"/>
                </a:solidFill>
                <a:latin typeface="+mn-lt"/>
                <a:ea typeface="+mn-ea"/>
              </a:rPr>
              <a:t>-</a:t>
            </a:r>
            <a:r>
              <a:rPr lang="zh-CN" altLang="en-US" dirty="0" smtClean="0">
                <a:solidFill>
                  <a:schemeClr val="tx1"/>
                </a:solidFill>
                <a:latin typeface="+mn-lt"/>
                <a:ea typeface="+mn-ea"/>
              </a:rPr>
              <a:t>基于分值重算的局部免疫策略研究。关注于此网络的</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号节点。我们此时用节点度值减去其一层邻居节点中度值大于该节点度值的节点个数作为此节点的分值。那么，</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4</a:t>
            </a:r>
            <a:r>
              <a:rPr lang="zh-CN" altLang="en-US" dirty="0" smtClean="0">
                <a:solidFill>
                  <a:schemeClr val="tx1"/>
                </a:solidFill>
                <a:latin typeface="+mn-lt"/>
                <a:ea typeface="+mn-ea"/>
              </a:rPr>
              <a:t>，而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3</a:t>
            </a:r>
            <a:r>
              <a:rPr lang="zh-CN" altLang="en-US" dirty="0" smtClean="0">
                <a:solidFill>
                  <a:schemeClr val="tx1"/>
                </a:solidFill>
                <a:latin typeface="+mn-lt"/>
                <a:ea typeface="+mn-ea"/>
              </a:rPr>
              <a:t>。即我们认为大度邻居节点会削弱所关注节点的重要性。</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14</a:t>
            </a:fld>
            <a:endParaRPr lang="en-US" altLang="zh-CN"/>
          </a:p>
        </p:txBody>
      </p:sp>
    </p:spTree>
    <p:extLst>
      <p:ext uri="{BB962C8B-B14F-4D97-AF65-F5344CB8AC3E}">
        <p14:creationId xmlns:p14="http://schemas.microsoft.com/office/powerpoint/2010/main" val="3473240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免疫的具体步骤如下：以节点度初始化节点分值，随机选取</a:t>
            </a:r>
            <a:r>
              <a:rPr lang="en-US" altLang="zh-CN" dirty="0" smtClean="0">
                <a:solidFill>
                  <a:schemeClr val="tx1"/>
                </a:solidFill>
                <a:latin typeface="+mn-lt"/>
                <a:ea typeface="+mn-ea"/>
              </a:rPr>
              <a:t>p</a:t>
            </a:r>
            <a:r>
              <a:rPr lang="zh-CN" altLang="en-US" dirty="0" smtClean="0">
                <a:solidFill>
                  <a:schemeClr val="tx1"/>
                </a:solidFill>
                <a:latin typeface="+mn-lt"/>
                <a:ea typeface="+mn-ea"/>
              </a:rPr>
              <a:t>部分需要免疫的节点，重算这</a:t>
            </a:r>
            <a:r>
              <a:rPr lang="en-US" altLang="zh-CN" dirty="0" smtClean="0">
                <a:solidFill>
                  <a:schemeClr val="tx1"/>
                </a:solidFill>
                <a:latin typeface="+mn-lt"/>
                <a:ea typeface="+mn-ea"/>
              </a:rPr>
              <a:t>p</a:t>
            </a:r>
            <a:r>
              <a:rPr lang="zh-CN" altLang="en-US" dirty="0" smtClean="0">
                <a:solidFill>
                  <a:schemeClr val="tx1"/>
                </a:solidFill>
                <a:latin typeface="+mn-lt"/>
                <a:ea typeface="+mn-ea"/>
              </a:rPr>
              <a:t>部分节点的分值，接着用其分值大于此节点、非免疫的最大分值邻居节点代替此节点成为免疫节点。重复此步骤知道免疫的</a:t>
            </a:r>
            <a:r>
              <a:rPr lang="en-US" altLang="zh-CN" dirty="0" smtClean="0">
                <a:solidFill>
                  <a:schemeClr val="tx1"/>
                </a:solidFill>
                <a:latin typeface="+mn-lt"/>
                <a:ea typeface="+mn-ea"/>
              </a:rPr>
              <a:t>p</a:t>
            </a:r>
            <a:r>
              <a:rPr lang="zh-CN" altLang="en-US" dirty="0" smtClean="0">
                <a:solidFill>
                  <a:schemeClr val="tx1"/>
                </a:solidFill>
                <a:latin typeface="+mn-lt"/>
                <a:ea typeface="+mn-ea"/>
              </a:rPr>
              <a:t>部分节点稳定。</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15</a:t>
            </a:fld>
            <a:endParaRPr lang="en-US" altLang="zh-CN"/>
          </a:p>
        </p:txBody>
      </p:sp>
    </p:spTree>
    <p:extLst>
      <p:ext uri="{BB962C8B-B14F-4D97-AF65-F5344CB8AC3E}">
        <p14:creationId xmlns:p14="http://schemas.microsoft.com/office/powerpoint/2010/main" val="17736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同样，为验证提出方法的有效性，我们在两种类型的模型网络，六个真实网络进行实验，与三种目前主流的局部免疫策略和一种目标免疫测了进行对比。实验结果表明：</a:t>
            </a:r>
            <a:r>
              <a:rPr lang="zh-CN" altLang="en-US" sz="1200" kern="0" dirty="0" smtClean="0">
                <a:latin typeface="宋体" panose="02010600030101010101" pitchFamily="2" charset="-122"/>
                <a:ea typeface="+mn-ea"/>
              </a:rPr>
              <a:t>非感知分值局部免疫策略相比于非感知度值局部免疫策略表现出</a:t>
            </a:r>
            <a:r>
              <a:rPr lang="en-US" altLang="zh-CN" sz="1200" kern="0" dirty="0" smtClean="0">
                <a:latin typeface="宋体" panose="02010600030101010101" pitchFamily="2" charset="-122"/>
                <a:ea typeface="+mn-ea"/>
              </a:rPr>
              <a:t>0.00%-19.54%</a:t>
            </a:r>
            <a:r>
              <a:rPr lang="zh-CN" altLang="en-US" sz="1200" kern="0" dirty="0" smtClean="0">
                <a:latin typeface="宋体" panose="02010600030101010101" pitchFamily="2" charset="-122"/>
                <a:ea typeface="+mn-ea"/>
              </a:rPr>
              <a:t>的效果提升，感知分值局部免疫策略相比于感知度值局部免疫策略表现出</a:t>
            </a:r>
            <a:r>
              <a:rPr lang="en-US" altLang="zh-CN" sz="1200" kern="0" dirty="0" smtClean="0">
                <a:latin typeface="宋体" panose="02010600030101010101" pitchFamily="2" charset="-122"/>
                <a:ea typeface="+mn-ea"/>
              </a:rPr>
              <a:t>8.11%-49.99%</a:t>
            </a:r>
            <a:r>
              <a:rPr lang="zh-CN" altLang="en-US" sz="1200" kern="0" dirty="0" smtClean="0">
                <a:latin typeface="宋体" panose="02010600030101010101" pitchFamily="2" charset="-122"/>
                <a:ea typeface="+mn-ea"/>
              </a:rPr>
              <a:t>的效果提升，在有些网络中，感知分值局部免疫策略的免疫效果甚至超过度中心性目标免疫策略的免疫效果。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16</a:t>
            </a:fld>
            <a:endParaRPr lang="en-US" altLang="zh-CN"/>
          </a:p>
        </p:txBody>
      </p:sp>
    </p:spTree>
    <p:extLst>
      <p:ext uri="{BB962C8B-B14F-4D97-AF65-F5344CB8AC3E}">
        <p14:creationId xmlns:p14="http://schemas.microsoft.com/office/powerpoint/2010/main" val="377831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同样，为验证提出方法的有效性，我们在两种类型的模型网络，六个真实网络进行实验，与三种目前主流的局部免疫策略和一种目标免疫测了进行对比。实验结果表明：</a:t>
            </a:r>
            <a:r>
              <a:rPr lang="zh-CN" altLang="en-US" sz="1200" kern="0" dirty="0" smtClean="0">
                <a:latin typeface="宋体" panose="02010600030101010101" pitchFamily="2" charset="-122"/>
                <a:ea typeface="+mn-ea"/>
              </a:rPr>
              <a:t>非感知分值局部免疫策略相比于非感知度值局部免疫策略表现出</a:t>
            </a:r>
            <a:r>
              <a:rPr lang="en-US" altLang="zh-CN" sz="1200" kern="0" dirty="0" smtClean="0">
                <a:latin typeface="宋体" panose="02010600030101010101" pitchFamily="2" charset="-122"/>
                <a:ea typeface="+mn-ea"/>
              </a:rPr>
              <a:t>0.00%-19.54%</a:t>
            </a:r>
            <a:r>
              <a:rPr lang="zh-CN" altLang="en-US" sz="1200" kern="0" dirty="0" smtClean="0">
                <a:latin typeface="宋体" panose="02010600030101010101" pitchFamily="2" charset="-122"/>
                <a:ea typeface="+mn-ea"/>
              </a:rPr>
              <a:t>的效果提升，感知分值局部免疫策略相比于感知度值局部免疫策略表现出</a:t>
            </a:r>
            <a:r>
              <a:rPr lang="en-US" altLang="zh-CN" sz="1200" kern="0" dirty="0" smtClean="0">
                <a:latin typeface="宋体" panose="02010600030101010101" pitchFamily="2" charset="-122"/>
                <a:ea typeface="+mn-ea"/>
              </a:rPr>
              <a:t>8.11%-49.99%</a:t>
            </a:r>
            <a:r>
              <a:rPr lang="zh-CN" altLang="en-US" sz="1200" kern="0" dirty="0" smtClean="0">
                <a:latin typeface="宋体" panose="02010600030101010101" pitchFamily="2" charset="-122"/>
                <a:ea typeface="+mn-ea"/>
              </a:rPr>
              <a:t>的效果提升，在有些网络中，感知分值局部免疫策略的免疫效果甚至超过度中心性目标免疫策略的免疫效果。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17</a:t>
            </a:fld>
            <a:endParaRPr lang="en-US" altLang="zh-CN"/>
          </a:p>
        </p:txBody>
      </p:sp>
    </p:spTree>
    <p:extLst>
      <p:ext uri="{BB962C8B-B14F-4D97-AF65-F5344CB8AC3E}">
        <p14:creationId xmlns:p14="http://schemas.microsoft.com/office/powerpoint/2010/main" val="2478754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同样，为验证提出方法的有效性，我们在两种类型的模型网络，六个真实网络进行实验，与三种目前主流的局部免疫策略和一种目标免疫测了进行对比。实验结果表明：</a:t>
            </a:r>
            <a:r>
              <a:rPr lang="zh-CN" altLang="en-US" sz="1200" kern="0" dirty="0" smtClean="0">
                <a:latin typeface="宋体" panose="02010600030101010101" pitchFamily="2" charset="-122"/>
                <a:ea typeface="+mn-ea"/>
              </a:rPr>
              <a:t>非感知分值局部免疫策略相比于非感知度值局部免疫策略表现出</a:t>
            </a:r>
            <a:r>
              <a:rPr lang="en-US" altLang="zh-CN" sz="1200" kern="0" dirty="0" smtClean="0">
                <a:latin typeface="宋体" panose="02010600030101010101" pitchFamily="2" charset="-122"/>
                <a:ea typeface="+mn-ea"/>
              </a:rPr>
              <a:t>0.00%-19.54%</a:t>
            </a:r>
            <a:r>
              <a:rPr lang="zh-CN" altLang="en-US" sz="1200" kern="0" dirty="0" smtClean="0">
                <a:latin typeface="宋体" panose="02010600030101010101" pitchFamily="2" charset="-122"/>
                <a:ea typeface="+mn-ea"/>
              </a:rPr>
              <a:t>的效果提升，感知分值局部免疫策略相比于感知度值局部免疫策略表现出</a:t>
            </a:r>
            <a:r>
              <a:rPr lang="en-US" altLang="zh-CN" sz="1200" kern="0" dirty="0" smtClean="0">
                <a:latin typeface="宋体" panose="02010600030101010101" pitchFamily="2" charset="-122"/>
                <a:ea typeface="+mn-ea"/>
              </a:rPr>
              <a:t>8.11%-49.99%</a:t>
            </a:r>
            <a:r>
              <a:rPr lang="zh-CN" altLang="en-US" sz="1200" kern="0" dirty="0" smtClean="0">
                <a:latin typeface="宋体" panose="02010600030101010101" pitchFamily="2" charset="-122"/>
                <a:ea typeface="+mn-ea"/>
              </a:rPr>
              <a:t>的效果提升，在有些网络中，感知分值局部免疫策略的免疫效果甚至超过度中心性目标免疫策略的免疫效果。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18</a:t>
            </a:fld>
            <a:endParaRPr lang="en-US" altLang="zh-CN"/>
          </a:p>
        </p:txBody>
      </p:sp>
    </p:spTree>
    <p:extLst>
      <p:ext uri="{BB962C8B-B14F-4D97-AF65-F5344CB8AC3E}">
        <p14:creationId xmlns:p14="http://schemas.microsoft.com/office/powerpoint/2010/main" val="759943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同样，为验证提出方法的有效性，我们在两种类型的模型网络，六个真实网络进行实验，与三种目前主流的局部免疫策略和一种目标免疫测了进行对比。实验结果表明：</a:t>
            </a:r>
            <a:r>
              <a:rPr lang="zh-CN" altLang="en-US" sz="1200" kern="0" dirty="0" smtClean="0">
                <a:latin typeface="宋体" panose="02010600030101010101" pitchFamily="2" charset="-122"/>
                <a:ea typeface="+mn-ea"/>
              </a:rPr>
              <a:t>非感知分值局部免疫策略相比于非感知度值局部免疫策略表现出</a:t>
            </a:r>
            <a:r>
              <a:rPr lang="en-US" altLang="zh-CN" sz="1200" kern="0" dirty="0" smtClean="0">
                <a:latin typeface="宋体" panose="02010600030101010101" pitchFamily="2" charset="-122"/>
                <a:ea typeface="+mn-ea"/>
              </a:rPr>
              <a:t>0.00%-19.54%</a:t>
            </a:r>
            <a:r>
              <a:rPr lang="zh-CN" altLang="en-US" sz="1200" kern="0" dirty="0" smtClean="0">
                <a:latin typeface="宋体" panose="02010600030101010101" pitchFamily="2" charset="-122"/>
                <a:ea typeface="+mn-ea"/>
              </a:rPr>
              <a:t>的效果提升，感知分值局部免疫策略相比于感知度值局部免疫策略表现出</a:t>
            </a:r>
            <a:r>
              <a:rPr lang="en-US" altLang="zh-CN" sz="1200" kern="0" dirty="0" smtClean="0">
                <a:latin typeface="宋体" panose="02010600030101010101" pitchFamily="2" charset="-122"/>
                <a:ea typeface="+mn-ea"/>
              </a:rPr>
              <a:t>8.11%-49.99%</a:t>
            </a:r>
            <a:r>
              <a:rPr lang="zh-CN" altLang="en-US" sz="1200" kern="0" dirty="0" smtClean="0">
                <a:latin typeface="宋体" panose="02010600030101010101" pitchFamily="2" charset="-122"/>
                <a:ea typeface="+mn-ea"/>
              </a:rPr>
              <a:t>的效果提升，在有些网络中，感知分值局部免疫策略的免疫效果甚至超过度中心性目标免疫策略的免疫效果。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19</a:t>
            </a:fld>
            <a:endParaRPr lang="en-US" altLang="zh-CN"/>
          </a:p>
        </p:txBody>
      </p:sp>
    </p:spTree>
    <p:extLst>
      <p:ext uri="{BB962C8B-B14F-4D97-AF65-F5344CB8AC3E}">
        <p14:creationId xmlns:p14="http://schemas.microsoft.com/office/powerpoint/2010/main" val="333486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我将从如下四个方面来汇报本论文研究的基本情况，分别是：本论文研究背景及缘起、研究现状、主要的研究工作以及研究总结与展望</a:t>
            </a:r>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CFA1E56-49D9-4DDC-8176-D8DE72C21F09}" type="slidenum">
              <a:rPr lang="zh-CN" altLang="en-US"/>
              <a:pPr/>
              <a:t>2</a:t>
            </a:fld>
            <a:endParaRPr lang="en-US" altLang="zh-CN"/>
          </a:p>
        </p:txBody>
      </p:sp>
    </p:spTree>
    <p:extLst>
      <p:ext uri="{BB962C8B-B14F-4D97-AF65-F5344CB8AC3E}">
        <p14:creationId xmlns:p14="http://schemas.microsoft.com/office/powerpoint/2010/main" val="1494906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同样，为验证提出方法的有效性，我们在两种类型的模型网络，六个真实网络进行实验，与三种目前主流的局部免疫策略和一种目标免疫测了进行对比。实验结果表明：</a:t>
            </a:r>
            <a:r>
              <a:rPr lang="zh-CN" altLang="en-US" sz="1200" kern="0" dirty="0" smtClean="0">
                <a:latin typeface="宋体" panose="02010600030101010101" pitchFamily="2" charset="-122"/>
                <a:ea typeface="+mn-ea"/>
              </a:rPr>
              <a:t>非感知分值局部免疫策略相比于非感知度值局部免疫策略表现出</a:t>
            </a:r>
            <a:r>
              <a:rPr lang="en-US" altLang="zh-CN" sz="1200" kern="0" dirty="0" smtClean="0">
                <a:latin typeface="宋体" panose="02010600030101010101" pitchFamily="2" charset="-122"/>
                <a:ea typeface="+mn-ea"/>
              </a:rPr>
              <a:t>0.00%-19.54%</a:t>
            </a:r>
            <a:r>
              <a:rPr lang="zh-CN" altLang="en-US" sz="1200" kern="0" dirty="0" smtClean="0">
                <a:latin typeface="宋体" panose="02010600030101010101" pitchFamily="2" charset="-122"/>
                <a:ea typeface="+mn-ea"/>
              </a:rPr>
              <a:t>的效果提升，感知分值局部免疫策略相比于感知度值局部免疫策略表现出</a:t>
            </a:r>
            <a:r>
              <a:rPr lang="en-US" altLang="zh-CN" sz="1200" kern="0" dirty="0" smtClean="0">
                <a:latin typeface="宋体" panose="02010600030101010101" pitchFamily="2" charset="-122"/>
                <a:ea typeface="+mn-ea"/>
              </a:rPr>
              <a:t>8.11%-49.99%</a:t>
            </a:r>
            <a:r>
              <a:rPr lang="zh-CN" altLang="en-US" sz="1200" kern="0" dirty="0" smtClean="0">
                <a:latin typeface="宋体" panose="02010600030101010101" pitchFamily="2" charset="-122"/>
                <a:ea typeface="+mn-ea"/>
              </a:rPr>
              <a:t>的效果提升，在有些网络中，感知分值局部免疫策略的免疫效果甚至超过度中心性目标免疫策略的免疫效果。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20</a:t>
            </a:fld>
            <a:endParaRPr lang="en-US" altLang="zh-CN"/>
          </a:p>
        </p:txBody>
      </p:sp>
    </p:spTree>
    <p:extLst>
      <p:ext uri="{BB962C8B-B14F-4D97-AF65-F5344CB8AC3E}">
        <p14:creationId xmlns:p14="http://schemas.microsoft.com/office/powerpoint/2010/main" val="3856349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下面介绍第三个工作</a:t>
            </a:r>
            <a:r>
              <a:rPr lang="en-US" altLang="zh-CN" dirty="0" smtClean="0">
                <a:solidFill>
                  <a:schemeClr val="tx1"/>
                </a:solidFill>
                <a:latin typeface="+mn-lt"/>
                <a:ea typeface="+mn-ea"/>
              </a:rPr>
              <a:t>-</a:t>
            </a:r>
            <a:r>
              <a:rPr lang="zh-CN" altLang="en-US" dirty="0" smtClean="0">
                <a:solidFill>
                  <a:schemeClr val="tx1"/>
                </a:solidFill>
                <a:latin typeface="+mn-lt"/>
                <a:ea typeface="+mn-ea"/>
              </a:rPr>
              <a:t>基于分值重算的局部免疫策略研究。关注于此网络，假设这里有五个城市，连线表示它们之间的路径连接。同时假设此时城市</a:t>
            </a:r>
            <a:r>
              <a:rPr lang="en-US" altLang="zh-CN" dirty="0" smtClean="0">
                <a:solidFill>
                  <a:schemeClr val="tx1"/>
                </a:solidFill>
                <a:latin typeface="+mn-lt"/>
                <a:ea typeface="+mn-ea"/>
              </a:rPr>
              <a:t>2</a:t>
            </a:r>
            <a:r>
              <a:rPr lang="zh-CN" altLang="en-US" dirty="0" smtClean="0">
                <a:solidFill>
                  <a:schemeClr val="tx1"/>
                </a:solidFill>
                <a:latin typeface="+mn-lt"/>
                <a:ea typeface="+mn-ea"/>
              </a:rPr>
              <a:t>中的人想到城市</a:t>
            </a:r>
            <a:r>
              <a:rPr lang="en-US" altLang="zh-CN" dirty="0" smtClean="0">
                <a:solidFill>
                  <a:schemeClr val="tx1"/>
                </a:solidFill>
                <a:latin typeface="+mn-lt"/>
                <a:ea typeface="+mn-ea"/>
              </a:rPr>
              <a:t>3</a:t>
            </a:r>
            <a:r>
              <a:rPr lang="zh-CN" altLang="en-US" dirty="0" smtClean="0">
                <a:solidFill>
                  <a:schemeClr val="tx1"/>
                </a:solidFill>
                <a:latin typeface="+mn-lt"/>
                <a:ea typeface="+mn-ea"/>
              </a:rPr>
              <a:t>去，根据用户均衡理论，必然会有部分人选择路径</a:t>
            </a:r>
            <a:r>
              <a:rPr lang="en-US" altLang="zh-CN" dirty="0" smtClean="0">
                <a:solidFill>
                  <a:schemeClr val="tx1"/>
                </a:solidFill>
                <a:latin typeface="+mn-lt"/>
                <a:ea typeface="+mn-ea"/>
              </a:rPr>
              <a:t>2-1-3</a:t>
            </a:r>
            <a:r>
              <a:rPr lang="zh-CN" altLang="en-US" dirty="0" smtClean="0">
                <a:solidFill>
                  <a:schemeClr val="tx1"/>
                </a:solidFill>
                <a:latin typeface="+mn-lt"/>
                <a:ea typeface="+mn-ea"/>
              </a:rPr>
              <a:t>。即我们此处认为城市</a:t>
            </a:r>
            <a:r>
              <a:rPr lang="en-US" altLang="zh-CN" dirty="0" smtClean="0">
                <a:solidFill>
                  <a:schemeClr val="tx1"/>
                </a:solidFill>
                <a:latin typeface="+mn-lt"/>
                <a:ea typeface="+mn-ea"/>
              </a:rPr>
              <a:t>2</a:t>
            </a:r>
            <a:r>
              <a:rPr lang="zh-CN" altLang="en-US" dirty="0" smtClean="0">
                <a:solidFill>
                  <a:schemeClr val="tx1"/>
                </a:solidFill>
                <a:latin typeface="+mn-lt"/>
                <a:ea typeface="+mn-ea"/>
              </a:rPr>
              <a:t>与城市</a:t>
            </a:r>
            <a:r>
              <a:rPr lang="en-US" altLang="zh-CN" dirty="0" smtClean="0">
                <a:solidFill>
                  <a:schemeClr val="tx1"/>
                </a:solidFill>
                <a:latin typeface="+mn-lt"/>
                <a:ea typeface="+mn-ea"/>
              </a:rPr>
              <a:t>3</a:t>
            </a:r>
            <a:r>
              <a:rPr lang="zh-CN" altLang="en-US" dirty="0" smtClean="0">
                <a:solidFill>
                  <a:schemeClr val="tx1"/>
                </a:solidFill>
                <a:latin typeface="+mn-lt"/>
                <a:ea typeface="+mn-ea"/>
              </a:rPr>
              <a:t>之间交流时，会部分依赖于节点</a:t>
            </a:r>
            <a:r>
              <a:rPr lang="en-US" altLang="zh-CN" dirty="0" smtClean="0">
                <a:solidFill>
                  <a:schemeClr val="tx1"/>
                </a:solidFill>
                <a:latin typeface="+mn-lt"/>
                <a:ea typeface="+mn-ea"/>
              </a:rPr>
              <a:t>1</a:t>
            </a:r>
            <a:r>
              <a:rPr lang="zh-CN" altLang="en-US" dirty="0" smtClean="0">
                <a:solidFill>
                  <a:schemeClr val="tx1"/>
                </a:solidFill>
                <a:latin typeface="+mn-lt"/>
                <a:ea typeface="+mn-ea"/>
              </a:rPr>
              <a:t>。同样，对于城市</a:t>
            </a:r>
            <a:r>
              <a:rPr lang="en-US" altLang="zh-CN" dirty="0" smtClean="0">
                <a:solidFill>
                  <a:schemeClr val="tx1"/>
                </a:solidFill>
                <a:latin typeface="+mn-lt"/>
                <a:ea typeface="+mn-ea"/>
              </a:rPr>
              <a:t>5</a:t>
            </a:r>
            <a:r>
              <a:rPr lang="zh-CN" altLang="en-US" dirty="0" smtClean="0">
                <a:solidFill>
                  <a:schemeClr val="tx1"/>
                </a:solidFill>
                <a:latin typeface="+mn-lt"/>
                <a:ea typeface="+mn-ea"/>
              </a:rPr>
              <a:t>，则需完全依赖于城市</a:t>
            </a:r>
            <a:r>
              <a:rPr lang="en-US" altLang="zh-CN" dirty="0" smtClean="0">
                <a:solidFill>
                  <a:schemeClr val="tx1"/>
                </a:solidFill>
                <a:latin typeface="+mn-lt"/>
                <a:ea typeface="+mn-ea"/>
              </a:rPr>
              <a:t>1</a:t>
            </a:r>
            <a:r>
              <a:rPr lang="zh-CN" altLang="en-US" dirty="0" smtClean="0">
                <a:solidFill>
                  <a:schemeClr val="tx1"/>
                </a:solidFill>
                <a:latin typeface="+mn-lt"/>
                <a:ea typeface="+mn-ea"/>
              </a:rPr>
              <a:t>。</a:t>
            </a:r>
            <a:endParaRPr lang="en-US" altLang="zh-CN" dirty="0" smtClean="0">
              <a:solidFill>
                <a:schemeClr val="tx1"/>
              </a:solidFill>
              <a:latin typeface="+mn-lt"/>
              <a:ea typeface="+mn-ea"/>
            </a:endParaRPr>
          </a:p>
          <a:p>
            <a:pPr eaLnBrk="1" fontAlgn="auto" hangingPunct="1">
              <a:spcBef>
                <a:spcPts val="0"/>
              </a:spcBef>
              <a:spcAft>
                <a:spcPts val="0"/>
              </a:spcAft>
              <a:defRPr/>
            </a:pPr>
            <a:r>
              <a:rPr lang="zh-CN" altLang="en-US" dirty="0" smtClean="0">
                <a:solidFill>
                  <a:schemeClr val="tx1"/>
                </a:solidFill>
                <a:latin typeface="+mn-lt"/>
                <a:ea typeface="+mn-ea"/>
              </a:rPr>
              <a:t>将此现象抽象至网络中，就表现为周围邻居节点的相互连接会削弱它们对关注节点的依赖程度。换句话说，我们依据周围邻居节点对关注节点的依赖程度来判别节点的重要性。</a:t>
            </a:r>
            <a:endParaRPr lang="en-US" altLang="zh-CN" dirty="0" smtClean="0">
              <a:solidFill>
                <a:schemeClr val="tx1"/>
              </a:solidFill>
              <a:latin typeface="+mn-lt"/>
              <a:ea typeface="+mn-ea"/>
            </a:endParaRPr>
          </a:p>
          <a:p>
            <a:pPr eaLnBrk="1" fontAlgn="auto" hangingPunct="1">
              <a:spcBef>
                <a:spcPts val="0"/>
              </a:spcBef>
              <a:spcAft>
                <a:spcPts val="0"/>
              </a:spcAft>
              <a:defRPr/>
            </a:pPr>
            <a:r>
              <a:rPr lang="zh-CN" altLang="en-US" dirty="0" smtClean="0">
                <a:solidFill>
                  <a:schemeClr val="tx1"/>
                </a:solidFill>
                <a:latin typeface="+mn-lt"/>
                <a:ea typeface="+mn-ea"/>
              </a:rPr>
              <a:t>此处，变形虫算法在流量分配方面强大的优势将得以体现。</a:t>
            </a: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21</a:t>
            </a:fld>
            <a:endParaRPr lang="en-US" altLang="zh-CN"/>
          </a:p>
        </p:txBody>
      </p:sp>
    </p:spTree>
    <p:extLst>
      <p:ext uri="{BB962C8B-B14F-4D97-AF65-F5344CB8AC3E}">
        <p14:creationId xmlns:p14="http://schemas.microsoft.com/office/powerpoint/2010/main" val="3211013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只需修改小小的一步，就能使变形虫算法区分不同长度的路径，从而度量前面提到的依赖性问题。</a:t>
            </a:r>
            <a:endParaRPr lang="en-US" altLang="zh-CN" dirty="0" smtClean="0">
              <a:solidFill>
                <a:schemeClr val="tx1"/>
              </a:solidFill>
              <a:latin typeface="+mn-lt"/>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kern="0" dirty="0" smtClean="0">
                <a:latin typeface="宋体" panose="02010600030101010101" pitchFamily="2" charset="-122"/>
                <a:ea typeface="+mn-ea"/>
              </a:rPr>
              <a:t>局部性说明：真实世界中的大多数网络都是随时间而变化的，这导致一些需要依靠全局信息才能实施的免疫策略具有极大的局限性（如介数中心性免疫策略和接近中心性免疫策略），而基于多头绒泡菌算法的半局部免疫策略只需要更新网络变化相关部分的信息即可。</a:t>
            </a:r>
            <a:endParaRPr lang="en-US" altLang="zh-CN" kern="0" dirty="0" smtClean="0">
              <a:latin typeface="宋体" panose="02010600030101010101" pitchFamily="2" charset="-122"/>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22</a:t>
            </a:fld>
            <a:endParaRPr lang="en-US" altLang="zh-CN"/>
          </a:p>
        </p:txBody>
      </p:sp>
    </p:spTree>
    <p:extLst>
      <p:ext uri="{BB962C8B-B14F-4D97-AF65-F5344CB8AC3E}">
        <p14:creationId xmlns:p14="http://schemas.microsoft.com/office/powerpoint/2010/main" val="3636013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种免疫策略进行比较。实验结果表明，提出方法在真实网络中表现出更好的免疫效果。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23</a:t>
            </a:fld>
            <a:endParaRPr lang="en-US" altLang="zh-CN"/>
          </a:p>
        </p:txBody>
      </p:sp>
    </p:spTree>
    <p:extLst>
      <p:ext uri="{BB962C8B-B14F-4D97-AF65-F5344CB8AC3E}">
        <p14:creationId xmlns:p14="http://schemas.microsoft.com/office/powerpoint/2010/main" val="4167280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24</a:t>
            </a:fld>
            <a:endParaRPr lang="en-US" altLang="zh-CN"/>
          </a:p>
        </p:txBody>
      </p:sp>
    </p:spTree>
    <p:extLst>
      <p:ext uri="{BB962C8B-B14F-4D97-AF65-F5344CB8AC3E}">
        <p14:creationId xmlns:p14="http://schemas.microsoft.com/office/powerpoint/2010/main" val="3508008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25</a:t>
            </a:fld>
            <a:endParaRPr lang="en-US" altLang="zh-CN"/>
          </a:p>
        </p:txBody>
      </p:sp>
    </p:spTree>
    <p:extLst>
      <p:ext uri="{BB962C8B-B14F-4D97-AF65-F5344CB8AC3E}">
        <p14:creationId xmlns:p14="http://schemas.microsoft.com/office/powerpoint/2010/main" val="1432688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26</a:t>
            </a:fld>
            <a:endParaRPr lang="en-US" altLang="zh-CN"/>
          </a:p>
        </p:txBody>
      </p:sp>
    </p:spTree>
    <p:extLst>
      <p:ext uri="{BB962C8B-B14F-4D97-AF65-F5344CB8AC3E}">
        <p14:creationId xmlns:p14="http://schemas.microsoft.com/office/powerpoint/2010/main" val="979952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27</a:t>
            </a:fld>
            <a:endParaRPr lang="en-US" altLang="zh-CN"/>
          </a:p>
        </p:txBody>
      </p:sp>
    </p:spTree>
    <p:extLst>
      <p:ext uri="{BB962C8B-B14F-4D97-AF65-F5344CB8AC3E}">
        <p14:creationId xmlns:p14="http://schemas.microsoft.com/office/powerpoint/2010/main" val="1405819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28</a:t>
            </a:fld>
            <a:endParaRPr lang="en-US" altLang="zh-CN"/>
          </a:p>
        </p:txBody>
      </p:sp>
    </p:spTree>
    <p:extLst>
      <p:ext uri="{BB962C8B-B14F-4D97-AF65-F5344CB8AC3E}">
        <p14:creationId xmlns:p14="http://schemas.microsoft.com/office/powerpoint/2010/main" val="3680406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同样，为验证提出方法的有效性，我们在两种类型的模型网络，七个真实网络进行实验，与</a:t>
            </a:r>
            <a:r>
              <a:rPr lang="en-US" altLang="zh-CN" dirty="0" smtClean="0">
                <a:solidFill>
                  <a:schemeClr val="tx1"/>
                </a:solidFill>
                <a:latin typeface="+mn-lt"/>
                <a:ea typeface="+mn-ea"/>
              </a:rPr>
              <a:t>5</a:t>
            </a:r>
            <a:r>
              <a:rPr lang="zh-CN" altLang="en-US" dirty="0" smtClean="0">
                <a:solidFill>
                  <a:schemeClr val="tx1"/>
                </a:solidFill>
                <a:latin typeface="+mn-lt"/>
                <a:ea typeface="+mn-ea"/>
              </a:rPr>
              <a:t>种免疫策略进行比较。实验结果表明，提出方法在真实</a:t>
            </a:r>
            <a:r>
              <a:rPr lang="zh-CN" altLang="en-US" smtClean="0">
                <a:solidFill>
                  <a:schemeClr val="tx1"/>
                </a:solidFill>
                <a:latin typeface="+mn-lt"/>
                <a:ea typeface="+mn-ea"/>
              </a:rPr>
              <a:t>网络中表现出更好的</a:t>
            </a:r>
            <a:r>
              <a:rPr lang="zh-CN" altLang="en-US" dirty="0" smtClean="0">
                <a:solidFill>
                  <a:schemeClr val="tx1"/>
                </a:solidFill>
                <a:latin typeface="+mn-lt"/>
                <a:ea typeface="+mn-ea"/>
              </a:rPr>
              <a:t>免疫效果。</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29</a:t>
            </a:fld>
            <a:endParaRPr lang="en-US" altLang="zh-CN"/>
          </a:p>
        </p:txBody>
      </p:sp>
    </p:spTree>
    <p:extLst>
      <p:ext uri="{BB962C8B-B14F-4D97-AF65-F5344CB8AC3E}">
        <p14:creationId xmlns:p14="http://schemas.microsoft.com/office/powerpoint/2010/main" val="43330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6C868A4-4B37-4136-824E-F2EF5AFEB323}" type="slidenum">
              <a:rPr lang="zh-CN" altLang="en-US"/>
              <a:pPr/>
              <a:t>3</a:t>
            </a:fld>
            <a:endParaRPr lang="en-US" altLang="zh-CN"/>
          </a:p>
        </p:txBody>
      </p:sp>
    </p:spTree>
    <p:extLst>
      <p:ext uri="{BB962C8B-B14F-4D97-AF65-F5344CB8AC3E}">
        <p14:creationId xmlns:p14="http://schemas.microsoft.com/office/powerpoint/2010/main" val="3175777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最后，我们借助于遗传算法，提出基于遗传算法的目标免疫策略。目标函数定义为网络的总体鲁棒性。利用六种交叉算子直接进化。</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30</a:t>
            </a:fld>
            <a:endParaRPr lang="en-US" altLang="zh-CN"/>
          </a:p>
        </p:txBody>
      </p:sp>
    </p:spTree>
    <p:extLst>
      <p:ext uri="{BB962C8B-B14F-4D97-AF65-F5344CB8AC3E}">
        <p14:creationId xmlns:p14="http://schemas.microsoft.com/office/powerpoint/2010/main" val="869999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最后，我们借助于遗传算法，提出基于遗传算法的目标免疫策略。目标函数定义为网络的总体鲁棒性。利用六种交叉算子直接进化。</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31</a:t>
            </a:fld>
            <a:endParaRPr lang="en-US" altLang="zh-CN"/>
          </a:p>
        </p:txBody>
      </p:sp>
    </p:spTree>
    <p:extLst>
      <p:ext uri="{BB962C8B-B14F-4D97-AF65-F5344CB8AC3E}">
        <p14:creationId xmlns:p14="http://schemas.microsoft.com/office/powerpoint/2010/main" val="1708583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02EDAC3-FB58-4EF3-B466-75E19BCB04D3}" type="slidenum">
              <a:rPr lang="zh-CN" altLang="en-US"/>
              <a:pPr/>
              <a:t>32</a:t>
            </a:fld>
            <a:endParaRPr lang="en-US" altLang="zh-CN"/>
          </a:p>
        </p:txBody>
      </p:sp>
    </p:spTree>
    <p:extLst>
      <p:ext uri="{BB962C8B-B14F-4D97-AF65-F5344CB8AC3E}">
        <p14:creationId xmlns:p14="http://schemas.microsoft.com/office/powerpoint/2010/main" val="2964886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en-US" altLang="zh-CN" dirty="0" smtClean="0">
              <a:latin typeface="微软雅黑" pitchFamily="34" charset="-122"/>
              <a:ea typeface="微软雅黑" pitchFamily="34" charset="-122"/>
            </a:endParaRPr>
          </a:p>
          <a:p>
            <a:pPr eaLnBrk="1" fontAlgn="auto" hangingPunct="1">
              <a:spcBef>
                <a:spcPts val="0"/>
              </a:spcBef>
              <a:spcAft>
                <a:spcPts val="0"/>
              </a:spcAft>
              <a:defRPr/>
            </a:pPr>
            <a:endParaRPr lang="en-US" altLang="zh-CN" dirty="0" smtClean="0">
              <a:latin typeface="微软雅黑" pitchFamily="34" charset="-122"/>
              <a:ea typeface="微软雅黑" pitchFamily="34" charset="-122"/>
            </a:endParaRPr>
          </a:p>
          <a:p>
            <a:pPr eaLnBrk="1" fontAlgn="auto" hangingPunct="1">
              <a:spcBef>
                <a:spcPts val="0"/>
              </a:spcBef>
              <a:spcAft>
                <a:spcPts val="0"/>
              </a:spcAft>
              <a:defRPr/>
            </a:pPr>
            <a:endParaRPr lang="zh-CN" altLang="en-US" dirty="0" smtClean="0">
              <a:latin typeface="微软雅黑" pitchFamily="34" charset="-122"/>
              <a:ea typeface="微软雅黑" pitchFamily="34" charset="-122"/>
            </a:endParaRPr>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a:p>
            <a:pPr eaLnBrk="1" fontAlgn="auto" hangingPunct="1">
              <a:spcBef>
                <a:spcPts val="0"/>
              </a:spcBef>
              <a:spcAft>
                <a:spcPts val="0"/>
              </a:spcAft>
              <a:defRPr/>
            </a:pPr>
            <a:endParaRPr lang="en-US" altLang="zh-CN" dirty="0" smtClean="0"/>
          </a:p>
          <a:p>
            <a:pPr eaLnBrk="1" fontAlgn="auto" hangingPunct="1">
              <a:spcBef>
                <a:spcPts val="0"/>
              </a:spcBef>
              <a:spcAft>
                <a:spcPts val="0"/>
              </a:spcAft>
              <a:defRPr/>
            </a:pPr>
            <a:endParaRPr lang="zh-CN" altLang="en-US" dirty="0"/>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A155365-E0DF-489A-A208-8930AEAED56A}" type="slidenum">
              <a:rPr lang="zh-CN" altLang="en-US"/>
              <a:pPr/>
              <a:t>33</a:t>
            </a:fld>
            <a:endParaRPr lang="en-US" altLang="zh-CN"/>
          </a:p>
        </p:txBody>
      </p:sp>
    </p:spTree>
    <p:extLst>
      <p:ext uri="{BB962C8B-B14F-4D97-AF65-F5344CB8AC3E}">
        <p14:creationId xmlns:p14="http://schemas.microsoft.com/office/powerpoint/2010/main" val="650324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34</a:t>
            </a:fld>
            <a:endParaRPr lang="en-US" altLang="zh-CN"/>
          </a:p>
        </p:txBody>
      </p:sp>
    </p:spTree>
    <p:extLst>
      <p:ext uri="{BB962C8B-B14F-4D97-AF65-F5344CB8AC3E}">
        <p14:creationId xmlns:p14="http://schemas.microsoft.com/office/powerpoint/2010/main" val="1356698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387DFAD-A52A-494D-818A-D96C7CE3AA1B}" type="slidenum">
              <a:rPr lang="zh-CN" altLang="en-US"/>
              <a:pPr/>
              <a:t>35</a:t>
            </a:fld>
            <a:endParaRPr lang="en-US" altLang="zh-CN"/>
          </a:p>
        </p:txBody>
      </p:sp>
    </p:spTree>
    <p:extLst>
      <p:ext uri="{BB962C8B-B14F-4D97-AF65-F5344CB8AC3E}">
        <p14:creationId xmlns:p14="http://schemas.microsoft.com/office/powerpoint/2010/main" val="190511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我的研究工作汇报到此结束，还</a:t>
            </a:r>
            <a:r>
              <a:rPr lang="zh-CN" altLang="zh-CN" dirty="0" smtClean="0"/>
              <a:t>请各位评委老师多批评指正，让我在今后的学习中学到更多</a:t>
            </a:r>
            <a:r>
              <a:rPr lang="zh-CN" altLang="en-US" dirty="0" smtClean="0"/>
              <a:t>，谢谢！</a:t>
            </a:r>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884000B-8FC1-43B4-8BA3-8B77E52D45A1}" type="slidenum">
              <a:rPr lang="zh-CN" altLang="en-US"/>
              <a:pPr/>
              <a:t>36</a:t>
            </a:fld>
            <a:endParaRPr lang="en-US" altLang="zh-CN"/>
          </a:p>
        </p:txBody>
      </p:sp>
    </p:spTree>
    <p:extLst>
      <p:ext uri="{BB962C8B-B14F-4D97-AF65-F5344CB8AC3E}">
        <p14:creationId xmlns:p14="http://schemas.microsoft.com/office/powerpoint/2010/main" val="1733373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下面介绍第二个工作</a:t>
            </a:r>
            <a:r>
              <a:rPr lang="en-US" altLang="zh-CN" dirty="0" smtClean="0">
                <a:solidFill>
                  <a:schemeClr val="tx1"/>
                </a:solidFill>
                <a:latin typeface="+mn-lt"/>
                <a:ea typeface="+mn-ea"/>
              </a:rPr>
              <a:t>-</a:t>
            </a:r>
            <a:r>
              <a:rPr lang="zh-CN" altLang="en-US" dirty="0" smtClean="0">
                <a:solidFill>
                  <a:schemeClr val="tx1"/>
                </a:solidFill>
                <a:latin typeface="+mn-lt"/>
                <a:ea typeface="+mn-ea"/>
              </a:rPr>
              <a:t>基于分值重算的局部免疫策略研究。关注于此网络的</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号节点。我们此时用节点度值减去其一层邻居节点中度值大于该节点度值的节点个数作为此节点的分值。那么，</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4</a:t>
            </a:r>
            <a:r>
              <a:rPr lang="zh-CN" altLang="en-US" dirty="0" smtClean="0">
                <a:solidFill>
                  <a:schemeClr val="tx1"/>
                </a:solidFill>
                <a:latin typeface="+mn-lt"/>
                <a:ea typeface="+mn-ea"/>
              </a:rPr>
              <a:t>，而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3</a:t>
            </a:r>
            <a:r>
              <a:rPr lang="zh-CN" altLang="en-US" dirty="0" smtClean="0">
                <a:solidFill>
                  <a:schemeClr val="tx1"/>
                </a:solidFill>
                <a:latin typeface="+mn-lt"/>
                <a:ea typeface="+mn-ea"/>
              </a:rPr>
              <a:t>。即我们认为大度邻居节点会削弱所关注节点的重要性。</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37</a:t>
            </a:fld>
            <a:endParaRPr lang="en-US" altLang="zh-CN"/>
          </a:p>
        </p:txBody>
      </p:sp>
    </p:spTree>
    <p:extLst>
      <p:ext uri="{BB962C8B-B14F-4D97-AF65-F5344CB8AC3E}">
        <p14:creationId xmlns:p14="http://schemas.microsoft.com/office/powerpoint/2010/main" val="3478641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下面介绍第二个工作</a:t>
            </a:r>
            <a:r>
              <a:rPr lang="en-US" altLang="zh-CN" dirty="0" smtClean="0">
                <a:solidFill>
                  <a:schemeClr val="tx1"/>
                </a:solidFill>
                <a:latin typeface="+mn-lt"/>
                <a:ea typeface="+mn-ea"/>
              </a:rPr>
              <a:t>-</a:t>
            </a:r>
            <a:r>
              <a:rPr lang="zh-CN" altLang="en-US" dirty="0" smtClean="0">
                <a:solidFill>
                  <a:schemeClr val="tx1"/>
                </a:solidFill>
                <a:latin typeface="+mn-lt"/>
                <a:ea typeface="+mn-ea"/>
              </a:rPr>
              <a:t>基于分值重算的局部免疫策略研究。关注于此网络的</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号节点。我们此时用节点度值减去其一层邻居节点中度值大于该节点度值的节点个数作为此节点的分值。那么，</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4</a:t>
            </a:r>
            <a:r>
              <a:rPr lang="zh-CN" altLang="en-US" dirty="0" smtClean="0">
                <a:solidFill>
                  <a:schemeClr val="tx1"/>
                </a:solidFill>
                <a:latin typeface="+mn-lt"/>
                <a:ea typeface="+mn-ea"/>
              </a:rPr>
              <a:t>，而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3</a:t>
            </a:r>
            <a:r>
              <a:rPr lang="zh-CN" altLang="en-US" dirty="0" smtClean="0">
                <a:solidFill>
                  <a:schemeClr val="tx1"/>
                </a:solidFill>
                <a:latin typeface="+mn-lt"/>
                <a:ea typeface="+mn-ea"/>
              </a:rPr>
              <a:t>。即我们认为大度邻居节点会削弱所关注节点的重要性。</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38</a:t>
            </a:fld>
            <a:endParaRPr lang="en-US" altLang="zh-CN"/>
          </a:p>
        </p:txBody>
      </p:sp>
    </p:spTree>
    <p:extLst>
      <p:ext uri="{BB962C8B-B14F-4D97-AF65-F5344CB8AC3E}">
        <p14:creationId xmlns:p14="http://schemas.microsoft.com/office/powerpoint/2010/main" val="1267372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下面介绍第二个工作</a:t>
            </a:r>
            <a:r>
              <a:rPr lang="en-US" altLang="zh-CN" dirty="0" smtClean="0">
                <a:solidFill>
                  <a:schemeClr val="tx1"/>
                </a:solidFill>
                <a:latin typeface="+mn-lt"/>
                <a:ea typeface="+mn-ea"/>
              </a:rPr>
              <a:t>-</a:t>
            </a:r>
            <a:r>
              <a:rPr lang="zh-CN" altLang="en-US" dirty="0" smtClean="0">
                <a:solidFill>
                  <a:schemeClr val="tx1"/>
                </a:solidFill>
                <a:latin typeface="+mn-lt"/>
                <a:ea typeface="+mn-ea"/>
              </a:rPr>
              <a:t>基于分值重算的局部免疫策略研究。关注于此网络的</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号节点。我们此时用节点度值减去其一层邻居节点中度值大于该节点度值的节点个数作为此节点的分值。那么，</a:t>
            </a:r>
            <a:r>
              <a:rPr lang="en-US" altLang="zh-CN" dirty="0" smtClean="0">
                <a:solidFill>
                  <a:schemeClr val="tx1"/>
                </a:solidFill>
                <a:latin typeface="+mn-lt"/>
                <a:ea typeface="+mn-ea"/>
              </a:rPr>
              <a:t>3</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4</a:t>
            </a:r>
            <a:r>
              <a:rPr lang="zh-CN" altLang="en-US" dirty="0" smtClean="0">
                <a:solidFill>
                  <a:schemeClr val="tx1"/>
                </a:solidFill>
                <a:latin typeface="+mn-lt"/>
                <a:ea typeface="+mn-ea"/>
              </a:rPr>
              <a:t>，而</a:t>
            </a:r>
            <a:r>
              <a:rPr lang="en-US" altLang="zh-CN" dirty="0" smtClean="0">
                <a:solidFill>
                  <a:schemeClr val="tx1"/>
                </a:solidFill>
                <a:latin typeface="+mn-lt"/>
                <a:ea typeface="+mn-ea"/>
              </a:rPr>
              <a:t>7</a:t>
            </a:r>
            <a:r>
              <a:rPr lang="zh-CN" altLang="en-US" dirty="0" smtClean="0">
                <a:solidFill>
                  <a:schemeClr val="tx1"/>
                </a:solidFill>
                <a:latin typeface="+mn-lt"/>
                <a:ea typeface="+mn-ea"/>
              </a:rPr>
              <a:t>号节点的分值为</a:t>
            </a:r>
            <a:r>
              <a:rPr lang="en-US" altLang="zh-CN" dirty="0" smtClean="0">
                <a:solidFill>
                  <a:schemeClr val="tx1"/>
                </a:solidFill>
                <a:latin typeface="+mn-lt"/>
                <a:ea typeface="+mn-ea"/>
              </a:rPr>
              <a:t>3</a:t>
            </a:r>
            <a:r>
              <a:rPr lang="zh-CN" altLang="en-US" dirty="0" smtClean="0">
                <a:solidFill>
                  <a:schemeClr val="tx1"/>
                </a:solidFill>
                <a:latin typeface="+mn-lt"/>
                <a:ea typeface="+mn-ea"/>
              </a:rPr>
              <a:t>。即我们认为大度邻居节点会削弱所关注节点的重要性。</a:t>
            </a: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39</a:t>
            </a:fld>
            <a:endParaRPr lang="en-US" altLang="zh-CN"/>
          </a:p>
        </p:txBody>
      </p:sp>
    </p:spTree>
    <p:extLst>
      <p:ext uri="{BB962C8B-B14F-4D97-AF65-F5344CB8AC3E}">
        <p14:creationId xmlns:p14="http://schemas.microsoft.com/office/powerpoint/2010/main" val="159243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网络上的传播行为在许多实际网络中都广泛存在。</a:t>
            </a:r>
            <a:endParaRPr lang="en-US" altLang="zh-CN" dirty="0" smtClean="0"/>
          </a:p>
          <a:p>
            <a:pPr eaLnBrk="1" hangingPunct="1">
              <a:spcBef>
                <a:spcPct val="0"/>
              </a:spcBef>
            </a:pPr>
            <a:endParaRPr lang="en-US" altLang="zh-CN" dirty="0" smtClean="0"/>
          </a:p>
          <a:p>
            <a:r>
              <a:rPr lang="zh-CN" altLang="zh-CN" sz="1200" kern="1200" dirty="0" smtClean="0">
                <a:solidFill>
                  <a:schemeClr val="tx1"/>
                </a:solidFill>
                <a:effectLst/>
                <a:latin typeface="+mn-lt"/>
                <a:ea typeface="+mn-ea"/>
                <a:cs typeface="+mn-cs"/>
              </a:rPr>
              <a:t>近年来研究表明，许多实际网络都表现出无标度属性，这就是说少量的病毒感染源，如果不加以控制，则很可能爆发大规模的病毒流行。</a:t>
            </a:r>
            <a:endParaRPr lang="zh-CN" altLang="zh-CN" sz="1200" kern="1200" dirty="0">
              <a:solidFill>
                <a:schemeClr val="tx1"/>
              </a:solidFill>
              <a:effectLst/>
              <a:latin typeface="+mn-lt"/>
              <a:ea typeface="+mn-ea"/>
              <a:cs typeface="+mn-cs"/>
            </a:endParaRPr>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753B50-09E5-47C3-A619-B014AE965BA5}" type="slidenum">
              <a:rPr lang="zh-CN" altLang="en-US"/>
              <a:pPr/>
              <a:t>4</a:t>
            </a:fld>
            <a:endParaRPr lang="en-US" altLang="zh-CN"/>
          </a:p>
        </p:txBody>
      </p:sp>
    </p:spTree>
    <p:extLst>
      <p:ext uri="{BB962C8B-B14F-4D97-AF65-F5344CB8AC3E}">
        <p14:creationId xmlns:p14="http://schemas.microsoft.com/office/powerpoint/2010/main" val="232831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smtClean="0">
                <a:solidFill>
                  <a:schemeClr val="tx1"/>
                </a:solidFill>
                <a:effectLst/>
                <a:latin typeface="+mn-lt"/>
                <a:ea typeface="+mn-ea"/>
                <a:cs typeface="+mn-cs"/>
              </a:rPr>
              <a:t>比如说，在社会网络中，随着社会的发展，病毒传播途径变得复杂化，这就导致试图通过大范围接种疫苗的方式来预防和控制疾病传播变得十分困难。同时，接种疫苗可能引起的副作用和社会有限的资源，都迫使我们应该尽量减少接种人群。</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因此，免疫策略的研究对传染病的预防和控制具有重要的意义。</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比如说，根据网络节点的异质属性提出的度中心性免疫策略能够只针对网络的</a:t>
            </a:r>
            <a:r>
              <a:rPr lang="en-US" altLang="zh-CN" sz="1200" kern="1200" dirty="0" smtClean="0">
                <a:solidFill>
                  <a:schemeClr val="tx1"/>
                </a:solidFill>
                <a:effectLst/>
                <a:latin typeface="+mn-lt"/>
                <a:ea typeface="+mn-ea"/>
                <a:cs typeface="+mn-cs"/>
              </a:rPr>
              <a:t>Hub</a:t>
            </a:r>
            <a:r>
              <a:rPr lang="zh-CN" altLang="zh-CN" sz="1200" kern="1200" dirty="0" smtClean="0">
                <a:solidFill>
                  <a:schemeClr val="tx1"/>
                </a:solidFill>
                <a:effectLst/>
                <a:latin typeface="+mn-lt"/>
                <a:ea typeface="+mn-ea"/>
                <a:cs typeface="+mn-cs"/>
              </a:rPr>
              <a:t>节点进行免疫就能达到控制病毒传播的目的。</a:t>
            </a:r>
          </a:p>
          <a:p>
            <a:endParaRPr lang="zh-CN" altLang="zh-CN" sz="1200" kern="1200" dirty="0">
              <a:solidFill>
                <a:schemeClr val="tx1"/>
              </a:solidFill>
              <a:effectLst/>
              <a:latin typeface="+mn-lt"/>
              <a:ea typeface="+mn-ea"/>
              <a:cs typeface="+mn-cs"/>
            </a:endParaRPr>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247B58D-D8FD-4040-9AFE-D6BA6804799D}" type="slidenum">
              <a:rPr lang="zh-CN" altLang="en-US"/>
              <a:pPr/>
              <a:t>5</a:t>
            </a:fld>
            <a:endParaRPr lang="en-US" altLang="zh-CN"/>
          </a:p>
        </p:txBody>
      </p:sp>
    </p:spTree>
    <p:extLst>
      <p:ext uri="{BB962C8B-B14F-4D97-AF65-F5344CB8AC3E}">
        <p14:creationId xmlns:p14="http://schemas.microsoft.com/office/powerpoint/2010/main" val="317841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865D347-B35A-4200-B6C8-D7D64C8AE72E}" type="slidenum">
              <a:rPr lang="zh-CN" altLang="en-US"/>
              <a:pPr/>
              <a:t>6</a:t>
            </a:fld>
            <a:endParaRPr lang="en-US" altLang="zh-CN"/>
          </a:p>
        </p:txBody>
      </p:sp>
    </p:spTree>
    <p:extLst>
      <p:ext uri="{BB962C8B-B14F-4D97-AF65-F5344CB8AC3E}">
        <p14:creationId xmlns:p14="http://schemas.microsoft.com/office/powerpoint/2010/main" val="89445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smtClean="0"/>
              <a:t>目前，主流的免疫策略主要分为以下几类</a:t>
            </a:r>
            <a:endParaRPr lang="zh-CN" altLang="en-US" dirty="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11C9487-94C4-4BDF-91EE-AC5850FE63FF}" type="slidenum">
              <a:rPr lang="zh-CN" altLang="en-US"/>
              <a:pPr/>
              <a:t>7</a:t>
            </a:fld>
            <a:endParaRPr lang="en-US" altLang="zh-CN"/>
          </a:p>
        </p:txBody>
      </p:sp>
    </p:spTree>
    <p:extLst>
      <p:ext uri="{BB962C8B-B14F-4D97-AF65-F5344CB8AC3E}">
        <p14:creationId xmlns:p14="http://schemas.microsoft.com/office/powerpoint/2010/main" val="403062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下面，我将具体阐述下本论文的主要研究工作</a:t>
            </a:r>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C485913-A32E-49C2-8B77-B4E362EE4C5B}" type="slidenum">
              <a:rPr lang="zh-CN" altLang="en-US"/>
              <a:pPr/>
              <a:t>8</a:t>
            </a:fld>
            <a:endParaRPr lang="en-US" altLang="zh-CN"/>
          </a:p>
        </p:txBody>
      </p:sp>
    </p:spTree>
    <p:extLst>
      <p:ext uri="{BB962C8B-B14F-4D97-AF65-F5344CB8AC3E}">
        <p14:creationId xmlns:p14="http://schemas.microsoft.com/office/powerpoint/2010/main" val="332165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eaLnBrk="1" fontAlgn="auto" hangingPunct="1">
              <a:spcBef>
                <a:spcPts val="0"/>
              </a:spcBef>
              <a:spcAft>
                <a:spcPts val="0"/>
              </a:spcAft>
              <a:defRPr/>
            </a:pPr>
            <a:r>
              <a:rPr lang="zh-CN" altLang="en-US" dirty="0" smtClean="0">
                <a:solidFill>
                  <a:schemeClr val="tx1"/>
                </a:solidFill>
                <a:latin typeface="+mn-lt"/>
                <a:ea typeface="+mn-ea"/>
              </a:rPr>
              <a:t>对于一个已经存在的网络，设定度阈值</a:t>
            </a:r>
            <a:r>
              <a:rPr lang="en-US" altLang="zh-CN" dirty="0" err="1" smtClean="0">
                <a:solidFill>
                  <a:schemeClr val="tx1"/>
                </a:solidFill>
                <a:latin typeface="+mn-lt"/>
                <a:ea typeface="+mn-ea"/>
              </a:rPr>
              <a:t>kt</a:t>
            </a:r>
            <a:r>
              <a:rPr lang="zh-CN" altLang="en-US" dirty="0" smtClean="0">
                <a:solidFill>
                  <a:schemeClr val="tx1"/>
                </a:solidFill>
                <a:latin typeface="+mn-lt"/>
                <a:ea typeface="+mn-ea"/>
              </a:rPr>
              <a:t>，将该网络的所有节点和边分为可见和不可见两部分（可见节点即为原网络中节点度值小于等于当前</a:t>
            </a:r>
            <a:r>
              <a:rPr lang="en-US" altLang="zh-CN" dirty="0" err="1" smtClean="0">
                <a:solidFill>
                  <a:schemeClr val="tx1"/>
                </a:solidFill>
                <a:latin typeface="+mn-lt"/>
                <a:ea typeface="+mn-ea"/>
              </a:rPr>
              <a:t>kt</a:t>
            </a:r>
            <a:r>
              <a:rPr lang="zh-CN" altLang="en-US" dirty="0" smtClean="0">
                <a:solidFill>
                  <a:schemeClr val="tx1"/>
                </a:solidFill>
                <a:latin typeface="+mn-lt"/>
                <a:ea typeface="+mn-ea"/>
              </a:rPr>
              <a:t>值的所有节点，可见边定义为当且仅当该边的两个端点均可见时，此边可见）。接着，利用可见节点和边构成该网络的当前</a:t>
            </a:r>
            <a:r>
              <a:rPr lang="en-US" altLang="zh-CN" dirty="0" err="1" smtClean="0">
                <a:solidFill>
                  <a:schemeClr val="tx1"/>
                </a:solidFill>
                <a:latin typeface="+mn-lt"/>
                <a:ea typeface="+mn-ea"/>
              </a:rPr>
              <a:t>kt</a:t>
            </a:r>
            <a:r>
              <a:rPr lang="zh-CN" altLang="en-US" dirty="0" smtClean="0">
                <a:solidFill>
                  <a:schemeClr val="tx1"/>
                </a:solidFill>
                <a:latin typeface="+mn-lt"/>
                <a:ea typeface="+mn-ea"/>
              </a:rPr>
              <a:t>值下的子网络。关注当前子网络的最大和次大连通片，分别用紫色和绿色表示。至此，建立起了最大和次大连通片中节点个数关于</a:t>
            </a:r>
            <a:r>
              <a:rPr lang="en-US" altLang="zh-CN" dirty="0" err="1" smtClean="0">
                <a:solidFill>
                  <a:schemeClr val="tx1"/>
                </a:solidFill>
                <a:latin typeface="+mn-lt"/>
                <a:ea typeface="+mn-ea"/>
              </a:rPr>
              <a:t>kt</a:t>
            </a:r>
            <a:r>
              <a:rPr lang="zh-CN" altLang="en-US" dirty="0" smtClean="0">
                <a:solidFill>
                  <a:schemeClr val="tx1"/>
                </a:solidFill>
                <a:latin typeface="+mn-lt"/>
                <a:ea typeface="+mn-ea"/>
              </a:rPr>
              <a:t>的函数。逐渐增大</a:t>
            </a:r>
            <a:r>
              <a:rPr lang="en-US" altLang="zh-CN" dirty="0" err="1" smtClean="0">
                <a:solidFill>
                  <a:schemeClr val="tx1"/>
                </a:solidFill>
                <a:latin typeface="+mn-lt"/>
                <a:ea typeface="+mn-ea"/>
              </a:rPr>
              <a:t>kt</a:t>
            </a:r>
            <a:r>
              <a:rPr lang="zh-CN" altLang="en-US" dirty="0" smtClean="0">
                <a:solidFill>
                  <a:schemeClr val="tx1"/>
                </a:solidFill>
                <a:latin typeface="+mn-lt"/>
                <a:ea typeface="+mn-ea"/>
              </a:rPr>
              <a:t>值，</a:t>
            </a:r>
            <a:r>
              <a:rPr lang="zh-CN" altLang="en-US" dirty="0" smtClean="0">
                <a:solidFill>
                  <a:srgbClr val="FF0000"/>
                </a:solidFill>
                <a:latin typeface="+mn-lt"/>
                <a:ea typeface="+mn-ea"/>
              </a:rPr>
              <a:t>关键阈值</a:t>
            </a:r>
            <a:r>
              <a:rPr lang="zh-CN" altLang="en-US" dirty="0" smtClean="0">
                <a:solidFill>
                  <a:schemeClr val="tx1"/>
                </a:solidFill>
                <a:latin typeface="+mn-lt"/>
                <a:ea typeface="+mn-ea"/>
              </a:rPr>
              <a:t>定义为次大连通片中节点个数取最大值时的</a:t>
            </a:r>
            <a:r>
              <a:rPr lang="en-US" altLang="zh-CN" dirty="0" err="1" smtClean="0">
                <a:solidFill>
                  <a:schemeClr val="tx1"/>
                </a:solidFill>
                <a:latin typeface="+mn-lt"/>
                <a:ea typeface="+mn-ea"/>
              </a:rPr>
              <a:t>kt</a:t>
            </a:r>
            <a:r>
              <a:rPr lang="zh-CN" altLang="en-US" dirty="0" smtClean="0">
                <a:solidFill>
                  <a:schemeClr val="tx1"/>
                </a:solidFill>
                <a:latin typeface="+mn-lt"/>
                <a:ea typeface="+mn-ea"/>
              </a:rPr>
              <a:t>值。</a:t>
            </a:r>
            <a:endParaRPr lang="en-US" altLang="zh-CN" dirty="0" smtClean="0">
              <a:solidFill>
                <a:schemeClr val="tx1"/>
              </a:solidFill>
              <a:latin typeface="+mn-lt"/>
              <a:ea typeface="+mn-ea"/>
            </a:endParaRPr>
          </a:p>
          <a:p>
            <a:pPr eaLnBrk="1" fontAlgn="auto" hangingPunct="1">
              <a:spcBef>
                <a:spcPts val="0"/>
              </a:spcBef>
              <a:spcAft>
                <a:spcPts val="0"/>
              </a:spcAft>
              <a:defRPr/>
            </a:pPr>
            <a:r>
              <a:rPr lang="zh-CN" altLang="en-US" dirty="0" smtClean="0">
                <a:solidFill>
                  <a:schemeClr val="tx1"/>
                </a:solidFill>
                <a:latin typeface="+mn-lt"/>
                <a:ea typeface="+mn-ea"/>
              </a:rPr>
              <a:t>这跟</a:t>
            </a:r>
            <a:r>
              <a:rPr lang="en-US" altLang="zh-CN" dirty="0" smtClean="0">
                <a:solidFill>
                  <a:schemeClr val="tx1"/>
                </a:solidFill>
                <a:latin typeface="+mn-lt"/>
                <a:ea typeface="+mn-ea"/>
              </a:rPr>
              <a:t>ER</a:t>
            </a:r>
            <a:r>
              <a:rPr lang="zh-CN" altLang="en-US" dirty="0" smtClean="0">
                <a:solidFill>
                  <a:schemeClr val="tx1"/>
                </a:solidFill>
                <a:latin typeface="+mn-lt"/>
                <a:ea typeface="+mn-ea"/>
              </a:rPr>
              <a:t>随机网络构建时</a:t>
            </a:r>
            <a:r>
              <a:rPr lang="en-US" altLang="zh-CN" dirty="0" smtClean="0">
                <a:solidFill>
                  <a:schemeClr val="tx1"/>
                </a:solidFill>
                <a:latin typeface="+mn-lt"/>
                <a:ea typeface="+mn-ea"/>
              </a:rPr>
              <a:t>p</a:t>
            </a:r>
            <a:r>
              <a:rPr lang="zh-CN" altLang="en-US" dirty="0" smtClean="0">
                <a:solidFill>
                  <a:schemeClr val="tx1"/>
                </a:solidFill>
                <a:latin typeface="+mn-lt"/>
                <a:ea typeface="+mn-ea"/>
              </a:rPr>
              <a:t>值比较类似</a:t>
            </a: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a:p>
            <a:pPr eaLnBrk="1" fontAlgn="auto" hangingPunct="1">
              <a:spcBef>
                <a:spcPts val="0"/>
              </a:spcBef>
              <a:spcAft>
                <a:spcPts val="0"/>
              </a:spcAft>
              <a:defRPr/>
            </a:pPr>
            <a:endParaRPr lang="en-US" altLang="zh-CN" dirty="0" smtClean="0">
              <a:solidFill>
                <a:schemeClr val="tx1"/>
              </a:solidFill>
              <a:latin typeface="+mn-lt"/>
              <a:ea typeface="+mn-ea"/>
            </a:endParaRPr>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6961E0F-9713-4436-AE8A-6E244E388AF0}" type="slidenum">
              <a:rPr lang="zh-CN" altLang="en-US"/>
              <a:pPr/>
              <a:t>9</a:t>
            </a:fld>
            <a:endParaRPr lang="en-US" altLang="zh-CN"/>
          </a:p>
        </p:txBody>
      </p:sp>
    </p:spTree>
    <p:extLst>
      <p:ext uri="{BB962C8B-B14F-4D97-AF65-F5344CB8AC3E}">
        <p14:creationId xmlns:p14="http://schemas.microsoft.com/office/powerpoint/2010/main" val="75442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6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08383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08074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79531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07423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333000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45272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49273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334819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173170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1DCBE85-B466-4250-A9A6-47C8A8396971}" type="datetimeFigureOut">
              <a:rPr lang="zh-CN" altLang="en-US" smtClean="0"/>
              <a:t>2016/5/28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222881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CBE85-B466-4250-A9A6-47C8A8396971}" type="datetimeFigureOut">
              <a:rPr lang="zh-CN" altLang="en-US" smtClean="0"/>
              <a:t>2016/5/28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2EDF9-4785-483D-B3C5-53B6E66C22E6}" type="slidenum">
              <a:rPr lang="zh-CN" altLang="en-US" smtClean="0"/>
              <a:t>‹#›</a:t>
            </a:fld>
            <a:endParaRPr lang="zh-CN" altLang="en-US"/>
          </a:p>
        </p:txBody>
      </p:sp>
    </p:spTree>
    <p:extLst>
      <p:ext uri="{BB962C8B-B14F-4D97-AF65-F5344CB8AC3E}">
        <p14:creationId xmlns:p14="http://schemas.microsoft.com/office/powerpoint/2010/main" val="80478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0.emf"/><Relationship Id="rId4" Type="http://schemas.openxmlformats.org/officeDocument/2006/relationships/image" Target="../media/image13.png"/><Relationship Id="rId9"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9.png"/><Relationship Id="rId7"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30.png"/><Relationship Id="rId9" Type="http://schemas.openxmlformats.org/officeDocument/2006/relationships/image" Target="../media/image31.emf"/></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2.emf"/><Relationship Id="rId4" Type="http://schemas.openxmlformats.org/officeDocument/2006/relationships/image" Target="../media/image41.emf"/></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38.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8.gif"/><Relationship Id="rId7"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emf"/><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811867"/>
            <a:ext cx="12192000" cy="1905000"/>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99" name="TextBox 29"/>
          <p:cNvSpPr txBox="1">
            <a:spLocks noChangeArrowheads="1"/>
          </p:cNvSpPr>
          <p:nvPr/>
        </p:nvSpPr>
        <p:spPr bwMode="auto">
          <a:xfrm>
            <a:off x="4368800" y="4548717"/>
            <a:ext cx="4127467" cy="15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133" b="1" dirty="0">
                <a:latin typeface="微软雅黑" panose="020B0503020204020204" pitchFamily="34" charset="-122"/>
                <a:ea typeface="微软雅黑" panose="020B0503020204020204" pitchFamily="34" charset="-122"/>
              </a:rPr>
              <a:t>答  辩 人：刘洋</a:t>
            </a:r>
            <a:endParaRPr lang="en-US" altLang="zh-CN" sz="2133"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133" b="1" dirty="0">
                <a:latin typeface="微软雅黑" panose="020B0503020204020204" pitchFamily="34" charset="-122"/>
                <a:ea typeface="微软雅黑" panose="020B0503020204020204" pitchFamily="34" charset="-122"/>
              </a:rPr>
              <a:t>指导教师：邓勇   教授</a:t>
            </a:r>
            <a:endParaRPr lang="en-US" altLang="zh-CN" sz="2133" b="1" dirty="0">
              <a:latin typeface="微软雅黑" panose="020B0503020204020204" pitchFamily="34" charset="-122"/>
              <a:ea typeface="微软雅黑" panose="020B0503020204020204" pitchFamily="34" charset="-122"/>
            </a:endParaRPr>
          </a:p>
          <a:p>
            <a:pPr eaLnBrk="1" hangingPunct="1">
              <a:lnSpc>
                <a:spcPct val="150000"/>
              </a:lnSpc>
            </a:pPr>
            <a:r>
              <a:rPr lang="zh-CN" altLang="en-US" sz="2133" b="1" dirty="0">
                <a:latin typeface="微软雅黑" panose="020B0503020204020204" pitchFamily="34" charset="-122"/>
                <a:ea typeface="微软雅黑" panose="020B0503020204020204" pitchFamily="34" charset="-122"/>
              </a:rPr>
              <a:t>研究方向：复杂网络与计算智能</a:t>
            </a:r>
          </a:p>
        </p:txBody>
      </p:sp>
      <p:cxnSp>
        <p:nvCxnSpPr>
          <p:cNvPr id="19" name="直接连接符 18"/>
          <p:cNvCxnSpPr/>
          <p:nvPr/>
        </p:nvCxnSpPr>
        <p:spPr>
          <a:xfrm>
            <a:off x="2543606" y="3332989"/>
            <a:ext cx="7226300" cy="0"/>
          </a:xfrm>
          <a:prstGeom prst="line">
            <a:avLst/>
          </a:prstGeom>
          <a:ln w="25400">
            <a:solidFill>
              <a:schemeClr val="bg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10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9417" y="4696885"/>
            <a:ext cx="1151467" cy="115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05151" y="4775200"/>
            <a:ext cx="1151467" cy="115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矩形 3"/>
          <p:cNvSpPr>
            <a:spLocks noChangeArrowheads="1"/>
          </p:cNvSpPr>
          <p:nvPr/>
        </p:nvSpPr>
        <p:spPr bwMode="auto">
          <a:xfrm>
            <a:off x="607485" y="2343151"/>
            <a:ext cx="11153145"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267" b="1" dirty="0">
                <a:solidFill>
                  <a:schemeClr val="bg1"/>
                </a:solidFill>
                <a:latin typeface="微软雅黑" panose="020B0503020204020204" pitchFamily="34" charset="-122"/>
                <a:ea typeface="微软雅黑" panose="020B0503020204020204" pitchFamily="34" charset="-122"/>
              </a:rPr>
              <a:t>基于复杂网络的免疫策略研究</a:t>
            </a:r>
          </a:p>
        </p:txBody>
      </p:sp>
      <p:sp>
        <p:nvSpPr>
          <p:cNvPr id="21" name="矩形 42"/>
          <p:cNvSpPr>
            <a:spLocks noChangeArrowheads="1"/>
          </p:cNvSpPr>
          <p:nvPr/>
        </p:nvSpPr>
        <p:spPr bwMode="auto">
          <a:xfrm>
            <a:off x="359834" y="1"/>
            <a:ext cx="2698751" cy="165100"/>
          </a:xfrm>
          <a:prstGeom prst="rect">
            <a:avLst/>
          </a:prstGeom>
          <a:solidFill>
            <a:srgbClr val="31859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defRPr/>
            </a:pPr>
            <a:endParaRPr lang="zh-CN" altLang="zh-CN" sz="2400" b="1" i="1">
              <a:solidFill>
                <a:srgbClr val="FFFFFF"/>
              </a:solidFill>
              <a:latin typeface="+mn-lt"/>
              <a:ea typeface="+mn-ea"/>
              <a:cs typeface="+mn-ea"/>
              <a:sym typeface="+mn-lt"/>
            </a:endParaRPr>
          </a:p>
        </p:txBody>
      </p:sp>
      <p:sp>
        <p:nvSpPr>
          <p:cNvPr id="4107" name="TextBox 33"/>
          <p:cNvSpPr txBox="1">
            <a:spLocks noChangeArrowheads="1"/>
          </p:cNvSpPr>
          <p:nvPr/>
        </p:nvSpPr>
        <p:spPr bwMode="auto">
          <a:xfrm>
            <a:off x="1219201" y="209551"/>
            <a:ext cx="18012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00B2F0"/>
                </a:solidFill>
                <a:latin typeface="方正姚体" panose="02010601030101010101" pitchFamily="2" charset="-122"/>
                <a:ea typeface="方正姚体" panose="02010601030101010101" pitchFamily="2" charset="-122"/>
              </a:rPr>
              <a:t> </a:t>
            </a:r>
            <a:r>
              <a:rPr lang="zh-CN" altLang="en-US" sz="1600" b="1">
                <a:latin typeface="方正姚体" panose="02010601030101010101" pitchFamily="2" charset="-122"/>
                <a:ea typeface="方正姚体" panose="02010601030101010101" pitchFamily="2" charset="-122"/>
              </a:rPr>
              <a:t>西  南  大 学</a:t>
            </a:r>
          </a:p>
        </p:txBody>
      </p:sp>
      <p:cxnSp>
        <p:nvCxnSpPr>
          <p:cNvPr id="23" name="直接连接符 22"/>
          <p:cNvCxnSpPr/>
          <p:nvPr/>
        </p:nvCxnSpPr>
        <p:spPr>
          <a:xfrm>
            <a:off x="1107017" y="603251"/>
            <a:ext cx="185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09" name="TextBox 33"/>
          <p:cNvSpPr txBox="1">
            <a:spLocks noChangeArrowheads="1"/>
          </p:cNvSpPr>
          <p:nvPr/>
        </p:nvSpPr>
        <p:spPr bwMode="auto">
          <a:xfrm>
            <a:off x="1011768" y="618067"/>
            <a:ext cx="20468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方正姚体" panose="02010601030101010101" pitchFamily="2" charset="-122"/>
                <a:ea typeface="方正姚体" panose="02010601030101010101" pitchFamily="2" charset="-122"/>
              </a:rPr>
              <a:t> </a:t>
            </a:r>
            <a:r>
              <a:rPr lang="zh-CN" altLang="en-US" sz="1600" b="1">
                <a:latin typeface="方正姚体" panose="02010601030101010101" pitchFamily="2" charset="-122"/>
                <a:ea typeface="方正姚体" panose="02010601030101010101" pitchFamily="2" charset="-122"/>
              </a:rPr>
              <a:t>硕士毕业论文答辩</a:t>
            </a:r>
          </a:p>
        </p:txBody>
      </p:sp>
      <p:pic>
        <p:nvPicPr>
          <p:cNvPr id="4110" name="Picture 4" descr="C:\Users\Administrator\Desktop\西南大学校徽.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254001"/>
            <a:ext cx="762000" cy="73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535805"/>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基于渗流理论的关键节点发现的目标免疫策略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(1/4)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mc:AlternateContent xmlns:mc="http://schemas.openxmlformats.org/markup-compatibility/2006" xmlns:a14="http://schemas.microsoft.com/office/drawing/2010/main">
        <mc:Choice Requires="a14">
          <p:sp>
            <p:nvSpPr>
              <p:cNvPr id="17" name="矩形 16"/>
              <p:cNvSpPr/>
              <p:nvPr/>
            </p:nvSpPr>
            <p:spPr>
              <a:xfrm>
                <a:off x="1231900" y="1366088"/>
                <a:ext cx="5449762" cy="369332"/>
              </a:xfrm>
              <a:prstGeom prst="rect">
                <a:avLst/>
              </a:prstGeom>
            </p:spPr>
            <p:txBody>
              <a:bodyPr wrap="none">
                <a:spAutoFit/>
              </a:bodyPr>
              <a:lstStyle/>
              <a:p>
                <a14:m>
                  <m:oMath xmlns:m="http://schemas.openxmlformats.org/officeDocument/2006/math">
                    <m:d>
                      <m:dPr>
                        <m:begChr m:val=""/>
                        <m:endChr m:val="}"/>
                        <m:ctrlPr>
                          <a:rPr lang="zh-CN" altLang="en-US" b="1" i="1">
                            <a:latin typeface="Cambria Math" panose="02040503050406030204" pitchFamily="18" charset="0"/>
                          </a:rPr>
                        </m:ctrlPr>
                      </m:dPr>
                      <m:e>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𝐦𝐚𝐱</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)&lt;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e>
                    </m:d>
                  </m:oMath>
                </a14:m>
                <a:r>
                  <a:rPr lang="en-US" altLang="zh-CN" b="1" dirty="0" smtClean="0"/>
                  <a:t>,                           (1)</a:t>
                </a:r>
                <a:endParaRPr lang="zh-CN" altLang="en-US" b="1" dirty="0"/>
              </a:p>
            </p:txBody>
          </p:sp>
        </mc:Choice>
        <mc:Fallback xmlns="">
          <p:sp>
            <p:nvSpPr>
              <p:cNvPr id="17" name="矩形 16"/>
              <p:cNvSpPr>
                <a:spLocks noRot="1" noChangeAspect="1" noMove="1" noResize="1" noEditPoints="1" noAdjustHandles="1" noChangeArrowheads="1" noChangeShapeType="1" noTextEdit="1"/>
              </p:cNvSpPr>
              <p:nvPr/>
            </p:nvSpPr>
            <p:spPr>
              <a:xfrm>
                <a:off x="1231900" y="1366088"/>
                <a:ext cx="5449762" cy="369332"/>
              </a:xfrm>
              <a:prstGeom prst="rect">
                <a:avLst/>
              </a:prstGeom>
              <a:blipFill rotWithShape="0">
                <a:blip r:embed="rId3"/>
                <a:stretch>
                  <a:fillRect t="-126230" r="-112" b="-188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303863" y="1902506"/>
                <a:ext cx="5925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0">
                          <a:latin typeface="Cambria Math" panose="02040503050406030204" pitchFamily="18" charset="0"/>
                        </a:rPr>
                        <m:t>𝐬</m:t>
                      </m:r>
                      <m:r>
                        <a:rPr lang="zh-CN" altLang="en-US" b="1" i="0">
                          <a:latin typeface="Cambria Math" panose="02040503050406030204" pitchFamily="18" charset="0"/>
                        </a:rPr>
                        <m:t>.</m:t>
                      </m:r>
                      <m:r>
                        <a:rPr lang="zh-CN" altLang="en-US" b="1" i="0">
                          <a:latin typeface="Cambria Math" panose="02040503050406030204" pitchFamily="18" charset="0"/>
                        </a:rPr>
                        <m:t>𝐭</m:t>
                      </m:r>
                      <m:r>
                        <a:rPr lang="zh-CN" altLang="en-US" b="1" i="0">
                          <a:latin typeface="Cambria Math" panose="02040503050406030204" pitchFamily="18" charset="0"/>
                        </a:rPr>
                        <m:t>.</m:t>
                      </m:r>
                    </m:oMath>
                  </m:oMathPara>
                </a14:m>
                <a:endParaRPr lang="zh-CN" altLang="en-US" b="1" dirty="0"/>
              </a:p>
            </p:txBody>
          </p:sp>
        </mc:Choice>
        <mc:Fallback xmlns="">
          <p:sp>
            <p:nvSpPr>
              <p:cNvPr id="18" name="矩形 17"/>
              <p:cNvSpPr>
                <a:spLocks noRot="1" noChangeAspect="1" noMove="1" noResize="1" noEditPoints="1" noAdjustHandles="1" noChangeArrowheads="1" noChangeShapeType="1" noTextEdit="1"/>
              </p:cNvSpPr>
              <p:nvPr/>
            </p:nvSpPr>
            <p:spPr>
              <a:xfrm>
                <a:off x="1303863" y="1902506"/>
                <a:ext cx="592598" cy="36933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231900" y="2434436"/>
                <a:ext cx="5459508" cy="369332"/>
              </a:xfrm>
              <a:prstGeom prst="rect">
                <a:avLst/>
              </a:prstGeom>
            </p:spPr>
            <p:txBody>
              <a:bodyPr wrap="none">
                <a:spAutoFit/>
              </a:bodyPr>
              <a:lstStyle/>
              <a:p>
                <a14:m>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𝐦𝐚𝐱</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Sub>
                      </m:e>
                    </m:d>
                  </m:oMath>
                </a14:m>
                <a:r>
                  <a:rPr lang="en-US" altLang="zh-CN" b="1" dirty="0" smtClean="0"/>
                  <a:t>.                                              (2)</a:t>
                </a:r>
                <a:endParaRPr lang="zh-CN" altLang="en-US" b="1" dirty="0"/>
              </a:p>
            </p:txBody>
          </p:sp>
        </mc:Choice>
        <mc:Fallback xmlns="">
          <p:sp>
            <p:nvSpPr>
              <p:cNvPr id="19" name="矩形 18"/>
              <p:cNvSpPr>
                <a:spLocks noRot="1" noChangeAspect="1" noMove="1" noResize="1" noEditPoints="1" noAdjustHandles="1" noChangeArrowheads="1" noChangeShapeType="1" noTextEdit="1"/>
              </p:cNvSpPr>
              <p:nvPr/>
            </p:nvSpPr>
            <p:spPr>
              <a:xfrm>
                <a:off x="1231900" y="2434436"/>
                <a:ext cx="5459508" cy="369332"/>
              </a:xfrm>
              <a:prstGeom prst="rect">
                <a:avLst/>
              </a:prstGeom>
              <a:blipFill rotWithShape="0">
                <a:blip r:embed="rId5"/>
                <a:stretch>
                  <a:fillRect t="-119672"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231900" y="4044186"/>
                <a:ext cx="5568319" cy="423706"/>
              </a:xfrm>
              <a:prstGeom prst="rect">
                <a:avLst/>
              </a:prstGeom>
            </p:spPr>
            <p:txBody>
              <a:bodyPr wrap="none">
                <a:spAutoFit/>
              </a:bodyPr>
              <a:lstStyle/>
              <a:p>
                <a14:m>
                  <m:oMath xmlns:m="http://schemas.openxmlformats.org/officeDocument/2006/math">
                    <m:sSubSup>
                      <m:sSubSupPr>
                        <m:ctrlPr>
                          <a:rPr lang="zh-CN" altLang="en-US" b="1" i="1" smtClean="0">
                            <a:latin typeface="Cambria Math" panose="02040503050406030204" pitchFamily="18" charset="0"/>
                          </a:rPr>
                        </m:ctrlPr>
                      </m:sSubSup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𝐦𝐚𝐱</m:t>
                    </m:r>
                    <m:d>
                      <m:dPr>
                        <m:begChr m:val="{"/>
                        <m:end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Sub>
                      </m:e>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d>
                          <m:dPr>
                            <m:ctrlPr>
                              <a:rPr lang="zh-CN" altLang="en-US" b="1" i="1">
                                <a:latin typeface="Cambria Math" panose="02040503050406030204" pitchFamily="18" charset="0"/>
                              </a:rPr>
                            </m:ctrlPr>
                          </m:dPr>
                          <m:e>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Sub>
                          </m:e>
                        </m:d>
                        <m:r>
                          <a:rPr lang="zh-CN" altLang="en-US" b="1" i="0">
                            <a:latin typeface="Cambria Math" panose="02040503050406030204" pitchFamily="18" charset="0"/>
                          </a:rPr>
                          <m:t>&lt;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d>
                          <m:dPr>
                            <m:ctrlPr>
                              <a:rPr lang="zh-CN" altLang="en-US" b="1" i="1">
                                <a:latin typeface="Cambria Math" panose="02040503050406030204" pitchFamily="18" charset="0"/>
                              </a:rPr>
                            </m:ctrlPr>
                          </m:dPr>
                          <m:e>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Sub>
                            <m:r>
                              <a:rPr lang="zh-CN" altLang="en-US" b="1" i="0">
                                <a:latin typeface="Cambria Math" panose="02040503050406030204" pitchFamily="18" charset="0"/>
                              </a:rPr>
                              <m:t>−</m:t>
                            </m:r>
                            <m:r>
                              <a:rPr lang="zh-CN" altLang="en-US" b="1" i="0">
                                <a:latin typeface="Cambria Math" panose="02040503050406030204" pitchFamily="18" charset="0"/>
                              </a:rPr>
                              <m:t>𝟏</m:t>
                            </m:r>
                          </m:e>
                        </m:d>
                      </m:e>
                    </m:d>
                    <m:r>
                      <a:rPr lang="en-US" altLang="zh-CN" b="1" i="0" smtClean="0">
                        <a:latin typeface="Cambria Math" panose="02040503050406030204" pitchFamily="18" charset="0"/>
                      </a:rPr>
                      <m:t>,</m:t>
                    </m:r>
                  </m:oMath>
                </a14:m>
                <a:r>
                  <a:rPr lang="zh-CN" altLang="en-US" b="1" dirty="0" smtClean="0"/>
                  <a:t>    </a:t>
                </a:r>
                <a:r>
                  <a:rPr lang="en-US" altLang="zh-CN" b="1" dirty="0" smtClean="0"/>
                  <a:t>(3)</a:t>
                </a:r>
                <a:endParaRPr lang="zh-CN" altLang="en-US" b="1" dirty="0"/>
              </a:p>
            </p:txBody>
          </p:sp>
        </mc:Choice>
        <mc:Fallback xmlns="">
          <p:sp>
            <p:nvSpPr>
              <p:cNvPr id="20" name="矩形 19"/>
              <p:cNvSpPr>
                <a:spLocks noRot="1" noChangeAspect="1" noMove="1" noResize="1" noEditPoints="1" noAdjustHandles="1" noChangeArrowheads="1" noChangeShapeType="1" noTextEdit="1"/>
              </p:cNvSpPr>
              <p:nvPr/>
            </p:nvSpPr>
            <p:spPr>
              <a:xfrm>
                <a:off x="1231900" y="4044186"/>
                <a:ext cx="5568319" cy="423706"/>
              </a:xfrm>
              <a:prstGeom prst="rect">
                <a:avLst/>
              </a:prstGeom>
              <a:blipFill rotWithShape="0">
                <a:blip r:embed="rId6"/>
                <a:stretch>
                  <a:fillRect t="-1429"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303863" y="4678261"/>
                <a:ext cx="5925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0">
                          <a:latin typeface="Cambria Math" panose="02040503050406030204" pitchFamily="18" charset="0"/>
                        </a:rPr>
                        <m:t>𝐬</m:t>
                      </m:r>
                      <m:r>
                        <a:rPr lang="zh-CN" altLang="en-US" b="1" i="0">
                          <a:latin typeface="Cambria Math" panose="02040503050406030204" pitchFamily="18" charset="0"/>
                        </a:rPr>
                        <m:t>.</m:t>
                      </m:r>
                      <m:r>
                        <a:rPr lang="zh-CN" altLang="en-US" b="1" i="0">
                          <a:latin typeface="Cambria Math" panose="02040503050406030204" pitchFamily="18" charset="0"/>
                        </a:rPr>
                        <m:t>𝐭</m:t>
                      </m:r>
                      <m:r>
                        <a:rPr lang="zh-CN" altLang="en-US" b="1" i="0">
                          <a:latin typeface="Cambria Math" panose="02040503050406030204" pitchFamily="18" charset="0"/>
                        </a:rPr>
                        <m:t>.</m:t>
                      </m:r>
                    </m:oMath>
                  </m:oMathPara>
                </a14:m>
                <a:endParaRPr lang="zh-CN" altLang="en-US" b="1" dirty="0"/>
              </a:p>
            </p:txBody>
          </p:sp>
        </mc:Choice>
        <mc:Fallback xmlns="">
          <p:sp>
            <p:nvSpPr>
              <p:cNvPr id="21" name="矩形 20"/>
              <p:cNvSpPr>
                <a:spLocks noRot="1" noChangeAspect="1" noMove="1" noResize="1" noEditPoints="1" noAdjustHandles="1" noChangeArrowheads="1" noChangeShapeType="1" noTextEdit="1"/>
              </p:cNvSpPr>
              <p:nvPr/>
            </p:nvSpPr>
            <p:spPr>
              <a:xfrm>
                <a:off x="1303863" y="4678261"/>
                <a:ext cx="592598" cy="36933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231900" y="5277711"/>
                <a:ext cx="5440079" cy="403957"/>
              </a:xfrm>
              <a:prstGeom prst="rect">
                <a:avLst/>
              </a:prstGeom>
            </p:spPr>
            <p:txBody>
              <a:bodyPr wrap="square">
                <a:spAutoFit/>
              </a:bodyPr>
              <a:lstStyle/>
              <a:p>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𝐦𝐚𝐱</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𝑪</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𝒍</m:t>
                        </m:r>
                      </m:e>
                      <m:sub>
                        <m:r>
                          <a:rPr lang="zh-CN" altLang="en-US" b="1" i="1">
                            <a:latin typeface="Cambria Math" panose="02040503050406030204" pitchFamily="18" charset="0"/>
                          </a:rPr>
                          <m:t>𝒋</m:t>
                        </m:r>
                      </m:sub>
                    </m:sSub>
                    <m:r>
                      <a:rPr lang="zh-CN" altLang="en-US" b="1" i="0">
                        <a:latin typeface="Cambria Math" panose="02040503050406030204" pitchFamily="18" charset="0"/>
                      </a:rPr>
                      <m:t>∈</m:t>
                    </m:r>
                    <m:r>
                      <a:rPr lang="zh-CN" altLang="en-US" b="1" i="1">
                        <a:latin typeface="Cambria Math" panose="02040503050406030204" pitchFamily="18" charset="0"/>
                      </a:rPr>
                      <m:t>𝑽</m:t>
                    </m:r>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𝒌</m:t>
                        </m:r>
                      </m:e>
                      <m:sub>
                        <m:r>
                          <a:rPr lang="zh-CN" altLang="en-US" b="1" i="1">
                            <a:latin typeface="Cambria Math" panose="02040503050406030204" pitchFamily="18" charset="0"/>
                          </a:rPr>
                          <m:t>𝒕</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oMath>
                </a14:m>
                <a:r>
                  <a:rPr lang="en-US" altLang="zh-CN" b="1" dirty="0" smtClean="0"/>
                  <a:t> (4)</a:t>
                </a:r>
                <a:endParaRPr lang="zh-CN" altLang="en-US" b="1" dirty="0"/>
              </a:p>
            </p:txBody>
          </p:sp>
        </mc:Choice>
        <mc:Fallback xmlns="">
          <p:sp>
            <p:nvSpPr>
              <p:cNvPr id="22" name="矩形 21"/>
              <p:cNvSpPr>
                <a:spLocks noRot="1" noChangeAspect="1" noMove="1" noResize="1" noEditPoints="1" noAdjustHandles="1" noChangeArrowheads="1" noChangeShapeType="1" noTextEdit="1"/>
              </p:cNvSpPr>
              <p:nvPr/>
            </p:nvSpPr>
            <p:spPr>
              <a:xfrm>
                <a:off x="1231900" y="5277711"/>
                <a:ext cx="5440079" cy="403957"/>
              </a:xfrm>
              <a:prstGeom prst="rect">
                <a:avLst/>
              </a:prstGeom>
              <a:blipFill rotWithShape="0">
                <a:blip r:embed="rId8"/>
                <a:stretch>
                  <a:fillRect t="-7576" r="-2242" b="-16667"/>
                </a:stretch>
              </a:blipFill>
            </p:spPr>
            <p:txBody>
              <a:bodyPr/>
              <a:lstStyle/>
              <a:p>
                <a:r>
                  <a:rPr lang="zh-CN" altLang="en-US">
                    <a:noFill/>
                  </a:rPr>
                  <a:t> </a:t>
                </a:r>
              </a:p>
            </p:txBody>
          </p:sp>
        </mc:Fallback>
      </mc:AlternateContent>
      <p:pic>
        <p:nvPicPr>
          <p:cNvPr id="23" name="图片 22"/>
          <p:cNvPicPr>
            <a:picLocks noChangeAspect="1"/>
          </p:cNvPicPr>
          <p:nvPr/>
        </p:nvPicPr>
        <p:blipFill>
          <a:blip r:embed="rId9"/>
          <a:stretch>
            <a:fillRect/>
          </a:stretch>
        </p:blipFill>
        <p:spPr>
          <a:xfrm>
            <a:off x="7308219" y="3719368"/>
            <a:ext cx="3975959" cy="2887353"/>
          </a:xfrm>
          <a:prstGeom prst="rect">
            <a:avLst/>
          </a:prstGeom>
        </p:spPr>
      </p:pic>
      <p:pic>
        <p:nvPicPr>
          <p:cNvPr id="24" name="图片 23"/>
          <p:cNvPicPr>
            <a:picLocks noChangeAspect="1"/>
          </p:cNvPicPr>
          <p:nvPr/>
        </p:nvPicPr>
        <p:blipFill>
          <a:blip r:embed="rId10"/>
          <a:stretch>
            <a:fillRect/>
          </a:stretch>
        </p:blipFill>
        <p:spPr>
          <a:xfrm>
            <a:off x="7261796" y="955733"/>
            <a:ext cx="3975959" cy="2887352"/>
          </a:xfrm>
          <a:prstGeom prst="rect">
            <a:avLst/>
          </a:prstGeom>
        </p:spPr>
      </p:pic>
    </p:spTree>
    <p:extLst>
      <p:ext uri="{BB962C8B-B14F-4D97-AF65-F5344CB8AC3E}">
        <p14:creationId xmlns:p14="http://schemas.microsoft.com/office/powerpoint/2010/main" val="759837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基于渗流理论的关键节点发现的目标免疫策略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(1/4)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161" y="4461318"/>
            <a:ext cx="6811238" cy="2378528"/>
          </a:xfrm>
          <a:prstGeom prst="rect">
            <a:avLst/>
          </a:prstGeom>
        </p:spPr>
      </p:pic>
      <p:pic>
        <p:nvPicPr>
          <p:cNvPr id="26" name="图片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161" y="1132418"/>
            <a:ext cx="6811238" cy="3134782"/>
          </a:xfrm>
          <a:prstGeom prst="rect">
            <a:avLst/>
          </a:prstGeom>
        </p:spPr>
      </p:pic>
    </p:spTree>
    <p:extLst>
      <p:ext uri="{BB962C8B-B14F-4D97-AF65-F5344CB8AC3E}">
        <p14:creationId xmlns:p14="http://schemas.microsoft.com/office/powerpoint/2010/main" val="1548451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22" presetClass="entr" presetSubtype="4"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基于渗流理论的关键节点发现的目标免疫策略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(1/4)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38952"/>
            <a:ext cx="6351193" cy="5014099"/>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8420" y="1425890"/>
            <a:ext cx="6150850" cy="4811009"/>
          </a:xfrm>
          <a:prstGeom prst="rect">
            <a:avLst/>
          </a:prstGeom>
        </p:spPr>
      </p:pic>
    </p:spTree>
    <p:extLst>
      <p:ext uri="{BB962C8B-B14F-4D97-AF65-F5344CB8AC3E}">
        <p14:creationId xmlns:p14="http://schemas.microsoft.com/office/powerpoint/2010/main" val="44148377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基于渗流理论的关键节点发现的目标免疫策略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(1/4)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919" y="1367525"/>
            <a:ext cx="7140311" cy="3026675"/>
          </a:xfrm>
          <a:prstGeom prst="rect">
            <a:avLst/>
          </a:prstGeom>
        </p:spPr>
      </p:pic>
      <p:sp>
        <p:nvSpPr>
          <p:cNvPr id="15" name="内容占位符 2"/>
          <p:cNvSpPr txBox="1">
            <a:spLocks/>
          </p:cNvSpPr>
          <p:nvPr/>
        </p:nvSpPr>
        <p:spPr>
          <a:xfrm>
            <a:off x="2263919" y="4662340"/>
            <a:ext cx="7140311" cy="1944216"/>
          </a:xfrm>
          <a:prstGeom prst="rect">
            <a:avLst/>
          </a:prstGeom>
        </p:spPr>
        <p:txBody>
          <a:bodyPr>
            <a:normAutofit/>
          </a:bodyPr>
          <a:lst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a:lstStyle>
          <a:p>
            <a:pPr marL="0" indent="0" algn="just">
              <a:buFont typeface="Arial" pitchFamily="34" charset="0"/>
              <a:buNone/>
            </a:pPr>
            <a:r>
              <a:rPr lang="zh-CN" altLang="en-US" kern="0" dirty="0" smtClean="0">
                <a:latin typeface="楷体" panose="02010609060101010101" pitchFamily="49" charset="-122"/>
                <a:ea typeface="楷体" panose="02010609060101010101" pitchFamily="49" charset="-122"/>
              </a:rPr>
              <a:t>总体而言，在本文所测试的所有网络中，比较于度中心性免疫策略，介数中心性免疫策略和自适应度中心性免疫策略，所提出免疫策略拥有</a:t>
            </a:r>
            <a:r>
              <a:rPr lang="en-US" altLang="zh-CN" kern="0" dirty="0" smtClean="0">
                <a:solidFill>
                  <a:srgbClr val="FF0000"/>
                </a:solidFill>
                <a:latin typeface="楷体" panose="02010609060101010101" pitchFamily="49" charset="-122"/>
                <a:ea typeface="楷体" panose="02010609060101010101" pitchFamily="49" charset="-122"/>
              </a:rPr>
              <a:t>18%-50%</a:t>
            </a:r>
            <a:r>
              <a:rPr lang="zh-CN" altLang="en-US" kern="0" dirty="0" smtClean="0">
                <a:latin typeface="楷体" panose="02010609060101010101" pitchFamily="49" charset="-122"/>
                <a:ea typeface="楷体" panose="02010609060101010101" pitchFamily="49" charset="-122"/>
              </a:rPr>
              <a:t>的优势。</a:t>
            </a:r>
            <a:endParaRPr lang="en-US" altLang="zh-CN"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5529760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4" name="图片 3"/>
          <p:cNvPicPr>
            <a:picLocks noChangeAspect="1"/>
          </p:cNvPicPr>
          <p:nvPr/>
        </p:nvPicPr>
        <p:blipFill>
          <a:blip r:embed="rId3"/>
          <a:stretch>
            <a:fillRect/>
          </a:stretch>
        </p:blipFill>
        <p:spPr>
          <a:xfrm>
            <a:off x="2362200" y="1783060"/>
            <a:ext cx="2908300" cy="1640880"/>
          </a:xfrm>
          <a:prstGeom prst="rect">
            <a:avLst/>
          </a:prstGeom>
        </p:spPr>
      </p:pic>
      <p:sp>
        <p:nvSpPr>
          <p:cNvPr id="19" name="内容占位符 2"/>
          <p:cNvSpPr txBox="1">
            <a:spLocks/>
          </p:cNvSpPr>
          <p:nvPr/>
        </p:nvSpPr>
        <p:spPr>
          <a:xfrm>
            <a:off x="2946400" y="3933215"/>
            <a:ext cx="5791199" cy="534516"/>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buFont typeface="Arial" pitchFamily="34" charset="0"/>
              <a:buNone/>
            </a:pPr>
            <a:r>
              <a:rPr lang="zh-CN" altLang="en-US" sz="2400" b="1" kern="0" dirty="0" smtClean="0">
                <a:latin typeface="微软雅黑" panose="020B0503020204020204" pitchFamily="34" charset="-122"/>
                <a:ea typeface="微软雅黑" panose="020B0503020204020204" pitchFamily="34" charset="-122"/>
              </a:rPr>
              <a:t>大度邻居节点会削弱所关注节点的重要性</a:t>
            </a:r>
            <a:endParaRPr lang="en-US" altLang="zh-CN" sz="2400" b="1" kern="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6343650" y="1783060"/>
            <a:ext cx="2908300" cy="1640880"/>
          </a:xfrm>
          <a:prstGeom prst="rect">
            <a:avLst/>
          </a:prstGeom>
        </p:spPr>
      </p:pic>
      <p:pic>
        <p:nvPicPr>
          <p:cNvPr id="23" name="图片 22"/>
          <p:cNvPicPr>
            <a:picLocks noChangeAspect="1"/>
          </p:cNvPicPr>
          <p:nvPr/>
        </p:nvPicPr>
        <p:blipFill>
          <a:blip r:embed="rId5"/>
          <a:stretch>
            <a:fillRect/>
          </a:stretch>
        </p:blipFill>
        <p:spPr>
          <a:xfrm>
            <a:off x="2362200" y="4672207"/>
            <a:ext cx="2908300" cy="1640880"/>
          </a:xfrm>
          <a:prstGeom prst="rect">
            <a:avLst/>
          </a:prstGeom>
        </p:spPr>
      </p:pic>
      <p:pic>
        <p:nvPicPr>
          <p:cNvPr id="9" name="图片 8"/>
          <p:cNvPicPr>
            <a:picLocks noChangeAspect="1"/>
          </p:cNvPicPr>
          <p:nvPr/>
        </p:nvPicPr>
        <p:blipFill>
          <a:blip r:embed="rId6"/>
          <a:stretch>
            <a:fillRect/>
          </a:stretch>
        </p:blipFill>
        <p:spPr>
          <a:xfrm>
            <a:off x="6343650" y="4850287"/>
            <a:ext cx="2908300" cy="1462800"/>
          </a:xfrm>
          <a:prstGeom prst="rect">
            <a:avLst/>
          </a:prstGeom>
        </p:spPr>
      </p:pic>
      <p:cxnSp>
        <p:nvCxnSpPr>
          <p:cNvPr id="11" name="直接箭头连接符 10"/>
          <p:cNvCxnSpPr>
            <a:endCxn id="9" idx="1"/>
          </p:cNvCxnSpPr>
          <p:nvPr/>
        </p:nvCxnSpPr>
        <p:spPr>
          <a:xfrm>
            <a:off x="5448300" y="5581687"/>
            <a:ext cx="89535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41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par>
                                <p:cTn id="27" presetID="53" presetClass="entr" presetSubtype="16"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500"/>
                            </p:stCondLst>
                            <p:childTnLst>
                              <p:par>
                                <p:cTn id="33" presetID="53" presetClass="entr" presetSubtype="16"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par>
                          <p:cTn id="38" fill="hold">
                            <p:stCondLst>
                              <p:cond delay="1000"/>
                            </p:stCondLst>
                            <p:childTnLst>
                              <p:par>
                                <p:cTn id="39" presetID="53" presetClass="entr" presetSubtype="16"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mc:AlternateContent xmlns:mc="http://schemas.openxmlformats.org/markup-compatibility/2006" xmlns:a14="http://schemas.microsoft.com/office/drawing/2010/main">
        <mc:Choice Requires="a14">
          <p:sp>
            <p:nvSpPr>
              <p:cNvPr id="16" name="矩形 15"/>
              <p:cNvSpPr/>
              <p:nvPr/>
            </p:nvSpPr>
            <p:spPr>
              <a:xfrm>
                <a:off x="1295400" y="1456323"/>
                <a:ext cx="3635867" cy="811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𝒋</m:t>
                          </m:r>
                        </m:sub>
                      </m:sSub>
                      <m:r>
                        <a:rPr lang="zh-CN" altLang="en-US" b="1" i="0">
                          <a:latin typeface="Cambria Math" panose="02040503050406030204" pitchFamily="18" charset="0"/>
                        </a:rPr>
                        <m:t>=</m:t>
                      </m:r>
                      <m:d>
                        <m:dPr>
                          <m:begChr m:val="{"/>
                          <m:endChr m:val=""/>
                          <m:ctrlPr>
                            <a:rPr lang="zh-CN" altLang="en-US" b="1" i="1">
                              <a:latin typeface="Cambria Math" panose="02040503050406030204" pitchFamily="18" charset="0"/>
                            </a:rPr>
                          </m:ctrlPr>
                        </m:dPr>
                        <m:e>
                          <m:m>
                            <m:mPr>
                              <m:mcs>
                                <m:mc>
                                  <m:mcPr>
                                    <m:count m:val="1"/>
                                    <m:mcJc m:val="center"/>
                                  </m:mcPr>
                                </m:mc>
                              </m:mcs>
                              <m:ctrlPr>
                                <a:rPr lang="zh-CN" altLang="en-US" b="1" i="1">
                                  <a:latin typeface="Cambria Math" panose="02040503050406030204" pitchFamily="18" charset="0"/>
                                </a:rPr>
                              </m:ctrlPr>
                            </m:mPr>
                            <m:mr>
                              <m:e>
                                <m:r>
                                  <a:rPr lang="zh-CN" altLang="en-US" b="1" i="0">
                                    <a:latin typeface="Cambria Math" panose="02040503050406030204" pitchFamily="18" charset="0"/>
                                  </a:rPr>
                                  <m:t>𝟏</m:t>
                                </m:r>
                                <m:r>
                                  <m:rPr>
                                    <m:nor/>
                                  </m:rPr>
                                  <a:rPr lang="zh-CN" altLang="en-US" b="1" i="1">
                                    <a:latin typeface="Cambria Math" panose="02040503050406030204" pitchFamily="18" charset="0"/>
                                  </a:rPr>
                                  <m:t>   </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𝒋</m:t>
                                    </m:r>
                                  </m:sub>
                                </m:sSub>
                                <m:r>
                                  <a:rPr lang="zh-CN" altLang="en-US" b="1" i="0">
                                    <a:latin typeface="Cambria Math" panose="02040503050406030204" pitchFamily="18" charset="0"/>
                                  </a:rPr>
                                  <m:t>&gt;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e>
                            </m:mr>
                            <m:mr>
                              <m:e>
                                <m:r>
                                  <a:rPr lang="zh-CN" altLang="en-US" b="1" i="0">
                                    <a:latin typeface="Cambria Math" panose="02040503050406030204" pitchFamily="18" charset="0"/>
                                  </a:rPr>
                                  <m:t>𝟎</m:t>
                                </m:r>
                                <m:r>
                                  <m:rPr>
                                    <m:nor/>
                                  </m:rPr>
                                  <a:rPr lang="zh-CN" altLang="en-US" b="1" i="1">
                                    <a:latin typeface="Cambria Math" panose="02040503050406030204" pitchFamily="18" charset="0"/>
                                  </a:rPr>
                                  <m:t>   </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𝒋</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e>
                            </m:mr>
                          </m:m>
                        </m:e>
                      </m:d>
                      <m:r>
                        <a:rPr lang="en-US" altLang="zh-CN" b="1" i="0" smtClean="0">
                          <a:latin typeface="Cambria Math" panose="02040503050406030204" pitchFamily="18" charset="0"/>
                        </a:rPr>
                        <m:t>                           (</m:t>
                      </m:r>
                      <m:r>
                        <a:rPr lang="en-US" altLang="zh-CN" b="1" i="0" smtClean="0">
                          <a:latin typeface="Cambria Math" panose="02040503050406030204" pitchFamily="18" charset="0"/>
                        </a:rPr>
                        <m:t>𝟓</m:t>
                      </m:r>
                      <m:r>
                        <a:rPr lang="en-US" altLang="zh-CN" b="1" i="0" smtClean="0">
                          <a:latin typeface="Cambria Math" panose="02040503050406030204" pitchFamily="18" charset="0"/>
                        </a:rPr>
                        <m:t>)</m:t>
                      </m:r>
                    </m:oMath>
                  </m:oMathPara>
                </a14:m>
                <a:endParaRPr lang="zh-CN" altLang="en-US" b="1" dirty="0"/>
              </a:p>
            </p:txBody>
          </p:sp>
        </mc:Choice>
        <mc:Fallback xmlns="">
          <p:sp>
            <p:nvSpPr>
              <p:cNvPr id="16" name="矩形 15"/>
              <p:cNvSpPr>
                <a:spLocks noRot="1" noChangeAspect="1" noMove="1" noResize="1" noEditPoints="1" noAdjustHandles="1" noChangeArrowheads="1" noChangeShapeType="1" noTextEdit="1"/>
              </p:cNvSpPr>
              <p:nvPr/>
            </p:nvSpPr>
            <p:spPr>
              <a:xfrm>
                <a:off x="1295400" y="1456323"/>
                <a:ext cx="3635867" cy="811761"/>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295400" y="2293075"/>
                <a:ext cx="3629519" cy="801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zh-CN" altLang="en-US" b="1" i="1">
                              <a:latin typeface="Cambria Math" panose="02040503050406030204" pitchFamily="18" charset="0"/>
                            </a:rPr>
                            <m:t>𝒔</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𝒌</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nary>
                        <m:naryPr>
                          <m:chr m:val="∑"/>
                          <m:limLoc m:val="undOvr"/>
                          <m:grow m:val="on"/>
                          <m:supHide m:val="on"/>
                          <m:ctrlPr>
                            <a:rPr lang="zh-CN" altLang="en-US" b="1" i="1">
                              <a:latin typeface="Cambria Math" panose="02040503050406030204" pitchFamily="18" charset="0"/>
                            </a:rPr>
                          </m:ctrlPr>
                        </m:naryPr>
                        <m:sub>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𝒋</m:t>
                              </m:r>
                              <m:r>
                                <a:rPr lang="zh-CN" altLang="en-US" b="1" i="0">
                                  <a:latin typeface="Cambria Math" panose="02040503050406030204" pitchFamily="18" charset="0"/>
                                </a:rPr>
                                <m:t>∈</m:t>
                              </m:r>
                              <m:r>
                                <a:rPr lang="zh-CN" altLang="en-US" b="1" i="1">
                                  <a:latin typeface="Cambria Math" panose="02040503050406030204" pitchFamily="18" charset="0"/>
                                </a:rPr>
                                <m:t>𝜞</m:t>
                              </m:r>
                              <m:r>
                                <a:rPr lang="zh-CN" altLang="en-US" b="1" i="0">
                                  <a:latin typeface="Cambria Math" panose="02040503050406030204" pitchFamily="18" charset="0"/>
                                </a:rPr>
                                <m:t>(</m:t>
                              </m:r>
                              <m:r>
                                <a:rPr lang="zh-CN" altLang="en-US" b="1" i="1">
                                  <a:latin typeface="Cambria Math" panose="02040503050406030204" pitchFamily="18" charset="0"/>
                                </a:rPr>
                                <m:t>𝒊</m:t>
                              </m:r>
                            </m:e>
                          </m:d>
                        </m:sub>
                        <m:sup/>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𝒋</m:t>
                              </m:r>
                            </m:sub>
                          </m:sSub>
                        </m:e>
                      </m:nary>
                      <m:r>
                        <a:rPr lang="zh-CN" altLang="en-US" b="1" i="0">
                          <a:latin typeface="Cambria Math" panose="02040503050406030204" pitchFamily="18" charset="0"/>
                        </a:rPr>
                        <m:t>,</m:t>
                      </m:r>
                      <m:r>
                        <a:rPr lang="zh-CN" altLang="en-US" b="1" i="1">
                          <a:latin typeface="Cambria Math" panose="02040503050406030204" pitchFamily="18" charset="0"/>
                        </a:rPr>
                        <m:t>𝒊</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𝑽</m:t>
                          </m:r>
                        </m:e>
                        <m:sub>
                          <m:r>
                            <a:rPr lang="zh-CN" altLang="en-US" b="1" i="1">
                              <a:latin typeface="Cambria Math" panose="02040503050406030204" pitchFamily="18" charset="0"/>
                            </a:rPr>
                            <m:t>𝑰</m:t>
                          </m:r>
                        </m:sub>
                      </m:sSub>
                      <m:d>
                        <m:dPr>
                          <m:ctrlPr>
                            <a:rPr lang="zh-CN" altLang="en-US" b="1" i="1">
                              <a:latin typeface="Cambria Math" panose="02040503050406030204" pitchFamily="18" charset="0"/>
                            </a:rPr>
                          </m:ctrlPr>
                        </m:dPr>
                        <m:e>
                          <m:r>
                            <a:rPr lang="zh-CN" altLang="en-US" b="1" i="1">
                              <a:latin typeface="Cambria Math" panose="02040503050406030204" pitchFamily="18" charset="0"/>
                            </a:rPr>
                            <m:t>𝒕</m:t>
                          </m:r>
                        </m:e>
                      </m:d>
                      <m:r>
                        <a:rPr lang="zh-CN" altLang="en-US" b="1" i="0">
                          <a:latin typeface="Cambria Math" panose="02040503050406030204" pitchFamily="18" charset="0"/>
                        </a:rPr>
                        <m:t>.</m:t>
                      </m:r>
                      <m:r>
                        <a:rPr lang="en-US" altLang="zh-CN" b="1" i="0" smtClean="0">
                          <a:latin typeface="Cambria Math" panose="02040503050406030204" pitchFamily="18" charset="0"/>
                        </a:rPr>
                        <m:t>      (</m:t>
                      </m:r>
                      <m:r>
                        <a:rPr lang="en-US" altLang="zh-CN" b="1" i="0" smtClean="0">
                          <a:latin typeface="Cambria Math" panose="02040503050406030204" pitchFamily="18" charset="0"/>
                        </a:rPr>
                        <m:t>𝟔</m:t>
                      </m:r>
                      <m:r>
                        <a:rPr lang="en-US" altLang="zh-CN" b="1" i="0" smtClean="0">
                          <a:latin typeface="Cambria Math" panose="02040503050406030204" pitchFamily="18" charset="0"/>
                        </a:rPr>
                        <m:t>)</m:t>
                      </m:r>
                    </m:oMath>
                  </m:oMathPara>
                </a14:m>
                <a:endParaRPr lang="zh-CN" altLang="en-US" b="1" dirty="0"/>
              </a:p>
            </p:txBody>
          </p:sp>
        </mc:Choice>
        <mc:Fallback xmlns="">
          <p:sp>
            <p:nvSpPr>
              <p:cNvPr id="17" name="矩形 16"/>
              <p:cNvSpPr>
                <a:spLocks noRot="1" noChangeAspect="1" noMove="1" noResize="1" noEditPoints="1" noAdjustHandles="1" noChangeArrowheads="1" noChangeShapeType="1" noTextEdit="1"/>
              </p:cNvSpPr>
              <p:nvPr/>
            </p:nvSpPr>
            <p:spPr>
              <a:xfrm>
                <a:off x="1295400" y="2293075"/>
                <a:ext cx="3629519" cy="801438"/>
              </a:xfrm>
              <a:prstGeom prst="rect">
                <a:avLst/>
              </a:prstGeom>
              <a:blipFill rotWithShape="0">
                <a:blip r:embed="rId4"/>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5"/>
          <a:stretch>
            <a:fillRect/>
          </a:stretch>
        </p:blipFill>
        <p:spPr>
          <a:xfrm>
            <a:off x="1796735" y="4090880"/>
            <a:ext cx="2425700" cy="2544000"/>
          </a:xfrm>
          <a:prstGeom prst="rect">
            <a:avLst/>
          </a:prstGeom>
        </p:spPr>
      </p:pic>
      <p:pic>
        <p:nvPicPr>
          <p:cNvPr id="20" name="图片 19"/>
          <p:cNvPicPr>
            <a:picLocks noChangeAspect="1"/>
          </p:cNvPicPr>
          <p:nvPr/>
        </p:nvPicPr>
        <p:blipFill>
          <a:blip r:embed="rId6"/>
          <a:stretch>
            <a:fillRect/>
          </a:stretch>
        </p:blipFill>
        <p:spPr>
          <a:xfrm>
            <a:off x="4922748" y="1307535"/>
            <a:ext cx="2425700" cy="2544000"/>
          </a:xfrm>
          <a:prstGeom prst="rect">
            <a:avLst/>
          </a:prstGeom>
        </p:spPr>
      </p:pic>
      <p:pic>
        <p:nvPicPr>
          <p:cNvPr id="21" name="图片 20"/>
          <p:cNvPicPr>
            <a:picLocks noChangeAspect="1"/>
          </p:cNvPicPr>
          <p:nvPr/>
        </p:nvPicPr>
        <p:blipFill>
          <a:blip r:embed="rId7"/>
          <a:stretch>
            <a:fillRect/>
          </a:stretch>
        </p:blipFill>
        <p:spPr>
          <a:xfrm>
            <a:off x="8013980" y="1307535"/>
            <a:ext cx="2425700" cy="2544000"/>
          </a:xfrm>
          <a:prstGeom prst="rect">
            <a:avLst/>
          </a:prstGeom>
        </p:spPr>
      </p:pic>
      <p:pic>
        <p:nvPicPr>
          <p:cNvPr id="22" name="图片 21"/>
          <p:cNvPicPr>
            <a:picLocks noChangeAspect="1"/>
          </p:cNvPicPr>
          <p:nvPr/>
        </p:nvPicPr>
        <p:blipFill>
          <a:blip r:embed="rId8"/>
          <a:stretch>
            <a:fillRect/>
          </a:stretch>
        </p:blipFill>
        <p:spPr>
          <a:xfrm>
            <a:off x="4922748" y="4090879"/>
            <a:ext cx="2425700" cy="2544000"/>
          </a:xfrm>
          <a:prstGeom prst="rect">
            <a:avLst/>
          </a:prstGeom>
        </p:spPr>
      </p:pic>
      <p:pic>
        <p:nvPicPr>
          <p:cNvPr id="24" name="图片 23"/>
          <p:cNvPicPr>
            <a:picLocks noChangeAspect="1"/>
          </p:cNvPicPr>
          <p:nvPr/>
        </p:nvPicPr>
        <p:blipFill>
          <a:blip r:embed="rId9"/>
          <a:stretch>
            <a:fillRect/>
          </a:stretch>
        </p:blipFill>
        <p:spPr>
          <a:xfrm>
            <a:off x="8013980" y="4090879"/>
            <a:ext cx="2425700" cy="2544000"/>
          </a:xfrm>
          <a:prstGeom prst="rect">
            <a:avLst/>
          </a:prstGeom>
        </p:spPr>
      </p:pic>
    </p:spTree>
    <p:extLst>
      <p:ext uri="{BB962C8B-B14F-4D97-AF65-F5344CB8AC3E}">
        <p14:creationId xmlns:p14="http://schemas.microsoft.com/office/powerpoint/2010/main" val="124731924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063" y="1129882"/>
            <a:ext cx="8152027" cy="4413906"/>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233" y="5569188"/>
            <a:ext cx="8055110" cy="1009412"/>
          </a:xfrm>
          <a:prstGeom prst="rect">
            <a:avLst/>
          </a:prstGeom>
        </p:spPr>
      </p:pic>
    </p:spTree>
    <p:extLst>
      <p:ext uri="{BB962C8B-B14F-4D97-AF65-F5344CB8AC3E}">
        <p14:creationId xmlns:p14="http://schemas.microsoft.com/office/powerpoint/2010/main" val="270956253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99" y="1781256"/>
            <a:ext cx="8878501" cy="3882944"/>
          </a:xfrm>
          <a:prstGeom prst="rect">
            <a:avLst/>
          </a:prstGeom>
        </p:spPr>
      </p:pic>
    </p:spTree>
    <p:extLst>
      <p:ext uri="{BB962C8B-B14F-4D97-AF65-F5344CB8AC3E}">
        <p14:creationId xmlns:p14="http://schemas.microsoft.com/office/powerpoint/2010/main" val="233181512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064" y="1181639"/>
            <a:ext cx="8200334" cy="4489055"/>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111" y="5770708"/>
            <a:ext cx="8190287" cy="769139"/>
          </a:xfrm>
          <a:prstGeom prst="rect">
            <a:avLst/>
          </a:prstGeom>
        </p:spPr>
      </p:pic>
    </p:spTree>
    <p:extLst>
      <p:ext uri="{BB962C8B-B14F-4D97-AF65-F5344CB8AC3E}">
        <p14:creationId xmlns:p14="http://schemas.microsoft.com/office/powerpoint/2010/main" val="17045339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550" y="1171071"/>
            <a:ext cx="7980849" cy="5450336"/>
          </a:xfrm>
          <a:prstGeom prst="rect">
            <a:avLst/>
          </a:prstGeom>
        </p:spPr>
      </p:pic>
    </p:spTree>
    <p:extLst>
      <p:ext uri="{BB962C8B-B14F-4D97-AF65-F5344CB8AC3E}">
        <p14:creationId xmlns:p14="http://schemas.microsoft.com/office/powerpoint/2010/main" val="19719058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4"/>
          <p:cNvSpPr/>
          <p:nvPr/>
        </p:nvSpPr>
        <p:spPr>
          <a:xfrm flipH="1">
            <a:off x="-35984" y="-33866"/>
            <a:ext cx="6227235" cy="7014633"/>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 fmla="*/ 0 w 4613184"/>
              <a:gd name="connsiteY0" fmla="*/ 6043981 h 6084322"/>
              <a:gd name="connsiteX1" fmla="*/ 2819212 w 4613184"/>
              <a:gd name="connsiteY1" fmla="*/ 0 h 6084322"/>
              <a:gd name="connsiteX2" fmla="*/ 4608514 w 4613184"/>
              <a:gd name="connsiteY2" fmla="*/ 0 h 6084322"/>
              <a:gd name="connsiteX3" fmla="*/ 4613184 w 4613184"/>
              <a:gd name="connsiteY3" fmla="*/ 6084322 h 6084322"/>
              <a:gd name="connsiteX4" fmla="*/ 0 w 4613184"/>
              <a:gd name="connsiteY4" fmla="*/ 6043981 h 6084322"/>
              <a:gd name="connsiteX0" fmla="*/ 0 w 4613184"/>
              <a:gd name="connsiteY0" fmla="*/ 6864251 h 6904592"/>
              <a:gd name="connsiteX1" fmla="*/ 3209177 w 4613184"/>
              <a:gd name="connsiteY1" fmla="*/ 0 h 6904592"/>
              <a:gd name="connsiteX2" fmla="*/ 4608514 w 4613184"/>
              <a:gd name="connsiteY2" fmla="*/ 820270 h 6904592"/>
              <a:gd name="connsiteX3" fmla="*/ 4613184 w 4613184"/>
              <a:gd name="connsiteY3" fmla="*/ 6904592 h 6904592"/>
              <a:gd name="connsiteX4" fmla="*/ 0 w 4613184"/>
              <a:gd name="connsiteY4" fmla="*/ 6864251 h 6904592"/>
              <a:gd name="connsiteX0" fmla="*/ 0 w 4635476"/>
              <a:gd name="connsiteY0" fmla="*/ 6864251 h 6904592"/>
              <a:gd name="connsiteX1" fmla="*/ 3209177 w 4635476"/>
              <a:gd name="connsiteY1" fmla="*/ 0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64251 h 6904592"/>
              <a:gd name="connsiteX1" fmla="*/ 2500231 w 4635476"/>
              <a:gd name="connsiteY1" fmla="*/ 37636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64251 h 6904592"/>
              <a:gd name="connsiteX1" fmla="*/ 2500232 w 4635476"/>
              <a:gd name="connsiteY1" fmla="*/ 25091 h 6904592"/>
              <a:gd name="connsiteX2" fmla="*/ 4635408 w 4635476"/>
              <a:gd name="connsiteY2" fmla="*/ 0 h 6904592"/>
              <a:gd name="connsiteX3" fmla="*/ 4613184 w 4635476"/>
              <a:gd name="connsiteY3" fmla="*/ 6904592 h 6904592"/>
              <a:gd name="connsiteX4" fmla="*/ 0 w 4635476"/>
              <a:gd name="connsiteY4" fmla="*/ 6864251 h 6904592"/>
              <a:gd name="connsiteX0" fmla="*/ 0 w 4635476"/>
              <a:gd name="connsiteY0" fmla="*/ 6889342 h 6929683"/>
              <a:gd name="connsiteX1" fmla="*/ 2500233 w 4635476"/>
              <a:gd name="connsiteY1" fmla="*/ 0 h 6929683"/>
              <a:gd name="connsiteX2" fmla="*/ 4635408 w 4635476"/>
              <a:gd name="connsiteY2" fmla="*/ 25091 h 6929683"/>
              <a:gd name="connsiteX3" fmla="*/ 4613184 w 4635476"/>
              <a:gd name="connsiteY3" fmla="*/ 6929683 h 6929683"/>
              <a:gd name="connsiteX4" fmla="*/ 0 w 4635476"/>
              <a:gd name="connsiteY4" fmla="*/ 6889342 h 69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5476" h="6929683">
                <a:moveTo>
                  <a:pt x="0" y="6889342"/>
                </a:moveTo>
                <a:lnTo>
                  <a:pt x="2500233" y="0"/>
                </a:lnTo>
                <a:cubicBezTo>
                  <a:pt x="2975643" y="0"/>
                  <a:pt x="4159998" y="25091"/>
                  <a:pt x="4635408" y="25091"/>
                </a:cubicBezTo>
                <a:cubicBezTo>
                  <a:pt x="4636965" y="2053198"/>
                  <a:pt x="4611627" y="4901576"/>
                  <a:pt x="4613184" y="6929683"/>
                </a:cubicBezTo>
                <a:lnTo>
                  <a:pt x="0" y="6889342"/>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grpSp>
        <p:nvGrpSpPr>
          <p:cNvPr id="3" name="组合 2"/>
          <p:cNvGrpSpPr>
            <a:grpSpLocks/>
          </p:cNvGrpSpPr>
          <p:nvPr/>
        </p:nvGrpSpPr>
        <p:grpSpPr bwMode="auto">
          <a:xfrm>
            <a:off x="2927351" y="740834"/>
            <a:ext cx="1104900" cy="1104900"/>
            <a:chOff x="1827149" y="1625954"/>
            <a:chExt cx="828000" cy="828000"/>
          </a:xfrm>
        </p:grpSpPr>
        <p:sp>
          <p:nvSpPr>
            <p:cNvPr id="4" name="椭圆 3"/>
            <p:cNvSpPr>
              <a:spLocks noChangeAspect="1"/>
            </p:cNvSpPr>
            <p:nvPr/>
          </p:nvSpPr>
          <p:spPr>
            <a:xfrm>
              <a:off x="1827149" y="1625954"/>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 name="文本框 4"/>
            <p:cNvSpPr txBox="1"/>
            <p:nvPr/>
          </p:nvSpPr>
          <p:spPr>
            <a:xfrm>
              <a:off x="1904873" y="1782989"/>
              <a:ext cx="672552" cy="499682"/>
            </a:xfrm>
            <a:prstGeom prst="rect">
              <a:avLst/>
            </a:prstGeom>
            <a:noFill/>
            <a:ln>
              <a:noFill/>
            </a:ln>
          </p:spPr>
          <p:txBody>
            <a:bodyPr>
              <a:spAutoFit/>
            </a:bodyPr>
            <a:lstStyle/>
            <a:p>
              <a:pPr algn="ctr">
                <a:defRPr/>
              </a:pPr>
              <a:r>
                <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6" name="组合 5"/>
          <p:cNvGrpSpPr>
            <a:grpSpLocks/>
          </p:cNvGrpSpPr>
          <p:nvPr/>
        </p:nvGrpSpPr>
        <p:grpSpPr bwMode="auto">
          <a:xfrm>
            <a:off x="3744385" y="2357965"/>
            <a:ext cx="1102783" cy="1102783"/>
            <a:chOff x="2405971" y="2838627"/>
            <a:chExt cx="828000" cy="828000"/>
          </a:xfrm>
        </p:grpSpPr>
        <p:sp>
          <p:nvSpPr>
            <p:cNvPr id="7" name="椭圆 6"/>
            <p:cNvSpPr>
              <a:spLocks noChangeAspect="1"/>
            </p:cNvSpPr>
            <p:nvPr/>
          </p:nvSpPr>
          <p:spPr>
            <a:xfrm>
              <a:off x="2405971" y="2838627"/>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143" name="文本框 7"/>
            <p:cNvSpPr txBox="1">
              <a:spLocks noChangeArrowheads="1"/>
            </p:cNvSpPr>
            <p:nvPr/>
          </p:nvSpPr>
          <p:spPr bwMode="auto">
            <a:xfrm>
              <a:off x="2482964" y="2991017"/>
              <a:ext cx="674014" cy="50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733" b="1">
                  <a:solidFill>
                    <a:srgbClr val="262626"/>
                  </a:solidFill>
                  <a:latin typeface="微软雅黑" panose="020B0503020204020204" pitchFamily="34" charset="-122"/>
                  <a:ea typeface="微软雅黑" panose="020B0503020204020204" pitchFamily="34" charset="-122"/>
                </a:rPr>
                <a:t>02</a:t>
              </a:r>
              <a:endParaRPr lang="zh-CN" altLang="en-US" sz="3733" b="1">
                <a:solidFill>
                  <a:srgbClr val="262626"/>
                </a:solidFill>
                <a:latin typeface="微软雅黑" panose="020B0503020204020204" pitchFamily="34" charset="-122"/>
                <a:ea typeface="微软雅黑" panose="020B0503020204020204" pitchFamily="34" charset="-122"/>
              </a:endParaRPr>
            </a:p>
          </p:txBody>
        </p:sp>
      </p:grpSp>
      <p:grpSp>
        <p:nvGrpSpPr>
          <p:cNvPr id="9" name="组合 8"/>
          <p:cNvGrpSpPr>
            <a:grpSpLocks/>
          </p:cNvGrpSpPr>
          <p:nvPr/>
        </p:nvGrpSpPr>
        <p:grpSpPr bwMode="auto">
          <a:xfrm>
            <a:off x="4512733" y="3968752"/>
            <a:ext cx="1102784" cy="1102783"/>
            <a:chOff x="2984793" y="4046659"/>
            <a:chExt cx="828000" cy="828000"/>
          </a:xfrm>
        </p:grpSpPr>
        <p:sp>
          <p:nvSpPr>
            <p:cNvPr id="10" name="椭圆 9"/>
            <p:cNvSpPr>
              <a:spLocks noChangeAspect="1"/>
            </p:cNvSpPr>
            <p:nvPr/>
          </p:nvSpPr>
          <p:spPr>
            <a:xfrm>
              <a:off x="2984793" y="4046659"/>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文本框 10"/>
            <p:cNvSpPr txBox="1"/>
            <p:nvPr/>
          </p:nvSpPr>
          <p:spPr>
            <a:xfrm>
              <a:off x="3061077" y="4199227"/>
              <a:ext cx="675432" cy="500641"/>
            </a:xfrm>
            <a:prstGeom prst="rect">
              <a:avLst/>
            </a:prstGeom>
            <a:noFill/>
            <a:ln>
              <a:noFill/>
            </a:ln>
          </p:spPr>
          <p:txBody>
            <a:bodyPr>
              <a:spAutoFit/>
            </a:bodyPr>
            <a:lstStyle/>
            <a:p>
              <a:pPr algn="ctr">
                <a:defRPr/>
              </a:pPr>
              <a:r>
                <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2" name="组合 11"/>
          <p:cNvGrpSpPr>
            <a:grpSpLocks/>
          </p:cNvGrpSpPr>
          <p:nvPr/>
        </p:nvGrpSpPr>
        <p:grpSpPr bwMode="auto">
          <a:xfrm>
            <a:off x="5281085" y="5579533"/>
            <a:ext cx="1102783" cy="1102784"/>
            <a:chOff x="3563616" y="5254690"/>
            <a:chExt cx="828000" cy="828000"/>
          </a:xfrm>
        </p:grpSpPr>
        <p:sp>
          <p:nvSpPr>
            <p:cNvPr id="13" name="椭圆 12"/>
            <p:cNvSpPr>
              <a:spLocks noChangeAspect="1"/>
            </p:cNvSpPr>
            <p:nvPr/>
          </p:nvSpPr>
          <p:spPr>
            <a:xfrm>
              <a:off x="3563616" y="5254690"/>
              <a:ext cx="828000" cy="828000"/>
            </a:xfrm>
            <a:prstGeom prst="ellipse">
              <a:avLst/>
            </a:prstGeom>
            <a:solidFill>
              <a:schemeClr val="bg1"/>
            </a:solid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文本框 13"/>
            <p:cNvSpPr txBox="1"/>
            <p:nvPr/>
          </p:nvSpPr>
          <p:spPr>
            <a:xfrm>
              <a:off x="3639900" y="5407258"/>
              <a:ext cx="675432" cy="500641"/>
            </a:xfrm>
            <a:prstGeom prst="rect">
              <a:avLst/>
            </a:prstGeom>
            <a:noFill/>
            <a:ln>
              <a:noFill/>
            </a:ln>
          </p:spPr>
          <p:txBody>
            <a:bodyPr>
              <a:spAutoFit/>
            </a:bodyPr>
            <a:lstStyle/>
            <a:p>
              <a:pPr algn="ctr">
                <a:defRPr/>
              </a:pPr>
              <a:r>
                <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4133851" y="920751"/>
            <a:ext cx="7493000" cy="502766"/>
          </a:xfrm>
          <a:prstGeom prst="rect">
            <a:avLst/>
          </a:prstGeom>
          <a:noFill/>
        </p:spPr>
        <p:txBody>
          <a:bodyPr>
            <a:spAutoFit/>
          </a:bodyPr>
          <a:lstStyle/>
          <a:p>
            <a:pPr>
              <a:defRPr/>
            </a:pPr>
            <a:r>
              <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rPr>
              <a:t>研究背景及问题的提出</a:t>
            </a:r>
            <a:endPar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957234" y="2504017"/>
            <a:ext cx="6669617" cy="502766"/>
          </a:xfrm>
          <a:prstGeom prst="rect">
            <a:avLst/>
          </a:prstGeom>
          <a:noFill/>
        </p:spPr>
        <p:txBody>
          <a:bodyPr>
            <a:spAutoFit/>
          </a:bodyPr>
          <a:lstStyle/>
          <a:p>
            <a:pPr>
              <a:defRPr/>
            </a:pPr>
            <a:r>
              <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rPr>
              <a:t>研究现状</a:t>
            </a:r>
            <a:endPar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685367" y="4144433"/>
            <a:ext cx="6661151" cy="502766"/>
          </a:xfrm>
          <a:prstGeom prst="rect">
            <a:avLst/>
          </a:prstGeom>
          <a:noFill/>
        </p:spPr>
        <p:txBody>
          <a:bodyPr>
            <a:spAutoFit/>
          </a:bodyPr>
          <a:lstStyle/>
          <a:p>
            <a:pPr>
              <a:defRPr/>
            </a:pPr>
            <a:r>
              <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rPr>
              <a:t>主要的研究工作</a:t>
            </a:r>
          </a:p>
        </p:txBody>
      </p:sp>
      <p:sp>
        <p:nvSpPr>
          <p:cNvPr id="18" name="文本框 17"/>
          <p:cNvSpPr txBox="1"/>
          <p:nvPr/>
        </p:nvSpPr>
        <p:spPr>
          <a:xfrm>
            <a:off x="6428318" y="5871633"/>
            <a:ext cx="5886449" cy="502766"/>
          </a:xfrm>
          <a:prstGeom prst="rect">
            <a:avLst/>
          </a:prstGeom>
          <a:noFill/>
        </p:spPr>
        <p:txBody>
          <a:bodyPr>
            <a:spAutoFit/>
          </a:bodyPr>
          <a:lstStyle/>
          <a:p>
            <a:pPr>
              <a:defRPr/>
            </a:pPr>
            <a:r>
              <a:rPr lang="zh-CN" altLang="en-US" sz="2667" b="1" dirty="0">
                <a:solidFill>
                  <a:schemeClr val="tx1">
                    <a:lumMod val="85000"/>
                    <a:lumOff val="15000"/>
                  </a:schemeClr>
                </a:solidFill>
                <a:latin typeface="微软雅黑" panose="020B0503020204020204" pitchFamily="34" charset="-122"/>
                <a:ea typeface="微软雅黑" panose="020B0503020204020204" pitchFamily="34" charset="-122"/>
              </a:rPr>
              <a:t>研究总结与展望</a:t>
            </a:r>
            <a:endParaRPr lang="en-US" altLang="zh-CN" sz="2667"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18"/>
          <p:cNvSpPr txBox="1">
            <a:spLocks noChangeArrowheads="1"/>
          </p:cNvSpPr>
          <p:nvPr/>
        </p:nvSpPr>
        <p:spPr bwMode="auto">
          <a:xfrm>
            <a:off x="-734484" y="3837517"/>
            <a:ext cx="5607051"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733" b="1" dirty="0">
                <a:solidFill>
                  <a:schemeClr val="bg1"/>
                </a:solidFill>
                <a:latin typeface="Times New Roman" panose="02020603050405020304" pitchFamily="18" charset="0"/>
                <a:cs typeface="Times New Roman" panose="02020603050405020304" pitchFamily="18" charset="0"/>
              </a:rPr>
              <a:t>CONTENT</a:t>
            </a:r>
            <a:endParaRPr lang="zh-CN" altLang="en-US" sz="3733" b="1" dirty="0">
              <a:solidFill>
                <a:schemeClr val="bg1"/>
              </a:solidFill>
              <a:latin typeface="Times New Roman" panose="02020603050405020304" pitchFamily="18" charset="0"/>
              <a:cs typeface="Times New Roman" panose="02020603050405020304" pitchFamily="18" charset="0"/>
            </a:endParaRPr>
          </a:p>
        </p:txBody>
      </p:sp>
      <p:sp>
        <p:nvSpPr>
          <p:cNvPr id="5132" name="文本框 20"/>
          <p:cNvSpPr txBox="1">
            <a:spLocks noChangeArrowheads="1"/>
          </p:cNvSpPr>
          <p:nvPr/>
        </p:nvSpPr>
        <p:spPr bwMode="auto">
          <a:xfrm>
            <a:off x="740834" y="3107267"/>
            <a:ext cx="15985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rPr>
              <a:t>目 录</a:t>
            </a:r>
          </a:p>
        </p:txBody>
      </p:sp>
      <p:sp>
        <p:nvSpPr>
          <p:cNvPr id="22" name="矩形 42"/>
          <p:cNvSpPr>
            <a:spLocks noChangeArrowheads="1"/>
          </p:cNvSpPr>
          <p:nvPr/>
        </p:nvSpPr>
        <p:spPr bwMode="auto">
          <a:xfrm>
            <a:off x="9158818" y="1"/>
            <a:ext cx="2698749" cy="165100"/>
          </a:xfrm>
          <a:prstGeom prst="rect">
            <a:avLst/>
          </a:prstGeom>
          <a:solidFill>
            <a:srgbClr val="31859C"/>
          </a:solidFill>
          <a:ln>
            <a:noFill/>
          </a:ln>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defRPr/>
            </a:pPr>
            <a:endParaRPr lang="zh-CN" altLang="zh-CN" sz="2400" b="1" i="1">
              <a:solidFill>
                <a:srgbClr val="FFFFFF"/>
              </a:solidFill>
              <a:latin typeface="+mn-lt"/>
              <a:ea typeface="+mn-ea"/>
              <a:cs typeface="+mn-ea"/>
              <a:sym typeface="+mn-lt"/>
            </a:endParaRPr>
          </a:p>
        </p:txBody>
      </p:sp>
      <p:sp>
        <p:nvSpPr>
          <p:cNvPr id="23" name="TextBox 33"/>
          <p:cNvSpPr txBox="1">
            <a:spLocks noChangeArrowheads="1"/>
          </p:cNvSpPr>
          <p:nvPr/>
        </p:nvSpPr>
        <p:spPr bwMode="auto">
          <a:xfrm>
            <a:off x="10018184" y="209551"/>
            <a:ext cx="18012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solidFill>
                  <a:srgbClr val="00B2F0"/>
                </a:solidFill>
                <a:latin typeface="方正姚体" panose="02010601030101010101" pitchFamily="2" charset="-122"/>
                <a:ea typeface="方正姚体" panose="02010601030101010101" pitchFamily="2" charset="-122"/>
              </a:rPr>
              <a:t> </a:t>
            </a:r>
            <a:r>
              <a:rPr lang="zh-CN" altLang="en-US" sz="1600" b="1">
                <a:latin typeface="方正姚体" panose="02010601030101010101" pitchFamily="2" charset="-122"/>
                <a:ea typeface="方正姚体" panose="02010601030101010101" pitchFamily="2" charset="-122"/>
              </a:rPr>
              <a:t>西  南  大 学</a:t>
            </a:r>
          </a:p>
        </p:txBody>
      </p:sp>
      <p:cxnSp>
        <p:nvCxnSpPr>
          <p:cNvPr id="24" name="直接连接符 23"/>
          <p:cNvCxnSpPr/>
          <p:nvPr/>
        </p:nvCxnSpPr>
        <p:spPr>
          <a:xfrm>
            <a:off x="9906000" y="603251"/>
            <a:ext cx="1854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33"/>
          <p:cNvSpPr txBox="1">
            <a:spLocks noChangeArrowheads="1"/>
          </p:cNvSpPr>
          <p:nvPr/>
        </p:nvSpPr>
        <p:spPr bwMode="auto">
          <a:xfrm>
            <a:off x="9810751" y="618067"/>
            <a:ext cx="2046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b="1">
                <a:latin typeface="方正姚体" panose="02010601030101010101" pitchFamily="2" charset="-122"/>
                <a:ea typeface="方正姚体" panose="02010601030101010101" pitchFamily="2" charset="-122"/>
              </a:rPr>
              <a:t> </a:t>
            </a:r>
            <a:r>
              <a:rPr lang="zh-CN" altLang="en-US" sz="1600" b="1">
                <a:latin typeface="方正姚体" panose="02010601030101010101" pitchFamily="2" charset="-122"/>
                <a:ea typeface="方正姚体" panose="02010601030101010101" pitchFamily="2" charset="-122"/>
              </a:rPr>
              <a:t>硕士毕业论文答辩</a:t>
            </a:r>
          </a:p>
        </p:txBody>
      </p:sp>
      <p:pic>
        <p:nvPicPr>
          <p:cNvPr id="26" name="Picture 4" descr="C:\Users\Administrator\Desktop\西南大学校徽.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184" y="254001"/>
            <a:ext cx="762000" cy="734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276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nodeType="withEffect">
                                  <p:stCondLst>
                                    <p:cond delay="25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par>
                                <p:cTn id="43" presetID="2" presetClass="entr" presetSubtype="2"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1+#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1+#ppt_w/2"/>
                                          </p:val>
                                        </p:tav>
                                        <p:tav tm="100000">
                                          <p:val>
                                            <p:strVal val="#ppt_x"/>
                                          </p:val>
                                        </p:tav>
                                      </p:tavLst>
                                    </p:anim>
                                    <p:anim calcmode="lin" valueType="num">
                                      <p:cBhvr additive="base">
                                        <p:cTn id="54" dur="500" fill="hold"/>
                                        <p:tgtEl>
                                          <p:spTgt spid="2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1+#ppt_w/2"/>
                                          </p:val>
                                        </p:tav>
                                        <p:tav tm="100000">
                                          <p:val>
                                            <p:strVal val="#ppt_x"/>
                                          </p:val>
                                        </p:tav>
                                      </p:tavLst>
                                    </p:anim>
                                    <p:anim calcmode="lin" valueType="num">
                                      <p:cBhvr additive="base">
                                        <p:cTn id="58" dur="500" fill="hold"/>
                                        <p:tgtEl>
                                          <p:spTgt spid="25"/>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1+#ppt_w/2"/>
                                          </p:val>
                                        </p:tav>
                                        <p:tav tm="100000">
                                          <p:val>
                                            <p:strVal val="#ppt_x"/>
                                          </p:val>
                                        </p:tav>
                                      </p:tavLst>
                                    </p:anim>
                                    <p:anim calcmode="lin" valueType="num">
                                      <p:cBhvr additive="base">
                                        <p:cTn id="6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2" grpId="0" animBg="1"/>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基于分值重算的局部免疫策略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(2/4)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179" y="1247271"/>
            <a:ext cx="8486500" cy="3490244"/>
          </a:xfrm>
          <a:prstGeom prst="rect">
            <a:avLst/>
          </a:prstGeom>
        </p:spPr>
      </p:pic>
      <p:sp>
        <p:nvSpPr>
          <p:cNvPr id="13" name="内容占位符 2"/>
          <p:cNvSpPr txBox="1">
            <a:spLocks/>
          </p:cNvSpPr>
          <p:nvPr/>
        </p:nvSpPr>
        <p:spPr>
          <a:xfrm>
            <a:off x="1200449" y="4750630"/>
            <a:ext cx="9751959" cy="1955385"/>
          </a:xfrm>
          <a:prstGeom prst="rect">
            <a:avLst/>
          </a:prstGeom>
        </p:spPr>
        <p:txBody>
          <a:bodyPr>
            <a:noAutofit/>
          </a:bodyPr>
          <a:lst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a:lstStyle>
          <a:p>
            <a:pPr marL="0" indent="0" algn="just">
              <a:buFont typeface="Arial" pitchFamily="34" charset="0"/>
              <a:buNone/>
            </a:pPr>
            <a:r>
              <a:rPr lang="zh-CN" altLang="en-US" kern="0" dirty="0" smtClean="0">
                <a:latin typeface="楷体" panose="02010609060101010101" pitchFamily="49" charset="-122"/>
                <a:ea typeface="楷体" panose="02010609060101010101" pitchFamily="49" charset="-122"/>
              </a:rPr>
              <a:t>总体而言，非感知分值局部免疫策略相比于非感知度值局部免疫策略表现出</a:t>
            </a:r>
            <a:r>
              <a:rPr lang="en-US" altLang="zh-CN" kern="0" dirty="0" smtClean="0">
                <a:solidFill>
                  <a:srgbClr val="FF0000"/>
                </a:solidFill>
                <a:latin typeface="楷体" panose="02010609060101010101" pitchFamily="49" charset="-122"/>
                <a:ea typeface="楷体" panose="02010609060101010101" pitchFamily="49" charset="-122"/>
              </a:rPr>
              <a:t>0.00%-19.54%</a:t>
            </a:r>
            <a:r>
              <a:rPr lang="zh-CN" altLang="en-US" kern="0" dirty="0" smtClean="0">
                <a:latin typeface="楷体" panose="02010609060101010101" pitchFamily="49" charset="-122"/>
                <a:ea typeface="楷体" panose="02010609060101010101" pitchFamily="49" charset="-122"/>
              </a:rPr>
              <a:t>的效果提升，感知分值局部免疫策略相比于感知度值局部免疫策略表现出</a:t>
            </a:r>
            <a:r>
              <a:rPr lang="en-US" altLang="zh-CN" kern="0" dirty="0" smtClean="0">
                <a:solidFill>
                  <a:srgbClr val="FF0000"/>
                </a:solidFill>
                <a:latin typeface="楷体" panose="02010609060101010101" pitchFamily="49" charset="-122"/>
                <a:ea typeface="楷体" panose="02010609060101010101" pitchFamily="49" charset="-122"/>
              </a:rPr>
              <a:t>8.11%-49.99%</a:t>
            </a:r>
            <a:r>
              <a:rPr lang="zh-CN" altLang="en-US" kern="0" dirty="0" smtClean="0">
                <a:latin typeface="楷体" panose="02010609060101010101" pitchFamily="49" charset="-122"/>
                <a:ea typeface="楷体" panose="02010609060101010101" pitchFamily="49" charset="-122"/>
              </a:rPr>
              <a:t>的效果提升，在有些网络中，感知分值局部免疫策略的免疫效果甚至超过度中心性目标免疫策略的免疫效果。</a:t>
            </a:r>
            <a:endParaRPr lang="en-US" altLang="zh-CN" kern="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0643524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6" name="图片 15"/>
          <p:cNvPicPr>
            <a:picLocks noChangeAspect="1"/>
          </p:cNvPicPr>
          <p:nvPr/>
        </p:nvPicPr>
        <p:blipFill>
          <a:blip r:embed="rId3"/>
          <a:stretch>
            <a:fillRect/>
          </a:stretch>
        </p:blipFill>
        <p:spPr>
          <a:xfrm>
            <a:off x="4916965" y="1580724"/>
            <a:ext cx="1850069" cy="1527898"/>
          </a:xfrm>
          <a:prstGeom prst="rect">
            <a:avLst/>
          </a:prstGeom>
        </p:spPr>
      </p:pic>
      <p:sp>
        <p:nvSpPr>
          <p:cNvPr id="17" name="内容占位符 2"/>
          <p:cNvSpPr txBox="1">
            <a:spLocks/>
          </p:cNvSpPr>
          <p:nvPr/>
        </p:nvSpPr>
        <p:spPr>
          <a:xfrm>
            <a:off x="1752600" y="3733613"/>
            <a:ext cx="8953500" cy="534516"/>
          </a:xfrm>
          <a:prstGeom prst="rect">
            <a:avLst/>
          </a:prstGeom>
        </p:spPr>
        <p:txBody>
          <a:bodyP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400" b="1" kern="0" dirty="0">
                <a:latin typeface="微软雅黑" panose="020B0503020204020204" pitchFamily="34" charset="-122"/>
                <a:ea typeface="微软雅黑" panose="020B0503020204020204" pitchFamily="34" charset="-122"/>
              </a:rPr>
              <a:t>周围邻居节点的相互连接会削弱它们对关注节点的依赖程度</a:t>
            </a:r>
            <a:endParaRPr lang="en-US" altLang="zh-CN" sz="2400" b="1" kern="0" dirty="0" smtClean="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2793998" y="4599344"/>
            <a:ext cx="6096001" cy="1628160"/>
          </a:xfrm>
          <a:prstGeom prst="rect">
            <a:avLst/>
          </a:prstGeom>
        </p:spPr>
      </p:pic>
    </p:spTree>
    <p:extLst>
      <p:ext uri="{BB962C8B-B14F-4D97-AF65-F5344CB8AC3E}">
        <p14:creationId xmlns:p14="http://schemas.microsoft.com/office/powerpoint/2010/main" val="3915758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mc:AlternateContent xmlns:mc="http://schemas.openxmlformats.org/markup-compatibility/2006" xmlns:a14="http://schemas.microsoft.com/office/drawing/2010/main">
        <mc:Choice Requires="a14">
          <p:sp>
            <p:nvSpPr>
              <p:cNvPr id="13" name="矩形 12"/>
              <p:cNvSpPr/>
              <p:nvPr/>
            </p:nvSpPr>
            <p:spPr>
              <a:xfrm>
                <a:off x="2799562" y="1367304"/>
                <a:ext cx="5160131"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b="1" i="1" smtClean="0">
                              <a:latin typeface="Cambria Math" panose="02040503050406030204" pitchFamily="18" charset="0"/>
                            </a:rPr>
                          </m:ctrlPr>
                        </m:fPr>
                        <m:num>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r>
                                <a:rPr lang="zh-CN" altLang="en-US" b="1" i="0">
                                  <a:latin typeface="Cambria Math" panose="02040503050406030204" pitchFamily="18" charset="0"/>
                                </a:rPr>
                                <m:t>+</m:t>
                              </m:r>
                              <m:r>
                                <a:rPr lang="zh-CN" altLang="en-US" b="1" i="0">
                                  <a:latin typeface="Cambria Math" panose="02040503050406030204" pitchFamily="18" charset="0"/>
                                </a:rPr>
                                <m:t>𝟏</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sup>
                          </m:sSubSup>
                        </m:num>
                        <m:den>
                          <m:r>
                            <a:rPr lang="zh-CN" altLang="en-US" b="1" i="1">
                              <a:latin typeface="Cambria Math" panose="02040503050406030204" pitchFamily="18" charset="0"/>
                            </a:rPr>
                            <m:t>𝜹</m:t>
                          </m:r>
                          <m:r>
                            <a:rPr lang="zh-CN" altLang="en-US" b="1" i="1">
                              <a:latin typeface="Cambria Math" panose="02040503050406030204" pitchFamily="18" charset="0"/>
                            </a:rPr>
                            <m:t>𝒕</m:t>
                          </m:r>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𝑸</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sup>
                          </m:sSubSup>
                          <m:r>
                            <a:rPr lang="zh-CN" altLang="en-US" b="1" i="0">
                              <a:latin typeface="Cambria Math" panose="02040503050406030204" pitchFamily="18" charset="0"/>
                            </a:rPr>
                            <m:t>|</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𝜸</m:t>
                          </m:r>
                          <m:r>
                            <a:rPr lang="zh-CN" altLang="en-US" b="1" i="0">
                              <a:latin typeface="Cambria Math" panose="02040503050406030204" pitchFamily="18" charset="0"/>
                            </a:rPr>
                            <m:t>+</m:t>
                          </m:r>
                          <m:r>
                            <a:rPr lang="zh-CN" altLang="en-US" b="1" i="1">
                              <a:latin typeface="Cambria Math" panose="02040503050406030204" pitchFamily="18" charset="0"/>
                            </a:rPr>
                            <m:t>𝜸</m:t>
                          </m:r>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𝑸</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sup>
                          </m:sSubSup>
                          <m:r>
                            <a:rPr lang="zh-CN" altLang="en-US" b="1" i="0">
                              <a:latin typeface="Cambria Math" panose="02040503050406030204" pitchFamily="18" charset="0"/>
                            </a:rPr>
                            <m:t>|</m:t>
                          </m:r>
                        </m:den>
                      </m:f>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r>
                            <a:rPr lang="zh-CN" altLang="en-US" b="1" i="0">
                              <a:latin typeface="Cambria Math" panose="02040503050406030204" pitchFamily="18" charset="0"/>
                            </a:rPr>
                            <m:t>+</m:t>
                          </m:r>
                          <m:r>
                            <a:rPr lang="zh-CN" altLang="en-US" b="1" i="0">
                              <a:latin typeface="Cambria Math" panose="02040503050406030204" pitchFamily="18" charset="0"/>
                            </a:rPr>
                            <m:t>𝟏</m:t>
                          </m:r>
                        </m:sup>
                      </m:sSubSup>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&lt;</m:t>
                      </m:r>
                      <m:r>
                        <a:rPr lang="zh-CN" altLang="en-US" b="1" i="1">
                          <a:latin typeface="Cambria Math" panose="02040503050406030204" pitchFamily="18" charset="0"/>
                        </a:rPr>
                        <m:t>𝜸</m:t>
                      </m:r>
                      <m:r>
                        <a:rPr lang="zh-CN" altLang="en-US" b="1" i="0">
                          <a:latin typeface="Cambria Math" panose="02040503050406030204" pitchFamily="18" charset="0"/>
                        </a:rPr>
                        <m:t>≤</m:t>
                      </m:r>
                      <m:r>
                        <a:rPr lang="zh-CN" altLang="en-US" b="1" i="0">
                          <a:latin typeface="Cambria Math" panose="02040503050406030204" pitchFamily="18" charset="0"/>
                        </a:rPr>
                        <m:t>𝟏</m:t>
                      </m:r>
                      <m:r>
                        <a:rPr lang="en-US" altLang="zh-CN" b="1" i="0" smtClean="0">
                          <a:latin typeface="Cambria Math" panose="02040503050406030204" pitchFamily="18" charset="0"/>
                        </a:rPr>
                        <m:t>)</m:t>
                      </m:r>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2799562" y="1367304"/>
                <a:ext cx="5160131" cy="783869"/>
              </a:xfrm>
              <a:prstGeom prst="rect">
                <a:avLst/>
              </a:prstGeom>
              <a:blipFill rotWithShape="0">
                <a:blip r:embed="rId3"/>
                <a:stretch>
                  <a:fillRect/>
                </a:stretch>
              </a:blipFill>
            </p:spPr>
            <p:txBody>
              <a:bodyPr/>
              <a:lstStyle/>
              <a:p>
                <a:r>
                  <a:rPr lang="zh-CN" altLang="en-US">
                    <a:noFill/>
                  </a:rPr>
                  <a:t> </a:t>
                </a:r>
              </a:p>
            </p:txBody>
          </p:sp>
        </mc:Fallback>
      </mc:AlternateContent>
      <p:sp>
        <p:nvSpPr>
          <p:cNvPr id="14" name="矩形 13"/>
          <p:cNvSpPr/>
          <p:nvPr/>
        </p:nvSpPr>
        <p:spPr>
          <a:xfrm>
            <a:off x="8540343" y="1560722"/>
            <a:ext cx="1074232" cy="374974"/>
          </a:xfrm>
          <a:prstGeom prst="rect">
            <a:avLst/>
          </a:prstGeom>
        </p:spPr>
        <p:txBody>
          <a:bodyPr wrap="square">
            <a:spAutoFit/>
          </a:bodyPr>
          <a:lstStyle/>
          <a:p>
            <a:pPr lvl="1">
              <a:lnSpc>
                <a:spcPct val="110000"/>
              </a:lnSpc>
              <a:spcBef>
                <a:spcPts val="600"/>
              </a:spcBef>
              <a:spcAft>
                <a:spcPts val="600"/>
              </a:spcAft>
              <a:buClr>
                <a:srgbClr val="0033CC"/>
              </a:buClr>
              <a:defRPr/>
            </a:pPr>
            <a:r>
              <a:rPr lang="en-US" altLang="zh-CN" b="1" dirty="0" smtClean="0">
                <a:latin typeface="Times New Roman" panose="02020603050405020304" pitchFamily="18" charset="0"/>
                <a:ea typeface="楷体" pitchFamily="49" charset="-122"/>
                <a:cs typeface="Times New Roman" panose="02020603050405020304" pitchFamily="18" charset="0"/>
              </a:rPr>
              <a:t>(</a:t>
            </a:r>
            <a:r>
              <a:rPr lang="en-US" altLang="zh-CN" b="1" dirty="0">
                <a:latin typeface="Times New Roman" panose="02020603050405020304" pitchFamily="18" charset="0"/>
                <a:ea typeface="楷体" pitchFamily="49" charset="-122"/>
                <a:cs typeface="Times New Roman" panose="02020603050405020304" pitchFamily="18" charset="0"/>
              </a:rPr>
              <a:t>7</a:t>
            </a:r>
            <a:r>
              <a:rPr lang="en-US" altLang="zh-CN" b="1" dirty="0" smtClean="0">
                <a:latin typeface="Times New Roman" panose="02020603050405020304" pitchFamily="18" charset="0"/>
                <a:ea typeface="楷体" pitchFamily="49" charset="-122"/>
                <a:cs typeface="Times New Roman" panose="02020603050405020304" pitchFamily="18" charset="0"/>
              </a:rPr>
              <a:t>)</a:t>
            </a:r>
          </a:p>
        </p:txBody>
      </p:sp>
      <p:pic>
        <p:nvPicPr>
          <p:cNvPr id="15" name="图片 14"/>
          <p:cNvPicPr>
            <a:picLocks noChangeAspect="1"/>
          </p:cNvPicPr>
          <p:nvPr/>
        </p:nvPicPr>
        <p:blipFill>
          <a:blip r:embed="rId4"/>
          <a:stretch>
            <a:fillRect/>
          </a:stretch>
        </p:blipFill>
        <p:spPr>
          <a:xfrm>
            <a:off x="476250" y="2562744"/>
            <a:ext cx="5219701" cy="3790561"/>
          </a:xfrm>
          <a:prstGeom prst="rect">
            <a:avLst/>
          </a:prstGeom>
        </p:spPr>
      </p:pic>
      <p:pic>
        <p:nvPicPr>
          <p:cNvPr id="19" name="图片 18"/>
          <p:cNvPicPr>
            <a:picLocks noChangeAspect="1"/>
          </p:cNvPicPr>
          <p:nvPr/>
        </p:nvPicPr>
        <p:blipFill>
          <a:blip r:embed="rId5"/>
          <a:stretch>
            <a:fillRect/>
          </a:stretch>
        </p:blipFill>
        <p:spPr>
          <a:xfrm>
            <a:off x="5594351" y="3478584"/>
            <a:ext cx="6223001" cy="1958880"/>
          </a:xfrm>
          <a:prstGeom prst="rect">
            <a:avLst/>
          </a:prstGeom>
        </p:spPr>
      </p:pic>
    </p:spTree>
    <p:extLst>
      <p:ext uri="{BB962C8B-B14F-4D97-AF65-F5344CB8AC3E}">
        <p14:creationId xmlns:p14="http://schemas.microsoft.com/office/powerpoint/2010/main" val="2663937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785" y="1348871"/>
            <a:ext cx="6117576" cy="5227467"/>
          </a:xfrm>
          <a:prstGeom prst="rect">
            <a:avLst/>
          </a:prstGeom>
        </p:spPr>
      </p:pic>
      <p:sp>
        <p:nvSpPr>
          <p:cNvPr id="17" name="内容占位符 8"/>
          <p:cNvSpPr txBox="1">
            <a:spLocks/>
          </p:cNvSpPr>
          <p:nvPr/>
        </p:nvSpPr>
        <p:spPr>
          <a:xfrm>
            <a:off x="7567836" y="1348871"/>
            <a:ext cx="3658964" cy="3488906"/>
          </a:xfrm>
          <a:prstGeom prst="rect">
            <a:avLst/>
          </a:prstGeom>
        </p:spPr>
        <p:txBody>
          <a:bodyPr>
            <a:noAutofit/>
          </a:bodyPr>
          <a:lst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a:lstStyle>
          <a:p>
            <a:r>
              <a:rPr lang="en-US" altLang="zh-CN" kern="0" dirty="0" smtClean="0">
                <a:latin typeface="楷体" panose="02010609060101010101" pitchFamily="49" charset="-122"/>
                <a:ea typeface="楷体" panose="02010609060101010101" pitchFamily="49" charset="-122"/>
              </a:rPr>
              <a:t>ER</a:t>
            </a:r>
            <a:r>
              <a:rPr lang="zh-CN" altLang="en-US" kern="0" dirty="0" smtClean="0">
                <a:latin typeface="楷体" panose="02010609060101010101" pitchFamily="49" charset="-122"/>
                <a:ea typeface="楷体" panose="02010609060101010101" pitchFamily="49" charset="-122"/>
              </a:rPr>
              <a:t>网络中，关注节点的邻居节点之间的连接状况基本类似（随机性质决定）</a:t>
            </a:r>
            <a:endParaRPr lang="en-US" altLang="zh-CN" kern="0" dirty="0" smtClean="0">
              <a:latin typeface="楷体" panose="02010609060101010101" pitchFamily="49" charset="-122"/>
              <a:ea typeface="楷体" panose="02010609060101010101" pitchFamily="49" charset="-122"/>
            </a:endParaRPr>
          </a:p>
          <a:p>
            <a:r>
              <a:rPr lang="en-US" altLang="zh-CN" kern="0" dirty="0" smtClean="0">
                <a:latin typeface="楷体" panose="02010609060101010101" pitchFamily="49" charset="-122"/>
                <a:ea typeface="楷体" panose="02010609060101010101" pitchFamily="49" charset="-122"/>
              </a:rPr>
              <a:t>BA</a:t>
            </a:r>
            <a:r>
              <a:rPr lang="zh-CN" altLang="en-US" kern="0" dirty="0" smtClean="0">
                <a:latin typeface="楷体" panose="02010609060101010101" pitchFamily="49" charset="-122"/>
                <a:ea typeface="楷体" panose="02010609060101010101" pitchFamily="49" charset="-122"/>
              </a:rPr>
              <a:t>网络中，关注节点的邻居节点之间基本没有连接（生成方法决定）</a:t>
            </a:r>
            <a:endParaRPr lang="zh-CN" altLang="en-US"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7107115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906" y="1624034"/>
            <a:ext cx="9467627" cy="4484665"/>
          </a:xfrm>
          <a:prstGeom prst="rect">
            <a:avLst/>
          </a:prstGeom>
        </p:spPr>
      </p:pic>
    </p:spTree>
    <p:extLst>
      <p:ext uri="{BB962C8B-B14F-4D97-AF65-F5344CB8AC3E}">
        <p14:creationId xmlns:p14="http://schemas.microsoft.com/office/powerpoint/2010/main" val="123768257"/>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762" y="1234571"/>
            <a:ext cx="6792475" cy="5390306"/>
          </a:xfrm>
          <a:prstGeom prst="rect">
            <a:avLst/>
          </a:prstGeom>
        </p:spPr>
      </p:pic>
    </p:spTree>
    <p:extLst>
      <p:ext uri="{BB962C8B-B14F-4D97-AF65-F5344CB8AC3E}">
        <p14:creationId xmlns:p14="http://schemas.microsoft.com/office/powerpoint/2010/main" val="200353210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802" y="1221871"/>
            <a:ext cx="7000395" cy="5239993"/>
          </a:xfrm>
          <a:prstGeom prst="rect">
            <a:avLst/>
          </a:prstGeom>
        </p:spPr>
      </p:pic>
    </p:spTree>
    <p:extLst>
      <p:ext uri="{BB962C8B-B14F-4D97-AF65-F5344CB8AC3E}">
        <p14:creationId xmlns:p14="http://schemas.microsoft.com/office/powerpoint/2010/main" val="292266308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458" y="1108788"/>
            <a:ext cx="6821084" cy="5521830"/>
          </a:xfrm>
          <a:prstGeom prst="rect">
            <a:avLst/>
          </a:prstGeom>
        </p:spPr>
      </p:pic>
    </p:spTree>
    <p:extLst>
      <p:ext uri="{BB962C8B-B14F-4D97-AF65-F5344CB8AC3E}">
        <p14:creationId xmlns:p14="http://schemas.microsoft.com/office/powerpoint/2010/main" val="2736145140"/>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989" y="1196470"/>
            <a:ext cx="6522021" cy="5315255"/>
          </a:xfrm>
          <a:prstGeom prst="rect">
            <a:avLst/>
          </a:prstGeom>
        </p:spPr>
      </p:pic>
    </p:spTree>
    <p:extLst>
      <p:ext uri="{BB962C8B-B14F-4D97-AF65-F5344CB8AC3E}">
        <p14:creationId xmlns:p14="http://schemas.microsoft.com/office/powerpoint/2010/main" val="144617536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基于</a:t>
            </a:r>
            <a:r>
              <a:rPr lang="zh-CN" altLang="en-US" sz="2400" b="1" dirty="0">
                <a:latin typeface="Times New Roman" panose="02020603050405020304" pitchFamily="18" charset="0"/>
                <a:ea typeface="楷体" pitchFamily="49" charset="-122"/>
                <a:cs typeface="Times New Roman" panose="02020603050405020304" pitchFamily="18" charset="0"/>
              </a:rPr>
              <a:t>多头绒泡菌算法的半局部免疫策略</a:t>
            </a:r>
            <a:r>
              <a:rPr lang="en-US" altLang="zh-CN" sz="2400" b="1" dirty="0" smtClean="0">
                <a:latin typeface="Times New Roman" panose="02020603050405020304" pitchFamily="18" charset="0"/>
                <a:ea typeface="楷体" pitchFamily="49" charset="-122"/>
                <a:cs typeface="Times New Roman" panose="02020603050405020304" pitchFamily="18" charset="0"/>
              </a:rPr>
              <a:t>(3/4)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672" y="1171071"/>
            <a:ext cx="6650655" cy="5428313"/>
          </a:xfrm>
          <a:prstGeom prst="rect">
            <a:avLst/>
          </a:prstGeom>
        </p:spPr>
      </p:pic>
    </p:spTree>
    <p:extLst>
      <p:ext uri="{BB962C8B-B14F-4D97-AF65-F5344CB8AC3E}">
        <p14:creationId xmlns:p14="http://schemas.microsoft.com/office/powerpoint/2010/main" val="348517061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
          <p:cNvSpPr txBox="1">
            <a:spLocks noChangeArrowheads="1"/>
          </p:cNvSpPr>
          <p:nvPr/>
        </p:nvSpPr>
        <p:spPr bwMode="auto">
          <a:xfrm>
            <a:off x="46567" y="1725084"/>
            <a:ext cx="5609167"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01</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847167" y="2660651"/>
            <a:ext cx="6218767" cy="666786"/>
          </a:xfrm>
          <a:prstGeom prst="rect">
            <a:avLst/>
          </a:prstGeom>
          <a:noFill/>
        </p:spPr>
        <p:txBody>
          <a:bodyPr>
            <a:spAutoFit/>
          </a:bodyPr>
          <a:lstStyle/>
          <a:p>
            <a:pPr>
              <a:defRPr/>
            </a:pPr>
            <a:r>
              <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rPr>
              <a:t>研究背景及问题的提出</a:t>
            </a:r>
            <a:endPar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148" name="文本框 3"/>
          <p:cNvSpPr txBox="1">
            <a:spLocks noChangeArrowheads="1"/>
          </p:cNvSpPr>
          <p:nvPr/>
        </p:nvSpPr>
        <p:spPr bwMode="auto">
          <a:xfrm>
            <a:off x="4656667" y="3422651"/>
            <a:ext cx="70548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a:latin typeface="Times New Roman" panose="02020603050405020304" pitchFamily="18" charset="0"/>
                <a:cs typeface="Times New Roman" panose="02020603050405020304" pitchFamily="18" charset="0"/>
              </a:rPr>
              <a:t>Research Background &amp; Problem Introduction</a:t>
            </a:r>
            <a:endParaRPr lang="da-DK" altLang="zh-CN" sz="2667" b="1">
              <a:latin typeface="Times New Roman" panose="02020603050405020304" pitchFamily="18" charset="0"/>
              <a:cs typeface="Times New Roman" panose="02020603050405020304" pitchFamily="18" charset="0"/>
            </a:endParaRPr>
          </a:p>
        </p:txBody>
      </p:sp>
      <p:grpSp>
        <p:nvGrpSpPr>
          <p:cNvPr id="6149" name="组合 4"/>
          <p:cNvGrpSpPr>
            <a:grpSpLocks/>
          </p:cNvGrpSpPr>
          <p:nvPr/>
        </p:nvGrpSpPr>
        <p:grpSpPr bwMode="auto">
          <a:xfrm>
            <a:off x="4847167" y="3359151"/>
            <a:ext cx="6625167" cy="152400"/>
            <a:chOff x="3649980" y="3375660"/>
            <a:chExt cx="4663440" cy="108000"/>
          </a:xfrm>
        </p:grpSpPr>
        <p:cxnSp>
          <p:nvCxnSpPr>
            <p:cNvPr id="6" name="直接连接符 5"/>
            <p:cNvCxnSpPr/>
            <p:nvPr/>
          </p:nvCxnSpPr>
          <p:spPr>
            <a:xfrm>
              <a:off x="3733415" y="3429660"/>
              <a:ext cx="4496569"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a:spLocks/>
            </p:cNvSpPr>
            <p:nvPr/>
          </p:nvSpPr>
          <p:spPr>
            <a:xfrm>
              <a:off x="3649980" y="3375660"/>
              <a:ext cx="107274"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 name="椭圆 7"/>
            <p:cNvSpPr>
              <a:spLocks/>
            </p:cNvSpPr>
            <p:nvPr/>
          </p:nvSpPr>
          <p:spPr>
            <a:xfrm>
              <a:off x="8206146" y="3375660"/>
              <a:ext cx="107274"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6150" name="文本框 8"/>
          <p:cNvSpPr txBox="1">
            <a:spLocks noChangeArrowheads="1"/>
          </p:cNvSpPr>
          <p:nvPr/>
        </p:nvSpPr>
        <p:spPr bwMode="auto">
          <a:xfrm>
            <a:off x="431801" y="3048000"/>
            <a:ext cx="4307417"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ONE</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162275"/>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基于遗传算法的目标免疫</a:t>
            </a:r>
            <a:r>
              <a:rPr lang="zh-CN" altLang="en-US" sz="2400" b="1" dirty="0" smtClean="0">
                <a:latin typeface="Times New Roman" panose="02020603050405020304" pitchFamily="18" charset="0"/>
                <a:ea typeface="楷体" pitchFamily="49" charset="-122"/>
                <a:cs typeface="Times New Roman" panose="02020603050405020304" pitchFamily="18" charset="0"/>
              </a:rPr>
              <a:t>策略</a:t>
            </a:r>
            <a:r>
              <a:rPr lang="en-US" altLang="zh-CN" sz="2400" b="1" dirty="0" smtClean="0">
                <a:latin typeface="Times New Roman" panose="02020603050405020304" pitchFamily="18" charset="0"/>
                <a:ea typeface="楷体" pitchFamily="49" charset="-122"/>
                <a:cs typeface="Times New Roman" panose="02020603050405020304" pitchFamily="18" charset="0"/>
              </a:rPr>
              <a:t>(</a:t>
            </a:r>
            <a:r>
              <a:rPr lang="en-US" altLang="zh-CN" sz="2400" b="1" dirty="0">
                <a:latin typeface="Times New Roman" panose="02020603050405020304" pitchFamily="18" charset="0"/>
                <a:ea typeface="楷体" pitchFamily="49" charset="-122"/>
                <a:cs typeface="Times New Roman" panose="02020603050405020304" pitchFamily="18" charset="0"/>
              </a:rPr>
              <a:t>4</a:t>
            </a:r>
            <a:r>
              <a:rPr lang="en-US" altLang="zh-CN" sz="2400" b="1" dirty="0" smtClean="0">
                <a:latin typeface="Times New Roman" panose="02020603050405020304" pitchFamily="18" charset="0"/>
                <a:ea typeface="楷体" pitchFamily="49" charset="-122"/>
                <a:cs typeface="Times New Roman" panose="02020603050405020304" pitchFamily="18" charset="0"/>
              </a:rPr>
              <a:t>/4)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3" name="图片 12"/>
          <p:cNvPicPr>
            <a:picLocks noChangeAspect="1"/>
          </p:cNvPicPr>
          <p:nvPr/>
        </p:nvPicPr>
        <p:blipFill>
          <a:blip r:embed="rId3"/>
          <a:stretch>
            <a:fillRect/>
          </a:stretch>
        </p:blipFill>
        <p:spPr>
          <a:xfrm>
            <a:off x="1198689" y="1776706"/>
            <a:ext cx="9536077" cy="2656720"/>
          </a:xfrm>
          <a:prstGeom prst="rect">
            <a:avLst/>
          </a:prstGeom>
        </p:spPr>
      </p:pic>
      <mc:AlternateContent xmlns:mc="http://schemas.openxmlformats.org/markup-compatibility/2006" xmlns:a14="http://schemas.microsoft.com/office/drawing/2010/main">
        <mc:Choice Requires="a14">
          <p:sp>
            <p:nvSpPr>
              <p:cNvPr id="14" name="矩形 13"/>
              <p:cNvSpPr/>
              <p:nvPr/>
            </p:nvSpPr>
            <p:spPr>
              <a:xfrm>
                <a:off x="4007427" y="5205441"/>
                <a:ext cx="3013197" cy="906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𝑹</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𝑵</m:t>
                          </m:r>
                        </m:den>
                      </m:f>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𝑸</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r>
                            <a:rPr lang="zh-CN" altLang="en-US" b="1" i="1">
                              <a:latin typeface="Cambria Math" panose="02040503050406030204" pitchFamily="18" charset="0"/>
                            </a:rPr>
                            <m:t>𝒔</m:t>
                          </m:r>
                        </m:e>
                      </m:nary>
                      <m:d>
                        <m:dPr>
                          <m:ctrlPr>
                            <a:rPr lang="zh-CN" altLang="en-US" b="1" i="1">
                              <a:latin typeface="Cambria Math" panose="02040503050406030204" pitchFamily="18" charset="0"/>
                            </a:rPr>
                          </m:ctrlPr>
                        </m:dPr>
                        <m:e>
                          <m:r>
                            <a:rPr lang="zh-CN" altLang="en-US" b="1" i="1">
                              <a:latin typeface="Cambria Math" panose="02040503050406030204" pitchFamily="18" charset="0"/>
                            </a:rPr>
                            <m:t>𝑸</m:t>
                          </m:r>
                        </m:e>
                      </m:d>
                      <m:r>
                        <a:rPr lang="en-US" altLang="zh-CN" b="1" i="1" smtClean="0">
                          <a:latin typeface="Cambria Math" panose="02040503050406030204" pitchFamily="18" charset="0"/>
                        </a:rPr>
                        <m:t>                 (</m:t>
                      </m:r>
                      <m:r>
                        <a:rPr lang="en-US" altLang="zh-CN" b="1" i="1" smtClean="0">
                          <a:latin typeface="Cambria Math" panose="02040503050406030204" pitchFamily="18" charset="0"/>
                        </a:rPr>
                        <m:t>𝟖</m:t>
                      </m:r>
                      <m:r>
                        <a:rPr lang="en-US" altLang="zh-CN" b="1" i="1" smtClean="0">
                          <a:latin typeface="Cambria Math" panose="02040503050406030204" pitchFamily="18" charset="0"/>
                        </a:rPr>
                        <m:t>)</m:t>
                      </m:r>
                    </m:oMath>
                  </m:oMathPara>
                </a14:m>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4007427" y="5205441"/>
                <a:ext cx="3013197" cy="906915"/>
              </a:xfrm>
              <a:prstGeom prst="rect">
                <a:avLst/>
              </a:prstGeom>
              <a:blipFill rotWithShape="0">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8068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基于遗传算法的目标免疫</a:t>
            </a:r>
            <a:r>
              <a:rPr lang="zh-CN" altLang="en-US" sz="2400" b="1" dirty="0" smtClean="0">
                <a:latin typeface="Times New Roman" panose="02020603050405020304" pitchFamily="18" charset="0"/>
                <a:ea typeface="楷体" pitchFamily="49" charset="-122"/>
                <a:cs typeface="Times New Roman" panose="02020603050405020304" pitchFamily="18" charset="0"/>
              </a:rPr>
              <a:t>策略</a:t>
            </a:r>
            <a:r>
              <a:rPr lang="en-US" altLang="zh-CN" sz="2400" b="1" dirty="0" smtClean="0">
                <a:latin typeface="Times New Roman" panose="02020603050405020304" pitchFamily="18" charset="0"/>
                <a:ea typeface="楷体" pitchFamily="49" charset="-122"/>
                <a:cs typeface="Times New Roman" panose="02020603050405020304" pitchFamily="18" charset="0"/>
              </a:rPr>
              <a:t>(</a:t>
            </a:r>
            <a:r>
              <a:rPr lang="en-US" altLang="zh-CN" sz="2400" b="1" dirty="0">
                <a:latin typeface="Times New Roman" panose="02020603050405020304" pitchFamily="18" charset="0"/>
                <a:ea typeface="楷体" pitchFamily="49" charset="-122"/>
                <a:cs typeface="Times New Roman" panose="02020603050405020304" pitchFamily="18" charset="0"/>
              </a:rPr>
              <a:t>4</a:t>
            </a:r>
            <a:r>
              <a:rPr lang="en-US" altLang="zh-CN" sz="2400" b="1" dirty="0" smtClean="0">
                <a:latin typeface="Times New Roman" panose="02020603050405020304" pitchFamily="18" charset="0"/>
                <a:ea typeface="楷体" pitchFamily="49" charset="-122"/>
                <a:cs typeface="Times New Roman" panose="02020603050405020304" pitchFamily="18" charset="0"/>
              </a:rPr>
              <a:t>/4)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364" y="1280967"/>
            <a:ext cx="7888948" cy="3736870"/>
          </a:xfrm>
          <a:prstGeom prst="rect">
            <a:avLst/>
          </a:prstGeom>
        </p:spPr>
      </p:pic>
      <p:sp>
        <p:nvSpPr>
          <p:cNvPr id="15" name="矩形 14"/>
          <p:cNvSpPr/>
          <p:nvPr/>
        </p:nvSpPr>
        <p:spPr>
          <a:xfrm>
            <a:off x="1369212" y="5137884"/>
            <a:ext cx="9504236" cy="1569660"/>
          </a:xfrm>
          <a:prstGeom prst="rect">
            <a:avLst/>
          </a:prstGeom>
        </p:spPr>
        <p:txBody>
          <a:bodyPr wrap="square">
            <a:spAutoFit/>
          </a:bodyPr>
          <a:lstStyle/>
          <a:p>
            <a:pPr algn="just"/>
            <a:r>
              <a:rPr lang="zh-CN" altLang="en-US" sz="2400" dirty="0">
                <a:latin typeface="楷体" panose="02010609060101010101" pitchFamily="49" charset="-122"/>
                <a:ea typeface="楷体" panose="02010609060101010101" pitchFamily="49" charset="-122"/>
              </a:rPr>
              <a:t>我们尝试用交叉学科的思想去探寻新的免疫策略，并成功的开发</a:t>
            </a:r>
            <a:r>
              <a:rPr lang="zh-CN" altLang="en-US" sz="2400" dirty="0" smtClean="0">
                <a:latin typeface="楷体" panose="02010609060101010101" pitchFamily="49" charset="-122"/>
                <a:ea typeface="楷体" panose="02010609060101010101" pitchFamily="49" charset="-122"/>
              </a:rPr>
              <a:t>出基于</a:t>
            </a:r>
            <a:r>
              <a:rPr lang="zh-CN" altLang="en-US" sz="2400" dirty="0">
                <a:latin typeface="楷体" panose="02010609060101010101" pitchFamily="49" charset="-122"/>
                <a:ea typeface="楷体" panose="02010609060101010101" pitchFamily="49" charset="-122"/>
              </a:rPr>
              <a:t>多头绒泡菌算法的半局部免疫策略和基于遗传算法的目标免疫策略。实验</a:t>
            </a:r>
            <a:r>
              <a:rPr lang="zh-CN" altLang="en-US" sz="2400" dirty="0" smtClean="0">
                <a:latin typeface="楷体" panose="02010609060101010101" pitchFamily="49" charset="-122"/>
                <a:ea typeface="楷体" panose="02010609060101010101" pitchFamily="49" charset="-122"/>
              </a:rPr>
              <a:t>结果</a:t>
            </a:r>
            <a:r>
              <a:rPr lang="zh-CN" altLang="en-US" sz="2400" dirty="0">
                <a:latin typeface="楷体" panose="02010609060101010101" pitchFamily="49" charset="-122"/>
                <a:ea typeface="楷体" panose="02010609060101010101" pitchFamily="49" charset="-122"/>
              </a:rPr>
              <a:t>表明，所提出免疫策略比较于度中心性免疫策略、介数中心性免疫策略以及</a:t>
            </a:r>
            <a:r>
              <a:rPr lang="zh-CN" altLang="en-US" sz="2400" dirty="0" smtClean="0">
                <a:latin typeface="楷体" panose="02010609060101010101" pitchFamily="49" charset="-122"/>
                <a:ea typeface="楷体" panose="02010609060101010101" pitchFamily="49" charset="-122"/>
              </a:rPr>
              <a:t>接近</a:t>
            </a:r>
            <a:r>
              <a:rPr lang="zh-CN" altLang="en-US" sz="2400" dirty="0">
                <a:latin typeface="楷体" panose="02010609060101010101" pitchFamily="49" charset="-122"/>
                <a:ea typeface="楷体" panose="02010609060101010101" pitchFamily="49" charset="-122"/>
              </a:rPr>
              <a:t>中心性免疫策略等，拥有极大的免疫效果提升。</a:t>
            </a:r>
          </a:p>
        </p:txBody>
      </p:sp>
    </p:spTree>
    <p:extLst>
      <p:ext uri="{BB962C8B-B14F-4D97-AF65-F5344CB8AC3E}">
        <p14:creationId xmlns:p14="http://schemas.microsoft.com/office/powerpoint/2010/main" val="171382654"/>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9"/>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04</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327651" y="2660651"/>
            <a:ext cx="6218767" cy="666786"/>
          </a:xfrm>
          <a:prstGeom prst="rect">
            <a:avLst/>
          </a:prstGeom>
          <a:noFill/>
        </p:spPr>
        <p:txBody>
          <a:bodyPr>
            <a:spAutoFit/>
          </a:bodyPr>
          <a:lstStyle/>
          <a:p>
            <a:pPr>
              <a:defRPr/>
            </a:pPr>
            <a:r>
              <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rPr>
              <a:t>研究总结与展望</a:t>
            </a:r>
            <a:endPar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5844" name="文本框 11"/>
          <p:cNvSpPr txBox="1">
            <a:spLocks noChangeArrowheads="1"/>
          </p:cNvSpPr>
          <p:nvPr/>
        </p:nvSpPr>
        <p:spPr bwMode="auto">
          <a:xfrm>
            <a:off x="5327651" y="3422651"/>
            <a:ext cx="61954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a:latin typeface="Times New Roman" panose="02020603050405020304" pitchFamily="18" charset="0"/>
                <a:cs typeface="Times New Roman" panose="02020603050405020304" pitchFamily="18" charset="0"/>
              </a:rPr>
              <a:t>Research summary &amp; outlook</a:t>
            </a:r>
          </a:p>
        </p:txBody>
      </p:sp>
      <p:grpSp>
        <p:nvGrpSpPr>
          <p:cNvPr id="35845" name="组合 12"/>
          <p:cNvGrpSpPr>
            <a:grpSpLocks/>
          </p:cNvGrpSpPr>
          <p:nvPr/>
        </p:nvGrpSpPr>
        <p:grpSpPr bwMode="auto">
          <a:xfrm>
            <a:off x="5327651" y="3359151"/>
            <a:ext cx="5376333" cy="152400"/>
            <a:chOff x="3649980" y="3375660"/>
            <a:chExt cx="4663440" cy="108000"/>
          </a:xfrm>
        </p:grpSpPr>
        <p:cxnSp>
          <p:nvCxnSpPr>
            <p:cNvPr id="14" name="直接连接符 13"/>
            <p:cNvCxnSpPr/>
            <p:nvPr/>
          </p:nvCxnSpPr>
          <p:spPr>
            <a:xfrm>
              <a:off x="3734436" y="3429660"/>
              <a:ext cx="449452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a:spLocks/>
            </p:cNvSpPr>
            <p:nvPr/>
          </p:nvSpPr>
          <p:spPr>
            <a:xfrm>
              <a:off x="3649980" y="3375660"/>
              <a:ext cx="108323"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6" name="椭圆 15"/>
            <p:cNvSpPr>
              <a:spLocks/>
            </p:cNvSpPr>
            <p:nvPr/>
          </p:nvSpPr>
          <p:spPr>
            <a:xfrm>
              <a:off x="8205095" y="3375660"/>
              <a:ext cx="108325"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35846" name="文本框 16"/>
          <p:cNvSpPr txBox="1">
            <a:spLocks noChangeArrowheads="1"/>
          </p:cNvSpPr>
          <p:nvPr/>
        </p:nvSpPr>
        <p:spPr bwMode="auto">
          <a:xfrm>
            <a:off x="814917" y="3048000"/>
            <a:ext cx="4307416"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FOUR</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55011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6343651" y="1016000"/>
            <a:ext cx="0" cy="5376333"/>
          </a:xfrm>
          <a:prstGeom prst="line">
            <a:avLst/>
          </a:prstGeom>
          <a:ln/>
        </p:spPr>
        <p:style>
          <a:lnRef idx="2">
            <a:schemeClr val="accent3"/>
          </a:lnRef>
          <a:fillRef idx="0">
            <a:schemeClr val="accent3"/>
          </a:fillRef>
          <a:effectRef idx="1">
            <a:schemeClr val="accent3"/>
          </a:effectRef>
          <a:fontRef idx="minor">
            <a:schemeClr val="tx1"/>
          </a:fontRef>
        </p:style>
      </p:cxnSp>
      <p:sp>
        <p:nvSpPr>
          <p:cNvPr id="22" name="圆角矩形 21"/>
          <p:cNvSpPr/>
          <p:nvPr/>
        </p:nvSpPr>
        <p:spPr>
          <a:xfrm>
            <a:off x="7253818" y="1280584"/>
            <a:ext cx="4813300" cy="4790016"/>
          </a:xfrm>
          <a:prstGeom prst="roundRect">
            <a:avLst>
              <a:gd name="adj" fmla="val 5242"/>
            </a:avLst>
          </a:prstGeom>
          <a:solidFill>
            <a:schemeClr val="bg1"/>
          </a:solidFill>
          <a:ln>
            <a:solidFill>
              <a:srgbClr val="FF94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微软雅黑" panose="020B0503020204020204" pitchFamily="34" charset="-122"/>
              <a:ea typeface="微软雅黑" panose="020B0503020204020204" pitchFamily="34" charset="-122"/>
            </a:endParaRPr>
          </a:p>
        </p:txBody>
      </p:sp>
      <p:sp>
        <p:nvSpPr>
          <p:cNvPr id="23" name="圆角矩形 22"/>
          <p:cNvSpPr/>
          <p:nvPr/>
        </p:nvSpPr>
        <p:spPr>
          <a:xfrm>
            <a:off x="107951" y="1221318"/>
            <a:ext cx="5217583" cy="4792133"/>
          </a:xfrm>
          <a:prstGeom prst="roundRect">
            <a:avLst>
              <a:gd name="adj" fmla="val 5242"/>
            </a:avLst>
          </a:prstGeom>
          <a:ln>
            <a:solidFill>
              <a:srgbClr val="8CB208"/>
            </a:solidFill>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1867" dirty="0">
              <a:latin typeface="微软雅黑" panose="020B0503020204020204" pitchFamily="34" charset="-122"/>
              <a:ea typeface="微软雅黑" panose="020B0503020204020204" pitchFamily="34" charset="-122"/>
            </a:endParaRPr>
          </a:p>
        </p:txBody>
      </p:sp>
      <p:grpSp>
        <p:nvGrpSpPr>
          <p:cNvPr id="24" name="组合 23"/>
          <p:cNvGrpSpPr>
            <a:grpSpLocks/>
          </p:cNvGrpSpPr>
          <p:nvPr/>
        </p:nvGrpSpPr>
        <p:grpSpPr bwMode="auto">
          <a:xfrm>
            <a:off x="4563534" y="2216152"/>
            <a:ext cx="3536950" cy="2188633"/>
            <a:chOff x="4386639" y="3016024"/>
            <a:chExt cx="3399209" cy="2128060"/>
          </a:xfrm>
        </p:grpSpPr>
        <p:sp>
          <p:nvSpPr>
            <p:cNvPr id="36894" name="任意多边形 24"/>
            <p:cNvSpPr>
              <a:spLocks/>
            </p:cNvSpPr>
            <p:nvPr/>
          </p:nvSpPr>
          <p:spPr bwMode="auto">
            <a:xfrm>
              <a:off x="5674660" y="3244984"/>
              <a:ext cx="823166" cy="1670140"/>
            </a:xfrm>
            <a:custGeom>
              <a:avLst/>
              <a:gdLst>
                <a:gd name="T0" fmla="*/ 422865 w 823166"/>
                <a:gd name="T1" fmla="*/ 0 h 1670140"/>
                <a:gd name="T2" fmla="*/ 439028 w 823166"/>
                <a:gd name="T3" fmla="*/ 12087 h 1670140"/>
                <a:gd name="T4" fmla="*/ 823166 w 823166"/>
                <a:gd name="T5" fmla="*/ 826634 h 1670140"/>
                <a:gd name="T6" fmla="*/ 439028 w 823166"/>
                <a:gd name="T7" fmla="*/ 1641181 h 1670140"/>
                <a:gd name="T8" fmla="*/ 400302 w 823166"/>
                <a:gd name="T9" fmla="*/ 1670140 h 1670140"/>
                <a:gd name="T10" fmla="*/ 384138 w 823166"/>
                <a:gd name="T11" fmla="*/ 1658053 h 1670140"/>
                <a:gd name="T12" fmla="*/ 0 w 823166"/>
                <a:gd name="T13" fmla="*/ 843506 h 1670140"/>
                <a:gd name="T14" fmla="*/ 384138 w 823166"/>
                <a:gd name="T15" fmla="*/ 28959 h 1670140"/>
                <a:gd name="T16" fmla="*/ 422865 w 823166"/>
                <a:gd name="T17" fmla="*/ 0 h 1670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3166" h="1670140">
                  <a:moveTo>
                    <a:pt x="422865" y="0"/>
                  </a:moveTo>
                  <a:lnTo>
                    <a:pt x="439028" y="12087"/>
                  </a:lnTo>
                  <a:cubicBezTo>
                    <a:pt x="673631" y="205698"/>
                    <a:pt x="823166" y="498703"/>
                    <a:pt x="823166" y="826634"/>
                  </a:cubicBezTo>
                  <a:cubicBezTo>
                    <a:pt x="823166" y="1154565"/>
                    <a:pt x="673631" y="1447570"/>
                    <a:pt x="439028" y="1641181"/>
                  </a:cubicBezTo>
                  <a:lnTo>
                    <a:pt x="400302" y="1670140"/>
                  </a:lnTo>
                  <a:lnTo>
                    <a:pt x="384138" y="1658053"/>
                  </a:lnTo>
                  <a:cubicBezTo>
                    <a:pt x="149536" y="1464442"/>
                    <a:pt x="0" y="1171437"/>
                    <a:pt x="0" y="843506"/>
                  </a:cubicBezTo>
                  <a:cubicBezTo>
                    <a:pt x="0" y="515575"/>
                    <a:pt x="149536" y="222570"/>
                    <a:pt x="384138" y="28959"/>
                  </a:cubicBezTo>
                  <a:lnTo>
                    <a:pt x="422865" y="0"/>
                  </a:lnTo>
                  <a:close/>
                </a:path>
              </a:pathLst>
            </a:custGeom>
            <a:solidFill>
              <a:srgbClr val="806D3E"/>
            </a:solidFill>
            <a:ln w="0">
              <a:solidFill>
                <a:schemeClr val="bg1"/>
              </a:solidFill>
              <a:prstDash val="solid"/>
              <a:round/>
              <a:headEnd/>
              <a:tailEnd/>
            </a:ln>
          </p:spPr>
          <p:txBody>
            <a:bodyPr anchor="ctr"/>
            <a:lstStyle/>
            <a:p>
              <a:endParaRPr lang="zh-CN" altLang="en-US" sz="2400"/>
            </a:p>
          </p:txBody>
        </p:sp>
        <p:sp>
          <p:nvSpPr>
            <p:cNvPr id="36895" name="任意多边形 25"/>
            <p:cNvSpPr>
              <a:spLocks/>
            </p:cNvSpPr>
            <p:nvPr/>
          </p:nvSpPr>
          <p:spPr bwMode="auto">
            <a:xfrm>
              <a:off x="4386639" y="3016024"/>
              <a:ext cx="1710887" cy="2111188"/>
            </a:xfrm>
            <a:custGeom>
              <a:avLst/>
              <a:gdLst>
                <a:gd name="T0" fmla="*/ 1055594 w 1710887"/>
                <a:gd name="T1" fmla="*/ 0 h 2111188"/>
                <a:gd name="T2" fmla="*/ 1645786 w 1710887"/>
                <a:gd name="T3" fmla="*/ 180279 h 2111188"/>
                <a:gd name="T4" fmla="*/ 1710887 w 1710887"/>
                <a:gd name="T5" fmla="*/ 228960 h 2111188"/>
                <a:gd name="T6" fmla="*/ 1672160 w 1710887"/>
                <a:gd name="T7" fmla="*/ 257919 h 2111188"/>
                <a:gd name="T8" fmla="*/ 1288022 w 1710887"/>
                <a:gd name="T9" fmla="*/ 1072466 h 2111188"/>
                <a:gd name="T10" fmla="*/ 1672160 w 1710887"/>
                <a:gd name="T11" fmla="*/ 1887013 h 2111188"/>
                <a:gd name="T12" fmla="*/ 1688324 w 1710887"/>
                <a:gd name="T13" fmla="*/ 1899100 h 2111188"/>
                <a:gd name="T14" fmla="*/ 1645786 w 1710887"/>
                <a:gd name="T15" fmla="*/ 1930909 h 2111188"/>
                <a:gd name="T16" fmla="*/ 1055594 w 1710887"/>
                <a:gd name="T17" fmla="*/ 2111188 h 2111188"/>
                <a:gd name="T18" fmla="*/ 0 w 1710887"/>
                <a:gd name="T19" fmla="*/ 1055594 h 2111188"/>
                <a:gd name="T20" fmla="*/ 1055594 w 1710887"/>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0887" h="2111188">
                  <a:moveTo>
                    <a:pt x="1055594" y="0"/>
                  </a:moveTo>
                  <a:cubicBezTo>
                    <a:pt x="1274215" y="0"/>
                    <a:pt x="1477313" y="66460"/>
                    <a:pt x="1645786" y="180279"/>
                  </a:cubicBezTo>
                  <a:lnTo>
                    <a:pt x="1710887" y="228960"/>
                  </a:lnTo>
                  <a:lnTo>
                    <a:pt x="1672160" y="257919"/>
                  </a:lnTo>
                  <a:cubicBezTo>
                    <a:pt x="1437558" y="451530"/>
                    <a:pt x="1288022" y="744535"/>
                    <a:pt x="1288022" y="1072466"/>
                  </a:cubicBezTo>
                  <a:cubicBezTo>
                    <a:pt x="1288022" y="1400397"/>
                    <a:pt x="1437558" y="1693402"/>
                    <a:pt x="1672160" y="1887013"/>
                  </a:cubicBezTo>
                  <a:lnTo>
                    <a:pt x="1688324" y="1899100"/>
                  </a:lnTo>
                  <a:lnTo>
                    <a:pt x="1645786" y="1930909"/>
                  </a:lnTo>
                  <a:cubicBezTo>
                    <a:pt x="1477313" y="2044728"/>
                    <a:pt x="1274215" y="2111188"/>
                    <a:pt x="1055594" y="2111188"/>
                  </a:cubicBezTo>
                  <a:cubicBezTo>
                    <a:pt x="472606" y="2111188"/>
                    <a:pt x="0" y="1638582"/>
                    <a:pt x="0" y="1055594"/>
                  </a:cubicBezTo>
                  <a:cubicBezTo>
                    <a:pt x="0" y="472606"/>
                    <a:pt x="472606" y="0"/>
                    <a:pt x="1055594" y="0"/>
                  </a:cubicBezTo>
                  <a:close/>
                </a:path>
              </a:pathLst>
            </a:custGeom>
            <a:solidFill>
              <a:srgbClr val="8CB208"/>
            </a:solidFill>
            <a:ln w="0">
              <a:solidFill>
                <a:schemeClr val="bg1"/>
              </a:solidFill>
              <a:prstDash val="solid"/>
              <a:round/>
              <a:headEnd/>
              <a:tailEnd/>
            </a:ln>
          </p:spPr>
          <p:txBody>
            <a:bodyPr anchor="ctr"/>
            <a:lstStyle/>
            <a:p>
              <a:endParaRPr lang="zh-CN" altLang="en-US" sz="2400"/>
            </a:p>
          </p:txBody>
        </p:sp>
        <p:sp>
          <p:nvSpPr>
            <p:cNvPr id="36896" name="任意多边形 26"/>
            <p:cNvSpPr>
              <a:spLocks/>
            </p:cNvSpPr>
            <p:nvPr/>
          </p:nvSpPr>
          <p:spPr bwMode="auto">
            <a:xfrm>
              <a:off x="6074962" y="3032896"/>
              <a:ext cx="1710886" cy="2111188"/>
            </a:xfrm>
            <a:custGeom>
              <a:avLst/>
              <a:gdLst>
                <a:gd name="T0" fmla="*/ 655292 w 1710886"/>
                <a:gd name="T1" fmla="*/ 0 h 2111188"/>
                <a:gd name="T2" fmla="*/ 1710886 w 1710886"/>
                <a:gd name="T3" fmla="*/ 1055594 h 2111188"/>
                <a:gd name="T4" fmla="*/ 655292 w 1710886"/>
                <a:gd name="T5" fmla="*/ 2111188 h 2111188"/>
                <a:gd name="T6" fmla="*/ 65100 w 1710886"/>
                <a:gd name="T7" fmla="*/ 1930909 h 2111188"/>
                <a:gd name="T8" fmla="*/ 0 w 1710886"/>
                <a:gd name="T9" fmla="*/ 1882228 h 2111188"/>
                <a:gd name="T10" fmla="*/ 38726 w 1710886"/>
                <a:gd name="T11" fmla="*/ 1853269 h 2111188"/>
                <a:gd name="T12" fmla="*/ 422864 w 1710886"/>
                <a:gd name="T13" fmla="*/ 1038722 h 2111188"/>
                <a:gd name="T14" fmla="*/ 38726 w 1710886"/>
                <a:gd name="T15" fmla="*/ 224175 h 2111188"/>
                <a:gd name="T16" fmla="*/ 22563 w 1710886"/>
                <a:gd name="T17" fmla="*/ 212088 h 2111188"/>
                <a:gd name="T18" fmla="*/ 65100 w 1710886"/>
                <a:gd name="T19" fmla="*/ 180279 h 2111188"/>
                <a:gd name="T20" fmla="*/ 655292 w 1710886"/>
                <a:gd name="T21" fmla="*/ 0 h 211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0886" h="2111188">
                  <a:moveTo>
                    <a:pt x="655292" y="0"/>
                  </a:moveTo>
                  <a:cubicBezTo>
                    <a:pt x="1238280" y="0"/>
                    <a:pt x="1710886" y="472606"/>
                    <a:pt x="1710886" y="1055594"/>
                  </a:cubicBezTo>
                  <a:cubicBezTo>
                    <a:pt x="1710886" y="1638582"/>
                    <a:pt x="1238280" y="2111188"/>
                    <a:pt x="655292" y="2111188"/>
                  </a:cubicBezTo>
                  <a:cubicBezTo>
                    <a:pt x="436672" y="2111188"/>
                    <a:pt x="233574" y="2044728"/>
                    <a:pt x="65100" y="1930909"/>
                  </a:cubicBezTo>
                  <a:lnTo>
                    <a:pt x="0" y="1882228"/>
                  </a:lnTo>
                  <a:lnTo>
                    <a:pt x="38726" y="1853269"/>
                  </a:lnTo>
                  <a:cubicBezTo>
                    <a:pt x="273329" y="1659658"/>
                    <a:pt x="422864" y="1366653"/>
                    <a:pt x="422864" y="1038722"/>
                  </a:cubicBezTo>
                  <a:cubicBezTo>
                    <a:pt x="422864" y="710791"/>
                    <a:pt x="273329" y="417786"/>
                    <a:pt x="38726" y="224175"/>
                  </a:cubicBezTo>
                  <a:lnTo>
                    <a:pt x="22563" y="212088"/>
                  </a:lnTo>
                  <a:lnTo>
                    <a:pt x="65100" y="180279"/>
                  </a:lnTo>
                  <a:cubicBezTo>
                    <a:pt x="233574" y="66460"/>
                    <a:pt x="436672" y="0"/>
                    <a:pt x="655292" y="0"/>
                  </a:cubicBezTo>
                  <a:close/>
                </a:path>
              </a:pathLst>
            </a:custGeom>
            <a:solidFill>
              <a:srgbClr val="FF9400"/>
            </a:solidFill>
            <a:ln w="0">
              <a:solidFill>
                <a:schemeClr val="bg1"/>
              </a:solidFill>
              <a:prstDash val="solid"/>
              <a:round/>
              <a:headEnd/>
              <a:tailEnd/>
            </a:ln>
          </p:spPr>
          <p:txBody>
            <a:bodyPr anchor="ctr"/>
            <a:lstStyle/>
            <a:p>
              <a:endParaRPr lang="zh-CN" altLang="en-US" sz="2400"/>
            </a:p>
          </p:txBody>
        </p:sp>
        <p:sp>
          <p:nvSpPr>
            <p:cNvPr id="36897" name="文本框 27"/>
            <p:cNvSpPr txBox="1">
              <a:spLocks noChangeArrowheads="1"/>
            </p:cNvSpPr>
            <p:nvPr/>
          </p:nvSpPr>
          <p:spPr bwMode="auto">
            <a:xfrm>
              <a:off x="4549378" y="3779574"/>
              <a:ext cx="1098739" cy="64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733" b="1" dirty="0">
                  <a:solidFill>
                    <a:schemeClr val="bg1"/>
                  </a:solidFill>
                  <a:latin typeface="Tahoma" panose="020B0604030504040204" pitchFamily="34" charset="0"/>
                  <a:ea typeface="微软雅黑" panose="020B0503020204020204" pitchFamily="34" charset="-122"/>
                </a:rPr>
                <a:t>贡献</a:t>
              </a:r>
            </a:p>
          </p:txBody>
        </p:sp>
        <p:sp>
          <p:nvSpPr>
            <p:cNvPr id="36898" name="文本框 28"/>
            <p:cNvSpPr txBox="1">
              <a:spLocks noChangeArrowheads="1"/>
            </p:cNvSpPr>
            <p:nvPr/>
          </p:nvSpPr>
          <p:spPr bwMode="auto">
            <a:xfrm>
              <a:off x="6510381" y="3773399"/>
              <a:ext cx="1098739" cy="64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733" b="1">
                  <a:solidFill>
                    <a:schemeClr val="bg1"/>
                  </a:solidFill>
                  <a:latin typeface="Tahoma" panose="020B0604030504040204" pitchFamily="34" charset="0"/>
                  <a:ea typeface="微软雅黑" panose="020B0503020204020204" pitchFamily="34" charset="-122"/>
                </a:rPr>
                <a:t>不足</a:t>
              </a:r>
            </a:p>
          </p:txBody>
        </p:sp>
      </p:grpSp>
      <p:sp>
        <p:nvSpPr>
          <p:cNvPr id="32" name="矩形 31"/>
          <p:cNvSpPr>
            <a:spLocks noChangeArrowheads="1"/>
          </p:cNvSpPr>
          <p:nvPr/>
        </p:nvSpPr>
        <p:spPr bwMode="auto">
          <a:xfrm>
            <a:off x="8669867" y="4707467"/>
            <a:ext cx="3397251" cy="46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zh-CN" altLang="en-US" sz="1867" b="1" dirty="0" smtClean="0">
                <a:latin typeface="微软雅黑" panose="020B0503020204020204" pitchFamily="34" charset="-122"/>
                <a:ea typeface="微软雅黑" panose="020B0503020204020204" pitchFamily="34" charset="-122"/>
              </a:rPr>
              <a:t>存在一定的局限性</a:t>
            </a:r>
            <a:endParaRPr lang="en-US" altLang="zh-CN" sz="1867" b="1" dirty="0">
              <a:latin typeface="微软雅黑" panose="020B0503020204020204" pitchFamily="34" charset="-122"/>
              <a:ea typeface="微软雅黑" panose="020B0503020204020204" pitchFamily="34" charset="-122"/>
            </a:endParaRPr>
          </a:p>
        </p:txBody>
      </p:sp>
      <p:sp>
        <p:nvSpPr>
          <p:cNvPr id="36" name="TextBox 7"/>
          <p:cNvSpPr txBox="1">
            <a:spLocks noChangeArrowheads="1"/>
          </p:cNvSpPr>
          <p:nvPr/>
        </p:nvSpPr>
        <p:spPr bwMode="auto">
          <a:xfrm>
            <a:off x="203200" y="1337734"/>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1</a:t>
            </a:r>
            <a:endParaRPr lang="zh-CN" altLang="en-US" sz="2400" dirty="0">
              <a:latin typeface="华文琥珀" panose="02010800040101010101" pitchFamily="2" charset="-122"/>
              <a:ea typeface="华文琥珀" panose="02010800040101010101" pitchFamily="2" charset="-122"/>
            </a:endParaRPr>
          </a:p>
        </p:txBody>
      </p:sp>
      <p:cxnSp>
        <p:nvCxnSpPr>
          <p:cNvPr id="37" name="直接连接符 36"/>
          <p:cNvCxnSpPr/>
          <p:nvPr/>
        </p:nvCxnSpPr>
        <p:spPr>
          <a:xfrm flipH="1">
            <a:off x="334434" y="1422400"/>
            <a:ext cx="408517" cy="541867"/>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0" name="TextBox 7"/>
          <p:cNvSpPr txBox="1">
            <a:spLocks noChangeArrowheads="1"/>
          </p:cNvSpPr>
          <p:nvPr/>
        </p:nvSpPr>
        <p:spPr bwMode="auto">
          <a:xfrm>
            <a:off x="213785" y="2694518"/>
            <a:ext cx="427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2</a:t>
            </a:r>
            <a:endParaRPr lang="zh-CN" altLang="en-US" sz="2400" dirty="0">
              <a:latin typeface="华文琥珀" panose="02010800040101010101" pitchFamily="2" charset="-122"/>
              <a:ea typeface="华文琥珀" panose="02010800040101010101" pitchFamily="2" charset="-122"/>
            </a:endParaRPr>
          </a:p>
        </p:txBody>
      </p:sp>
      <p:cxnSp>
        <p:nvCxnSpPr>
          <p:cNvPr id="41" name="直接连接符 40"/>
          <p:cNvCxnSpPr/>
          <p:nvPr/>
        </p:nvCxnSpPr>
        <p:spPr>
          <a:xfrm flipH="1">
            <a:off x="347134" y="2806701"/>
            <a:ext cx="408517" cy="539751"/>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2" name="TextBox 10"/>
          <p:cNvSpPr txBox="1">
            <a:spLocks noChangeArrowheads="1"/>
          </p:cNvSpPr>
          <p:nvPr/>
        </p:nvSpPr>
        <p:spPr bwMode="auto">
          <a:xfrm>
            <a:off x="586316" y="3996305"/>
            <a:ext cx="4269318" cy="10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2133" b="1" dirty="0" smtClean="0">
                <a:latin typeface="微软雅黑" panose="020B0503020204020204" pitchFamily="34" charset="-122"/>
                <a:ea typeface="微软雅黑" panose="020B0503020204020204" pitchFamily="34" charset="-122"/>
              </a:rPr>
              <a:t>借助多头绒泡菌算法在流量分配方面强大的优势，提出基于多头绒泡菌算法的半局部免疫策略。</a:t>
            </a:r>
          </a:p>
        </p:txBody>
      </p:sp>
      <p:sp>
        <p:nvSpPr>
          <p:cNvPr id="43" name="TextBox 10"/>
          <p:cNvSpPr txBox="1">
            <a:spLocks noChangeArrowheads="1"/>
          </p:cNvSpPr>
          <p:nvPr/>
        </p:nvSpPr>
        <p:spPr bwMode="auto">
          <a:xfrm>
            <a:off x="533401" y="1543052"/>
            <a:ext cx="4322233" cy="140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2133" b="1" dirty="0" smtClean="0">
                <a:latin typeface="微软雅黑" panose="020B0503020204020204" pitchFamily="34" charset="-122"/>
                <a:ea typeface="微软雅黑" panose="020B0503020204020204" pitchFamily="34" charset="-122"/>
              </a:rPr>
              <a:t>受渗流理论的启发，针对目前目标免疫策略免疫效果上的不足，提出了基于渗流理论的关键节点发现的目标免疫策略。</a:t>
            </a:r>
          </a:p>
        </p:txBody>
      </p:sp>
      <p:sp>
        <p:nvSpPr>
          <p:cNvPr id="44" name="TextBox 7"/>
          <p:cNvSpPr txBox="1">
            <a:spLocks noChangeArrowheads="1"/>
          </p:cNvSpPr>
          <p:nvPr/>
        </p:nvSpPr>
        <p:spPr bwMode="auto">
          <a:xfrm>
            <a:off x="262467" y="3920068"/>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latin typeface="华文琥珀" panose="02010800040101010101" pitchFamily="2" charset="-122"/>
                <a:ea typeface="华文琥珀" panose="02010800040101010101" pitchFamily="2" charset="-122"/>
              </a:rPr>
              <a:t>3</a:t>
            </a:r>
            <a:endParaRPr lang="zh-CN" altLang="en-US" sz="2400" dirty="0">
              <a:latin typeface="华文琥珀" panose="02010800040101010101" pitchFamily="2" charset="-122"/>
              <a:ea typeface="华文琥珀" panose="02010800040101010101" pitchFamily="2" charset="-122"/>
            </a:endParaRPr>
          </a:p>
        </p:txBody>
      </p:sp>
      <p:cxnSp>
        <p:nvCxnSpPr>
          <p:cNvPr id="45" name="直接连接符 44"/>
          <p:cNvCxnSpPr/>
          <p:nvPr/>
        </p:nvCxnSpPr>
        <p:spPr>
          <a:xfrm flipH="1">
            <a:off x="393700" y="3917951"/>
            <a:ext cx="408517" cy="539749"/>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46" name="TextBox 10"/>
          <p:cNvSpPr txBox="1">
            <a:spLocks noChangeArrowheads="1"/>
          </p:cNvSpPr>
          <p:nvPr/>
        </p:nvSpPr>
        <p:spPr bwMode="auto">
          <a:xfrm>
            <a:off x="529167" y="2882900"/>
            <a:ext cx="4377267" cy="10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2133" b="1" dirty="0" smtClean="0">
                <a:latin typeface="微软雅黑" panose="020B0503020204020204" pitchFamily="34" charset="-122"/>
                <a:ea typeface="微软雅黑" panose="020B0503020204020204" pitchFamily="34" charset="-122"/>
              </a:rPr>
              <a:t>针对目标免疫的低实用性和目前局部免疫策略免疫效果上的不足，提出基于分值重算的局部免疫策略。</a:t>
            </a:r>
          </a:p>
        </p:txBody>
      </p:sp>
      <p:sp>
        <p:nvSpPr>
          <p:cNvPr id="47" name="TextBox 7"/>
          <p:cNvSpPr txBox="1">
            <a:spLocks noChangeArrowheads="1"/>
          </p:cNvSpPr>
          <p:nvPr/>
        </p:nvSpPr>
        <p:spPr bwMode="auto">
          <a:xfrm>
            <a:off x="8235952" y="1725085"/>
            <a:ext cx="42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1</a:t>
            </a:r>
            <a:endParaRPr lang="zh-CN" altLang="en-US" sz="2400">
              <a:latin typeface="华文琥珀" panose="02010800040101010101" pitchFamily="2" charset="-122"/>
              <a:ea typeface="华文琥珀" panose="02010800040101010101" pitchFamily="2" charset="-122"/>
            </a:endParaRPr>
          </a:p>
        </p:txBody>
      </p:sp>
      <p:cxnSp>
        <p:nvCxnSpPr>
          <p:cNvPr id="48" name="直接连接符 47"/>
          <p:cNvCxnSpPr/>
          <p:nvPr/>
        </p:nvCxnSpPr>
        <p:spPr>
          <a:xfrm flipH="1">
            <a:off x="8367185" y="1873251"/>
            <a:ext cx="408516" cy="541867"/>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39" name="矩形 38"/>
          <p:cNvSpPr>
            <a:spLocks noChangeArrowheads="1"/>
          </p:cNvSpPr>
          <p:nvPr/>
        </p:nvSpPr>
        <p:spPr bwMode="auto">
          <a:xfrm>
            <a:off x="8735485" y="2076451"/>
            <a:ext cx="2914649" cy="83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zh-CN" altLang="en-US" sz="1867" b="1" dirty="0" smtClean="0">
                <a:latin typeface="微软雅黑" panose="020B0503020204020204" pitchFamily="34" charset="-122"/>
                <a:ea typeface="微软雅黑" panose="020B0503020204020204" pitchFamily="34" charset="-122"/>
              </a:rPr>
              <a:t>所提出策略只是基于理论层面</a:t>
            </a:r>
            <a:endParaRPr lang="en-US" altLang="zh-CN" sz="1867" b="1" dirty="0">
              <a:latin typeface="微软雅黑" panose="020B0503020204020204" pitchFamily="34" charset="-122"/>
              <a:ea typeface="微软雅黑" panose="020B0503020204020204" pitchFamily="34" charset="-122"/>
            </a:endParaRPr>
          </a:p>
        </p:txBody>
      </p:sp>
      <p:sp>
        <p:nvSpPr>
          <p:cNvPr id="50" name="TextBox 7"/>
          <p:cNvSpPr txBox="1">
            <a:spLocks noChangeArrowheads="1"/>
          </p:cNvSpPr>
          <p:nvPr/>
        </p:nvSpPr>
        <p:spPr bwMode="auto">
          <a:xfrm>
            <a:off x="8286752" y="2999318"/>
            <a:ext cx="425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2</a:t>
            </a:r>
            <a:endParaRPr lang="zh-CN" altLang="en-US" sz="2400">
              <a:latin typeface="华文琥珀" panose="02010800040101010101" pitchFamily="2" charset="-122"/>
              <a:ea typeface="华文琥珀" panose="02010800040101010101" pitchFamily="2" charset="-122"/>
            </a:endParaRPr>
          </a:p>
        </p:txBody>
      </p:sp>
      <p:cxnSp>
        <p:nvCxnSpPr>
          <p:cNvPr id="51" name="直接连接符 50"/>
          <p:cNvCxnSpPr/>
          <p:nvPr/>
        </p:nvCxnSpPr>
        <p:spPr>
          <a:xfrm flipH="1">
            <a:off x="8420100" y="3147484"/>
            <a:ext cx="406400" cy="541867"/>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52" name="TextBox 7"/>
          <p:cNvSpPr txBox="1">
            <a:spLocks noChangeArrowheads="1"/>
          </p:cNvSpPr>
          <p:nvPr/>
        </p:nvSpPr>
        <p:spPr bwMode="auto">
          <a:xfrm>
            <a:off x="8369300" y="4375152"/>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华文琥珀" panose="02010800040101010101" pitchFamily="2" charset="-122"/>
                <a:ea typeface="华文琥珀" panose="02010800040101010101" pitchFamily="2" charset="-122"/>
              </a:rPr>
              <a:t>3</a:t>
            </a:r>
            <a:endParaRPr lang="zh-CN" altLang="en-US" sz="2400">
              <a:latin typeface="华文琥珀" panose="02010800040101010101" pitchFamily="2" charset="-122"/>
              <a:ea typeface="华文琥珀" panose="02010800040101010101" pitchFamily="2" charset="-122"/>
            </a:endParaRPr>
          </a:p>
        </p:txBody>
      </p:sp>
      <p:cxnSp>
        <p:nvCxnSpPr>
          <p:cNvPr id="53" name="直接连接符 52"/>
          <p:cNvCxnSpPr/>
          <p:nvPr/>
        </p:nvCxnSpPr>
        <p:spPr>
          <a:xfrm flipH="1">
            <a:off x="8500534" y="4525434"/>
            <a:ext cx="408517" cy="539751"/>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sp>
        <p:nvSpPr>
          <p:cNvPr id="49" name="矩形 48"/>
          <p:cNvSpPr>
            <a:spLocks noChangeArrowheads="1"/>
          </p:cNvSpPr>
          <p:nvPr/>
        </p:nvSpPr>
        <p:spPr bwMode="auto">
          <a:xfrm>
            <a:off x="8669867" y="3280834"/>
            <a:ext cx="3397251" cy="46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spcBef>
                <a:spcPts val="800"/>
              </a:spcBef>
            </a:pPr>
            <a:r>
              <a:rPr lang="zh-CN" altLang="en-US" sz="1867" b="1" dirty="0" smtClean="0">
                <a:latin typeface="微软雅黑" panose="020B0503020204020204" pitchFamily="34" charset="-122"/>
                <a:ea typeface="微软雅黑" panose="020B0503020204020204" pitchFamily="34" charset="-122"/>
              </a:rPr>
              <a:t>理论基础较薄弱</a:t>
            </a:r>
            <a:endParaRPr lang="en-US" altLang="zh-CN" sz="1867" b="1" dirty="0">
              <a:latin typeface="微软雅黑" panose="020B0503020204020204" pitchFamily="34" charset="-122"/>
              <a:ea typeface="微软雅黑" panose="020B0503020204020204" pitchFamily="34" charset="-122"/>
            </a:endParaRPr>
          </a:p>
        </p:txBody>
      </p:sp>
      <p:sp>
        <p:nvSpPr>
          <p:cNvPr id="31" name="等腰三角形 30"/>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等腰三角形 3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4"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a:solidFill>
                  <a:srgbClr val="31859C"/>
                </a:solidFill>
                <a:latin typeface="微软雅黑" panose="020B0503020204020204" pitchFamily="34" charset="-122"/>
                <a:ea typeface="微软雅黑" panose="020B0503020204020204" pitchFamily="34" charset="-122"/>
              </a:rPr>
              <a:t>4.1  </a:t>
            </a:r>
            <a:r>
              <a:rPr lang="zh-CN" altLang="en-US" sz="2667" b="1">
                <a:solidFill>
                  <a:srgbClr val="31859C"/>
                </a:solidFill>
                <a:latin typeface="微软雅黑" panose="020B0503020204020204" pitchFamily="34" charset="-122"/>
                <a:ea typeface="微软雅黑" panose="020B0503020204020204" pitchFamily="34" charset="-122"/>
              </a:rPr>
              <a:t>研究总结</a:t>
            </a:r>
          </a:p>
        </p:txBody>
      </p:sp>
      <p:grpSp>
        <p:nvGrpSpPr>
          <p:cNvPr id="35" name="组合 34"/>
          <p:cNvGrpSpPr>
            <a:grpSpLocks/>
          </p:cNvGrpSpPr>
          <p:nvPr/>
        </p:nvGrpSpPr>
        <p:grpSpPr bwMode="auto">
          <a:xfrm>
            <a:off x="215901" y="1"/>
            <a:ext cx="886884" cy="886884"/>
            <a:chOff x="611187" y="261275"/>
            <a:chExt cx="666069" cy="664458"/>
          </a:xfrm>
        </p:grpSpPr>
        <p:sp>
          <p:nvSpPr>
            <p:cNvPr id="38" name="矩形 37"/>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4" name="矩形 53"/>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55" name="TextBox 10"/>
          <p:cNvSpPr txBox="1">
            <a:spLocks noChangeArrowheads="1"/>
          </p:cNvSpPr>
          <p:nvPr/>
        </p:nvSpPr>
        <p:spPr bwMode="auto">
          <a:xfrm>
            <a:off x="597958" y="5125698"/>
            <a:ext cx="4308476" cy="7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r>
              <a:rPr lang="zh-CN" altLang="en-US" sz="2133" b="1" dirty="0" smtClean="0">
                <a:latin typeface="微软雅黑" panose="020B0503020204020204" pitchFamily="34" charset="-122"/>
                <a:ea typeface="微软雅黑" panose="020B0503020204020204" pitchFamily="34" charset="-122"/>
              </a:rPr>
              <a:t>受遗传算法进化思想的启发，提出基于遗传算法的目标免疫策略。</a:t>
            </a:r>
          </a:p>
        </p:txBody>
      </p:sp>
      <p:cxnSp>
        <p:nvCxnSpPr>
          <p:cNvPr id="56" name="直接连接符 55"/>
          <p:cNvCxnSpPr/>
          <p:nvPr/>
        </p:nvCxnSpPr>
        <p:spPr>
          <a:xfrm flipH="1">
            <a:off x="429685" y="5027084"/>
            <a:ext cx="408517" cy="539749"/>
          </a:xfrm>
          <a:prstGeom prst="line">
            <a:avLst/>
          </a:prstGeom>
          <a:ln>
            <a:solidFill>
              <a:srgbClr val="262626"/>
            </a:solidFill>
          </a:ln>
        </p:spPr>
        <p:style>
          <a:lnRef idx="2">
            <a:schemeClr val="accent3"/>
          </a:lnRef>
          <a:fillRef idx="0">
            <a:schemeClr val="accent3"/>
          </a:fillRef>
          <a:effectRef idx="1">
            <a:schemeClr val="accent3"/>
          </a:effectRef>
          <a:fontRef idx="minor">
            <a:schemeClr val="tx1"/>
          </a:fontRef>
        </p:style>
      </p:cxnSp>
      <p:sp>
        <p:nvSpPr>
          <p:cNvPr id="59" name="TextBox 7"/>
          <p:cNvSpPr txBox="1">
            <a:spLocks noChangeArrowheads="1"/>
          </p:cNvSpPr>
          <p:nvPr/>
        </p:nvSpPr>
        <p:spPr bwMode="auto">
          <a:xfrm>
            <a:off x="254001" y="5006107"/>
            <a:ext cx="42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smtClean="0">
                <a:latin typeface="华文琥珀" panose="02010800040101010101" pitchFamily="2" charset="-122"/>
                <a:ea typeface="华文琥珀" panose="02010800040101010101" pitchFamily="2" charset="-122"/>
              </a:rPr>
              <a:t>4</a:t>
            </a:r>
            <a:endParaRPr lang="zh-CN" altLang="en-US" sz="2400" dirty="0">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873574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ppt_x"/>
                                          </p:val>
                                        </p:tav>
                                        <p:tav tm="100000">
                                          <p:val>
                                            <p:strVal val="#ppt_x"/>
                                          </p:val>
                                        </p:tav>
                                      </p:tavLst>
                                    </p:anim>
                                    <p:anim calcmode="lin" valueType="num">
                                      <p:cBhvr additive="base">
                                        <p:cTn id="44" dur="500" fill="hold"/>
                                        <p:tgtEl>
                                          <p:spTgt spid="4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ppt_x"/>
                                          </p:val>
                                        </p:tav>
                                        <p:tav tm="100000">
                                          <p:val>
                                            <p:strVal val="#ppt_x"/>
                                          </p:val>
                                        </p:tav>
                                      </p:tavLst>
                                    </p:anim>
                                    <p:anim calcmode="lin" valueType="num">
                                      <p:cBhvr additive="base">
                                        <p:cTn id="72" dur="500" fill="hold"/>
                                        <p:tgtEl>
                                          <p:spTgt spid="4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 calcmode="lin" valueType="num">
                                      <p:cBhvr additive="base">
                                        <p:cTn id="99" dur="500" fill="hold"/>
                                        <p:tgtEl>
                                          <p:spTgt spid="49"/>
                                        </p:tgtEl>
                                        <p:attrNameLst>
                                          <p:attrName>ppt_x</p:attrName>
                                        </p:attrNameLst>
                                      </p:cBhvr>
                                      <p:tavLst>
                                        <p:tav tm="0">
                                          <p:val>
                                            <p:strVal val="#ppt_x"/>
                                          </p:val>
                                        </p:tav>
                                        <p:tav tm="100000">
                                          <p:val>
                                            <p:strVal val="#ppt_x"/>
                                          </p:val>
                                        </p:tav>
                                      </p:tavLst>
                                    </p:anim>
                                    <p:anim calcmode="lin" valueType="num">
                                      <p:cBhvr additive="base">
                                        <p:cTn id="100" dur="500" fill="hold"/>
                                        <p:tgtEl>
                                          <p:spTgt spid="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anim calcmode="lin" valueType="num">
                                      <p:cBhvr additive="base">
                                        <p:cTn id="103" dur="500" fill="hold"/>
                                        <p:tgtEl>
                                          <p:spTgt spid="55"/>
                                        </p:tgtEl>
                                        <p:attrNameLst>
                                          <p:attrName>ppt_x</p:attrName>
                                        </p:attrNameLst>
                                      </p:cBhvr>
                                      <p:tavLst>
                                        <p:tav tm="0">
                                          <p:val>
                                            <p:strVal val="#ppt_x"/>
                                          </p:val>
                                        </p:tav>
                                        <p:tav tm="100000">
                                          <p:val>
                                            <p:strVal val="#ppt_x"/>
                                          </p:val>
                                        </p:tav>
                                      </p:tavLst>
                                    </p:anim>
                                    <p:anim calcmode="lin" valueType="num">
                                      <p:cBhvr additive="base">
                                        <p:cTn id="104" dur="500" fill="hold"/>
                                        <p:tgtEl>
                                          <p:spTgt spid="5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500" fill="hold"/>
                                        <p:tgtEl>
                                          <p:spTgt spid="56"/>
                                        </p:tgtEl>
                                        <p:attrNameLst>
                                          <p:attrName>ppt_x</p:attrName>
                                        </p:attrNameLst>
                                      </p:cBhvr>
                                      <p:tavLst>
                                        <p:tav tm="0">
                                          <p:val>
                                            <p:strVal val="#ppt_x"/>
                                          </p:val>
                                        </p:tav>
                                        <p:tav tm="100000">
                                          <p:val>
                                            <p:strVal val="#ppt_x"/>
                                          </p:val>
                                        </p:tav>
                                      </p:tavLst>
                                    </p:anim>
                                    <p:anim calcmode="lin" valueType="num">
                                      <p:cBhvr additive="base">
                                        <p:cTn id="108" dur="5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ppt_x"/>
                                          </p:val>
                                        </p:tav>
                                        <p:tav tm="100000">
                                          <p:val>
                                            <p:strVal val="#ppt_x"/>
                                          </p:val>
                                        </p:tav>
                                      </p:tavLst>
                                    </p:anim>
                                    <p:anim calcmode="lin" valueType="num">
                                      <p:cBhvr additive="base">
                                        <p:cTn id="11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2" grpId="0"/>
      <p:bldP spid="36" grpId="0"/>
      <p:bldP spid="40" grpId="0"/>
      <p:bldP spid="42" grpId="0"/>
      <p:bldP spid="43" grpId="0"/>
      <p:bldP spid="44" grpId="0"/>
      <p:bldP spid="46" grpId="0"/>
      <p:bldP spid="47" grpId="0"/>
      <p:bldP spid="39" grpId="0"/>
      <p:bldP spid="50" grpId="0"/>
      <p:bldP spid="52" grpId="0"/>
      <p:bldP spid="49" grpId="0"/>
      <p:bldP spid="34" grpId="0"/>
      <p:bldP spid="55" grpId="0"/>
      <p:bldP spid="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a:solidFill>
                  <a:srgbClr val="31859C"/>
                </a:solidFill>
                <a:latin typeface="微软雅黑" panose="020B0503020204020204" pitchFamily="34" charset="-122"/>
                <a:ea typeface="微软雅黑" panose="020B0503020204020204" pitchFamily="34" charset="-122"/>
              </a:rPr>
              <a:t>4.2  </a:t>
            </a:r>
            <a:r>
              <a:rPr lang="zh-CN" altLang="en-US" sz="2667" b="1">
                <a:solidFill>
                  <a:srgbClr val="31859C"/>
                </a:solidFill>
                <a:latin typeface="微软雅黑" panose="020B0503020204020204" pitchFamily="34" charset="-122"/>
                <a:ea typeface="微软雅黑" panose="020B0503020204020204" pitchFamily="34" charset="-122"/>
              </a:rPr>
              <a:t>研究展望</a:t>
            </a: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37896" name="矩形 1"/>
          <p:cNvSpPr>
            <a:spLocks noChangeArrowheads="1"/>
          </p:cNvSpPr>
          <p:nvPr/>
        </p:nvSpPr>
        <p:spPr bwMode="auto">
          <a:xfrm>
            <a:off x="685800" y="1383516"/>
            <a:ext cx="10922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 在疾病已经爆发的情况下，如何设计动态的免疫策略以尽量减少损失。</a:t>
            </a:r>
          </a:p>
          <a:p>
            <a:pPr>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 怎样度量一个网络的可修复性（面对一定的损坏，有些巨型网络以惊人的速度崩溃，而有些却能保持稳定）？同时，当我们想修复一个崩溃的网络时，我们该怎么做？</a:t>
            </a:r>
          </a:p>
          <a:p>
            <a:pPr>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 节点间自组连接构成的网络与按照一个统一规则构成的网络之间有何本质区别？（例如，美国各州之间的联系类似于前者，中国各省之间的联系类似于后者，他们之间有何区别？）。</a:t>
            </a:r>
            <a:endParaRPr lang="en-US" altLang="zh-CN" sz="2400" dirty="0" smtClean="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 如何定义与节点重要度相关联的被攻击概率以及被攻击成功概率（目前的免疫策略都假设每个节点被攻击的概率相同），并设计与之相关联的免疫策略？</a:t>
            </a:r>
          </a:p>
        </p:txBody>
      </p:sp>
    </p:spTree>
    <p:custDataLst>
      <p:tags r:id="rId1"/>
    </p:custDataLst>
    <p:extLst>
      <p:ext uri="{BB962C8B-B14F-4D97-AF65-F5344CB8AC3E}">
        <p14:creationId xmlns:p14="http://schemas.microsoft.com/office/powerpoint/2010/main" val="2878635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896"/>
                                        </p:tgtEl>
                                        <p:attrNameLst>
                                          <p:attrName>style.visibility</p:attrName>
                                        </p:attrNameLst>
                                      </p:cBhvr>
                                      <p:to>
                                        <p:strVal val="visible"/>
                                      </p:to>
                                    </p:set>
                                    <p:animEffect transition="in" filter="wipe(down)">
                                      <p:cBhvr>
                                        <p:cTn id="15"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378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5"/>
          <p:cNvSpPr txBox="1">
            <a:spLocks noChangeArrowheads="1"/>
          </p:cNvSpPr>
          <p:nvPr/>
        </p:nvSpPr>
        <p:spPr bwMode="auto">
          <a:xfrm>
            <a:off x="1295401" y="452967"/>
            <a:ext cx="34861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smtClean="0">
                <a:solidFill>
                  <a:srgbClr val="31859C"/>
                </a:solidFill>
                <a:latin typeface="微软雅黑" panose="020B0503020204020204" pitchFamily="34" charset="-122"/>
                <a:ea typeface="微软雅黑" panose="020B0503020204020204" pitchFamily="34" charset="-122"/>
              </a:rPr>
              <a:t>已发表的相关论文</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46" name="组合 45"/>
          <p:cNvGrpSpPr>
            <a:grpSpLocks/>
          </p:cNvGrpSpPr>
          <p:nvPr/>
        </p:nvGrpSpPr>
        <p:grpSpPr bwMode="auto">
          <a:xfrm>
            <a:off x="215901" y="1"/>
            <a:ext cx="886884" cy="886884"/>
            <a:chOff x="611187" y="261275"/>
            <a:chExt cx="666069" cy="664458"/>
          </a:xfrm>
        </p:grpSpPr>
        <p:sp>
          <p:nvSpPr>
            <p:cNvPr id="47" name="矩形 4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8" name="矩形 4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8" name="内容占位符 2"/>
          <p:cNvSpPr txBox="1">
            <a:spLocks/>
          </p:cNvSpPr>
          <p:nvPr/>
        </p:nvSpPr>
        <p:spPr>
          <a:xfrm>
            <a:off x="1577848" y="1485900"/>
            <a:ext cx="8785352" cy="4940300"/>
          </a:xfrm>
          <a:prstGeom prst="rect">
            <a:avLst/>
          </a:prstGeom>
        </p:spPr>
        <p:txBody>
          <a:bodyPr>
            <a:noAutofit/>
          </a:bodyPr>
          <a:lst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a:lstStyle>
          <a:p>
            <a:pPr algn="just">
              <a:buFont typeface="Wingdings" panose="05000000000000000000" pitchFamily="2" charset="2"/>
              <a:buChar char="u"/>
            </a:pPr>
            <a:r>
              <a:rPr lang="en-US" altLang="zh-CN" sz="2000" kern="0" dirty="0" smtClean="0">
                <a:latin typeface="Times New Roman" panose="02020603050405020304" pitchFamily="18" charset="0"/>
                <a:cs typeface="Times New Roman" panose="02020603050405020304" pitchFamily="18" charset="0"/>
              </a:rPr>
              <a:t>Y. Liu, B. Wei, Z. Wang, Y. Deng, Immunization strategy based on the critical node in percolation transition, Physics Letters A 379 (2015) 2795-2801. </a:t>
            </a:r>
            <a:r>
              <a:rPr lang="zh-CN" altLang="en-US" sz="2000" kern="0" dirty="0" smtClean="0">
                <a:latin typeface="Times New Roman" panose="02020603050405020304" pitchFamily="18" charset="0"/>
                <a:cs typeface="Times New Roman" panose="02020603050405020304" pitchFamily="18" charset="0"/>
              </a:rPr>
              <a:t>（</a:t>
            </a:r>
            <a:r>
              <a:rPr lang="zh-CN" altLang="en-US" sz="2000" b="1" kern="0" dirty="0" smtClean="0">
                <a:latin typeface="楷体" panose="02010609060101010101" pitchFamily="49" charset="-122"/>
                <a:ea typeface="楷体" panose="02010609060101010101" pitchFamily="49" charset="-122"/>
                <a:cs typeface="Times New Roman" panose="02020603050405020304" pitchFamily="18" charset="0"/>
              </a:rPr>
              <a:t>对应工作</a:t>
            </a:r>
            <a:r>
              <a:rPr lang="en-US" altLang="zh-CN" sz="2000" b="1" kern="0" dirty="0" smtClean="0">
                <a:latin typeface="楷体" panose="02010609060101010101" pitchFamily="49" charset="-122"/>
                <a:ea typeface="楷体" panose="02010609060101010101" pitchFamily="49" charset="-122"/>
                <a:cs typeface="Times New Roman" panose="02020603050405020304" pitchFamily="18" charset="0"/>
              </a:rPr>
              <a:t>1</a:t>
            </a:r>
            <a:r>
              <a:rPr lang="zh-CN" altLang="en-US" sz="2000" kern="0" dirty="0" smtClean="0">
                <a:latin typeface="Times New Roman" panose="02020603050405020304" pitchFamily="18" charset="0"/>
                <a:cs typeface="Times New Roman" panose="02020603050405020304" pitchFamily="18" charset="0"/>
              </a:rPr>
              <a:t>）</a:t>
            </a:r>
            <a:endParaRPr lang="en-US" altLang="zh-CN" sz="2000" kern="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u"/>
            </a:pPr>
            <a:r>
              <a:rPr lang="en-US" altLang="zh-CN" sz="2000" kern="0" dirty="0" smtClean="0">
                <a:latin typeface="Times New Roman" panose="02020603050405020304" pitchFamily="18" charset="0"/>
                <a:cs typeface="Times New Roman" panose="02020603050405020304" pitchFamily="18" charset="0"/>
              </a:rPr>
              <a:t>Y. Liu, Y. Deng, B. Wei, Local immunization strategy based on the scores of nodes, Chaos: An Interdisciplinary Journal of Nonlinear Science 26 (2016) 013106. </a:t>
            </a:r>
            <a:r>
              <a:rPr lang="zh-CN" altLang="en-US" sz="2000" kern="0" dirty="0" smtClean="0">
                <a:latin typeface="Times New Roman" panose="02020603050405020304" pitchFamily="18" charset="0"/>
                <a:cs typeface="Times New Roman" panose="02020603050405020304" pitchFamily="18" charset="0"/>
              </a:rPr>
              <a:t>（</a:t>
            </a:r>
            <a:r>
              <a:rPr lang="zh-CN" altLang="en-US" sz="2000" b="1" kern="0" dirty="0" smtClean="0">
                <a:latin typeface="楷体" panose="02010609060101010101" pitchFamily="49" charset="-122"/>
                <a:ea typeface="楷体" panose="02010609060101010101" pitchFamily="49" charset="-122"/>
                <a:cs typeface="Times New Roman" panose="02020603050405020304" pitchFamily="18" charset="0"/>
              </a:rPr>
              <a:t>对应工作</a:t>
            </a:r>
            <a:r>
              <a:rPr lang="en-US" altLang="zh-CN" sz="2000" b="1" kern="0"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000" kern="0" dirty="0" smtClean="0">
                <a:latin typeface="Times New Roman" panose="02020603050405020304" pitchFamily="18" charset="0"/>
                <a:cs typeface="Times New Roman" panose="02020603050405020304" pitchFamily="18" charset="0"/>
              </a:rPr>
              <a:t>）</a:t>
            </a:r>
            <a:endParaRPr lang="en-US" altLang="zh-CN" sz="2000" kern="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u"/>
            </a:pPr>
            <a:r>
              <a:rPr lang="en-US" altLang="zh-CN" sz="2000" kern="0" dirty="0" smtClean="0">
                <a:latin typeface="Times New Roman" panose="02020603050405020304" pitchFamily="18" charset="0"/>
                <a:cs typeface="Times New Roman" panose="02020603050405020304" pitchFamily="18" charset="0"/>
              </a:rPr>
              <a:t>Y. Liu, M. </a:t>
            </a:r>
            <a:r>
              <a:rPr lang="en-US" altLang="zh-CN" sz="2000" kern="0" dirty="0" err="1" smtClean="0">
                <a:latin typeface="Times New Roman" panose="02020603050405020304" pitchFamily="18" charset="0"/>
                <a:cs typeface="Times New Roman" panose="02020603050405020304" pitchFamily="18" charset="0"/>
              </a:rPr>
              <a:t>Jusup</a:t>
            </a:r>
            <a:r>
              <a:rPr lang="en-US" altLang="zh-CN" sz="2000" kern="0" dirty="0" smtClean="0">
                <a:latin typeface="Times New Roman" panose="02020603050405020304" pitchFamily="18" charset="0"/>
                <a:cs typeface="Times New Roman" panose="02020603050405020304" pitchFamily="18" charset="0"/>
              </a:rPr>
              <a:t>, Y. Deng, Z. Wang, A biologically inspired immunization strategy for network epidemiology, Journal of Theoretical Biology, 400 (2016) 92-102. </a:t>
            </a:r>
            <a:r>
              <a:rPr lang="zh-CN" altLang="en-US" sz="2000" kern="0" dirty="0" smtClean="0">
                <a:latin typeface="Times New Roman" panose="02020603050405020304" pitchFamily="18" charset="0"/>
                <a:cs typeface="Times New Roman" panose="02020603050405020304" pitchFamily="18" charset="0"/>
              </a:rPr>
              <a:t>（</a:t>
            </a:r>
            <a:r>
              <a:rPr lang="zh-CN" altLang="en-US" sz="2000" b="1" kern="0" dirty="0" smtClean="0">
                <a:latin typeface="楷体" panose="02010609060101010101" pitchFamily="49" charset="-122"/>
                <a:ea typeface="楷体" panose="02010609060101010101" pitchFamily="49" charset="-122"/>
                <a:cs typeface="Times New Roman" panose="02020603050405020304" pitchFamily="18" charset="0"/>
              </a:rPr>
              <a:t>对应工作</a:t>
            </a:r>
            <a:r>
              <a:rPr lang="en-US" altLang="zh-CN" sz="2000" b="1" kern="0" dirty="0" smtClean="0">
                <a:latin typeface="楷体" panose="02010609060101010101" pitchFamily="49" charset="-122"/>
                <a:ea typeface="楷体" panose="02010609060101010101" pitchFamily="49" charset="-122"/>
                <a:cs typeface="Times New Roman" panose="02020603050405020304" pitchFamily="18" charset="0"/>
              </a:rPr>
              <a:t>3</a:t>
            </a:r>
            <a:r>
              <a:rPr lang="zh-CN" altLang="en-US" sz="2000" kern="0" dirty="0" smtClean="0">
                <a:latin typeface="Times New Roman" panose="02020603050405020304" pitchFamily="18" charset="0"/>
                <a:cs typeface="Times New Roman" panose="02020603050405020304" pitchFamily="18" charset="0"/>
              </a:rPr>
              <a:t>）</a:t>
            </a:r>
            <a:endParaRPr lang="en-US" altLang="zh-CN" sz="2000" kern="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u"/>
            </a:pPr>
            <a:r>
              <a:rPr lang="en-US" altLang="zh-CN" sz="2000" kern="0" dirty="0" smtClean="0">
                <a:latin typeface="Times New Roman" panose="02020603050405020304" pitchFamily="18" charset="0"/>
                <a:cs typeface="Times New Roman" panose="02020603050405020304" pitchFamily="18" charset="0"/>
              </a:rPr>
              <a:t>Y. Liu, B. Wei, Y. Du, F. Xiao, Y. Deng, Identifying influential spreaders by weight degree centrality in complex networks, Chaos, </a:t>
            </a:r>
            <a:r>
              <a:rPr lang="en-US" altLang="zh-CN" sz="2000" kern="0" dirty="0" err="1" smtClean="0">
                <a:latin typeface="Times New Roman" panose="02020603050405020304" pitchFamily="18" charset="0"/>
                <a:cs typeface="Times New Roman" panose="02020603050405020304" pitchFamily="18" charset="0"/>
              </a:rPr>
              <a:t>Solitons</a:t>
            </a:r>
            <a:r>
              <a:rPr lang="en-US" altLang="zh-CN" sz="2000" kern="0" dirty="0" smtClean="0">
                <a:latin typeface="Times New Roman" panose="02020603050405020304" pitchFamily="18" charset="0"/>
                <a:cs typeface="Times New Roman" panose="02020603050405020304" pitchFamily="18" charset="0"/>
              </a:rPr>
              <a:t> &amp; Fractals 86 (2016) 1-7. </a:t>
            </a:r>
            <a:r>
              <a:rPr lang="zh-CN" altLang="en-US" sz="2000" kern="0" dirty="0" smtClean="0">
                <a:latin typeface="Times New Roman" panose="02020603050405020304" pitchFamily="18" charset="0"/>
                <a:cs typeface="Times New Roman" panose="02020603050405020304" pitchFamily="18" charset="0"/>
              </a:rPr>
              <a:t>（</a:t>
            </a:r>
            <a:r>
              <a:rPr lang="zh-CN" altLang="en-US" sz="2000" b="1" kern="0" dirty="0" smtClean="0">
                <a:latin typeface="楷体" panose="02010609060101010101" pitchFamily="49" charset="-122"/>
                <a:ea typeface="楷体" panose="02010609060101010101" pitchFamily="49" charset="-122"/>
                <a:cs typeface="Times New Roman" panose="02020603050405020304" pitchFamily="18" charset="0"/>
              </a:rPr>
              <a:t>复杂网络相关</a:t>
            </a:r>
            <a:r>
              <a:rPr lang="zh-CN" altLang="en-US" sz="2000" kern="0" dirty="0" smtClean="0">
                <a:latin typeface="Times New Roman" panose="02020603050405020304" pitchFamily="18" charset="0"/>
                <a:cs typeface="Times New Roman" panose="02020603050405020304" pitchFamily="18" charset="0"/>
              </a:rPr>
              <a:t>）</a:t>
            </a:r>
            <a:endParaRPr lang="en-US" altLang="zh-CN" sz="2000" kern="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u"/>
            </a:pPr>
            <a:r>
              <a:rPr lang="en-US" altLang="zh-CN" sz="2000" kern="0" dirty="0" smtClean="0">
                <a:latin typeface="Times New Roman" panose="02020603050405020304" pitchFamily="18" charset="0"/>
                <a:cs typeface="Times New Roman" panose="02020603050405020304" pitchFamily="18" charset="0"/>
              </a:rPr>
              <a:t>Y. Liu, J. Zhang, F. Xiao, Y. Deng, A new mutation for traveling salesman problem by </a:t>
            </a:r>
            <a:r>
              <a:rPr lang="en-US" altLang="zh-CN" sz="2000" kern="0" dirty="0" err="1" smtClean="0">
                <a:latin typeface="Times New Roman" panose="02020603050405020304" pitchFamily="18" charset="0"/>
                <a:cs typeface="Times New Roman" panose="02020603050405020304" pitchFamily="18" charset="0"/>
              </a:rPr>
              <a:t>Physarum</a:t>
            </a:r>
            <a:r>
              <a:rPr lang="en-US" altLang="zh-CN" sz="2000" kern="0" dirty="0" smtClean="0">
                <a:latin typeface="Times New Roman" panose="02020603050405020304" pitchFamily="18" charset="0"/>
                <a:cs typeface="Times New Roman" panose="02020603050405020304" pitchFamily="18" charset="0"/>
              </a:rPr>
              <a:t> </a:t>
            </a:r>
            <a:r>
              <a:rPr lang="en-US" altLang="zh-CN" sz="2000" kern="0" dirty="0" err="1" smtClean="0">
                <a:latin typeface="Times New Roman" panose="02020603050405020304" pitchFamily="18" charset="0"/>
                <a:cs typeface="Times New Roman" panose="02020603050405020304" pitchFamily="18" charset="0"/>
              </a:rPr>
              <a:t>polycephalum</a:t>
            </a:r>
            <a:r>
              <a:rPr lang="en-US" altLang="zh-CN" sz="2000" kern="0" dirty="0" smtClean="0">
                <a:latin typeface="Times New Roman" panose="02020603050405020304" pitchFamily="18" charset="0"/>
                <a:cs typeface="Times New Roman" panose="02020603050405020304" pitchFamily="18" charset="0"/>
              </a:rPr>
              <a:t>, International Journal of Unconventional Computing 11 (2015) 357-373. </a:t>
            </a:r>
            <a:r>
              <a:rPr lang="zh-CN" altLang="en-US" sz="2000" kern="0" dirty="0" smtClean="0">
                <a:latin typeface="Times New Roman" panose="02020603050405020304" pitchFamily="18" charset="0"/>
                <a:cs typeface="Times New Roman" panose="02020603050405020304" pitchFamily="18" charset="0"/>
              </a:rPr>
              <a:t>（</a:t>
            </a:r>
            <a:r>
              <a:rPr lang="zh-CN" altLang="en-US" sz="2000" b="1" kern="0" dirty="0" smtClean="0">
                <a:latin typeface="楷体" panose="02010609060101010101" pitchFamily="49" charset="-122"/>
                <a:ea typeface="楷体" panose="02010609060101010101" pitchFamily="49" charset="-122"/>
                <a:cs typeface="Times New Roman" panose="02020603050405020304" pitchFamily="18" charset="0"/>
              </a:rPr>
              <a:t>多头绒泡菌算法相关</a:t>
            </a:r>
            <a:r>
              <a:rPr lang="zh-CN" altLang="en-US" sz="2000" kern="0" dirty="0" smtClean="0">
                <a:latin typeface="Times New Roman" panose="02020603050405020304" pitchFamily="18" charset="0"/>
                <a:cs typeface="Times New Roman" panose="02020603050405020304" pitchFamily="18" charset="0"/>
              </a:rPr>
              <a:t>）</a:t>
            </a:r>
            <a:endParaRPr lang="en-US" altLang="zh-CN" sz="2000" kern="0" dirty="0" smtClean="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0121388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500"/>
                                        <p:tgtEl>
                                          <p:spTgt spid="8">
                                            <p:txEl>
                                              <p:pRg st="1" end="1"/>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7534" y="2391834"/>
            <a:ext cx="1824567" cy="182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2478618"/>
            <a:ext cx="1824567" cy="182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5060952"/>
            <a:ext cx="12192000" cy="1797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0" name="矩形 9"/>
          <p:cNvSpPr/>
          <p:nvPr/>
        </p:nvSpPr>
        <p:spPr>
          <a:xfrm rot="10800000">
            <a:off x="-6350" y="-19050"/>
            <a:ext cx="12192001" cy="179493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1" name="矩形 10"/>
          <p:cNvSpPr/>
          <p:nvPr/>
        </p:nvSpPr>
        <p:spPr>
          <a:xfrm rot="10800000">
            <a:off x="-6350" y="5088467"/>
            <a:ext cx="12192001" cy="1797051"/>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8919" name="标题 3"/>
          <p:cNvSpPr txBox="1">
            <a:spLocks/>
          </p:cNvSpPr>
          <p:nvPr/>
        </p:nvSpPr>
        <p:spPr bwMode="auto">
          <a:xfrm>
            <a:off x="2635252" y="1871134"/>
            <a:ext cx="7486649" cy="196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733">
                <a:latin typeface="Algerian" panose="04020705040A02060702" pitchFamily="82" charset="0"/>
              </a:rPr>
              <a:t>THE END</a:t>
            </a:r>
            <a:endParaRPr lang="zh-CN" altLang="en-US" sz="11733">
              <a:latin typeface="Algerian" panose="04020705040A02060702" pitchFamily="82" charset="0"/>
            </a:endParaRPr>
          </a:p>
        </p:txBody>
      </p:sp>
      <p:sp>
        <p:nvSpPr>
          <p:cNvPr id="38920" name="副标题 4"/>
          <p:cNvSpPr txBox="1">
            <a:spLocks/>
          </p:cNvSpPr>
          <p:nvPr/>
        </p:nvSpPr>
        <p:spPr bwMode="auto">
          <a:xfrm>
            <a:off x="3888317" y="3611033"/>
            <a:ext cx="5901267"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Font typeface="Arial" panose="020B0604020202020204" pitchFamily="34" charset="0"/>
              <a:buNone/>
            </a:pPr>
            <a:r>
              <a:rPr lang="en-US" altLang="zh-CN" sz="8800" dirty="0">
                <a:latin typeface="Algerian" panose="04020705040A02060702" pitchFamily="82" charset="0"/>
              </a:rPr>
              <a:t>THANKS</a:t>
            </a:r>
            <a:r>
              <a:rPr lang="zh-CN" altLang="en-US" sz="8800" dirty="0">
                <a:latin typeface="Algerian" panose="04020705040A02060702" pitchFamily="82" charset="0"/>
              </a:rPr>
              <a:t>！</a:t>
            </a:r>
          </a:p>
        </p:txBody>
      </p:sp>
    </p:spTree>
    <p:extLst>
      <p:ext uri="{BB962C8B-B14F-4D97-AF65-F5344CB8AC3E}">
        <p14:creationId xmlns:p14="http://schemas.microsoft.com/office/powerpoint/2010/main" val="4013339253"/>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smtClean="0">
                <a:solidFill>
                  <a:srgbClr val="31859C"/>
                </a:solidFill>
                <a:latin typeface="微软雅黑" pitchFamily="34" charset="-122"/>
                <a:ea typeface="微软雅黑" pitchFamily="34" charset="-122"/>
              </a:rPr>
              <a:t>附录</a:t>
            </a:r>
            <a:r>
              <a:rPr lang="en-US" altLang="zh-CN" sz="2667" b="1" dirty="0" smtClean="0">
                <a:solidFill>
                  <a:srgbClr val="31859C"/>
                </a:solidFill>
                <a:latin typeface="微软雅黑" pitchFamily="34" charset="-122"/>
                <a:ea typeface="微软雅黑" pitchFamily="34" charset="-122"/>
              </a:rPr>
              <a:t>1-</a:t>
            </a:r>
            <a:r>
              <a:rPr lang="zh-CN" altLang="en-US" sz="2400" b="1" dirty="0" smtClean="0">
                <a:latin typeface="Times New Roman" panose="02020603050405020304" pitchFamily="18" charset="0"/>
                <a:ea typeface="楷体" pitchFamily="49" charset="-122"/>
                <a:cs typeface="Times New Roman" panose="02020603050405020304" pitchFamily="18" charset="0"/>
              </a:rPr>
              <a:t>感知分值局部免疫策略</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6" name="图片 15"/>
          <p:cNvPicPr>
            <a:picLocks noChangeAspect="1"/>
          </p:cNvPicPr>
          <p:nvPr/>
        </p:nvPicPr>
        <p:blipFill>
          <a:blip r:embed="rId3"/>
          <a:stretch>
            <a:fillRect/>
          </a:stretch>
        </p:blipFill>
        <p:spPr>
          <a:xfrm>
            <a:off x="2446876" y="2440932"/>
            <a:ext cx="3594100" cy="1424640"/>
          </a:xfrm>
          <a:prstGeom prst="rect">
            <a:avLst/>
          </a:prstGeom>
        </p:spPr>
      </p:pic>
      <p:pic>
        <p:nvPicPr>
          <p:cNvPr id="17" name="图片 16"/>
          <p:cNvPicPr>
            <a:picLocks noChangeAspect="1"/>
          </p:cNvPicPr>
          <p:nvPr/>
        </p:nvPicPr>
        <p:blipFill>
          <a:blip r:embed="rId4"/>
          <a:stretch>
            <a:fillRect/>
          </a:stretch>
        </p:blipFill>
        <p:spPr>
          <a:xfrm>
            <a:off x="6599042" y="2479092"/>
            <a:ext cx="3644900" cy="1386480"/>
          </a:xfrm>
          <a:prstGeom prst="rect">
            <a:avLst/>
          </a:prstGeom>
        </p:spPr>
      </p:pic>
      <p:pic>
        <p:nvPicPr>
          <p:cNvPr id="18" name="图片 17"/>
          <p:cNvPicPr>
            <a:picLocks noChangeAspect="1"/>
          </p:cNvPicPr>
          <p:nvPr/>
        </p:nvPicPr>
        <p:blipFill>
          <a:blip r:embed="rId5"/>
          <a:stretch>
            <a:fillRect/>
          </a:stretch>
        </p:blipFill>
        <p:spPr>
          <a:xfrm>
            <a:off x="2376073" y="4524043"/>
            <a:ext cx="3543300" cy="1411920"/>
          </a:xfrm>
          <a:prstGeom prst="rect">
            <a:avLst/>
          </a:prstGeom>
        </p:spPr>
      </p:pic>
      <p:pic>
        <p:nvPicPr>
          <p:cNvPr id="20" name="图片 19"/>
          <p:cNvPicPr>
            <a:picLocks noChangeAspect="1"/>
          </p:cNvPicPr>
          <p:nvPr/>
        </p:nvPicPr>
        <p:blipFill>
          <a:blip r:embed="rId6"/>
          <a:stretch>
            <a:fillRect/>
          </a:stretch>
        </p:blipFill>
        <p:spPr>
          <a:xfrm>
            <a:off x="6599042" y="4524043"/>
            <a:ext cx="3556000" cy="1386480"/>
          </a:xfrm>
          <a:prstGeom prst="rect">
            <a:avLst/>
          </a:prstGeom>
        </p:spPr>
      </p:pic>
      <p:sp>
        <p:nvSpPr>
          <p:cNvPr id="21" name="矩形 20"/>
          <p:cNvSpPr/>
          <p:nvPr/>
        </p:nvSpPr>
        <p:spPr>
          <a:xfrm>
            <a:off x="2343954" y="1287474"/>
            <a:ext cx="7861192" cy="1040285"/>
          </a:xfrm>
          <a:prstGeom prst="rect">
            <a:avLst/>
          </a:prstGeom>
        </p:spPr>
        <p:txBody>
          <a:bodyPr wrap="square">
            <a:spAutoFit/>
          </a:bodyPr>
          <a:lstStyle/>
          <a:p>
            <a:pPr>
              <a:lnSpc>
                <a:spcPct val="110000"/>
              </a:lnSpc>
              <a:spcBef>
                <a:spcPts val="600"/>
              </a:spcBef>
              <a:spcAft>
                <a:spcPts val="600"/>
              </a:spcAft>
              <a:buClr>
                <a:srgbClr val="0033CC"/>
              </a:buClr>
            </a:pPr>
            <a:r>
              <a:rPr lang="zh-CN" altLang="en-US" sz="2800" b="1" dirty="0" smtClean="0">
                <a:latin typeface="Times New Roman" panose="02020603050405020304" pitchFamily="18" charset="0"/>
                <a:ea typeface="楷体" pitchFamily="49" charset="-122"/>
                <a:cs typeface="Times New Roman" panose="02020603050405020304" pitchFamily="18" charset="0"/>
              </a:rPr>
              <a:t>假设免疫池中的节点能够记忆其跳转过的节点信息（位置和分值）</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Tree>
    <p:extLst>
      <p:ext uri="{BB962C8B-B14F-4D97-AF65-F5344CB8AC3E}">
        <p14:creationId xmlns:p14="http://schemas.microsoft.com/office/powerpoint/2010/main" val="3639612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smtClean="0">
                <a:solidFill>
                  <a:srgbClr val="31859C"/>
                </a:solidFill>
                <a:latin typeface="微软雅黑" pitchFamily="34" charset="-122"/>
                <a:ea typeface="微软雅黑" pitchFamily="34" charset="-122"/>
              </a:rPr>
              <a:t>附录</a:t>
            </a:r>
            <a:r>
              <a:rPr lang="en-US" altLang="zh-CN" sz="2667" b="1" dirty="0">
                <a:solidFill>
                  <a:srgbClr val="31859C"/>
                </a:solidFill>
                <a:latin typeface="微软雅黑" pitchFamily="34" charset="-122"/>
                <a:ea typeface="微软雅黑" pitchFamily="34" charset="-122"/>
              </a:rPr>
              <a:t>2</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多头绒泡菌解迷宫问题</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5" name="Picture 4" descr="pastedGraphic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389660"/>
            <a:ext cx="9426673" cy="314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6"/>
          <p:cNvSpPr txBox="1">
            <a:spLocks noChangeArrowheads="1"/>
          </p:cNvSpPr>
          <p:nvPr/>
        </p:nvSpPr>
        <p:spPr bwMode="auto">
          <a:xfrm>
            <a:off x="1295400" y="1304800"/>
            <a:ext cx="9426673" cy="1938992"/>
          </a:xfrm>
          <a:prstGeom prst="rect">
            <a:avLst/>
          </a:prstGeom>
        </p:spPr>
        <p:txBody>
          <a:bodyPr wrap="square">
            <a:spAutoFit/>
          </a:bodyPr>
          <a:lstStyle>
            <a:defPPr>
              <a:defRPr lang="zh-CN"/>
            </a:defPPr>
            <a:lvl2pPr marL="800100" lvl="1" indent="-342900">
              <a:lnSpc>
                <a:spcPct val="110000"/>
              </a:lnSpc>
              <a:spcBef>
                <a:spcPts val="600"/>
              </a:spcBef>
              <a:spcAft>
                <a:spcPts val="600"/>
              </a:spcAft>
              <a:buClr>
                <a:srgbClr val="0033CC"/>
              </a:buClr>
              <a:buFont typeface="Wingdings" panose="05000000000000000000" pitchFamily="2" charset="2"/>
              <a:buChar char="u"/>
              <a:defRPr sz="2400" b="1">
                <a:latin typeface="Times New Roman" panose="02020603050405020304" pitchFamily="18" charset="0"/>
                <a:ea typeface="楷体" pitchFamily="49" charset="-122"/>
                <a:cs typeface="Times New Roman" panose="02020603050405020304" pitchFamily="18" charset="0"/>
              </a:defRPr>
            </a:lvl2pPr>
          </a:lstStyle>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  变形虫随机生长充满整个迷宫；</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  在迷宫的出口与入口分别放置食物源；</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  变形虫在食物源处聚集，并且保留了连接两食物源的管道（迷宫的路径）；</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  盲端管道消失；</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  变形虫保留连接食物源的最短路径（</a:t>
            </a:r>
            <a:r>
              <a:rPr lang="en-US" altLang="zh-CN" sz="2000" dirty="0">
                <a:latin typeface="楷体" panose="02010609060101010101" pitchFamily="49" charset="-122"/>
                <a:ea typeface="楷体" panose="02010609060101010101" pitchFamily="49" charset="-122"/>
              </a:rPr>
              <a:t>Journal of Theoretical Biology, 2007</a:t>
            </a:r>
            <a:r>
              <a:rPr lang="zh-CN" altLang="en-US" sz="2000" dirty="0" smtClean="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385683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1000" fill="hold"/>
                                        <p:tgtEl>
                                          <p:spTgt spid="1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smtClean="0">
                <a:solidFill>
                  <a:srgbClr val="31859C"/>
                </a:solidFill>
                <a:latin typeface="微软雅黑" pitchFamily="34" charset="-122"/>
                <a:ea typeface="微软雅黑" pitchFamily="34" charset="-122"/>
              </a:rPr>
              <a:t>附录</a:t>
            </a:r>
            <a:r>
              <a:rPr lang="en-US" altLang="zh-CN" sz="2667" b="1" dirty="0">
                <a:solidFill>
                  <a:srgbClr val="31859C"/>
                </a:solidFill>
                <a:latin typeface="微软雅黑" pitchFamily="34" charset="-122"/>
                <a:ea typeface="微软雅黑" pitchFamily="34" charset="-122"/>
              </a:rPr>
              <a:t>2</a:t>
            </a:r>
            <a:r>
              <a:rPr lang="en-US" altLang="zh-CN" sz="2667" b="1" dirty="0" smtClean="0">
                <a:solidFill>
                  <a:srgbClr val="31859C"/>
                </a:solidFill>
                <a:latin typeface="微软雅黑" pitchFamily="34" charset="-122"/>
                <a:ea typeface="微软雅黑" pitchFamily="34" charset="-122"/>
              </a:rPr>
              <a:t>-</a:t>
            </a:r>
            <a:r>
              <a:rPr lang="zh-CN" altLang="en-US" sz="2400" b="1" dirty="0" smtClean="0">
                <a:latin typeface="Times New Roman" panose="02020603050405020304" pitchFamily="18" charset="0"/>
                <a:ea typeface="楷体" pitchFamily="49" charset="-122"/>
                <a:cs typeface="Times New Roman" panose="02020603050405020304" pitchFamily="18" charset="0"/>
              </a:rPr>
              <a:t>多头绒泡菌解迷宫问题</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026" y="2015162"/>
            <a:ext cx="4267719" cy="3200790"/>
          </a:xfrm>
          <a:prstGeom prst="rect">
            <a:avLst/>
          </a:prstGeom>
        </p:spPr>
      </p:pic>
      <mc:AlternateContent xmlns:mc="http://schemas.openxmlformats.org/markup-compatibility/2006" xmlns:a14="http://schemas.microsoft.com/office/drawing/2010/main">
        <mc:Choice Requires="a14">
          <p:sp>
            <p:nvSpPr>
              <p:cNvPr id="13" name="矩形 12"/>
              <p:cNvSpPr/>
              <p:nvPr/>
            </p:nvSpPr>
            <p:spPr>
              <a:xfrm>
                <a:off x="1683520" y="1545201"/>
                <a:ext cx="3743974" cy="7651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zh-CN" altLang="en-US" b="1" i="1">
                              <a:latin typeface="Cambria Math" panose="02040503050406030204" pitchFamily="18" charset="0"/>
                            </a:rPr>
                            <m:t>𝑸</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𝝅</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𝒓</m:t>
                                  </m:r>
                                </m:e>
                                <m:sub>
                                  <m:r>
                                    <a:rPr lang="zh-CN" altLang="en-US" b="1" i="1">
                                      <a:latin typeface="Cambria Math" panose="02040503050406030204" pitchFamily="18" charset="0"/>
                                    </a:rPr>
                                    <m:t>𝒊𝒋</m:t>
                                  </m:r>
                                </m:sub>
                                <m:sup>
                                  <m:r>
                                    <a:rPr lang="zh-CN" altLang="en-US" b="1" i="0">
                                      <a:latin typeface="Cambria Math" panose="02040503050406030204" pitchFamily="18" charset="0"/>
                                    </a:rPr>
                                    <m:t>𝟒</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𝒋</m:t>
                                  </m:r>
                                </m:sub>
                              </m:sSub>
                            </m:e>
                          </m:d>
                        </m:num>
                        <m:den>
                          <m:r>
                            <a:rPr lang="zh-CN" altLang="en-US" b="1" i="0">
                              <a:latin typeface="Cambria Math" panose="02040503050406030204" pitchFamily="18" charset="0"/>
                            </a:rPr>
                            <m:t>𝟖</m:t>
                          </m:r>
                          <m:r>
                            <a:rPr lang="zh-CN" altLang="en-US" b="1" i="1">
                              <a:latin typeface="Cambria Math" panose="02040503050406030204" pitchFamily="18" charset="0"/>
                            </a:rPr>
                            <m:t>𝝃</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𝒘</m:t>
                              </m:r>
                            </m:e>
                            <m:sub>
                              <m:r>
                                <a:rPr lang="zh-CN" altLang="en-US" b="1" i="1">
                                  <a:latin typeface="Cambria Math" panose="02040503050406030204" pitchFamily="18" charset="0"/>
                                </a:rPr>
                                <m:t>𝒊𝒋</m:t>
                              </m:r>
                            </m:sub>
                          </m:sSub>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𝒘</m:t>
                              </m:r>
                            </m:e>
                            <m:sub>
                              <m:r>
                                <a:rPr lang="zh-CN" altLang="en-US" b="1" i="1">
                                  <a:latin typeface="Cambria Math" panose="02040503050406030204" pitchFamily="18" charset="0"/>
                                </a:rPr>
                                <m:t>𝒊𝒋</m:t>
                              </m:r>
                            </m:sub>
                          </m:sSub>
                        </m:den>
                      </m:f>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𝒋</m:t>
                          </m:r>
                        </m:sub>
                      </m:sSub>
                      <m:r>
                        <a:rPr lang="en-US" altLang="zh-CN" b="1" i="0" smtClean="0">
                          <a:latin typeface="Cambria Math" panose="02040503050406030204" pitchFamily="18" charset="0"/>
                        </a:rPr>
                        <m:t>)</m:t>
                      </m:r>
                    </m:oMath>
                  </m:oMathPara>
                </a14:m>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1683520" y="1545201"/>
                <a:ext cx="3743974" cy="765146"/>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681677" y="2559013"/>
                <a:ext cx="3937488" cy="1133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grow m:val="on"/>
                          <m:supHide m:val="on"/>
                          <m:ctrlPr>
                            <a:rPr lang="zh-CN" altLang="en-US" b="1" i="1">
                              <a:latin typeface="Cambria Math" panose="02040503050406030204" pitchFamily="18" charset="0"/>
                            </a:rPr>
                          </m:ctrlPr>
                        </m:naryPr>
                        <m:sub>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𝒊</m:t>
                              </m:r>
                              <m:r>
                                <a:rPr lang="zh-CN" altLang="en-US" b="1" i="0">
                                  <a:latin typeface="Cambria Math" panose="02040503050406030204" pitchFamily="18" charset="0"/>
                                </a:rPr>
                                <m:t>∈</m:t>
                              </m:r>
                              <m:r>
                                <a:rPr lang="zh-CN" altLang="en-US" b="1" i="1">
                                  <a:latin typeface="Cambria Math" panose="02040503050406030204" pitchFamily="18" charset="0"/>
                                </a:rPr>
                                <m:t>𝜞</m:t>
                              </m:r>
                              <m:r>
                                <a:rPr lang="zh-CN" altLang="en-US" b="1" i="0">
                                  <a:latin typeface="Cambria Math" panose="02040503050406030204" pitchFamily="18" charset="0"/>
                                </a:rPr>
                                <m:t>(</m:t>
                              </m:r>
                              <m:r>
                                <a:rPr lang="zh-CN" altLang="en-US" b="1" i="1">
                                  <a:latin typeface="Cambria Math" panose="02040503050406030204" pitchFamily="18" charset="0"/>
                                </a:rPr>
                                <m:t>𝒋</m:t>
                              </m:r>
                            </m:e>
                          </m:d>
                        </m:sub>
                        <m:sup/>
                        <m:e>
                          <m:d>
                            <m:dPr>
                              <m:begChr m:val=""/>
                              <m:ctrlPr>
                                <a:rPr lang="zh-CN" altLang="en-US" b="1" i="1">
                                  <a:latin typeface="Cambria Math" panose="02040503050406030204" pitchFamily="18" charset="0"/>
                                </a:rPr>
                              </m:ctrlPr>
                            </m:dPr>
                            <m:e>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𝒘</m:t>
                                      </m:r>
                                    </m:e>
                                    <m:sub>
                                      <m:r>
                                        <a:rPr lang="zh-CN" altLang="en-US" b="1" i="1">
                                          <a:latin typeface="Cambria Math" panose="02040503050406030204" pitchFamily="18" charset="0"/>
                                        </a:rPr>
                                        <m:t>𝒊𝒋</m:t>
                                      </m:r>
                                    </m:sub>
                                  </m:sSub>
                                </m:den>
                              </m:f>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𝒊</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𝒑</m:t>
                                  </m:r>
                                </m:e>
                                <m:sub>
                                  <m:r>
                                    <a:rPr lang="zh-CN" altLang="en-US" b="1" i="1">
                                      <a:latin typeface="Cambria Math" panose="02040503050406030204" pitchFamily="18" charset="0"/>
                                    </a:rPr>
                                    <m:t>𝒋</m:t>
                                  </m:r>
                                </m:sub>
                              </m:sSub>
                            </m:e>
                          </m:d>
                        </m:e>
                      </m:nary>
                      <m:r>
                        <a:rPr lang="zh-CN" altLang="en-US" b="1" i="0">
                          <a:latin typeface="Cambria Math" panose="02040503050406030204" pitchFamily="18" charset="0"/>
                        </a:rPr>
                        <m:t>=</m:t>
                      </m:r>
                      <m:d>
                        <m:dPr>
                          <m:begChr m:val="{"/>
                          <m:endChr m:val=""/>
                          <m:ctrlPr>
                            <a:rPr lang="zh-CN" altLang="en-US" b="1" i="1">
                              <a:latin typeface="Cambria Math" panose="02040503050406030204" pitchFamily="18" charset="0"/>
                            </a:rPr>
                          </m:ctrlPr>
                        </m:dPr>
                        <m:e>
                          <m:m>
                            <m:mPr>
                              <m:mcs>
                                <m:mc>
                                  <m:mcPr>
                                    <m:count m:val="1"/>
                                    <m:mcJc m:val="center"/>
                                  </m:mcPr>
                                </m:mc>
                              </m:mcs>
                              <m:ctrlPr>
                                <a:rPr lang="zh-CN" altLang="en-US" b="1" i="1">
                                  <a:latin typeface="Cambria Math" panose="02040503050406030204" pitchFamily="18" charset="0"/>
                                </a:rPr>
                              </m:ctrlPr>
                            </m:mPr>
                            <m:mr>
                              <m:e>
                                <m:limUpp>
                                  <m:limUppPr>
                                    <m:ctrlPr>
                                      <a:rPr lang="zh-CN" altLang="en-US" b="1" i="1">
                                        <a:latin typeface="Cambria Math" panose="02040503050406030204" pitchFamily="18" charset="0"/>
                                      </a:rPr>
                                    </m:ctrlPr>
                                  </m:limUppPr>
                                  <m:e>
                                    <m:r>
                                      <a:rPr lang="zh-CN" altLang="en-US" b="1" i="0">
                                        <a:latin typeface="Cambria Math" panose="02040503050406030204" pitchFamily="18" charset="0"/>
                                      </a:rPr>
                                      <m:t>−</m:t>
                                    </m:r>
                                    <m:r>
                                      <a:rPr lang="zh-CN" altLang="en-US" b="1" i="0">
                                        <a:latin typeface="Cambria Math" panose="02040503050406030204" pitchFamily="18" charset="0"/>
                                      </a:rPr>
                                      <m:t>𝟏</m:t>
                                    </m:r>
                                  </m:e>
                                  <m:lim>
                                    <m:r>
                                      <a:rPr lang="zh-CN" altLang="en-US" b="1" i="0">
                                        <a:latin typeface="Cambria Math" panose="02040503050406030204" pitchFamily="18" charset="0"/>
                                      </a:rPr>
                                      <m:t>.</m:t>
                                    </m:r>
                                  </m:lim>
                                </m:limUpp>
                                <m:r>
                                  <m:rPr>
                                    <m:nor/>
                                  </m:rPr>
                                  <a:rPr lang="zh-CN" altLang="en-US" b="1" i="1">
                                    <a:latin typeface="Cambria Math" panose="02040503050406030204" pitchFamily="18" charset="0"/>
                                  </a:rPr>
                                  <m:t>  </m:t>
                                </m:r>
                                <m:r>
                                  <a:rPr lang="zh-CN" altLang="en-US" b="1" i="1">
                                    <a:latin typeface="Cambria Math" panose="02040503050406030204" pitchFamily="18" charset="0"/>
                                  </a:rPr>
                                  <m:t>𝒇𝒐𝒓</m:t>
                                </m:r>
                                <m:r>
                                  <m:rPr>
                                    <m:nor/>
                                  </m:rPr>
                                  <a:rPr lang="zh-CN" altLang="en-US" b="1" i="1">
                                    <a:latin typeface="Cambria Math" panose="02040503050406030204" pitchFamily="18" charset="0"/>
                                  </a:rPr>
                                  <m:t> </m:t>
                                </m:r>
                                <m:r>
                                  <a:rPr lang="zh-CN" altLang="en-US" b="1" i="1">
                                    <a:latin typeface="Cambria Math" panose="02040503050406030204" pitchFamily="18" charset="0"/>
                                  </a:rPr>
                                  <m:t>𝒋</m:t>
                                </m:r>
                                <m:r>
                                  <a:rPr lang="zh-CN" altLang="en-US" b="1" i="0">
                                    <a:latin typeface="Cambria Math" panose="02040503050406030204" pitchFamily="18" charset="0"/>
                                  </a:rPr>
                                  <m:t>=</m:t>
                                </m:r>
                                <m:r>
                                  <a:rPr lang="zh-CN" altLang="en-US" b="1" i="1">
                                    <a:latin typeface="Cambria Math" panose="02040503050406030204" pitchFamily="18" charset="0"/>
                                  </a:rPr>
                                  <m:t>𝒔</m:t>
                                </m:r>
                                <m:r>
                                  <a:rPr lang="zh-CN" altLang="en-US" b="1" i="0">
                                    <a:latin typeface="Cambria Math" panose="02040503050406030204" pitchFamily="18" charset="0"/>
                                  </a:rPr>
                                  <m:t>,</m:t>
                                </m:r>
                              </m:e>
                            </m:mr>
                            <m:mr>
                              <m:e>
                                <m:r>
                                  <a:rPr lang="zh-CN" altLang="en-US" b="1" i="0">
                                    <a:latin typeface="Cambria Math" panose="02040503050406030204" pitchFamily="18" charset="0"/>
                                  </a:rPr>
                                  <m:t>+</m:t>
                                </m:r>
                                <m:r>
                                  <a:rPr lang="zh-CN" altLang="en-US" b="1" i="0">
                                    <a:latin typeface="Cambria Math" panose="02040503050406030204" pitchFamily="18" charset="0"/>
                                  </a:rPr>
                                  <m:t>𝟏</m:t>
                                </m:r>
                                <m:r>
                                  <m:rPr>
                                    <m:nor/>
                                  </m:rPr>
                                  <a:rPr lang="zh-CN" altLang="en-US" b="1" i="1">
                                    <a:latin typeface="Cambria Math" panose="02040503050406030204" pitchFamily="18" charset="0"/>
                                  </a:rPr>
                                  <m:t>  </m:t>
                                </m:r>
                                <m:r>
                                  <a:rPr lang="zh-CN" altLang="en-US" b="1" i="1">
                                    <a:latin typeface="Cambria Math" panose="02040503050406030204" pitchFamily="18" charset="0"/>
                                  </a:rPr>
                                  <m:t>𝒇𝒐𝒓</m:t>
                                </m:r>
                                <m:r>
                                  <m:rPr>
                                    <m:nor/>
                                  </m:rPr>
                                  <a:rPr lang="zh-CN" altLang="en-US" b="1" i="1">
                                    <a:latin typeface="Cambria Math" panose="02040503050406030204" pitchFamily="18" charset="0"/>
                                  </a:rPr>
                                  <m:t> </m:t>
                                </m:r>
                                <m:r>
                                  <a:rPr lang="zh-CN" altLang="en-US" b="1" i="1">
                                    <a:latin typeface="Cambria Math" panose="02040503050406030204" pitchFamily="18" charset="0"/>
                                  </a:rPr>
                                  <m:t>𝒋</m:t>
                                </m:r>
                                <m:r>
                                  <a:rPr lang="zh-CN" altLang="en-US" b="1" i="0">
                                    <a:latin typeface="Cambria Math" panose="02040503050406030204" pitchFamily="18" charset="0"/>
                                  </a:rPr>
                                  <m:t>=</m:t>
                                </m:r>
                                <m:r>
                                  <a:rPr lang="zh-CN" altLang="en-US" b="1" i="1">
                                    <a:latin typeface="Cambria Math" panose="02040503050406030204" pitchFamily="18" charset="0"/>
                                  </a:rPr>
                                  <m:t>𝒕</m:t>
                                </m:r>
                                <m:r>
                                  <a:rPr lang="zh-CN" altLang="en-US" b="1" i="0">
                                    <a:latin typeface="Cambria Math" panose="02040503050406030204" pitchFamily="18" charset="0"/>
                                  </a:rPr>
                                  <m:t>,</m:t>
                                </m:r>
                              </m:e>
                            </m:mr>
                            <m:mr>
                              <m:e>
                                <m:r>
                                  <a:rPr lang="zh-CN" altLang="en-US" b="1" i="0">
                                    <a:latin typeface="Cambria Math" panose="02040503050406030204" pitchFamily="18" charset="0"/>
                                  </a:rPr>
                                  <m:t>𝟎</m:t>
                                </m:r>
                                <m:r>
                                  <m:rPr>
                                    <m:nor/>
                                  </m:rPr>
                                  <a:rPr lang="zh-CN" altLang="en-US" b="1" i="1">
                                    <a:latin typeface="Cambria Math" panose="02040503050406030204" pitchFamily="18" charset="0"/>
                                  </a:rPr>
                                  <m:t>    </m:t>
                                </m:r>
                                <m:r>
                                  <a:rPr lang="zh-CN" altLang="en-US" b="1" i="1">
                                    <a:latin typeface="Cambria Math" panose="02040503050406030204" pitchFamily="18" charset="0"/>
                                  </a:rPr>
                                  <m:t>𝒐𝒕𝒉𝒆𝒓𝒘𝒊𝒔𝒆</m:t>
                                </m:r>
                              </m:e>
                            </m:mr>
                          </m:m>
                        </m:e>
                      </m:d>
                    </m:oMath>
                  </m:oMathPara>
                </a14:m>
                <a:endParaRPr lang="zh-CN" altLang="en-US" b="1" dirty="0"/>
              </a:p>
            </p:txBody>
          </p:sp>
        </mc:Choice>
        <mc:Fallback xmlns="">
          <p:sp>
            <p:nvSpPr>
              <p:cNvPr id="14" name="矩形 13"/>
              <p:cNvSpPr>
                <a:spLocks noRot="1" noChangeAspect="1" noMove="1" noResize="1" noEditPoints="1" noAdjustHandles="1" noChangeArrowheads="1" noChangeShapeType="1" noTextEdit="1"/>
              </p:cNvSpPr>
              <p:nvPr/>
            </p:nvSpPr>
            <p:spPr>
              <a:xfrm>
                <a:off x="1681677" y="2559013"/>
                <a:ext cx="3937488" cy="1133324"/>
              </a:xfrm>
              <a:prstGeom prst="rect">
                <a:avLst/>
              </a:prstGeom>
              <a:blipFill rotWithShape="0">
                <a:blip r:embed="rId5"/>
                <a:stretch>
                  <a:fillRect/>
                </a:stretch>
              </a:blipFill>
            </p:spPr>
            <p:txBody>
              <a:bodyPr/>
              <a:lstStyle/>
              <a:p>
                <a:r>
                  <a:rPr lang="zh-CN" altLang="en-US">
                    <a:noFill/>
                  </a:rPr>
                  <a:t> </a:t>
                </a:r>
              </a:p>
            </p:txBody>
          </p:sp>
        </mc:Fallback>
      </mc:AlternateContent>
      <p:sp>
        <p:nvSpPr>
          <p:cNvPr id="16" name="矩形 15"/>
          <p:cNvSpPr/>
          <p:nvPr/>
        </p:nvSpPr>
        <p:spPr>
          <a:xfrm>
            <a:off x="6008144" y="1791888"/>
            <a:ext cx="1074232" cy="374974"/>
          </a:xfrm>
          <a:prstGeom prst="rect">
            <a:avLst/>
          </a:prstGeom>
        </p:spPr>
        <p:txBody>
          <a:bodyPr wrap="square">
            <a:spAutoFit/>
          </a:bodyPr>
          <a:lstStyle/>
          <a:p>
            <a:pPr lvl="1">
              <a:lnSpc>
                <a:spcPct val="110000"/>
              </a:lnSpc>
              <a:spcBef>
                <a:spcPts val="600"/>
              </a:spcBef>
              <a:spcAft>
                <a:spcPts val="600"/>
              </a:spcAft>
              <a:buClr>
                <a:srgbClr val="0033CC"/>
              </a:buClr>
              <a:defRPr/>
            </a:pPr>
            <a:r>
              <a:rPr lang="en-US" altLang="zh-CN" b="1" dirty="0" smtClean="0">
                <a:latin typeface="Times New Roman" panose="02020603050405020304" pitchFamily="18" charset="0"/>
                <a:ea typeface="楷体" pitchFamily="49" charset="-122"/>
                <a:cs typeface="Times New Roman" panose="02020603050405020304" pitchFamily="18" charset="0"/>
              </a:rPr>
              <a:t>(9)</a:t>
            </a:r>
          </a:p>
        </p:txBody>
      </p:sp>
      <p:sp>
        <p:nvSpPr>
          <p:cNvPr id="17" name="矩形 16"/>
          <p:cNvSpPr/>
          <p:nvPr/>
        </p:nvSpPr>
        <p:spPr>
          <a:xfrm>
            <a:off x="6008144" y="2927159"/>
            <a:ext cx="1074232" cy="374974"/>
          </a:xfrm>
          <a:prstGeom prst="rect">
            <a:avLst/>
          </a:prstGeom>
        </p:spPr>
        <p:txBody>
          <a:bodyPr wrap="square">
            <a:spAutoFit/>
          </a:bodyPr>
          <a:lstStyle/>
          <a:p>
            <a:pPr lvl="1">
              <a:lnSpc>
                <a:spcPct val="110000"/>
              </a:lnSpc>
              <a:spcBef>
                <a:spcPts val="600"/>
              </a:spcBef>
              <a:spcAft>
                <a:spcPts val="600"/>
              </a:spcAft>
              <a:buClr>
                <a:srgbClr val="0033CC"/>
              </a:buClr>
              <a:defRPr/>
            </a:pPr>
            <a:r>
              <a:rPr lang="en-US" altLang="zh-CN" b="1" dirty="0" smtClean="0">
                <a:latin typeface="Times New Roman" panose="02020603050405020304" pitchFamily="18" charset="0"/>
                <a:ea typeface="楷体" pitchFamily="49" charset="-122"/>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8" name="矩形 17"/>
              <p:cNvSpPr/>
              <p:nvPr/>
            </p:nvSpPr>
            <p:spPr>
              <a:xfrm>
                <a:off x="1681677" y="4012823"/>
                <a:ext cx="2649893" cy="618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b="1" i="1">
                              <a:latin typeface="Cambria Math" panose="02040503050406030204" pitchFamily="18" charset="0"/>
                            </a:rPr>
                          </m:ctrlPr>
                        </m:fPr>
                        <m:num>
                          <m:r>
                            <a:rPr lang="zh-CN" altLang="en-US" b="1" i="1">
                              <a:latin typeface="Cambria Math" panose="02040503050406030204" pitchFamily="18" charset="0"/>
                            </a:rPr>
                            <m:t>𝒅</m:t>
                          </m:r>
                        </m:num>
                        <m:den>
                          <m:r>
                            <a:rPr lang="zh-CN" altLang="en-US" b="1" i="1">
                              <a:latin typeface="Cambria Math" panose="02040503050406030204" pitchFamily="18" charset="0"/>
                            </a:rPr>
                            <m:t>𝒅𝒕</m:t>
                          </m:r>
                        </m:den>
                      </m:f>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r>
                        <a:rPr lang="zh-CN" altLang="en-US" b="1" i="1">
                          <a:latin typeface="Cambria Math" panose="02040503050406030204" pitchFamily="18" charset="0"/>
                        </a:rPr>
                        <m:t>𝒇</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𝑸</m:t>
                          </m:r>
                        </m:e>
                        <m:sub>
                          <m:r>
                            <a:rPr lang="zh-CN" altLang="en-US" b="1" i="1">
                              <a:latin typeface="Cambria Math" panose="02040503050406030204" pitchFamily="18" charset="0"/>
                            </a:rPr>
                            <m:t>𝒊𝒋</m:t>
                          </m:r>
                        </m:sub>
                      </m:sSub>
                      <m:r>
                        <a:rPr lang="zh-CN" altLang="en-US" b="1" i="0">
                          <a:latin typeface="Cambria Math" panose="02040503050406030204" pitchFamily="18" charset="0"/>
                        </a:rPr>
                        <m:t>|)−</m:t>
                      </m:r>
                      <m:r>
                        <a:rPr lang="zh-CN" altLang="en-US" b="1" i="1">
                          <a:latin typeface="Cambria Math" panose="02040503050406030204" pitchFamily="18" charset="0"/>
                        </a:rPr>
                        <m:t>𝒂</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Sub>
                    </m:oMath>
                  </m:oMathPara>
                </a14:m>
                <a:endParaRPr lang="zh-CN" altLang="en-US" b="1" dirty="0"/>
              </a:p>
            </p:txBody>
          </p:sp>
        </mc:Choice>
        <mc:Fallback xmlns="">
          <p:sp>
            <p:nvSpPr>
              <p:cNvPr id="18" name="矩形 17"/>
              <p:cNvSpPr>
                <a:spLocks noRot="1" noChangeAspect="1" noMove="1" noResize="1" noEditPoints="1" noAdjustHandles="1" noChangeArrowheads="1" noChangeShapeType="1" noTextEdit="1"/>
              </p:cNvSpPr>
              <p:nvPr/>
            </p:nvSpPr>
            <p:spPr>
              <a:xfrm>
                <a:off x="1681677" y="4012823"/>
                <a:ext cx="2649893" cy="618439"/>
              </a:xfrm>
              <a:prstGeom prst="rect">
                <a:avLst/>
              </a:prstGeom>
              <a:blipFill rotWithShape="0">
                <a:blip r:embed="rId6"/>
                <a:stretch>
                  <a:fillRect/>
                </a:stretch>
              </a:blipFill>
            </p:spPr>
            <p:txBody>
              <a:bodyPr/>
              <a:lstStyle/>
              <a:p>
                <a:r>
                  <a:rPr lang="zh-CN" altLang="en-US">
                    <a:noFill/>
                  </a:rPr>
                  <a:t> </a:t>
                </a:r>
              </a:p>
            </p:txBody>
          </p:sp>
        </mc:Fallback>
      </mc:AlternateContent>
      <p:sp>
        <p:nvSpPr>
          <p:cNvPr id="20" name="矩形 19"/>
          <p:cNvSpPr/>
          <p:nvPr/>
        </p:nvSpPr>
        <p:spPr>
          <a:xfrm>
            <a:off x="6008144" y="4123526"/>
            <a:ext cx="1074232" cy="397032"/>
          </a:xfrm>
          <a:prstGeom prst="rect">
            <a:avLst/>
          </a:prstGeom>
        </p:spPr>
        <p:txBody>
          <a:bodyPr wrap="square">
            <a:spAutoFit/>
          </a:bodyPr>
          <a:lstStyle/>
          <a:p>
            <a:pPr lvl="1">
              <a:lnSpc>
                <a:spcPct val="110000"/>
              </a:lnSpc>
              <a:spcBef>
                <a:spcPts val="600"/>
              </a:spcBef>
              <a:spcAft>
                <a:spcPts val="600"/>
              </a:spcAft>
              <a:buClr>
                <a:srgbClr val="0033CC"/>
              </a:buClr>
              <a:defRPr/>
            </a:pPr>
            <a:r>
              <a:rPr lang="en-US" altLang="zh-CN" b="1" dirty="0" smtClean="0">
                <a:latin typeface="Times New Roman" panose="02020603050405020304" pitchFamily="18" charset="0"/>
                <a:ea typeface="楷体" pitchFamily="49" charset="-122"/>
                <a:cs typeface="Times New Roman" panose="02020603050405020304" pitchFamily="18" charset="0"/>
              </a:rPr>
              <a:t>(11)</a:t>
            </a:r>
          </a:p>
        </p:txBody>
      </p:sp>
      <mc:AlternateContent xmlns:mc="http://schemas.openxmlformats.org/markup-compatibility/2006" xmlns:a14="http://schemas.microsoft.com/office/drawing/2010/main">
        <mc:Choice Requires="a14">
          <p:sp>
            <p:nvSpPr>
              <p:cNvPr id="21" name="矩形 20"/>
              <p:cNvSpPr/>
              <p:nvPr/>
            </p:nvSpPr>
            <p:spPr>
              <a:xfrm>
                <a:off x="1681677" y="5006988"/>
                <a:ext cx="2895087" cy="6851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b="1" i="1">
                              <a:latin typeface="Cambria Math" panose="02040503050406030204" pitchFamily="18" charset="0"/>
                            </a:rPr>
                          </m:ctrlPr>
                        </m:fPr>
                        <m:num>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r>
                                <a:rPr lang="zh-CN" altLang="en-US" b="1" i="0">
                                  <a:latin typeface="Cambria Math" panose="02040503050406030204" pitchFamily="18" charset="0"/>
                                </a:rPr>
                                <m:t>+</m:t>
                              </m:r>
                              <m:r>
                                <a:rPr lang="zh-CN" altLang="en-US" b="1" i="0">
                                  <a:latin typeface="Cambria Math" panose="02040503050406030204" pitchFamily="18" charset="0"/>
                                </a:rPr>
                                <m:t>𝟏</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sup>
                          </m:sSubSup>
                        </m:num>
                        <m:den>
                          <m:r>
                            <a:rPr lang="zh-CN" altLang="en-US" b="1" i="1">
                              <a:latin typeface="Cambria Math" panose="02040503050406030204" pitchFamily="18" charset="0"/>
                            </a:rPr>
                            <m:t>𝜹</m:t>
                          </m:r>
                          <m:r>
                            <a:rPr lang="zh-CN" altLang="en-US" b="1" i="1">
                              <a:latin typeface="Cambria Math" panose="02040503050406030204" pitchFamily="18" charset="0"/>
                            </a:rPr>
                            <m:t>𝒕</m:t>
                          </m:r>
                        </m:den>
                      </m:f>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𝑸</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sup>
                      </m:sSubSup>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𝑫</m:t>
                          </m:r>
                        </m:e>
                        <m:sub>
                          <m:r>
                            <a:rPr lang="zh-CN" altLang="en-US" b="1" i="1">
                              <a:latin typeface="Cambria Math" panose="02040503050406030204" pitchFamily="18" charset="0"/>
                            </a:rPr>
                            <m:t>𝒊𝒋</m:t>
                          </m:r>
                        </m:sub>
                        <m:sup>
                          <m:r>
                            <a:rPr lang="zh-CN" altLang="en-US" b="1" i="1">
                              <a:latin typeface="Cambria Math" panose="02040503050406030204" pitchFamily="18" charset="0"/>
                            </a:rPr>
                            <m:t>𝒏</m:t>
                          </m:r>
                          <m:r>
                            <a:rPr lang="zh-CN" altLang="en-US" b="1" i="0">
                              <a:latin typeface="Cambria Math" panose="02040503050406030204" pitchFamily="18" charset="0"/>
                            </a:rPr>
                            <m:t>+</m:t>
                          </m:r>
                          <m:r>
                            <a:rPr lang="zh-CN" altLang="en-US" b="1" i="0">
                              <a:latin typeface="Cambria Math" panose="02040503050406030204" pitchFamily="18" charset="0"/>
                            </a:rPr>
                            <m:t>𝟏</m:t>
                          </m:r>
                        </m:sup>
                      </m:sSubSup>
                    </m:oMath>
                  </m:oMathPara>
                </a14:m>
                <a:endParaRPr lang="zh-CN" altLang="en-US" b="1" dirty="0"/>
              </a:p>
            </p:txBody>
          </p:sp>
        </mc:Choice>
        <mc:Fallback xmlns="">
          <p:sp>
            <p:nvSpPr>
              <p:cNvPr id="21" name="矩形 20"/>
              <p:cNvSpPr>
                <a:spLocks noRot="1" noChangeAspect="1" noMove="1" noResize="1" noEditPoints="1" noAdjustHandles="1" noChangeArrowheads="1" noChangeShapeType="1" noTextEdit="1"/>
              </p:cNvSpPr>
              <p:nvPr/>
            </p:nvSpPr>
            <p:spPr>
              <a:xfrm>
                <a:off x="1681677" y="5006988"/>
                <a:ext cx="2895087" cy="685124"/>
              </a:xfrm>
              <a:prstGeom prst="rect">
                <a:avLst/>
              </a:prstGeom>
              <a:blipFill rotWithShape="0">
                <a:blip r:embed="rId7"/>
                <a:stretch>
                  <a:fillRect/>
                </a:stretch>
              </a:blipFill>
            </p:spPr>
            <p:txBody>
              <a:bodyPr/>
              <a:lstStyle/>
              <a:p>
                <a:r>
                  <a:rPr lang="zh-CN" altLang="en-US">
                    <a:noFill/>
                  </a:rPr>
                  <a:t> </a:t>
                </a:r>
              </a:p>
            </p:txBody>
          </p:sp>
        </mc:Fallback>
      </mc:AlternateContent>
      <p:sp>
        <p:nvSpPr>
          <p:cNvPr id="22" name="矩形 21"/>
          <p:cNvSpPr/>
          <p:nvPr/>
        </p:nvSpPr>
        <p:spPr>
          <a:xfrm>
            <a:off x="6008144" y="5151034"/>
            <a:ext cx="1074232" cy="374974"/>
          </a:xfrm>
          <a:prstGeom prst="rect">
            <a:avLst/>
          </a:prstGeom>
        </p:spPr>
        <p:txBody>
          <a:bodyPr wrap="square">
            <a:spAutoFit/>
          </a:bodyPr>
          <a:lstStyle/>
          <a:p>
            <a:pPr lvl="1">
              <a:lnSpc>
                <a:spcPct val="110000"/>
              </a:lnSpc>
              <a:spcBef>
                <a:spcPts val="600"/>
              </a:spcBef>
              <a:spcAft>
                <a:spcPts val="600"/>
              </a:spcAft>
              <a:buClr>
                <a:srgbClr val="0033CC"/>
              </a:buClr>
              <a:defRPr/>
            </a:pPr>
            <a:r>
              <a:rPr lang="en-US" altLang="zh-CN" b="1" dirty="0" smtClean="0">
                <a:latin typeface="Times New Roman" panose="02020603050405020304" pitchFamily="18" charset="0"/>
                <a:ea typeface="楷体" pitchFamily="49" charset="-122"/>
                <a:cs typeface="Times New Roman" panose="02020603050405020304" pitchFamily="18" charset="0"/>
              </a:rPr>
              <a:t>(12)</a:t>
            </a:r>
          </a:p>
        </p:txBody>
      </p:sp>
    </p:spTree>
    <p:extLst>
      <p:ext uri="{BB962C8B-B14F-4D97-AF65-F5344CB8AC3E}">
        <p14:creationId xmlns:p14="http://schemas.microsoft.com/office/powerpoint/2010/main" val="3427612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3" grpId="0"/>
      <p:bldP spid="14" grpId="0"/>
      <p:bldP spid="16" grpId="0"/>
      <p:bldP spid="17" grpId="0"/>
      <p:bldP spid="18"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5" name="等腰三角形 4"/>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 name="TextBox 5"/>
          <p:cNvSpPr txBox="1">
            <a:spLocks noChangeArrowheads="1"/>
          </p:cNvSpPr>
          <p:nvPr/>
        </p:nvSpPr>
        <p:spPr bwMode="auto">
          <a:xfrm>
            <a:off x="1295401" y="452967"/>
            <a:ext cx="24955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1.1  </a:t>
            </a:r>
            <a:r>
              <a:rPr lang="zh-CN" altLang="en-US" sz="2667" b="1" dirty="0">
                <a:solidFill>
                  <a:srgbClr val="31859C"/>
                </a:solidFill>
                <a:latin typeface="微软雅黑" panose="020B0503020204020204" pitchFamily="34" charset="-122"/>
                <a:ea typeface="微软雅黑" panose="020B0503020204020204" pitchFamily="34" charset="-122"/>
              </a:rPr>
              <a:t>研究背景</a:t>
            </a:r>
          </a:p>
        </p:txBody>
      </p:sp>
      <p:sp>
        <p:nvSpPr>
          <p:cNvPr id="10" name="TextBox 9"/>
          <p:cNvSpPr txBox="1">
            <a:spLocks noChangeArrowheads="1"/>
          </p:cNvSpPr>
          <p:nvPr/>
        </p:nvSpPr>
        <p:spPr bwMode="auto">
          <a:xfrm>
            <a:off x="6151950" y="1634125"/>
            <a:ext cx="384175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a:latin typeface="微软雅黑" panose="020B0503020204020204" pitchFamily="34" charset="-122"/>
                <a:ea typeface="微软雅黑" panose="020B0503020204020204" pitchFamily="34" charset="-122"/>
              </a:rPr>
              <a:t>社会网络中的疾病传播</a:t>
            </a:r>
          </a:p>
        </p:txBody>
      </p:sp>
      <p:sp>
        <p:nvSpPr>
          <p:cNvPr id="11" name="矩形 10"/>
          <p:cNvSpPr/>
          <p:nvPr/>
        </p:nvSpPr>
        <p:spPr>
          <a:xfrm>
            <a:off x="5864083" y="1672224"/>
            <a:ext cx="97367" cy="48048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67"/>
          </a:p>
        </p:txBody>
      </p:sp>
      <p:sp>
        <p:nvSpPr>
          <p:cNvPr id="13" name="TextBox 9"/>
          <p:cNvSpPr txBox="1">
            <a:spLocks noChangeArrowheads="1"/>
          </p:cNvSpPr>
          <p:nvPr/>
        </p:nvSpPr>
        <p:spPr bwMode="auto">
          <a:xfrm>
            <a:off x="6151949" y="2434224"/>
            <a:ext cx="3987799"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a:latin typeface="微软雅黑" panose="020B0503020204020204" pitchFamily="34" charset="-122"/>
                <a:ea typeface="微软雅黑" panose="020B0503020204020204" pitchFamily="34" charset="-122"/>
              </a:rPr>
              <a:t>通信网络中的病毒传播</a:t>
            </a:r>
          </a:p>
        </p:txBody>
      </p:sp>
      <p:sp>
        <p:nvSpPr>
          <p:cNvPr id="14" name="矩形 13"/>
          <p:cNvSpPr/>
          <p:nvPr/>
        </p:nvSpPr>
        <p:spPr>
          <a:xfrm>
            <a:off x="5864082" y="2472324"/>
            <a:ext cx="97367" cy="48048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67"/>
          </a:p>
        </p:txBody>
      </p:sp>
      <p:sp>
        <p:nvSpPr>
          <p:cNvPr id="15" name="TextBox 9"/>
          <p:cNvSpPr txBox="1">
            <a:spLocks noChangeArrowheads="1"/>
          </p:cNvSpPr>
          <p:nvPr/>
        </p:nvSpPr>
        <p:spPr bwMode="auto">
          <a:xfrm>
            <a:off x="6151949" y="3234323"/>
            <a:ext cx="37084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a:latin typeface="微软雅黑" panose="020B0503020204020204" pitchFamily="34" charset="-122"/>
                <a:ea typeface="微软雅黑" panose="020B0503020204020204" pitchFamily="34" charset="-122"/>
              </a:rPr>
              <a:t>社会网络中的信息传播</a:t>
            </a:r>
          </a:p>
        </p:txBody>
      </p:sp>
      <p:sp>
        <p:nvSpPr>
          <p:cNvPr id="16" name="矩形 15"/>
          <p:cNvSpPr/>
          <p:nvPr/>
        </p:nvSpPr>
        <p:spPr>
          <a:xfrm>
            <a:off x="5864083" y="3272423"/>
            <a:ext cx="97366" cy="48048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67"/>
          </a:p>
        </p:txBody>
      </p:sp>
      <p:grpSp>
        <p:nvGrpSpPr>
          <p:cNvPr id="17" name="组合 16"/>
          <p:cNvGrpSpPr>
            <a:grpSpLocks/>
          </p:cNvGrpSpPr>
          <p:nvPr/>
        </p:nvGrpSpPr>
        <p:grpSpPr bwMode="auto">
          <a:xfrm>
            <a:off x="215901" y="1"/>
            <a:ext cx="886884" cy="886884"/>
            <a:chOff x="611187" y="261275"/>
            <a:chExt cx="666069" cy="664458"/>
          </a:xfrm>
        </p:grpSpPr>
        <p:sp>
          <p:nvSpPr>
            <p:cNvPr id="18" name="矩形 17"/>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9" name="矩形 18"/>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89090" name="Picture 2" descr="http://www.anquanjiaofu.com/upload/2015/11/11/024d35e9-37ba-492a-a474-436719c422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785" y="1885508"/>
            <a:ext cx="3951412" cy="2615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2" name="TextBox 9"/>
          <p:cNvSpPr txBox="1">
            <a:spLocks noChangeArrowheads="1"/>
          </p:cNvSpPr>
          <p:nvPr/>
        </p:nvSpPr>
        <p:spPr bwMode="auto">
          <a:xfrm>
            <a:off x="6151949" y="4054589"/>
            <a:ext cx="37084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a:latin typeface="微软雅黑" panose="020B0503020204020204" pitchFamily="34" charset="-122"/>
                <a:ea typeface="微软雅黑" panose="020B0503020204020204" pitchFamily="34" charset="-122"/>
              </a:rPr>
              <a:t>电力网络中的相继故障</a:t>
            </a:r>
          </a:p>
        </p:txBody>
      </p:sp>
      <p:sp>
        <p:nvSpPr>
          <p:cNvPr id="23" name="矩形 22"/>
          <p:cNvSpPr/>
          <p:nvPr/>
        </p:nvSpPr>
        <p:spPr>
          <a:xfrm>
            <a:off x="5864082" y="4092689"/>
            <a:ext cx="97367" cy="48048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67"/>
          </a:p>
        </p:txBody>
      </p:sp>
      <p:sp>
        <p:nvSpPr>
          <p:cNvPr id="24" name="TextBox 9"/>
          <p:cNvSpPr txBox="1">
            <a:spLocks noChangeArrowheads="1"/>
          </p:cNvSpPr>
          <p:nvPr/>
        </p:nvSpPr>
        <p:spPr bwMode="auto">
          <a:xfrm>
            <a:off x="6151949" y="4912955"/>
            <a:ext cx="37084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667" b="1" dirty="0">
                <a:latin typeface="微软雅黑" panose="020B0503020204020204" pitchFamily="34" charset="-122"/>
                <a:ea typeface="微软雅黑" panose="020B0503020204020204" pitchFamily="34" charset="-122"/>
              </a:rPr>
              <a:t>经济网络中的危机扩散</a:t>
            </a:r>
          </a:p>
        </p:txBody>
      </p:sp>
      <p:sp>
        <p:nvSpPr>
          <p:cNvPr id="25" name="矩形 24"/>
          <p:cNvSpPr/>
          <p:nvPr/>
        </p:nvSpPr>
        <p:spPr>
          <a:xfrm>
            <a:off x="5864082" y="4951055"/>
            <a:ext cx="97367" cy="48048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667"/>
          </a:p>
        </p:txBody>
      </p:sp>
    </p:spTree>
    <p:extLst>
      <p:ext uri="{BB962C8B-B14F-4D97-AF65-F5344CB8AC3E}">
        <p14:creationId xmlns:p14="http://schemas.microsoft.com/office/powerpoint/2010/main" val="2475261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nodeType="withEffect">
                                  <p:stCondLst>
                                    <p:cond delay="0"/>
                                  </p:stCondLst>
                                  <p:childTnLst>
                                    <p:set>
                                      <p:cBhvr>
                                        <p:cTn id="42" dur="1" fill="hold">
                                          <p:stCondLst>
                                            <p:cond delay="0"/>
                                          </p:stCondLst>
                                        </p:cTn>
                                        <p:tgtEl>
                                          <p:spTgt spid="89090"/>
                                        </p:tgtEl>
                                        <p:attrNameLst>
                                          <p:attrName>style.visibility</p:attrName>
                                        </p:attrNameLst>
                                      </p:cBhvr>
                                      <p:to>
                                        <p:strVal val="visible"/>
                                      </p:to>
                                    </p:set>
                                    <p:animEffect transition="in" filter="wipe(down)">
                                      <p:cBhvr>
                                        <p:cTn id="43"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P spid="13" grpId="0"/>
      <p:bldP spid="14" grpId="0" animBg="1"/>
      <p:bldP spid="15" grpId="0"/>
      <p:bldP spid="16" grpId="0" animBg="1"/>
      <p:bldP spid="22" grpId="0"/>
      <p:bldP spid="23" grpId="0" animBg="1"/>
      <p:bldP spid="24"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
          <p:cNvSpPr>
            <a:spLocks noChangeArrowheads="1"/>
          </p:cNvSpPr>
          <p:nvPr/>
        </p:nvSpPr>
        <p:spPr bwMode="auto">
          <a:xfrm>
            <a:off x="6001209" y="2294241"/>
            <a:ext cx="1461700"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80990" indent="-380990">
              <a:buFont typeface="Wingdings" pitchFamily="2" charset="2"/>
              <a:buChar char="l"/>
              <a:defRPr/>
            </a:pPr>
            <a:r>
              <a:rPr lang="zh-CN" altLang="en-US" sz="1867" b="1" dirty="0" smtClean="0">
                <a:latin typeface="微软雅黑" pitchFamily="34" charset="-122"/>
                <a:ea typeface="微软雅黑" pitchFamily="34" charset="-122"/>
              </a:rPr>
              <a:t>社会资源有限</a:t>
            </a:r>
            <a:endParaRPr lang="zh-CN" altLang="en-US" sz="1867" b="1" dirty="0">
              <a:latin typeface="微软雅黑" pitchFamily="34" charset="-122"/>
              <a:ea typeface="微软雅黑" pitchFamily="34" charset="-122"/>
            </a:endParaRPr>
          </a:p>
        </p:txBody>
      </p:sp>
      <p:grpSp>
        <p:nvGrpSpPr>
          <p:cNvPr id="8195" name="组合 35"/>
          <p:cNvGrpSpPr>
            <a:grpSpLocks/>
          </p:cNvGrpSpPr>
          <p:nvPr/>
        </p:nvGrpSpPr>
        <p:grpSpPr bwMode="auto">
          <a:xfrm>
            <a:off x="5945717" y="2937933"/>
            <a:ext cx="2148416" cy="349251"/>
            <a:chOff x="4041068" y="2302882"/>
            <a:chExt cx="1611052" cy="261610"/>
          </a:xfrm>
        </p:grpSpPr>
        <p:cxnSp>
          <p:nvCxnSpPr>
            <p:cNvPr id="16" name="直接连接符 15"/>
            <p:cNvCxnSpPr/>
            <p:nvPr/>
          </p:nvCxnSpPr>
          <p:spPr>
            <a:xfrm flipH="1" flipV="1">
              <a:off x="5220390" y="2302882"/>
              <a:ext cx="431730" cy="26161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041068" y="2302882"/>
              <a:ext cx="1179322"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8196" name="矩形 20"/>
          <p:cNvSpPr>
            <a:spLocks noChangeArrowheads="1"/>
          </p:cNvSpPr>
          <p:nvPr/>
        </p:nvSpPr>
        <p:spPr bwMode="auto">
          <a:xfrm>
            <a:off x="7506043" y="1198026"/>
            <a:ext cx="29210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1867" b="1" dirty="0" smtClean="0">
                <a:latin typeface="微软雅黑" panose="020B0503020204020204" pitchFamily="34" charset="-122"/>
                <a:ea typeface="微软雅黑" panose="020B0503020204020204" pitchFamily="34" charset="-122"/>
              </a:rPr>
              <a:t>传播途径更加复杂</a:t>
            </a:r>
            <a:endParaRPr lang="zh-CN" altLang="en-US" sz="1867" b="1" dirty="0">
              <a:latin typeface="微软雅黑" panose="020B0503020204020204" pitchFamily="34" charset="-122"/>
              <a:ea typeface="微软雅黑" panose="020B0503020204020204" pitchFamily="34" charset="-122"/>
            </a:endParaRPr>
          </a:p>
        </p:txBody>
      </p:sp>
      <p:grpSp>
        <p:nvGrpSpPr>
          <p:cNvPr id="8197" name="组合 6"/>
          <p:cNvGrpSpPr>
            <a:grpSpLocks/>
          </p:cNvGrpSpPr>
          <p:nvPr/>
        </p:nvGrpSpPr>
        <p:grpSpPr bwMode="auto">
          <a:xfrm>
            <a:off x="8079317" y="1570567"/>
            <a:ext cx="1253067" cy="1367367"/>
            <a:chOff x="5640523" y="1276260"/>
            <a:chExt cx="939787" cy="1026622"/>
          </a:xfrm>
        </p:grpSpPr>
        <p:cxnSp>
          <p:nvCxnSpPr>
            <p:cNvPr id="22" name="直接连接符 21"/>
            <p:cNvCxnSpPr/>
            <p:nvPr/>
          </p:nvCxnSpPr>
          <p:spPr>
            <a:xfrm flipH="1" flipV="1">
              <a:off x="6110417" y="1295330"/>
              <a:ext cx="9525" cy="1007552"/>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640523" y="1276260"/>
              <a:ext cx="939787"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grpSp>
        <p:nvGrpSpPr>
          <p:cNvPr id="8198" name="组合 7"/>
          <p:cNvGrpSpPr>
            <a:grpSpLocks/>
          </p:cNvGrpSpPr>
          <p:nvPr/>
        </p:nvGrpSpPr>
        <p:grpSpPr bwMode="auto">
          <a:xfrm>
            <a:off x="9359901" y="2961218"/>
            <a:ext cx="2188633" cy="325967"/>
            <a:chOff x="6601664" y="2319011"/>
            <a:chExt cx="1640335" cy="245481"/>
          </a:xfrm>
        </p:grpSpPr>
        <p:cxnSp>
          <p:nvCxnSpPr>
            <p:cNvPr id="28" name="直接连接符 27"/>
            <p:cNvCxnSpPr/>
            <p:nvPr/>
          </p:nvCxnSpPr>
          <p:spPr>
            <a:xfrm flipH="1">
              <a:off x="6601664" y="2319011"/>
              <a:ext cx="461642" cy="245481"/>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063306" y="2320605"/>
              <a:ext cx="1178693"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10049933" y="2309033"/>
            <a:ext cx="1466506" cy="666977"/>
          </a:xfrm>
          <a:prstGeom prst="rect">
            <a:avLst/>
          </a:prstGeom>
        </p:spPr>
        <p:txBody>
          <a:bodyPr wrap="square">
            <a:spAutoFit/>
          </a:bodyPr>
          <a:lstStyle/>
          <a:p>
            <a:pPr marL="380990" indent="-380990">
              <a:buFont typeface="Wingdings" pitchFamily="2" charset="2"/>
              <a:buChar char="l"/>
              <a:defRPr/>
            </a:pPr>
            <a:r>
              <a:rPr lang="zh-CN" altLang="en-US" sz="1867" b="1" dirty="0" smtClean="0">
                <a:latin typeface="微软雅黑" pitchFamily="34" charset="-122"/>
                <a:ea typeface="微软雅黑" pitchFamily="34" charset="-122"/>
              </a:rPr>
              <a:t>传播速度加快</a:t>
            </a:r>
            <a:endParaRPr lang="zh-CN" altLang="en-US" sz="1867" b="1" dirty="0">
              <a:latin typeface="微软雅黑" pitchFamily="34" charset="-122"/>
              <a:ea typeface="微软雅黑" pitchFamily="34" charset="-122"/>
            </a:endParaRPr>
          </a:p>
        </p:txBody>
      </p:sp>
      <p:sp>
        <p:nvSpPr>
          <p:cNvPr id="8200" name="矩形 5"/>
          <p:cNvSpPr>
            <a:spLocks noChangeArrowheads="1"/>
          </p:cNvSpPr>
          <p:nvPr/>
        </p:nvSpPr>
        <p:spPr bwMode="auto">
          <a:xfrm>
            <a:off x="5615518" y="4320117"/>
            <a:ext cx="22225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Wingdings" panose="05000000000000000000" pitchFamily="2" charset="2"/>
              <a:buChar char="l"/>
            </a:pPr>
            <a:r>
              <a:rPr lang="zh-CN" altLang="en-US" sz="1867" b="1" dirty="0" smtClean="0">
                <a:latin typeface="微软雅黑" panose="020B0503020204020204" pitchFamily="34" charset="-122"/>
                <a:ea typeface="微软雅黑" panose="020B0503020204020204" pitchFamily="34" charset="-122"/>
              </a:rPr>
              <a:t>病毒更加顽强</a:t>
            </a:r>
            <a:endParaRPr lang="zh-CN" altLang="en-US" sz="1867" b="1" dirty="0">
              <a:latin typeface="微软雅黑" panose="020B0503020204020204" pitchFamily="34" charset="-122"/>
              <a:ea typeface="微软雅黑" panose="020B0503020204020204" pitchFamily="34" charset="-122"/>
            </a:endParaRPr>
          </a:p>
        </p:txBody>
      </p:sp>
      <p:grpSp>
        <p:nvGrpSpPr>
          <p:cNvPr id="8201" name="组合 34"/>
          <p:cNvGrpSpPr>
            <a:grpSpLocks/>
          </p:cNvGrpSpPr>
          <p:nvPr/>
        </p:nvGrpSpPr>
        <p:grpSpPr bwMode="auto">
          <a:xfrm>
            <a:off x="6043085" y="3992034"/>
            <a:ext cx="2051049" cy="353484"/>
            <a:chOff x="4113076" y="3092137"/>
            <a:chExt cx="1539044" cy="266035"/>
          </a:xfrm>
        </p:grpSpPr>
        <p:cxnSp>
          <p:nvCxnSpPr>
            <p:cNvPr id="18" name="直接连接符 17"/>
            <p:cNvCxnSpPr/>
            <p:nvPr/>
          </p:nvCxnSpPr>
          <p:spPr>
            <a:xfrm flipH="1">
              <a:off x="5291581" y="3092137"/>
              <a:ext cx="360539" cy="266035"/>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113076" y="3358172"/>
              <a:ext cx="1178505"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grpSp>
        <p:nvGrpSpPr>
          <p:cNvPr id="8202" name="组合 8"/>
          <p:cNvGrpSpPr>
            <a:grpSpLocks/>
          </p:cNvGrpSpPr>
          <p:nvPr/>
        </p:nvGrpSpPr>
        <p:grpSpPr bwMode="auto">
          <a:xfrm>
            <a:off x="9332384" y="3992034"/>
            <a:ext cx="2216149" cy="357717"/>
            <a:chOff x="6580311" y="3092137"/>
            <a:chExt cx="1661688" cy="268238"/>
          </a:xfrm>
        </p:grpSpPr>
        <p:cxnSp>
          <p:nvCxnSpPr>
            <p:cNvPr id="23" name="直接连接符 22"/>
            <p:cNvCxnSpPr/>
            <p:nvPr/>
          </p:nvCxnSpPr>
          <p:spPr>
            <a:xfrm flipH="1" flipV="1">
              <a:off x="6580311" y="3092137"/>
              <a:ext cx="482477" cy="26665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7062788" y="3360375"/>
              <a:ext cx="1179211"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8203" name="矩形 9"/>
          <p:cNvSpPr>
            <a:spLocks noChangeArrowheads="1"/>
          </p:cNvSpPr>
          <p:nvPr/>
        </p:nvSpPr>
        <p:spPr bwMode="auto">
          <a:xfrm>
            <a:off x="9736668" y="4345518"/>
            <a:ext cx="21336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l"/>
            </a:pPr>
            <a:r>
              <a:rPr lang="zh-CN" altLang="en-US" sz="1867" b="1" dirty="0" smtClean="0">
                <a:latin typeface="微软雅黑" panose="020B0503020204020204" pitchFamily="34" charset="-122"/>
                <a:ea typeface="微软雅黑" panose="020B0503020204020204" pitchFamily="34" charset="-122"/>
              </a:rPr>
              <a:t>疫苗可能副作用</a:t>
            </a:r>
            <a:endParaRPr lang="zh-CN" altLang="en-US" sz="1867" b="1" dirty="0">
              <a:latin typeface="微软雅黑" panose="020B0503020204020204" pitchFamily="34" charset="-122"/>
              <a:ea typeface="微软雅黑" panose="020B0503020204020204" pitchFamily="34" charset="-122"/>
            </a:endParaRPr>
          </a:p>
        </p:txBody>
      </p:sp>
      <p:grpSp>
        <p:nvGrpSpPr>
          <p:cNvPr id="8204" name="组合 1"/>
          <p:cNvGrpSpPr>
            <a:grpSpLocks/>
          </p:cNvGrpSpPr>
          <p:nvPr/>
        </p:nvGrpSpPr>
        <p:grpSpPr bwMode="auto">
          <a:xfrm>
            <a:off x="7766051" y="3003551"/>
            <a:ext cx="2074333" cy="1674282"/>
            <a:chOff x="5420156" y="2245168"/>
            <a:chExt cx="1224136" cy="1055290"/>
          </a:xfrm>
        </p:grpSpPr>
        <p:sp>
          <p:nvSpPr>
            <p:cNvPr id="11" name="六边形 10"/>
            <p:cNvSpPr/>
            <p:nvPr/>
          </p:nvSpPr>
          <p:spPr>
            <a:xfrm>
              <a:off x="5420156" y="2245168"/>
              <a:ext cx="1224136" cy="1055290"/>
            </a:xfrm>
            <a:prstGeom prst="hexagon">
              <a:avLst/>
            </a:prstGeom>
            <a:solidFill>
              <a:srgbClr val="31859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222" name="TextBox 11"/>
            <p:cNvSpPr txBox="1">
              <a:spLocks noChangeArrowheads="1"/>
            </p:cNvSpPr>
            <p:nvPr/>
          </p:nvSpPr>
          <p:spPr bwMode="auto">
            <a:xfrm>
              <a:off x="5580113" y="2485220"/>
              <a:ext cx="960503" cy="57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667" b="1" dirty="0" smtClean="0">
                  <a:solidFill>
                    <a:schemeClr val="bg1"/>
                  </a:solidFill>
                  <a:latin typeface="微软雅黑" panose="020B0503020204020204" pitchFamily="34" charset="-122"/>
                  <a:ea typeface="微软雅黑" panose="020B0503020204020204" pitchFamily="34" charset="-122"/>
                </a:rPr>
                <a:t>尽量减少接种人群</a:t>
              </a:r>
              <a:endParaRPr lang="zh-CN" altLang="en-US" sz="2667" b="1" dirty="0">
                <a:solidFill>
                  <a:schemeClr val="bg1"/>
                </a:solidFill>
                <a:latin typeface="微软雅黑" panose="020B0503020204020204" pitchFamily="34" charset="-122"/>
                <a:ea typeface="微软雅黑" panose="020B0503020204020204" pitchFamily="34" charset="-122"/>
              </a:endParaRPr>
            </a:p>
          </p:txBody>
        </p:sp>
      </p:grpSp>
      <p:grpSp>
        <p:nvGrpSpPr>
          <p:cNvPr id="8205" name="组合 18"/>
          <p:cNvGrpSpPr>
            <a:grpSpLocks/>
          </p:cNvGrpSpPr>
          <p:nvPr/>
        </p:nvGrpSpPr>
        <p:grpSpPr bwMode="auto">
          <a:xfrm>
            <a:off x="8106833" y="4222751"/>
            <a:ext cx="1253067" cy="1344083"/>
            <a:chOff x="5661877" y="3266573"/>
            <a:chExt cx="939787" cy="1008112"/>
          </a:xfrm>
        </p:grpSpPr>
        <p:cxnSp>
          <p:nvCxnSpPr>
            <p:cNvPr id="26" name="直接连接符 25"/>
            <p:cNvCxnSpPr/>
            <p:nvPr/>
          </p:nvCxnSpPr>
          <p:spPr>
            <a:xfrm flipH="1" flipV="1">
              <a:off x="6111134" y="3266573"/>
              <a:ext cx="9525" cy="1008112"/>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661877" y="4265160"/>
              <a:ext cx="939787" cy="0"/>
            </a:xfrm>
            <a:prstGeom prst="line">
              <a:avLst/>
            </a:prstGeom>
            <a:ln>
              <a:solidFill>
                <a:srgbClr val="31859C"/>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8316240" y="5515028"/>
            <a:ext cx="834252" cy="379656"/>
          </a:xfrm>
          <a:prstGeom prst="rect">
            <a:avLst/>
          </a:prstGeom>
        </p:spPr>
        <p:txBody>
          <a:bodyPr wrap="square">
            <a:spAutoFit/>
          </a:bodyPr>
          <a:lstStyle/>
          <a:p>
            <a:pPr>
              <a:defRPr/>
            </a:pPr>
            <a:r>
              <a:rPr lang="en-US" altLang="zh-CN" sz="1867" b="1" dirty="0" smtClean="0">
                <a:latin typeface="微软雅黑" pitchFamily="34" charset="-122"/>
                <a:ea typeface="微软雅黑" pitchFamily="34" charset="-122"/>
              </a:rPr>
              <a:t>······</a:t>
            </a:r>
            <a:endParaRPr lang="zh-CN" altLang="en-US" sz="1867" b="1" dirty="0">
              <a:latin typeface="微软雅黑" pitchFamily="34" charset="-122"/>
              <a:ea typeface="微软雅黑" pitchFamily="34" charset="-122"/>
            </a:endParaRPr>
          </a:p>
        </p:txBody>
      </p:sp>
      <p:sp>
        <p:nvSpPr>
          <p:cNvPr id="39" name="等腰三角形 3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等腰三角形 39"/>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8209" name="TextBox 5"/>
          <p:cNvSpPr txBox="1">
            <a:spLocks noChangeArrowheads="1"/>
          </p:cNvSpPr>
          <p:nvPr/>
        </p:nvSpPr>
        <p:spPr bwMode="auto">
          <a:xfrm>
            <a:off x="1295401" y="452967"/>
            <a:ext cx="2688167"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a:solidFill>
                  <a:srgbClr val="31859C"/>
                </a:solidFill>
                <a:latin typeface="微软雅黑" panose="020B0503020204020204" pitchFamily="34" charset="-122"/>
                <a:ea typeface="微软雅黑" panose="020B0503020204020204" pitchFamily="34" charset="-122"/>
              </a:rPr>
              <a:t>1.2  </a:t>
            </a:r>
            <a:r>
              <a:rPr lang="zh-CN" altLang="en-US" sz="2667" b="1">
                <a:solidFill>
                  <a:srgbClr val="31859C"/>
                </a:solidFill>
                <a:latin typeface="微软雅黑" panose="020B0503020204020204" pitchFamily="34" charset="-122"/>
                <a:ea typeface="微软雅黑" panose="020B0503020204020204" pitchFamily="34" charset="-122"/>
              </a:rPr>
              <a:t>问题的提出</a:t>
            </a:r>
          </a:p>
        </p:txBody>
      </p:sp>
      <p:grpSp>
        <p:nvGrpSpPr>
          <p:cNvPr id="8210" name="组合 41"/>
          <p:cNvGrpSpPr>
            <a:grpSpLocks/>
          </p:cNvGrpSpPr>
          <p:nvPr/>
        </p:nvGrpSpPr>
        <p:grpSpPr bwMode="auto">
          <a:xfrm>
            <a:off x="215901" y="1"/>
            <a:ext cx="886884" cy="886884"/>
            <a:chOff x="611187" y="261275"/>
            <a:chExt cx="666069" cy="664458"/>
          </a:xfrm>
        </p:grpSpPr>
        <p:sp>
          <p:nvSpPr>
            <p:cNvPr id="43" name="矩形 42"/>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4" name="矩形 43"/>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4" name="左箭头 3"/>
          <p:cNvSpPr/>
          <p:nvPr/>
        </p:nvSpPr>
        <p:spPr>
          <a:xfrm>
            <a:off x="4548718" y="2942167"/>
            <a:ext cx="2254249" cy="1344084"/>
          </a:xfrm>
          <a:prstGeom prst="leftArrow">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nvGrpSpPr>
          <p:cNvPr id="42" name="组合 41"/>
          <p:cNvGrpSpPr>
            <a:grpSpLocks/>
          </p:cNvGrpSpPr>
          <p:nvPr/>
        </p:nvGrpSpPr>
        <p:grpSpPr bwMode="auto">
          <a:xfrm>
            <a:off x="1387341" y="1557880"/>
            <a:ext cx="3041186" cy="3137136"/>
            <a:chOff x="401638" y="942379"/>
            <a:chExt cx="2976249" cy="3069554"/>
          </a:xfrm>
        </p:grpSpPr>
        <p:sp>
          <p:nvSpPr>
            <p:cNvPr id="45" name="TextBox 28"/>
            <p:cNvSpPr txBox="1">
              <a:spLocks noChangeArrowheads="1"/>
            </p:cNvSpPr>
            <p:nvPr/>
          </p:nvSpPr>
          <p:spPr bwMode="auto">
            <a:xfrm>
              <a:off x="448720" y="942379"/>
              <a:ext cx="2929167" cy="46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r>
                <a:rPr lang="zh-CN" altLang="en-US" sz="2400" b="1" dirty="0">
                  <a:latin typeface="微软雅黑" panose="020B0503020204020204" pitchFamily="34" charset="-122"/>
                  <a:ea typeface="微软雅黑" panose="020B0503020204020204" pitchFamily="34" charset="-122"/>
                </a:rPr>
                <a:t>开发有效的免疫策略</a:t>
              </a:r>
            </a:p>
          </p:txBody>
        </p:sp>
        <p:sp>
          <p:nvSpPr>
            <p:cNvPr id="46" name="矩形 45"/>
            <p:cNvSpPr/>
            <p:nvPr/>
          </p:nvSpPr>
          <p:spPr>
            <a:xfrm>
              <a:off x="404088" y="1995098"/>
              <a:ext cx="2973799" cy="2016835"/>
            </a:xfrm>
            <a:prstGeom prst="rect">
              <a:avLst/>
            </a:prstGeom>
            <a:noFill/>
            <a:ln w="38100">
              <a:solidFill>
                <a:srgbClr val="31859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sp>
          <p:nvSpPr>
            <p:cNvPr id="47" name="TextBox 33"/>
            <p:cNvSpPr txBox="1">
              <a:spLocks noChangeArrowheads="1"/>
            </p:cNvSpPr>
            <p:nvPr/>
          </p:nvSpPr>
          <p:spPr bwMode="auto">
            <a:xfrm>
              <a:off x="401638" y="1981497"/>
              <a:ext cx="2905125" cy="415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lnSpc>
                  <a:spcPct val="150000"/>
                </a:lnSpc>
              </a:pPr>
              <a:endParaRPr lang="zh-CN" altLang="en-US" sz="1400" b="1" dirty="0">
                <a:latin typeface="微软雅黑" panose="020B0503020204020204" pitchFamily="34" charset="-122"/>
                <a:ea typeface="微软雅黑" panose="020B0503020204020204" pitchFamily="34" charset="-122"/>
              </a:endParaRPr>
            </a:p>
          </p:txBody>
        </p:sp>
        <p:cxnSp>
          <p:nvCxnSpPr>
            <p:cNvPr id="48" name="直接箭头连接符 47"/>
            <p:cNvCxnSpPr/>
            <p:nvPr/>
          </p:nvCxnSpPr>
          <p:spPr>
            <a:xfrm flipH="1">
              <a:off x="1848914" y="1404206"/>
              <a:ext cx="5287" cy="51943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grpSp>
      <p:sp>
        <p:nvSpPr>
          <p:cNvPr id="3" name="矩形 2"/>
          <p:cNvSpPr/>
          <p:nvPr/>
        </p:nvSpPr>
        <p:spPr>
          <a:xfrm>
            <a:off x="1521284" y="3042613"/>
            <a:ext cx="2735650" cy="1323439"/>
          </a:xfrm>
          <a:prstGeom prst="rect">
            <a:avLst/>
          </a:prstGeom>
        </p:spPr>
        <p:txBody>
          <a:bodyPr wrap="square">
            <a:spAutoFit/>
          </a:bodyPr>
          <a:lstStyle/>
          <a:p>
            <a:pPr algn="just"/>
            <a:r>
              <a:rPr lang="zh-CN" altLang="en-US" sz="2000" b="1" kern="0" dirty="0">
                <a:latin typeface="微软雅黑" panose="020B0503020204020204" pitchFamily="34" charset="-122"/>
                <a:ea typeface="微软雅黑" panose="020B0503020204020204" pitchFamily="34" charset="-122"/>
              </a:rPr>
              <a:t>通过对部分个体采取措施（接种或漏洞修复等）而有效地控制病毒的传播</a:t>
            </a:r>
            <a:r>
              <a:rPr lang="zh-CN" altLang="en-US" sz="2000" b="1" kern="0" dirty="0" smtClean="0">
                <a:latin typeface="微软雅黑" panose="020B0503020204020204" pitchFamily="34" charset="-122"/>
                <a:ea typeface="微软雅黑" panose="020B0503020204020204" pitchFamily="34" charset="-122"/>
              </a:rPr>
              <a:t>。</a:t>
            </a:r>
            <a:endParaRPr lang="en-US" altLang="zh-CN" sz="2000" b="1" kern="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72534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5"/>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02</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327651" y="2660651"/>
            <a:ext cx="6218767" cy="666786"/>
          </a:xfrm>
          <a:prstGeom prst="rect">
            <a:avLst/>
          </a:prstGeom>
          <a:noFill/>
        </p:spPr>
        <p:txBody>
          <a:bodyPr>
            <a:spAutoFit/>
          </a:bodyPr>
          <a:lstStyle/>
          <a:p>
            <a:pPr>
              <a:defRPr/>
            </a:pPr>
            <a:r>
              <a:rPr lang="zh-CN" altLang="en-US" sz="3733" b="1" dirty="0" smtClean="0">
                <a:solidFill>
                  <a:schemeClr val="tx1">
                    <a:lumMod val="85000"/>
                    <a:lumOff val="15000"/>
                  </a:schemeClr>
                </a:solidFill>
                <a:latin typeface="微软雅黑" panose="020B0503020204020204" pitchFamily="34" charset="-122"/>
                <a:ea typeface="微软雅黑" panose="020B0503020204020204" pitchFamily="34" charset="-122"/>
              </a:rPr>
              <a:t>研究现状</a:t>
            </a:r>
            <a:endPar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220" name="文本框 9"/>
          <p:cNvSpPr txBox="1">
            <a:spLocks noChangeArrowheads="1"/>
          </p:cNvSpPr>
          <p:nvPr/>
        </p:nvSpPr>
        <p:spPr bwMode="auto">
          <a:xfrm>
            <a:off x="5327651" y="3422651"/>
            <a:ext cx="61954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dirty="0" smtClean="0">
                <a:latin typeface="Times New Roman" panose="02020603050405020304" pitchFamily="18" charset="0"/>
                <a:cs typeface="Times New Roman" panose="02020603050405020304" pitchFamily="18" charset="0"/>
              </a:rPr>
              <a:t>Research </a:t>
            </a:r>
            <a:r>
              <a:rPr lang="en-US" altLang="zh-CN" sz="2667" b="1" dirty="0" smtClean="0">
                <a:latin typeface="Times New Roman" panose="02020603050405020304" pitchFamily="18" charset="0"/>
                <a:cs typeface="Times New Roman" panose="02020603050405020304" pitchFamily="18" charset="0"/>
              </a:rPr>
              <a:t>status</a:t>
            </a:r>
            <a:endParaRPr lang="da-DK" altLang="zh-CN" sz="2667" b="1" dirty="0">
              <a:latin typeface="Times New Roman" panose="02020603050405020304" pitchFamily="18" charset="0"/>
              <a:cs typeface="Times New Roman" panose="02020603050405020304" pitchFamily="18" charset="0"/>
            </a:endParaRPr>
          </a:p>
        </p:txBody>
      </p:sp>
      <p:grpSp>
        <p:nvGrpSpPr>
          <p:cNvPr id="9221" name="组合 10"/>
          <p:cNvGrpSpPr>
            <a:grpSpLocks/>
          </p:cNvGrpSpPr>
          <p:nvPr/>
        </p:nvGrpSpPr>
        <p:grpSpPr bwMode="auto">
          <a:xfrm>
            <a:off x="5327651" y="3359151"/>
            <a:ext cx="5376333" cy="152400"/>
            <a:chOff x="3649980" y="3375660"/>
            <a:chExt cx="4663440" cy="108000"/>
          </a:xfrm>
        </p:grpSpPr>
        <p:cxnSp>
          <p:nvCxnSpPr>
            <p:cNvPr id="12" name="直接连接符 11"/>
            <p:cNvCxnSpPr/>
            <p:nvPr/>
          </p:nvCxnSpPr>
          <p:spPr>
            <a:xfrm>
              <a:off x="3734436" y="3429660"/>
              <a:ext cx="449452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323"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椭圆 13"/>
            <p:cNvSpPr>
              <a:spLocks/>
            </p:cNvSpPr>
            <p:nvPr/>
          </p:nvSpPr>
          <p:spPr>
            <a:xfrm>
              <a:off x="8205095" y="3375660"/>
              <a:ext cx="108325"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9222" name="文本框 14"/>
          <p:cNvSpPr txBox="1">
            <a:spLocks noChangeArrowheads="1"/>
          </p:cNvSpPr>
          <p:nvPr/>
        </p:nvSpPr>
        <p:spPr bwMode="auto">
          <a:xfrm>
            <a:off x="814917" y="3048000"/>
            <a:ext cx="4307416"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TWO</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57619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等腰三角形 22"/>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等腰三角形 23"/>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5"/>
          <p:cNvSpPr txBox="1">
            <a:spLocks noChangeArrowheads="1"/>
          </p:cNvSpPr>
          <p:nvPr/>
        </p:nvSpPr>
        <p:spPr bwMode="auto">
          <a:xfrm>
            <a:off x="1295400" y="260351"/>
            <a:ext cx="2880784"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667" b="1" dirty="0">
                <a:solidFill>
                  <a:srgbClr val="31859C"/>
                </a:solidFill>
                <a:latin typeface="微软雅黑" panose="020B0503020204020204" pitchFamily="34" charset="-122"/>
                <a:ea typeface="微软雅黑" panose="020B0503020204020204" pitchFamily="34" charset="-122"/>
              </a:rPr>
              <a:t>2  </a:t>
            </a:r>
            <a:r>
              <a:rPr lang="zh-CN" altLang="en-US" sz="2667" b="1" dirty="0" smtClean="0">
                <a:solidFill>
                  <a:srgbClr val="31859C"/>
                </a:solidFill>
                <a:latin typeface="微软雅黑" panose="020B0503020204020204" pitchFamily="34" charset="-122"/>
                <a:ea typeface="微软雅黑" panose="020B0503020204020204" pitchFamily="34" charset="-122"/>
              </a:rPr>
              <a:t>研究现状</a:t>
            </a:r>
            <a:endParaRPr lang="zh-CN" altLang="en-US" sz="2667" b="1" dirty="0">
              <a:solidFill>
                <a:srgbClr val="31859C"/>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a:off x="215901" y="1"/>
            <a:ext cx="886884" cy="886884"/>
            <a:chOff x="611187" y="261275"/>
            <a:chExt cx="666069" cy="664458"/>
          </a:xfrm>
        </p:grpSpPr>
        <p:sp>
          <p:nvSpPr>
            <p:cNvPr id="27" name="矩形 26"/>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8" name="矩形 27"/>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66" name="内容占位符 2"/>
          <p:cNvSpPr txBox="1">
            <a:spLocks/>
          </p:cNvSpPr>
          <p:nvPr/>
        </p:nvSpPr>
        <p:spPr>
          <a:xfrm>
            <a:off x="1819480" y="3856681"/>
            <a:ext cx="1887550" cy="576064"/>
          </a:xfrm>
          <a:prstGeom prst="rect">
            <a:avLst/>
          </a:prstGeom>
        </p:spPr>
        <p:txBody>
          <a:bodyPr>
            <a:normAutofit/>
          </a:bodyPr>
          <a:lstStyle>
            <a:defPPr>
              <a:defRPr lang="zh-CN"/>
            </a:defPPr>
            <a:lvl1pPr marL="228600" indent="-228600" eaLnBrk="0" hangingPunct="0">
              <a:lnSpc>
                <a:spcPct val="90000"/>
              </a:lnSpc>
              <a:spcBef>
                <a:spcPts val="1000"/>
              </a:spcBef>
              <a:buFont typeface="Wingdings" panose="05000000000000000000" pitchFamily="2" charset="2"/>
              <a:buChar char="Ø"/>
              <a:defRPr sz="2800" b="1" kern="0">
                <a:latin typeface="宋体" panose="02010600030101010101" pitchFamily="2" charset="-122"/>
              </a:defRPr>
            </a:lvl1pPr>
            <a:lvl2pPr marL="685800" indent="-228600" eaLnBrk="0" hangingPunct="0">
              <a:lnSpc>
                <a:spcPct val="90000"/>
              </a:lnSpc>
              <a:spcBef>
                <a:spcPts val="500"/>
              </a:spcBef>
              <a:buChar char="•"/>
              <a:defRPr sz="2400">
                <a:latin typeface="+mn-lt"/>
                <a:ea typeface="+mn-ea"/>
              </a:defRPr>
            </a:lvl2pPr>
            <a:lvl3pPr marL="1143000" indent="-228600" eaLnBrk="0" hangingPunct="0">
              <a:lnSpc>
                <a:spcPct val="90000"/>
              </a:lnSpc>
              <a:spcBef>
                <a:spcPts val="500"/>
              </a:spcBef>
              <a:buChar char="•"/>
              <a:defRPr sz="2000">
                <a:latin typeface="+mn-lt"/>
                <a:ea typeface="+mn-ea"/>
              </a:defRPr>
            </a:lvl3pPr>
            <a:lvl4pPr marL="1600200" indent="-228600" eaLnBrk="0" hangingPunct="0">
              <a:lnSpc>
                <a:spcPct val="90000"/>
              </a:lnSpc>
              <a:spcBef>
                <a:spcPts val="500"/>
              </a:spcBef>
              <a:buChar char="•"/>
              <a:defRPr sz="2000">
                <a:latin typeface="+mn-lt"/>
                <a:ea typeface="+mn-ea"/>
              </a:defRPr>
            </a:lvl4pPr>
            <a:lvl5pPr marL="2057400" indent="-228600" eaLnBrk="0" hangingPunct="0">
              <a:lnSpc>
                <a:spcPct val="90000"/>
              </a:lnSpc>
              <a:spcBef>
                <a:spcPts val="500"/>
              </a:spcBef>
              <a:buChar char="•"/>
              <a:defRPr sz="2000">
                <a:latin typeface="+mn-lt"/>
                <a:ea typeface="+mn-ea"/>
              </a:defRPr>
            </a:lvl5pPr>
            <a:lvl6pPr marL="2514600" indent="-228600" fontAlgn="base">
              <a:lnSpc>
                <a:spcPct val="90000"/>
              </a:lnSpc>
              <a:spcBef>
                <a:spcPts val="500"/>
              </a:spcBef>
              <a:spcAft>
                <a:spcPct val="0"/>
              </a:spcAft>
              <a:buFont typeface="Arial" pitchFamily="34" charset="0"/>
              <a:buChar char="•"/>
              <a:defRPr>
                <a:latin typeface="+mn-lt"/>
                <a:ea typeface="+mn-ea"/>
              </a:defRPr>
            </a:lvl6pPr>
            <a:lvl7pPr marL="2971800" indent="-228600" fontAlgn="base">
              <a:lnSpc>
                <a:spcPct val="90000"/>
              </a:lnSpc>
              <a:spcBef>
                <a:spcPts val="500"/>
              </a:spcBef>
              <a:spcAft>
                <a:spcPct val="0"/>
              </a:spcAft>
              <a:buFont typeface="Arial" pitchFamily="34" charset="0"/>
              <a:buChar char="•"/>
              <a:defRPr>
                <a:latin typeface="+mn-lt"/>
                <a:ea typeface="+mn-ea"/>
              </a:defRPr>
            </a:lvl7pPr>
            <a:lvl8pPr marL="3429000" indent="-228600" fontAlgn="base">
              <a:lnSpc>
                <a:spcPct val="90000"/>
              </a:lnSpc>
              <a:spcBef>
                <a:spcPts val="500"/>
              </a:spcBef>
              <a:spcAft>
                <a:spcPct val="0"/>
              </a:spcAft>
              <a:buFont typeface="Arial" pitchFamily="34" charset="0"/>
              <a:buChar char="•"/>
              <a:defRPr>
                <a:latin typeface="+mn-lt"/>
                <a:ea typeface="+mn-ea"/>
              </a:defRPr>
            </a:lvl8pPr>
            <a:lvl9pPr marL="3886200" indent="-228600" fontAlgn="base">
              <a:lnSpc>
                <a:spcPct val="90000"/>
              </a:lnSpc>
              <a:spcBef>
                <a:spcPts val="500"/>
              </a:spcBef>
              <a:spcAft>
                <a:spcPct val="0"/>
              </a:spcAft>
              <a:buFont typeface="Arial" pitchFamily="34" charset="0"/>
              <a:buChar char="•"/>
              <a:defRPr>
                <a:latin typeface="+mn-lt"/>
                <a:ea typeface="+mn-ea"/>
              </a:defRPr>
            </a:lvl9pPr>
          </a:lstStyle>
          <a:p>
            <a:pPr marL="0" indent="0">
              <a:buNone/>
            </a:pPr>
            <a:r>
              <a:rPr lang="zh-CN" altLang="en-US" dirty="0" smtClean="0">
                <a:latin typeface="黑体" panose="02010609060101010101" pitchFamily="49" charset="-122"/>
                <a:ea typeface="黑体" panose="02010609060101010101" pitchFamily="49" charset="-122"/>
              </a:rPr>
              <a:t>网络免疫</a:t>
            </a:r>
            <a:endParaRPr lang="en-US" altLang="zh-CN" dirty="0">
              <a:latin typeface="黑体" panose="02010609060101010101" pitchFamily="49" charset="-122"/>
              <a:ea typeface="黑体" panose="02010609060101010101" pitchFamily="49" charset="-122"/>
            </a:endParaRPr>
          </a:p>
        </p:txBody>
      </p:sp>
      <p:sp>
        <p:nvSpPr>
          <p:cNvPr id="2" name="左大括号 1"/>
          <p:cNvSpPr/>
          <p:nvPr/>
        </p:nvSpPr>
        <p:spPr>
          <a:xfrm>
            <a:off x="3489158" y="2933751"/>
            <a:ext cx="366154" cy="242192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8" name="内容占位符 2"/>
          <p:cNvSpPr txBox="1">
            <a:spLocks/>
          </p:cNvSpPr>
          <p:nvPr/>
        </p:nvSpPr>
        <p:spPr>
          <a:xfrm>
            <a:off x="3855312" y="2645719"/>
            <a:ext cx="2520280" cy="576064"/>
          </a:xfrm>
          <a:prstGeom prst="rect">
            <a:avLst/>
          </a:prstGeom>
        </p:spPr>
        <p:txBody>
          <a:bodyPr>
            <a:normAutofit/>
          </a:bodyPr>
          <a:lstStyle>
            <a:defPPr>
              <a:defRPr lang="zh-CN"/>
            </a:defPPr>
            <a:lvl1pPr indent="0" eaLnBrk="0" hangingPunct="0">
              <a:lnSpc>
                <a:spcPct val="90000"/>
              </a:lnSpc>
              <a:spcBef>
                <a:spcPts val="1000"/>
              </a:spcBef>
              <a:buFont typeface="Wingdings" panose="05000000000000000000" pitchFamily="2" charset="2"/>
              <a:buNone/>
              <a:defRPr sz="2800" b="1" kern="0">
                <a:latin typeface="黑体" panose="02010609060101010101" pitchFamily="49" charset="-122"/>
                <a:ea typeface="黑体" panose="02010609060101010101" pitchFamily="49" charset="-122"/>
              </a:defRPr>
            </a:lvl1pPr>
            <a:lvl2pPr marL="685800" indent="-228600" eaLnBrk="0" hangingPunct="0">
              <a:lnSpc>
                <a:spcPct val="90000"/>
              </a:lnSpc>
              <a:spcBef>
                <a:spcPts val="500"/>
              </a:spcBef>
              <a:buChar char="•"/>
              <a:defRPr sz="2400"/>
            </a:lvl2pPr>
            <a:lvl3pPr marL="1143000" indent="-228600" eaLnBrk="0" hangingPunct="0">
              <a:lnSpc>
                <a:spcPct val="90000"/>
              </a:lnSpc>
              <a:spcBef>
                <a:spcPts val="500"/>
              </a:spcBef>
              <a:buChar char="•"/>
              <a:defRPr sz="2000"/>
            </a:lvl3pPr>
            <a:lvl4pPr marL="1600200" indent="-228600" eaLnBrk="0" hangingPunct="0">
              <a:lnSpc>
                <a:spcPct val="90000"/>
              </a:lnSpc>
              <a:spcBef>
                <a:spcPts val="500"/>
              </a:spcBef>
              <a:buChar char="•"/>
              <a:defRPr sz="2000"/>
            </a:lvl4pPr>
            <a:lvl5pPr marL="2057400" indent="-228600" eaLnBrk="0" hangingPunct="0">
              <a:lnSpc>
                <a:spcPct val="90000"/>
              </a:lnSpc>
              <a:spcBef>
                <a:spcPts val="500"/>
              </a:spcBef>
              <a:buChar char="•"/>
              <a:defRPr sz="2000"/>
            </a:lvl5pPr>
            <a:lvl6pPr marL="2514600" indent="-228600" fontAlgn="base">
              <a:lnSpc>
                <a:spcPct val="90000"/>
              </a:lnSpc>
              <a:spcBef>
                <a:spcPts val="500"/>
              </a:spcBef>
              <a:spcAft>
                <a:spcPct val="0"/>
              </a:spcAft>
              <a:buFont typeface="Arial" pitchFamily="34" charset="0"/>
              <a:buChar char="•"/>
            </a:lvl6pPr>
            <a:lvl7pPr marL="2971800" indent="-228600" fontAlgn="base">
              <a:lnSpc>
                <a:spcPct val="90000"/>
              </a:lnSpc>
              <a:spcBef>
                <a:spcPts val="500"/>
              </a:spcBef>
              <a:spcAft>
                <a:spcPct val="0"/>
              </a:spcAft>
              <a:buFont typeface="Arial" pitchFamily="34" charset="0"/>
              <a:buChar char="•"/>
            </a:lvl7pPr>
            <a:lvl8pPr marL="3429000" indent="-228600" fontAlgn="base">
              <a:lnSpc>
                <a:spcPct val="90000"/>
              </a:lnSpc>
              <a:spcBef>
                <a:spcPts val="500"/>
              </a:spcBef>
              <a:spcAft>
                <a:spcPct val="0"/>
              </a:spcAft>
              <a:buFont typeface="Arial" pitchFamily="34" charset="0"/>
              <a:buChar char="•"/>
            </a:lvl8pPr>
            <a:lvl9pPr marL="3886200" indent="-228600" fontAlgn="base">
              <a:lnSpc>
                <a:spcPct val="90000"/>
              </a:lnSpc>
              <a:spcBef>
                <a:spcPts val="500"/>
              </a:spcBef>
              <a:spcAft>
                <a:spcPct val="0"/>
              </a:spcAft>
              <a:buFont typeface="Arial" pitchFamily="34" charset="0"/>
              <a:buChar char="•"/>
            </a:lvl9pPr>
          </a:lstStyle>
          <a:p>
            <a:r>
              <a:rPr lang="zh-CN" altLang="en-US" dirty="0"/>
              <a:t>基于局部信息</a:t>
            </a:r>
            <a:endParaRPr lang="en-US" altLang="zh-CN" dirty="0"/>
          </a:p>
        </p:txBody>
      </p:sp>
      <p:sp>
        <p:nvSpPr>
          <p:cNvPr id="69" name="左大括号 68"/>
          <p:cNvSpPr/>
          <p:nvPr/>
        </p:nvSpPr>
        <p:spPr>
          <a:xfrm>
            <a:off x="6375592" y="1797952"/>
            <a:ext cx="366154" cy="213389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70" name="内容占位符 2"/>
          <p:cNvSpPr txBox="1">
            <a:spLocks/>
          </p:cNvSpPr>
          <p:nvPr/>
        </p:nvSpPr>
        <p:spPr>
          <a:xfrm>
            <a:off x="6741746" y="1536931"/>
            <a:ext cx="3778454" cy="576064"/>
          </a:xfrm>
          <a:prstGeom prst="rect">
            <a:avLst/>
          </a:prstGeom>
        </p:spPr>
        <p:txBody>
          <a:bodyPr>
            <a:normAutofit/>
          </a:bodyPr>
          <a:lstStyle>
            <a:defPPr>
              <a:defRPr lang="zh-CN"/>
            </a:defPPr>
            <a:lvl1pPr marL="0" indent="0" eaLnBrk="0" hangingPunct="0">
              <a:lnSpc>
                <a:spcPct val="90000"/>
              </a:lnSpc>
              <a:spcBef>
                <a:spcPts val="1000"/>
              </a:spcBef>
              <a:buFont typeface="Wingdings" panose="05000000000000000000" pitchFamily="2" charset="2"/>
              <a:buNone/>
              <a:defRPr sz="2800" b="1" kern="0">
                <a:latin typeface="宋体" panose="02010600030101010101" pitchFamily="2" charset="-122"/>
              </a:defRPr>
            </a:lvl1pPr>
            <a:lvl2pPr marL="685800" indent="-228600" eaLnBrk="0" hangingPunct="0">
              <a:lnSpc>
                <a:spcPct val="90000"/>
              </a:lnSpc>
              <a:spcBef>
                <a:spcPts val="500"/>
              </a:spcBef>
              <a:buChar char="•"/>
              <a:defRPr sz="2400">
                <a:latin typeface="+mn-lt"/>
                <a:ea typeface="+mn-ea"/>
              </a:defRPr>
            </a:lvl2pPr>
            <a:lvl3pPr marL="1143000" indent="-228600" eaLnBrk="0" hangingPunct="0">
              <a:lnSpc>
                <a:spcPct val="90000"/>
              </a:lnSpc>
              <a:spcBef>
                <a:spcPts val="500"/>
              </a:spcBef>
              <a:buChar char="•"/>
              <a:defRPr sz="2000">
                <a:latin typeface="+mn-lt"/>
                <a:ea typeface="+mn-ea"/>
              </a:defRPr>
            </a:lvl3pPr>
            <a:lvl4pPr marL="1600200" indent="-228600" eaLnBrk="0" hangingPunct="0">
              <a:lnSpc>
                <a:spcPct val="90000"/>
              </a:lnSpc>
              <a:spcBef>
                <a:spcPts val="500"/>
              </a:spcBef>
              <a:buChar char="•"/>
              <a:defRPr sz="2000">
                <a:latin typeface="+mn-lt"/>
                <a:ea typeface="+mn-ea"/>
              </a:defRPr>
            </a:lvl4pPr>
            <a:lvl5pPr marL="2057400" indent="-228600" eaLnBrk="0" hangingPunct="0">
              <a:lnSpc>
                <a:spcPct val="90000"/>
              </a:lnSpc>
              <a:spcBef>
                <a:spcPts val="500"/>
              </a:spcBef>
              <a:buChar char="•"/>
              <a:defRPr sz="2000">
                <a:latin typeface="+mn-lt"/>
                <a:ea typeface="+mn-ea"/>
              </a:defRPr>
            </a:lvl5pPr>
            <a:lvl6pPr marL="2514600" indent="-228600" fontAlgn="base">
              <a:lnSpc>
                <a:spcPct val="90000"/>
              </a:lnSpc>
              <a:spcBef>
                <a:spcPts val="500"/>
              </a:spcBef>
              <a:spcAft>
                <a:spcPct val="0"/>
              </a:spcAft>
              <a:buFont typeface="Arial" pitchFamily="34" charset="0"/>
              <a:buChar char="•"/>
              <a:defRPr>
                <a:latin typeface="+mn-lt"/>
                <a:ea typeface="+mn-ea"/>
              </a:defRPr>
            </a:lvl6pPr>
            <a:lvl7pPr marL="2971800" indent="-228600" fontAlgn="base">
              <a:lnSpc>
                <a:spcPct val="90000"/>
              </a:lnSpc>
              <a:spcBef>
                <a:spcPts val="500"/>
              </a:spcBef>
              <a:spcAft>
                <a:spcPct val="0"/>
              </a:spcAft>
              <a:buFont typeface="Arial" pitchFamily="34" charset="0"/>
              <a:buChar char="•"/>
              <a:defRPr>
                <a:latin typeface="+mn-lt"/>
                <a:ea typeface="+mn-ea"/>
              </a:defRPr>
            </a:lvl7pPr>
            <a:lvl8pPr marL="3429000" indent="-228600" fontAlgn="base">
              <a:lnSpc>
                <a:spcPct val="90000"/>
              </a:lnSpc>
              <a:spcBef>
                <a:spcPts val="500"/>
              </a:spcBef>
              <a:spcAft>
                <a:spcPct val="0"/>
              </a:spcAft>
              <a:buFont typeface="Arial" pitchFamily="34" charset="0"/>
              <a:buChar char="•"/>
              <a:defRPr>
                <a:latin typeface="+mn-lt"/>
                <a:ea typeface="+mn-ea"/>
              </a:defRPr>
            </a:lvl8pPr>
            <a:lvl9pPr marL="3886200" indent="-228600" fontAlgn="base">
              <a:lnSpc>
                <a:spcPct val="90000"/>
              </a:lnSpc>
              <a:spcBef>
                <a:spcPts val="500"/>
              </a:spcBef>
              <a:spcAft>
                <a:spcPct val="0"/>
              </a:spcAft>
              <a:buFont typeface="Arial" pitchFamily="34" charset="0"/>
              <a:buChar char="•"/>
              <a:defRPr>
                <a:latin typeface="+mn-lt"/>
                <a:ea typeface="+mn-ea"/>
              </a:defRPr>
            </a:lvl9pPr>
          </a:lstStyle>
          <a:p>
            <a:r>
              <a:rPr lang="zh-CN" altLang="en-US" dirty="0">
                <a:latin typeface="黑体" panose="02010609060101010101" pitchFamily="49" charset="-122"/>
                <a:ea typeface="黑体" panose="02010609060101010101" pitchFamily="49" charset="-122"/>
              </a:rPr>
              <a:t>随机免疫</a:t>
            </a:r>
            <a:endParaRPr lang="en-US" altLang="zh-CN" dirty="0">
              <a:latin typeface="黑体" panose="02010609060101010101" pitchFamily="49" charset="-122"/>
              <a:ea typeface="黑体" panose="02010609060101010101" pitchFamily="49" charset="-122"/>
            </a:endParaRPr>
          </a:p>
        </p:txBody>
      </p:sp>
      <p:sp>
        <p:nvSpPr>
          <p:cNvPr id="71" name="内容占位符 2"/>
          <p:cNvSpPr txBox="1">
            <a:spLocks/>
          </p:cNvSpPr>
          <p:nvPr/>
        </p:nvSpPr>
        <p:spPr>
          <a:xfrm>
            <a:off x="6741746" y="2576866"/>
            <a:ext cx="3778454" cy="576064"/>
          </a:xfrm>
          <a:prstGeom prst="rect">
            <a:avLst/>
          </a:prstGeom>
        </p:spPr>
        <p:txBody>
          <a:bodyPr>
            <a:normAutofit/>
          </a:bodyPr>
          <a:lstStyle>
            <a:defPPr>
              <a:defRPr lang="zh-CN"/>
            </a:defPPr>
            <a:lvl1pPr marL="0" indent="0" eaLnBrk="0" hangingPunct="0">
              <a:lnSpc>
                <a:spcPct val="90000"/>
              </a:lnSpc>
              <a:spcBef>
                <a:spcPts val="1000"/>
              </a:spcBef>
              <a:buFont typeface="Wingdings" panose="05000000000000000000" pitchFamily="2" charset="2"/>
              <a:buNone/>
              <a:defRPr sz="2800" b="1" kern="0">
                <a:latin typeface="宋体" panose="02010600030101010101" pitchFamily="2" charset="-122"/>
              </a:defRPr>
            </a:lvl1pPr>
            <a:lvl2pPr marL="685800" indent="-228600" eaLnBrk="0" hangingPunct="0">
              <a:lnSpc>
                <a:spcPct val="90000"/>
              </a:lnSpc>
              <a:spcBef>
                <a:spcPts val="500"/>
              </a:spcBef>
              <a:buChar char="•"/>
              <a:defRPr sz="2400">
                <a:latin typeface="+mn-lt"/>
                <a:ea typeface="+mn-ea"/>
              </a:defRPr>
            </a:lvl2pPr>
            <a:lvl3pPr marL="1143000" indent="-228600" eaLnBrk="0" hangingPunct="0">
              <a:lnSpc>
                <a:spcPct val="90000"/>
              </a:lnSpc>
              <a:spcBef>
                <a:spcPts val="500"/>
              </a:spcBef>
              <a:buChar char="•"/>
              <a:defRPr sz="2000">
                <a:latin typeface="+mn-lt"/>
                <a:ea typeface="+mn-ea"/>
              </a:defRPr>
            </a:lvl3pPr>
            <a:lvl4pPr marL="1600200" indent="-228600" eaLnBrk="0" hangingPunct="0">
              <a:lnSpc>
                <a:spcPct val="90000"/>
              </a:lnSpc>
              <a:spcBef>
                <a:spcPts val="500"/>
              </a:spcBef>
              <a:buChar char="•"/>
              <a:defRPr sz="2000">
                <a:latin typeface="+mn-lt"/>
                <a:ea typeface="+mn-ea"/>
              </a:defRPr>
            </a:lvl4pPr>
            <a:lvl5pPr marL="2057400" indent="-228600" eaLnBrk="0" hangingPunct="0">
              <a:lnSpc>
                <a:spcPct val="90000"/>
              </a:lnSpc>
              <a:spcBef>
                <a:spcPts val="500"/>
              </a:spcBef>
              <a:buChar char="•"/>
              <a:defRPr sz="2000">
                <a:latin typeface="+mn-lt"/>
                <a:ea typeface="+mn-ea"/>
              </a:defRPr>
            </a:lvl5pPr>
            <a:lvl6pPr marL="2514600" indent="-228600" fontAlgn="base">
              <a:lnSpc>
                <a:spcPct val="90000"/>
              </a:lnSpc>
              <a:spcBef>
                <a:spcPts val="500"/>
              </a:spcBef>
              <a:spcAft>
                <a:spcPct val="0"/>
              </a:spcAft>
              <a:buFont typeface="Arial" pitchFamily="34" charset="0"/>
              <a:buChar char="•"/>
              <a:defRPr>
                <a:latin typeface="+mn-lt"/>
                <a:ea typeface="+mn-ea"/>
              </a:defRPr>
            </a:lvl6pPr>
            <a:lvl7pPr marL="2971800" indent="-228600" fontAlgn="base">
              <a:lnSpc>
                <a:spcPct val="90000"/>
              </a:lnSpc>
              <a:spcBef>
                <a:spcPts val="500"/>
              </a:spcBef>
              <a:spcAft>
                <a:spcPct val="0"/>
              </a:spcAft>
              <a:buFont typeface="Arial" pitchFamily="34" charset="0"/>
              <a:buChar char="•"/>
              <a:defRPr>
                <a:latin typeface="+mn-lt"/>
                <a:ea typeface="+mn-ea"/>
              </a:defRPr>
            </a:lvl7pPr>
            <a:lvl8pPr marL="3429000" indent="-228600" fontAlgn="base">
              <a:lnSpc>
                <a:spcPct val="90000"/>
              </a:lnSpc>
              <a:spcBef>
                <a:spcPts val="500"/>
              </a:spcBef>
              <a:spcAft>
                <a:spcPct val="0"/>
              </a:spcAft>
              <a:buFont typeface="Arial" pitchFamily="34" charset="0"/>
              <a:buChar char="•"/>
              <a:defRPr>
                <a:latin typeface="+mn-lt"/>
                <a:ea typeface="+mn-ea"/>
              </a:defRPr>
            </a:lvl8pPr>
            <a:lvl9pPr marL="3886200" indent="-228600" fontAlgn="base">
              <a:lnSpc>
                <a:spcPct val="90000"/>
              </a:lnSpc>
              <a:spcBef>
                <a:spcPts val="500"/>
              </a:spcBef>
              <a:spcAft>
                <a:spcPct val="0"/>
              </a:spcAft>
              <a:buFont typeface="Arial" pitchFamily="34" charset="0"/>
              <a:buChar char="•"/>
              <a:defRPr>
                <a:latin typeface="+mn-lt"/>
                <a:ea typeface="+mn-ea"/>
              </a:defRPr>
            </a:lvl9pPr>
          </a:lstStyle>
          <a:p>
            <a:r>
              <a:rPr lang="zh-CN" altLang="en-US" dirty="0">
                <a:latin typeface="黑体" panose="02010609060101010101" pitchFamily="49" charset="-122"/>
                <a:ea typeface="黑体" panose="02010609060101010101" pitchFamily="49" charset="-122"/>
              </a:rPr>
              <a:t>熟人免疫</a:t>
            </a:r>
            <a:endParaRPr lang="en-US" altLang="zh-CN" dirty="0">
              <a:latin typeface="黑体" panose="02010609060101010101" pitchFamily="49" charset="-122"/>
              <a:ea typeface="黑体" panose="02010609060101010101" pitchFamily="49" charset="-122"/>
            </a:endParaRPr>
          </a:p>
        </p:txBody>
      </p:sp>
      <p:sp>
        <p:nvSpPr>
          <p:cNvPr id="72" name="内容占位符 2"/>
          <p:cNvSpPr txBox="1">
            <a:spLocks/>
          </p:cNvSpPr>
          <p:nvPr/>
        </p:nvSpPr>
        <p:spPr>
          <a:xfrm>
            <a:off x="6741746" y="3670823"/>
            <a:ext cx="3778454" cy="576064"/>
          </a:xfrm>
          <a:prstGeom prst="rect">
            <a:avLst/>
          </a:prstGeom>
        </p:spPr>
        <p:txBody>
          <a:bodyPr>
            <a:normAutofit/>
          </a:bodyPr>
          <a:lstStyle>
            <a:defPPr>
              <a:defRPr lang="zh-CN"/>
            </a:defPPr>
            <a:lvl1pPr marL="0" indent="0" eaLnBrk="0" hangingPunct="0">
              <a:lnSpc>
                <a:spcPct val="90000"/>
              </a:lnSpc>
              <a:spcBef>
                <a:spcPts val="1000"/>
              </a:spcBef>
              <a:buFont typeface="Wingdings" panose="05000000000000000000" pitchFamily="2" charset="2"/>
              <a:buNone/>
              <a:defRPr sz="2800" b="1" kern="0">
                <a:latin typeface="宋体" panose="02010600030101010101" pitchFamily="2" charset="-122"/>
              </a:defRPr>
            </a:lvl1pPr>
            <a:lvl2pPr marL="685800" indent="-228600" eaLnBrk="0" hangingPunct="0">
              <a:lnSpc>
                <a:spcPct val="90000"/>
              </a:lnSpc>
              <a:spcBef>
                <a:spcPts val="500"/>
              </a:spcBef>
              <a:buChar char="•"/>
              <a:defRPr sz="2400">
                <a:latin typeface="+mn-lt"/>
                <a:ea typeface="+mn-ea"/>
              </a:defRPr>
            </a:lvl2pPr>
            <a:lvl3pPr marL="1143000" indent="-228600" eaLnBrk="0" hangingPunct="0">
              <a:lnSpc>
                <a:spcPct val="90000"/>
              </a:lnSpc>
              <a:spcBef>
                <a:spcPts val="500"/>
              </a:spcBef>
              <a:buChar char="•"/>
              <a:defRPr sz="2000">
                <a:latin typeface="+mn-lt"/>
                <a:ea typeface="+mn-ea"/>
              </a:defRPr>
            </a:lvl3pPr>
            <a:lvl4pPr marL="1600200" indent="-228600" eaLnBrk="0" hangingPunct="0">
              <a:lnSpc>
                <a:spcPct val="90000"/>
              </a:lnSpc>
              <a:spcBef>
                <a:spcPts val="500"/>
              </a:spcBef>
              <a:buChar char="•"/>
              <a:defRPr sz="2000">
                <a:latin typeface="+mn-lt"/>
                <a:ea typeface="+mn-ea"/>
              </a:defRPr>
            </a:lvl4pPr>
            <a:lvl5pPr marL="2057400" indent="-228600" eaLnBrk="0" hangingPunct="0">
              <a:lnSpc>
                <a:spcPct val="90000"/>
              </a:lnSpc>
              <a:spcBef>
                <a:spcPts val="500"/>
              </a:spcBef>
              <a:buChar char="•"/>
              <a:defRPr sz="2000">
                <a:latin typeface="+mn-lt"/>
                <a:ea typeface="+mn-ea"/>
              </a:defRPr>
            </a:lvl5pPr>
            <a:lvl6pPr marL="2514600" indent="-228600" fontAlgn="base">
              <a:lnSpc>
                <a:spcPct val="90000"/>
              </a:lnSpc>
              <a:spcBef>
                <a:spcPts val="500"/>
              </a:spcBef>
              <a:spcAft>
                <a:spcPct val="0"/>
              </a:spcAft>
              <a:buFont typeface="Arial" pitchFamily="34" charset="0"/>
              <a:buChar char="•"/>
              <a:defRPr>
                <a:latin typeface="+mn-lt"/>
                <a:ea typeface="+mn-ea"/>
              </a:defRPr>
            </a:lvl6pPr>
            <a:lvl7pPr marL="2971800" indent="-228600" fontAlgn="base">
              <a:lnSpc>
                <a:spcPct val="90000"/>
              </a:lnSpc>
              <a:spcBef>
                <a:spcPts val="500"/>
              </a:spcBef>
              <a:spcAft>
                <a:spcPct val="0"/>
              </a:spcAft>
              <a:buFont typeface="Arial" pitchFamily="34" charset="0"/>
              <a:buChar char="•"/>
              <a:defRPr>
                <a:latin typeface="+mn-lt"/>
                <a:ea typeface="+mn-ea"/>
              </a:defRPr>
            </a:lvl7pPr>
            <a:lvl8pPr marL="3429000" indent="-228600" fontAlgn="base">
              <a:lnSpc>
                <a:spcPct val="90000"/>
              </a:lnSpc>
              <a:spcBef>
                <a:spcPts val="500"/>
              </a:spcBef>
              <a:spcAft>
                <a:spcPct val="0"/>
              </a:spcAft>
              <a:buFont typeface="Arial" pitchFamily="34" charset="0"/>
              <a:buChar char="•"/>
              <a:defRPr>
                <a:latin typeface="+mn-lt"/>
                <a:ea typeface="+mn-ea"/>
              </a:defRPr>
            </a:lvl8pPr>
            <a:lvl9pPr marL="3886200" indent="-228600" fontAlgn="base">
              <a:lnSpc>
                <a:spcPct val="90000"/>
              </a:lnSpc>
              <a:spcBef>
                <a:spcPts val="500"/>
              </a:spcBef>
              <a:spcAft>
                <a:spcPct val="0"/>
              </a:spcAft>
              <a:buFont typeface="Arial" pitchFamily="34" charset="0"/>
              <a:buChar char="•"/>
              <a:defRPr>
                <a:latin typeface="+mn-lt"/>
                <a:ea typeface="+mn-ea"/>
              </a:defRPr>
            </a:lvl9pPr>
          </a:lstStyle>
          <a:p>
            <a:r>
              <a:rPr lang="zh-CN" altLang="en-US" dirty="0">
                <a:latin typeface="黑体" panose="02010609060101010101" pitchFamily="49" charset="-122"/>
                <a:ea typeface="黑体" panose="02010609060101010101" pitchFamily="49" charset="-122"/>
              </a:rPr>
              <a:t>其他局部免疫</a:t>
            </a:r>
            <a:endParaRPr lang="en-US" altLang="zh-CN" dirty="0">
              <a:latin typeface="黑体" panose="02010609060101010101" pitchFamily="49" charset="-122"/>
              <a:ea typeface="黑体" panose="02010609060101010101" pitchFamily="49" charset="-122"/>
            </a:endParaRPr>
          </a:p>
        </p:txBody>
      </p:sp>
      <p:sp>
        <p:nvSpPr>
          <p:cNvPr id="73" name="内容占位符 2"/>
          <p:cNvSpPr txBox="1">
            <a:spLocks/>
          </p:cNvSpPr>
          <p:nvPr/>
        </p:nvSpPr>
        <p:spPr>
          <a:xfrm>
            <a:off x="3895464" y="5067643"/>
            <a:ext cx="6624736" cy="576064"/>
          </a:xfrm>
          <a:prstGeom prst="rect">
            <a:avLst/>
          </a:prstGeom>
        </p:spPr>
        <p:txBody>
          <a:bodyPr>
            <a:normAutofit/>
          </a:bodyPr>
          <a:lstStyle>
            <a:defPPr>
              <a:defRPr lang="zh-CN"/>
            </a:defPPr>
            <a:lvl1pPr marL="0" indent="0" eaLnBrk="0" hangingPunct="0">
              <a:lnSpc>
                <a:spcPct val="90000"/>
              </a:lnSpc>
              <a:spcBef>
                <a:spcPts val="1000"/>
              </a:spcBef>
              <a:buFont typeface="Wingdings" panose="05000000000000000000" pitchFamily="2" charset="2"/>
              <a:buNone/>
              <a:defRPr sz="2800" b="1" kern="0">
                <a:latin typeface="宋体" panose="02010600030101010101" pitchFamily="2" charset="-122"/>
              </a:defRPr>
            </a:lvl1pPr>
            <a:lvl2pPr marL="685800" indent="-228600" eaLnBrk="0" hangingPunct="0">
              <a:lnSpc>
                <a:spcPct val="90000"/>
              </a:lnSpc>
              <a:spcBef>
                <a:spcPts val="500"/>
              </a:spcBef>
              <a:buChar char="•"/>
              <a:defRPr sz="2400">
                <a:latin typeface="+mn-lt"/>
                <a:ea typeface="+mn-ea"/>
              </a:defRPr>
            </a:lvl2pPr>
            <a:lvl3pPr marL="1143000" indent="-228600" eaLnBrk="0" hangingPunct="0">
              <a:lnSpc>
                <a:spcPct val="90000"/>
              </a:lnSpc>
              <a:spcBef>
                <a:spcPts val="500"/>
              </a:spcBef>
              <a:buChar char="•"/>
              <a:defRPr sz="2000">
                <a:latin typeface="+mn-lt"/>
                <a:ea typeface="+mn-ea"/>
              </a:defRPr>
            </a:lvl3pPr>
            <a:lvl4pPr marL="1600200" indent="-228600" eaLnBrk="0" hangingPunct="0">
              <a:lnSpc>
                <a:spcPct val="90000"/>
              </a:lnSpc>
              <a:spcBef>
                <a:spcPts val="500"/>
              </a:spcBef>
              <a:buChar char="•"/>
              <a:defRPr sz="2000">
                <a:latin typeface="+mn-lt"/>
                <a:ea typeface="+mn-ea"/>
              </a:defRPr>
            </a:lvl4pPr>
            <a:lvl5pPr marL="2057400" indent="-228600" eaLnBrk="0" hangingPunct="0">
              <a:lnSpc>
                <a:spcPct val="90000"/>
              </a:lnSpc>
              <a:spcBef>
                <a:spcPts val="500"/>
              </a:spcBef>
              <a:buChar char="•"/>
              <a:defRPr sz="2000">
                <a:latin typeface="+mn-lt"/>
                <a:ea typeface="+mn-ea"/>
              </a:defRPr>
            </a:lvl5pPr>
            <a:lvl6pPr marL="2514600" indent="-228600" fontAlgn="base">
              <a:lnSpc>
                <a:spcPct val="90000"/>
              </a:lnSpc>
              <a:spcBef>
                <a:spcPts val="500"/>
              </a:spcBef>
              <a:spcAft>
                <a:spcPct val="0"/>
              </a:spcAft>
              <a:buFont typeface="Arial" pitchFamily="34" charset="0"/>
              <a:buChar char="•"/>
              <a:defRPr>
                <a:latin typeface="+mn-lt"/>
                <a:ea typeface="+mn-ea"/>
              </a:defRPr>
            </a:lvl6pPr>
            <a:lvl7pPr marL="2971800" indent="-228600" fontAlgn="base">
              <a:lnSpc>
                <a:spcPct val="90000"/>
              </a:lnSpc>
              <a:spcBef>
                <a:spcPts val="500"/>
              </a:spcBef>
              <a:spcAft>
                <a:spcPct val="0"/>
              </a:spcAft>
              <a:buFont typeface="Arial" pitchFamily="34" charset="0"/>
              <a:buChar char="•"/>
              <a:defRPr>
                <a:latin typeface="+mn-lt"/>
                <a:ea typeface="+mn-ea"/>
              </a:defRPr>
            </a:lvl7pPr>
            <a:lvl8pPr marL="3429000" indent="-228600" fontAlgn="base">
              <a:lnSpc>
                <a:spcPct val="90000"/>
              </a:lnSpc>
              <a:spcBef>
                <a:spcPts val="500"/>
              </a:spcBef>
              <a:spcAft>
                <a:spcPct val="0"/>
              </a:spcAft>
              <a:buFont typeface="Arial" pitchFamily="34" charset="0"/>
              <a:buChar char="•"/>
              <a:defRPr>
                <a:latin typeface="+mn-lt"/>
                <a:ea typeface="+mn-ea"/>
              </a:defRPr>
            </a:lvl8pPr>
            <a:lvl9pPr marL="3886200" indent="-228600" fontAlgn="base">
              <a:lnSpc>
                <a:spcPct val="90000"/>
              </a:lnSpc>
              <a:spcBef>
                <a:spcPts val="500"/>
              </a:spcBef>
              <a:spcAft>
                <a:spcPct val="0"/>
              </a:spcAft>
              <a:buFont typeface="Arial" pitchFamily="34" charset="0"/>
              <a:buChar char="•"/>
              <a:defRPr>
                <a:latin typeface="+mn-lt"/>
                <a:ea typeface="+mn-ea"/>
              </a:defRPr>
            </a:lvl9pPr>
          </a:lstStyle>
          <a:p>
            <a:r>
              <a:rPr lang="zh-CN" altLang="en-US" dirty="0">
                <a:latin typeface="黑体" panose="02010609060101010101" pitchFamily="49" charset="-122"/>
                <a:ea typeface="黑体" panose="02010609060101010101" pitchFamily="49" charset="-122"/>
              </a:rPr>
              <a:t>基于全局信息    </a:t>
            </a:r>
            <a:r>
              <a:rPr lang="zh-CN" altLang="en-US" dirty="0" smtClean="0">
                <a:latin typeface="黑体" panose="02010609060101010101" pitchFamily="49" charset="-122"/>
                <a:ea typeface="黑体" panose="02010609060101010101" pitchFamily="49" charset="-122"/>
              </a:rPr>
              <a:t>目标</a:t>
            </a:r>
            <a:r>
              <a:rPr lang="zh-CN" altLang="en-US" dirty="0">
                <a:latin typeface="黑体" panose="02010609060101010101" pitchFamily="49" charset="-122"/>
                <a:ea typeface="黑体" panose="02010609060101010101" pitchFamily="49" charset="-122"/>
              </a:rPr>
              <a:t>免疫</a:t>
            </a:r>
            <a:endParaRPr lang="en-US" altLang="zh-CN"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0451031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p:cTn id="22" dur="500" fill="hold"/>
                                        <p:tgtEl>
                                          <p:spTgt spid="68"/>
                                        </p:tgtEl>
                                        <p:attrNameLst>
                                          <p:attrName>ppt_w</p:attrName>
                                        </p:attrNameLst>
                                      </p:cBhvr>
                                      <p:tavLst>
                                        <p:tav tm="0">
                                          <p:val>
                                            <p:fltVal val="0"/>
                                          </p:val>
                                        </p:tav>
                                        <p:tav tm="100000">
                                          <p:val>
                                            <p:strVal val="#ppt_w"/>
                                          </p:val>
                                        </p:tav>
                                      </p:tavLst>
                                    </p:anim>
                                    <p:anim calcmode="lin" valueType="num">
                                      <p:cBhvr>
                                        <p:cTn id="23" dur="500" fill="hold"/>
                                        <p:tgtEl>
                                          <p:spTgt spid="68"/>
                                        </p:tgtEl>
                                        <p:attrNameLst>
                                          <p:attrName>ppt_h</p:attrName>
                                        </p:attrNameLst>
                                      </p:cBhvr>
                                      <p:tavLst>
                                        <p:tav tm="0">
                                          <p:val>
                                            <p:fltVal val="0"/>
                                          </p:val>
                                        </p:tav>
                                        <p:tav tm="100000">
                                          <p:val>
                                            <p:strVal val="#ppt_h"/>
                                          </p:val>
                                        </p:tav>
                                      </p:tavLst>
                                    </p:anim>
                                    <p:animEffect transition="in" filter="fade">
                                      <p:cBhvr>
                                        <p:cTn id="24" dur="500"/>
                                        <p:tgtEl>
                                          <p:spTgt spid="6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p:cTn id="27" dur="500" fill="hold"/>
                                        <p:tgtEl>
                                          <p:spTgt spid="70"/>
                                        </p:tgtEl>
                                        <p:attrNameLst>
                                          <p:attrName>ppt_w</p:attrName>
                                        </p:attrNameLst>
                                      </p:cBhvr>
                                      <p:tavLst>
                                        <p:tav tm="0">
                                          <p:val>
                                            <p:fltVal val="0"/>
                                          </p:val>
                                        </p:tav>
                                        <p:tav tm="100000">
                                          <p:val>
                                            <p:strVal val="#ppt_w"/>
                                          </p:val>
                                        </p:tav>
                                      </p:tavLst>
                                    </p:anim>
                                    <p:anim calcmode="lin" valueType="num">
                                      <p:cBhvr>
                                        <p:cTn id="28" dur="500" fill="hold"/>
                                        <p:tgtEl>
                                          <p:spTgt spid="70"/>
                                        </p:tgtEl>
                                        <p:attrNameLst>
                                          <p:attrName>ppt_h</p:attrName>
                                        </p:attrNameLst>
                                      </p:cBhvr>
                                      <p:tavLst>
                                        <p:tav tm="0">
                                          <p:val>
                                            <p:fltVal val="0"/>
                                          </p:val>
                                        </p:tav>
                                        <p:tav tm="100000">
                                          <p:val>
                                            <p:strVal val="#ppt_h"/>
                                          </p:val>
                                        </p:tav>
                                      </p:tavLst>
                                    </p:anim>
                                    <p:animEffect transition="in" filter="fade">
                                      <p:cBhvr>
                                        <p:cTn id="29" dur="500"/>
                                        <p:tgtEl>
                                          <p:spTgt spid="7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 calcmode="lin" valueType="num">
                                      <p:cBhvr>
                                        <p:cTn id="32" dur="500" fill="hold"/>
                                        <p:tgtEl>
                                          <p:spTgt spid="71"/>
                                        </p:tgtEl>
                                        <p:attrNameLst>
                                          <p:attrName>ppt_w</p:attrName>
                                        </p:attrNameLst>
                                      </p:cBhvr>
                                      <p:tavLst>
                                        <p:tav tm="0">
                                          <p:val>
                                            <p:fltVal val="0"/>
                                          </p:val>
                                        </p:tav>
                                        <p:tav tm="100000">
                                          <p:val>
                                            <p:strVal val="#ppt_w"/>
                                          </p:val>
                                        </p:tav>
                                      </p:tavLst>
                                    </p:anim>
                                    <p:anim calcmode="lin" valueType="num">
                                      <p:cBhvr>
                                        <p:cTn id="33" dur="500" fill="hold"/>
                                        <p:tgtEl>
                                          <p:spTgt spid="71"/>
                                        </p:tgtEl>
                                        <p:attrNameLst>
                                          <p:attrName>ppt_h</p:attrName>
                                        </p:attrNameLst>
                                      </p:cBhvr>
                                      <p:tavLst>
                                        <p:tav tm="0">
                                          <p:val>
                                            <p:fltVal val="0"/>
                                          </p:val>
                                        </p:tav>
                                        <p:tav tm="100000">
                                          <p:val>
                                            <p:strVal val="#ppt_h"/>
                                          </p:val>
                                        </p:tav>
                                      </p:tavLst>
                                    </p:anim>
                                    <p:animEffect transition="in" filter="fade">
                                      <p:cBhvr>
                                        <p:cTn id="34" dur="500"/>
                                        <p:tgtEl>
                                          <p:spTgt spid="7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p:cTn id="37" dur="500" fill="hold"/>
                                        <p:tgtEl>
                                          <p:spTgt spid="72"/>
                                        </p:tgtEl>
                                        <p:attrNameLst>
                                          <p:attrName>ppt_w</p:attrName>
                                        </p:attrNameLst>
                                      </p:cBhvr>
                                      <p:tavLst>
                                        <p:tav tm="0">
                                          <p:val>
                                            <p:fltVal val="0"/>
                                          </p:val>
                                        </p:tav>
                                        <p:tav tm="100000">
                                          <p:val>
                                            <p:strVal val="#ppt_w"/>
                                          </p:val>
                                        </p:tav>
                                      </p:tavLst>
                                    </p:anim>
                                    <p:anim calcmode="lin" valueType="num">
                                      <p:cBhvr>
                                        <p:cTn id="38" dur="500" fill="hold"/>
                                        <p:tgtEl>
                                          <p:spTgt spid="72"/>
                                        </p:tgtEl>
                                        <p:attrNameLst>
                                          <p:attrName>ppt_h</p:attrName>
                                        </p:attrNameLst>
                                      </p:cBhvr>
                                      <p:tavLst>
                                        <p:tav tm="0">
                                          <p:val>
                                            <p:fltVal val="0"/>
                                          </p:val>
                                        </p:tav>
                                        <p:tav tm="100000">
                                          <p:val>
                                            <p:strVal val="#ppt_h"/>
                                          </p:val>
                                        </p:tav>
                                      </p:tavLst>
                                    </p:anim>
                                    <p:animEffect transition="in" filter="fade">
                                      <p:cBhvr>
                                        <p:cTn id="39" dur="500"/>
                                        <p:tgtEl>
                                          <p:spTgt spid="7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p:cTn id="42" dur="500" fill="hold"/>
                                        <p:tgtEl>
                                          <p:spTgt spid="73"/>
                                        </p:tgtEl>
                                        <p:attrNameLst>
                                          <p:attrName>ppt_w</p:attrName>
                                        </p:attrNameLst>
                                      </p:cBhvr>
                                      <p:tavLst>
                                        <p:tav tm="0">
                                          <p:val>
                                            <p:fltVal val="0"/>
                                          </p:val>
                                        </p:tav>
                                        <p:tav tm="100000">
                                          <p:val>
                                            <p:strVal val="#ppt_w"/>
                                          </p:val>
                                        </p:tav>
                                      </p:tavLst>
                                    </p:anim>
                                    <p:anim calcmode="lin" valueType="num">
                                      <p:cBhvr>
                                        <p:cTn id="43" dur="500" fill="hold"/>
                                        <p:tgtEl>
                                          <p:spTgt spid="73"/>
                                        </p:tgtEl>
                                        <p:attrNameLst>
                                          <p:attrName>ppt_h</p:attrName>
                                        </p:attrNameLst>
                                      </p:cBhvr>
                                      <p:tavLst>
                                        <p:tav tm="0">
                                          <p:val>
                                            <p:fltVal val="0"/>
                                          </p:val>
                                        </p:tav>
                                        <p:tav tm="100000">
                                          <p:val>
                                            <p:strVal val="#ppt_h"/>
                                          </p:val>
                                        </p:tav>
                                      </p:tavLst>
                                    </p:anim>
                                    <p:animEffect transition="in" filter="fade">
                                      <p:cBhvr>
                                        <p:cTn id="44" dur="500"/>
                                        <p:tgtEl>
                                          <p:spTgt spid="7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fltVal val="0"/>
                                          </p:val>
                                        </p:tav>
                                        <p:tav tm="100000">
                                          <p:val>
                                            <p:strVal val="#ppt_h"/>
                                          </p:val>
                                        </p:tav>
                                      </p:tavLst>
                                    </p:anim>
                                    <p:animEffect transition="in" filter="fade">
                                      <p:cBhvr>
                                        <p:cTn id="49" dur="500"/>
                                        <p:tgtEl>
                                          <p:spTgt spid="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p:cTn id="52" dur="500" fill="hold"/>
                                        <p:tgtEl>
                                          <p:spTgt spid="69"/>
                                        </p:tgtEl>
                                        <p:attrNameLst>
                                          <p:attrName>ppt_w</p:attrName>
                                        </p:attrNameLst>
                                      </p:cBhvr>
                                      <p:tavLst>
                                        <p:tav tm="0">
                                          <p:val>
                                            <p:fltVal val="0"/>
                                          </p:val>
                                        </p:tav>
                                        <p:tav tm="100000">
                                          <p:val>
                                            <p:strVal val="#ppt_w"/>
                                          </p:val>
                                        </p:tav>
                                      </p:tavLst>
                                    </p:anim>
                                    <p:anim calcmode="lin" valueType="num">
                                      <p:cBhvr>
                                        <p:cTn id="53" dur="500" fill="hold"/>
                                        <p:tgtEl>
                                          <p:spTgt spid="69"/>
                                        </p:tgtEl>
                                        <p:attrNameLst>
                                          <p:attrName>ppt_h</p:attrName>
                                        </p:attrNameLst>
                                      </p:cBhvr>
                                      <p:tavLst>
                                        <p:tav tm="0">
                                          <p:val>
                                            <p:fltVal val="0"/>
                                          </p:val>
                                        </p:tav>
                                        <p:tav tm="100000">
                                          <p:val>
                                            <p:strVal val="#ppt_h"/>
                                          </p:val>
                                        </p:tav>
                                      </p:tavLst>
                                    </p:anim>
                                    <p:animEffect transition="in" filter="fade">
                                      <p:cBhvr>
                                        <p:cTn id="54" dur="500"/>
                                        <p:tgtEl>
                                          <p:spTgt spid="6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ppt_w</p:attrName>
                                        </p:attrNameLst>
                                      </p:cBhvr>
                                      <p:tavLst>
                                        <p:tav tm="0">
                                          <p:val>
                                            <p:fltVal val="0"/>
                                          </p:val>
                                        </p:tav>
                                        <p:tav tm="100000">
                                          <p:val>
                                            <p:strVal val="#ppt_w"/>
                                          </p:val>
                                        </p:tav>
                                      </p:tavLst>
                                    </p:anim>
                                    <p:anim calcmode="lin" valueType="num">
                                      <p:cBhvr>
                                        <p:cTn id="63" dur="500" fill="hold"/>
                                        <p:tgtEl>
                                          <p:spTgt spid="24"/>
                                        </p:tgtEl>
                                        <p:attrNameLst>
                                          <p:attrName>ppt_h</p:attrName>
                                        </p:attrNameLst>
                                      </p:cBhvr>
                                      <p:tavLst>
                                        <p:tav tm="0">
                                          <p:val>
                                            <p:fltVal val="0"/>
                                          </p:val>
                                        </p:tav>
                                        <p:tav tm="100000">
                                          <p:val>
                                            <p:strVal val="#ppt_h"/>
                                          </p:val>
                                        </p:tav>
                                      </p:tavLst>
                                    </p:anim>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66" grpId="0"/>
      <p:bldP spid="2" grpId="0" animBg="1"/>
      <p:bldP spid="68" grpId="0"/>
      <p:bldP spid="69" grpId="0" animBg="1"/>
      <p:bldP spid="70" grpId="0"/>
      <p:bldP spid="71" grpId="0"/>
      <p:bldP spid="72"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5"/>
          <p:cNvSpPr txBox="1">
            <a:spLocks noChangeArrowheads="1"/>
          </p:cNvSpPr>
          <p:nvPr/>
        </p:nvSpPr>
        <p:spPr bwMode="auto">
          <a:xfrm>
            <a:off x="431800" y="1746251"/>
            <a:ext cx="5607051" cy="349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2133" b="1">
                <a:solidFill>
                  <a:srgbClr val="31859C"/>
                </a:solidFill>
                <a:latin typeface="微软雅黑" panose="020B0503020204020204" pitchFamily="34" charset="-122"/>
                <a:ea typeface="微软雅黑" panose="020B0503020204020204" pitchFamily="34" charset="-122"/>
              </a:rPr>
              <a:t>03</a:t>
            </a:r>
            <a:endParaRPr lang="zh-CN" altLang="en-US" sz="22133" b="1">
              <a:solidFill>
                <a:srgbClr val="31859C"/>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327651" y="2660651"/>
            <a:ext cx="6218767" cy="666786"/>
          </a:xfrm>
          <a:prstGeom prst="rect">
            <a:avLst/>
          </a:prstGeom>
          <a:noFill/>
        </p:spPr>
        <p:txBody>
          <a:bodyPr>
            <a:spAutoFit/>
          </a:bodyPr>
          <a:lstStyle/>
          <a:p>
            <a:pPr>
              <a:defRPr/>
            </a:pPr>
            <a:r>
              <a:rPr lang="zh-CN" altLang="en-US" sz="3733" b="1" dirty="0">
                <a:solidFill>
                  <a:schemeClr val="tx1">
                    <a:lumMod val="85000"/>
                    <a:lumOff val="15000"/>
                  </a:schemeClr>
                </a:solidFill>
                <a:latin typeface="微软雅黑" panose="020B0503020204020204" pitchFamily="34" charset="-122"/>
                <a:ea typeface="微软雅黑" panose="020B0503020204020204" pitchFamily="34" charset="-122"/>
              </a:rPr>
              <a:t>主要研究工作</a:t>
            </a:r>
            <a:endParaRPr lang="en-US" altLang="zh-CN" sz="3733"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268" name="文本框 17"/>
          <p:cNvSpPr txBox="1">
            <a:spLocks noChangeArrowheads="1"/>
          </p:cNvSpPr>
          <p:nvPr/>
        </p:nvSpPr>
        <p:spPr bwMode="auto">
          <a:xfrm>
            <a:off x="5327651" y="3422651"/>
            <a:ext cx="6195483"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da-DK" altLang="zh-CN" sz="2667" b="1">
                <a:latin typeface="Times New Roman" panose="02020603050405020304" pitchFamily="18" charset="0"/>
                <a:cs typeface="Times New Roman" panose="02020603050405020304" pitchFamily="18" charset="0"/>
              </a:rPr>
              <a:t>Research Content</a:t>
            </a:r>
          </a:p>
        </p:txBody>
      </p:sp>
      <p:grpSp>
        <p:nvGrpSpPr>
          <p:cNvPr id="11269" name="组合 18"/>
          <p:cNvGrpSpPr>
            <a:grpSpLocks/>
          </p:cNvGrpSpPr>
          <p:nvPr/>
        </p:nvGrpSpPr>
        <p:grpSpPr bwMode="auto">
          <a:xfrm>
            <a:off x="5327651" y="3359151"/>
            <a:ext cx="5473700" cy="152400"/>
            <a:chOff x="3649980" y="3375660"/>
            <a:chExt cx="4663440" cy="108000"/>
          </a:xfrm>
        </p:grpSpPr>
        <p:cxnSp>
          <p:nvCxnSpPr>
            <p:cNvPr id="20" name="直接连接符 19"/>
            <p:cNvCxnSpPr/>
            <p:nvPr/>
          </p:nvCxnSpPr>
          <p:spPr>
            <a:xfrm>
              <a:off x="3732934" y="3429660"/>
              <a:ext cx="449753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a:spLocks/>
            </p:cNvSpPr>
            <p:nvPr/>
          </p:nvSpPr>
          <p:spPr>
            <a:xfrm>
              <a:off x="3649980" y="3375660"/>
              <a:ext cx="1082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椭圆 21"/>
            <p:cNvSpPr>
              <a:spLocks/>
            </p:cNvSpPr>
            <p:nvPr/>
          </p:nvSpPr>
          <p:spPr>
            <a:xfrm>
              <a:off x="8205220" y="3375660"/>
              <a:ext cx="1082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sp>
        <p:nvSpPr>
          <p:cNvPr id="11270" name="文本框 22"/>
          <p:cNvSpPr txBox="1">
            <a:spLocks noChangeArrowheads="1"/>
          </p:cNvSpPr>
          <p:nvPr/>
        </p:nvSpPr>
        <p:spPr bwMode="auto">
          <a:xfrm>
            <a:off x="1020234" y="3048000"/>
            <a:ext cx="4307417" cy="8309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rgbClr val="31859C"/>
                </a:solidFill>
                <a:latin typeface="Times New Roman" panose="02020603050405020304" pitchFamily="18" charset="0"/>
                <a:cs typeface="Times New Roman" panose="02020603050405020304" pitchFamily="18" charset="0"/>
              </a:rPr>
              <a:t>PART THREE</a:t>
            </a:r>
            <a:endParaRPr lang="zh-CN" altLang="en-US" sz="4800" b="1">
              <a:solidFill>
                <a:srgbClr val="31859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23697"/>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 name="等腰三角形 2"/>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9" name="等腰三角形 28"/>
          <p:cNvSpPr/>
          <p:nvPr/>
        </p:nvSpPr>
        <p:spPr>
          <a:xfrm rot="5400000">
            <a:off x="452967" y="266702"/>
            <a:ext cx="332316" cy="28574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2" name="等腰三角形 31"/>
          <p:cNvSpPr/>
          <p:nvPr/>
        </p:nvSpPr>
        <p:spPr>
          <a:xfrm rot="5400000">
            <a:off x="600077" y="267760"/>
            <a:ext cx="332316" cy="28363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3" name="TextBox 5"/>
          <p:cNvSpPr txBox="1"/>
          <p:nvPr/>
        </p:nvSpPr>
        <p:spPr>
          <a:xfrm>
            <a:off x="1295400" y="452967"/>
            <a:ext cx="9093200" cy="502766"/>
          </a:xfrm>
          <a:prstGeom prst="rect">
            <a:avLst/>
          </a:prstGeom>
          <a:noFill/>
        </p:spPr>
        <p:txBody>
          <a:bodyPr wrap="square">
            <a:spAutoFit/>
          </a:bodyPr>
          <a:lstStyle/>
          <a:p>
            <a:pPr>
              <a:defRPr/>
            </a:pPr>
            <a:r>
              <a:rPr lang="zh-CN" altLang="en-US" sz="2667" b="1" dirty="0">
                <a:solidFill>
                  <a:srgbClr val="31859C"/>
                </a:solidFill>
                <a:latin typeface="微软雅黑" pitchFamily="34" charset="-122"/>
                <a:ea typeface="微软雅黑" pitchFamily="34" charset="-122"/>
              </a:rPr>
              <a:t>主要</a:t>
            </a:r>
            <a:r>
              <a:rPr lang="zh-CN" altLang="en-US" sz="2667" b="1" dirty="0" smtClean="0">
                <a:solidFill>
                  <a:srgbClr val="31859C"/>
                </a:solidFill>
                <a:latin typeface="微软雅黑" pitchFamily="34" charset="-122"/>
                <a:ea typeface="微软雅黑" pitchFamily="34" charset="-122"/>
              </a:rPr>
              <a:t>工作</a:t>
            </a:r>
            <a:r>
              <a:rPr lang="en-US" altLang="zh-CN" sz="2667" b="1" dirty="0" smtClean="0">
                <a:solidFill>
                  <a:srgbClr val="31859C"/>
                </a:solidFill>
                <a:latin typeface="微软雅黑" pitchFamily="34" charset="-122"/>
                <a:ea typeface="微软雅黑" pitchFamily="34" charset="-122"/>
              </a:rPr>
              <a:t>-</a:t>
            </a:r>
            <a:r>
              <a:rPr lang="zh-CN" altLang="en-US" sz="2400" b="1" dirty="0">
                <a:latin typeface="Times New Roman" panose="02020603050405020304" pitchFamily="18" charset="0"/>
                <a:ea typeface="楷体" pitchFamily="49" charset="-122"/>
                <a:cs typeface="Times New Roman" panose="02020603050405020304" pitchFamily="18" charset="0"/>
              </a:rPr>
              <a:t>基于渗流理论的关键节点发现的目标免疫策略</a:t>
            </a:r>
            <a:r>
              <a:rPr lang="zh-CN" altLang="en-US" sz="2400" b="1" dirty="0" smtClean="0">
                <a:latin typeface="Times New Roman" panose="02020603050405020304" pitchFamily="18" charset="0"/>
                <a:ea typeface="楷体" pitchFamily="49" charset="-122"/>
                <a:cs typeface="Times New Roman" panose="02020603050405020304" pitchFamily="18" charset="0"/>
              </a:rPr>
              <a:t>研究</a:t>
            </a:r>
            <a:r>
              <a:rPr lang="en-US" altLang="zh-CN" sz="2400" b="1" dirty="0" smtClean="0">
                <a:latin typeface="Times New Roman" panose="02020603050405020304" pitchFamily="18" charset="0"/>
                <a:ea typeface="楷体" pitchFamily="49" charset="-122"/>
                <a:cs typeface="Times New Roman" panose="02020603050405020304" pitchFamily="18" charset="0"/>
              </a:rPr>
              <a:t>(1/4)</a:t>
            </a:r>
            <a:endParaRPr lang="en-US" altLang="zh-CN" sz="2400" b="1" dirty="0">
              <a:latin typeface="Times New Roman" panose="02020603050405020304" pitchFamily="18" charset="0"/>
              <a:ea typeface="楷体" pitchFamily="49" charset="-122"/>
              <a:cs typeface="Times New Roman" panose="02020603050405020304" pitchFamily="18" charset="0"/>
            </a:endParaRPr>
          </a:p>
        </p:txBody>
      </p:sp>
      <p:grpSp>
        <p:nvGrpSpPr>
          <p:cNvPr id="34" name="组合 33"/>
          <p:cNvGrpSpPr>
            <a:grpSpLocks/>
          </p:cNvGrpSpPr>
          <p:nvPr/>
        </p:nvGrpSpPr>
        <p:grpSpPr bwMode="auto">
          <a:xfrm>
            <a:off x="215901" y="1"/>
            <a:ext cx="886884" cy="886884"/>
            <a:chOff x="611187" y="261275"/>
            <a:chExt cx="666069" cy="664458"/>
          </a:xfrm>
        </p:grpSpPr>
        <p:sp>
          <p:nvSpPr>
            <p:cNvPr id="35" name="矩形 34"/>
            <p:cNvSpPr>
              <a:spLocks noChangeAspect="1"/>
            </p:cNvSpPr>
            <p:nvPr/>
          </p:nvSpPr>
          <p:spPr>
            <a:xfrm>
              <a:off x="611187" y="261275"/>
              <a:ext cx="538896" cy="537593"/>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36" name="矩形 35"/>
            <p:cNvSpPr>
              <a:spLocks noChangeAspect="1"/>
            </p:cNvSpPr>
            <p:nvPr/>
          </p:nvSpPr>
          <p:spPr>
            <a:xfrm>
              <a:off x="881430" y="530864"/>
              <a:ext cx="395826" cy="3948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grpSp>
      <p:pic>
        <p:nvPicPr>
          <p:cNvPr id="39" name="图片 38"/>
          <p:cNvPicPr>
            <a:picLocks noChangeAspect="1"/>
          </p:cNvPicPr>
          <p:nvPr/>
        </p:nvPicPr>
        <p:blipFill>
          <a:blip r:embed="rId3"/>
          <a:stretch>
            <a:fillRect/>
          </a:stretch>
        </p:blipFill>
        <p:spPr>
          <a:xfrm>
            <a:off x="2754176" y="955732"/>
            <a:ext cx="2810709" cy="2795357"/>
          </a:xfrm>
          <a:prstGeom prst="rect">
            <a:avLst/>
          </a:prstGeom>
        </p:spPr>
      </p:pic>
      <p:pic>
        <p:nvPicPr>
          <p:cNvPr id="40" name="图片 39"/>
          <p:cNvPicPr>
            <a:picLocks noChangeAspect="1"/>
          </p:cNvPicPr>
          <p:nvPr/>
        </p:nvPicPr>
        <p:blipFill>
          <a:blip r:embed="rId4"/>
          <a:stretch>
            <a:fillRect/>
          </a:stretch>
        </p:blipFill>
        <p:spPr>
          <a:xfrm>
            <a:off x="6250044" y="3852689"/>
            <a:ext cx="2833596" cy="2818119"/>
          </a:xfrm>
          <a:prstGeom prst="rect">
            <a:avLst/>
          </a:prstGeom>
        </p:spPr>
      </p:pic>
      <p:pic>
        <p:nvPicPr>
          <p:cNvPr id="47" name="图片 46"/>
          <p:cNvPicPr>
            <a:picLocks noChangeAspect="1"/>
          </p:cNvPicPr>
          <p:nvPr/>
        </p:nvPicPr>
        <p:blipFill>
          <a:blip r:embed="rId5"/>
          <a:stretch>
            <a:fillRect/>
          </a:stretch>
        </p:blipFill>
        <p:spPr>
          <a:xfrm>
            <a:off x="6250044" y="955733"/>
            <a:ext cx="2833596" cy="2795357"/>
          </a:xfrm>
          <a:prstGeom prst="rect">
            <a:avLst/>
          </a:prstGeom>
        </p:spPr>
      </p:pic>
      <p:pic>
        <p:nvPicPr>
          <p:cNvPr id="55" name="图片 54"/>
          <p:cNvPicPr>
            <a:picLocks noChangeAspect="1"/>
          </p:cNvPicPr>
          <p:nvPr/>
        </p:nvPicPr>
        <p:blipFill>
          <a:blip r:embed="rId6"/>
          <a:stretch>
            <a:fillRect/>
          </a:stretch>
        </p:blipFill>
        <p:spPr>
          <a:xfrm>
            <a:off x="2754176" y="3862214"/>
            <a:ext cx="2810709" cy="2772779"/>
          </a:xfrm>
          <a:prstGeom prst="rect">
            <a:avLst/>
          </a:prstGeom>
        </p:spPr>
      </p:pic>
      <mc:AlternateContent xmlns:mc="http://schemas.openxmlformats.org/markup-compatibility/2006" xmlns:a14="http://schemas.microsoft.com/office/drawing/2010/main">
        <mc:Choice Requires="a14">
          <p:sp>
            <p:nvSpPr>
              <p:cNvPr id="56" name="矩形 55"/>
              <p:cNvSpPr/>
              <p:nvPr/>
            </p:nvSpPr>
            <p:spPr>
              <a:xfrm>
                <a:off x="8848264" y="1253301"/>
                <a:ext cx="909159" cy="369332"/>
              </a:xfrm>
              <a:prstGeom prst="rect">
                <a:avLst/>
              </a:prstGeom>
            </p:spPr>
            <p:txBody>
              <a:bodyPr wrap="non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en-US" altLang="zh-CN" b="1" i="1" smtClean="0">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m:t>
                      </m:r>
                      <m:r>
                        <a:rPr lang="zh-CN" altLang="en-US" b="1" i="0">
                          <a:latin typeface="Cambria Math" panose="02040503050406030204" pitchFamily="18" charset="0"/>
                        </a:rPr>
                        <m:t>𝟕</m:t>
                      </m:r>
                    </m:oMath>
                  </m:oMathPara>
                </a14:m>
                <a:endParaRPr lang="zh-CN" altLang="en-US" b="1" dirty="0"/>
              </a:p>
            </p:txBody>
          </p:sp>
        </mc:Choice>
        <mc:Fallback xmlns="">
          <p:sp>
            <p:nvSpPr>
              <p:cNvPr id="56" name="矩形 55"/>
              <p:cNvSpPr>
                <a:spLocks noRot="1" noChangeAspect="1" noMove="1" noResize="1" noEditPoints="1" noAdjustHandles="1" noChangeArrowheads="1" noChangeShapeType="1" noTextEdit="1"/>
              </p:cNvSpPr>
              <p:nvPr/>
            </p:nvSpPr>
            <p:spPr>
              <a:xfrm>
                <a:off x="8848264" y="1253301"/>
                <a:ext cx="909159" cy="36933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1726715" y="4459238"/>
                <a:ext cx="1047017" cy="369332"/>
              </a:xfrm>
              <a:prstGeom prst="rect">
                <a:avLst/>
              </a:prstGeom>
            </p:spPr>
            <p:txBody>
              <a:bodyPr wrap="non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en-US" altLang="zh-CN" b="1" i="1" smtClean="0">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m:t>
                      </m:r>
                      <m:r>
                        <a:rPr lang="zh-CN" altLang="en-US" b="1" i="0">
                          <a:latin typeface="Cambria Math" panose="02040503050406030204" pitchFamily="18" charset="0"/>
                        </a:rPr>
                        <m:t>𝟏𝟑</m:t>
                      </m:r>
                    </m:oMath>
                  </m:oMathPara>
                </a14:m>
                <a:endParaRPr lang="zh-CN" altLang="en-US" b="1" dirty="0"/>
              </a:p>
            </p:txBody>
          </p:sp>
        </mc:Choice>
        <mc:Fallback xmlns="">
          <p:sp>
            <p:nvSpPr>
              <p:cNvPr id="57" name="矩形 56"/>
              <p:cNvSpPr>
                <a:spLocks noRot="1" noChangeAspect="1" noMove="1" noResize="1" noEditPoints="1" noAdjustHandles="1" noChangeArrowheads="1" noChangeShapeType="1" noTextEdit="1"/>
              </p:cNvSpPr>
              <p:nvPr/>
            </p:nvSpPr>
            <p:spPr>
              <a:xfrm>
                <a:off x="1726715" y="4459238"/>
                <a:ext cx="1047017"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8884868" y="5614938"/>
                <a:ext cx="1047017" cy="369332"/>
              </a:xfrm>
              <a:prstGeom prst="rect">
                <a:avLst/>
              </a:prstGeom>
            </p:spPr>
            <p:txBody>
              <a:bodyPr wrap="none">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en-US" altLang="zh-CN" b="1" i="1" smtClean="0">
                              <a:latin typeface="Cambria Math" panose="02040503050406030204" pitchFamily="18" charset="0"/>
                            </a:rPr>
                            <m:t>𝒌</m:t>
                          </m:r>
                        </m:e>
                        <m:sub>
                          <m:r>
                            <a:rPr lang="zh-CN" altLang="en-US" b="1" i="1">
                              <a:latin typeface="Cambria Math" panose="02040503050406030204" pitchFamily="18" charset="0"/>
                            </a:rPr>
                            <m:t>𝒕</m:t>
                          </m:r>
                        </m:sub>
                      </m:sSub>
                      <m:r>
                        <a:rPr lang="zh-CN" altLang="en-US" b="1" i="0">
                          <a:latin typeface="Cambria Math" panose="02040503050406030204" pitchFamily="18" charset="0"/>
                        </a:rPr>
                        <m:t>=</m:t>
                      </m:r>
                      <m:r>
                        <a:rPr lang="zh-CN" altLang="en-US" b="1" i="0">
                          <a:latin typeface="Cambria Math" panose="02040503050406030204" pitchFamily="18" charset="0"/>
                        </a:rPr>
                        <m:t>𝟏𝟒</m:t>
                      </m:r>
                    </m:oMath>
                  </m:oMathPara>
                </a14:m>
                <a:endParaRPr lang="zh-CN" altLang="en-US" b="1" dirty="0"/>
              </a:p>
            </p:txBody>
          </p:sp>
        </mc:Choice>
        <mc:Fallback xmlns="">
          <p:sp>
            <p:nvSpPr>
              <p:cNvPr id="58" name="矩形 57"/>
              <p:cNvSpPr>
                <a:spLocks noRot="1" noChangeAspect="1" noMove="1" noResize="1" noEditPoints="1" noAdjustHandles="1" noChangeArrowheads="1" noChangeShapeType="1" noTextEdit="1"/>
              </p:cNvSpPr>
              <p:nvPr/>
            </p:nvSpPr>
            <p:spPr>
              <a:xfrm>
                <a:off x="8884868" y="5614938"/>
                <a:ext cx="1047017" cy="369332"/>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14698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6" grpId="0"/>
      <p:bldP spid="57" grpId="0"/>
      <p:bldP spid="5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
</p:tagLst>
</file>

<file path=ppt/tags/tag2.xml><?xml version="1.0" encoding="utf-8"?>
<p:tagLst xmlns:a="http://schemas.openxmlformats.org/drawingml/2006/main" xmlns:r="http://schemas.openxmlformats.org/officeDocument/2006/relationships" xmlns:p="http://schemas.openxmlformats.org/presentationml/2006/main">
  <p:tag name="TIMING" val="|7.9"/>
</p:tagLst>
</file>

<file path=ppt/tags/tag3.xml><?xml version="1.0" encoding="utf-8"?>
<p:tagLst xmlns:a="http://schemas.openxmlformats.org/drawingml/2006/main" xmlns:r="http://schemas.openxmlformats.org/officeDocument/2006/relationships" xmlns:p="http://schemas.openxmlformats.org/presentationml/2006/main">
  <p:tag name="TIMING" val="|1.7"/>
</p:tagLst>
</file>

<file path=ppt/tags/tag4.xml><?xml version="1.0" encoding="utf-8"?>
<p:tagLst xmlns:a="http://schemas.openxmlformats.org/drawingml/2006/main" xmlns:r="http://schemas.openxmlformats.org/officeDocument/2006/relationships" xmlns:p="http://schemas.openxmlformats.org/presentationml/2006/main">
  <p:tag name="TIMING" val="|1.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4329</Words>
  <Application>Microsoft Office PowerPoint</Application>
  <PresentationFormat>宽屏</PresentationFormat>
  <Paragraphs>236</Paragraphs>
  <Slides>39</Slides>
  <Notes>39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方正姚体</vt:lpstr>
      <vt:lpstr>黑体</vt:lpstr>
      <vt:lpstr>华文琥珀</vt:lpstr>
      <vt:lpstr>楷体</vt:lpstr>
      <vt:lpstr>宋体</vt:lpstr>
      <vt:lpstr>微软雅黑</vt:lpstr>
      <vt:lpstr>Algerian</vt:lpstr>
      <vt:lpstr>Arial</vt:lpstr>
      <vt:lpstr>Calibri</vt:lpstr>
      <vt:lpstr>Calibri Light</vt:lpstr>
      <vt:lpstr>Cambria Math</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Brilliant</dc:creator>
  <cp:lastModifiedBy>Brilliant</cp:lastModifiedBy>
  <cp:revision>300</cp:revision>
  <dcterms:created xsi:type="dcterms:W3CDTF">2016-05-28T02:51:28Z</dcterms:created>
  <dcterms:modified xsi:type="dcterms:W3CDTF">2016-05-28T08:30:55Z</dcterms:modified>
</cp:coreProperties>
</file>