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9" r:id="rId2"/>
    <p:sldId id="265" r:id="rId3"/>
    <p:sldId id="266" r:id="rId4"/>
    <p:sldId id="273" r:id="rId5"/>
    <p:sldId id="274" r:id="rId6"/>
    <p:sldId id="275" r:id="rId7"/>
    <p:sldId id="267" r:id="rId8"/>
    <p:sldId id="290" r:id="rId9"/>
    <p:sldId id="291" r:id="rId10"/>
    <p:sldId id="268" r:id="rId11"/>
    <p:sldId id="306" r:id="rId12"/>
    <p:sldId id="279" r:id="rId13"/>
    <p:sldId id="296" r:id="rId14"/>
    <p:sldId id="295" r:id="rId15"/>
    <p:sldId id="297" r:id="rId16"/>
    <p:sldId id="298" r:id="rId17"/>
    <p:sldId id="293" r:id="rId18"/>
    <p:sldId id="299" r:id="rId19"/>
    <p:sldId id="300" r:id="rId20"/>
    <p:sldId id="301" r:id="rId21"/>
    <p:sldId id="302" r:id="rId22"/>
    <p:sldId id="303" r:id="rId23"/>
    <p:sldId id="269" r:id="rId24"/>
    <p:sldId id="304" r:id="rId25"/>
    <p:sldId id="270" r:id="rId26"/>
    <p:sldId id="307" r:id="rId27"/>
    <p:sldId id="309" r:id="rId28"/>
    <p:sldId id="271" r:id="rId29"/>
    <p:sldId id="285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>
        <p:scale>
          <a:sx n="97" d="100"/>
          <a:sy n="97" d="100"/>
        </p:scale>
        <p:origin x="488" y="176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yongzi\Desktop\&#25237;&#36164;&#26631;&#2093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sunminjie\Desktop\A%20&#36718;&#25104;&#21151;&#39033;&#30446;&#35780;&#20998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508445509139"/>
          <c:y val="0.0450788880540947"/>
          <c:w val="0.770823748362184"/>
          <c:h val="0.90809349432372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0B-40DB-ACF2-CB2081A76E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90B-40DB-ACF2-CB2081A76EB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90B-40DB-ACF2-CB2081A76EB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90B-40DB-ACF2-CB2081A76EB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90B-40DB-ACF2-CB2081A76EB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90B-40DB-ACF2-CB2081A76EB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90B-40DB-ACF2-CB2081A76E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工作表3!$A$1:$A$9</c:f>
              <c:strCache>
                <c:ptCount val="9"/>
                <c:pt idx="0">
                  <c:v>商业模式</c:v>
                </c:pt>
                <c:pt idx="1">
                  <c:v>企业主体</c:v>
                </c:pt>
                <c:pt idx="2">
                  <c:v>行业</c:v>
                </c:pt>
                <c:pt idx="3">
                  <c:v>运营推广</c:v>
                </c:pt>
                <c:pt idx="4">
                  <c:v>财务与计划</c:v>
                </c:pt>
                <c:pt idx="5">
                  <c:v>相对竞争</c:v>
                </c:pt>
                <c:pt idx="6">
                  <c:v>市场/用户规模</c:v>
                </c:pt>
                <c:pt idx="7">
                  <c:v>项目/产品/企业</c:v>
                </c:pt>
                <c:pt idx="8">
                  <c:v>人/公司/团队</c:v>
                </c:pt>
              </c:strCache>
            </c:strRef>
          </c:cat>
          <c:val>
            <c:numRef>
              <c:f>工作表3!$B$1:$B$9</c:f>
              <c:numCache>
                <c:formatCode>General</c:formatCode>
                <c:ptCount val="9"/>
                <c:pt idx="0">
                  <c:v>3.0</c:v>
                </c:pt>
                <c:pt idx="1">
                  <c:v>5.0</c:v>
                </c:pt>
                <c:pt idx="2">
                  <c:v>6.0</c:v>
                </c:pt>
                <c:pt idx="3">
                  <c:v>6.0</c:v>
                </c:pt>
                <c:pt idx="4">
                  <c:v>8.0</c:v>
                </c:pt>
                <c:pt idx="5">
                  <c:v>11.0</c:v>
                </c:pt>
                <c:pt idx="6">
                  <c:v>14.0</c:v>
                </c:pt>
                <c:pt idx="7">
                  <c:v>26.0</c:v>
                </c:pt>
                <c:pt idx="8">
                  <c:v>43.0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90B-40DB-ACF2-CB2081A76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079824"/>
        <c:axId val="-1977858736"/>
      </c:barChart>
      <c:catAx>
        <c:axId val="-2041079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58736"/>
        <c:crosses val="autoZero"/>
        <c:auto val="1"/>
        <c:lblAlgn val="ctr"/>
        <c:lblOffset val="100"/>
        <c:noMultiLvlLbl val="0"/>
      </c:catAx>
      <c:valAx>
        <c:axId val="-197785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4107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</c:marker>
          <c:yVal>
            <c:numRef>
              <c:f>工作表1!$I$3:$I$32</c:f>
              <c:numCache>
                <c:formatCode>General</c:formatCode>
                <c:ptCount val="30"/>
                <c:pt idx="0">
                  <c:v>6.508986243804435</c:v>
                </c:pt>
                <c:pt idx="1">
                  <c:v>7.560226340679108</c:v>
                </c:pt>
                <c:pt idx="2">
                  <c:v>7.416599043363453</c:v>
                </c:pt>
                <c:pt idx="3">
                  <c:v>7.668330487917776</c:v>
                </c:pt>
                <c:pt idx="4">
                  <c:v>6.789154387096834</c:v>
                </c:pt>
                <c:pt idx="5">
                  <c:v>7.488093339636044</c:v>
                </c:pt>
                <c:pt idx="6">
                  <c:v>7.825029300197825</c:v>
                </c:pt>
                <c:pt idx="7">
                  <c:v>7.332535204167065</c:v>
                </c:pt>
                <c:pt idx="8">
                  <c:v>7.685170033016535</c:v>
                </c:pt>
                <c:pt idx="9">
                  <c:v>7.205245479909574</c:v>
                </c:pt>
                <c:pt idx="10">
                  <c:v>7.972926599688435</c:v>
                </c:pt>
                <c:pt idx="11">
                  <c:v>7.408430256834372</c:v>
                </c:pt>
                <c:pt idx="12">
                  <c:v>7.443672443675016</c:v>
                </c:pt>
                <c:pt idx="13">
                  <c:v>7.094108240401624</c:v>
                </c:pt>
                <c:pt idx="14">
                  <c:v>7.143119346764935</c:v>
                </c:pt>
                <c:pt idx="15">
                  <c:v>7.25493282435017</c:v>
                </c:pt>
                <c:pt idx="16">
                  <c:v>7.543380817070227</c:v>
                </c:pt>
                <c:pt idx="17">
                  <c:v>7.641257087606224</c:v>
                </c:pt>
                <c:pt idx="18">
                  <c:v>7.143627297315654</c:v>
                </c:pt>
                <c:pt idx="19">
                  <c:v>7.520075446893036</c:v>
                </c:pt>
                <c:pt idx="20">
                  <c:v>7.394493049785129</c:v>
                </c:pt>
                <c:pt idx="21">
                  <c:v>7.924104947332665</c:v>
                </c:pt>
                <c:pt idx="22">
                  <c:v>7.387464940067105</c:v>
                </c:pt>
                <c:pt idx="23">
                  <c:v>8.13545851078657</c:v>
                </c:pt>
                <c:pt idx="24">
                  <c:v>8.027581350862275</c:v>
                </c:pt>
                <c:pt idx="25">
                  <c:v>6.955579104038971</c:v>
                </c:pt>
                <c:pt idx="26">
                  <c:v>7.12935042724227</c:v>
                </c:pt>
                <c:pt idx="27">
                  <c:v>7.488093339636044</c:v>
                </c:pt>
                <c:pt idx="28">
                  <c:v>7.820120593252398</c:v>
                </c:pt>
                <c:pt idx="29">
                  <c:v>7.71664418972282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1CD-42AD-9DB9-386D00597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5178528"/>
        <c:axId val="-2021159664"/>
      </c:scatterChart>
      <c:valAx>
        <c:axId val="-2125178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1159664"/>
        <c:crosses val="autoZero"/>
        <c:crossBetween val="midCat"/>
      </c:valAx>
      <c:valAx>
        <c:axId val="-202115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25178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09AE-4530-6141-BB36-6651A8FC93FF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2B68-6F8D-0849-B951-6E45C6045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47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package" Target="../embeddings/Microsoft_Excel____5.xls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4795" y="2360410"/>
            <a:ext cx="8802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在风险投资中对创始人</a:t>
            </a:r>
            <a:r>
              <a:rPr lang="zh-CN" altLang="en-US" sz="4800" b="1" dirty="0" smtClean="0"/>
              <a:t>基于</a:t>
            </a:r>
            <a:endParaRPr lang="en-US" altLang="zh-CN" sz="4800" b="1" dirty="0" smtClean="0"/>
          </a:p>
          <a:p>
            <a:pPr algn="ctr"/>
            <a:r>
              <a:rPr lang="zh-CN" altLang="en-US" sz="4800" b="1" dirty="0" smtClean="0"/>
              <a:t>模糊层次</a:t>
            </a:r>
            <a:r>
              <a:rPr lang="zh-CN" altLang="en-US" sz="4800" b="1" dirty="0"/>
              <a:t>分析法的投资决策分析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4689264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邓勇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689264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孙敏捷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0" y="495300"/>
            <a:ext cx="3474720" cy="813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48" y="0"/>
            <a:ext cx="5588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9" name="矩形 18"/>
          <p:cNvSpPr/>
          <p:nvPr/>
        </p:nvSpPr>
        <p:spPr>
          <a:xfrm>
            <a:off x="885226" y="9801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投资标准</a:t>
            </a:r>
            <a:endParaRPr lang="zh-CN" altLang="en-US" dirty="0"/>
          </a:p>
        </p:txBody>
      </p:sp>
      <p:grpSp>
        <p:nvGrpSpPr>
          <p:cNvPr id="20" name="组合 13"/>
          <p:cNvGrpSpPr/>
          <p:nvPr/>
        </p:nvGrpSpPr>
        <p:grpSpPr>
          <a:xfrm>
            <a:off x="803147" y="893295"/>
            <a:ext cx="1281296" cy="509896"/>
            <a:chOff x="888096" y="1000203"/>
            <a:chExt cx="4259825" cy="944066"/>
          </a:xfrm>
        </p:grpSpPr>
        <p:sp>
          <p:nvSpPr>
            <p:cNvPr id="21" name="矩形 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8" name="连接器 27"/>
          <p:cNvSpPr/>
          <p:nvPr/>
        </p:nvSpPr>
        <p:spPr>
          <a:xfrm>
            <a:off x="4764948" y="2939331"/>
            <a:ext cx="1484841" cy="144726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产品</a:t>
            </a:r>
          </a:p>
          <a:p>
            <a:pPr indent="1270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（价值）</a:t>
            </a:r>
          </a:p>
        </p:txBody>
      </p:sp>
      <p:sp>
        <p:nvSpPr>
          <p:cNvPr id="29" name="连接器 28"/>
          <p:cNvSpPr/>
          <p:nvPr/>
        </p:nvSpPr>
        <p:spPr>
          <a:xfrm>
            <a:off x="2673622" y="2939331"/>
            <a:ext cx="1484841" cy="144726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用户</a:t>
            </a:r>
          </a:p>
          <a:p>
            <a:pPr indent="1270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（规模）</a:t>
            </a:r>
          </a:p>
        </p:txBody>
      </p:sp>
      <p:sp>
        <p:nvSpPr>
          <p:cNvPr id="30" name="手杖形箭头 29"/>
          <p:cNvSpPr/>
          <p:nvPr/>
        </p:nvSpPr>
        <p:spPr>
          <a:xfrm rot="10800000">
            <a:off x="3091888" y="4444610"/>
            <a:ext cx="2594793" cy="639453"/>
          </a:xfrm>
          <a:prstGeom prst="uturnArrow">
            <a:avLst>
              <a:gd name="adj1" fmla="val 6137"/>
              <a:gd name="adj2" fmla="val 25000"/>
              <a:gd name="adj3" fmla="val 30728"/>
              <a:gd name="adj4" fmla="val 4375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/>
          <a:p>
            <a:pPr indent="3048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盈利模式</a:t>
            </a:r>
          </a:p>
        </p:txBody>
      </p:sp>
      <p:sp>
        <p:nvSpPr>
          <p:cNvPr id="31" name="手杖形箭头 30"/>
          <p:cNvSpPr/>
          <p:nvPr/>
        </p:nvSpPr>
        <p:spPr>
          <a:xfrm>
            <a:off x="3231309" y="2186692"/>
            <a:ext cx="2507267" cy="637188"/>
          </a:xfrm>
          <a:prstGeom prst="uturnArrow">
            <a:avLst>
              <a:gd name="adj1" fmla="val 6137"/>
              <a:gd name="adj2" fmla="val 25000"/>
              <a:gd name="adj3" fmla="val 30728"/>
              <a:gd name="adj4" fmla="val 4375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048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业务模式</a:t>
            </a:r>
          </a:p>
        </p:txBody>
      </p:sp>
      <p:sp>
        <p:nvSpPr>
          <p:cNvPr id="32" name="乘 31"/>
          <p:cNvSpPr/>
          <p:nvPr/>
        </p:nvSpPr>
        <p:spPr>
          <a:xfrm>
            <a:off x="6298587" y="3211183"/>
            <a:ext cx="874484" cy="903690"/>
          </a:xfrm>
          <a:prstGeom prst="mathMultiply">
            <a:avLst>
              <a:gd name="adj1" fmla="val 50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等于 32"/>
          <p:cNvSpPr/>
          <p:nvPr/>
        </p:nvSpPr>
        <p:spPr>
          <a:xfrm>
            <a:off x="1976514" y="3503645"/>
            <a:ext cx="605710" cy="319349"/>
          </a:xfrm>
          <a:prstGeom prst="mathEqual">
            <a:avLst>
              <a:gd name="adj1" fmla="val 10427"/>
              <a:gd name="adj2" fmla="val 52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4" name="连接器 33"/>
          <p:cNvSpPr/>
          <p:nvPr/>
        </p:nvSpPr>
        <p:spPr>
          <a:xfrm>
            <a:off x="1000562" y="3209657"/>
            <a:ext cx="931027" cy="9074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团队</a:t>
            </a:r>
          </a:p>
        </p:txBody>
      </p:sp>
      <p:sp>
        <p:nvSpPr>
          <p:cNvPr id="35" name="连接器 34"/>
          <p:cNvSpPr/>
          <p:nvPr/>
        </p:nvSpPr>
        <p:spPr>
          <a:xfrm>
            <a:off x="7135117" y="3209657"/>
            <a:ext cx="931027" cy="9074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27000" algn="ctr">
              <a:spcAft>
                <a:spcPts val="0"/>
              </a:spcAft>
            </a:pPr>
            <a:r>
              <a:rPr lang="zh-CN" sz="1200">
                <a:effectLst/>
                <a:latin typeface="Times New Roman" charset="0"/>
                <a:ea typeface="SimSun" charset="-122"/>
              </a:rPr>
              <a:t>竞争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3147" y="2143017"/>
            <a:ext cx="6096000" cy="32859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在重庆易一天使投资有限公司期间，和同事一起将易一的投资标准和国内外主流投资机构的标准做对比。得到如下结论：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我们调研了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家国内外知名投资机构，总共收集了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122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项评估标准。易一天使的投资标准涵盖了其中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103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项，匹配度达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84%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。其余很多标准实际是“熊六刀”的子标准。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所有问题中，人与项目两个因素关注度最高。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越在项目前期，人们对人、产品的要求越高，后期的基金会更关注行业、政策、股权结构、上市计划等因素。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在人的因子上，对于道德品质、学习能力、诚信、搭建团队能力、创始人的野心和格局、胸怀等因素出现较多。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10" name="椭圆 9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1" name="矩形 10"/>
          <p:cNvSpPr/>
          <p:nvPr/>
        </p:nvSpPr>
        <p:spPr>
          <a:xfrm>
            <a:off x="885226" y="980171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投资标准对比</a:t>
            </a:r>
            <a:endParaRPr lang="zh-CN" altLang="en-US" dirty="0"/>
          </a:p>
        </p:txBody>
      </p:sp>
      <p:grpSp>
        <p:nvGrpSpPr>
          <p:cNvPr id="12" name="组合 13"/>
          <p:cNvGrpSpPr/>
          <p:nvPr/>
        </p:nvGrpSpPr>
        <p:grpSpPr>
          <a:xfrm>
            <a:off x="803147" y="893295"/>
            <a:ext cx="1712654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83096" y="2186692"/>
            <a:ext cx="1999127" cy="28973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10" name="椭圆 9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1" name="矩形 10"/>
          <p:cNvSpPr/>
          <p:nvPr/>
        </p:nvSpPr>
        <p:spPr>
          <a:xfrm>
            <a:off x="885226" y="9801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对创始人评估说明</a:t>
            </a:r>
            <a:endParaRPr lang="zh-CN" altLang="en-US" dirty="0"/>
          </a:p>
        </p:txBody>
      </p:sp>
      <p:grpSp>
        <p:nvGrpSpPr>
          <p:cNvPr id="12" name="组合 13"/>
          <p:cNvGrpSpPr/>
          <p:nvPr/>
        </p:nvGrpSpPr>
        <p:grpSpPr>
          <a:xfrm>
            <a:off x="803147" y="893295"/>
            <a:ext cx="2113404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000562" y="2186692"/>
            <a:ext cx="7065582" cy="2897371"/>
            <a:chOff x="1000562" y="2186692"/>
            <a:chExt cx="7065582" cy="2897371"/>
          </a:xfrm>
        </p:grpSpPr>
        <p:sp>
          <p:nvSpPr>
            <p:cNvPr id="18" name="连接器 17"/>
            <p:cNvSpPr/>
            <p:nvPr/>
          </p:nvSpPr>
          <p:spPr>
            <a:xfrm>
              <a:off x="4764948" y="2939331"/>
              <a:ext cx="1484841" cy="144726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产品</a:t>
              </a:r>
            </a:p>
            <a:p>
              <a:pPr indent="1270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（价值）</a:t>
              </a:r>
            </a:p>
          </p:txBody>
        </p:sp>
        <p:sp>
          <p:nvSpPr>
            <p:cNvPr id="19" name="连接器 18"/>
            <p:cNvSpPr/>
            <p:nvPr/>
          </p:nvSpPr>
          <p:spPr>
            <a:xfrm>
              <a:off x="2673622" y="2939331"/>
              <a:ext cx="1484841" cy="144726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用户</a:t>
              </a:r>
            </a:p>
            <a:p>
              <a:pPr indent="1270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（规模）</a:t>
              </a:r>
            </a:p>
          </p:txBody>
        </p:sp>
        <p:sp>
          <p:nvSpPr>
            <p:cNvPr id="20" name="手杖形箭头 19"/>
            <p:cNvSpPr/>
            <p:nvPr/>
          </p:nvSpPr>
          <p:spPr>
            <a:xfrm rot="10800000">
              <a:off x="3091888" y="4444610"/>
              <a:ext cx="2594793" cy="639453"/>
            </a:xfrm>
            <a:prstGeom prst="uturnArrow">
              <a:avLst>
                <a:gd name="adj1" fmla="val 6137"/>
                <a:gd name="adj2" fmla="val 25000"/>
                <a:gd name="adj3" fmla="val 30728"/>
                <a:gd name="adj4" fmla="val 43750"/>
                <a:gd name="adj5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upright="1" compatLnSpc="1">
              <a:prstTxWarp prst="textNoShape">
                <a:avLst/>
              </a:prstTxWarp>
              <a:noAutofit/>
            </a:bodyPr>
            <a:lstStyle/>
            <a:p>
              <a:pPr indent="3048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盈利模式</a:t>
              </a:r>
            </a:p>
          </p:txBody>
        </p:sp>
        <p:sp>
          <p:nvSpPr>
            <p:cNvPr id="21" name="手杖形箭头 20"/>
            <p:cNvSpPr/>
            <p:nvPr/>
          </p:nvSpPr>
          <p:spPr>
            <a:xfrm>
              <a:off x="3231309" y="2186692"/>
              <a:ext cx="2507267" cy="637188"/>
            </a:xfrm>
            <a:prstGeom prst="uturnArrow">
              <a:avLst>
                <a:gd name="adj1" fmla="val 6137"/>
                <a:gd name="adj2" fmla="val 25000"/>
                <a:gd name="adj3" fmla="val 30728"/>
                <a:gd name="adj4" fmla="val 43750"/>
                <a:gd name="adj5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48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业务模式</a:t>
              </a:r>
            </a:p>
          </p:txBody>
        </p:sp>
        <p:sp>
          <p:nvSpPr>
            <p:cNvPr id="22" name="乘 21"/>
            <p:cNvSpPr/>
            <p:nvPr/>
          </p:nvSpPr>
          <p:spPr>
            <a:xfrm>
              <a:off x="6298587" y="3211183"/>
              <a:ext cx="874484" cy="903690"/>
            </a:xfrm>
            <a:prstGeom prst="mathMultiply">
              <a:avLst>
                <a:gd name="adj1" fmla="val 50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等于 22"/>
            <p:cNvSpPr/>
            <p:nvPr/>
          </p:nvSpPr>
          <p:spPr>
            <a:xfrm>
              <a:off x="1976514" y="3503645"/>
              <a:ext cx="605710" cy="319349"/>
            </a:xfrm>
            <a:prstGeom prst="mathEqual">
              <a:avLst>
                <a:gd name="adj1" fmla="val 10427"/>
                <a:gd name="adj2" fmla="val 529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连接器 23"/>
            <p:cNvSpPr/>
            <p:nvPr/>
          </p:nvSpPr>
          <p:spPr>
            <a:xfrm>
              <a:off x="1000562" y="3209657"/>
              <a:ext cx="931027" cy="90746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团队</a:t>
              </a:r>
            </a:p>
          </p:txBody>
        </p:sp>
        <p:sp>
          <p:nvSpPr>
            <p:cNvPr id="25" name="连接器 24"/>
            <p:cNvSpPr/>
            <p:nvPr/>
          </p:nvSpPr>
          <p:spPr>
            <a:xfrm>
              <a:off x="7135117" y="3209657"/>
              <a:ext cx="931027" cy="90746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 charset="0"/>
                  <a:ea typeface="SimSun" charset="-122"/>
                </a:rPr>
                <a:t>竞争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31850"/>
            <a:ext cx="115697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6034"/>
              </p:ext>
            </p:extLst>
          </p:nvPr>
        </p:nvGraphicFramePr>
        <p:xfrm>
          <a:off x="959621" y="721625"/>
          <a:ext cx="7242174" cy="386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14"/>
                <a:gridCol w="2756452"/>
                <a:gridCol w="3404508"/>
              </a:tblGrid>
              <a:tr h="649356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优点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缺点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贝叶斯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贝叶斯方法通过科学实验、调查、统计分析等方法获得较为准确的情报信息，以修正先验概率 </a:t>
                      </a:r>
                      <a:r>
                        <a:rPr lang="zh-CN" alt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，降低决策风险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需要</a:t>
                      </a:r>
                      <a:r>
                        <a:rPr lang="zh-CN" altLang="zh-CN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假定信息源是独立的，这个假设在大多数情况下非常受限制 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ctr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证据理论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其优点在于满足比贝叶斯理论更弱的条件。 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其对结果往往给出过高估计，对未进行冲突处理的许多算法，输入数据的微小变化会对输出造成很大影响；当处理的对象形容性较大时，其性能变坏 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ctr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模糊理论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可以对数字化信息进行严格的、折衷或是宽松地建模，并且可以处理非精确描述问题</a:t>
                      </a:r>
                      <a:r>
                        <a:rPr lang="zh-CN" alt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。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缺乏系统性、精准度低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ctr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神经网络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具有容错能力、适合求解难于找到好的求解规则的问题 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难于精确分析神经网络的各项性能指标、系统结构的通用性差等 </a:t>
                      </a:r>
                      <a:endParaRPr lang="zh-CN" alt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401080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不同融合方法的对比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很难有一个项目完全满足六个标准，不满足六个标准的项目也有成功案例（猪八戒）。那就需要选择一种融合方法将六个标准融合。且这是个多目标多属性决策问题，最终选择模糊层次分析法。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4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2084442" y="1762179"/>
            <a:ext cx="5308600" cy="24879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885226" y="980171"/>
            <a:ext cx="1841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模糊层次分析法</a:t>
            </a:r>
            <a:endParaRPr lang="zh-CN" altLang="en-US" dirty="0"/>
          </a:p>
        </p:txBody>
      </p:sp>
      <p:grpSp>
        <p:nvGrpSpPr>
          <p:cNvPr id="6" name="组合 13"/>
          <p:cNvGrpSpPr/>
          <p:nvPr/>
        </p:nvGrpSpPr>
        <p:grpSpPr>
          <a:xfrm>
            <a:off x="803147" y="893295"/>
            <a:ext cx="1923993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096"/>
              </p:ext>
            </p:extLst>
          </p:nvPr>
        </p:nvGraphicFramePr>
        <p:xfrm>
          <a:off x="1761959" y="4701673"/>
          <a:ext cx="54864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文档" r:id="rId4" imgW="5486400" imgH="1587500" progId="Word.Document.12">
                  <p:embed/>
                </p:oleObj>
              </mc:Choice>
              <mc:Fallback>
                <p:oleObj name="文档" r:id="rId4" imgW="54864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1959" y="4701673"/>
                        <a:ext cx="548640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9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458817" y="8932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5636"/>
              </p:ext>
            </p:extLst>
          </p:nvPr>
        </p:nvGraphicFramePr>
        <p:xfrm>
          <a:off x="2084442" y="893295"/>
          <a:ext cx="50673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工作表" r:id="rId3" imgW="5080000" imgH="4279900" progId="Excel.Sheet.12">
                  <p:embed/>
                </p:oleObj>
              </mc:Choice>
              <mc:Fallback>
                <p:oleObj name="工作表" r:id="rId3" imgW="5080000" imgH="42799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442" y="893295"/>
                        <a:ext cx="5067300" cy="427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26649"/>
                  </p:ext>
                </p:extLst>
              </p:nvPr>
            </p:nvGraphicFramePr>
            <p:xfrm>
              <a:off x="1000562" y="5534709"/>
              <a:ext cx="10515600" cy="5213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7225"/>
                    <a:gridCol w="9201150"/>
                    <a:gridCol w="657225"/>
                  </a:tblGrid>
                  <a:tr h="0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</a:rPr>
                                  <m:t>=( </m:t>
                                </m:r>
                                <m:sSub>
                                  <m:sSub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kern="100">
                                            <a:effectLst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12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,</m:t>
                                    </m:r>
                                  </m:e>
                                </m:func>
                                <m:r>
                                  <a:rPr lang="en-US" sz="1200" kern="100">
                                    <a:effectLst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kern="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kern="100">
                                        <a:effectLst/>
                                      </a:rPr>
                                      <m:t>𝑘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𝑘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200" kern="100">
                                        <a:effectLst/>
                                      </a:rPr>
                                      <m:t>𝑘</m:t>
                                    </m:r>
                                  </m:e>
                                </m:nary>
                                <m:r>
                                  <a:rPr lang="en-US" sz="1200" kern="100">
                                    <a:effectLst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  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kern="100">
                                            <a:effectLst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12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200" kern="100">
                                    <a:effectLst/>
                                  </a:rPr>
                                  <m:t>  )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( 9 )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26649"/>
                  </p:ext>
                </p:extLst>
              </p:nvPr>
            </p:nvGraphicFramePr>
            <p:xfrm>
              <a:off x="1000562" y="5534709"/>
              <a:ext cx="10515600" cy="5213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57225"/>
                    <a:gridCol w="9201150"/>
                    <a:gridCol w="657225"/>
                  </a:tblGrid>
                  <a:tr h="521399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7219" t="-1149" r="-7417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( 9 )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3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选题背景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论文结构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研究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主要结论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系统演示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工作展望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1635" y="17744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325776"/>
              </p:ext>
            </p:extLst>
          </p:nvPr>
        </p:nvGraphicFramePr>
        <p:xfrm>
          <a:off x="821635" y="1774411"/>
          <a:ext cx="80772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工作表" r:id="rId3" imgW="8077200" imgH="1638300" progId="Excel.Sheet.12">
                  <p:embed/>
                </p:oleObj>
              </mc:Choice>
              <mc:Fallback>
                <p:oleObj name="工作表" r:id="rId3" imgW="8077200" imgH="16383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35" y="1774411"/>
                        <a:ext cx="80772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85226" y="98017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模糊判断矩阵</a:t>
            </a:r>
            <a:endParaRPr lang="zh-CN" altLang="en-US" dirty="0"/>
          </a:p>
        </p:txBody>
      </p:sp>
      <p:grpSp>
        <p:nvGrpSpPr>
          <p:cNvPr id="7" name="组合 13"/>
          <p:cNvGrpSpPr/>
          <p:nvPr/>
        </p:nvGrpSpPr>
        <p:grpSpPr>
          <a:xfrm>
            <a:off x="803147" y="893295"/>
            <a:ext cx="1651739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838200" y="3706908"/>
              <a:ext cx="10515600" cy="588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7340"/>
                    <a:gridCol w="7360920"/>
                    <a:gridCol w="1577340"/>
                  </a:tblGrid>
                  <a:tr h="0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3048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sz="1200" kern="100">
                                        <a:effectLst/>
                                      </a:rPr>
                                      <m:t>÷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zh-CN" sz="1200" kern="100">
                                                <a:effectLst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ctrlPr>
                                                  <a:rPr lang="zh-CN" sz="1200" kern="100">
                                                    <a:effectLst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zh-CN" sz="1200" kern="100">
                                                        <a:effectLst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200" kern="100">
                                                        <a:effectLst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200" kern="100">
                                                        <a:effectLst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200" kern="100">
                                                        <a:effectLst/>
                                                      </a:rPr>
                                                      <m:t>𝑘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=1,2,…,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( 10 )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/>
              <p:cNvGraphicFramePr>
                <a:graphicFrameLocks noGrp="1"/>
              </p:cNvGraphicFramePr>
              <p:nvPr/>
            </p:nvGraphicFramePr>
            <p:xfrm>
              <a:off x="838200" y="3706908"/>
              <a:ext cx="10515600" cy="588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7340"/>
                    <a:gridCol w="7360920"/>
                    <a:gridCol w="1577340"/>
                  </a:tblGrid>
                  <a:tr h="588772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21523" t="-1031" r="-21772" b="-4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( 10 )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矩形 15"/>
          <p:cNvSpPr/>
          <p:nvPr/>
        </p:nvSpPr>
        <p:spPr>
          <a:xfrm>
            <a:off x="885226" y="4596779"/>
            <a:ext cx="9395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通过公式(10)，计算得六个标准的综合模糊值：</a:t>
            </a:r>
          </a:p>
          <a:p>
            <a:r>
              <a:rPr lang="zh-CN" altLang="en-US" dirty="0"/>
              <a:t>S_C1= (07.17, 13.06, 20.00) ⨂ (1/93.3333, 1/57.8319, 1/28.3290) = (0.0768,	0.2258,	0.7060)</a:t>
            </a:r>
          </a:p>
          <a:p>
            <a:r>
              <a:rPr lang="zh-CN" altLang="en-US" dirty="0"/>
              <a:t>S_C2= (07.08, 11.53, 16.00) ⨂ (1/93.3333, 1/57.8319, 1/28.3290) = (0.0759,	0.1993,	0.5648)</a:t>
            </a:r>
          </a:p>
          <a:p>
            <a:r>
              <a:rPr lang="zh-CN" altLang="en-US" dirty="0"/>
              <a:t>S_C3= (02.36, 04.37, 06.50) ⨂ (1/93.3333, 1/57.8319, 1/28.3290) = (0.0253,	0.0756,	0.2294)</a:t>
            </a:r>
          </a:p>
          <a:p>
            <a:r>
              <a:rPr lang="zh-CN" altLang="en-US" dirty="0"/>
              <a:t>S_C4= (02.41, 03.39, 04.83) ⨂ (1/93.3333, 1/57.8319, 1/28.3290) = (0.0258,	0.0586,	0.1706)</a:t>
            </a:r>
          </a:p>
          <a:p>
            <a:r>
              <a:rPr lang="zh-CN" altLang="en-US" dirty="0"/>
              <a:t>S_C5= (03.98, 08.71, 15.00) ⨂ (1/93.3333, 1/57.8319, 1/28.3290) = (0.0426,	0.1507,	0.5295)</a:t>
            </a:r>
          </a:p>
          <a:p>
            <a:r>
              <a:rPr lang="zh-CN" altLang="en-US" dirty="0"/>
              <a:t>S_C6= (05.33, 16.78, 31.00) ⨂ (1/93.3333, 1/57.8319, 1/28.3290) = (0.0571,	0.2901,	1.0943)</a:t>
            </a:r>
          </a:p>
        </p:txBody>
      </p:sp>
    </p:spTree>
    <p:extLst>
      <p:ext uri="{BB962C8B-B14F-4D97-AF65-F5344CB8AC3E}">
        <p14:creationId xmlns:p14="http://schemas.microsoft.com/office/powerpoint/2010/main" val="11265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6" name="椭圆 5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090262"/>
                  </p:ext>
                </p:extLst>
              </p:nvPr>
            </p:nvGraphicFramePr>
            <p:xfrm>
              <a:off x="771940" y="962768"/>
              <a:ext cx="10515600" cy="2327189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{D113A9D2-9D6B-4929-AA2D-F23B5EE8CBE7}</a:tableStyleId>
                  </a:tblPr>
                  <a:tblGrid>
                    <a:gridCol w="658277"/>
                    <a:gridCol w="9201150"/>
                    <a:gridCol w="656173"/>
                  </a:tblGrid>
                  <a:tr h="653997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𝑀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1≥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𝑀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𝑠𝑢𝑝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≥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kern="100">
                                            <a:effectLst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zh-CN" sz="1200" kern="1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1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sz="1200" kern="100">
                                                    <a:effectLst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2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sz="1200" kern="100">
                                                    <a:effectLst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( 11 )</a:t>
                          </a:r>
                          <a:endParaRPr lang="zh-CN" sz="10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516835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𝑀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1≥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𝑀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</a:rPr>
                                  <m:t>gt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(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𝑀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1∩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𝑀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2)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( 12 )</a:t>
                          </a:r>
                          <a:endParaRPr lang="zh-CN" sz="10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1156357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</a:rPr>
                                  <m:t>gt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(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𝑀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1∩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𝑀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2)=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1,  &amp;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𝑚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1≥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𝑚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zh-CN" sz="1200" kern="100">
                                                <a:effectLst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2−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ctrlPr>
                                                  <a:rPr lang="zh-CN" sz="1200" kern="100">
                                                    <a:effectLst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2−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2)</m:t>
                                            </m:r>
                                          </m:den>
                                        </m:f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,  &amp;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𝑚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1≤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𝑚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2,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𝑢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1≤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𝑙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0,  &amp;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( 13 )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090262"/>
                  </p:ext>
                </p:extLst>
              </p:nvPr>
            </p:nvGraphicFramePr>
            <p:xfrm>
              <a:off x="771940" y="962768"/>
              <a:ext cx="10515600" cy="2327189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{D113A9D2-9D6B-4929-AA2D-F23B5EE8CBE7}</a:tableStyleId>
                  </a:tblPr>
                  <a:tblGrid>
                    <a:gridCol w="658277"/>
                    <a:gridCol w="9201150"/>
                    <a:gridCol w="656173"/>
                  </a:tblGrid>
                  <a:tr h="653997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7152" r="-7285" b="-25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( 11 )</a:t>
                          </a:r>
                          <a:endParaRPr lang="zh-CN" sz="10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516835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7152" t="-127059" r="-7285" b="-22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( 12 )</a:t>
                          </a:r>
                          <a:endParaRPr lang="zh-CN" sz="1000" kern="10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1156357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</a:rPr>
                            <a:t> </a:t>
                          </a:r>
                          <a:endParaRPr lang="zh-CN" sz="1200" kern="1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7152" t="-101579" r="-7285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( 13 )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082156"/>
                  </p:ext>
                </p:extLst>
              </p:nvPr>
            </p:nvGraphicFramePr>
            <p:xfrm>
              <a:off x="771940" y="3289957"/>
              <a:ext cx="10515600" cy="5944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6043"/>
                    <a:gridCol w="9263269"/>
                    <a:gridCol w="606288"/>
                  </a:tblGrid>
                  <a:tr h="594468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 </a:t>
                          </a:r>
                          <a:endParaRPr lang="zh-CN" sz="12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𝑀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kern="100">
                                        <a:effectLst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kern="1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𝑚𝑖𝑛𝑉</m:t>
                                </m:r>
                                <m:d>
                                  <m:d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00">
                                        <a:effectLst/>
                                      </a:rPr>
                                      <m:t>𝑀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kern="10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𝑖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=1,2,…,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( 14 )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082156"/>
                  </p:ext>
                </p:extLst>
              </p:nvPr>
            </p:nvGraphicFramePr>
            <p:xfrm>
              <a:off x="771940" y="3289957"/>
              <a:ext cx="10515600" cy="5944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6043"/>
                    <a:gridCol w="9263269"/>
                    <a:gridCol w="606288"/>
                  </a:tblGrid>
                  <a:tr h="594468">
                    <a:tc>
                      <a:txBody>
                        <a:bodyPr/>
                        <a:lstStyle/>
                        <a:p>
                          <a:pPr indent="127000"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</a:rPr>
                            <a:t> </a:t>
                          </a:r>
                          <a:endParaRPr lang="zh-CN" sz="12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7039" t="-1010" r="-6842" b="-4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( 14 )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71940" y="420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447235"/>
              </p:ext>
            </p:extLst>
          </p:nvPr>
        </p:nvGraphicFramePr>
        <p:xfrm>
          <a:off x="771940" y="4207446"/>
          <a:ext cx="7112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工作表" r:id="rId5" imgW="7099300" imgH="1435100" progId="Excel.Sheet.12">
                  <p:embed/>
                </p:oleObj>
              </mc:Choice>
              <mc:Fallback>
                <p:oleObj name="工作表" r:id="rId5" imgW="7099300" imgH="143510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40" y="4207446"/>
                        <a:ext cx="71120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6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21677"/>
                  </p:ext>
                </p:extLst>
              </p:nvPr>
            </p:nvGraphicFramePr>
            <p:xfrm>
              <a:off x="821635" y="2362917"/>
              <a:ext cx="9034670" cy="11621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73824"/>
                    <a:gridCol w="560846"/>
                  </a:tblGrid>
                  <a:tr h="1162162">
                    <a:tc>
                      <a:txBody>
                        <a:bodyPr/>
                        <a:lstStyle/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𝑐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𝑐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𝑐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kern="100">
                                        <a:effectLst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𝑐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kern="100">
                                    <a:effectLst/>
                                  </a:rPr>
                                  <m:t>=(</m:t>
                                </m:r>
                                <m:f>
                                  <m:f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kern="100">
                                    <a:effectLst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kern="100">
                                    <a:effectLst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</a:endParaRPr>
                        </a:p>
                        <a:p>
                          <a:pPr marL="609600" indent="127000">
                            <a:spcAft>
                              <a:spcPts val="0"/>
                            </a:spcAft>
                            <a:tabLst>
                              <a:tab pos="64262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kern="100">
                                    <a:effectLst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zh-CN" sz="12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1200" kern="100"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sz="12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𝐶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200" kern="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( 15 )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21677"/>
                  </p:ext>
                </p:extLst>
              </p:nvPr>
            </p:nvGraphicFramePr>
            <p:xfrm>
              <a:off x="821635" y="2362917"/>
              <a:ext cx="9034670" cy="11621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73824"/>
                    <a:gridCol w="560846"/>
                  </a:tblGrid>
                  <a:tr h="11621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72" t="-521" r="-6973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54000"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( 15 )</a:t>
                          </a:r>
                          <a:endParaRPr lang="zh-CN" sz="1000" kern="100" dirty="0">
                            <a:effectLst/>
                            <a:latin typeface="DengXian Light" charset="-122"/>
                            <a:ea typeface="宋体" charset="-122"/>
                            <a:cs typeface="Times New Roman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21635" y="4126252"/>
                <a:ext cx="90346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effectLst/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effectLst/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effectLst/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effectLst/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effectLst/>
                            <a:latin typeface="Cambria Math" charset="0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𝑐</m:t>
                            </m:r>
                            <m:r>
                              <a:rPr lang="en-US" altLang="zh-CN" i="1">
                                <a:effectLst/>
                                <a:latin typeface="Cambria Math" charset="0"/>
                                <a:ea typeface="宋体" charset="-12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effectLst/>
                        <a:latin typeface="Cambria Math" charset="0"/>
                        <a:ea typeface="宋体" charset="-122"/>
                      </a:rPr>
                      <m:t>=(</m:t>
                    </m:r>
                  </m:oMath>
                </a14:m>
                <a:r>
                  <a:rPr lang="en-US" altLang="zh-CN" dirty="0">
                    <a:effectLst/>
                    <a:latin typeface="Times New Roman" charset="0"/>
                    <a:ea typeface="宋体" charset="-122"/>
                  </a:rPr>
                  <a:t>0.2114, 0.1971, 0.1035, 0.0764, 0.1794, 0.2323)</a:t>
                </a:r>
                <a:endParaRPr lang="zh-CN" altLang="zh-CN" dirty="0">
                  <a:effectLst/>
                  <a:latin typeface="Times New Roman" charset="0"/>
                  <a:ea typeface="宋体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5" y="4126252"/>
                <a:ext cx="903467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主要结论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74643" y="952343"/>
            <a:ext cx="75802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笔者在“以太资本”（以太资本是目前国内最大早期融资顾问平台，现已帮助多家创业公司拿到融资）平台上获取随机获取30个 A 轮项目 BP。本人对30个项目打分（十分制）后，经过上述计算所得权重</a:t>
            </a:r>
            <a:r>
              <a:rPr kumimoji="0" lang="x-none" altLang="x-non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0.2114, 0.1971, 0.1035, 0.0764, 0.1794, 0.2323)处理后，得到数据分布，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如下图：</a:t>
            </a: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13731261"/>
              </p:ext>
            </p:extLst>
          </p:nvPr>
        </p:nvGraphicFramePr>
        <p:xfrm>
          <a:off x="874643" y="23016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9356" y="420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6" name="椭圆 5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7" name="矩形 6"/>
          <p:cNvSpPr/>
          <p:nvPr/>
        </p:nvSpPr>
        <p:spPr>
          <a:xfrm>
            <a:off x="874643" y="5149268"/>
            <a:ext cx="7752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Times New Roman" charset="0"/>
                <a:ea typeface="宋体" charset="-122"/>
                <a:cs typeface="Times New Roman" charset="0"/>
              </a:rPr>
              <a:t>由图</a:t>
            </a:r>
            <a:r>
              <a:rPr lang="en-US" altLang="zh-CN" kern="0" dirty="0">
                <a:latin typeface="Times New Roman" charset="0"/>
                <a:ea typeface="宋体" charset="-122"/>
              </a:rPr>
              <a:t>4.5</a:t>
            </a:r>
            <a:r>
              <a:rPr lang="zh-CN" altLang="zh-CN" kern="0" dirty="0">
                <a:latin typeface="Times New Roman" charset="0"/>
                <a:ea typeface="宋体" charset="-122"/>
                <a:cs typeface="Times New Roman" charset="0"/>
              </a:rPr>
              <a:t>可知，项目得分基本处于</a:t>
            </a:r>
            <a:r>
              <a:rPr lang="en-US" altLang="zh-CN" kern="0" dirty="0">
                <a:latin typeface="Times New Roman" charset="0"/>
                <a:ea typeface="宋体" charset="-122"/>
              </a:rPr>
              <a:t>7-8</a:t>
            </a:r>
            <a:r>
              <a:rPr lang="zh-CN" altLang="zh-CN" kern="0" dirty="0">
                <a:latin typeface="Times New Roman" charset="0"/>
                <a:ea typeface="宋体" charset="-122"/>
                <a:cs typeface="Times New Roman" charset="0"/>
              </a:rPr>
              <a:t>分之间。可见通过本文中的决策分析方法找到了一种可靠的、有规律可寻的评测体系。今后投资经理对天使期项目的评测得分如果低于</a:t>
            </a:r>
            <a:r>
              <a:rPr lang="en-US" altLang="zh-CN" kern="0" dirty="0">
                <a:latin typeface="Times New Roman" charset="0"/>
                <a:ea typeface="宋体" charset="-122"/>
              </a:rPr>
              <a:t>7</a:t>
            </a:r>
            <a:r>
              <a:rPr lang="zh-CN" altLang="zh-CN" kern="0" dirty="0">
                <a:latin typeface="Times New Roman" charset="0"/>
                <a:ea typeface="宋体" charset="-122"/>
                <a:cs typeface="Times New Roman" charset="0"/>
              </a:rPr>
              <a:t>分，则可以认为该项目成功的可能性较低，不予通过。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系统截图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650695"/>
            <a:ext cx="7792278" cy="55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9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工作展望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-8467" y="702733"/>
            <a:ext cx="4453467" cy="2743200"/>
          </a:xfrm>
          <a:custGeom>
            <a:avLst/>
            <a:gdLst>
              <a:gd name="connsiteX0" fmla="*/ 0 w 4453467"/>
              <a:gd name="connsiteY0" fmla="*/ 2743200 h 2743200"/>
              <a:gd name="connsiteX1" fmla="*/ 1837267 w 4453467"/>
              <a:gd name="connsiteY1" fmla="*/ 0 h 2743200"/>
              <a:gd name="connsiteX2" fmla="*/ 4453467 w 4453467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3467" h="2743200">
                <a:moveTo>
                  <a:pt x="0" y="2743200"/>
                </a:moveTo>
                <a:lnTo>
                  <a:pt x="1837267" y="0"/>
                </a:lnTo>
                <a:lnTo>
                  <a:pt x="4453467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61366" y="64606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68825" y="1310323"/>
            <a:ext cx="6934062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目前只是帮助投资经理快速统一的筛选项目，不能帮助投资总监、基金合伙人进行决策。可以将投资标准深化几层，全面帮助决策。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568825" y="43858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4677733" y="5139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完善整个投资流程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88269" y="2074333"/>
            <a:ext cx="6096000" cy="4392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i.	投资总监评审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因为投资总监一般只看投资经理通过了的项目，所以通常情况下投资总监评审项目的数量要远少于投资经理，投资总监对每个项目的评审也要比投资经理严格。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所以我们可以分别在第三章确定的六个指标下细分评估标准。将模糊层次分析法从第一层扩展到第二层。第二层的指标见附录。</a:t>
            </a:r>
          </a:p>
          <a:p>
            <a:pPr>
              <a:lnSpc>
                <a:spcPct val="130000"/>
              </a:lnSpc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ii.	投审会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根据机构的不同，进入投审会的项目的数量会略有不同。在投审会上，投资机构的所有成员都会在场。通常情况下只有少数优质项目才会进行尽职调查。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在评审会上，机构成员可以使用层次分析（AHP） 对每个项目进行评测，最终选择排序在前的项目进行尽职调查。</a:t>
            </a:r>
          </a:p>
          <a:p>
            <a:pPr>
              <a:lnSpc>
                <a:spcPct val="130000"/>
              </a:lnSpc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iii.	尽职调查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面几轮投资决策往往是在短时间内决定的，决策较快，所以内容不多。但是尽职调查往往会持续好几天甚至更久。这需要尽调人员进行最为全面的评估。这个时候可以将模糊层次分析法扩展到第三层。第三层的指标见附录。</a:t>
            </a:r>
          </a:p>
          <a:p>
            <a:pPr>
              <a:lnSpc>
                <a:spcPct val="130000"/>
              </a:lnSpc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iv.	投决会</a:t>
            </a: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投决会是在尽职调查的基础上进行的，主要对调查过程发现的新问题进行评估。不需要评估工具。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选题背景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9700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1175326"/>
            <a:ext cx="2073219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25070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个人发展经历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1" y="172741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大三开始创业。创业期间承接外包近百个，百万级项目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个；自主研发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款产品，获得一项发明专利，软件著作权若干；从事天使投资一年，熟悉投资全过程。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459957"/>
            <a:ext cx="207381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5353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国内外投资现状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59621" y="3012041"/>
            <a:ext cx="9191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年，数据分析公司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CB Insights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和会计审计公司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KPMG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（毕马威）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联合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声称：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2015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年，全球的风险投资总金额达到了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1285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亿美元，较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年同比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增长了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44%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。这个投资金额也创造了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年以来的最高值记录。在中国，伴随着国家双创的号召，中国的创投总额达到了历史的制高点。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但是由于投资决策不合理、退出市场遇冷、全球经济等原因，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年全球创投活动减弱，中国迎来了“资本寒冬”。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会计审计公司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KPMG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（毕马威）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日发布报告称：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年全球风险投资活动比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2015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年下降了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中国的风险投资总额创历史新高，达到创纪录的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310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亿美元，但是交易总数同比下降了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41.5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3" name="组合 12"/>
          <p:cNvGrpSpPr/>
          <p:nvPr/>
        </p:nvGrpSpPr>
        <p:grpSpPr>
          <a:xfrm>
            <a:off x="922051" y="5137583"/>
            <a:ext cx="2073219" cy="509896"/>
            <a:chOff x="888096" y="1000203"/>
            <a:chExt cx="4259825" cy="944066"/>
          </a:xfrm>
        </p:grpSpPr>
        <p:sp>
          <p:nvSpPr>
            <p:cNvPr id="44" name="矩形 4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1052958" y="521295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国内外投资方法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70877" y="5689667"/>
            <a:ext cx="6956641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目前国内外投资机构会专业于某一行业或者某一阶段，但是少有科学的投资决策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750348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风险投资介绍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950374" y="1418189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这是个超高风险超高回报的行业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59621" y="2187630"/>
            <a:ext cx="65503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徐小平老师成立的真格基金为例，从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2007-2016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年共投了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375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个项目，目前项目退出率（成功退出赚钱的项目数量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项目总数量）仅为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3.5%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风险投资也是高回报的，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Facebook 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的早期投资人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Peter Thiel 2004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年曾给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Facebook 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万美元，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2012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年分两次套现共得近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亿美金，投资回报率达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国内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著名天使投资人王刚投资“滴滴打车”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万元，目前投资回报已经超过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亿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目前国内一线视频监控厂商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海康威视，其早期投资人投资回报率超过一万倍。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77809" y="1622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80907"/>
              </p:ext>
            </p:extLst>
          </p:nvPr>
        </p:nvGraphicFramePr>
        <p:xfrm>
          <a:off x="955057" y="5108256"/>
          <a:ext cx="5207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工作表" r:id="rId3" imgW="5232400" imgH="1320800" progId="Excel.Sheet.12">
                  <p:embed/>
                </p:oleObj>
              </mc:Choice>
              <mc:Fallback>
                <p:oleObj name="工作表" r:id="rId3" imgW="5232400" imgH="13208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057" y="5108256"/>
                        <a:ext cx="52070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天使投资主要看人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在天使投资中，其投资决策主要基于创始人，而不是公司。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767286915"/>
              </p:ext>
            </p:extLst>
          </p:nvPr>
        </p:nvGraphicFramePr>
        <p:xfrm>
          <a:off x="4029444" y="1962659"/>
          <a:ext cx="5201285" cy="3073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4227443" y="513471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“我们（真格基金）的理论就是投人，我们发展出一整套哲学，比如说我们不投模式、不投数据、不投成长，跟着其他人投，我们就看这个人。不投未来，我们只投过去，过去这个人做的怎么样，我们就投他。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新东方创始人合伙人、真格基金创始合伙人徐小平 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6" b="101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3" t="29397" r="3423" b="237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1687</Words>
  <Application>Microsoft Macintosh PowerPoint</Application>
  <PresentationFormat>宽屏</PresentationFormat>
  <Paragraphs>156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Cambria Math</vt:lpstr>
      <vt:lpstr>Century Gothic</vt:lpstr>
      <vt:lpstr>DengXian</vt:lpstr>
      <vt:lpstr>DengXian Light</vt:lpstr>
      <vt:lpstr>Segoe UI</vt:lpstr>
      <vt:lpstr>Segoe UI Light</vt:lpstr>
      <vt:lpstr>SimSun</vt:lpstr>
      <vt:lpstr>Times New Roman</vt:lpstr>
      <vt:lpstr>宋体</vt:lpstr>
      <vt:lpstr>微软雅黑</vt:lpstr>
      <vt:lpstr>Arial</vt:lpstr>
      <vt:lpstr>Office 主题</vt:lpstr>
      <vt:lpstr>Microsoft Excel 工作表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孙敏捷</cp:lastModifiedBy>
  <cp:revision>155</cp:revision>
  <dcterms:created xsi:type="dcterms:W3CDTF">2015-08-18T02:51:00Z</dcterms:created>
  <dcterms:modified xsi:type="dcterms:W3CDTF">2017-05-23T06:57:39Z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