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1120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279007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119427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121869"/>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2722179"/>
            <a:ext cx="10515600" cy="34547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218609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168517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9390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127707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254233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371357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38977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EFEE05-8316-48B6-A321-B7FE806E6AEB}" type="datetimeFigureOut">
              <a:rPr lang="zh-CN" altLang="en-US" smtClean="0"/>
              <a:t>2016/3/25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A197FA-0411-4AD6-B129-DA50732473B1}" type="slidenum">
              <a:rPr lang="zh-CN" altLang="en-US" smtClean="0"/>
              <a:t>‹#›</a:t>
            </a:fld>
            <a:endParaRPr lang="zh-CN" altLang="en-US"/>
          </a:p>
        </p:txBody>
      </p:sp>
    </p:spTree>
    <p:extLst>
      <p:ext uri="{BB962C8B-B14F-4D97-AF65-F5344CB8AC3E}">
        <p14:creationId xmlns:p14="http://schemas.microsoft.com/office/powerpoint/2010/main" val="182193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FEE05-8316-48B6-A321-B7FE806E6AEB}" type="datetimeFigureOut">
              <a:rPr lang="zh-CN" altLang="en-US" smtClean="0"/>
              <a:t>2016/3/25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197FA-0411-4AD6-B129-DA50732473B1}" type="slidenum">
              <a:rPr lang="zh-CN" altLang="en-US" smtClean="0"/>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12192000" cy="9210421"/>
          </a:xfrm>
          <a:prstGeom prst="rect">
            <a:avLst/>
          </a:prstGeom>
        </p:spPr>
      </p:pic>
    </p:spTree>
    <p:extLst>
      <p:ext uri="{BB962C8B-B14F-4D97-AF65-F5344CB8AC3E}">
        <p14:creationId xmlns:p14="http://schemas.microsoft.com/office/powerpoint/2010/main" val="310688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iki.mbalib.com/wiki/%E8%AE%A1%E5%88%92" TargetMode="External"/><Relationship Id="rId2" Type="http://schemas.openxmlformats.org/officeDocument/2006/relationships/hyperlink" Target="http://wiki.mbalib.com/w/index.php?title=%E6%89%98%E9%A9%AC%E6%96%AF%C2%B7%E5%A1%9E%E8%92%82&amp;action=edit" TargetMode="External"/><Relationship Id="rId1" Type="http://schemas.openxmlformats.org/officeDocument/2006/relationships/slideLayout" Target="../slideLayouts/slideLayout2.xml"/><Relationship Id="rId6" Type="http://schemas.openxmlformats.org/officeDocument/2006/relationships/hyperlink" Target="http://wiki.mbalib.com/wiki/%E8%A1%8C%E4%B8%BA%E7%A7%91%E5%AD%A6" TargetMode="External"/><Relationship Id="rId5" Type="http://schemas.openxmlformats.org/officeDocument/2006/relationships/hyperlink" Target="http://wiki.mbalib.com/wiki/%E8%83%BD%E6%BA%90%E6%94%BF%E7%AD%96" TargetMode="External"/><Relationship Id="rId4" Type="http://schemas.openxmlformats.org/officeDocument/2006/relationships/hyperlink" Target="http://wiki.mbalib.com/wiki/%E7%AE%A1%E7%90%8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iki.mbalib.com/w/index.php?title=%E6%89%98%E9%A9%AC%E6%96%AF%C2%B7%E5%A1%9E%E8%92%82&amp;action=ed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zh-CN" dirty="0">
                <a:latin typeface="微软雅黑" panose="020B0503020204020204" pitchFamily="34" charset="-122"/>
                <a:ea typeface="微软雅黑" panose="020B0503020204020204" pitchFamily="34" charset="-122"/>
              </a:rPr>
              <a:t>在风险投资中对创始人基于模糊层析分析法的投资决策分析</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24000" y="4031696"/>
            <a:ext cx="9144000" cy="1655762"/>
          </a:xfrm>
        </p:spPr>
        <p:txBody>
          <a:bodyPr/>
          <a:lstStyle/>
          <a:p>
            <a:r>
              <a:rPr lang="en-US" altLang="zh-CN" dirty="0" smtClean="0">
                <a:latin typeface="微软雅黑 Light" panose="020B0502040204020203" pitchFamily="34" charset="-122"/>
                <a:ea typeface="微软雅黑 Light" panose="020B0502040204020203" pitchFamily="34" charset="-122"/>
              </a:rPr>
              <a:t>2017</a:t>
            </a:r>
            <a:r>
              <a:rPr lang="zh-CN" altLang="en-US" dirty="0" smtClean="0">
                <a:latin typeface="微软雅黑 Light" panose="020B0502040204020203" pitchFamily="34" charset="-122"/>
                <a:ea typeface="微软雅黑 Light" panose="020B0502040204020203" pitchFamily="34" charset="-122"/>
              </a:rPr>
              <a:t>届计信院毕业论文开题答辩</a:t>
            </a:r>
            <a:endParaRPr lang="en-US" altLang="zh-CN" dirty="0" smtClean="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孙敏捷</a:t>
            </a:r>
          </a:p>
        </p:txBody>
      </p:sp>
    </p:spTree>
    <p:extLst>
      <p:ext uri="{BB962C8B-B14F-4D97-AF65-F5344CB8AC3E}">
        <p14:creationId xmlns:p14="http://schemas.microsoft.com/office/powerpoint/2010/main" val="269039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论文创新点预测</a:t>
            </a:r>
            <a:endParaRPr lang="zh-CN" altLang="en-US" dirty="0"/>
          </a:p>
        </p:txBody>
      </p:sp>
      <p:sp>
        <p:nvSpPr>
          <p:cNvPr id="3" name="内容占位符 2"/>
          <p:cNvSpPr>
            <a:spLocks noGrp="1"/>
          </p:cNvSpPr>
          <p:nvPr>
            <p:ph idx="1"/>
          </p:nvPr>
        </p:nvSpPr>
        <p:spPr/>
        <p:txBody>
          <a:bodyPr/>
          <a:lstStyle/>
          <a:p>
            <a:r>
              <a:rPr lang="zh-CN" altLang="zh-CN" dirty="0"/>
              <a:t>通过科学的方法结合实际投资理论帮助投资机构降低风险</a:t>
            </a:r>
            <a:endParaRPr lang="zh-CN" altLang="en-US" dirty="0"/>
          </a:p>
        </p:txBody>
      </p:sp>
    </p:spTree>
    <p:extLst>
      <p:ext uri="{BB962C8B-B14F-4D97-AF65-F5344CB8AC3E}">
        <p14:creationId xmlns:p14="http://schemas.microsoft.com/office/powerpoint/2010/main" val="90777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论文选题依据</a:t>
            </a:r>
            <a:endParaRPr lang="en-US" altLang="zh-CN" dirty="0" smtClean="0"/>
          </a:p>
          <a:p>
            <a:r>
              <a:rPr lang="zh-CN" altLang="zh-CN" dirty="0"/>
              <a:t>主要研究</a:t>
            </a:r>
            <a:r>
              <a:rPr lang="zh-CN" altLang="zh-CN" dirty="0" smtClean="0"/>
              <a:t>内容</a:t>
            </a:r>
            <a:endParaRPr lang="en-US" altLang="zh-CN" dirty="0" smtClean="0"/>
          </a:p>
          <a:p>
            <a:r>
              <a:rPr lang="zh-CN" altLang="en-US" dirty="0" smtClean="0"/>
              <a:t>主要研究方法</a:t>
            </a:r>
            <a:endParaRPr lang="en-US" altLang="zh-CN" dirty="0" smtClean="0"/>
          </a:p>
          <a:p>
            <a:r>
              <a:rPr lang="zh-CN" altLang="zh-CN" dirty="0"/>
              <a:t>研究地点、年度计划及经费</a:t>
            </a:r>
            <a:r>
              <a:rPr lang="zh-CN" altLang="zh-CN" dirty="0" smtClean="0"/>
              <a:t>预算</a:t>
            </a:r>
            <a:endParaRPr lang="en-US" altLang="zh-CN" dirty="0" smtClean="0"/>
          </a:p>
          <a:p>
            <a:r>
              <a:rPr lang="zh-CN" altLang="zh-CN" dirty="0"/>
              <a:t>论文创新点预测</a:t>
            </a:r>
            <a:endParaRPr lang="zh-CN" altLang="en-US" dirty="0"/>
          </a:p>
        </p:txBody>
      </p:sp>
    </p:spTree>
    <p:extLst>
      <p:ext uri="{BB962C8B-B14F-4D97-AF65-F5344CB8AC3E}">
        <p14:creationId xmlns:p14="http://schemas.microsoft.com/office/powerpoint/2010/main" val="200125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论文选题依据</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国内外研究</a:t>
            </a:r>
            <a:r>
              <a:rPr lang="zh-CN" altLang="zh-CN" dirty="0" smtClean="0"/>
              <a:t>现状</a:t>
            </a:r>
            <a:endParaRPr lang="en-US" altLang="zh-CN" dirty="0" smtClean="0"/>
          </a:p>
          <a:p>
            <a:pPr marL="0" indent="0">
              <a:buNone/>
            </a:pPr>
            <a:r>
              <a:rPr lang="en-US" altLang="zh-CN" sz="2000" dirty="0"/>
              <a:t> </a:t>
            </a:r>
            <a:r>
              <a:rPr lang="en-US" altLang="zh-CN" sz="2000" dirty="0" smtClean="0"/>
              <a:t>        </a:t>
            </a:r>
            <a:r>
              <a:rPr lang="zh-CN" altLang="zh-CN" sz="2000" dirty="0" smtClean="0"/>
              <a:t>早</a:t>
            </a:r>
            <a:r>
              <a:rPr lang="zh-CN" altLang="zh-CN" sz="2000" dirty="0"/>
              <a:t>在</a:t>
            </a:r>
            <a:r>
              <a:rPr lang="en-US" altLang="zh-CN" sz="2000" dirty="0"/>
              <a:t>20</a:t>
            </a:r>
            <a:r>
              <a:rPr lang="zh-CN" altLang="zh-CN" sz="2000" dirty="0"/>
              <a:t>世纪</a:t>
            </a:r>
            <a:r>
              <a:rPr lang="en-US" altLang="zh-CN" sz="2000" dirty="0"/>
              <a:t>70</a:t>
            </a:r>
            <a:r>
              <a:rPr lang="zh-CN" altLang="zh-CN" sz="2000" dirty="0"/>
              <a:t>年代中期，美国的运筹学家</a:t>
            </a:r>
            <a:r>
              <a:rPr lang="en-US" altLang="zh-CN" sz="2000" dirty="0" err="1">
                <a:hlinkClick r:id="rId2" tooltip="托马斯·塞蒂"/>
              </a:rPr>
              <a:t>托马斯·塞蒂</a:t>
            </a:r>
            <a:r>
              <a:rPr lang="zh-CN" altLang="zh-CN" sz="2000" dirty="0"/>
              <a:t>（</a:t>
            </a:r>
            <a:r>
              <a:rPr lang="en-US" altLang="zh-CN" sz="2000" dirty="0" err="1"/>
              <a:t>T.L.Saaty</a:t>
            </a:r>
            <a:r>
              <a:rPr lang="zh-CN" altLang="zh-CN" sz="2000" dirty="0"/>
              <a:t>）就提出层次分析法（</a:t>
            </a:r>
            <a:r>
              <a:rPr lang="en-US" altLang="zh-CN" sz="2000" dirty="0"/>
              <a:t>The analytic hierarchy process</a:t>
            </a:r>
            <a:r>
              <a:rPr lang="zh-CN" altLang="zh-CN" sz="2000" dirty="0"/>
              <a:t>）简称</a:t>
            </a:r>
            <a:r>
              <a:rPr lang="en-US" altLang="zh-CN" sz="2000" dirty="0"/>
              <a:t>AHP</a:t>
            </a:r>
            <a:r>
              <a:rPr lang="zh-CN" altLang="zh-CN" sz="2000" dirty="0"/>
              <a:t>。他是定性定量的从各个层面系统化的为各种复杂问题提供决策支持的分析方法。主要应用于经济</a:t>
            </a:r>
            <a:r>
              <a:rPr lang="en-US" altLang="zh-CN" sz="2000" dirty="0" err="1">
                <a:hlinkClick r:id="rId3" tooltip="计划"/>
              </a:rPr>
              <a:t>计划</a:t>
            </a:r>
            <a:r>
              <a:rPr lang="zh-CN" altLang="zh-CN" sz="2000" dirty="0"/>
              <a:t>和</a:t>
            </a:r>
            <a:r>
              <a:rPr lang="en-US" altLang="zh-CN" sz="2000" dirty="0" err="1">
                <a:hlinkClick r:id="rId4" tooltip="管理"/>
              </a:rPr>
              <a:t>管理</a:t>
            </a:r>
            <a:r>
              <a:rPr lang="zh-CN" altLang="zh-CN" sz="2000" dirty="0"/>
              <a:t>、</a:t>
            </a:r>
            <a:r>
              <a:rPr lang="en-US" altLang="zh-CN" sz="2000" dirty="0" err="1">
                <a:hlinkClick r:id="rId5" tooltip="能源政策"/>
              </a:rPr>
              <a:t>能源政策</a:t>
            </a:r>
            <a:r>
              <a:rPr lang="zh-CN" altLang="zh-CN" sz="2000" dirty="0"/>
              <a:t>和分配、</a:t>
            </a:r>
            <a:r>
              <a:rPr lang="en-US" altLang="zh-CN" sz="2000" dirty="0" err="1">
                <a:hlinkClick r:id="rId6" tooltip="行为科学"/>
              </a:rPr>
              <a:t>行为科学</a:t>
            </a:r>
            <a:r>
              <a:rPr lang="zh-CN" altLang="zh-CN" sz="2000" dirty="0"/>
              <a:t>、军事指挥、运输、农业、教育、人才、医疗和环境等领域</a:t>
            </a:r>
            <a:r>
              <a:rPr lang="zh-CN" altLang="zh-CN" sz="2000" dirty="0" smtClean="0"/>
              <a:t>。</a:t>
            </a:r>
            <a:endParaRPr lang="en-US" altLang="zh-CN" sz="2000" dirty="0" smtClean="0"/>
          </a:p>
          <a:p>
            <a:pPr marL="0" indent="0">
              <a:buNone/>
            </a:pPr>
            <a:r>
              <a:rPr lang="en-US" altLang="zh-CN" sz="2000" dirty="0" smtClean="0"/>
              <a:t>         </a:t>
            </a:r>
            <a:r>
              <a:rPr lang="zh-CN" altLang="zh-CN" sz="2000" dirty="0" smtClean="0"/>
              <a:t>上海</a:t>
            </a:r>
            <a:r>
              <a:rPr lang="zh-CN" altLang="zh-CN" sz="2000" dirty="0"/>
              <a:t>基尔夫特企业管理咨询有限公司董事长兼</a:t>
            </a:r>
            <a:r>
              <a:rPr lang="zh-CN" altLang="zh-CN" sz="2000" dirty="0" smtClean="0"/>
              <a:t>总裁</a:t>
            </a:r>
            <a:r>
              <a:rPr lang="zh-CN" altLang="zh-CN" sz="2000" dirty="0"/>
              <a:t>张忆博女士与她的团队、客户实践，经过</a:t>
            </a:r>
            <a:r>
              <a:rPr lang="en-US" altLang="zh-CN" sz="2000" dirty="0"/>
              <a:t>20</a:t>
            </a:r>
            <a:r>
              <a:rPr lang="zh-CN" altLang="zh-CN" sz="2000" dirty="0"/>
              <a:t>多年独家研发出</a:t>
            </a:r>
            <a:r>
              <a:rPr lang="en-US" altLang="zh-CN" sz="2000" dirty="0"/>
              <a:t>T+</a:t>
            </a:r>
            <a:r>
              <a:rPr lang="zh-CN" altLang="zh-CN" sz="2000" dirty="0"/>
              <a:t>潜能技术，</a:t>
            </a:r>
            <a:r>
              <a:rPr lang="en-US" altLang="zh-CN" sz="2000" dirty="0"/>
              <a:t>T</a:t>
            </a:r>
            <a:r>
              <a:rPr lang="zh-CN" altLang="zh-CN" sz="2000" dirty="0"/>
              <a:t>代表了</a:t>
            </a:r>
            <a:r>
              <a:rPr lang="en-US" altLang="zh-CN" sz="2000" dirty="0"/>
              <a:t>talent</a:t>
            </a:r>
            <a:r>
              <a:rPr lang="zh-CN" altLang="zh-CN" sz="2000" dirty="0"/>
              <a:t>、</a:t>
            </a:r>
            <a:r>
              <a:rPr lang="en-US" altLang="zh-CN" sz="2000" dirty="0"/>
              <a:t>team</a:t>
            </a:r>
            <a:r>
              <a:rPr lang="zh-CN" altLang="zh-CN" sz="2000" dirty="0"/>
              <a:t>。</a:t>
            </a:r>
            <a:r>
              <a:rPr lang="en-US" altLang="zh-CN" sz="2000" dirty="0"/>
              <a:t>T+</a:t>
            </a:r>
            <a:r>
              <a:rPr lang="zh-CN" altLang="zh-CN" sz="2000" dirty="0"/>
              <a:t>代表了人才的聚合和无限的潜能</a:t>
            </a:r>
            <a:r>
              <a:rPr lang="zh-CN" altLang="zh-CN" sz="2000" dirty="0" smtClean="0"/>
              <a:t>。</a:t>
            </a:r>
            <a:endParaRPr lang="en-US" altLang="zh-CN" sz="2000" dirty="0" smtClean="0"/>
          </a:p>
          <a:p>
            <a:pPr marL="0" indent="0">
              <a:buNone/>
            </a:pPr>
            <a:r>
              <a:rPr lang="en-US" altLang="zh-CN" sz="2000" dirty="0" smtClean="0"/>
              <a:t>         </a:t>
            </a:r>
            <a:r>
              <a:rPr lang="zh-CN" altLang="zh-CN" sz="2000" dirty="0" smtClean="0"/>
              <a:t>重庆猪八戒科技有限公司</a:t>
            </a:r>
            <a:r>
              <a:rPr lang="zh-CN" altLang="zh-CN" sz="2000" dirty="0"/>
              <a:t>天使投资人、重庆知名企业家熊新翔先生通过多年投资经验总结出“熊六枪”评估方法，从身体、态度、能力、胸怀、性格、人品六个方面对创业团队</a:t>
            </a:r>
            <a:r>
              <a:rPr lang="en-US" altLang="zh-CN" sz="2000" dirty="0"/>
              <a:t>CEO</a:t>
            </a:r>
            <a:r>
              <a:rPr lang="zh-CN" altLang="zh-CN" sz="2000" dirty="0"/>
              <a:t>进行评估</a:t>
            </a:r>
            <a:r>
              <a:rPr lang="zh-CN" altLang="zh-CN" sz="2000" dirty="0" smtClean="0"/>
              <a:t>。</a:t>
            </a:r>
            <a:endParaRPr lang="zh-CN" altLang="zh-CN" sz="2000" b="1" dirty="0"/>
          </a:p>
          <a:p>
            <a:pPr marL="0" indent="0">
              <a:buNone/>
            </a:pPr>
            <a:endParaRPr lang="zh-CN" altLang="zh-CN" sz="2000" dirty="0"/>
          </a:p>
          <a:p>
            <a:endParaRPr lang="en-US" altLang="zh-CN" dirty="0" smtClean="0"/>
          </a:p>
        </p:txBody>
      </p:sp>
    </p:spTree>
    <p:extLst>
      <p:ext uri="{BB962C8B-B14F-4D97-AF65-F5344CB8AC3E}">
        <p14:creationId xmlns:p14="http://schemas.microsoft.com/office/powerpoint/2010/main" val="370104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论文选题依据</a:t>
            </a:r>
            <a:endParaRPr lang="zh-CN" altLang="en-US" dirty="0"/>
          </a:p>
        </p:txBody>
      </p:sp>
      <p:sp>
        <p:nvSpPr>
          <p:cNvPr id="3" name="内容占位符 2"/>
          <p:cNvSpPr>
            <a:spLocks noGrp="1"/>
          </p:cNvSpPr>
          <p:nvPr>
            <p:ph idx="1"/>
          </p:nvPr>
        </p:nvSpPr>
        <p:spPr/>
        <p:txBody>
          <a:bodyPr/>
          <a:lstStyle/>
          <a:p>
            <a:r>
              <a:rPr lang="zh-CN" altLang="zh-CN" dirty="0" smtClean="0"/>
              <a:t>选题</a:t>
            </a:r>
            <a:r>
              <a:rPr lang="zh-CN" altLang="zh-CN" dirty="0"/>
              <a:t>的理论意义或实用</a:t>
            </a:r>
            <a:r>
              <a:rPr lang="zh-CN" altLang="zh-CN" dirty="0" smtClean="0"/>
              <a:t>价值</a:t>
            </a:r>
            <a:endParaRPr lang="en-US" altLang="zh-CN" dirty="0" smtClean="0"/>
          </a:p>
          <a:p>
            <a:pPr marL="0" indent="0">
              <a:buNone/>
            </a:pPr>
            <a:r>
              <a:rPr lang="en-US" altLang="zh-CN" sz="2000" dirty="0" smtClean="0"/>
              <a:t>         </a:t>
            </a:r>
            <a:r>
              <a:rPr lang="zh-CN" altLang="zh-CN" sz="2000" dirty="0" smtClean="0"/>
              <a:t>在</a:t>
            </a:r>
            <a:r>
              <a:rPr lang="zh-CN" altLang="zh-CN" sz="2000" dirty="0"/>
              <a:t>《</a:t>
            </a:r>
            <a:r>
              <a:rPr lang="en-US" altLang="zh-CN" sz="2000" dirty="0"/>
              <a:t>2015</a:t>
            </a:r>
            <a:r>
              <a:rPr lang="zh-CN" altLang="zh-CN" sz="2000" dirty="0"/>
              <a:t>全球最好的国家》报告中，虽然中国的经济增长速度已经不是全球最快的了，但是在</a:t>
            </a:r>
            <a:r>
              <a:rPr lang="en-US" altLang="zh-CN" sz="2000" dirty="0"/>
              <a:t>2015</a:t>
            </a:r>
            <a:r>
              <a:rPr lang="zh-CN" altLang="zh-CN" sz="2000" dirty="0"/>
              <a:t>年中国是全球最适合创业的国家</a:t>
            </a:r>
            <a:r>
              <a:rPr lang="zh-CN" altLang="zh-CN" sz="2000" dirty="0" smtClean="0"/>
              <a:t>。</a:t>
            </a:r>
            <a:endParaRPr lang="en-US" altLang="zh-CN" sz="2000" dirty="0" smtClean="0"/>
          </a:p>
          <a:p>
            <a:pPr marL="0" indent="0">
              <a:buNone/>
            </a:pPr>
            <a:r>
              <a:rPr lang="en-US" altLang="zh-CN" sz="2000" dirty="0" smtClean="0"/>
              <a:t>         2016</a:t>
            </a:r>
            <a:r>
              <a:rPr lang="zh-CN" altLang="zh-CN" sz="2000" dirty="0"/>
              <a:t>年虽然中国的经济已经进入的资本寒冬，但是这并不是代表中国缺少资金</a:t>
            </a:r>
            <a:r>
              <a:rPr lang="zh-CN" altLang="zh-CN" sz="2000" dirty="0" smtClean="0"/>
              <a:t>。</a:t>
            </a:r>
            <a:endParaRPr lang="en-US" altLang="zh-CN" sz="2000" dirty="0" smtClean="0"/>
          </a:p>
          <a:p>
            <a:pPr marL="0" indent="0">
              <a:buNone/>
            </a:pPr>
            <a:r>
              <a:rPr lang="en-US" altLang="zh-CN" sz="2000" dirty="0" smtClean="0"/>
              <a:t>         </a:t>
            </a:r>
            <a:r>
              <a:rPr lang="zh-CN" altLang="zh-CN" sz="2000" dirty="0" smtClean="0"/>
              <a:t>在</a:t>
            </a:r>
            <a:r>
              <a:rPr lang="zh-CN" altLang="zh-CN" sz="2000" dirty="0"/>
              <a:t>股权投资，在中国，很多投资人在投一个项目的时候非常看重创始人</a:t>
            </a:r>
            <a:r>
              <a:rPr lang="zh-CN" altLang="zh-CN" sz="2000" dirty="0" smtClean="0"/>
              <a:t>。</a:t>
            </a:r>
            <a:endParaRPr lang="en-US" altLang="zh-CN" sz="2000" dirty="0" smtClean="0"/>
          </a:p>
          <a:p>
            <a:pPr marL="0" indent="0">
              <a:buNone/>
            </a:pPr>
            <a:r>
              <a:rPr lang="en-US" altLang="zh-CN" sz="2000" dirty="0" smtClean="0"/>
              <a:t>         </a:t>
            </a:r>
            <a:r>
              <a:rPr lang="zh-CN" altLang="zh-CN" sz="2000" dirty="0" smtClean="0"/>
              <a:t>但是</a:t>
            </a:r>
            <a:r>
              <a:rPr lang="zh-CN" altLang="zh-CN" sz="2000" dirty="0"/>
              <a:t>很多时候评估一个人的时候往往是询问以往经历、查看临场表现、结合自身经验然后得出结论。这样的评估方法是片面的、主观的、不科学的。</a:t>
            </a:r>
          </a:p>
          <a:p>
            <a:pPr marL="0" indent="0">
              <a:buNone/>
            </a:pPr>
            <a:endParaRPr lang="en-US" altLang="zh-CN" sz="2000" dirty="0" smtClean="0"/>
          </a:p>
        </p:txBody>
      </p:sp>
    </p:spTree>
    <p:extLst>
      <p:ext uri="{BB962C8B-B14F-4D97-AF65-F5344CB8AC3E}">
        <p14:creationId xmlns:p14="http://schemas.microsoft.com/office/powerpoint/2010/main" val="426197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论文选题依据</a:t>
            </a:r>
            <a:endParaRPr lang="zh-CN" altLang="en-US" dirty="0"/>
          </a:p>
        </p:txBody>
      </p:sp>
      <p:sp>
        <p:nvSpPr>
          <p:cNvPr id="3" name="内容占位符 2"/>
          <p:cNvSpPr>
            <a:spLocks noGrp="1"/>
          </p:cNvSpPr>
          <p:nvPr>
            <p:ph idx="1"/>
          </p:nvPr>
        </p:nvSpPr>
        <p:spPr/>
        <p:txBody>
          <a:bodyPr/>
          <a:lstStyle/>
          <a:p>
            <a:r>
              <a:rPr lang="zh-CN" altLang="zh-CN" dirty="0" smtClean="0"/>
              <a:t>研究</a:t>
            </a:r>
            <a:r>
              <a:rPr lang="zh-CN" altLang="zh-CN" dirty="0"/>
              <a:t>的</a:t>
            </a:r>
            <a:r>
              <a:rPr lang="zh-CN" altLang="zh-CN" dirty="0" smtClean="0"/>
              <a:t>特色</a:t>
            </a:r>
            <a:endParaRPr lang="en-US" altLang="zh-CN" dirty="0" smtClean="0"/>
          </a:p>
          <a:p>
            <a:pPr marL="0" indent="0">
              <a:buNone/>
            </a:pPr>
            <a:r>
              <a:rPr lang="zh-CN" altLang="zh-CN" dirty="0"/>
              <a:t>理论与实践结合对创始人进行投资评估。</a:t>
            </a:r>
            <a:endParaRPr lang="en-US" altLang="zh-CN" dirty="0" smtClean="0"/>
          </a:p>
        </p:txBody>
      </p:sp>
    </p:spTree>
    <p:extLst>
      <p:ext uri="{BB962C8B-B14F-4D97-AF65-F5344CB8AC3E}">
        <p14:creationId xmlns:p14="http://schemas.microsoft.com/office/powerpoint/2010/main" val="120459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论文选题依据</a:t>
            </a:r>
            <a:endParaRPr lang="zh-CN" altLang="en-US" dirty="0"/>
          </a:p>
        </p:txBody>
      </p:sp>
      <p:sp>
        <p:nvSpPr>
          <p:cNvPr id="3" name="内容占位符 2"/>
          <p:cNvSpPr>
            <a:spLocks noGrp="1"/>
          </p:cNvSpPr>
          <p:nvPr>
            <p:ph idx="1"/>
          </p:nvPr>
        </p:nvSpPr>
        <p:spPr/>
        <p:txBody>
          <a:bodyPr>
            <a:normAutofit/>
          </a:bodyPr>
          <a:lstStyle/>
          <a:p>
            <a:r>
              <a:rPr lang="zh-CN" altLang="zh-CN" dirty="0" smtClean="0"/>
              <a:t>重要</a:t>
            </a:r>
            <a:r>
              <a:rPr lang="zh-CN" altLang="zh-CN" dirty="0"/>
              <a:t>参考文献</a:t>
            </a:r>
            <a:r>
              <a:rPr lang="zh-CN" altLang="zh-CN" dirty="0" smtClean="0"/>
              <a:t>目录</a:t>
            </a:r>
            <a:endParaRPr lang="en-US" altLang="zh-CN" dirty="0" smtClean="0"/>
          </a:p>
          <a:p>
            <a:pPr marL="0" indent="0" latinLnBrk="1">
              <a:buNone/>
            </a:pPr>
            <a:r>
              <a:rPr lang="en-US" altLang="zh-CN" sz="2000" dirty="0"/>
              <a:t> [1] </a:t>
            </a:r>
            <a:r>
              <a:rPr lang="en-US" altLang="zh-CN" sz="2000" dirty="0" err="1"/>
              <a:t>aaty</a:t>
            </a:r>
            <a:r>
              <a:rPr lang="en-US" altLang="zh-CN" sz="2000" dirty="0"/>
              <a:t> T L. How to make a decision: the analytic hierarchy process[J]. European journal of operational research, 1990, 48(1): 9-26.</a:t>
            </a:r>
            <a:endParaRPr lang="zh-CN" altLang="zh-CN" sz="2000" b="1" dirty="0"/>
          </a:p>
          <a:p>
            <a:pPr marL="0" indent="0" latinLnBrk="1">
              <a:buNone/>
            </a:pPr>
            <a:r>
              <a:rPr lang="en-US" altLang="zh-CN" sz="2000" dirty="0"/>
              <a:t>[2] Park D. The Y-</a:t>
            </a:r>
            <a:r>
              <a:rPr lang="en-US" altLang="zh-CN" sz="2000" dirty="0" err="1"/>
              <a:t>combinator</a:t>
            </a:r>
            <a:r>
              <a:rPr lang="en-US" altLang="zh-CN" sz="2000" dirty="0"/>
              <a:t> in Scott's lambda-calculus models[J]. 1976.</a:t>
            </a:r>
            <a:endParaRPr lang="zh-CN" altLang="zh-CN" sz="2000" b="1" dirty="0"/>
          </a:p>
          <a:p>
            <a:pPr marL="0" indent="0" latinLnBrk="1">
              <a:buNone/>
            </a:pPr>
            <a:r>
              <a:rPr lang="en-US" altLang="zh-CN" sz="2000" dirty="0"/>
              <a:t>[3] </a:t>
            </a:r>
            <a:r>
              <a:rPr lang="zh-CN" altLang="zh-CN" sz="2000" dirty="0"/>
              <a:t>吴彤</a:t>
            </a:r>
            <a:r>
              <a:rPr lang="en-US" altLang="zh-CN" sz="2000" dirty="0"/>
              <a:t>. </a:t>
            </a:r>
            <a:r>
              <a:rPr lang="zh-CN" altLang="zh-CN" sz="2000" dirty="0"/>
              <a:t>精益创业</a:t>
            </a:r>
            <a:r>
              <a:rPr lang="en-US" altLang="zh-CN" sz="2000" dirty="0"/>
              <a:t>[J]. </a:t>
            </a:r>
            <a:r>
              <a:rPr lang="zh-CN" altLang="zh-CN" sz="2000" dirty="0"/>
              <a:t>中国建材</a:t>
            </a:r>
            <a:r>
              <a:rPr lang="en-US" altLang="zh-CN" sz="2000" dirty="0"/>
              <a:t>, 2012, 11: 039.</a:t>
            </a:r>
            <a:endParaRPr lang="zh-CN" altLang="zh-CN" sz="2000" b="1" dirty="0"/>
          </a:p>
          <a:p>
            <a:pPr marL="0" indent="0" latinLnBrk="1">
              <a:buNone/>
            </a:pPr>
            <a:r>
              <a:rPr lang="en-US" altLang="zh-CN" sz="2000" dirty="0" smtClean="0"/>
              <a:t>[</a:t>
            </a:r>
            <a:r>
              <a:rPr lang="en-US" altLang="zh-CN" sz="2000" dirty="0"/>
              <a:t>4] </a:t>
            </a:r>
            <a:r>
              <a:rPr lang="zh-CN" altLang="zh-CN" sz="2000" dirty="0"/>
              <a:t>能人管理走向团队管理</a:t>
            </a:r>
            <a:r>
              <a:rPr lang="en-US" altLang="zh-CN" sz="2000" dirty="0"/>
              <a:t>[J]. </a:t>
            </a:r>
            <a:r>
              <a:rPr lang="zh-CN" altLang="zh-CN" sz="2000" dirty="0"/>
              <a:t>人力资源</a:t>
            </a:r>
            <a:r>
              <a:rPr lang="en-US" altLang="zh-CN" sz="2000" dirty="0"/>
              <a:t>, 2007 (03X): 55-58.</a:t>
            </a:r>
            <a:endParaRPr lang="zh-CN" altLang="zh-CN" sz="2000" b="1" dirty="0"/>
          </a:p>
          <a:p>
            <a:pPr marL="0" indent="0" latinLnBrk="1">
              <a:buNone/>
            </a:pPr>
            <a:r>
              <a:rPr lang="en-US" altLang="zh-CN" sz="2000" dirty="0" smtClean="0"/>
              <a:t>[</a:t>
            </a:r>
            <a:r>
              <a:rPr lang="en-US" altLang="zh-CN" sz="2000" dirty="0"/>
              <a:t>5] </a:t>
            </a:r>
            <a:r>
              <a:rPr lang="zh-CN" altLang="zh-CN" sz="2000" dirty="0"/>
              <a:t>熊新翔，《熊六枪》</a:t>
            </a:r>
            <a:endParaRPr lang="zh-CN" altLang="en-US" sz="2000" dirty="0"/>
          </a:p>
        </p:txBody>
      </p:sp>
    </p:spTree>
    <p:extLst>
      <p:ext uri="{BB962C8B-B14F-4D97-AF65-F5344CB8AC3E}">
        <p14:creationId xmlns:p14="http://schemas.microsoft.com/office/powerpoint/2010/main" val="38316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en-US" altLang="zh-CN" sz="2000" dirty="0" smtClean="0"/>
              <a:t>         </a:t>
            </a:r>
            <a:r>
              <a:rPr lang="zh-CN" altLang="zh-CN" sz="2000" dirty="0" smtClean="0"/>
              <a:t>本文</a:t>
            </a:r>
            <a:r>
              <a:rPr lang="zh-CN" altLang="zh-CN" sz="2000" dirty="0"/>
              <a:t>主要研究在风险投资中对创始人的评估方法。</a:t>
            </a:r>
          </a:p>
          <a:p>
            <a:pPr marL="0" indent="0">
              <a:buNone/>
            </a:pPr>
            <a:r>
              <a:rPr lang="en-US" altLang="zh-CN" sz="2000" dirty="0" smtClean="0"/>
              <a:t>         </a:t>
            </a:r>
          </a:p>
          <a:p>
            <a:pPr marL="0" indent="0">
              <a:buNone/>
            </a:pPr>
            <a:r>
              <a:rPr lang="en-US" altLang="zh-CN" sz="2000" dirty="0" smtClean="0"/>
              <a:t>         </a:t>
            </a:r>
            <a:r>
              <a:rPr lang="zh-CN" altLang="zh-CN" sz="2000" dirty="0" smtClean="0"/>
              <a:t>关键问题在于：</a:t>
            </a:r>
          </a:p>
          <a:p>
            <a:pPr marL="0" lvl="0" indent="0">
              <a:buNone/>
            </a:pPr>
            <a:r>
              <a:rPr lang="en-US" altLang="zh-CN" sz="2000" dirty="0" smtClean="0"/>
              <a:t>         	</a:t>
            </a:r>
            <a:r>
              <a:rPr lang="zh-CN" altLang="zh-CN" sz="2000" dirty="0" smtClean="0"/>
              <a:t>对人的评估标准；</a:t>
            </a:r>
          </a:p>
          <a:p>
            <a:pPr marL="0" lvl="0" indent="0">
              <a:buNone/>
            </a:pPr>
            <a:r>
              <a:rPr lang="en-US" altLang="zh-CN" sz="2000" dirty="0" smtClean="0"/>
              <a:t>        	</a:t>
            </a:r>
            <a:r>
              <a:rPr lang="zh-CN" altLang="zh-CN" sz="2000" dirty="0" smtClean="0"/>
              <a:t>人的信息融合；</a:t>
            </a:r>
          </a:p>
          <a:p>
            <a:pPr marL="0" lvl="0" indent="0">
              <a:buNone/>
            </a:pPr>
            <a:r>
              <a:rPr lang="en-US" altLang="zh-CN" sz="2000" dirty="0" smtClean="0"/>
              <a:t>         	</a:t>
            </a:r>
            <a:r>
              <a:rPr lang="zh-CN" altLang="zh-CN" sz="2000" dirty="0" smtClean="0"/>
              <a:t>方法的有效性评估。</a:t>
            </a:r>
          </a:p>
          <a:p>
            <a:pPr marL="0" indent="0">
              <a:buNone/>
            </a:pPr>
            <a:endParaRPr lang="en-US" altLang="zh-CN" sz="2000" dirty="0" smtClean="0"/>
          </a:p>
          <a:p>
            <a:pPr marL="0" indent="0">
              <a:buNone/>
            </a:pPr>
            <a:r>
              <a:rPr lang="en-US" altLang="zh-CN" sz="2000" dirty="0"/>
              <a:t> </a:t>
            </a:r>
            <a:r>
              <a:rPr lang="en-US" altLang="zh-CN" sz="2000" dirty="0" smtClean="0"/>
              <a:t>         </a:t>
            </a:r>
            <a:r>
              <a:rPr lang="zh-CN" altLang="zh-CN" sz="2000" dirty="0" smtClean="0"/>
              <a:t>预计可以帮助投资人科学、高效的对创始人是否适合创业进行评估。帮助风险投资者降低风险！</a:t>
            </a:r>
          </a:p>
          <a:p>
            <a:pPr marL="0" indent="0">
              <a:buNone/>
            </a:pPr>
            <a:endParaRPr lang="zh-CN" altLang="en-US" dirty="0"/>
          </a:p>
        </p:txBody>
      </p:sp>
    </p:spTree>
    <p:extLst>
      <p:ext uri="{BB962C8B-B14F-4D97-AF65-F5344CB8AC3E}">
        <p14:creationId xmlns:p14="http://schemas.microsoft.com/office/powerpoint/2010/main" val="20150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主要研究方法</a:t>
            </a:r>
            <a:endParaRPr lang="zh-CN" altLang="en-US" dirty="0"/>
          </a:p>
        </p:txBody>
      </p:sp>
      <p:sp>
        <p:nvSpPr>
          <p:cNvPr id="3" name="内容占位符 2"/>
          <p:cNvSpPr>
            <a:spLocks noGrp="1"/>
          </p:cNvSpPr>
          <p:nvPr>
            <p:ph idx="1"/>
          </p:nvPr>
        </p:nvSpPr>
        <p:spPr/>
        <p:txBody>
          <a:bodyPr>
            <a:normAutofit/>
          </a:bodyPr>
          <a:lstStyle/>
          <a:p>
            <a:r>
              <a:rPr lang="zh-CN" altLang="zh-CN" sz="2000" dirty="0"/>
              <a:t>本人计划在美国的运筹学家</a:t>
            </a:r>
            <a:r>
              <a:rPr lang="en-US" altLang="zh-CN" sz="2000" dirty="0" err="1">
                <a:hlinkClick r:id="rId2" tooltip="托马斯·塞蒂"/>
              </a:rPr>
              <a:t>托马斯·塞蒂</a:t>
            </a:r>
            <a:r>
              <a:rPr lang="zh-CN" altLang="zh-CN" sz="2000" dirty="0"/>
              <a:t>（</a:t>
            </a:r>
            <a:r>
              <a:rPr lang="en-US" altLang="zh-CN" sz="2000" dirty="0" err="1"/>
              <a:t>T.L.Saaty</a:t>
            </a:r>
            <a:r>
              <a:rPr lang="zh-CN" altLang="zh-CN" sz="2000" dirty="0"/>
              <a:t>）就提出层次分析法的基础上运用模糊数对主观数据进行预处理，最后结合国内知名人力资源专家的方法对创业团队中创始人是否适合创业进行评估。</a:t>
            </a:r>
          </a:p>
          <a:p>
            <a:r>
              <a:rPr lang="zh-CN" altLang="zh-CN" sz="2000" dirty="0"/>
              <a:t>设计的方法再对重庆易一天使投资有限公司以往及今后的投资项目进行评估，通过实际运用总结评估方法的有效性。</a:t>
            </a:r>
            <a:endParaRPr lang="zh-CN" altLang="en-US" sz="2000" dirty="0"/>
          </a:p>
        </p:txBody>
      </p:sp>
    </p:spTree>
    <p:extLst>
      <p:ext uri="{BB962C8B-B14F-4D97-AF65-F5344CB8AC3E}">
        <p14:creationId xmlns:p14="http://schemas.microsoft.com/office/powerpoint/2010/main" val="56549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研究地点、年度计划及经费预算</a:t>
            </a:r>
            <a:endParaRPr lang="zh-CN" altLang="en-US" dirty="0"/>
          </a:p>
        </p:txBody>
      </p:sp>
      <p:sp>
        <p:nvSpPr>
          <p:cNvPr id="3" name="内容占位符 2"/>
          <p:cNvSpPr>
            <a:spLocks noGrp="1"/>
          </p:cNvSpPr>
          <p:nvPr>
            <p:ph idx="1"/>
          </p:nvPr>
        </p:nvSpPr>
        <p:spPr/>
        <p:txBody>
          <a:bodyPr/>
          <a:lstStyle/>
          <a:p>
            <a:pPr marL="0" indent="0">
              <a:buNone/>
            </a:pPr>
            <a:r>
              <a:rPr lang="zh-CN" altLang="zh-CN" dirty="0"/>
              <a:t>研究地点：重庆西南大学、重庆易一天使投资有限公司</a:t>
            </a:r>
          </a:p>
          <a:p>
            <a:pPr marL="0" indent="0">
              <a:buNone/>
            </a:pPr>
            <a:r>
              <a:rPr lang="zh-CN" altLang="zh-CN" dirty="0"/>
              <a:t>年度计划：</a:t>
            </a:r>
          </a:p>
          <a:p>
            <a:r>
              <a:rPr lang="en-US" altLang="zh-CN" dirty="0"/>
              <a:t>2016</a:t>
            </a:r>
            <a:r>
              <a:rPr lang="zh-CN" altLang="zh-CN" dirty="0"/>
              <a:t>年</a:t>
            </a:r>
            <a:r>
              <a:rPr lang="en-US" altLang="zh-CN" dirty="0"/>
              <a:t>4-5</a:t>
            </a:r>
            <a:r>
              <a:rPr lang="zh-CN" altLang="zh-CN" dirty="0"/>
              <a:t>月制定评估方法；</a:t>
            </a:r>
          </a:p>
          <a:p>
            <a:r>
              <a:rPr lang="en-US" altLang="zh-CN" dirty="0"/>
              <a:t>2016</a:t>
            </a:r>
            <a:r>
              <a:rPr lang="zh-CN" altLang="zh-CN" dirty="0"/>
              <a:t>年</a:t>
            </a:r>
            <a:r>
              <a:rPr lang="en-US" altLang="zh-CN" dirty="0"/>
              <a:t>6-12</a:t>
            </a:r>
            <a:r>
              <a:rPr lang="zh-CN" altLang="zh-CN" dirty="0"/>
              <a:t>月实地评估创始人；</a:t>
            </a:r>
          </a:p>
          <a:p>
            <a:r>
              <a:rPr lang="en-US" altLang="zh-CN" dirty="0"/>
              <a:t>2017</a:t>
            </a:r>
            <a:r>
              <a:rPr lang="zh-CN" altLang="zh-CN" dirty="0"/>
              <a:t>年</a:t>
            </a:r>
            <a:r>
              <a:rPr lang="en-US" altLang="zh-CN" dirty="0"/>
              <a:t>1-2</a:t>
            </a:r>
            <a:r>
              <a:rPr lang="zh-CN" altLang="zh-CN" dirty="0"/>
              <a:t>月总结数据，形成论文。</a:t>
            </a:r>
          </a:p>
          <a:p>
            <a:pPr marL="0" indent="0">
              <a:buNone/>
            </a:pPr>
            <a:r>
              <a:rPr lang="zh-CN" altLang="zh-CN" dirty="0"/>
              <a:t>经费预算：无</a:t>
            </a:r>
            <a:endParaRPr lang="zh-CN" altLang="en-US" dirty="0"/>
          </a:p>
        </p:txBody>
      </p:sp>
    </p:spTree>
    <p:extLst>
      <p:ext uri="{BB962C8B-B14F-4D97-AF65-F5344CB8AC3E}">
        <p14:creationId xmlns:p14="http://schemas.microsoft.com/office/powerpoint/2010/main" val="38918294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627</Words>
  <Application>Microsoft Office PowerPoint</Application>
  <PresentationFormat>宽屏</PresentationFormat>
  <Paragraphs>51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宋体</vt:lpstr>
      <vt:lpstr>微软雅黑</vt:lpstr>
      <vt:lpstr>微软雅黑 Light</vt:lpstr>
      <vt:lpstr>Arial</vt:lpstr>
      <vt:lpstr>Calibri</vt:lpstr>
      <vt:lpstr>Calibri Light</vt:lpstr>
      <vt:lpstr>Office 主题</vt:lpstr>
      <vt:lpstr>在风险投资中对创始人基于模糊层析分析法的投资决策分析</vt:lpstr>
      <vt:lpstr>目录</vt:lpstr>
      <vt:lpstr>论文选题依据</vt:lpstr>
      <vt:lpstr>论文选题依据</vt:lpstr>
      <vt:lpstr>论文选题依据</vt:lpstr>
      <vt:lpstr>论文选题依据</vt:lpstr>
      <vt:lpstr>主要研究内容</vt:lpstr>
      <vt:lpstr>主要研究方法</vt:lpstr>
      <vt:lpstr>研究地点、年度计划及经费预算</vt:lpstr>
      <vt:lpstr>论文创新点预测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Zhenxing Wu</dc:creator>
  <cp:lastModifiedBy>Zhenxing Wu</cp:lastModifiedBy>
  <cp:revision>11</cp:revision>
  <dcterms:created xsi:type="dcterms:W3CDTF">2016-03-25T02:22:58Z</dcterms:created>
  <dcterms:modified xsi:type="dcterms:W3CDTF">2016-03-25T02:53:44Z</dcterms:modified>
</cp:coreProperties>
</file>