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8" r:id="rId3"/>
    <p:sldId id="259" r:id="rId4"/>
    <p:sldId id="260" r:id="rId5"/>
    <p:sldId id="258" r:id="rId6"/>
    <p:sldId id="263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B5AE9-25B6-4116-8219-4CFB8148B27C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1C61D-9DDA-44DE-83E1-D35EBF63E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9857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B306-E193-4E17-AAE2-638BA4241EE2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67494-37DA-4E73-9890-34EAC25A3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50378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B588-4A5E-49F1-80F7-C087FEAB72FC}" type="datetime1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SMJ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853E-E7E8-40DE-A7B0-6CAE20CA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61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CF52-5FBA-4EB7-BFEB-2E7CF5D5DB62}" type="datetime1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853E-E7E8-40DE-A7B0-6CAE20CA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0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B98-086B-4512-BAF6-E64F47E35A94}" type="datetime1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853E-E7E8-40DE-A7B0-6CAE20CA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76822"/>
            <a:ext cx="10515600" cy="8138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2BBA-51F0-41C0-A8B6-5472652B6D9A}" type="datetime1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853E-E7E8-40DE-A7B0-6CAE20CA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0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841D-5AC2-4919-8E8A-4041FBF09D24}" type="datetime1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853E-E7E8-40DE-A7B0-6CAE20CA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7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5EFC-5306-4CA0-A53D-4F986D82F626}" type="datetime1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853E-E7E8-40DE-A7B0-6CAE20CA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4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67F-632C-4C0C-B1F9-602482848194}" type="datetime1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853E-E7E8-40DE-A7B0-6CAE20CA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2827-D882-4004-A109-FF8577723963}" type="datetime1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853E-E7E8-40DE-A7B0-6CAE20CA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8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584C-2C2D-45FF-B791-2579502CA4EF}" type="datetime1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853E-E7E8-40DE-A7B0-6CAE20CA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0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5F67-746B-4752-A263-CD6182D6DA34}" type="datetime1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853E-E7E8-40DE-A7B0-6CAE20CA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1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8E5B-BDBA-4200-BE37-07FC35E9F9A1}" type="datetime1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853E-E7E8-40DE-A7B0-6CAE20CA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3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88C3C-4D1C-4F68-AC13-7C7897AE8DC2}" type="datetime1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SMJ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853E-E7E8-40DE-A7B0-6CAE20CA0BA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68"/>
          <a:stretch/>
        </p:blipFill>
        <p:spPr>
          <a:xfrm>
            <a:off x="0" y="0"/>
            <a:ext cx="12192000" cy="684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8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33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image" Target="../media/image34.wmf"/><Relationship Id="rId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wmf"/><Relationship Id="rId7" Type="http://schemas.openxmlformats.org/officeDocument/2006/relationships/image" Target="../media/image33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8090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模糊层次分析法（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FAHP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包络分析法（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DEA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）模型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12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公式计算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3903"/>
            <a:ext cx="10515600" cy="551652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788770"/>
            <a:ext cx="2845424" cy="1016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225" y="4078235"/>
            <a:ext cx="5703550" cy="167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00954"/>
            <a:ext cx="10515600" cy="789734"/>
          </a:xfrm>
        </p:spPr>
        <p:txBody>
          <a:bodyPr>
            <a:normAutofit fontScale="90000"/>
          </a:bodyPr>
          <a:lstStyle/>
          <a:p>
            <a:r>
              <a:rPr kumimoji="1" lang="zh-CN" altLang="en-US" sz="3100" b="1" dirty="0">
                <a:sym typeface="Symbol" panose="05050102010706020507" pitchFamily="18" charset="2"/>
              </a:rPr>
              <a:t>接下来，作</a:t>
            </a:r>
            <a:r>
              <a:rPr kumimoji="1" lang="en-US" altLang="zh-CN" sz="3100" b="1" dirty="0" err="1">
                <a:sym typeface="Symbol" panose="05050102010706020507" pitchFamily="18" charset="2"/>
              </a:rPr>
              <a:t>Charnes</a:t>
            </a:r>
            <a:r>
              <a:rPr kumimoji="1" lang="en-US" altLang="zh-CN" sz="3100" b="1" dirty="0">
                <a:sym typeface="Symbol" panose="05050102010706020507" pitchFamily="18" charset="2"/>
              </a:rPr>
              <a:t>-Cooper</a:t>
            </a:r>
            <a:r>
              <a:rPr kumimoji="1" lang="zh-CN" altLang="en-US" sz="3100" b="1" dirty="0">
                <a:sym typeface="Symbol" panose="05050102010706020507" pitchFamily="18" charset="2"/>
              </a:rPr>
              <a:t>变换，转化为一个等价的</a:t>
            </a:r>
            <a:r>
              <a:rPr kumimoji="1" lang="zh-CN" altLang="en-US" sz="3100" b="1" dirty="0" smtClean="0">
                <a:sym typeface="Symbol" panose="05050102010706020507" pitchFamily="18" charset="2"/>
              </a:rPr>
              <a:t>线性规划</a:t>
            </a:r>
            <a:r>
              <a:rPr kumimoji="1" lang="zh-CN" altLang="en-US" sz="3100" b="1" dirty="0">
                <a:sym typeface="Symbol" panose="05050102010706020507" pitchFamily="18" charset="2"/>
              </a:rPr>
              <a:t>模型</a:t>
            </a:r>
            <a:r>
              <a:rPr kumimoji="1" lang="zh-CN" altLang="en-US" sz="3100" b="1" dirty="0" smtClean="0">
                <a:sym typeface="Symbol" panose="05050102010706020507" pitchFamily="18" charset="2"/>
              </a:rPr>
              <a:t>。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150" y="1488983"/>
            <a:ext cx="5767064" cy="990844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50" y="2414517"/>
            <a:ext cx="6821395" cy="10035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150" y="3515394"/>
            <a:ext cx="7100856" cy="1016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150" y="4755656"/>
            <a:ext cx="3353535" cy="5335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150" y="5327397"/>
            <a:ext cx="7011937" cy="10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输出最大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85850" y="1762876"/>
            <a:ext cx="4392614" cy="1728788"/>
            <a:chOff x="432" y="2506"/>
            <a:chExt cx="2592" cy="1046"/>
          </a:xfrm>
        </p:grpSpPr>
        <p:pic>
          <p:nvPicPr>
            <p:cNvPr id="6" name="图片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2506"/>
              <a:ext cx="14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" name="图片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" y="2784"/>
              <a:ext cx="2379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085850" y="3448996"/>
            <a:ext cx="295275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kumimoji="1" lang="zh-CN" altLang="en-US" sz="2800" b="1" dirty="0">
                <a:sym typeface="Symbol" panose="05050102010706020507" pitchFamily="18" charset="2"/>
              </a:rPr>
              <a:t>展开可写为：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423330" y="3908425"/>
            <a:ext cx="6913562" cy="2447925"/>
            <a:chOff x="403" y="342"/>
            <a:chExt cx="3104" cy="1440"/>
          </a:xfrm>
        </p:grpSpPr>
        <p:pic>
          <p:nvPicPr>
            <p:cNvPr id="10" name="图片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" y="342"/>
              <a:ext cx="2820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" name="图片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" y="624"/>
              <a:ext cx="306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750" y="871"/>
              <a:ext cx="2754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endParaRPr kumimoji="1" lang="en-US" altLang="zh-CN" sz="12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3" name="图片 1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" y="1052"/>
              <a:ext cx="28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" name="图片 1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" y="1300"/>
              <a:ext cx="140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" name="图片 1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" y="1579"/>
              <a:ext cx="2268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6" name="AutoShape 11"/>
            <p:cNvSpPr>
              <a:spLocks/>
            </p:cNvSpPr>
            <p:nvPr/>
          </p:nvSpPr>
          <p:spPr bwMode="auto">
            <a:xfrm>
              <a:off x="622" y="720"/>
              <a:ext cx="50" cy="1008"/>
            </a:xfrm>
            <a:prstGeom prst="leftBrace">
              <a:avLst>
                <a:gd name="adj1" fmla="val 168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88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其对偶规划为</a:t>
            </a:r>
            <a:r>
              <a:rPr kumimoji="1" lang="zh-CN" altLang="en-US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：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25549" y="2019108"/>
            <a:ext cx="5626101" cy="3384546"/>
            <a:chOff x="412" y="2077"/>
            <a:chExt cx="2504" cy="1757"/>
          </a:xfrm>
        </p:grpSpPr>
        <p:pic>
          <p:nvPicPr>
            <p:cNvPr id="6" name="图片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" y="2077"/>
              <a:ext cx="81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" name="图片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" y="2346"/>
              <a:ext cx="176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795" y="2563"/>
              <a:ext cx="1813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      </a:t>
              </a:r>
            </a:p>
          </p:txBody>
        </p:sp>
        <p:pic>
          <p:nvPicPr>
            <p:cNvPr id="9" name="图片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" y="3642"/>
              <a:ext cx="21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" name="AutoShape 9"/>
            <p:cNvSpPr>
              <a:spLocks/>
            </p:cNvSpPr>
            <p:nvPr/>
          </p:nvSpPr>
          <p:spPr bwMode="auto">
            <a:xfrm>
              <a:off x="571" y="2442"/>
              <a:ext cx="69" cy="1302"/>
            </a:xfrm>
            <a:prstGeom prst="leftBrace">
              <a:avLst>
                <a:gd name="adj1" fmla="val 15724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1" name="图片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2740"/>
              <a:ext cx="1544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" name="图片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" y="2996"/>
              <a:ext cx="141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84" y="3203"/>
              <a:ext cx="1376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kumimoji="1"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</a:p>
          </p:txBody>
        </p:sp>
        <p:pic>
          <p:nvPicPr>
            <p:cNvPr id="14" name="图片 1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" y="3348"/>
              <a:ext cx="14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72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为了方便计算，我们引入引入剩余变量和</a:t>
            </a:r>
            <a:r>
              <a:rPr kumimoji="1" lang="zh-CN" altLang="en-US" sz="36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松弛变量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将不等式约束化为等式约束，得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69" y="1726732"/>
            <a:ext cx="25193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294" y="1726732"/>
            <a:ext cx="2665413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322481" y="3271557"/>
            <a:ext cx="4464050" cy="2305050"/>
            <a:chOff x="272" y="336"/>
            <a:chExt cx="2586" cy="1291"/>
          </a:xfrm>
        </p:grpSpPr>
        <p:pic>
          <p:nvPicPr>
            <p:cNvPr id="8" name="图片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" y="336"/>
              <a:ext cx="136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" name="图片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536"/>
              <a:ext cx="2011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" name="图片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" y="1424"/>
              <a:ext cx="1979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1" name="AutoShape 10"/>
            <p:cNvSpPr>
              <a:spLocks/>
            </p:cNvSpPr>
            <p:nvPr/>
          </p:nvSpPr>
          <p:spPr bwMode="auto">
            <a:xfrm>
              <a:off x="746" y="717"/>
              <a:ext cx="61" cy="819"/>
            </a:xfrm>
            <a:prstGeom prst="leftBrace">
              <a:avLst>
                <a:gd name="adj1" fmla="val 11188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2" name="图片 1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" y="944"/>
              <a:ext cx="1323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70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 algn="just">
              <a:spcBef>
                <a:spcPct val="20000"/>
              </a:spcBef>
              <a:buNone/>
            </a:pPr>
            <a:endParaRPr kumimoji="1" lang="en-US" altLang="zh-CN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>
              <a:spcBef>
                <a:spcPct val="20000"/>
              </a:spcBef>
              <a:buNone/>
            </a:pPr>
            <a:r>
              <a:rPr kumimoji="1" lang="zh-CN" altLang="en-US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kumimoji="1" lang="en-US" altLang="zh-CN" b="1" dirty="0">
                <a:latin typeface="黑体" panose="02010609060101010101" pitchFamily="49" charset="-122"/>
                <a:sym typeface="Symbol" panose="05050102010706020507" pitchFamily="18" charset="2"/>
              </a:rPr>
              <a:t>1  </a:t>
            </a:r>
            <a:r>
              <a:rPr kumimoji="1"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如果线性规划</a:t>
            </a:r>
            <a:r>
              <a:rPr kumimoji="1" lang="en-US" altLang="zh-CN" b="1" dirty="0">
                <a:latin typeface="黑体" panose="02010609060101010101" pitchFamily="49" charset="-122"/>
                <a:sym typeface="Symbol" panose="05050102010706020507" pitchFamily="18" charset="2"/>
              </a:rPr>
              <a:t>(P)</a:t>
            </a:r>
            <a:r>
              <a:rPr kumimoji="1"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的最优解满足下列条件</a:t>
            </a:r>
            <a:endParaRPr kumimoji="1"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 algn="just">
              <a:spcBef>
                <a:spcPct val="20000"/>
              </a:spcBef>
              <a:buNone/>
            </a:pP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                  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 b="1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 = </a:t>
            </a:r>
            <a:r>
              <a:rPr kumimoji="1" lang="en-US" altLang="zh-CN" b="1" baseline="30000" dirty="0">
                <a:latin typeface="宋体" panose="02010600030101010101" pitchFamily="2" charset="-122"/>
                <a:sym typeface="Symbol" panose="05050102010706020507" pitchFamily="18" charset="2"/>
              </a:rPr>
              <a:t>0T </a:t>
            </a:r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 Y</a:t>
            </a:r>
            <a:r>
              <a:rPr kumimoji="1" lang="en-US" altLang="zh-CN" b="1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 = 1</a:t>
            </a:r>
            <a:endParaRPr kumimoji="1" lang="en-US" altLang="zh-CN" b="1" dirty="0">
              <a:latin typeface="黑体" panose="02010609060101010101" pitchFamily="49" charset="-122"/>
              <a:sym typeface="Symbol" panose="05050102010706020507" pitchFamily="18" charset="2"/>
            </a:endParaRPr>
          </a:p>
          <a:p>
            <a:pPr marL="0" indent="0" algn="just">
              <a:spcBef>
                <a:spcPct val="20000"/>
              </a:spcBef>
              <a:buNone/>
            </a:pPr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</a:t>
            </a:r>
            <a:r>
              <a:rPr kumimoji="1"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则称决策单元  </a:t>
            </a:r>
            <a:r>
              <a:rPr kumimoji="1" lang="en-US" altLang="zh-CN" b="1" dirty="0">
                <a:latin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 b="1" baseline="-30000" dirty="0">
                <a:latin typeface="黑体" panose="02010609060101010101" pitchFamily="49" charset="-122"/>
                <a:sym typeface="Symbol" panose="05050102010706020507" pitchFamily="18" charset="2"/>
              </a:rPr>
              <a:t>0 </a:t>
            </a:r>
            <a:r>
              <a:rPr kumimoji="1"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为弱</a:t>
            </a:r>
            <a:r>
              <a:rPr kumimoji="1" lang="en-US" altLang="zh-CN" b="1" dirty="0">
                <a:latin typeface="黑体" panose="02010609060101010101" pitchFamily="49" charset="-122"/>
                <a:sym typeface="Symbol" panose="05050102010706020507" pitchFamily="18" charset="2"/>
              </a:rPr>
              <a:t>DEA</a:t>
            </a:r>
            <a:r>
              <a:rPr kumimoji="1"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有效。</a:t>
            </a:r>
            <a:endParaRPr kumimoji="1" lang="zh-CN" altLang="en-US" b="1" dirty="0">
              <a:latin typeface="黑体" panose="02010609060101010101" pitchFamily="49" charset="-122"/>
              <a:sym typeface="Symbol" panose="05050102010706020507" pitchFamily="18" charset="2"/>
            </a:endParaRPr>
          </a:p>
          <a:p>
            <a:pPr marL="0" indent="0" algn="just">
              <a:spcBef>
                <a:spcPct val="20000"/>
              </a:spcBef>
              <a:buNone/>
            </a:pPr>
            <a:r>
              <a:rPr kumimoji="1" lang="zh-CN" altLang="en-US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kumimoji="1" lang="en-US" altLang="zh-CN" b="1" dirty="0">
                <a:latin typeface="黑体" panose="02010609060101010101" pitchFamily="49" charset="-122"/>
                <a:sym typeface="Symbol" panose="05050102010706020507" pitchFamily="18" charset="2"/>
              </a:rPr>
              <a:t>2  </a:t>
            </a:r>
            <a:r>
              <a:rPr kumimoji="1"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如果线性规划</a:t>
            </a:r>
            <a:r>
              <a:rPr kumimoji="1" lang="en-US" altLang="zh-CN" b="1" dirty="0">
                <a:latin typeface="黑体" panose="02010609060101010101" pitchFamily="49" charset="-122"/>
                <a:sym typeface="Symbol" panose="05050102010706020507" pitchFamily="18" charset="2"/>
              </a:rPr>
              <a:t>(P)</a:t>
            </a:r>
            <a:r>
              <a:rPr kumimoji="1"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的最优解满足条件</a:t>
            </a:r>
            <a:endParaRPr kumimoji="1" lang="zh-CN" altLang="en-US" b="1" dirty="0">
              <a:latin typeface="黑体" panose="02010609060101010101" pitchFamily="49" charset="-122"/>
              <a:sym typeface="Symbol" panose="05050102010706020507" pitchFamily="18" charset="2"/>
            </a:endParaRPr>
          </a:p>
          <a:p>
            <a:pPr marL="0" indent="0" algn="just">
              <a:spcBef>
                <a:spcPct val="20000"/>
              </a:spcBef>
              <a:buNone/>
            </a:pPr>
            <a:r>
              <a:rPr kumimoji="1" lang="zh-CN" altLang="en-US" b="1" dirty="0">
                <a:latin typeface="黑体" panose="02010609060101010101" pitchFamily="49" charset="-122"/>
                <a:sym typeface="Symbol" panose="05050102010706020507" pitchFamily="18" charset="2"/>
              </a:rPr>
              <a:t>                 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 b="1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 = </a:t>
            </a:r>
            <a:r>
              <a:rPr kumimoji="1" lang="en-US" altLang="zh-CN" b="1" baseline="30000" dirty="0">
                <a:latin typeface="宋体" panose="02010600030101010101" pitchFamily="2" charset="-122"/>
                <a:sym typeface="Symbol" panose="05050102010706020507" pitchFamily="18" charset="2"/>
              </a:rPr>
              <a:t>0T </a:t>
            </a:r>
            <a:r>
              <a:rPr kumimoji="1"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 Y</a:t>
            </a:r>
            <a:r>
              <a:rPr kumimoji="1" lang="en-US" altLang="zh-CN" b="1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 = 1</a:t>
            </a:r>
            <a:r>
              <a:rPr kumimoji="1" lang="en-US" altLang="zh-CN" b="1" dirty="0">
                <a:latin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，并且 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kumimoji="1" lang="en-US" altLang="zh-CN" b="1" baseline="30000" dirty="0"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＞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0, </a:t>
            </a:r>
            <a:r>
              <a:rPr kumimoji="1" lang="en-US" altLang="zh-CN" b="1" baseline="30000" dirty="0"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＞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endParaRPr kumimoji="1" lang="en-US" altLang="zh-CN" b="1" dirty="0">
              <a:latin typeface="黑体" panose="02010609060101010101" pitchFamily="49" charset="-122"/>
              <a:sym typeface="Symbol" panose="05050102010706020507" pitchFamily="18" charset="2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则决策单元 </a:t>
            </a:r>
            <a:r>
              <a:rPr kumimoji="1" lang="en-US" altLang="zh-CN" b="1" dirty="0">
                <a:latin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 b="1" baseline="-30000" dirty="0">
                <a:latin typeface="黑体" panose="02010609060101010101" pitchFamily="49" charset="-122"/>
                <a:sym typeface="Symbol" panose="05050102010706020507" pitchFamily="18" charset="2"/>
              </a:rPr>
              <a:t>0 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为</a:t>
            </a:r>
            <a:r>
              <a:rPr kumimoji="1" lang="en-US" altLang="zh-CN" b="1" dirty="0">
                <a:latin typeface="黑体" panose="02010609060101010101" pitchFamily="49" charset="-122"/>
                <a:sym typeface="Symbol" panose="05050102010706020507" pitchFamily="18" charset="2"/>
              </a:rPr>
              <a:t>DEA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有效。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144541" y="1724028"/>
            <a:ext cx="4114800" cy="1660525"/>
            <a:chOff x="432" y="2506"/>
            <a:chExt cx="2592" cy="1046"/>
          </a:xfrm>
        </p:grpSpPr>
        <p:pic>
          <p:nvPicPr>
            <p:cNvPr id="6" name="图片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2506"/>
              <a:ext cx="14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" name="图片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" y="2784"/>
              <a:ext cx="2379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6504174" y="1792285"/>
            <a:ext cx="4105275" cy="1858966"/>
            <a:chOff x="2982" y="256"/>
            <a:chExt cx="2586" cy="1171"/>
          </a:xfrm>
        </p:grpSpPr>
        <p:pic>
          <p:nvPicPr>
            <p:cNvPr id="9" name="图片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" y="256"/>
              <a:ext cx="108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" name="图片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9" y="456"/>
              <a:ext cx="1905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" name="图片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9" y="1224"/>
              <a:ext cx="1979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" name="AutoShape 12"/>
            <p:cNvSpPr>
              <a:spLocks/>
            </p:cNvSpPr>
            <p:nvPr/>
          </p:nvSpPr>
          <p:spPr bwMode="auto">
            <a:xfrm>
              <a:off x="3480" y="597"/>
              <a:ext cx="48" cy="747"/>
            </a:xfrm>
            <a:prstGeom prst="leftBrace">
              <a:avLst>
                <a:gd name="adj1" fmla="val 12968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3" name="图片 1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7" y="816"/>
              <a:ext cx="1323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457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定理</a:t>
            </a:r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kumimoji="1" lang="zh-CN" altLang="en-US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线性规划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(P)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及其对偶规划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(D)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都有可行解，因而都有最优解，</a:t>
            </a:r>
            <a:r>
              <a:rPr kumimoji="1" lang="zh-CN" altLang="en-US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并且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最优值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                  </a:t>
            </a:r>
            <a:r>
              <a:rPr kumimoji="1" lang="en-US" altLang="zh-CN" b="1" dirty="0" err="1">
                <a:latin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 b="1" baseline="-25000" dirty="0" err="1">
                <a:latin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 = V</a:t>
            </a:r>
            <a:r>
              <a:rPr kumimoji="1" lang="en-US" altLang="zh-CN" b="1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≤ 1 </a:t>
            </a:r>
            <a:endParaRPr kumimoji="1"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定理</a:t>
            </a:r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关于对偶规划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(D)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，有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1" lang="zh-CN" altLang="en-US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① 如果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(D)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的最优值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 b="1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=1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，则决策单元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 b="1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为弱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DEA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有效；反之亦然；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1" lang="zh-CN" altLang="en-US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② 如果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(D)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的最优值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 b="1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=1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，并且每个最优解都满足条件： 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b="1" baseline="30000" dirty="0">
                <a:latin typeface="宋体" panose="02010600030101010101" pitchFamily="2" charset="-122"/>
                <a:sym typeface="Symbol" panose="05050102010706020507" pitchFamily="18" charset="2"/>
              </a:rPr>
              <a:t>0-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 = 0, s</a:t>
            </a:r>
            <a:r>
              <a:rPr kumimoji="1" lang="en-US" altLang="zh-CN" b="1" baseline="30000" dirty="0">
                <a:latin typeface="宋体" panose="02010600030101010101" pitchFamily="2" charset="-122"/>
                <a:sym typeface="Symbol" panose="05050102010706020507" pitchFamily="18" charset="2"/>
              </a:rPr>
              <a:t>0+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 = 0 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，则决策单元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 b="1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为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DEA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有效；反之亦然。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定理</a:t>
            </a:r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3 </a:t>
            </a:r>
            <a:r>
              <a:rPr kumimoji="1" lang="zh-CN" altLang="en-US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决策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单元的最优效率指标</a:t>
            </a:r>
            <a:r>
              <a:rPr kumimoji="1" lang="en-US" altLang="zh-CN" b="1" dirty="0" err="1">
                <a:latin typeface="宋体" panose="02010600030101010101" pitchFamily="2" charset="-122"/>
                <a:sym typeface="Symbol" panose="05050102010706020507" pitchFamily="18" charset="2"/>
              </a:rPr>
              <a:t>Vp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与投入指标值</a:t>
            </a:r>
            <a:r>
              <a:rPr kumimoji="1" lang="en-US" altLang="zh-CN" b="1" dirty="0" err="1"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b="1" baseline="-25000" dirty="0" err="1">
                <a:latin typeface="宋体" panose="02010600030101010101" pitchFamily="2" charset="-122"/>
                <a:sym typeface="Symbol" panose="05050102010706020507" pitchFamily="18" charset="2"/>
              </a:rPr>
              <a:t>ik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及产出指标值</a:t>
            </a:r>
            <a:r>
              <a:rPr kumimoji="1" lang="en-US" altLang="zh-CN" b="1" dirty="0" err="1">
                <a:latin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kumimoji="1" lang="en-US" altLang="zh-CN" b="1" baseline="-25000" dirty="0" err="1">
                <a:latin typeface="宋体" panose="02010600030101010101" pitchFamily="2" charset="-122"/>
                <a:sym typeface="Symbol" panose="05050102010706020507" pitchFamily="18" charset="2"/>
              </a:rPr>
              <a:t>kj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的量纲选取无关。</a:t>
            </a:r>
            <a:r>
              <a:rPr kumimoji="1" lang="zh-CN" altLang="en-US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27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评价系统 </a:t>
            </a:r>
            <a:r>
              <a:rPr kumimoji="1" lang="en-US" altLang="zh-CN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DEA </a:t>
            </a:r>
            <a:r>
              <a:rPr kumimoji="1" lang="zh-CN" altLang="en-US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有效性的判定</a:t>
            </a:r>
            <a:r>
              <a:rPr kumimoji="1" lang="zh-CN" altLang="en-US" b="1" dirty="0">
                <a:solidFill>
                  <a:srgbClr val="0000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20000"/>
              </a:spcBef>
              <a:buNone/>
            </a:pPr>
            <a:r>
              <a:rPr kumimoji="1"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kumimoji="1" lang="zh-CN" altLang="en-US" sz="24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在</a:t>
            </a:r>
            <a:r>
              <a:rPr kumimoji="1"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实际应用中，无论利用</a:t>
            </a:r>
            <a:r>
              <a:rPr kumimoji="1"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(P)</a:t>
            </a:r>
            <a:r>
              <a:rPr kumimoji="1"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还是</a:t>
            </a:r>
            <a:r>
              <a:rPr kumimoji="1"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(D)</a:t>
            </a:r>
            <a:r>
              <a:rPr kumimoji="1"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，上述判断都并非易事。</a:t>
            </a:r>
          </a:p>
          <a:p>
            <a:pPr marL="0" indent="0" algn="just">
              <a:spcBef>
                <a:spcPct val="20000"/>
              </a:spcBef>
              <a:buNone/>
            </a:pPr>
            <a:r>
              <a:rPr kumimoji="1"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kumimoji="1" lang="zh-CN" altLang="en-US" sz="24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为了</a:t>
            </a:r>
            <a:r>
              <a:rPr kumimoji="1"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方便地使判定决策单元</a:t>
            </a:r>
            <a:r>
              <a:rPr kumimoji="1"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DEA </a:t>
            </a:r>
            <a:r>
              <a:rPr kumimoji="1"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有效，查恩斯和库伯引用了</a:t>
            </a:r>
            <a:r>
              <a:rPr kumimoji="1" lang="zh-CN" altLang="en-US" sz="2400" b="1" dirty="0">
                <a:solidFill>
                  <a:srgbClr val="ED11AE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非阿基米德无穷小量</a:t>
            </a:r>
            <a:r>
              <a:rPr kumimoji="1"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的概念。从而，可以利用单纯形方法求解线性规划问题，来判定决策单元的</a:t>
            </a:r>
            <a:r>
              <a:rPr kumimoji="1"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DEA</a:t>
            </a:r>
            <a:r>
              <a:rPr kumimoji="1"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有效性。 </a:t>
            </a:r>
          </a:p>
          <a:p>
            <a:pPr marL="0" indent="0" algn="just">
              <a:spcBef>
                <a:spcPct val="20000"/>
              </a:spcBef>
              <a:buNone/>
            </a:pPr>
            <a:r>
              <a:rPr kumimoji="1"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kumimoji="1" lang="zh-CN" altLang="en-US" sz="24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设 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kumimoji="1"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 是非阿基米德无穷小量，在广义实数域内，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kumimoji="1"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 表示一个</a:t>
            </a:r>
            <a:r>
              <a:rPr kumimoji="1" lang="zh-CN" altLang="en-US" sz="2400" b="1" dirty="0">
                <a:solidFill>
                  <a:srgbClr val="ED11AE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小于任何正数且大于零的数</a:t>
            </a:r>
            <a:r>
              <a:rPr kumimoji="1"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，考虑带有非阿基米德无穷小量 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kumimoji="1"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 的</a:t>
            </a:r>
            <a:r>
              <a:rPr kumimoji="1"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sz="2400" b="1" baseline="30000" dirty="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模型：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38200" y="4120688"/>
            <a:ext cx="4179888" cy="1914525"/>
            <a:chOff x="247" y="1200"/>
            <a:chExt cx="2633" cy="1206"/>
          </a:xfrm>
        </p:grpSpPr>
        <p:pic>
          <p:nvPicPr>
            <p:cNvPr id="6" name="图片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" y="1200"/>
              <a:ext cx="152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" name="图片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" y="1415"/>
              <a:ext cx="2379" cy="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187281" y="4120688"/>
            <a:ext cx="3932237" cy="1882778"/>
            <a:chOff x="3091" y="1233"/>
            <a:chExt cx="2477" cy="1186"/>
          </a:xfrm>
        </p:grpSpPr>
        <p:pic>
          <p:nvPicPr>
            <p:cNvPr id="9" name="图片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1" y="1233"/>
              <a:ext cx="242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" name="图片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9" y="1448"/>
              <a:ext cx="1905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" name="图片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9" y="2216"/>
              <a:ext cx="1979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" name="AutoShape 11"/>
            <p:cNvSpPr>
              <a:spLocks/>
            </p:cNvSpPr>
            <p:nvPr/>
          </p:nvSpPr>
          <p:spPr bwMode="auto">
            <a:xfrm>
              <a:off x="3480" y="1589"/>
              <a:ext cx="48" cy="747"/>
            </a:xfrm>
            <a:prstGeom prst="leftBrace">
              <a:avLst>
                <a:gd name="adj1" fmla="val 12968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3" name="图片 1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7" y="1808"/>
              <a:ext cx="1323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8860" y="6193631"/>
            <a:ext cx="86582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9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定理</a:t>
            </a:r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4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设为非阿基米德无穷小量，线性规划（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D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）的最优解为 </a:t>
            </a:r>
            <a:r>
              <a:rPr kumimoji="1" lang="en-US" altLang="zh-CN" b="1" baseline="30000" dirty="0"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,s</a:t>
            </a:r>
            <a:r>
              <a:rPr kumimoji="1" lang="en-US" altLang="zh-CN" b="1" baseline="30000" dirty="0">
                <a:latin typeface="宋体" panose="02010600030101010101" pitchFamily="2" charset="-122"/>
                <a:sym typeface="Symbol" panose="05050102010706020507" pitchFamily="18" charset="2"/>
              </a:rPr>
              <a:t>0-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, s</a:t>
            </a:r>
            <a:r>
              <a:rPr kumimoji="1" lang="en-US" altLang="zh-CN" b="1" baseline="30000" dirty="0">
                <a:latin typeface="宋体" panose="02010600030101010101" pitchFamily="2" charset="-122"/>
                <a:sym typeface="Symbol" panose="05050102010706020507" pitchFamily="18" charset="2"/>
              </a:rPr>
              <a:t>0+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, </a:t>
            </a:r>
            <a:r>
              <a:rPr kumimoji="1" lang="en-US" altLang="zh-CN" b="1" baseline="30000" dirty="0"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，有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   ① 若</a:t>
            </a:r>
            <a:r>
              <a:rPr kumimoji="1" lang="en-US" altLang="zh-CN" b="1" baseline="30000" dirty="0"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 =1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，则决策单元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 b="1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为弱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DEA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有效；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   ② 若</a:t>
            </a:r>
            <a:r>
              <a:rPr kumimoji="1" lang="en-US" altLang="zh-CN" b="1" baseline="30000" dirty="0"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 =1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，并且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b="1" baseline="30000" dirty="0">
                <a:latin typeface="宋体" panose="02010600030101010101" pitchFamily="2" charset="-122"/>
                <a:sym typeface="Symbol" panose="05050102010706020507" pitchFamily="18" charset="2"/>
              </a:rPr>
              <a:t>0-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=0, S</a:t>
            </a:r>
            <a:r>
              <a:rPr kumimoji="1" lang="en-US" altLang="zh-CN" b="1" baseline="30000" dirty="0">
                <a:latin typeface="宋体" panose="02010600030101010101" pitchFamily="2" charset="-122"/>
                <a:sym typeface="Symbol" panose="05050102010706020507" pitchFamily="18" charset="2"/>
              </a:rPr>
              <a:t>0+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 =0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，则决策单元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 b="1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为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DEA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有效。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 利用模型一次计算就能够判定决策单元是否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DEA 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有效。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 在实际操作中，只要取  足够小，例如取  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= 10</a:t>
            </a:r>
            <a:r>
              <a:rPr kumimoji="1" lang="en-US" altLang="zh-CN" b="1" baseline="30000" dirty="0">
                <a:latin typeface="宋体" panose="02010600030101010101" pitchFamily="2" charset="-122"/>
                <a:sym typeface="Symbol" panose="05050102010706020507" pitchFamily="18" charset="2"/>
              </a:rPr>
              <a:t>-6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。用单纯形法求解，通常可利用线性规划软件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如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QSB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 b="1" dirty="0" err="1">
                <a:latin typeface="宋体" panose="02010600030101010101" pitchFamily="2" charset="-122"/>
                <a:sym typeface="Symbol" panose="05050102010706020507" pitchFamily="18" charset="2"/>
              </a:rPr>
              <a:t>Lindo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等 </a:t>
            </a:r>
            <a:r>
              <a:rPr kumimoji="1"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kumimoji="1"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，在计算机上实现。</a:t>
            </a:r>
            <a:r>
              <a:rPr kumimoji="1" lang="zh-CN" altLang="en-US" b="1" dirty="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88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b="1" dirty="0">
                <a:solidFill>
                  <a:srgbClr val="ED11AE"/>
                </a:solidFill>
                <a:sym typeface="Symbol" panose="05050102010706020507" pitchFamily="18" charset="2"/>
              </a:rPr>
              <a:t>例：</a:t>
            </a:r>
            <a:r>
              <a:rPr kumimoji="1" lang="zh-CN" altLang="en-US" b="1" dirty="0">
                <a:sym typeface="Symbol" panose="05050102010706020507" pitchFamily="18" charset="2"/>
              </a:rPr>
              <a:t>设有</a:t>
            </a:r>
            <a:r>
              <a:rPr kumimoji="1" lang="en-US" altLang="zh-CN" b="1" dirty="0">
                <a:sym typeface="Symbol" panose="05050102010706020507" pitchFamily="18" charset="2"/>
              </a:rPr>
              <a:t>4</a:t>
            </a:r>
            <a:r>
              <a:rPr kumimoji="1" lang="zh-CN" altLang="en-US" b="1" dirty="0">
                <a:sym typeface="Symbol" panose="05050102010706020507" pitchFamily="18" charset="2"/>
              </a:rPr>
              <a:t>个决策单元，</a:t>
            </a:r>
            <a:r>
              <a:rPr kumimoji="1" lang="en-US" altLang="zh-CN" b="1" dirty="0">
                <a:sym typeface="Symbol" panose="05050102010706020507" pitchFamily="18" charset="2"/>
              </a:rPr>
              <a:t>2</a:t>
            </a:r>
            <a:r>
              <a:rPr kumimoji="1" lang="zh-CN" altLang="en-US" b="1" dirty="0">
                <a:sym typeface="Symbol" panose="05050102010706020507" pitchFamily="18" charset="2"/>
              </a:rPr>
              <a:t>个投入指标和</a:t>
            </a:r>
            <a:r>
              <a:rPr kumimoji="1" lang="en-US" altLang="zh-CN" b="1" dirty="0">
                <a:sym typeface="Symbol" panose="05050102010706020507" pitchFamily="18" charset="2"/>
              </a:rPr>
              <a:t>1</a:t>
            </a:r>
            <a:r>
              <a:rPr kumimoji="1" lang="zh-CN" altLang="en-US" b="1" dirty="0">
                <a:sym typeface="Symbol" panose="05050102010706020507" pitchFamily="18" charset="2"/>
              </a:rPr>
              <a:t>个产出指标的评价系统，其数据如下图。判定各个决策单元是否 </a:t>
            </a:r>
            <a:r>
              <a:rPr kumimoji="1" lang="en-US" altLang="zh-CN" b="1" dirty="0">
                <a:sym typeface="Symbol" panose="05050102010706020507" pitchFamily="18" charset="2"/>
              </a:rPr>
              <a:t>DEA </a:t>
            </a:r>
            <a:r>
              <a:rPr kumimoji="1" lang="zh-CN" altLang="en-US" b="1" dirty="0">
                <a:sym typeface="Symbol" panose="05050102010706020507" pitchFamily="18" charset="2"/>
              </a:rPr>
              <a:t>有效。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692" y="2726391"/>
            <a:ext cx="73056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8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3885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包络分析法（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DEA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）模型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6209"/>
            <a:ext cx="10642098" cy="53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94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4472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模糊层次分析法（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FAHP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层析分析法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992" y="1557850"/>
            <a:ext cx="7982756" cy="4798499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61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角模糊数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580" y="1689265"/>
            <a:ext cx="7390839" cy="4668508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215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模糊层次分析法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2673" y="1834100"/>
            <a:ext cx="6912351" cy="3072156"/>
          </a:xfrm>
          <a:prstGeom prst="rect">
            <a:avLst/>
          </a:prstGeom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730132"/>
              </p:ext>
            </p:extLst>
          </p:nvPr>
        </p:nvGraphicFramePr>
        <p:xfrm>
          <a:off x="2684648" y="5312215"/>
          <a:ext cx="6248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4" imgW="2489040" imgH="393480" progId="Equation.DSMT4">
                  <p:embed/>
                </p:oleObj>
              </mc:Choice>
              <mc:Fallback>
                <p:oleObj name="Equation" r:id="rId4" imgW="2489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648" y="5312215"/>
                        <a:ext cx="62484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7133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个模糊数整合成一个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64610"/>
              </p:ext>
            </p:extLst>
          </p:nvPr>
        </p:nvGraphicFramePr>
        <p:xfrm>
          <a:off x="838200" y="1825625"/>
          <a:ext cx="10515600" cy="43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/>
                <a:gridCol w="2837330"/>
                <a:gridCol w="2662517"/>
                <a:gridCol w="2828365"/>
              </a:tblGrid>
              <a:tr h="10799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供应商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B1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B2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B3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1079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B1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(1.00 ,1.00 ,1.00 )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(1.33 ,2.00 ,3 .00)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1.00  ,1.33  ,2.33 </a:t>
                      </a:r>
                      <a:r>
                        <a:rPr lang="zh-CN" altLang="en-US" sz="2400" dirty="0" smtClean="0"/>
                        <a:t>）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1079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B2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(0.39 ,0.67</a:t>
                      </a:r>
                      <a:r>
                        <a:rPr lang="en-US" altLang="zh-CN" sz="2400" baseline="0" dirty="0" smtClean="0"/>
                        <a:t> ,1.00</a:t>
                      </a:r>
                      <a:r>
                        <a:rPr lang="zh-CN" altLang="en-US" sz="2400" baseline="0" dirty="0" smtClean="0"/>
                        <a:t>）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(1.00 ,1.00 ,1.00 )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1.00 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,</a:t>
                      </a:r>
                      <a:r>
                        <a:rPr lang="en-US" altLang="zh-CN" sz="2400" dirty="0" smtClean="0"/>
                        <a:t>1.33  ,2.33</a:t>
                      </a:r>
                      <a:r>
                        <a:rPr lang="zh-CN" altLang="en-US" sz="2400" dirty="0" smtClean="0"/>
                        <a:t>）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1079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B3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(0.44 ,0.83 ,1.00 )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(0.44 ,0.83 ,1.00)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1.00 ,1.00 ,1.00 </a:t>
                      </a:r>
                      <a:r>
                        <a:rPr lang="zh-CN" altLang="en-US" sz="2400" dirty="0" smtClean="0"/>
                        <a:t>）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809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求模糊值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5663" y="2951162"/>
            <a:ext cx="8725521" cy="3260492"/>
          </a:xfrm>
          <a:prstGeom prst="rect">
            <a:avLst/>
          </a:prstGeom>
        </p:spPr>
      </p:pic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50828"/>
              </p:ext>
            </p:extLst>
          </p:nvPr>
        </p:nvGraphicFramePr>
        <p:xfrm>
          <a:off x="3016624" y="1825625"/>
          <a:ext cx="5943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4" imgW="2286000" imgH="444240" progId="Equation.DSMT4">
                  <p:embed/>
                </p:oleObj>
              </mc:Choice>
              <mc:Fallback>
                <p:oleObj name="Equation" r:id="rId4" imgW="2286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624" y="1825625"/>
                        <a:ext cx="5943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589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99"/>
                </a:solidFill>
              </a:rPr>
              <a:t>去模糊</a:t>
            </a:r>
            <a:r>
              <a:rPr lang="zh-CN" altLang="en-US" dirty="0" smtClean="0">
                <a:solidFill>
                  <a:srgbClr val="CC0099"/>
                </a:solidFill>
              </a:rPr>
              <a:t>化</a:t>
            </a:r>
            <a:r>
              <a:rPr lang="en-US" altLang="zh-CN" dirty="0" smtClean="0">
                <a:solidFill>
                  <a:srgbClr val="CC0099"/>
                </a:solidFill>
              </a:rPr>
              <a:t>(</a:t>
            </a:r>
            <a:r>
              <a:rPr lang="zh-CN" altLang="en-US" dirty="0">
                <a:solidFill>
                  <a:srgbClr val="CC0099"/>
                </a:solidFill>
              </a:rPr>
              <a:t>模糊数的比较</a:t>
            </a:r>
            <a:r>
              <a:rPr lang="zh-CN" altLang="en-US" dirty="0" smtClean="0">
                <a:solidFill>
                  <a:srgbClr val="CC0099"/>
                </a:solidFill>
              </a:rPr>
              <a:t>原则</a:t>
            </a:r>
            <a:r>
              <a:rPr lang="en-US" altLang="zh-CN" dirty="0" smtClean="0">
                <a:solidFill>
                  <a:srgbClr val="CC0099"/>
                </a:solidFill>
              </a:rPr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925799"/>
              </p:ext>
            </p:extLst>
          </p:nvPr>
        </p:nvGraphicFramePr>
        <p:xfrm>
          <a:off x="1724025" y="2020094"/>
          <a:ext cx="87439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4165560" imgH="1244520" progId="Equation.DSMT4">
                  <p:embed/>
                </p:oleObj>
              </mc:Choice>
              <mc:Fallback>
                <p:oleObj name="Equation" r:id="rId3" imgW="416556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2020094"/>
                        <a:ext cx="87439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020220"/>
              </p:ext>
            </p:extLst>
          </p:nvPr>
        </p:nvGraphicFramePr>
        <p:xfrm>
          <a:off x="1718145" y="4446700"/>
          <a:ext cx="4023840" cy="1160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5" imgW="2641320" imgH="761760" progId="Equation.DSMT4">
                  <p:embed/>
                </p:oleObj>
              </mc:Choice>
              <mc:Fallback>
                <p:oleObj name="Equation" r:id="rId5" imgW="264132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145" y="4446700"/>
                        <a:ext cx="4023840" cy="1160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637036"/>
              </p:ext>
            </p:extLst>
          </p:nvPr>
        </p:nvGraphicFramePr>
        <p:xfrm>
          <a:off x="5862917" y="4433254"/>
          <a:ext cx="5617135" cy="1298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7" imgW="3492360" imgH="761760" progId="Equation.DSMT4">
                  <p:embed/>
                </p:oleObj>
              </mc:Choice>
              <mc:Fallback>
                <p:oleObj name="Equation" r:id="rId7" imgW="34923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917" y="4433254"/>
                        <a:ext cx="5617135" cy="1298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277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归一化后，得到个指标的最终</a:t>
            </a:r>
            <a:r>
              <a:rPr lang="zh-CN" altLang="en-US" dirty="0" smtClean="0"/>
              <a:t>权重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归一化后，得到个指标的最终</a:t>
            </a:r>
            <a:r>
              <a:rPr lang="zh-CN" altLang="en-US" dirty="0" smtClean="0"/>
              <a:t>权重（公式是四个数，我们这里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个数）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212496"/>
              </p:ext>
            </p:extLst>
          </p:nvPr>
        </p:nvGraphicFramePr>
        <p:xfrm>
          <a:off x="2693893" y="4383874"/>
          <a:ext cx="60150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1993680" imgH="291960" progId="Equation.DSMT4">
                  <p:embed/>
                </p:oleObj>
              </mc:Choice>
              <mc:Fallback>
                <p:oleObj name="Equation" r:id="rId3" imgW="19936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893" y="4383874"/>
                        <a:ext cx="60150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892646"/>
              </p:ext>
            </p:extLst>
          </p:nvPr>
        </p:nvGraphicFramePr>
        <p:xfrm>
          <a:off x="2263587" y="3009668"/>
          <a:ext cx="7315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5" imgW="3352680" imgH="393480" progId="Equation.DSMT4">
                  <p:embed/>
                </p:oleObj>
              </mc:Choice>
              <mc:Fallback>
                <p:oleObj name="Equation" r:id="rId5" imgW="3352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587" y="3009668"/>
                        <a:ext cx="7315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372969" y="5410162"/>
            <a:ext cx="509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这个就是各个指标的权重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79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6209"/>
            <a:ext cx="10642098" cy="53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488" y="1825625"/>
            <a:ext cx="1078902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kumimoji="1" lang="zh-CN" altLang="en-US" b="1" dirty="0">
                <a:latin typeface="宋体" panose="02010600030101010101" pitchFamily="2" charset="-122"/>
              </a:rPr>
              <a:t>假设有</a:t>
            </a:r>
            <a:r>
              <a:rPr kumimoji="1" lang="en-US" altLang="zh-CN" b="1" dirty="0">
                <a:latin typeface="宋体" panose="02010600030101010101" pitchFamily="2" charset="-122"/>
              </a:rPr>
              <a:t>5</a:t>
            </a:r>
            <a:r>
              <a:rPr kumimoji="1" lang="zh-CN" altLang="en-US" b="1" dirty="0">
                <a:latin typeface="宋体" panose="02010600030101010101" pitchFamily="2" charset="-122"/>
              </a:rPr>
              <a:t>个生产任务相同的工厂，每个工厂都有两种投入和一种产出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b="1" dirty="0" smtClean="0">
                <a:latin typeface="宋体" panose="02010600030101010101" pitchFamily="2" charset="-122"/>
              </a:rPr>
              <a:t>	</a:t>
            </a:r>
            <a:r>
              <a:rPr kumimoji="1" lang="zh-CN" altLang="en-US" b="1" dirty="0" smtClean="0">
                <a:latin typeface="宋体" panose="02010600030101010101" pitchFamily="2" charset="-122"/>
              </a:rPr>
              <a:t>表</a:t>
            </a:r>
            <a:r>
              <a:rPr kumimoji="1" lang="zh-CN" altLang="en-US" b="1" dirty="0">
                <a:latin typeface="宋体" panose="02010600030101010101" pitchFamily="2" charset="-122"/>
              </a:rPr>
              <a:t>一：各产具体</a:t>
            </a:r>
            <a:r>
              <a:rPr kumimoji="1" lang="zh-CN" altLang="en-US" b="1" dirty="0" smtClean="0">
                <a:latin typeface="宋体" panose="02010600030101010101" pitchFamily="2" charset="-122"/>
              </a:rPr>
              <a:t>情况</a:t>
            </a:r>
            <a:endParaRPr kumimoji="1" lang="zh-CN" altLang="en-US" b="1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35" y="3145771"/>
            <a:ext cx="8229600" cy="23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</a:rPr>
              <a:t>为了便于比较，现把</a:t>
            </a:r>
            <a:r>
              <a:rPr lang="en-US" altLang="zh-CN" dirty="0">
                <a:latin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</a:rPr>
              <a:t>个</a:t>
            </a:r>
            <a:r>
              <a:rPr lang="en-US" altLang="zh-CN" dirty="0">
                <a:latin typeface="宋体" panose="02010600030101010101" pitchFamily="2" charset="-122"/>
              </a:rPr>
              <a:t>DMU</a:t>
            </a:r>
            <a:r>
              <a:rPr lang="zh-CN" altLang="en-US" dirty="0">
                <a:latin typeface="宋体" panose="02010600030101010101" pitchFamily="2" charset="-122"/>
              </a:rPr>
              <a:t>的各项投入和产出按比例算好，使其产出相同，这样就可以只比较投入了。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如</a:t>
            </a:r>
            <a:r>
              <a:rPr lang="zh-CN" altLang="en-US" dirty="0">
                <a:latin typeface="宋体" panose="02010600030101010101" pitchFamily="2" charset="-122"/>
              </a:rPr>
              <a:t>表二：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3146612"/>
            <a:ext cx="7848600" cy="30303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3741" y="5002306"/>
            <a:ext cx="574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27                    36                     40                     25                    36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1978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年由著名的运筹学家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A.</a:t>
            </a:r>
            <a:r>
              <a:rPr kumimoji="1"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harnes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b="1" dirty="0">
                <a:latin typeface="Times New Roman" panose="02020603050405020304" pitchFamily="18" charset="0"/>
              </a:rPr>
              <a:t>查恩斯),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W.W.</a:t>
            </a:r>
            <a:r>
              <a:rPr kumimoji="1"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ooper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库伯), 及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E.</a:t>
            </a:r>
            <a:r>
              <a:rPr kumimoji="1"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hodes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b="1" dirty="0">
                <a:latin typeface="Times New Roman" panose="02020603050405020304" pitchFamily="18" charset="0"/>
              </a:rPr>
              <a:t>罗兹)首先提出了一个被称为数据包络分析（</a:t>
            </a:r>
            <a:r>
              <a:rPr kumimoji="1" lang="en-US" altLang="zh-CN" b="1" dirty="0">
                <a:latin typeface="Times New Roman" panose="02020603050405020304" pitchFamily="18" charset="0"/>
              </a:rPr>
              <a:t>Data Envelopment analysis,  </a:t>
            </a:r>
            <a:r>
              <a:rPr kumimoji="1" lang="zh-CN" altLang="en-US" b="1" dirty="0">
                <a:solidFill>
                  <a:srgbClr val="FF00FF"/>
                </a:solidFill>
                <a:latin typeface="Times New Roman" panose="02020603050405020304" pitchFamily="18" charset="0"/>
              </a:rPr>
              <a:t>简称</a:t>
            </a:r>
            <a:r>
              <a:rPr kumimoji="1" lang="en-US" altLang="zh-CN" b="1" dirty="0">
                <a:solidFill>
                  <a:srgbClr val="FF00FF"/>
                </a:solidFill>
                <a:latin typeface="Times New Roman" panose="02020603050405020304" pitchFamily="18" charset="0"/>
              </a:rPr>
              <a:t>DEA</a:t>
            </a:r>
            <a:r>
              <a:rPr kumimoji="1" lang="zh-CN" altLang="en-US" b="1" dirty="0">
                <a:solidFill>
                  <a:srgbClr val="FF00FF"/>
                </a:solidFill>
                <a:latin typeface="Times New Roman" panose="02020603050405020304" pitchFamily="18" charset="0"/>
              </a:rPr>
              <a:t>模型</a:t>
            </a:r>
            <a:r>
              <a:rPr kumimoji="1" lang="zh-CN" altLang="en-US" b="1" dirty="0">
                <a:latin typeface="Times New Roman" panose="02020603050405020304" pitchFamily="18" charset="0"/>
              </a:rPr>
              <a:t>）的方法，用于评价</a:t>
            </a:r>
            <a:r>
              <a:rPr kumimoji="1" lang="zh-CN" altLang="en-US" b="1" dirty="0">
                <a:solidFill>
                  <a:srgbClr val="ED11AE"/>
                </a:solidFill>
                <a:latin typeface="Times New Roman" panose="02020603050405020304" pitchFamily="18" charset="0"/>
              </a:rPr>
              <a:t>相同部门间的相对有效性</a:t>
            </a:r>
            <a:r>
              <a:rPr kumimoji="1" lang="zh-CN" altLang="en-US" b="1" dirty="0">
                <a:latin typeface="Times New Roman" panose="02020603050405020304" pitchFamily="18" charset="0"/>
              </a:rPr>
              <a:t>（因此被称为</a:t>
            </a:r>
            <a:r>
              <a:rPr kumimoji="1" lang="en-US" altLang="zh-CN" b="1" dirty="0">
                <a:latin typeface="Times New Roman" panose="02020603050405020304" pitchFamily="18" charset="0"/>
              </a:rPr>
              <a:t>DEA</a:t>
            </a:r>
            <a:r>
              <a:rPr kumimoji="1" lang="zh-CN" altLang="en-US" b="1" dirty="0">
                <a:latin typeface="Times New Roman" panose="02020603050405020304" pitchFamily="18" charset="0"/>
              </a:rPr>
              <a:t>有效）.他们的第一个模型被命名为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kumimoji="1" lang="zh-CN" altLang="en-US" b="1" dirty="0">
                <a:latin typeface="Times New Roman" panose="02020603050405020304" pitchFamily="18" charset="0"/>
              </a:rPr>
              <a:t>模型.从生产函数的角度看,这一模型是用来研究具有多个输入,特别是具有多个输出的“生产部门”</a:t>
            </a:r>
            <a:r>
              <a:rPr kumimoji="1" lang="en-US" altLang="zh-CN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同时为</a:t>
            </a:r>
            <a:r>
              <a:rPr kumimoji="1"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“规模有效”</a:t>
            </a:r>
            <a:r>
              <a:rPr kumimoji="1" lang="zh-CN" altLang="en-US" b="1" dirty="0">
                <a:latin typeface="Times New Roman" panose="02020603050405020304" pitchFamily="18" charset="0"/>
              </a:rPr>
              <a:t>与“</a:t>
            </a:r>
            <a:r>
              <a:rPr kumimoji="1"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技术有效</a:t>
            </a:r>
            <a:r>
              <a:rPr kumimoji="1" lang="zh-CN" altLang="en-US" b="1" dirty="0">
                <a:latin typeface="Times New Roman" panose="02020603050405020304" pitchFamily="18" charset="0"/>
              </a:rPr>
              <a:t>”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((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即：总体有效性</a:t>
            </a:r>
            <a:r>
              <a:rPr kumimoji="1" lang="en-US" altLang="zh-CN" b="1" dirty="0">
                <a:latin typeface="Times New Roman" panose="02020603050405020304" pitchFamily="18" charset="0"/>
              </a:rPr>
              <a:t>))</a:t>
            </a:r>
            <a:r>
              <a:rPr kumimoji="1" lang="zh-CN" altLang="en-US" b="1" dirty="0">
                <a:latin typeface="Times New Roman" panose="02020603050405020304" pitchFamily="18" charset="0"/>
              </a:rPr>
              <a:t>的十分理想且卓有成效的方法.1985年查恩斯,库伯,格拉尼(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B.</a:t>
            </a:r>
            <a:r>
              <a:rPr kumimoji="1"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olany</a:t>
            </a:r>
            <a:r>
              <a:rPr kumimoji="1" lang="en-US" altLang="zh-CN" b="1" dirty="0">
                <a:latin typeface="Times New Roman" panose="02020603050405020304" pitchFamily="18" charset="0"/>
              </a:rPr>
              <a:t>),</a:t>
            </a:r>
            <a:r>
              <a:rPr kumimoji="1" lang="zh-CN" altLang="en-US" b="1" dirty="0">
                <a:latin typeface="Times New Roman" panose="02020603050405020304" pitchFamily="18" charset="0"/>
              </a:rPr>
              <a:t>赛福德(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L.</a:t>
            </a:r>
            <a:r>
              <a:rPr kumimoji="1"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eiford</a:t>
            </a:r>
            <a:r>
              <a:rPr kumimoji="1" lang="en-US" altLang="zh-CN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和斯图茨(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J.</a:t>
            </a:r>
            <a:r>
              <a:rPr kumimoji="1"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tutz</a:t>
            </a:r>
            <a:r>
              <a:rPr kumimoji="1" lang="en-US" altLang="zh-CN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>
                <a:latin typeface="Times New Roman" panose="02020603050405020304" pitchFamily="18" charset="0"/>
              </a:rPr>
              <a:t>给出另一个模型(称为</a:t>
            </a:r>
            <a:r>
              <a:rPr kumimoji="1" lang="en-US" altLang="zh-CN" b="1" dirty="0">
                <a:latin typeface="Times New Roman" panose="02020603050405020304" pitchFamily="18" charset="0"/>
              </a:rPr>
              <a:t>C</a:t>
            </a:r>
            <a:r>
              <a:rPr kumimoji="1" lang="en-US" altLang="zh-CN" b="1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b="1" dirty="0">
                <a:latin typeface="Times New Roman" panose="02020603050405020304" pitchFamily="18" charset="0"/>
              </a:rPr>
              <a:t>GS</a:t>
            </a:r>
            <a:r>
              <a:rPr kumimoji="1" lang="en-US" altLang="zh-CN" b="1" baseline="30000" dirty="0"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latin typeface="Times New Roman" panose="02020603050405020304" pitchFamily="18" charset="0"/>
              </a:rPr>
              <a:t>模型),这一模型用来研究生产部门间的“</a:t>
            </a:r>
            <a:r>
              <a:rPr kumimoji="1" lang="zh-CN" alt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技术有效性</a:t>
            </a:r>
            <a:r>
              <a:rPr kumimoji="1" lang="zh-CN" altLang="en-US" b="1" dirty="0">
                <a:latin typeface="Times New Roman" panose="02020603050405020304" pitchFamily="18" charset="0"/>
              </a:rPr>
              <a:t>”.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7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</a:rPr>
              <a:t>为了便于比较，现把</a:t>
            </a:r>
            <a:r>
              <a:rPr lang="en-US" altLang="zh-CN" dirty="0">
                <a:latin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</a:rPr>
              <a:t>个</a:t>
            </a:r>
            <a:r>
              <a:rPr lang="en-US" altLang="zh-CN" dirty="0">
                <a:latin typeface="宋体" panose="02010600030101010101" pitchFamily="2" charset="-122"/>
              </a:rPr>
              <a:t>DMU</a:t>
            </a:r>
            <a:r>
              <a:rPr lang="zh-CN" altLang="en-US" dirty="0">
                <a:latin typeface="宋体" panose="02010600030101010101" pitchFamily="2" charset="-122"/>
              </a:rPr>
              <a:t>的各项投入和产出按比例算好，使其产出相同，这样就可以只比较投入了。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如</a:t>
            </a:r>
            <a:r>
              <a:rPr lang="zh-CN" altLang="en-US" dirty="0">
                <a:latin typeface="宋体" panose="02010600030101010101" pitchFamily="2" charset="-122"/>
              </a:rPr>
              <a:t>表二：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3146612"/>
            <a:ext cx="7848600" cy="30303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3741" y="5002306"/>
            <a:ext cx="574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27                    36                     40                     25                    36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C2R</a:t>
            </a:r>
            <a:r>
              <a:rPr lang="zh-CN" altLang="en-US" dirty="0">
                <a:sym typeface="Symbol" panose="05050102010706020507" pitchFamily="18" charset="2"/>
              </a:rPr>
              <a:t>模型及其基本性质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sz="3200" b="1" dirty="0">
                <a:solidFill>
                  <a:schemeClr val="tx2"/>
                </a:solidFill>
                <a:sym typeface="Symbol" panose="05050102010706020507" pitchFamily="18" charset="2"/>
              </a:rPr>
              <a:t>1.</a:t>
            </a:r>
            <a:r>
              <a:rPr kumimoji="1" lang="en-US" altLang="zh-CN" sz="3200" b="1" baseline="30000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sym typeface="Symbol" panose="05050102010706020507" pitchFamily="18" charset="2"/>
              </a:rPr>
              <a:t>C</a:t>
            </a:r>
            <a:r>
              <a:rPr kumimoji="1" lang="en-US" altLang="zh-CN" sz="3200" b="1" baseline="30000" dirty="0">
                <a:solidFill>
                  <a:schemeClr val="tx2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3200" b="1" dirty="0">
                <a:solidFill>
                  <a:schemeClr val="tx2"/>
                </a:solidFill>
                <a:sym typeface="Symbol" panose="05050102010706020507" pitchFamily="18" charset="2"/>
              </a:rPr>
              <a:t>R</a:t>
            </a:r>
            <a:r>
              <a:rPr kumimoji="1" lang="zh-CN" altLang="en-US" sz="3200" b="1" dirty="0">
                <a:solidFill>
                  <a:schemeClr val="tx2"/>
                </a:solidFill>
                <a:sym typeface="Symbol" panose="05050102010706020507" pitchFamily="18" charset="2"/>
              </a:rPr>
              <a:t>模型</a:t>
            </a:r>
            <a:r>
              <a:rPr kumimoji="1" lang="zh-CN" altLang="en-US" sz="3200" b="1" dirty="0">
                <a:solidFill>
                  <a:srgbClr val="990000"/>
                </a:solidFill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kumimoji="1" lang="zh-CN" altLang="en-US" b="1" dirty="0">
                <a:solidFill>
                  <a:srgbClr val="990000"/>
                </a:solidFill>
                <a:sym typeface="Symbol" panose="05050102010706020507" pitchFamily="18" charset="2"/>
              </a:rPr>
              <a:t>      </a:t>
            </a:r>
            <a:r>
              <a:rPr kumimoji="1" lang="zh-CN" altLang="en-US" dirty="0">
                <a:sym typeface="Symbol" panose="05050102010706020507" pitchFamily="18" charset="2"/>
              </a:rPr>
              <a:t>设有</a:t>
            </a:r>
            <a:r>
              <a:rPr kumimoji="1" lang="en-US" altLang="zh-CN" dirty="0">
                <a:sym typeface="Symbol" panose="05050102010706020507" pitchFamily="18" charset="2"/>
              </a:rPr>
              <a:t>n</a:t>
            </a:r>
            <a:r>
              <a:rPr kumimoji="1" lang="zh-CN" altLang="en-US" dirty="0">
                <a:sym typeface="Symbol" panose="05050102010706020507" pitchFamily="18" charset="2"/>
              </a:rPr>
              <a:t>个部门</a:t>
            </a:r>
            <a:r>
              <a:rPr kumimoji="1" lang="en-US" altLang="zh-CN" dirty="0">
                <a:sym typeface="Symbol" panose="05050102010706020507" pitchFamily="18" charset="2"/>
              </a:rPr>
              <a:t>(</a:t>
            </a:r>
            <a:r>
              <a:rPr kumimoji="1" lang="zh-CN" altLang="en-US" dirty="0">
                <a:sym typeface="Symbol" panose="05050102010706020507" pitchFamily="18" charset="2"/>
              </a:rPr>
              <a:t>企业</a:t>
            </a:r>
            <a:r>
              <a:rPr kumimoji="1" lang="en-US" altLang="zh-CN" dirty="0">
                <a:sym typeface="Symbol" panose="05050102010706020507" pitchFamily="18" charset="2"/>
              </a:rPr>
              <a:t>)</a:t>
            </a:r>
            <a:r>
              <a:rPr kumimoji="1" lang="zh-CN" altLang="en-US" dirty="0">
                <a:sym typeface="Symbol" panose="05050102010706020507" pitchFamily="18" charset="2"/>
              </a:rPr>
              <a:t>，称为</a:t>
            </a:r>
            <a:r>
              <a:rPr kumimoji="1" lang="en-US" altLang="zh-CN" dirty="0">
                <a:sym typeface="Symbol" panose="05050102010706020507" pitchFamily="18" charset="2"/>
              </a:rPr>
              <a:t>n</a:t>
            </a:r>
            <a:r>
              <a:rPr kumimoji="1" lang="zh-CN" altLang="en-US" dirty="0">
                <a:sym typeface="Symbol" panose="05050102010706020507" pitchFamily="18" charset="2"/>
              </a:rPr>
              <a:t>个决策单元，每个决策单元都有</a:t>
            </a:r>
            <a:r>
              <a:rPr kumimoji="1" lang="en-US" altLang="zh-CN" dirty="0">
                <a:sym typeface="Symbol" panose="05050102010706020507" pitchFamily="18" charset="2"/>
              </a:rPr>
              <a:t>p</a:t>
            </a:r>
            <a:r>
              <a:rPr kumimoji="1" lang="zh-CN" altLang="en-US" dirty="0">
                <a:sym typeface="Symbol" panose="05050102010706020507" pitchFamily="18" charset="2"/>
              </a:rPr>
              <a:t>种投入和</a:t>
            </a:r>
            <a:r>
              <a:rPr kumimoji="1" lang="en-US" altLang="zh-CN" dirty="0">
                <a:sym typeface="Symbol" panose="05050102010706020507" pitchFamily="18" charset="2"/>
              </a:rPr>
              <a:t>q</a:t>
            </a:r>
            <a:r>
              <a:rPr kumimoji="1" lang="zh-CN" altLang="en-US" dirty="0">
                <a:sym typeface="Symbol" panose="05050102010706020507" pitchFamily="18" charset="2"/>
              </a:rPr>
              <a:t>种产出，分别用不同的经济指标表示。这样，由</a:t>
            </a:r>
            <a:r>
              <a:rPr kumimoji="1" lang="en-US" altLang="zh-CN" dirty="0">
                <a:sym typeface="Symbol" panose="05050102010706020507" pitchFamily="18" charset="2"/>
              </a:rPr>
              <a:t>n</a:t>
            </a:r>
            <a:r>
              <a:rPr kumimoji="1" lang="zh-CN" altLang="en-US" dirty="0">
                <a:sym typeface="Symbol" panose="05050102010706020507" pitchFamily="18" charset="2"/>
              </a:rPr>
              <a:t>个决策单元构成的多指标投入和多指标产出的评价系统，可以用下图表示：</a:t>
            </a:r>
          </a:p>
          <a:p>
            <a:pPr marL="0" indent="0">
              <a:buNone/>
            </a:pPr>
            <a:r>
              <a:rPr kumimoji="1" lang="zh-CN" altLang="en-US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设：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个决策单元（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 = 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每个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决策单元有相同的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项投入（输入）（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  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每个决策单元有相同的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项产出（输出） （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 = 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iJ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——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第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决策单元的第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项投入</a:t>
            </a:r>
          </a:p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rj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第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决策单元的第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项产出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C2R</a:t>
            </a:r>
            <a:r>
              <a:rPr lang="zh-CN" altLang="en-US" dirty="0">
                <a:sym typeface="Symbol" panose="05050102010706020507" pitchFamily="18" charset="2"/>
              </a:rPr>
              <a:t>模型及其基本性质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ym typeface="Symbol" panose="05050102010706020507" pitchFamily="18" charset="2"/>
              </a:rPr>
              <a:t>设投入指标和产出指标的权系数向量分别为</a:t>
            </a:r>
            <a:br>
              <a:rPr kumimoji="1" lang="zh-CN" altLang="en-US" dirty="0">
                <a:sym typeface="Symbol" panose="05050102010706020507" pitchFamily="18" charset="2"/>
              </a:rPr>
            </a:br>
            <a:r>
              <a:rPr kumimoji="1" lang="zh-CN" altLang="en-US" dirty="0">
                <a:sym typeface="Symbol" panose="05050102010706020507" pitchFamily="18" charset="2"/>
              </a:rPr>
              <a:t>    </a:t>
            </a:r>
            <a:r>
              <a:rPr kumimoji="1" lang="en-US" altLang="zh-CN" dirty="0">
                <a:sym typeface="Symbol" panose="05050102010706020507" pitchFamily="18" charset="2"/>
              </a:rPr>
              <a:t>V=(v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1</a:t>
            </a:r>
            <a:r>
              <a:rPr kumimoji="1" lang="zh-CN" altLang="en-US" dirty="0">
                <a:sym typeface="Symbol" panose="05050102010706020507" pitchFamily="18" charset="2"/>
              </a:rPr>
              <a:t>，</a:t>
            </a:r>
            <a:r>
              <a:rPr kumimoji="1" lang="en-US" altLang="zh-CN" dirty="0">
                <a:sym typeface="Symbol" panose="05050102010706020507" pitchFamily="18" charset="2"/>
              </a:rPr>
              <a:t>v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2</a:t>
            </a:r>
            <a:r>
              <a:rPr kumimoji="1" lang="zh-CN" altLang="en-US" dirty="0">
                <a:sym typeface="Symbol" panose="05050102010706020507" pitchFamily="18" charset="2"/>
              </a:rPr>
              <a:t>，</a:t>
            </a:r>
            <a:r>
              <a:rPr kumimoji="1"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kumimoji="1" lang="zh-CN" altLang="en-US" dirty="0">
                <a:sym typeface="Symbol" panose="05050102010706020507" pitchFamily="18" charset="2"/>
              </a:rPr>
              <a:t>，</a:t>
            </a:r>
            <a:r>
              <a:rPr kumimoji="1" lang="en-US" altLang="zh-CN" dirty="0" err="1">
                <a:sym typeface="Symbol" panose="05050102010706020507" pitchFamily="18" charset="2"/>
              </a:rPr>
              <a:t>v</a:t>
            </a:r>
            <a:r>
              <a:rPr kumimoji="1" lang="en-US" altLang="zh-CN" baseline="-25000" dirty="0" err="1">
                <a:sym typeface="Symbol" panose="05050102010706020507" pitchFamily="18" charset="2"/>
              </a:rPr>
              <a:t>p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)</a:t>
            </a:r>
            <a:r>
              <a:rPr kumimoji="1" lang="en-US" altLang="zh-CN" baseline="30000" dirty="0">
                <a:sym typeface="Symbol" panose="05050102010706020507" pitchFamily="18" charset="2"/>
              </a:rPr>
              <a:t>T</a:t>
            </a: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ym typeface="Symbol" panose="05050102010706020507" pitchFamily="18" charset="2"/>
              </a:rPr>
              <a:t>，</a:t>
            </a:r>
            <a:r>
              <a:rPr kumimoji="1" lang="en-US" altLang="zh-CN" dirty="0">
                <a:sym typeface="Symbol" panose="05050102010706020507" pitchFamily="18" charset="2"/>
              </a:rPr>
              <a:t>U=(u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1</a:t>
            </a:r>
            <a:r>
              <a:rPr kumimoji="1" lang="zh-CN" altLang="en-US" dirty="0">
                <a:sym typeface="Symbol" panose="05050102010706020507" pitchFamily="18" charset="2"/>
              </a:rPr>
              <a:t>，</a:t>
            </a:r>
            <a:r>
              <a:rPr kumimoji="1" lang="en-US" altLang="zh-CN" dirty="0">
                <a:sym typeface="Symbol" panose="05050102010706020507" pitchFamily="18" charset="2"/>
              </a:rPr>
              <a:t>u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2</a:t>
            </a:r>
            <a:r>
              <a:rPr kumimoji="1" lang="zh-CN" altLang="en-US" dirty="0">
                <a:sym typeface="Symbol" panose="05050102010706020507" pitchFamily="18" charset="2"/>
              </a:rPr>
              <a:t>，</a:t>
            </a:r>
            <a:r>
              <a:rPr kumimoji="1"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kumimoji="1" lang="zh-CN" altLang="en-US" dirty="0">
                <a:sym typeface="Symbol" panose="05050102010706020507" pitchFamily="18" charset="2"/>
              </a:rPr>
              <a:t>，</a:t>
            </a:r>
            <a:r>
              <a:rPr kumimoji="1" lang="en-US" altLang="zh-CN" dirty="0" err="1">
                <a:sym typeface="Symbol" panose="05050102010706020507" pitchFamily="18" charset="2"/>
              </a:rPr>
              <a:t>u</a:t>
            </a:r>
            <a:r>
              <a:rPr kumimoji="1" lang="en-US" altLang="zh-CN" baseline="-25000" dirty="0" err="1">
                <a:sym typeface="Symbol" panose="05050102010706020507" pitchFamily="18" charset="2"/>
              </a:rPr>
              <a:t>q</a:t>
            </a:r>
            <a:r>
              <a:rPr kumimoji="1" lang="en-US" altLang="zh-CN" dirty="0">
                <a:sym typeface="Symbol" panose="05050102010706020507" pitchFamily="18" charset="2"/>
              </a:rPr>
              <a:t>)</a:t>
            </a:r>
            <a:r>
              <a:rPr kumimoji="1" lang="en-US" altLang="zh-CN" baseline="30000" dirty="0">
                <a:sym typeface="Symbol" panose="05050102010706020507" pitchFamily="18" charset="2"/>
              </a:rPr>
              <a:t>T</a:t>
            </a:r>
            <a:r>
              <a:rPr kumimoji="1" lang="en-US" altLang="zh-CN" dirty="0">
                <a:sym typeface="Symbol" panose="05050102010706020507" pitchFamily="18" charset="2"/>
              </a:rPr>
              <a:t/>
            </a:r>
            <a:br>
              <a:rPr kumimoji="1" lang="en-US" altLang="zh-CN" dirty="0">
                <a:sym typeface="Symbol" panose="05050102010706020507" pitchFamily="18" charset="2"/>
              </a:rPr>
            </a:br>
            <a:r>
              <a:rPr kumimoji="1" lang="en-US" altLang="zh-CN" dirty="0">
                <a:sym typeface="Symbol" panose="05050102010706020507" pitchFamily="18" charset="2"/>
              </a:rPr>
              <a:t>   </a:t>
            </a:r>
            <a:br>
              <a:rPr kumimoji="1" lang="en-US" altLang="zh-CN" dirty="0">
                <a:sym typeface="Symbol" panose="05050102010706020507" pitchFamily="18" charset="2"/>
              </a:rPr>
            </a:br>
            <a:r>
              <a:rPr kumimoji="1" lang="zh-CN" altLang="en-US" dirty="0">
                <a:sym typeface="Symbol" panose="05050102010706020507" pitchFamily="18" charset="2"/>
              </a:rPr>
              <a:t>对每一个决策单元 </a:t>
            </a:r>
            <a:r>
              <a:rPr kumimoji="1" lang="en-US" altLang="zh-CN" dirty="0">
                <a:sym typeface="Symbol" panose="05050102010706020507" pitchFamily="18" charset="2"/>
              </a:rPr>
              <a:t>k </a:t>
            </a:r>
            <a:r>
              <a:rPr kumimoji="1" lang="zh-CN" altLang="en-US" dirty="0">
                <a:sym typeface="Symbol" panose="05050102010706020507" pitchFamily="18" charset="2"/>
              </a:rPr>
              <a:t>，定义一个效率评价指标</a:t>
            </a:r>
            <a:r>
              <a:rPr kumimoji="1" lang="zh-CN" altLang="en-US" sz="2400" dirty="0">
                <a:sym typeface="Symbol" panose="05050102010706020507" pitchFamily="18" charset="2"/>
              </a:rPr>
              <a:t> </a:t>
            </a:r>
            <a:br>
              <a:rPr kumimoji="1" lang="zh-CN" altLang="en-US" sz="2400" dirty="0">
                <a:sym typeface="Symbol" panose="05050102010706020507" pitchFamily="18" charset="2"/>
              </a:rPr>
            </a:br>
            <a:endParaRPr kumimoji="1" lang="en-US" altLang="zh-CN" sz="2400" dirty="0" smtClean="0">
              <a:sym typeface="Symbol" panose="05050102010706020507" pitchFamily="18" charset="2"/>
            </a:endParaRPr>
          </a:p>
          <a:p>
            <a:endParaRPr kumimoji="1" lang="en-US" altLang="zh-CN" sz="2400" dirty="0">
              <a:sym typeface="Symbol" panose="05050102010706020507" pitchFamily="18" charset="2"/>
            </a:endParaRPr>
          </a:p>
          <a:p>
            <a:endParaRPr kumimoji="1" lang="en-US" altLang="zh-CN" sz="2400" dirty="0" smtClean="0">
              <a:sym typeface="Symbol" panose="05050102010706020507" pitchFamily="18" charset="2"/>
            </a:endParaRPr>
          </a:p>
          <a:p>
            <a:endParaRPr kumimoji="1" lang="en-US" altLang="zh-CN" sz="2400" dirty="0">
              <a:sym typeface="Symbol" panose="05050102010706020507" pitchFamily="18" charset="2"/>
            </a:endParaRPr>
          </a:p>
          <a:p>
            <a:endParaRPr kumimoji="1" lang="en-US" altLang="zh-CN" sz="2400" dirty="0" smtClean="0">
              <a:sym typeface="Symbol" panose="05050102010706020507" pitchFamily="18" charset="2"/>
            </a:endParaRPr>
          </a:p>
          <a:p>
            <a:r>
              <a:rPr kumimoji="1" lang="zh-CN" altLang="en-US" b="1" dirty="0">
                <a:sym typeface="Symbol" panose="05050102010706020507" pitchFamily="18" charset="2"/>
              </a:rPr>
              <a:t>可以适当地选择权系数 </a:t>
            </a:r>
            <a:r>
              <a:rPr kumimoji="1" lang="en-US" altLang="zh-CN" b="1" dirty="0">
                <a:sym typeface="Symbol" panose="05050102010706020507" pitchFamily="18" charset="2"/>
              </a:rPr>
              <a:t>U</a:t>
            </a:r>
            <a:r>
              <a:rPr kumimoji="1" lang="zh-CN" altLang="en-US" b="1" dirty="0">
                <a:sym typeface="Symbol" panose="05050102010706020507" pitchFamily="18" charset="2"/>
              </a:rPr>
              <a:t>、</a:t>
            </a:r>
            <a:r>
              <a:rPr kumimoji="1" lang="en-US" altLang="zh-CN" b="1" dirty="0">
                <a:sym typeface="Symbol" panose="05050102010706020507" pitchFamily="18" charset="2"/>
              </a:rPr>
              <a:t>V</a:t>
            </a:r>
            <a:r>
              <a:rPr kumimoji="1" lang="zh-CN" altLang="en-US" b="1" dirty="0">
                <a:sym typeface="Symbol" panose="05050102010706020507" pitchFamily="18" charset="2"/>
              </a:rPr>
              <a:t>，使得 </a:t>
            </a:r>
            <a:r>
              <a:rPr kumimoji="1" lang="en-US" altLang="zh-CN" b="1" dirty="0">
                <a:sym typeface="Symbol" panose="05050102010706020507" pitchFamily="18" charset="2"/>
              </a:rPr>
              <a:t>h</a:t>
            </a:r>
            <a:r>
              <a:rPr kumimoji="1" lang="en-US" altLang="zh-CN" b="1" baseline="-25000" dirty="0">
                <a:sym typeface="Symbol" panose="05050102010706020507" pitchFamily="18" charset="2"/>
              </a:rPr>
              <a:t>k</a:t>
            </a:r>
            <a:r>
              <a:rPr kumimoji="1" lang="en-US" altLang="zh-CN" b="1" dirty="0">
                <a:sym typeface="Symbol" panose="05050102010706020507" pitchFamily="18" charset="2"/>
              </a:rPr>
              <a:t>≤1</a:t>
            </a:r>
            <a:r>
              <a:rPr kumimoji="1" lang="zh-CN" altLang="en-US" b="1" dirty="0">
                <a:sym typeface="Symbol" panose="05050102010706020507" pitchFamily="18" charset="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726" y="3389522"/>
            <a:ext cx="8269512" cy="20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基本公式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995" y="1690688"/>
            <a:ext cx="7583562" cy="186736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SMJ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995" y="3558048"/>
            <a:ext cx="8256809" cy="21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1150</Words>
  <Application>Microsoft Office PowerPoint</Application>
  <PresentationFormat>宽屏</PresentationFormat>
  <Paragraphs>129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黑体</vt:lpstr>
      <vt:lpstr>宋体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MathType 6.0 Equation</vt:lpstr>
      <vt:lpstr>  模糊层次分析法（FAHP）&amp; 数据包络分析法（DEA）模型</vt:lpstr>
      <vt:lpstr>   数据包络分析法（DEA）模型</vt:lpstr>
      <vt:lpstr>问题1：</vt:lpstr>
      <vt:lpstr>问题1：</vt:lpstr>
      <vt:lpstr>生产背景</vt:lpstr>
      <vt:lpstr>问题1：</vt:lpstr>
      <vt:lpstr>C2R模型及其基本性质</vt:lpstr>
      <vt:lpstr>C2R模型及其基本性质</vt:lpstr>
      <vt:lpstr>基本公式</vt:lpstr>
      <vt:lpstr>公式计算</vt:lpstr>
      <vt:lpstr>接下来，作Charnes-Cooper变换，转化为一个等价的线性规划模型。</vt:lpstr>
      <vt:lpstr>输出最大</vt:lpstr>
      <vt:lpstr>其对偶规划为：</vt:lpstr>
      <vt:lpstr>为了方便计算，我们引入引入剩余变量和松弛变量</vt:lpstr>
      <vt:lpstr>定义</vt:lpstr>
      <vt:lpstr>定理</vt:lpstr>
      <vt:lpstr>评价系统 DEA 有效性的判定 </vt:lpstr>
      <vt:lpstr>PowerPoint 演示文稿</vt:lpstr>
      <vt:lpstr>实例</vt:lpstr>
      <vt:lpstr>PowerPoint 演示文稿</vt:lpstr>
      <vt:lpstr>   模糊层次分析法（FAHP）</vt:lpstr>
      <vt:lpstr>层析分析法</vt:lpstr>
      <vt:lpstr>三角模糊数</vt:lpstr>
      <vt:lpstr>模糊层次分析法</vt:lpstr>
      <vt:lpstr>将3个模糊数整合成一个</vt:lpstr>
      <vt:lpstr>求模糊值</vt:lpstr>
      <vt:lpstr>去模糊化(模糊数的比较原则)</vt:lpstr>
      <vt:lpstr>归一化后，得到个指标的最终权重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模糊层次分析法（FAHP）&amp;数据包络分析法（DEA）模型</dc:title>
  <dc:creator>孙敏捷</dc:creator>
  <cp:lastModifiedBy>孙敏捷</cp:lastModifiedBy>
  <cp:revision>49</cp:revision>
  <dcterms:created xsi:type="dcterms:W3CDTF">2014-10-12T19:00:13Z</dcterms:created>
  <dcterms:modified xsi:type="dcterms:W3CDTF">2014-10-17T19:53:57Z</dcterms:modified>
</cp:coreProperties>
</file>