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embeddings/oleObject1.bin" ContentType="application/vnd.openxmlformats-officedocument.oleObject"/>
  <Override PartName="/ppt/media/image1.wmf" ContentType="image/x-wmf"/>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oleObject" Target="../embeddings/oleObject1.bin"/><Relationship Id="rId3" Type="http://schemas.openxmlformats.org/officeDocument/2006/relationships/image" Target="../media/image1.w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9f9f9"/>
        </a:solidFill>
      </p:bgPr>
    </p:bg>
    <p:spTree>
      <p:nvGrpSpPr>
        <p:cNvPr id="1" name=""/>
        <p:cNvGrpSpPr/>
        <p:nvPr/>
      </p:nvGrpSpPr>
      <p:grpSpPr>
        <a:xfrm>
          <a:off x="0" y="0"/>
          <a:ext cx="0" cy="0"/>
          <a:chOff x="0" y="0"/>
          <a:chExt cx="0" cy="0"/>
        </a:xfrm>
      </p:grpSpPr>
      <p:graphicFrame>
        <p:nvGraphicFramePr>
          <p:cNvPr id="0" name="Object 20"/>
          <p:cNvGraphicFramePr/>
          <p:nvPr/>
        </p:nvGraphicFramePr>
        <p:xfrm>
          <a:off x="1440" y="1440"/>
          <a:ext cx="360" cy="360"/>
        </p:xfrm>
        <a:graphic>
          <a:graphicData uri="http://schemas.openxmlformats.org/presentationml/2006/ole">
            <p:oleObj progId="TCLayout.ActiveDocument.1" r:id="rId2" spid="">
              <p:embed/>
              <p:pic>
                <p:nvPicPr>
                  <p:cNvPr id="1" name="Object 20" descr=""/>
                  <p:cNvPicPr/>
                  <p:nvPr/>
                </p:nvPicPr>
                <p:blipFill>
                  <a:blip r:embed="rId3"/>
                  <a:stretch/>
                </p:blipFill>
                <p:spPr>
                  <a:xfrm>
                    <a:off x="1440" y="1440"/>
                    <a:ext cx="360" cy="360"/>
                  </a:xfrm>
                  <a:prstGeom prst="rect">
                    <a:avLst/>
                  </a:prstGeom>
                  <a:ln w="0">
                    <a:noFill/>
                  </a:ln>
                </p:spPr>
              </p:pic>
            </p:oleObj>
          </a:graphicData>
        </a:graphic>
      </p:graphicFrame>
      <p:grpSp>
        <p:nvGrpSpPr>
          <p:cNvPr id="2" name="Groupe 1"/>
          <p:cNvGrpSpPr/>
          <p:nvPr/>
        </p:nvGrpSpPr>
        <p:grpSpPr>
          <a:xfrm>
            <a:off x="11501280" y="171720"/>
            <a:ext cx="417240" cy="386640"/>
            <a:chOff x="11501280" y="171720"/>
            <a:chExt cx="417240" cy="386640"/>
          </a:xfrm>
        </p:grpSpPr>
        <p:sp>
          <p:nvSpPr>
            <p:cNvPr id="3" name="Freeform 13"/>
            <p:cNvSpPr/>
            <p:nvPr/>
          </p:nvSpPr>
          <p:spPr>
            <a:xfrm>
              <a:off x="11644560" y="334440"/>
              <a:ext cx="273600" cy="223920"/>
            </a:xfrm>
            <a:custGeom>
              <a:avLst/>
              <a:gdLst/>
              <a:ahLst/>
              <a:rect l="l" t="t"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ln>
          </p:spPr>
          <p:style>
            <a:lnRef idx="0"/>
            <a:fillRef idx="0"/>
            <a:effectRef idx="0"/>
            <a:fontRef idx="minor"/>
          </p:style>
        </p:sp>
        <p:sp>
          <p:nvSpPr>
            <p:cNvPr id="4" name="Freeform 14"/>
            <p:cNvSpPr/>
            <p:nvPr/>
          </p:nvSpPr>
          <p:spPr>
            <a:xfrm>
              <a:off x="11501280" y="171720"/>
              <a:ext cx="417240" cy="354600"/>
            </a:xfrm>
            <a:custGeom>
              <a:avLst/>
              <a:gdLst/>
              <a:ahLst/>
              <a:rect l="l" t="t"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ln>
          </p:spPr>
          <p:style>
            <a:lnRef idx="0"/>
            <a:fillRef idx="0"/>
            <a:effectRef idx="0"/>
            <a:fontRef idx="minor"/>
          </p:style>
        </p:sp>
      </p:grpSp>
      <p:sp>
        <p:nvSpPr>
          <p:cNvPr id="5" name="Retângulo 43"/>
          <p:cNvSpPr/>
          <p:nvPr/>
        </p:nvSpPr>
        <p:spPr>
          <a:xfrm>
            <a:off x="11558160" y="6650640"/>
            <a:ext cx="563400" cy="122760"/>
          </a:xfrm>
          <a:prstGeom prst="rect">
            <a:avLst/>
          </a:prstGeom>
          <a:noFill/>
          <a:ln w="0">
            <a:noFill/>
          </a:ln>
        </p:spPr>
        <p:style>
          <a:lnRef idx="0"/>
          <a:fillRef idx="0"/>
          <a:effectRef idx="0"/>
          <a:fontRef idx="minor"/>
        </p:style>
        <p:txBody>
          <a:bodyPr wrap="none" lIns="0" rIns="0" tIns="0" bIns="0" anchor="ctr">
            <a:spAutoFit/>
          </a:bodyPr>
          <a:p>
            <a:pPr algn="r">
              <a:lnSpc>
                <a:spcPct val="100000"/>
              </a:lnSpc>
              <a:buNone/>
            </a:pPr>
            <a:fld id="{61082BD9-82AF-425E-86FE-A674107910E8}" type="slidenum">
              <a:rPr b="0" lang="en-US" sz="800" spc="-1" strike="noStrike">
                <a:solidFill>
                  <a:srgbClr val="a6a6a6"/>
                </a:solidFill>
                <a:latin typeface="Verdana"/>
                <a:ea typeface="DejaVu Sans"/>
              </a:rPr>
              <a:t>&lt;number&gt;</a:t>
            </a:fld>
            <a:endParaRPr b="0" lang="en-IN" sz="800" spc="-1" strike="noStrike">
              <a:latin typeface="Arial"/>
            </a:endParaRPr>
          </a:p>
        </p:txBody>
      </p:sp>
      <p:sp>
        <p:nvSpPr>
          <p:cNvPr id="6" name="Text Placeholder 7"/>
          <p:cNvSpPr/>
          <p:nvPr/>
        </p:nvSpPr>
        <p:spPr>
          <a:xfrm>
            <a:off x="9017280" y="6650640"/>
            <a:ext cx="2662200" cy="120960"/>
          </a:xfrm>
          <a:prstGeom prst="rect">
            <a:avLst/>
          </a:prstGeom>
          <a:noFill/>
          <a:ln w="0">
            <a:noFill/>
          </a:ln>
        </p:spPr>
        <p:style>
          <a:lnRef idx="0"/>
          <a:fillRef idx="0"/>
          <a:effectRef idx="0"/>
          <a:fontRef idx="minor"/>
        </p:style>
        <p:txBody>
          <a:bodyPr lIns="0" rIns="0" tIns="0" bIns="0" anchor="ctr">
            <a:noAutofit/>
          </a:bodyPr>
          <a:p>
            <a:pPr algn="r">
              <a:lnSpc>
                <a:spcPct val="100000"/>
              </a:lnSpc>
              <a:spcBef>
                <a:spcPts val="1001"/>
              </a:spcBef>
              <a:buNone/>
              <a:tabLst>
                <a:tab algn="l" pos="0"/>
              </a:tabLst>
            </a:pPr>
            <a:r>
              <a:rPr b="0" lang="en-US" sz="800" spc="-1" strike="noStrike">
                <a:solidFill>
                  <a:srgbClr val="a6a6a6"/>
                </a:solidFill>
                <a:latin typeface="Verdana"/>
                <a:ea typeface="DejaVu Sans"/>
              </a:rPr>
              <a:t>© Capgemini 2017. All rights reserved  </a:t>
            </a:r>
            <a:r>
              <a:rPr b="0" lang="en-US" sz="800" spc="-1" strike="noStrike">
                <a:solidFill>
                  <a:srgbClr val="12abdb"/>
                </a:solidFill>
                <a:latin typeface="Verdana"/>
                <a:ea typeface="DejaVu Sans"/>
              </a:rPr>
              <a:t>|</a:t>
            </a:r>
            <a:endParaRPr b="0" lang="en-IN" sz="800" spc="-1" strike="noStrike">
              <a:latin typeface="Arial"/>
            </a:endParaRPr>
          </a:p>
        </p:txBody>
      </p:sp>
      <p:sp>
        <p:nvSpPr>
          <p:cNvPr id="7" name="Text Placeholder 7"/>
          <p:cNvSpPr/>
          <p:nvPr/>
        </p:nvSpPr>
        <p:spPr>
          <a:xfrm>
            <a:off x="227520" y="6650640"/>
            <a:ext cx="4714200" cy="120960"/>
          </a:xfrm>
          <a:prstGeom prst="rect">
            <a:avLst/>
          </a:prstGeom>
          <a:noFill/>
          <a:ln w="0">
            <a:noFill/>
          </a:ln>
        </p:spPr>
        <p:style>
          <a:lnRef idx="0"/>
          <a:fillRef idx="0"/>
          <a:effectRef idx="0"/>
          <a:fontRef idx="minor"/>
        </p:style>
        <p:txBody>
          <a:bodyPr wrap="none" lIns="0" rIns="0" tIns="0" bIns="0" anchor="ctr">
            <a:noAutofit/>
          </a:bodyPr>
          <a:p>
            <a:pPr>
              <a:lnSpc>
                <a:spcPct val="100000"/>
              </a:lnSpc>
              <a:spcBef>
                <a:spcPts val="1001"/>
              </a:spcBef>
              <a:buNone/>
              <a:tabLst>
                <a:tab algn="l" pos="0"/>
              </a:tabLst>
            </a:pPr>
            <a:r>
              <a:rPr b="0" lang="en-US" sz="800" spc="-1" strike="noStrike">
                <a:solidFill>
                  <a:srgbClr val="a6a6a6"/>
                </a:solidFill>
                <a:latin typeface="Verdana"/>
                <a:ea typeface="DejaVu Sans"/>
              </a:rPr>
              <a:t>Presentation Title | Author | Date</a:t>
            </a:r>
            <a:endParaRPr b="0" lang="en-IN" sz="800" spc="-1" strike="noStrike">
              <a:latin typeface="Arial"/>
            </a:endParaRPr>
          </a:p>
        </p:txBody>
      </p:sp>
      <p:pic>
        <p:nvPicPr>
          <p:cNvPr id="8" name="Picture 3" descr=""/>
          <p:cNvPicPr/>
          <p:nvPr/>
        </p:nvPicPr>
        <p:blipFill>
          <a:blip r:embed="rId4"/>
          <a:stretch/>
        </p:blipFill>
        <p:spPr>
          <a:xfrm>
            <a:off x="-12600" y="0"/>
            <a:ext cx="12189960" cy="6855840"/>
          </a:xfrm>
          <a:prstGeom prst="rect">
            <a:avLst/>
          </a:prstGeom>
          <a:ln w="0">
            <a:noFill/>
          </a:ln>
        </p:spPr>
      </p:pic>
      <p:sp>
        <p:nvSpPr>
          <p:cNvPr id="9" name="TextBox 11"/>
          <p:cNvSpPr/>
          <p:nvPr/>
        </p:nvSpPr>
        <p:spPr>
          <a:xfrm>
            <a:off x="626400" y="2469600"/>
            <a:ext cx="13899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200" spc="-1" strike="noStrike">
                <a:solidFill>
                  <a:srgbClr val="0070ad"/>
                </a:solidFill>
                <a:latin typeface="Verdana"/>
                <a:ea typeface="DejaVu Sans"/>
              </a:rPr>
              <a:t>Strengths</a:t>
            </a:r>
            <a:endParaRPr b="0" lang="en-IN" sz="1200" spc="-1" strike="noStrike">
              <a:latin typeface="Arial"/>
            </a:endParaRPr>
          </a:p>
        </p:txBody>
      </p:sp>
      <p:sp>
        <p:nvSpPr>
          <p:cNvPr id="10" name="TextBox 12"/>
          <p:cNvSpPr/>
          <p:nvPr/>
        </p:nvSpPr>
        <p:spPr>
          <a:xfrm>
            <a:off x="5157720" y="2538360"/>
            <a:ext cx="18741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200" spc="-1" strike="noStrike">
                <a:solidFill>
                  <a:srgbClr val="0070ad"/>
                </a:solidFill>
                <a:latin typeface="Verdana"/>
                <a:ea typeface="DejaVu Sans"/>
              </a:rPr>
              <a:t>Achievement </a:t>
            </a:r>
            <a:endParaRPr b="0" lang="en-IN" sz="1200" spc="-1" strike="noStrike">
              <a:latin typeface="Arial"/>
            </a:endParaRPr>
          </a:p>
        </p:txBody>
      </p:sp>
      <p:sp>
        <p:nvSpPr>
          <p:cNvPr id="11" name="TextBox 13"/>
          <p:cNvSpPr/>
          <p:nvPr/>
        </p:nvSpPr>
        <p:spPr>
          <a:xfrm>
            <a:off x="9366120" y="320760"/>
            <a:ext cx="277740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200" spc="-1" strike="noStrike">
                <a:solidFill>
                  <a:srgbClr val="0070ad"/>
                </a:solidFill>
                <a:latin typeface="Verdana"/>
                <a:ea typeface="DejaVu Sans"/>
              </a:rPr>
              <a:t>Education and certificates</a:t>
            </a:r>
            <a:endParaRPr b="0" lang="en-IN" sz="1200" spc="-1" strike="noStrike">
              <a:latin typeface="Arial"/>
            </a:endParaRPr>
          </a:p>
        </p:txBody>
      </p:sp>
      <p:grpSp>
        <p:nvGrpSpPr>
          <p:cNvPr id="12" name="Group 2"/>
          <p:cNvGrpSpPr/>
          <p:nvPr/>
        </p:nvGrpSpPr>
        <p:grpSpPr>
          <a:xfrm>
            <a:off x="2349360" y="1057320"/>
            <a:ext cx="1564920" cy="1105920"/>
            <a:chOff x="2349360" y="1057320"/>
            <a:chExt cx="1564920" cy="1105920"/>
          </a:xfrm>
        </p:grpSpPr>
        <p:sp>
          <p:nvSpPr>
            <p:cNvPr id="13" name="TextBox 11"/>
            <p:cNvSpPr/>
            <p:nvPr/>
          </p:nvSpPr>
          <p:spPr>
            <a:xfrm>
              <a:off x="2351160" y="1290600"/>
              <a:ext cx="156312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100" spc="-1" strike="noStrike">
                  <a:solidFill>
                    <a:srgbClr val="ffffff"/>
                  </a:solidFill>
                  <a:latin typeface="Verdana"/>
                  <a:ea typeface="DejaVu Sans"/>
                </a:rPr>
                <a:t>Base Location:</a:t>
              </a:r>
              <a:endParaRPr b="0" lang="en-IN" sz="1100" spc="-1" strike="noStrike">
                <a:latin typeface="Arial"/>
              </a:endParaRPr>
            </a:p>
          </p:txBody>
        </p:sp>
        <p:sp>
          <p:nvSpPr>
            <p:cNvPr id="14" name="TextBox 12"/>
            <p:cNvSpPr/>
            <p:nvPr/>
          </p:nvSpPr>
          <p:spPr>
            <a:xfrm>
              <a:off x="2351160" y="1536840"/>
              <a:ext cx="156312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100" spc="-1" strike="noStrike">
                  <a:solidFill>
                    <a:srgbClr val="ffffff"/>
                  </a:solidFill>
                  <a:latin typeface="Verdana"/>
                  <a:ea typeface="DejaVu Sans"/>
                </a:rPr>
                <a:t>Email ID:</a:t>
              </a:r>
              <a:endParaRPr b="0" lang="en-IN" sz="1100" spc="-1" strike="noStrike">
                <a:latin typeface="Arial"/>
              </a:endParaRPr>
            </a:p>
          </p:txBody>
        </p:sp>
        <p:sp>
          <p:nvSpPr>
            <p:cNvPr id="15" name="TextBox 13"/>
            <p:cNvSpPr/>
            <p:nvPr/>
          </p:nvSpPr>
          <p:spPr>
            <a:xfrm>
              <a:off x="2351160" y="1773360"/>
              <a:ext cx="156312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100" spc="-1" strike="noStrike">
                  <a:solidFill>
                    <a:srgbClr val="ffffff"/>
                  </a:solidFill>
                  <a:latin typeface="Verdana"/>
                  <a:ea typeface="DejaVu Sans"/>
                </a:rPr>
                <a:t>Mobile No:</a:t>
              </a:r>
              <a:endParaRPr b="0" lang="en-IN" sz="1100" spc="-1" strike="noStrike">
                <a:latin typeface="Arial"/>
              </a:endParaRPr>
            </a:p>
          </p:txBody>
        </p:sp>
        <p:sp>
          <p:nvSpPr>
            <p:cNvPr id="16" name="Rectangle 19"/>
            <p:cNvSpPr/>
            <p:nvPr/>
          </p:nvSpPr>
          <p:spPr>
            <a:xfrm>
              <a:off x="2349360" y="1057320"/>
              <a:ext cx="1512360" cy="1105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sp>
        <p:nvSpPr>
          <p:cNvPr id="17" name="TextBox 13"/>
          <p:cNvSpPr/>
          <p:nvPr/>
        </p:nvSpPr>
        <p:spPr>
          <a:xfrm>
            <a:off x="2357280" y="1990800"/>
            <a:ext cx="156168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nl-NL" sz="1100" spc="-1" strike="noStrike">
                <a:solidFill>
                  <a:srgbClr val="ffffff"/>
                </a:solidFill>
                <a:latin typeface="Verdana"/>
                <a:ea typeface="DejaVu Sans"/>
              </a:rPr>
              <a:t>Grade:</a:t>
            </a:r>
            <a:endParaRPr b="0" lang="en-IN" sz="1100" spc="-1" strike="noStrike">
              <a:latin typeface="Arial"/>
            </a:endParaRPr>
          </a:p>
        </p:txBody>
      </p:sp>
      <p:pic>
        <p:nvPicPr>
          <p:cNvPr id="18" name="Picture 8" descr="Strengths"/>
          <p:cNvPicPr/>
          <p:nvPr/>
        </p:nvPicPr>
        <p:blipFill>
          <a:blip r:embed="rId5"/>
          <a:stretch/>
        </p:blipFill>
        <p:spPr>
          <a:xfrm>
            <a:off x="77760" y="2133720"/>
            <a:ext cx="609120" cy="610560"/>
          </a:xfrm>
          <a:prstGeom prst="rect">
            <a:avLst/>
          </a:prstGeom>
          <a:ln w="0">
            <a:noFill/>
          </a:ln>
        </p:spPr>
      </p:pic>
      <p:pic>
        <p:nvPicPr>
          <p:cNvPr id="19" name="Picture 12" descr="Achievement, trophy icon"/>
          <p:cNvPicPr/>
          <p:nvPr/>
        </p:nvPicPr>
        <p:blipFill>
          <a:blip r:embed="rId6"/>
          <a:stretch/>
        </p:blipFill>
        <p:spPr>
          <a:xfrm>
            <a:off x="4740120" y="2362320"/>
            <a:ext cx="443880" cy="4438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hyperlink" Target="mailto:Vikram.thapa@capgemini.com" TargetMode="External"/><Relationship Id="rId2" Type="http://schemas.openxmlformats.org/officeDocument/2006/relationships/hyperlink" Target="https://github.com/vamsigutha/EshoppingZone-Spring-boot" TargetMode="External"/><Relationship Id="rId3" Type="http://schemas.openxmlformats.org/officeDocument/2006/relationships/image" Target="../media/image5.png"/><Relationship Id="rId4" Type="http://schemas.openxmlformats.org/officeDocument/2006/relationships/hyperlink" Target="https://drive.google.com/file/d/1Kok2SSwRgqioPFCIosVPynC41Vabv253/view?usp=sharing" TargetMode="External"/><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6" name="Table 3"/>
          <p:cNvGraphicFramePr/>
          <p:nvPr/>
        </p:nvGraphicFramePr>
        <p:xfrm>
          <a:off x="9229680" y="1143000"/>
          <a:ext cx="3038040" cy="5036040"/>
        </p:xfrm>
        <a:graphic>
          <a:graphicData uri="http://schemas.openxmlformats.org/drawingml/2006/table">
            <a:tbl>
              <a:tblPr/>
              <a:tblGrid>
                <a:gridCol w="752400"/>
                <a:gridCol w="2286000"/>
              </a:tblGrid>
              <a:tr h="443880">
                <a:tc>
                  <a:txBody>
                    <a:bodyPr anchor="t">
                      <a:noAutofit/>
                    </a:bodyPr>
                    <a:p>
                      <a:pPr>
                        <a:lnSpc>
                          <a:spcPct val="100000"/>
                        </a:lnSpc>
                        <a:buNone/>
                      </a:pPr>
                      <a:r>
                        <a:rPr b="0" lang="en-US" sz="800" spc="-1" strike="noStrike">
                          <a:solidFill>
                            <a:srgbClr val="000000"/>
                          </a:solidFill>
                          <a:latin typeface="Verdana"/>
                        </a:rPr>
                        <a:t>Java 8 /J2EE </a:t>
                      </a: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tabLst>
                          <a:tab algn="l" pos="0"/>
                        </a:tabLst>
                      </a:pPr>
                      <a:r>
                        <a:rPr b="0" lang="en-US" sz="700" spc="-1" strike="noStrike">
                          <a:solidFill>
                            <a:srgbClr val="000000"/>
                          </a:solidFill>
                          <a:latin typeface="Verdana"/>
                        </a:rPr>
                        <a:t>Java Basics, OOPS, Generics, Collections, Arrays, Loops, Lambda Exp, Stream API</a:t>
                      </a:r>
                      <a:endParaRPr b="0" lang="en-IN" sz="700" spc="-1" strike="noStrike">
                        <a:latin typeface="Arial"/>
                      </a:endParaRPr>
                    </a:p>
                    <a:p>
                      <a:pPr>
                        <a:lnSpc>
                          <a:spcPct val="100000"/>
                        </a:lnSpc>
                        <a:buNone/>
                        <a:tabLst>
                          <a:tab algn="l" pos="0"/>
                        </a:tabLst>
                      </a:pPr>
                      <a:r>
                        <a:rPr b="0" lang="en-US" sz="700" spc="-1" strike="noStrike">
                          <a:solidFill>
                            <a:srgbClr val="000000"/>
                          </a:solidFill>
                          <a:latin typeface="Verdana"/>
                        </a:rPr>
                        <a:t>Junit, Mockito, Servlets</a:t>
                      </a:r>
                      <a:endParaRPr b="0" lang="en-IN" sz="700" spc="-1" strike="noStrike">
                        <a:latin typeface="Arial"/>
                      </a:endParaRPr>
                    </a:p>
                  </a:txBody>
                  <a:tcPr anchor="t" marL="91440" marR="91440">
                    <a:lnT w="12240">
                      <a:solidFill>
                        <a:srgbClr val="12abdb"/>
                      </a:solidFill>
                    </a:lnT>
                    <a:lnB w="12240">
                      <a:solidFill>
                        <a:srgbClr val="12abdb"/>
                      </a:solidFill>
                    </a:lnB>
                    <a:noFill/>
                  </a:tcPr>
                </a:tc>
              </a:tr>
              <a:tr h="338760">
                <a:tc>
                  <a:txBody>
                    <a:bodyPr anchor="t">
                      <a:noAutofit/>
                    </a:bodyPr>
                    <a:p>
                      <a:pPr>
                        <a:lnSpc>
                          <a:spcPct val="100000"/>
                        </a:lnSpc>
                        <a:buNone/>
                        <a:tabLst>
                          <a:tab algn="l" pos="0"/>
                        </a:tabLst>
                      </a:pPr>
                      <a:r>
                        <a:rPr b="0" lang="en-US" sz="800" spc="-1" strike="noStrike">
                          <a:solidFill>
                            <a:srgbClr val="000000"/>
                          </a:solidFill>
                          <a:latin typeface="Verdana"/>
                        </a:rPr>
                        <a:t>Spring core</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pPr>
                      <a:r>
                        <a:rPr b="0" lang="en-US" sz="700" spc="-1" strike="noStrike">
                          <a:solidFill>
                            <a:srgbClr val="000000"/>
                          </a:solidFill>
                          <a:latin typeface="Verdana"/>
                        </a:rPr>
                        <a:t>IOC &amp; Dependency Injection, Autowire</a:t>
                      </a: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r h="562320">
                <a:tc>
                  <a:txBody>
                    <a:bodyPr anchor="t">
                      <a:noAutofit/>
                    </a:bodyPr>
                    <a:p>
                      <a:pPr>
                        <a:lnSpc>
                          <a:spcPct val="100000"/>
                        </a:lnSpc>
                        <a:buNone/>
                        <a:tabLst>
                          <a:tab algn="l" pos="0"/>
                        </a:tabLst>
                      </a:pPr>
                      <a:r>
                        <a:rPr b="0" lang="en-US" sz="800" spc="-1" strike="noStrike">
                          <a:solidFill>
                            <a:srgbClr val="000000"/>
                          </a:solidFill>
                          <a:latin typeface="Verdana"/>
                        </a:rPr>
                        <a:t>Spring REST</a:t>
                      </a:r>
                      <a:endParaRPr b="0" lang="en-IN" sz="800" spc="-1" strike="noStrike">
                        <a:latin typeface="Arial"/>
                      </a:endParaRPr>
                    </a:p>
                    <a:p>
                      <a:pPr>
                        <a:lnSpc>
                          <a:spcPct val="100000"/>
                        </a:lnSpc>
                        <a:buNone/>
                        <a:tabLst>
                          <a:tab algn="l" pos="0"/>
                        </a:tabLst>
                      </a:pP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tabLst>
                          <a:tab algn="l" pos="0"/>
                        </a:tabLst>
                      </a:pPr>
                      <a:r>
                        <a:rPr b="0" lang="en-US" sz="700" spc="-1" strike="noStrike">
                          <a:solidFill>
                            <a:srgbClr val="000000"/>
                          </a:solidFill>
                          <a:latin typeface="Verdana"/>
                        </a:rPr>
                        <a:t>REST controllers, Implementation of GET, POST, PUT &amp; DELETE, Bean Validation &amp; Exception Handling, Testing Services, Controller &amp; Repository layer</a:t>
                      </a:r>
                      <a:endParaRPr b="0" lang="en-IN" sz="700" spc="-1" strike="noStrike">
                        <a:latin typeface="Arial"/>
                      </a:endParaRPr>
                    </a:p>
                  </a:txBody>
                  <a:tcPr anchor="t" marL="91440" marR="91440">
                    <a:lnT w="12240">
                      <a:solidFill>
                        <a:srgbClr val="12abdb"/>
                      </a:solidFill>
                    </a:lnT>
                    <a:lnB w="12240">
                      <a:solidFill>
                        <a:srgbClr val="12abdb"/>
                      </a:solidFill>
                    </a:lnB>
                    <a:noFill/>
                  </a:tcPr>
                </a:tc>
              </a:tr>
              <a:tr h="443880">
                <a:tc>
                  <a:txBody>
                    <a:bodyPr anchor="t">
                      <a:noAutofit/>
                    </a:bodyPr>
                    <a:p>
                      <a:pPr>
                        <a:lnSpc>
                          <a:spcPct val="100000"/>
                        </a:lnSpc>
                        <a:buNone/>
                      </a:pPr>
                      <a:r>
                        <a:rPr b="0" lang="en-US" sz="800" spc="-1" strike="noStrike">
                          <a:solidFill>
                            <a:srgbClr val="000000"/>
                          </a:solidFill>
                          <a:latin typeface="Verdana"/>
                        </a:rPr>
                        <a:t>Spring Data JPA</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tabLst>
                          <a:tab algn="l" pos="0"/>
                        </a:tabLst>
                      </a:pPr>
                      <a:r>
                        <a:rPr b="0" lang="en-US" sz="700" spc="-1" strike="noStrike">
                          <a:solidFill>
                            <a:srgbClr val="000000"/>
                          </a:solidFill>
                          <a:latin typeface="Verdana"/>
                        </a:rPr>
                        <a:t>Implement DAO layer using spring Data repositories, Transaction Management</a:t>
                      </a: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r h="585720">
                <a:tc>
                  <a:txBody>
                    <a:bodyPr anchor="t">
                      <a:noAutofit/>
                    </a:bodyPr>
                    <a:p>
                      <a:pPr>
                        <a:lnSpc>
                          <a:spcPct val="100000"/>
                        </a:lnSpc>
                        <a:buNone/>
                      </a:pPr>
                      <a:r>
                        <a:rPr b="0" lang="en-US" sz="800" spc="-1" strike="noStrike">
                          <a:solidFill>
                            <a:srgbClr val="000000"/>
                          </a:solidFill>
                          <a:latin typeface="Verdana"/>
                        </a:rPr>
                        <a:t>Spring Boot Microservices</a:t>
                      </a: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pPr>
                      <a:r>
                        <a:rPr b="0" lang="en-US" sz="700" spc="-1" strike="noStrike">
                          <a:solidFill>
                            <a:srgbClr val="000000"/>
                          </a:solidFill>
                          <a:latin typeface="Verdana"/>
                        </a:rPr>
                        <a:t>Spring Boot Starters, annotations, Messaging Service, Sync/Async comms, Swagger API documents</a:t>
                      </a:r>
                      <a:endParaRPr b="0" lang="en-IN" sz="700" spc="-1" strike="noStrike">
                        <a:latin typeface="Arial"/>
                      </a:endParaRPr>
                    </a:p>
                  </a:txBody>
                  <a:tcPr anchor="t" marL="91440" marR="91440">
                    <a:lnT w="12240">
                      <a:solidFill>
                        <a:srgbClr val="12abdb"/>
                      </a:solidFill>
                    </a:lnT>
                    <a:lnB w="12240">
                      <a:solidFill>
                        <a:srgbClr val="12abdb"/>
                      </a:solidFill>
                    </a:lnB>
                    <a:noFill/>
                  </a:tcPr>
                </a:tc>
              </a:tr>
              <a:tr h="443880">
                <a:tc>
                  <a:txBody>
                    <a:bodyPr anchor="t">
                      <a:noAutofit/>
                    </a:bodyPr>
                    <a:p>
                      <a:pPr>
                        <a:lnSpc>
                          <a:spcPct val="100000"/>
                        </a:lnSpc>
                        <a:buNone/>
                      </a:pPr>
                      <a:r>
                        <a:rPr b="0" lang="en-US" sz="800" spc="-1" strike="noStrike">
                          <a:solidFill>
                            <a:srgbClr val="000000"/>
                          </a:solidFill>
                          <a:latin typeface="Verdana"/>
                        </a:rPr>
                        <a:t>Spring Cloud</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tabLst>
                          <a:tab algn="l" pos="0"/>
                        </a:tabLst>
                      </a:pPr>
                      <a:r>
                        <a:rPr b="0" lang="en-US" sz="700" spc="-1" strike="noStrike">
                          <a:solidFill>
                            <a:srgbClr val="000000"/>
                          </a:solidFill>
                          <a:latin typeface="Verdana"/>
                        </a:rPr>
                        <a:t>Eureka, Netflix Ribbon, Feign Client, Netflix Hystrix, Netflix Zuul &amp; Config Server</a:t>
                      </a:r>
                      <a:endParaRPr b="0" lang="en-IN" sz="700" spc="-1" strike="noStrike">
                        <a:latin typeface="Arial"/>
                      </a:endParaRPr>
                    </a:p>
                    <a:p>
                      <a:pPr>
                        <a:lnSpc>
                          <a:spcPct val="100000"/>
                        </a:lnSpc>
                        <a:buNone/>
                        <a:tabLst>
                          <a:tab algn="l" pos="0"/>
                        </a:tabLst>
                      </a:pP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r h="327240">
                <a:tc>
                  <a:txBody>
                    <a:bodyPr anchor="t">
                      <a:noAutofit/>
                    </a:bodyPr>
                    <a:p>
                      <a:pPr>
                        <a:lnSpc>
                          <a:spcPct val="100000"/>
                        </a:lnSpc>
                        <a:buNone/>
                      </a:pPr>
                      <a:r>
                        <a:rPr b="0" lang="en-US" sz="800" spc="-1" strike="noStrike">
                          <a:solidFill>
                            <a:srgbClr val="000000"/>
                          </a:solidFill>
                          <a:latin typeface="Verdana"/>
                        </a:rPr>
                        <a:t>React</a:t>
                      </a: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tabLst>
                          <a:tab algn="l" pos="0"/>
                        </a:tabLst>
                      </a:pPr>
                      <a:r>
                        <a:rPr b="0" lang="en-US" sz="700" spc="-1" strike="noStrike">
                          <a:solidFill>
                            <a:srgbClr val="000000"/>
                          </a:solidFill>
                          <a:latin typeface="Verdana"/>
                        </a:rPr>
                        <a:t>Components, Hooks, Event handling, Redux, Reducers, Testing using Jasmin &amp; Karma</a:t>
                      </a:r>
                      <a:endParaRPr b="0" lang="en-IN" sz="700" spc="-1" strike="noStrike">
                        <a:latin typeface="Arial"/>
                      </a:endParaRPr>
                    </a:p>
                  </a:txBody>
                  <a:tcPr anchor="t" marL="91440" marR="91440">
                    <a:lnT w="12240">
                      <a:solidFill>
                        <a:srgbClr val="12abdb"/>
                      </a:solidFill>
                    </a:lnT>
                    <a:lnB w="12240">
                      <a:solidFill>
                        <a:srgbClr val="12abdb"/>
                      </a:solidFill>
                    </a:lnB>
                    <a:noFill/>
                  </a:tcPr>
                </a:tc>
              </a:tr>
              <a:tr h="443880">
                <a:tc>
                  <a:txBody>
                    <a:bodyPr anchor="t">
                      <a:noAutofit/>
                    </a:bodyPr>
                    <a:p>
                      <a:pPr>
                        <a:lnSpc>
                          <a:spcPct val="100000"/>
                        </a:lnSpc>
                        <a:buNone/>
                      </a:pPr>
                      <a:r>
                        <a:rPr b="0" lang="en-US" sz="800" spc="-1" strike="noStrike">
                          <a:solidFill>
                            <a:srgbClr val="000000"/>
                          </a:solidFill>
                          <a:latin typeface="Verdana"/>
                        </a:rPr>
                        <a:t>Database </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tabLst>
                          <a:tab algn="l" pos="0"/>
                        </a:tabLst>
                      </a:pPr>
                      <a:r>
                        <a:rPr b="0" lang="en-US" sz="700" spc="-1" strike="noStrike">
                          <a:solidFill>
                            <a:srgbClr val="000000"/>
                          </a:solidFill>
                          <a:latin typeface="Verdana"/>
                        </a:rPr>
                        <a:t>MongoDB No Sql Basics</a:t>
                      </a:r>
                      <a:endParaRPr b="0" lang="en-IN" sz="700" spc="-1" strike="noStrike">
                        <a:latin typeface="Arial"/>
                      </a:endParaRPr>
                    </a:p>
                    <a:p>
                      <a:pPr>
                        <a:lnSpc>
                          <a:spcPct val="100000"/>
                        </a:lnSpc>
                        <a:buNone/>
                        <a:tabLst>
                          <a:tab algn="l" pos="0"/>
                        </a:tabLst>
                      </a:pPr>
                      <a:r>
                        <a:rPr b="0" lang="en-US" sz="700" spc="-1" strike="noStrike">
                          <a:solidFill>
                            <a:srgbClr val="000000"/>
                          </a:solidFill>
                          <a:latin typeface="Verdana"/>
                        </a:rPr>
                        <a:t>My SQL RDS Basics</a:t>
                      </a: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r h="325440">
                <a:tc>
                  <a:txBody>
                    <a:bodyPr anchor="t">
                      <a:noAutofit/>
                    </a:bodyPr>
                    <a:p>
                      <a:pPr>
                        <a:lnSpc>
                          <a:spcPct val="100000"/>
                        </a:lnSpc>
                        <a:buNone/>
                      </a:pPr>
                      <a:r>
                        <a:rPr b="0" lang="en-US" sz="800" spc="-1" strike="noStrike">
                          <a:solidFill>
                            <a:srgbClr val="000000"/>
                          </a:solidFill>
                          <a:latin typeface="Verdana"/>
                        </a:rPr>
                        <a:t>UI Tech</a:t>
                      </a: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tabLst>
                          <a:tab algn="l" pos="0"/>
                        </a:tabLst>
                      </a:pPr>
                      <a:r>
                        <a:rPr b="0" lang="en-US" sz="700" spc="-1" strike="noStrike">
                          <a:solidFill>
                            <a:srgbClr val="000000"/>
                          </a:solidFill>
                          <a:latin typeface="Verdana"/>
                        </a:rPr>
                        <a:t>HTML 5 &amp; CSS 3,JavaScript, ES6 &amp; TypeScript</a:t>
                      </a:r>
                      <a:endParaRPr b="0" lang="en-IN" sz="700" spc="-1" strike="noStrike">
                        <a:latin typeface="Arial"/>
                      </a:endParaRPr>
                    </a:p>
                    <a:p>
                      <a:pPr>
                        <a:lnSpc>
                          <a:spcPct val="100000"/>
                        </a:lnSpc>
                        <a:buNone/>
                        <a:tabLst>
                          <a:tab algn="l" pos="0"/>
                        </a:tabLst>
                      </a:pPr>
                      <a:r>
                        <a:rPr b="0" lang="en-US" sz="700" spc="-1" strike="noStrike">
                          <a:solidFill>
                            <a:srgbClr val="000000"/>
                          </a:solidFill>
                          <a:latin typeface="Verdana"/>
                        </a:rPr>
                        <a:t>Reusable templates, Optimized UI Designed</a:t>
                      </a:r>
                      <a:endParaRPr b="0" lang="en-IN" sz="700" spc="-1" strike="noStrike">
                        <a:latin typeface="Arial"/>
                      </a:endParaRPr>
                    </a:p>
                  </a:txBody>
                  <a:tcPr anchor="t" marL="91440" marR="91440">
                    <a:lnT w="12240">
                      <a:solidFill>
                        <a:srgbClr val="12abdb"/>
                      </a:solidFill>
                    </a:lnT>
                    <a:lnB w="12240">
                      <a:solidFill>
                        <a:srgbClr val="12abdb"/>
                      </a:solidFill>
                    </a:lnB>
                    <a:noFill/>
                  </a:tcPr>
                </a:tc>
              </a:tr>
              <a:tr h="443880">
                <a:tc>
                  <a:txBody>
                    <a:bodyPr anchor="t">
                      <a:noAutofit/>
                    </a:bodyPr>
                    <a:p>
                      <a:pPr>
                        <a:lnSpc>
                          <a:spcPct val="100000"/>
                        </a:lnSpc>
                        <a:buNone/>
                      </a:pPr>
                      <a:r>
                        <a:rPr b="0" lang="en-US" sz="800" spc="-1" strike="noStrike">
                          <a:solidFill>
                            <a:srgbClr val="000000"/>
                          </a:solidFill>
                          <a:latin typeface="Verdana"/>
                        </a:rPr>
                        <a:t>Tools</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tabLst>
                          <a:tab algn="l" pos="0"/>
                        </a:tabLst>
                      </a:pPr>
                      <a:r>
                        <a:rPr b="0" lang="en-US" sz="700" spc="-1" strike="noStrike">
                          <a:solidFill>
                            <a:srgbClr val="000000"/>
                          </a:solidFill>
                          <a:latin typeface="Verdana"/>
                        </a:rPr>
                        <a:t>Git, Postman, Maven, IDE</a:t>
                      </a: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r h="338760">
                <a:tc>
                  <a:txBody>
                    <a:bodyPr anchor="t">
                      <a:noAutofit/>
                    </a:bodyPr>
                    <a:p>
                      <a:pPr>
                        <a:lnSpc>
                          <a:spcPct val="100000"/>
                        </a:lnSpc>
                        <a:buNone/>
                      </a:pPr>
                      <a:r>
                        <a:rPr b="0" lang="en-US" sz="800" spc="-1" strike="noStrike">
                          <a:solidFill>
                            <a:srgbClr val="000000"/>
                          </a:solidFill>
                          <a:latin typeface="Verdana"/>
                        </a:rPr>
                        <a:t>Add On skills</a:t>
                      </a:r>
                      <a:endParaRPr b="0" lang="en-IN" sz="800" spc="-1" strike="noStrike">
                        <a:latin typeface="Arial"/>
                      </a:endParaRPr>
                    </a:p>
                  </a:txBody>
                  <a:tcPr anchor="t" marL="91440" marR="91440">
                    <a:lnT w="12240">
                      <a:solidFill>
                        <a:srgbClr val="12abdb"/>
                      </a:solidFill>
                    </a:lnT>
                    <a:lnB w="12240">
                      <a:solidFill>
                        <a:srgbClr val="12abdb"/>
                      </a:solidFill>
                    </a:lnB>
                    <a:noFill/>
                  </a:tcPr>
                </a:tc>
                <a:tc>
                  <a:txBody>
                    <a:bodyPr anchor="t">
                      <a:noAutofit/>
                    </a:bodyPr>
                    <a:p>
                      <a:pPr>
                        <a:lnSpc>
                          <a:spcPct val="100000"/>
                        </a:lnSpc>
                        <a:buNone/>
                      </a:pPr>
                      <a:r>
                        <a:rPr b="0" lang="en-US" sz="700" spc="-1" strike="noStrike">
                          <a:solidFill>
                            <a:srgbClr val="000000"/>
                          </a:solidFill>
                          <a:latin typeface="Verdana"/>
                        </a:rPr>
                        <a:t>Communications, Team management. Peer learning                                                          </a:t>
                      </a:r>
                      <a:endParaRPr b="0" lang="en-IN" sz="700" spc="-1" strike="noStrike">
                        <a:latin typeface="Arial"/>
                      </a:endParaRPr>
                    </a:p>
                    <a:p>
                      <a:pPr>
                        <a:lnSpc>
                          <a:spcPct val="100000"/>
                        </a:lnSpc>
                        <a:buNone/>
                      </a:pPr>
                      <a:r>
                        <a:rPr b="0" lang="en-US" sz="700" spc="-1" strike="noStrike">
                          <a:solidFill>
                            <a:srgbClr val="000000"/>
                          </a:solidFill>
                          <a:latin typeface="Verdana"/>
                        </a:rPr>
                        <a:t>        </a:t>
                      </a:r>
                      <a:endParaRPr b="0" lang="en-IN" sz="700" spc="-1" strike="noStrike">
                        <a:latin typeface="Arial"/>
                      </a:endParaRPr>
                    </a:p>
                  </a:txBody>
                  <a:tcPr anchor="t" marL="91440" marR="91440">
                    <a:lnT w="12240">
                      <a:solidFill>
                        <a:srgbClr val="12abdb"/>
                      </a:solidFill>
                    </a:lnT>
                    <a:lnB w="12240">
                      <a:solidFill>
                        <a:srgbClr val="12abdb"/>
                      </a:solidFill>
                    </a:lnB>
                    <a:noFill/>
                  </a:tcPr>
                </a:tc>
              </a:tr>
              <a:tr h="338760">
                <a:tc>
                  <a:txBody>
                    <a:bodyPr anchor="t">
                      <a:noAutofit/>
                    </a:bodyPr>
                    <a:p>
                      <a:pPr>
                        <a:lnSpc>
                          <a:spcPct val="100000"/>
                        </a:lnSpc>
                        <a:buNone/>
                      </a:pPr>
                      <a:r>
                        <a:rPr b="0" lang="en-US" sz="800" spc="-1" strike="noStrike">
                          <a:solidFill>
                            <a:srgbClr val="000000"/>
                          </a:solidFill>
                          <a:latin typeface="Verdana"/>
                        </a:rPr>
                        <a:t>Data analysis</a:t>
                      </a:r>
                      <a:endParaRPr b="0" lang="en-IN" sz="8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c>
                  <a:txBody>
                    <a:bodyPr anchor="t">
                      <a:noAutofit/>
                    </a:bodyPr>
                    <a:p>
                      <a:pPr>
                        <a:lnSpc>
                          <a:spcPct val="100000"/>
                        </a:lnSpc>
                        <a:buNone/>
                        <a:tabLst>
                          <a:tab algn="l" pos="0"/>
                        </a:tabLst>
                      </a:pPr>
                      <a:r>
                        <a:rPr b="0" lang="en-US" sz="700" spc="-1" strike="noStrike">
                          <a:solidFill>
                            <a:srgbClr val="000000"/>
                          </a:solidFill>
                          <a:latin typeface="Verdana"/>
                        </a:rPr>
                        <a:t>Python , SQL , Mathematics and statistics </a:t>
                      </a:r>
                      <a:endParaRPr b="0" lang="en-IN" sz="700" spc="-1" strike="noStrike">
                        <a:latin typeface="Arial"/>
                      </a:endParaRPr>
                    </a:p>
                  </a:txBody>
                  <a:tcPr anchor="t" marL="91440" marR="91440">
                    <a:lnT w="12240">
                      <a:solidFill>
                        <a:srgbClr val="12abdb"/>
                      </a:solidFill>
                    </a:lnT>
                    <a:lnB w="12240">
                      <a:solidFill>
                        <a:srgbClr val="12abdb"/>
                      </a:solidFill>
                    </a:lnB>
                    <a:solidFill>
                      <a:srgbClr val="12abdb">
                        <a:alpha val="20000"/>
                      </a:srgbClr>
                    </a:solidFill>
                  </a:tcPr>
                </a:tc>
              </a:tr>
            </a:tbl>
          </a:graphicData>
        </a:graphic>
      </p:graphicFrame>
      <p:sp>
        <p:nvSpPr>
          <p:cNvPr id="57" name="PlaceHolder 1"/>
          <p:cNvSpPr>
            <a:spLocks noGrp="1"/>
          </p:cNvSpPr>
          <p:nvPr>
            <p:ph/>
          </p:nvPr>
        </p:nvSpPr>
        <p:spPr>
          <a:xfrm>
            <a:off x="4836960" y="2995560"/>
            <a:ext cx="4006440" cy="2183760"/>
          </a:xfrm>
          <a:prstGeom prst="rect">
            <a:avLst/>
          </a:prstGeom>
          <a:noFill/>
          <a:ln w="0">
            <a:noFill/>
          </a:ln>
        </p:spPr>
        <p:txBody>
          <a:bodyPr lIns="0" rIns="0" tIns="0" bIns="0" anchor="t">
            <a:noAutofit/>
          </a:bodyPr>
          <a:p>
            <a:pPr>
              <a:lnSpc>
                <a:spcPct val="114000"/>
              </a:lnSpc>
              <a:buNone/>
              <a:tabLst>
                <a:tab algn="l" pos="0"/>
              </a:tabLst>
            </a:pPr>
            <a:r>
              <a:rPr b="1" lang="en-US" sz="1000" spc="-1" strike="noStrike">
                <a:latin typeface="Verdana"/>
              </a:rPr>
              <a:t>Coupons and Deals Finder App</a:t>
            </a:r>
            <a:endParaRPr b="0" lang="en-IN" sz="1000" spc="-1" strike="noStrike">
              <a:latin typeface="Arial"/>
            </a:endParaRPr>
          </a:p>
          <a:p>
            <a:pPr>
              <a:lnSpc>
                <a:spcPct val="114000"/>
              </a:lnSpc>
              <a:buNone/>
              <a:tabLst>
                <a:tab algn="l" pos="0"/>
              </a:tabLst>
            </a:pPr>
            <a:endParaRPr b="0" lang="en-IN" sz="1000" spc="-1" strike="noStrike">
              <a:latin typeface="Arial"/>
            </a:endParaRPr>
          </a:p>
          <a:p>
            <a:pPr>
              <a:lnSpc>
                <a:spcPct val="114000"/>
              </a:lnSpc>
              <a:buNone/>
              <a:tabLst>
                <a:tab algn="l" pos="0"/>
              </a:tabLst>
            </a:pPr>
            <a:r>
              <a:rPr b="0" lang="en-IN" sz="1000" spc="-1" strike="noStrike">
                <a:solidFill>
                  <a:srgbClr val="000000"/>
                </a:solidFill>
                <a:latin typeface="Verdana"/>
              </a:rPr>
              <a:t>Completed end to end case study of Coupon Finder Application along with JWT authentication, Swagger documentation and payment integration with testing using Junit and mockito, responsive UI with Material UI and ReactJS used for user interface.</a:t>
            </a:r>
            <a:endParaRPr b="0" lang="en-IN" sz="1000" spc="-1" strike="noStrike">
              <a:latin typeface="Arial"/>
            </a:endParaRPr>
          </a:p>
          <a:p>
            <a:pPr>
              <a:lnSpc>
                <a:spcPct val="114000"/>
              </a:lnSpc>
              <a:buNone/>
              <a:tabLst>
                <a:tab algn="l" pos="0"/>
              </a:tabLst>
            </a:pPr>
            <a:endParaRPr b="0" lang="en-IN" sz="1000" spc="-1" strike="noStrike">
              <a:latin typeface="Arial"/>
            </a:endParaRPr>
          </a:p>
          <a:p>
            <a:pPr>
              <a:lnSpc>
                <a:spcPct val="114000"/>
              </a:lnSpc>
              <a:buNone/>
              <a:tabLst>
                <a:tab algn="l" pos="0"/>
              </a:tabLst>
            </a:pPr>
            <a:r>
              <a:rPr b="1" lang="en-IN" sz="1000" spc="-1" strike="noStrike">
                <a:solidFill>
                  <a:srgbClr val="000000"/>
                </a:solidFill>
                <a:latin typeface="Verdana"/>
              </a:rPr>
              <a:t>Payment Gateway Application</a:t>
            </a:r>
            <a:endParaRPr b="0" lang="en-IN" sz="1000" spc="-1" strike="noStrike">
              <a:latin typeface="Arial"/>
            </a:endParaRPr>
          </a:p>
          <a:p>
            <a:pPr>
              <a:lnSpc>
                <a:spcPct val="114000"/>
              </a:lnSpc>
              <a:buNone/>
              <a:tabLst>
                <a:tab algn="l" pos="0"/>
              </a:tabLst>
            </a:pPr>
            <a:r>
              <a:rPr b="0" lang="en-IN" sz="1000" spc="-1" strike="noStrike">
                <a:solidFill>
                  <a:srgbClr val="000000"/>
                </a:solidFill>
                <a:latin typeface="Verdana"/>
              </a:rPr>
              <a:t>Payment wallet using spring boot java and it works and Customers will keep money in and can withdraw form it .</a:t>
            </a:r>
            <a:endParaRPr b="0" lang="en-IN" sz="1000" spc="-1" strike="noStrike">
              <a:latin typeface="Arial"/>
            </a:endParaRPr>
          </a:p>
          <a:p>
            <a:pPr>
              <a:lnSpc>
                <a:spcPct val="114000"/>
              </a:lnSpc>
              <a:buNone/>
              <a:tabLst>
                <a:tab algn="l" pos="0"/>
              </a:tabLst>
            </a:pPr>
            <a:endParaRPr b="0" lang="en-IN" sz="1000" spc="-1" strike="noStrike">
              <a:latin typeface="Arial"/>
            </a:endParaRPr>
          </a:p>
          <a:p>
            <a:pPr>
              <a:lnSpc>
                <a:spcPct val="114000"/>
              </a:lnSpc>
              <a:buNone/>
              <a:tabLst>
                <a:tab algn="l" pos="0"/>
              </a:tabLst>
            </a:pPr>
            <a:r>
              <a:rPr b="1" lang="en-IN" sz="1000" spc="-1" strike="noStrike">
                <a:solidFill>
                  <a:srgbClr val="000000"/>
                </a:solidFill>
                <a:latin typeface="Verdana"/>
              </a:rPr>
              <a:t>Data Anaylysis</a:t>
            </a:r>
            <a:endParaRPr b="0" lang="en-IN" sz="1000" spc="-1" strike="noStrike">
              <a:latin typeface="Arial"/>
            </a:endParaRPr>
          </a:p>
          <a:p>
            <a:pPr>
              <a:lnSpc>
                <a:spcPct val="114000"/>
              </a:lnSpc>
              <a:buNone/>
              <a:tabLst>
                <a:tab algn="l" pos="0"/>
              </a:tabLst>
            </a:pPr>
            <a:r>
              <a:rPr b="0" lang="en-IN" sz="1000" spc="-1" strike="noStrike">
                <a:solidFill>
                  <a:srgbClr val="000000"/>
                </a:solidFill>
                <a:latin typeface="Verdana"/>
              </a:rPr>
              <a:t>Worked and learnt on Olympics games analysis using python </a:t>
            </a:r>
            <a:r>
              <a:rPr b="0" lang="en-IN" sz="1000" spc="-1" strike="noStrike">
                <a:solidFill>
                  <a:srgbClr val="000000"/>
                </a:solidFill>
                <a:latin typeface="Verdana"/>
                <a:ea typeface="CIDFont+F4"/>
              </a:rPr>
              <a:t>Generating output in the order required for analysing the statistics. </a:t>
            </a:r>
            <a:r>
              <a:rPr b="0" lang="en-IN" sz="1000" spc="-1" strike="noStrike">
                <a:solidFill>
                  <a:srgbClr val="000000"/>
                </a:solidFill>
                <a:latin typeface="CIDFont+F4"/>
                <a:ea typeface="CIDFont+F4"/>
              </a:rPr>
              <a:t>Generating graphs if required for better analysis and understanding.</a:t>
            </a:r>
            <a:endParaRPr b="0" lang="en-IN" sz="1000" spc="-1" strike="noStrike">
              <a:latin typeface="Arial"/>
            </a:endParaRPr>
          </a:p>
          <a:p>
            <a:pPr>
              <a:lnSpc>
                <a:spcPct val="114000"/>
              </a:lnSpc>
              <a:spcBef>
                <a:spcPts val="1001"/>
              </a:spcBef>
              <a:buNone/>
              <a:tabLst>
                <a:tab algn="l" pos="0"/>
              </a:tabLst>
            </a:pPr>
            <a:r>
              <a:rPr b="1" lang="en-IN" sz="1000" spc="-1" strike="noStrike">
                <a:solidFill>
                  <a:srgbClr val="000000"/>
                </a:solidFill>
                <a:latin typeface="Verdana"/>
                <a:ea typeface="CIDFont+F4"/>
              </a:rPr>
              <a:t> </a:t>
            </a: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br>
              <a:rPr sz="1000"/>
            </a:br>
            <a:br>
              <a:rPr sz="1000"/>
            </a:br>
            <a:endParaRPr b="0" lang="en-IN" sz="1000" spc="-1" strike="noStrike">
              <a:latin typeface="Arial"/>
            </a:endParaRPr>
          </a:p>
        </p:txBody>
      </p:sp>
      <p:sp>
        <p:nvSpPr>
          <p:cNvPr id="58" name="PlaceHolder 2"/>
          <p:cNvSpPr>
            <a:spLocks noGrp="1"/>
          </p:cNvSpPr>
          <p:nvPr>
            <p:ph/>
          </p:nvPr>
        </p:nvSpPr>
        <p:spPr>
          <a:xfrm>
            <a:off x="2468520" y="665280"/>
            <a:ext cx="6054120" cy="320040"/>
          </a:xfrm>
          <a:prstGeom prst="rect">
            <a:avLst/>
          </a:prstGeom>
          <a:noFill/>
          <a:ln w="0">
            <a:noFill/>
          </a:ln>
        </p:spPr>
        <p:txBody>
          <a:bodyPr lIns="0" rIns="0" tIns="0" bIns="0" anchor="t">
            <a:noAutofit/>
          </a:bodyPr>
          <a:p>
            <a:pPr>
              <a:lnSpc>
                <a:spcPts val="2200"/>
              </a:lnSpc>
              <a:spcAft>
                <a:spcPts val="601"/>
              </a:spcAft>
              <a:buNone/>
              <a:tabLst>
                <a:tab algn="l" pos="0"/>
              </a:tabLst>
            </a:pPr>
            <a:r>
              <a:rPr b="0" lang="nl-NL" sz="1400" spc="-1" strike="noStrike">
                <a:solidFill>
                  <a:srgbClr val="ffffff"/>
                </a:solidFill>
                <a:latin typeface="Verdana"/>
              </a:rPr>
              <a:t>Analyst</a:t>
            </a:r>
            <a:endParaRPr b="0" lang="en-IN" sz="1400" spc="-1" strike="noStrike">
              <a:latin typeface="Arial"/>
            </a:endParaRPr>
          </a:p>
        </p:txBody>
      </p:sp>
      <p:sp>
        <p:nvSpPr>
          <p:cNvPr id="59" name="PlaceHolder 3"/>
          <p:cNvSpPr>
            <a:spLocks noGrp="1"/>
          </p:cNvSpPr>
          <p:nvPr>
            <p:ph/>
          </p:nvPr>
        </p:nvSpPr>
        <p:spPr>
          <a:xfrm>
            <a:off x="3649680" y="1353240"/>
            <a:ext cx="2372760" cy="293040"/>
          </a:xfrm>
          <a:prstGeom prst="rect">
            <a:avLst/>
          </a:prstGeom>
          <a:noFill/>
          <a:ln w="0">
            <a:noFill/>
          </a:ln>
        </p:spPr>
        <p:txBody>
          <a:bodyPr lIns="0" rIns="0" tIns="0" bIns="0" anchor="t">
            <a:noAutofit/>
          </a:bodyPr>
          <a:p>
            <a:pPr>
              <a:lnSpc>
                <a:spcPct val="90000"/>
              </a:lnSpc>
              <a:spcBef>
                <a:spcPts val="1001"/>
              </a:spcBef>
              <a:buNone/>
              <a:tabLst>
                <a:tab algn="l" pos="0"/>
              </a:tabLst>
            </a:pPr>
            <a:r>
              <a:rPr b="0" lang="nl-NL" sz="1100" spc="-1" strike="noStrike">
                <a:solidFill>
                  <a:srgbClr val="ffffff"/>
                </a:solidFill>
                <a:latin typeface="Verdana"/>
              </a:rPr>
              <a:t>Bangalore</a:t>
            </a:r>
            <a:endParaRPr b="0" lang="en-IN" sz="1100" spc="-1" strike="noStrike">
              <a:latin typeface="Arial"/>
            </a:endParaRPr>
          </a:p>
          <a:p>
            <a:pPr>
              <a:lnSpc>
                <a:spcPct val="90000"/>
              </a:lnSpc>
              <a:spcBef>
                <a:spcPts val="1001"/>
              </a:spcBef>
              <a:buNone/>
              <a:tabLst>
                <a:tab algn="l" pos="0"/>
              </a:tabLst>
            </a:pPr>
            <a:endParaRPr b="0" lang="en-IN" sz="1100" spc="-1" strike="noStrike">
              <a:latin typeface="Arial"/>
            </a:endParaRPr>
          </a:p>
        </p:txBody>
      </p:sp>
      <p:sp>
        <p:nvSpPr>
          <p:cNvPr id="60" name="PlaceHolder 4"/>
          <p:cNvSpPr>
            <a:spLocks noGrp="1"/>
          </p:cNvSpPr>
          <p:nvPr>
            <p:ph/>
          </p:nvPr>
        </p:nvSpPr>
        <p:spPr>
          <a:xfrm>
            <a:off x="3273480" y="1511280"/>
            <a:ext cx="2371320" cy="323280"/>
          </a:xfrm>
          <a:prstGeom prst="rect">
            <a:avLst/>
          </a:prstGeom>
          <a:noFill/>
          <a:ln w="0">
            <a:noFill/>
          </a:ln>
        </p:spPr>
        <p:txBody>
          <a:bodyPr lIns="0" rIns="0" tIns="0" bIns="0" anchor="t">
            <a:noAutofit/>
          </a:bodyPr>
          <a:p>
            <a:pPr>
              <a:lnSpc>
                <a:spcPct val="90000"/>
              </a:lnSpc>
              <a:spcBef>
                <a:spcPts val="1001"/>
              </a:spcBef>
              <a:buNone/>
              <a:tabLst>
                <a:tab algn="l" pos="0"/>
              </a:tabLst>
            </a:pPr>
            <a:r>
              <a:rPr b="0" lang="nl-NL" sz="1100" spc="-1" strike="noStrike" u="sng">
                <a:solidFill>
                  <a:srgbClr val="88d5ed"/>
                </a:solidFill>
                <a:uFillTx/>
                <a:latin typeface="Verdana"/>
                <a:hlinkClick r:id="rId1"/>
              </a:rPr>
              <a:t>Vikram.thapa@capgemini.com</a:t>
            </a:r>
            <a:endParaRPr b="0" lang="en-IN" sz="1100" spc="-1" strike="noStrike">
              <a:latin typeface="Arial"/>
            </a:endParaRPr>
          </a:p>
          <a:p>
            <a:pPr>
              <a:lnSpc>
                <a:spcPct val="90000"/>
              </a:lnSpc>
              <a:spcBef>
                <a:spcPts val="1001"/>
              </a:spcBef>
              <a:buNone/>
              <a:tabLst>
                <a:tab algn="l" pos="0"/>
              </a:tabLst>
            </a:pPr>
            <a:endParaRPr b="0" lang="en-IN" sz="1100" spc="-1" strike="noStrike">
              <a:latin typeface="Arial"/>
            </a:endParaRPr>
          </a:p>
          <a:p>
            <a:pPr>
              <a:lnSpc>
                <a:spcPct val="90000"/>
              </a:lnSpc>
              <a:spcBef>
                <a:spcPts val="1001"/>
              </a:spcBef>
              <a:buNone/>
              <a:tabLst>
                <a:tab algn="l" pos="0"/>
              </a:tabLst>
            </a:pPr>
            <a:r>
              <a:rPr b="0" lang="nl-NL" sz="1100" spc="-1" strike="noStrike">
                <a:solidFill>
                  <a:srgbClr val="ffffff"/>
                </a:solidFill>
                <a:latin typeface="Verdana"/>
              </a:rPr>
              <a:t> </a:t>
            </a:r>
            <a:endParaRPr b="0" lang="en-IN" sz="1100" spc="-1" strike="noStrike">
              <a:latin typeface="Arial"/>
            </a:endParaRPr>
          </a:p>
        </p:txBody>
      </p:sp>
      <p:sp>
        <p:nvSpPr>
          <p:cNvPr id="61" name="PlaceHolder 5"/>
          <p:cNvSpPr>
            <a:spLocks noGrp="1"/>
          </p:cNvSpPr>
          <p:nvPr>
            <p:ph/>
          </p:nvPr>
        </p:nvSpPr>
        <p:spPr>
          <a:xfrm>
            <a:off x="3348000" y="1770120"/>
            <a:ext cx="2380680" cy="327960"/>
          </a:xfrm>
          <a:prstGeom prst="rect">
            <a:avLst/>
          </a:prstGeom>
          <a:noFill/>
          <a:ln w="0">
            <a:noFill/>
          </a:ln>
        </p:spPr>
        <p:txBody>
          <a:bodyPr lIns="0" rIns="0" tIns="0" bIns="0" anchor="t">
            <a:noAutofit/>
          </a:bodyPr>
          <a:p>
            <a:pPr>
              <a:lnSpc>
                <a:spcPct val="90000"/>
              </a:lnSpc>
              <a:spcBef>
                <a:spcPts val="1001"/>
              </a:spcBef>
              <a:buNone/>
              <a:tabLst>
                <a:tab algn="l" pos="0"/>
              </a:tabLst>
            </a:pPr>
            <a:r>
              <a:rPr b="0" lang="nl-NL" sz="1100" spc="-1" strike="noStrike">
                <a:solidFill>
                  <a:srgbClr val="ffffff"/>
                </a:solidFill>
                <a:latin typeface="Verdana"/>
              </a:rPr>
              <a:t>+918058138072</a:t>
            </a:r>
            <a:endParaRPr b="0" lang="en-IN" sz="1100" spc="-1" strike="noStrike">
              <a:latin typeface="Arial"/>
            </a:endParaRPr>
          </a:p>
        </p:txBody>
      </p:sp>
      <p:sp>
        <p:nvSpPr>
          <p:cNvPr id="62" name="PlaceHolder 6"/>
          <p:cNvSpPr>
            <a:spLocks noGrp="1"/>
          </p:cNvSpPr>
          <p:nvPr>
            <p:ph/>
          </p:nvPr>
        </p:nvSpPr>
        <p:spPr>
          <a:xfrm>
            <a:off x="438120" y="2672640"/>
            <a:ext cx="4055400" cy="2507040"/>
          </a:xfrm>
          <a:prstGeom prst="rect">
            <a:avLst/>
          </a:prstGeom>
          <a:noFill/>
          <a:ln w="0">
            <a:noFill/>
          </a:ln>
        </p:spPr>
        <p:txBody>
          <a:bodyPr lIns="0" rIns="0" tIns="0" bIns="0" anchor="t">
            <a:noAutofit/>
          </a:bodyPr>
          <a:p>
            <a:pPr>
              <a:lnSpc>
                <a:spcPct val="114000"/>
              </a:lnSpc>
              <a:spcBef>
                <a:spcPts val="1001"/>
              </a:spcBef>
              <a:buNone/>
              <a:tabLst>
                <a:tab algn="l" pos="0"/>
              </a:tabLst>
            </a:pPr>
            <a:r>
              <a:rPr b="1" lang="en-US" sz="1100" spc="-1" strike="noStrike">
                <a:solidFill>
                  <a:srgbClr val="000000"/>
                </a:solidFill>
                <a:latin typeface="Verdana"/>
              </a:rPr>
              <a:t>  </a:t>
            </a:r>
            <a:r>
              <a:rPr b="1" lang="en-US" sz="1100" spc="-1" strike="noStrike">
                <a:solidFill>
                  <a:srgbClr val="000000"/>
                </a:solidFill>
                <a:latin typeface="Verdana"/>
              </a:rPr>
              <a:t>Full Stack Developer</a:t>
            </a:r>
            <a:endParaRPr b="0" lang="en-IN" sz="1100" spc="-1" strike="noStrike">
              <a:latin typeface="Arial"/>
            </a:endParaRPr>
          </a:p>
          <a:p>
            <a:pPr marL="432000" indent="-324000">
              <a:lnSpc>
                <a:spcPct val="114000"/>
              </a:lnSpc>
              <a:spcBef>
                <a:spcPts val="1001"/>
              </a:spcBef>
              <a:buClr>
                <a:srgbClr val="000000"/>
              </a:buClr>
              <a:buFont typeface="Wingdings" charset="2"/>
              <a:buChar char=""/>
              <a:tabLst>
                <a:tab algn="l" pos="0"/>
              </a:tabLst>
            </a:pPr>
            <a:r>
              <a:rPr b="0" lang="en-US" sz="1100" spc="-1" strike="noStrike">
                <a:solidFill>
                  <a:srgbClr val="000000"/>
                </a:solidFill>
                <a:latin typeface="Verdana"/>
              </a:rPr>
              <a:t>Hands on experience in creating</a:t>
            </a:r>
            <a:r>
              <a:rPr b="1" lang="en-US" sz="1100" spc="-1" strike="noStrike">
                <a:solidFill>
                  <a:srgbClr val="000000"/>
                </a:solidFill>
                <a:latin typeface="Verdana"/>
              </a:rPr>
              <a:t> microservices</a:t>
            </a:r>
            <a:r>
              <a:rPr b="0" lang="en-US" sz="1100" spc="-1" strike="noStrike">
                <a:solidFill>
                  <a:srgbClr val="000000"/>
                </a:solidFill>
                <a:latin typeface="Verdana"/>
              </a:rPr>
              <a:t> with</a:t>
            </a:r>
            <a:r>
              <a:rPr b="1" lang="en-US" sz="1100" spc="-1" strike="noStrike">
                <a:solidFill>
                  <a:srgbClr val="000000"/>
                </a:solidFill>
                <a:latin typeface="Verdana"/>
              </a:rPr>
              <a:t> Springboot, Spring Security, Spring Cloud API Gateway, </a:t>
            </a:r>
            <a:r>
              <a:rPr b="0" lang="en-US" sz="1100" spc="-1" strike="noStrike">
                <a:solidFill>
                  <a:srgbClr val="000000"/>
                </a:solidFill>
                <a:latin typeface="Verdana"/>
              </a:rPr>
              <a:t>Eureka server, load balancing.</a:t>
            </a:r>
            <a:endParaRPr b="0" lang="en-IN" sz="1100" spc="-1" strike="noStrike">
              <a:latin typeface="Arial"/>
            </a:endParaRPr>
          </a:p>
          <a:p>
            <a:pPr marL="432000" indent="-324000">
              <a:lnSpc>
                <a:spcPct val="114000"/>
              </a:lnSpc>
              <a:spcBef>
                <a:spcPts val="1001"/>
              </a:spcBef>
              <a:buClr>
                <a:srgbClr val="000000"/>
              </a:buClr>
              <a:buFont typeface="Wingdings" charset="2"/>
              <a:buChar char=""/>
              <a:tabLst>
                <a:tab algn="l" pos="0"/>
              </a:tabLst>
            </a:pPr>
            <a:r>
              <a:rPr b="0" lang="en-US" sz="1100" spc="-1" strike="noStrike">
                <a:solidFill>
                  <a:srgbClr val="000000"/>
                </a:solidFill>
                <a:latin typeface="Verdana"/>
              </a:rPr>
              <a:t>Hands on experience in implementing</a:t>
            </a:r>
            <a:r>
              <a:rPr b="1" lang="en-US" sz="1100" spc="-1" strike="noStrike">
                <a:solidFill>
                  <a:srgbClr val="000000"/>
                </a:solidFill>
                <a:latin typeface="Verdana"/>
              </a:rPr>
              <a:t> polyglot architecture </a:t>
            </a:r>
            <a:r>
              <a:rPr b="0" lang="en-US" sz="1100" spc="-1" strike="noStrike">
                <a:solidFill>
                  <a:srgbClr val="000000"/>
                </a:solidFill>
                <a:latin typeface="Verdana"/>
              </a:rPr>
              <a:t>with</a:t>
            </a:r>
            <a:r>
              <a:rPr b="1" lang="en-US" sz="1100" spc="-1" strike="noStrike">
                <a:solidFill>
                  <a:srgbClr val="000000"/>
                </a:solidFill>
                <a:latin typeface="Verdana"/>
              </a:rPr>
              <a:t> ReactJS &amp; spring boot </a:t>
            </a:r>
            <a:endParaRPr b="0" lang="en-IN" sz="1100" spc="-1" strike="noStrike">
              <a:latin typeface="Arial"/>
            </a:endParaRPr>
          </a:p>
          <a:p>
            <a:pPr marL="432000" indent="-324000">
              <a:lnSpc>
                <a:spcPct val="114000"/>
              </a:lnSpc>
              <a:spcBef>
                <a:spcPts val="1001"/>
              </a:spcBef>
              <a:buClr>
                <a:srgbClr val="000000"/>
              </a:buClr>
              <a:buFont typeface="Wingdings" charset="2"/>
              <a:buChar char=""/>
              <a:tabLst>
                <a:tab algn="l" pos="0"/>
              </a:tabLst>
            </a:pPr>
            <a:r>
              <a:rPr b="1" lang="en-US" sz="1100" spc="-1" strike="noStrike">
                <a:solidFill>
                  <a:srgbClr val="000000"/>
                </a:solidFill>
                <a:latin typeface="Verdana"/>
              </a:rPr>
              <a:t>React developer </a:t>
            </a:r>
            <a:r>
              <a:rPr b="0" lang="en-US" sz="1100" spc="-1" strike="noStrike">
                <a:solidFill>
                  <a:srgbClr val="000000"/>
                </a:solidFill>
                <a:latin typeface="Verdana"/>
              </a:rPr>
              <a:t>with working knowledge on ReactJS with react hooks,reactive forms,routing and Material UI</a:t>
            </a:r>
            <a:endParaRPr b="0" lang="en-IN" sz="1100" spc="-1" strike="noStrike">
              <a:latin typeface="Arial"/>
            </a:endParaRPr>
          </a:p>
          <a:p>
            <a:pPr marL="432000" indent="-324000">
              <a:lnSpc>
                <a:spcPct val="114000"/>
              </a:lnSpc>
              <a:spcBef>
                <a:spcPts val="1001"/>
              </a:spcBef>
              <a:buClr>
                <a:srgbClr val="000000"/>
              </a:buClr>
              <a:buFont typeface="Wingdings" charset="2"/>
              <a:buChar char=""/>
              <a:tabLst>
                <a:tab algn="l" pos="0"/>
              </a:tabLst>
            </a:pPr>
            <a:r>
              <a:rPr b="0" lang="en-US" sz="1100" spc="-1" strike="noStrike">
                <a:solidFill>
                  <a:srgbClr val="000000"/>
                </a:solidFill>
                <a:latin typeface="Verdana"/>
              </a:rPr>
              <a:t>Development experience using Eclipse,intellij,VS Code, pgAdmin for postgreas, postman Api connection and MangoDB by Atlas</a:t>
            </a:r>
            <a:endParaRPr b="0" lang="en-IN" sz="1100" spc="-1" strike="noStrike">
              <a:latin typeface="Arial"/>
            </a:endParaRPr>
          </a:p>
          <a:p>
            <a:pPr marL="432000" indent="-324000">
              <a:lnSpc>
                <a:spcPct val="114000"/>
              </a:lnSpc>
              <a:spcBef>
                <a:spcPts val="1001"/>
              </a:spcBef>
              <a:buClr>
                <a:srgbClr val="000000"/>
              </a:buClr>
              <a:buFont typeface="Wingdings" charset="2"/>
              <a:buChar char=""/>
              <a:tabLst>
                <a:tab algn="l" pos="0"/>
              </a:tabLst>
            </a:pPr>
            <a:r>
              <a:rPr b="0" lang="en-US" sz="1100" spc="-1" strike="noStrike">
                <a:solidFill>
                  <a:srgbClr val="000000"/>
                </a:solidFill>
                <a:latin typeface="Verdana"/>
              </a:rPr>
              <a:t>Experience in creating documentation with swagger UI and in unit testing using Junit, Mockito</a:t>
            </a:r>
            <a:endParaRPr b="0" lang="en-IN" sz="1100" spc="-1" strike="noStrike">
              <a:latin typeface="Arial"/>
            </a:endParaRPr>
          </a:p>
          <a:p>
            <a:pPr>
              <a:lnSpc>
                <a:spcPct val="114000"/>
              </a:lnSpc>
              <a:spcBef>
                <a:spcPts val="1001"/>
              </a:spcBef>
              <a:buNone/>
              <a:tabLst>
                <a:tab algn="l" pos="0"/>
              </a:tabLst>
            </a:pPr>
            <a:endParaRPr b="0" lang="en-IN" sz="1100" spc="-1" strike="noStrike">
              <a:latin typeface="Arial"/>
            </a:endParaRPr>
          </a:p>
          <a:p>
            <a:pPr>
              <a:lnSpc>
                <a:spcPct val="114000"/>
              </a:lnSpc>
              <a:spcBef>
                <a:spcPts val="1001"/>
              </a:spcBef>
              <a:buNone/>
              <a:tabLst>
                <a:tab algn="l" pos="0"/>
              </a:tabLst>
            </a:pPr>
            <a:endParaRPr b="0" lang="en-IN" sz="1000" spc="-1" strike="noStrike">
              <a:latin typeface="Arial"/>
            </a:endParaRPr>
          </a:p>
          <a:p>
            <a:pPr>
              <a:lnSpc>
                <a:spcPct val="114000"/>
              </a:lnSpc>
              <a:spcBef>
                <a:spcPts val="1001"/>
              </a:spcBef>
              <a:buNone/>
              <a:tabLst>
                <a:tab algn="l" pos="0"/>
              </a:tabLst>
            </a:pPr>
            <a:br>
              <a:rPr sz="1000"/>
            </a:br>
            <a:endParaRPr b="0" lang="en-IN" sz="1000" spc="-1" strike="noStrike">
              <a:latin typeface="Arial"/>
            </a:endParaRPr>
          </a:p>
        </p:txBody>
      </p:sp>
      <p:sp>
        <p:nvSpPr>
          <p:cNvPr id="63" name="PlaceHolder 7"/>
          <p:cNvSpPr>
            <a:spLocks noGrp="1"/>
          </p:cNvSpPr>
          <p:nvPr>
            <p:ph/>
          </p:nvPr>
        </p:nvSpPr>
        <p:spPr>
          <a:xfrm>
            <a:off x="2468520" y="290520"/>
            <a:ext cx="6220800" cy="304200"/>
          </a:xfrm>
          <a:prstGeom prst="rect">
            <a:avLst/>
          </a:prstGeom>
          <a:noFill/>
          <a:ln w="0">
            <a:noFill/>
          </a:ln>
        </p:spPr>
        <p:txBody>
          <a:bodyPr lIns="0" rIns="0" tIns="0" bIns="0" anchor="t">
            <a:noAutofit/>
          </a:bodyPr>
          <a:p>
            <a:pPr>
              <a:lnSpc>
                <a:spcPct val="90000"/>
              </a:lnSpc>
              <a:spcBef>
                <a:spcPts val="1001"/>
              </a:spcBef>
              <a:buNone/>
              <a:tabLst>
                <a:tab algn="l" pos="0"/>
              </a:tabLst>
            </a:pPr>
            <a:r>
              <a:rPr b="1" lang="en-IN" sz="2100" spc="-1" strike="noStrike">
                <a:solidFill>
                  <a:srgbClr val="ffffff"/>
                </a:solidFill>
                <a:latin typeface="Verdana"/>
              </a:rPr>
              <a:t>Vikram Thapa</a:t>
            </a:r>
            <a:endParaRPr b="0" lang="en-IN" sz="2100" spc="-1" strike="noStrike">
              <a:latin typeface="Arial"/>
            </a:endParaRPr>
          </a:p>
        </p:txBody>
      </p:sp>
      <p:pic>
        <p:nvPicPr>
          <p:cNvPr id="64" name="Picture 7" descr="">
            <a:hlinkClick r:id="rId2"/>
          </p:cNvPr>
          <p:cNvPicPr/>
          <p:nvPr/>
        </p:nvPicPr>
        <p:blipFill>
          <a:blip r:embed="rId3"/>
          <a:srcRect l="23591" t="2053" r="24331" b="4865"/>
          <a:stretch/>
        </p:blipFill>
        <p:spPr>
          <a:xfrm>
            <a:off x="4461120" y="6221520"/>
            <a:ext cx="469440" cy="469440"/>
          </a:xfrm>
          <a:prstGeom prst="rect">
            <a:avLst/>
          </a:prstGeom>
          <a:ln w="0">
            <a:noFill/>
          </a:ln>
        </p:spPr>
      </p:pic>
      <p:sp>
        <p:nvSpPr>
          <p:cNvPr id="65" name="TextBox 3"/>
          <p:cNvSpPr/>
          <p:nvPr/>
        </p:nvSpPr>
        <p:spPr>
          <a:xfrm>
            <a:off x="4977000" y="6397560"/>
            <a:ext cx="340776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en-IN" sz="1100" spc="-1" strike="noStrike">
                <a:solidFill>
                  <a:srgbClr val="000000"/>
                </a:solidFill>
                <a:latin typeface="Verdana"/>
                <a:ea typeface="DejaVu Sans"/>
              </a:rPr>
              <a:t>Check out my work on GitHub &amp; Video Profile</a:t>
            </a:r>
            <a:endParaRPr b="0" lang="en-IN" sz="1100" spc="-1" strike="noStrike">
              <a:latin typeface="Arial"/>
            </a:endParaRPr>
          </a:p>
        </p:txBody>
      </p:sp>
      <p:pic>
        <p:nvPicPr>
          <p:cNvPr id="66" name="Picture 6" descr="Movie, play, video icon">
            <a:hlinkClick r:id="rId4"/>
          </p:cNvPr>
          <p:cNvPicPr/>
          <p:nvPr/>
        </p:nvPicPr>
        <p:blipFill>
          <a:blip r:embed="rId5"/>
          <a:stretch/>
        </p:blipFill>
        <p:spPr>
          <a:xfrm>
            <a:off x="8454960" y="6331680"/>
            <a:ext cx="470880" cy="469440"/>
          </a:xfrm>
          <a:prstGeom prst="rect">
            <a:avLst/>
          </a:prstGeom>
          <a:ln w="0">
            <a:noFill/>
          </a:ln>
        </p:spPr>
      </p:pic>
      <p:sp>
        <p:nvSpPr>
          <p:cNvPr id="67" name="Text Placeholder 25"/>
          <p:cNvSpPr/>
          <p:nvPr/>
        </p:nvSpPr>
        <p:spPr>
          <a:xfrm>
            <a:off x="3048120" y="1969200"/>
            <a:ext cx="2379240" cy="327960"/>
          </a:xfrm>
          <a:prstGeom prst="rect">
            <a:avLst/>
          </a:prstGeom>
          <a:noFill/>
          <a:ln w="0">
            <a:noFill/>
          </a:ln>
        </p:spPr>
        <p:style>
          <a:lnRef idx="0"/>
          <a:fillRef idx="0"/>
          <a:effectRef idx="0"/>
          <a:fontRef idx="minor"/>
        </p:style>
        <p:txBody>
          <a:bodyPr lIns="0" rIns="0" tIns="0" bIns="0" anchor="t">
            <a:noAutofit/>
          </a:bodyPr>
          <a:p>
            <a:pPr>
              <a:lnSpc>
                <a:spcPts val="2200"/>
              </a:lnSpc>
              <a:spcAft>
                <a:spcPts val="601"/>
              </a:spcAft>
              <a:buNone/>
              <a:tabLst>
                <a:tab algn="l" pos="0"/>
              </a:tabLst>
            </a:pPr>
            <a:r>
              <a:rPr b="0" lang="nl-NL" sz="1100" spc="-1" strike="noStrike">
                <a:solidFill>
                  <a:srgbClr val="ffffff"/>
                </a:solidFill>
                <a:latin typeface="Verdana"/>
                <a:ea typeface="DejaVu Sans"/>
              </a:rPr>
              <a:t>A4</a:t>
            </a:r>
            <a:endParaRPr b="0" lang="en-IN" sz="1100" spc="-1" strike="noStrike">
              <a:latin typeface="Arial"/>
            </a:endParaRPr>
          </a:p>
        </p:txBody>
      </p:sp>
      <p:sp>
        <p:nvSpPr>
          <p:cNvPr id="68" name="Rectangle 4"/>
          <p:cNvSpPr/>
          <p:nvPr/>
        </p:nvSpPr>
        <p:spPr>
          <a:xfrm>
            <a:off x="9499320" y="547200"/>
            <a:ext cx="2422080" cy="610200"/>
          </a:xfrm>
          <a:prstGeom prst="rect">
            <a:avLst/>
          </a:prstGeom>
          <a:noFill/>
          <a:ln w="0">
            <a:noFill/>
          </a:ln>
        </p:spPr>
        <p:style>
          <a:lnRef idx="0"/>
          <a:fillRef idx="0"/>
          <a:effectRef idx="0"/>
          <a:fontRef idx="minor"/>
        </p:style>
        <p:txBody>
          <a:bodyPr lIns="90000" rIns="90000" tIns="45000" bIns="45000" anchor="t">
            <a:spAutoFit/>
          </a:bodyPr>
          <a:p>
            <a:pPr>
              <a:lnSpc>
                <a:spcPct val="114000"/>
              </a:lnSpc>
              <a:buNone/>
              <a:tabLst>
                <a:tab algn="l" pos="0"/>
              </a:tabLst>
            </a:pPr>
            <a:r>
              <a:rPr b="0" lang="en-US" sz="1000" spc="-1" strike="noStrike">
                <a:solidFill>
                  <a:srgbClr val="000000"/>
                </a:solidFill>
                <a:latin typeface="Verdana"/>
                <a:ea typeface="DejaVu Sans"/>
              </a:rPr>
              <a:t>Bachelor of Engineering </a:t>
            </a:r>
            <a:endParaRPr b="0" lang="en-IN" sz="1000" spc="-1" strike="noStrike">
              <a:latin typeface="Arial"/>
            </a:endParaRPr>
          </a:p>
          <a:p>
            <a:pPr>
              <a:lnSpc>
                <a:spcPct val="114000"/>
              </a:lnSpc>
              <a:buNone/>
              <a:tabLst>
                <a:tab algn="l" pos="0"/>
              </a:tabLst>
            </a:pPr>
            <a:r>
              <a:rPr b="0" lang="en-US" sz="1000" spc="-1" strike="noStrike">
                <a:solidFill>
                  <a:srgbClr val="000000"/>
                </a:solidFill>
                <a:latin typeface="Verdana"/>
                <a:ea typeface="DejaVu Sans"/>
              </a:rPr>
              <a:t>Electronics and Communication :          2018- 2022</a:t>
            </a:r>
            <a:endParaRPr b="0" lang="en-IN" sz="1000" spc="-1" strike="noStrike">
              <a:latin typeface="Arial"/>
            </a:endParaRPr>
          </a:p>
        </p:txBody>
      </p:sp>
      <p:sp>
        <p:nvSpPr>
          <p:cNvPr id="69" name="Rectangle 5"/>
          <p:cNvSpPr/>
          <p:nvPr/>
        </p:nvSpPr>
        <p:spPr>
          <a:xfrm>
            <a:off x="9245880" y="939600"/>
            <a:ext cx="5576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tabLst>
                <a:tab algn="l" pos="0"/>
              </a:tabLst>
            </a:pPr>
            <a:r>
              <a:rPr b="1" lang="en-US" sz="1000" spc="-1" strike="noStrike">
                <a:solidFill>
                  <a:srgbClr val="0070ad"/>
                </a:solidFill>
                <a:latin typeface="Verdana"/>
                <a:ea typeface="DejaVu Sans"/>
              </a:rPr>
              <a:t>Skills</a:t>
            </a:r>
            <a:endParaRPr b="0" lang="en-IN" sz="1000" spc="-1" strike="noStrike">
              <a:latin typeface="Arial"/>
            </a:endParaRPr>
          </a:p>
        </p:txBody>
      </p:sp>
      <p:pic>
        <p:nvPicPr>
          <p:cNvPr id="70" name="" descr=""/>
          <p:cNvPicPr/>
          <p:nvPr/>
        </p:nvPicPr>
        <p:blipFill>
          <a:blip r:embed="rId6"/>
          <a:stretch/>
        </p:blipFill>
        <p:spPr>
          <a:xfrm rot="7200">
            <a:off x="358200" y="354240"/>
            <a:ext cx="1755360" cy="1603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2108</TotalTime>
  <Application>LibreOffice/7.3.2.2$Windows_X86_64 LibreOffice_project/49f2b1bff42cfccbd8f788c8dc32c1c309559be0</Application>
  <AppVersion>15.0000</AppVersion>
  <Words>959</Words>
  <Paragraphs>137</Paragraphs>
  <Company>Capgemini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dc:description/>
  <dc:language>en-IN</dc:language>
  <cp:lastModifiedBy/>
  <cp:lastPrinted>2022-10-14T21:56:14Z</cp:lastPrinted>
  <dcterms:modified xsi:type="dcterms:W3CDTF">2022-10-14T21:57:23Z</dcterms:modified>
  <cp:revision>104</cp:revision>
  <dc:subject>ppt template</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Notes">
    <vt:i4>2</vt:i4>
  </property>
  <property fmtid="{D5CDD505-2E9C-101B-9397-08002B2CF9AE}" pid="4" name="PresentationFormat">
    <vt:lpwstr>Widescreen</vt:lpwstr>
  </property>
  <property fmtid="{D5CDD505-2E9C-101B-9397-08002B2CF9AE}" pid="5" name="Slides">
    <vt:i4>2</vt:i4>
  </property>
</Properties>
</file>